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75" r:id="rId4"/>
    <p:sldId id="257" r:id="rId5"/>
    <p:sldId id="260" r:id="rId6"/>
    <p:sldId id="266" r:id="rId7"/>
    <p:sldId id="259" r:id="rId8"/>
    <p:sldId id="263" r:id="rId9"/>
    <p:sldId id="269" r:id="rId10"/>
    <p:sldId id="270" r:id="rId11"/>
    <p:sldId id="273" r:id="rId12"/>
    <p:sldId id="272" r:id="rId13"/>
    <p:sldId id="274" r:id="rId14"/>
    <p:sldId id="261" r:id="rId15"/>
    <p:sldId id="265" r:id="rId16"/>
    <p:sldId id="262" r:id="rId17"/>
    <p:sldId id="271" r:id="rId18"/>
    <p:sldId id="268" r:id="rId19"/>
    <p:sldId id="267" r:id="rId2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532"/>
    <a:srgbClr val="D43331"/>
    <a:srgbClr val="540B2B"/>
    <a:srgbClr val="184249"/>
    <a:srgbClr val="56AC51"/>
    <a:srgbClr val="50B08F"/>
    <a:srgbClr val="EB9C28"/>
    <a:srgbClr val="00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5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732" y="576"/>
      </p:cViewPr>
      <p:guideLst>
        <p:guide orient="horz" pos="828"/>
        <p:guide orient="horz" pos="617"/>
        <p:guide orient="horz" pos="453"/>
        <p:guide pos="5472"/>
        <p:guide pos="283"/>
        <p:guide pos="9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BAE97-2284-7441-974C-6F310E695941}" type="datetimeFigureOut">
              <a:rPr lang="fr-FR" smtClean="0"/>
              <a:pPr/>
              <a:t>04/12/2014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E9515-B9ED-9444-818C-52C0A28668C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2914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F158-6622-A540-999B-EEC6DD0F68F4}" type="datetimeFigureOut">
              <a:rPr lang="fr-FR" smtClean="0"/>
              <a:pPr/>
              <a:t>04/12/2014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3A399-E0F5-7B40-99B3-BB69A5FFE37C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2881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69492" y="484718"/>
            <a:ext cx="6677025" cy="2655360"/>
          </a:xfrm>
        </p:spPr>
        <p:txBody>
          <a:bodyPr/>
          <a:lstStyle>
            <a:lvl1pPr>
              <a:defRPr baseline="0">
                <a:solidFill>
                  <a:srgbClr val="184249"/>
                </a:solidFill>
              </a:defRPr>
            </a:lvl1pPr>
          </a:lstStyle>
          <a:p>
            <a:r>
              <a:rPr lang="fr-FR" dirty="0" smtClean="0"/>
              <a:t>TITLE OF</a:t>
            </a:r>
            <a:br>
              <a:rPr lang="fr-FR" dirty="0" smtClean="0"/>
            </a:br>
            <a:r>
              <a:rPr lang="fr-FR" dirty="0" smtClean="0"/>
              <a:t>THE POWERPOINT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77959" y="2391833"/>
            <a:ext cx="7126288" cy="626534"/>
          </a:xfr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SUBTITLE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471-4BF4-1543-BDFC-C5A37335D688}" type="datetime1">
              <a:rPr lang="fr-FR" smtClean="0"/>
              <a:pPr/>
              <a:t>04/12/2014</a:t>
            </a:fld>
            <a:endParaRPr lang="fr-FR"/>
          </a:p>
        </p:txBody>
      </p:sp>
      <p:pic>
        <p:nvPicPr>
          <p:cNvPr id="8" name="Image 7" descr="UITP_LOGO-SANS_POS_CMYK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54162" cy="1701465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7459133" y="6399649"/>
            <a:ext cx="12276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b="1" i="0" dirty="0" smtClean="0">
                <a:latin typeface="Rockwell"/>
                <a:cs typeface="Rockwell"/>
              </a:rPr>
              <a:t>UITP</a:t>
            </a:r>
            <a:endParaRPr lang="fr-FR" sz="1200" b="1" i="0" dirty="0">
              <a:latin typeface="Rockwell"/>
              <a:cs typeface="Rockwel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F7C8-2826-B245-A35E-C39ADD7B96E6}" type="datetime1">
              <a:rPr lang="fr-FR" smtClean="0"/>
              <a:pPr/>
              <a:t>04/12/2014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7EDB-F686-3244-9007-D06A118BED12}" type="datetime1">
              <a:rPr lang="fr-FR" smtClean="0"/>
              <a:pPr/>
              <a:t>04/12/2014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CBB8-D766-9A4A-B992-20F027680B39}" type="datetime1">
              <a:rPr lang="fr-FR" smtClean="0"/>
              <a:pPr/>
              <a:t>04/12/2014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1071-1A83-CC48-88A5-865A1AB8F92A}" type="datetime1">
              <a:rPr lang="fr-FR" smtClean="0"/>
              <a:pPr/>
              <a:t>04/12/2014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69492" y="484718"/>
            <a:ext cx="6677026" cy="2655360"/>
          </a:xfrm>
        </p:spPr>
        <p:txBody>
          <a:bodyPr/>
          <a:lstStyle>
            <a:lvl1pPr marL="0" indent="0">
              <a:tabLst/>
              <a:defRPr baseline="0">
                <a:solidFill>
                  <a:srgbClr val="184249"/>
                </a:solidFill>
              </a:defRPr>
            </a:lvl1pPr>
          </a:lstStyle>
          <a:p>
            <a:r>
              <a:rPr lang="fr-FR" dirty="0" smtClean="0"/>
              <a:t>TITLE OF</a:t>
            </a:r>
            <a:br>
              <a:rPr lang="fr-FR" dirty="0" smtClean="0"/>
            </a:br>
            <a:r>
              <a:rPr lang="fr-FR" dirty="0" smtClean="0"/>
              <a:t>THE CHAPTER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77959" y="2391833"/>
            <a:ext cx="7126288" cy="626534"/>
          </a:xfr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SUBTITLE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301B-D8BE-1E4F-A9E4-A71D61B37704}" type="datetime1">
              <a:rPr lang="fr-FR" smtClean="0"/>
              <a:pPr/>
              <a:t>04/12/2014</a:t>
            </a:fld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7459133" y="6399649"/>
            <a:ext cx="12276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b="1" i="0" dirty="0" smtClean="0">
                <a:latin typeface="Rockwell"/>
                <a:cs typeface="Rockwell"/>
              </a:rPr>
              <a:t>UITP</a:t>
            </a:r>
            <a:endParaRPr lang="fr-FR" sz="1200" b="1" i="0" dirty="0">
              <a:latin typeface="Rockwell"/>
              <a:cs typeface="Rockwel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84249"/>
                </a:solidFill>
              </a:defRPr>
            </a:lvl1pPr>
          </a:lstStyle>
          <a:p>
            <a:r>
              <a:rPr lang="fr-FR" dirty="0" smtClean="0"/>
              <a:t>TITRE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4249"/>
                </a:solidFill>
              </a:defRPr>
            </a:lvl1pPr>
            <a:lvl2pPr>
              <a:defRPr>
                <a:solidFill>
                  <a:srgbClr val="184249"/>
                </a:solidFill>
              </a:defRPr>
            </a:lvl2pPr>
            <a:lvl3pPr>
              <a:defRPr>
                <a:solidFill>
                  <a:srgbClr val="184249"/>
                </a:solidFill>
              </a:defRPr>
            </a:lvl3pPr>
            <a:lvl4pPr>
              <a:defRPr>
                <a:solidFill>
                  <a:srgbClr val="184249"/>
                </a:solidFill>
              </a:defRPr>
            </a:lvl4pPr>
            <a:lvl5pPr>
              <a:defRPr>
                <a:solidFill>
                  <a:srgbClr val="184249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5E0C-F418-2048-9F02-5DB2702F2084}" type="datetime1">
              <a:rPr lang="fr-FR" smtClean="0"/>
              <a:pPr/>
              <a:t>04/12/2014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‹Nº›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69492" y="484718"/>
            <a:ext cx="6677026" cy="2655360"/>
          </a:xfrm>
        </p:spPr>
        <p:txBody>
          <a:bodyPr/>
          <a:lstStyle>
            <a:lvl1pPr marL="0" indent="0">
              <a:tabLst/>
              <a:defRPr baseline="0">
                <a:solidFill>
                  <a:srgbClr val="184249"/>
                </a:solidFill>
              </a:defRPr>
            </a:lvl1pPr>
          </a:lstStyle>
          <a:p>
            <a:r>
              <a:rPr lang="fr-FR" dirty="0" smtClean="0"/>
              <a:t>TITLE OF</a:t>
            </a:r>
            <a:br>
              <a:rPr lang="fr-FR" dirty="0" smtClean="0"/>
            </a:br>
            <a:r>
              <a:rPr lang="fr-FR" dirty="0" smtClean="0"/>
              <a:t>THE CHAPTER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77959" y="2391833"/>
            <a:ext cx="7126288" cy="626534"/>
          </a:xfr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540B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SUBTITLE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301B-D8BE-1E4F-A9E4-A71D61B37704}" type="datetime1">
              <a:rPr lang="fr-FR" smtClean="0"/>
              <a:pPr/>
              <a:t>04/12/2014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459133" y="6399649"/>
            <a:ext cx="12276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b="1" i="0" dirty="0" smtClean="0">
                <a:latin typeface="Rockwell"/>
                <a:cs typeface="Rockwell"/>
              </a:rPr>
              <a:t>UITP</a:t>
            </a:r>
            <a:endParaRPr lang="fr-FR" sz="1200" b="1" i="0" dirty="0">
              <a:latin typeface="Rockwell"/>
              <a:cs typeface="Rockwel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84249"/>
                </a:solidFill>
              </a:defRPr>
            </a:lvl1pPr>
          </a:lstStyle>
          <a:p>
            <a:r>
              <a:rPr lang="fr-FR" dirty="0" smtClean="0"/>
              <a:t>TITRE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4249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184249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184249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184249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184249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5E0C-F418-2048-9F02-5DB2702F2084}" type="datetime1">
              <a:rPr lang="fr-FR" smtClean="0"/>
              <a:pPr/>
              <a:t>04/12/2014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40B2B"/>
                </a:solidFill>
              </a:defRPr>
            </a:lvl1pPr>
          </a:lstStyle>
          <a:p>
            <a:fld id="{8EE4D688-8A93-6D45-BDD0-48CE623BED81}" type="slidenum">
              <a:rPr lang="fr-FR" smtClean="0"/>
              <a:pPr/>
              <a:t>‹Nº›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69492" y="484718"/>
            <a:ext cx="6677026" cy="2655360"/>
          </a:xfrm>
        </p:spPr>
        <p:txBody>
          <a:bodyPr/>
          <a:lstStyle>
            <a:lvl1pPr marL="0" indent="0">
              <a:tabLst/>
              <a:defRPr baseline="0">
                <a:solidFill>
                  <a:srgbClr val="184249"/>
                </a:solidFill>
              </a:defRPr>
            </a:lvl1pPr>
          </a:lstStyle>
          <a:p>
            <a:r>
              <a:rPr lang="fr-FR" dirty="0" smtClean="0"/>
              <a:t>TITLE OF</a:t>
            </a:r>
            <a:br>
              <a:rPr lang="fr-FR" dirty="0" smtClean="0"/>
            </a:br>
            <a:r>
              <a:rPr lang="fr-FR" dirty="0" smtClean="0"/>
              <a:t>THE CHAPTER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77959" y="2391833"/>
            <a:ext cx="7126288" cy="626534"/>
          </a:xfr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540B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SUBTITLE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301B-D8BE-1E4F-A9E4-A71D61B37704}" type="datetime1">
              <a:rPr lang="fr-FR" smtClean="0"/>
              <a:pPr/>
              <a:t>04/12/2014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459133" y="6399649"/>
            <a:ext cx="12276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b="1" i="0" dirty="0" smtClean="0">
                <a:latin typeface="Rockwell"/>
                <a:cs typeface="Rockwell"/>
              </a:rPr>
              <a:t>UITP</a:t>
            </a:r>
            <a:endParaRPr lang="fr-FR" sz="1200" b="1" i="0" dirty="0">
              <a:latin typeface="Rockwell"/>
              <a:cs typeface="Rockwel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84249"/>
                </a:solidFill>
              </a:defRPr>
            </a:lvl1pPr>
          </a:lstStyle>
          <a:p>
            <a:r>
              <a:rPr lang="fr-FR" dirty="0" smtClean="0"/>
              <a:t>TITRE DU SLIDE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4249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184249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184249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184249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184249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5E0C-F418-2048-9F02-5DB2702F2084}" type="datetime1">
              <a:rPr lang="fr-FR" smtClean="0"/>
              <a:pPr/>
              <a:t>04/12/2014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6AC51"/>
                </a:solidFill>
              </a:defRPr>
            </a:lvl1pPr>
          </a:lstStyle>
          <a:p>
            <a:fld id="{8EE4D688-8A93-6D45-BDD0-48CE623BED81}" type="slidenum">
              <a:rPr lang="fr-FR" smtClean="0"/>
              <a:pPr/>
              <a:t>‹Nº›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061E-AB3A-BE43-8C60-C28B09C1921F}" type="datetime1">
              <a:rPr lang="fr-FR" smtClean="0"/>
              <a:pPr/>
              <a:t>04/12/2014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BDFC-6DF6-D043-9164-E3C2FD2CD25D}" type="datetime1">
              <a:rPr lang="fr-FR" smtClean="0"/>
              <a:pPr/>
              <a:t>04/12/2014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 smtClean="0"/>
              <a:t>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-2946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73EA9-BC5D-0C41-A13D-D28A03FEEA6F}" type="datetime1">
              <a:rPr lang="fr-FR" smtClean="0"/>
              <a:pPr/>
              <a:t>04/12/2014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00292B"/>
                </a:solidFill>
                <a:latin typeface="Rockwell"/>
                <a:cs typeface="Rockwell"/>
              </a:defRPr>
            </a:lvl1pPr>
          </a:lstStyle>
          <a:p>
            <a:r>
              <a:rPr lang="fr-FR" smtClean="0"/>
              <a:t>UITP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492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EB9C28"/>
                </a:solidFill>
                <a:latin typeface="Rockwell"/>
                <a:cs typeface="Rockwell"/>
              </a:defRPr>
            </a:lvl1pPr>
          </a:lstStyle>
          <a:p>
            <a:r>
              <a:rPr lang="fr-FR" dirty="0" smtClean="0"/>
              <a:t>UITP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2667000" y="127000"/>
            <a:ext cx="643467" cy="643467"/>
          </a:xfrm>
          <a:prstGeom prst="rect">
            <a:avLst/>
          </a:prstGeom>
          <a:solidFill>
            <a:srgbClr val="002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-2667000" y="956733"/>
            <a:ext cx="643467" cy="643467"/>
          </a:xfrm>
          <a:prstGeom prst="rect">
            <a:avLst/>
          </a:prstGeom>
          <a:solidFill>
            <a:srgbClr val="DF65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-2667000" y="1820333"/>
            <a:ext cx="643467" cy="643467"/>
          </a:xfrm>
          <a:prstGeom prst="rect">
            <a:avLst/>
          </a:prstGeom>
          <a:solidFill>
            <a:srgbClr val="EB9C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-2667000" y="2709333"/>
            <a:ext cx="643467" cy="643467"/>
          </a:xfrm>
          <a:prstGeom prst="rect">
            <a:avLst/>
          </a:prstGeom>
          <a:solidFill>
            <a:srgbClr val="50B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2667000" y="3615266"/>
            <a:ext cx="643467" cy="643467"/>
          </a:xfrm>
          <a:prstGeom prst="rect">
            <a:avLst/>
          </a:prstGeom>
          <a:solidFill>
            <a:srgbClr val="56AC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-2667000" y="4436532"/>
            <a:ext cx="643467" cy="643467"/>
          </a:xfrm>
          <a:prstGeom prst="rect">
            <a:avLst/>
          </a:prstGeom>
          <a:solidFill>
            <a:srgbClr val="54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-2667000" y="5300132"/>
            <a:ext cx="643467" cy="643467"/>
          </a:xfrm>
          <a:prstGeom prst="rect">
            <a:avLst/>
          </a:prstGeom>
          <a:solidFill>
            <a:srgbClr val="D433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64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4000" b="1" i="0" kern="1200" cap="all">
          <a:solidFill>
            <a:srgbClr val="00292B"/>
          </a:solidFill>
          <a:latin typeface="Rockwell"/>
          <a:ea typeface="+mj-ea"/>
          <a:cs typeface="Rockwel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SzPct val="115000"/>
        <a:buFontTx/>
        <a:buBlip>
          <a:blip r:embed="rId15"/>
        </a:buBlip>
        <a:defRPr sz="2400" b="0" i="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800" b="0" i="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SzPct val="115000"/>
        <a:buFontTx/>
        <a:buBlip>
          <a:blip r:embed="rId15"/>
        </a:buBlip>
        <a:defRPr sz="1600" b="0" i="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1469493" y="484717"/>
            <a:ext cx="6893458" cy="3430057"/>
          </a:xfrm>
        </p:spPr>
        <p:txBody>
          <a:bodyPr/>
          <a:lstStyle/>
          <a:p>
            <a:r>
              <a:rPr lang="fr-FR" dirty="0" smtClean="0"/>
              <a:t>On the </a:t>
            </a:r>
            <a:r>
              <a:rPr lang="fr-FR" dirty="0" err="1" smtClean="0"/>
              <a:t>way</a:t>
            </a:r>
            <a:r>
              <a:rPr lang="fr-FR" dirty="0" smtClean="0"/>
              <a:t> to </a:t>
            </a:r>
            <a:r>
              <a:rPr lang="fr-FR" dirty="0" err="1" smtClean="0"/>
              <a:t>seamless</a:t>
            </a:r>
            <a:r>
              <a:rPr lang="fr-FR" dirty="0" smtClean="0"/>
              <a:t> </a:t>
            </a:r>
            <a:r>
              <a:rPr lang="fr-FR" dirty="0" err="1" smtClean="0"/>
              <a:t>mobility</a:t>
            </a:r>
            <a:endParaRPr lang="fr-FR" dirty="0"/>
          </a:p>
        </p:txBody>
      </p:sp>
      <p:sp>
        <p:nvSpPr>
          <p:cNvPr id="13" name="Sous-titre 12"/>
          <p:cNvSpPr>
            <a:spLocks noGrp="1"/>
          </p:cNvSpPr>
          <p:nvPr>
            <p:ph type="subTitle" idx="1"/>
          </p:nvPr>
        </p:nvSpPr>
        <p:spPr>
          <a:xfrm>
            <a:off x="1477959" y="2428876"/>
            <a:ext cx="7126288" cy="1571624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err="1" smtClean="0"/>
              <a:t>integration</a:t>
            </a:r>
            <a:r>
              <a:rPr lang="fr-FR" sz="2800" b="1" dirty="0" smtClean="0"/>
              <a:t> and </a:t>
            </a:r>
            <a:r>
              <a:rPr lang="fr-FR" sz="2800" b="1" dirty="0" err="1" smtClean="0"/>
              <a:t>interoperability</a:t>
            </a:r>
            <a:r>
              <a:rPr lang="fr-FR" sz="2800" b="1" dirty="0" smtClean="0"/>
              <a:t> </a:t>
            </a:r>
          </a:p>
          <a:p>
            <a:r>
              <a:rPr lang="fr-FR" sz="2800" b="1" dirty="0" smtClean="0"/>
              <a:t>of </a:t>
            </a:r>
            <a:r>
              <a:rPr lang="fr-FR" sz="2800" b="1" dirty="0" err="1" smtClean="0"/>
              <a:t>fare</a:t>
            </a:r>
            <a:r>
              <a:rPr lang="fr-FR" sz="2800" b="1" dirty="0" smtClean="0"/>
              <a:t> collection </a:t>
            </a:r>
            <a:r>
              <a:rPr lang="fr-FR" sz="2800" b="1" dirty="0" err="1" smtClean="0"/>
              <a:t>systems</a:t>
            </a:r>
            <a:endParaRPr lang="fr-FR" sz="2800" b="1" dirty="0" smtClean="0"/>
          </a:p>
          <a:p>
            <a:endParaRPr lang="en-GB" b="1" dirty="0" smtClean="0"/>
          </a:p>
          <a:p>
            <a:r>
              <a:rPr lang="en-GB" dirty="0" smtClean="0"/>
              <a:t>ALAMYS </a:t>
            </a:r>
            <a:r>
              <a:rPr lang="en-GB" dirty="0"/>
              <a:t>XXVIII GENERAL </a:t>
            </a:r>
            <a:r>
              <a:rPr lang="en-GB" dirty="0" smtClean="0"/>
              <a:t>Assembly</a:t>
            </a:r>
            <a:r>
              <a:rPr lang="fr-FR" dirty="0" smtClean="0"/>
              <a:t>, Mexico City, </a:t>
            </a:r>
          </a:p>
          <a:p>
            <a:r>
              <a:rPr lang="fr-FR" dirty="0" smtClean="0"/>
              <a:t>12:30 </a:t>
            </a:r>
            <a:r>
              <a:rPr lang="fr-FR" dirty="0" err="1" smtClean="0"/>
              <a:t>Monday</a:t>
            </a:r>
            <a:r>
              <a:rPr lang="fr-FR" dirty="0" smtClean="0"/>
              <a:t> 8 </a:t>
            </a:r>
            <a:r>
              <a:rPr lang="fr-FR" dirty="0" err="1" smtClean="0"/>
              <a:t>December</a:t>
            </a:r>
            <a:r>
              <a:rPr lang="fr-FR" dirty="0" smtClean="0"/>
              <a:t>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PAYMENT </a:t>
            </a:r>
            <a:r>
              <a:rPr lang="fr-FR" dirty="0" smtClean="0">
                <a:latin typeface="Calibri"/>
              </a:rPr>
              <a:t>≠ </a:t>
            </a:r>
            <a:r>
              <a:rPr lang="fr-FR" dirty="0" err="1" smtClean="0"/>
              <a:t>ticketing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5124547"/>
          </a:xfrm>
        </p:spPr>
        <p:txBody>
          <a:bodyPr>
            <a:normAutofit/>
          </a:bodyPr>
          <a:lstStyle/>
          <a:p>
            <a:r>
              <a:rPr lang="en-US" dirty="0" smtClean="0"/>
              <a:t>Distinction</a:t>
            </a:r>
          </a:p>
          <a:p>
            <a:pPr lvl="1"/>
            <a:r>
              <a:rPr lang="en-US" sz="2000" dirty="0" smtClean="0"/>
              <a:t>payment = </a:t>
            </a:r>
            <a:r>
              <a:rPr lang="en-US" sz="2000" b="0" dirty="0" smtClean="0"/>
              <a:t>payment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– paying the bill!</a:t>
            </a:r>
          </a:p>
          <a:p>
            <a:pPr lvl="1"/>
            <a:r>
              <a:rPr lang="en-US" sz="2000" dirty="0" smtClean="0"/>
              <a:t>ticketing = </a:t>
            </a:r>
            <a:r>
              <a:rPr lang="en-US" sz="2000" b="0" dirty="0" smtClean="0"/>
              <a:t>payment + a contract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(and give proof)</a:t>
            </a:r>
          </a:p>
          <a:p>
            <a:r>
              <a:rPr lang="en-US" dirty="0" smtClean="0"/>
              <a:t>Example</a:t>
            </a:r>
            <a:endParaRPr lang="en-US" dirty="0"/>
          </a:p>
          <a:p>
            <a:pPr lvl="1"/>
            <a:r>
              <a:rPr lang="en-US" sz="2000" dirty="0"/>
              <a:t>fare box = payment – pay a dollar and travel</a:t>
            </a:r>
          </a:p>
          <a:p>
            <a:pPr lvl="1"/>
            <a:r>
              <a:rPr lang="en-US" sz="2000" dirty="0"/>
              <a:t>ticketing = free travel, concessionary fares, capped and reduced prices, time or space </a:t>
            </a:r>
            <a:r>
              <a:rPr lang="en-US" sz="2000" b="0" dirty="0" smtClean="0"/>
              <a:t>based, and combinations.</a:t>
            </a:r>
          </a:p>
          <a:p>
            <a:endParaRPr lang="en-US" sz="2000" b="0" dirty="0"/>
          </a:p>
          <a:p>
            <a:r>
              <a:rPr lang="en-US" sz="2000" b="0" dirty="0" smtClean="0"/>
              <a:t>Electronic ticketing is not much different from “paper” ticketing!</a:t>
            </a:r>
          </a:p>
          <a:p>
            <a:endParaRPr lang="en-US" sz="2000" b="0" dirty="0"/>
          </a:p>
          <a:p>
            <a:r>
              <a:rPr lang="en-US" sz="2000" b="0" dirty="0" smtClean="0"/>
              <a:t>Revenue clearing, multi bilateral contracts, fraud, risk, open/closed</a:t>
            </a:r>
            <a:endParaRPr lang="en-US" sz="20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49263" y="984249"/>
            <a:ext cx="7126288" cy="62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ticketing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is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not as simple as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payment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DF6532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2050" name="Picture 2" descr="C:\Users\Max\Downloads\angry-owl-feather-sticking-ou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5505" y="0"/>
            <a:ext cx="2598495" cy="240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7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Basic </a:t>
            </a:r>
            <a:r>
              <a:rPr lang="fr-FR" dirty="0" smtClean="0"/>
              <a:t>Ticketing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457200" y="796079"/>
            <a:ext cx="8036723" cy="4052146"/>
            <a:chOff x="743743" y="1516856"/>
            <a:chExt cx="7656513" cy="3824288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743743" y="1766094"/>
              <a:ext cx="7656513" cy="3394075"/>
              <a:chOff x="393" y="1377"/>
              <a:chExt cx="4823" cy="2138"/>
            </a:xfrm>
          </p:grpSpPr>
          <p:pic>
            <p:nvPicPr>
              <p:cNvPr id="23" name="Grafik 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" y="1377"/>
                <a:ext cx="4822" cy="2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</a:extLst>
            </p:spPr>
          </p:pic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393" y="1377"/>
                <a:ext cx="4823" cy="2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840581" y="4620419"/>
              <a:ext cx="1979612" cy="539750"/>
            </a:xfrm>
            <a:prstGeom prst="roundRect">
              <a:avLst>
                <a:gd name="adj" fmla="val 292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840581" y="2820194"/>
              <a:ext cx="1979612" cy="539750"/>
            </a:xfrm>
            <a:prstGeom prst="roundRect">
              <a:avLst>
                <a:gd name="adj" fmla="val 292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3539331" y="4620419"/>
              <a:ext cx="1979612" cy="720725"/>
            </a:xfrm>
            <a:prstGeom prst="roundRect">
              <a:avLst>
                <a:gd name="adj" fmla="val 218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6420643" y="4080669"/>
              <a:ext cx="1979613" cy="720725"/>
            </a:xfrm>
            <a:prstGeom prst="roundRect">
              <a:avLst>
                <a:gd name="adj" fmla="val 218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1920081" y="4439444"/>
              <a:ext cx="1439862" cy="360362"/>
            </a:xfrm>
            <a:prstGeom prst="roundRect">
              <a:avLst>
                <a:gd name="adj" fmla="val 44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 rot="18000000">
              <a:off x="2819400" y="2239962"/>
              <a:ext cx="1979612" cy="720725"/>
            </a:xfrm>
            <a:prstGeom prst="roundRect">
              <a:avLst>
                <a:gd name="adj" fmla="val 218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 rot="18000000">
              <a:off x="5298356" y="2146300"/>
              <a:ext cx="1979613" cy="720725"/>
            </a:xfrm>
            <a:prstGeom prst="roundRect">
              <a:avLst>
                <a:gd name="adj" fmla="val 218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</p:grpSp>
      <p:sp>
        <p:nvSpPr>
          <p:cNvPr id="6" name="Sous-titre 2"/>
          <p:cNvSpPr txBox="1">
            <a:spLocks/>
          </p:cNvSpPr>
          <p:nvPr/>
        </p:nvSpPr>
        <p:spPr>
          <a:xfrm>
            <a:off x="449263" y="984249"/>
            <a:ext cx="8551862" cy="62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56AC51"/>
                </a:solidFill>
                <a:latin typeface="Century Gothic"/>
                <a:cs typeface="Century Gothic"/>
              </a:rPr>
              <a:t>user medium &lt;&gt; media </a:t>
            </a:r>
            <a:r>
              <a:rPr lang="fr-FR" dirty="0" err="1" smtClean="0">
                <a:solidFill>
                  <a:srgbClr val="56AC51"/>
                </a:solidFill>
                <a:latin typeface="Century Gothic"/>
                <a:cs typeface="Century Gothic"/>
              </a:rPr>
              <a:t>accepting</a:t>
            </a:r>
            <a:r>
              <a:rPr lang="fr-FR" dirty="0" smtClean="0">
                <a:solidFill>
                  <a:srgbClr val="56AC51"/>
                </a:solidFill>
                <a:latin typeface="Century Gothic"/>
                <a:cs typeface="Century Gothic"/>
              </a:rPr>
              <a:t> </a:t>
            </a:r>
            <a:r>
              <a:rPr lang="fr-FR" dirty="0" err="1" smtClean="0">
                <a:solidFill>
                  <a:srgbClr val="56AC51"/>
                </a:solidFill>
                <a:latin typeface="Century Gothic"/>
                <a:cs typeface="Century Gothic"/>
              </a:rPr>
              <a:t>devices</a:t>
            </a:r>
            <a:r>
              <a:rPr lang="fr-FR" dirty="0" smtClean="0">
                <a:solidFill>
                  <a:srgbClr val="56AC51"/>
                </a:solidFill>
                <a:latin typeface="Century Gothic"/>
                <a:cs typeface="Century Gothic"/>
              </a:rPr>
              <a:t> &lt;&gt; back offices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56AC5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457199" y="1610783"/>
            <a:ext cx="2365718" cy="132550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b="0" dirty="0" smtClean="0"/>
              <a:t>customer spends money to buy products</a:t>
            </a:r>
            <a:r>
              <a:rPr lang="en-US" b="0" dirty="0"/>
              <a:t> </a:t>
            </a:r>
            <a:r>
              <a:rPr lang="en-US" b="0" dirty="0" smtClean="0"/>
              <a:t>to put on a medium</a:t>
            </a:r>
            <a:endParaRPr lang="en-US" sz="2400" b="0" dirty="0" smtClean="0"/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4089712" y="1980794"/>
            <a:ext cx="1335262" cy="48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6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/>
              <a:t>allow in?</a:t>
            </a: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6787333" y="1762125"/>
            <a:ext cx="1335262" cy="6855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6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 smtClean="0"/>
              <a:t>revenue clearing</a:t>
            </a:r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0" y="4609691"/>
            <a:ext cx="9144000" cy="1876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6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must work </a:t>
            </a:r>
            <a:r>
              <a:rPr lang="en-US" b="0" dirty="0" smtClean="0"/>
              <a:t>offline – handshake + </a:t>
            </a:r>
            <a:r>
              <a:rPr lang="en-US" b="0" dirty="0" smtClean="0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lang="en-US" b="0" dirty="0" smtClean="0"/>
              <a:t> transaction</a:t>
            </a:r>
            <a:endParaRPr lang="en-US" b="0" dirty="0"/>
          </a:p>
          <a:p>
            <a:pPr algn="ctr"/>
            <a:r>
              <a:rPr lang="en-US" b="0" dirty="0" smtClean="0"/>
              <a:t>300 </a:t>
            </a:r>
            <a:r>
              <a:rPr lang="en-US" b="0" dirty="0" err="1" smtClean="0"/>
              <a:t>ms</a:t>
            </a:r>
            <a:r>
              <a:rPr lang="en-US" b="0" dirty="0" smtClean="0"/>
              <a:t> &lt; transaction time &lt; 400 </a:t>
            </a:r>
            <a:r>
              <a:rPr lang="en-US" b="0" dirty="0" err="1" smtClean="0"/>
              <a:t>ms</a:t>
            </a:r>
            <a:endParaRPr lang="en-US" b="0" dirty="0" smtClean="0"/>
          </a:p>
          <a:p>
            <a:pPr algn="ctr"/>
            <a:endParaRPr lang="en-US" sz="500" b="0" dirty="0" smtClean="0"/>
          </a:p>
          <a:p>
            <a:pPr algn="ctr"/>
            <a:r>
              <a:rPr lang="en-US" b="0" dirty="0" smtClean="0"/>
              <a:t>&lt;&lt;&lt; end 2 end security using secret keys and encryption &gt;&gt;&gt;</a:t>
            </a:r>
          </a:p>
          <a:p>
            <a:pPr algn="ctr"/>
            <a:r>
              <a:rPr lang="en-US" b="0" dirty="0" smtClean="0"/>
              <a:t>level of security depends on accepted risk</a:t>
            </a:r>
          </a:p>
        </p:txBody>
      </p:sp>
    </p:spTree>
    <p:extLst>
      <p:ext uri="{BB962C8B-B14F-4D97-AF65-F5344CB8AC3E}">
        <p14:creationId xmlns:p14="http://schemas.microsoft.com/office/powerpoint/2010/main" val="28389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Basic </a:t>
            </a:r>
            <a:r>
              <a:rPr lang="fr-FR" dirty="0" smtClean="0"/>
              <a:t>Ticketing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49263" y="984249"/>
            <a:ext cx="7126288" cy="62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>
                <a:solidFill>
                  <a:srgbClr val="56AC51"/>
                </a:solidFill>
                <a:latin typeface="Century Gothic"/>
                <a:cs typeface="Century Gothic"/>
              </a:rPr>
              <a:t>contactless</a:t>
            </a:r>
            <a:r>
              <a:rPr lang="fr-FR" dirty="0" smtClean="0">
                <a:solidFill>
                  <a:srgbClr val="56AC51"/>
                </a:solidFill>
                <a:latin typeface="Century Gothic"/>
                <a:cs typeface="Century Gothic"/>
              </a:rPr>
              <a:t> communication 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56AC5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9" name="Picture 9" descr="atmosphere-cloud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9205" y="1680220"/>
            <a:ext cx="1368152" cy="2600920"/>
          </a:xfrm>
          <a:prstGeom prst="rect">
            <a:avLst/>
          </a:prstGeom>
        </p:spPr>
      </p:pic>
      <p:pic>
        <p:nvPicPr>
          <p:cNvPr id="13" name="Picture 26" descr="C:\Users\johan vanieperen\Desktop\med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01" y="2616324"/>
            <a:ext cx="3054575" cy="1664816"/>
          </a:xfrm>
          <a:prstGeom prst="rect">
            <a:avLst/>
          </a:prstGeom>
          <a:noFill/>
        </p:spPr>
      </p:pic>
      <p:pic>
        <p:nvPicPr>
          <p:cNvPr id="14" name="Picture 27" descr="C:\Users\johan vanieperen\Desktop\read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9325" y="2688332"/>
            <a:ext cx="3841775" cy="1729796"/>
          </a:xfrm>
          <a:prstGeom prst="rect">
            <a:avLst/>
          </a:prstGeom>
          <a:noFill/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477838" y="1615661"/>
            <a:ext cx="2365718" cy="1325503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 smtClean="0"/>
              <a:t>if customer medium can be anything…</a:t>
            </a: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73687" y="1610783"/>
            <a:ext cx="3313113" cy="1325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0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 smtClean="0"/>
              <a:t>and if media accepting device (MAD) can be anything…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2980421" y="4307654"/>
            <a:ext cx="2991753" cy="1325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0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 smtClean="0"/>
              <a:t>…then ay least the contactless interface needs to be defined.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0" y="5286375"/>
            <a:ext cx="9144000" cy="1200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0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00" b="0" dirty="0" smtClean="0"/>
          </a:p>
          <a:p>
            <a:pPr algn="ctr"/>
            <a:r>
              <a:rPr lang="en-US" b="0" dirty="0" smtClean="0"/>
              <a:t>you decide who is allowed in</a:t>
            </a:r>
          </a:p>
          <a:p>
            <a:pPr algn="ctr"/>
            <a:r>
              <a:rPr lang="en-US" b="0" dirty="0" smtClean="0"/>
              <a:t>MAD’s could possibly communicate by multiple standards</a:t>
            </a:r>
          </a:p>
        </p:txBody>
      </p:sp>
    </p:spTree>
    <p:extLst>
      <p:ext uri="{BB962C8B-B14F-4D97-AF65-F5344CB8AC3E}">
        <p14:creationId xmlns:p14="http://schemas.microsoft.com/office/powerpoint/2010/main" val="361940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Basic </a:t>
            </a:r>
            <a:r>
              <a:rPr lang="fr-FR" dirty="0" smtClean="0"/>
              <a:t>Ticketing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49263" y="984249"/>
            <a:ext cx="7126288" cy="62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 err="1" smtClean="0">
                <a:solidFill>
                  <a:srgbClr val="56AC51"/>
                </a:solidFill>
                <a:latin typeface="Century Gothic"/>
                <a:cs typeface="Century Gothic"/>
              </a:rPr>
              <a:t>operator</a:t>
            </a:r>
            <a:r>
              <a:rPr lang="fr-FR" noProof="0" dirty="0" smtClean="0">
                <a:solidFill>
                  <a:srgbClr val="56AC51"/>
                </a:solidFill>
                <a:latin typeface="Century Gothic"/>
                <a:cs typeface="Century Gothic"/>
              </a:rPr>
              <a:t>, local, </a:t>
            </a:r>
            <a:r>
              <a:rPr lang="fr-FR" noProof="0" dirty="0" err="1" smtClean="0">
                <a:solidFill>
                  <a:srgbClr val="56AC51"/>
                </a:solidFill>
                <a:latin typeface="Century Gothic"/>
                <a:cs typeface="Century Gothic"/>
              </a:rPr>
              <a:t>regional</a:t>
            </a:r>
            <a:r>
              <a:rPr lang="fr-FR" noProof="0" dirty="0" smtClean="0">
                <a:solidFill>
                  <a:srgbClr val="56AC51"/>
                </a:solidFill>
                <a:latin typeface="Century Gothic"/>
                <a:cs typeface="Century Gothic"/>
              </a:rPr>
              <a:t>, national, (international?)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56AC5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546227" y="1610783"/>
            <a:ext cx="6029324" cy="3019426"/>
            <a:chOff x="0" y="1117"/>
            <a:chExt cx="5760" cy="3022"/>
          </a:xfrm>
        </p:grpSpPr>
        <p:pic>
          <p:nvPicPr>
            <p:cNvPr id="11" name="Grafik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17"/>
              <a:ext cx="5760" cy="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0" y="1117"/>
              <a:ext cx="5760" cy="3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de-DE"/>
            </a:p>
          </p:txBody>
        </p:sp>
      </p:grp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41450"/>
          </a:xfrm>
        </p:spPr>
        <p:txBody>
          <a:bodyPr>
            <a:normAutofit/>
          </a:bodyPr>
          <a:lstStyle/>
          <a:p>
            <a:r>
              <a:rPr lang="en-US" dirty="0" smtClean="0"/>
              <a:t>Maybe think big(</a:t>
            </a:r>
            <a:r>
              <a:rPr lang="en-US" dirty="0" err="1" smtClean="0"/>
              <a:t>ger</a:t>
            </a:r>
            <a:r>
              <a:rPr lang="en-US" dirty="0" smtClean="0"/>
              <a:t>)… </a:t>
            </a:r>
          </a:p>
          <a:p>
            <a:r>
              <a:rPr lang="en-US" sz="2000" b="0" dirty="0" smtClean="0"/>
              <a:t>But always think ahead, and thoroughly (the devil is in the details)</a:t>
            </a:r>
          </a:p>
          <a:p>
            <a:endParaRPr lang="en-US" sz="500" b="0" dirty="0" smtClean="0"/>
          </a:p>
          <a:p>
            <a:r>
              <a:rPr lang="en-US" dirty="0">
                <a:sym typeface="Wingdings" panose="05000000000000000000" pitchFamily="2" charset="2"/>
              </a:rPr>
              <a:t>EXAMPLE</a:t>
            </a:r>
            <a:r>
              <a:rPr lang="en-US" b="0" dirty="0">
                <a:sym typeface="Wingdings" panose="05000000000000000000" pitchFamily="2" charset="2"/>
              </a:rPr>
              <a:t>: </a:t>
            </a:r>
            <a:r>
              <a:rPr lang="en-US" b="0" dirty="0" smtClean="0">
                <a:sym typeface="Wingdings" panose="05000000000000000000" pitchFamily="2" charset="2"/>
              </a:rPr>
              <a:t>OV-Chipkaart in the Netherlands</a:t>
            </a:r>
            <a:endParaRPr lang="en-US" b="0" dirty="0"/>
          </a:p>
          <a:p>
            <a:endParaRPr lang="en-US" sz="2400" b="0" dirty="0" smtClean="0"/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0326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Ticketing</a:t>
            </a:r>
            <a:r>
              <a:rPr lang="fr-FR" dirty="0" smtClean="0"/>
              <a:t> </a:t>
            </a:r>
            <a:r>
              <a:rPr lang="fr-FR" dirty="0" err="1" smtClean="0"/>
              <a:t>add-ons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solidFill>
                <a:srgbClr val="56AC5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84718"/>
            <a:ext cx="1554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cap="all" dirty="0" smtClean="0">
                <a:solidFill>
                  <a:srgbClr val="56AC51"/>
                </a:solidFill>
                <a:latin typeface="Rockwell"/>
                <a:cs typeface="Rockwell"/>
              </a:rPr>
              <a:t>3</a:t>
            </a:r>
            <a:endParaRPr lang="fr-FR" sz="4000" b="1" cap="all" dirty="0">
              <a:solidFill>
                <a:srgbClr val="56AC51"/>
              </a:solidFill>
              <a:latin typeface="Rockwell"/>
              <a:cs typeface="Rockwell"/>
            </a:endParaRPr>
          </a:p>
        </p:txBody>
      </p:sp>
      <p:pic>
        <p:nvPicPr>
          <p:cNvPr id="1026" name="Picture 2" descr="C:\Users\Max\Downloads\f05a885a-3624-4156-b79a-8c2c196c5a39-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64" y="1379103"/>
            <a:ext cx="3897066" cy="286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ticketing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Trend: move data from the card to the </a:t>
            </a:r>
            <a:r>
              <a:rPr lang="en-US" dirty="0" err="1" smtClean="0"/>
              <a:t>backoffice</a:t>
            </a: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= FANTASTIC </a:t>
            </a:r>
            <a:r>
              <a:rPr 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great flexibility for customer and operator</a:t>
            </a:r>
            <a:endParaRPr lang="en-US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The data on the card is an ID (or certificate)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The ID points to an account in the back-office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The ID could be copied </a:t>
            </a:r>
            <a:r>
              <a:rPr lang="en-US" b="0" dirty="0" smtClean="0">
                <a:sym typeface="Wingdings" panose="05000000000000000000" pitchFamily="2" charset="2"/>
              </a:rPr>
              <a:t> (regularly) refresh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ym typeface="Wingdings" panose="05000000000000000000" pitchFamily="2" charset="2"/>
              </a:rPr>
              <a:t>THUS media and readers must be (regularly) </a:t>
            </a:r>
            <a:r>
              <a:rPr lang="en-US" dirty="0" smtClean="0">
                <a:sym typeface="Wingdings" panose="05000000000000000000" pitchFamily="2" charset="2"/>
              </a:rPr>
              <a:t>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The ID holding media, could be any trusted media!</a:t>
            </a:r>
          </a:p>
          <a:p>
            <a:r>
              <a:rPr lang="en-US" dirty="0">
                <a:solidFill>
                  <a:srgbClr val="7030A0"/>
                </a:solidFill>
              </a:rPr>
              <a:t>= FANTASTIC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competition, independence, less risk</a:t>
            </a:r>
            <a:endParaRPr lang="en-US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ym typeface="Wingdings" panose="05000000000000000000" pitchFamily="2" charset="2"/>
              </a:rPr>
              <a:t>drivers license, </a:t>
            </a:r>
            <a:r>
              <a:rPr lang="en-US" b="0" dirty="0" smtClean="0">
                <a:sym typeface="Wingdings" panose="05000000000000000000" pitchFamily="2" charset="2"/>
              </a:rPr>
              <a:t>health insurance card, passport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EXAMPLE</a:t>
            </a:r>
            <a:r>
              <a:rPr lang="en-US" b="0" dirty="0" smtClean="0">
                <a:sym typeface="Wingdings" panose="05000000000000000000" pitchFamily="2" charset="2"/>
              </a:rPr>
              <a:t>: EMV in London</a:t>
            </a:r>
            <a:endParaRPr lang="en-US" sz="2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49263" y="984249"/>
            <a:ext cx="7126288" cy="62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also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called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Account-Based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Ticketing (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like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fr-FR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eg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EMV)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DF6532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47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Mobile </a:t>
            </a:r>
            <a:r>
              <a:rPr lang="fr-FR" dirty="0" err="1" smtClean="0"/>
              <a:t>devices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49263" y="984249"/>
            <a:ext cx="7126288" cy="62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>
                <a:solidFill>
                  <a:srgbClr val="56AC51"/>
                </a:solidFill>
                <a:latin typeface="Century Gothic"/>
                <a:cs typeface="Century Gothic"/>
              </a:rPr>
              <a:t>third</a:t>
            </a:r>
            <a:r>
              <a:rPr lang="fr-FR" dirty="0" smtClean="0">
                <a:solidFill>
                  <a:srgbClr val="56AC51"/>
                </a:solidFill>
                <a:latin typeface="Century Gothic"/>
                <a:cs typeface="Century Gothic"/>
              </a:rPr>
              <a:t> party user media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56AC5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486775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Trend: more customers have smart phones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= FANTASTIC </a:t>
            </a:r>
            <a:r>
              <a:rPr 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customer has own point of sale</a:t>
            </a:r>
            <a:endParaRPr lang="en-US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But how to access media acceptance devices?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NFC (near field communication) is not compatible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NFC will most likely not be made compatible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ym typeface="Wingdings" panose="05000000000000000000" pitchFamily="2" charset="2"/>
              </a:rPr>
              <a:t>There are plenty further difficulties, especially client 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ym typeface="Wingdings" panose="05000000000000000000" pitchFamily="2" charset="2"/>
              </a:rPr>
              <a:t>Where to hold the tickets, if on the user medium?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ym typeface="Wingdings" panose="05000000000000000000" pitchFamily="2" charset="2"/>
              </a:rPr>
              <a:t>How to be independent of telecom operators?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ym typeface="Wingdings" panose="05000000000000000000" pitchFamily="2" charset="2"/>
              </a:rPr>
              <a:t>Or make a good deal – we are the killer application…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EXAMPLE</a:t>
            </a:r>
            <a:r>
              <a:rPr lang="en-US" b="0" dirty="0">
                <a:sym typeface="Wingdings" panose="05000000000000000000" pitchFamily="2" charset="2"/>
              </a:rPr>
              <a:t>: </a:t>
            </a:r>
            <a:r>
              <a:rPr lang="en-US" b="0" dirty="0" smtClean="0">
                <a:sym typeface="Wingdings" panose="05000000000000000000" pitchFamily="2" charset="2"/>
              </a:rPr>
              <a:t>NFC Forum, GSMA, Apple, Google…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69491" y="484718"/>
            <a:ext cx="7134755" cy="1515532"/>
          </a:xfrm>
        </p:spPr>
        <p:txBody>
          <a:bodyPr/>
          <a:lstStyle/>
          <a:p>
            <a:r>
              <a:rPr lang="fr-FR" dirty="0" smtClean="0"/>
              <a:t>UITP </a:t>
            </a:r>
            <a:r>
              <a:rPr lang="fr-FR" dirty="0" err="1" smtClean="0"/>
              <a:t>supported</a:t>
            </a:r>
            <a:r>
              <a:rPr lang="fr-FR" dirty="0" smtClean="0"/>
              <a:t>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Basic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SEAMLESS </a:t>
            </a:r>
            <a:r>
              <a:rPr lang="fr-FR" dirty="0" err="1" smtClean="0"/>
              <a:t>ticketing</a:t>
            </a:r>
            <a:r>
              <a:rPr lang="fr-FR" dirty="0" smtClean="0"/>
              <a:t> </a:t>
            </a:r>
            <a:r>
              <a:rPr lang="fr-FR" dirty="0"/>
              <a:t>solution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7959" y="2391833"/>
            <a:ext cx="7126288" cy="1427692"/>
          </a:xfrm>
        </p:spPr>
        <p:txBody>
          <a:bodyPr/>
          <a:lstStyle/>
          <a:p>
            <a:r>
              <a:rPr lang="fr-FR" dirty="0" err="1" smtClean="0"/>
              <a:t>based</a:t>
            </a:r>
            <a:r>
              <a:rPr lang="fr-FR" dirty="0" smtClean="0"/>
              <a:t> on compatible user media</a:t>
            </a:r>
          </a:p>
          <a:p>
            <a:r>
              <a:rPr lang="fr-FR" dirty="0" smtClean="0"/>
              <a:t>and a trust </a:t>
            </a:r>
            <a:r>
              <a:rPr lang="fr-FR" dirty="0" err="1" smtClean="0"/>
              <a:t>scheme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484718"/>
            <a:ext cx="1554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cap="all" dirty="0" smtClean="0">
                <a:solidFill>
                  <a:srgbClr val="DF6532"/>
                </a:solidFill>
                <a:latin typeface="Rockwell"/>
                <a:cs typeface="Rockwell"/>
              </a:rPr>
              <a:t>4</a:t>
            </a:r>
            <a:endParaRPr lang="fr-FR" sz="4000" b="1" cap="all" dirty="0">
              <a:solidFill>
                <a:srgbClr val="DF6532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9688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Smart </a:t>
            </a:r>
            <a:r>
              <a:rPr lang="fr-FR" dirty="0" err="1" smtClean="0"/>
              <a:t>ticketing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1"/>
            <a:ext cx="4352925" cy="3505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“closing the circle”</a:t>
            </a:r>
          </a:p>
          <a:p>
            <a:endParaRPr lang="en-US" sz="500" b="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0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b="0" dirty="0">
                <a:solidFill>
                  <a:schemeClr val="tx1">
                    <a:lumMod val="50000"/>
                  </a:schemeClr>
                </a:solidFill>
              </a:rPr>
              <a:t>Smart Ticketing Alliance represents a platform for cooperation and a coordinated approach for establishing ticketing interoperability for the </a:t>
            </a:r>
            <a:r>
              <a:rPr lang="en-US" b="0" dirty="0" smtClean="0">
                <a:solidFill>
                  <a:schemeClr val="tx1">
                    <a:lumMod val="50000"/>
                  </a:schemeClr>
                </a:solidFill>
              </a:rPr>
              <a:t>public transport </a:t>
            </a:r>
            <a:r>
              <a:rPr lang="en-US" b="0" dirty="0">
                <a:solidFill>
                  <a:schemeClr val="tx1">
                    <a:lumMod val="50000"/>
                  </a:schemeClr>
                </a:solidFill>
              </a:rPr>
              <a:t>sector.</a:t>
            </a:r>
            <a:endParaRPr lang="sv-SE" b="0" dirty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UITP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6438" y="6356350"/>
            <a:ext cx="2133600" cy="365125"/>
          </a:xfrm>
        </p:spPr>
        <p:txBody>
          <a:bodyPr/>
          <a:lstStyle/>
          <a:p>
            <a:fld id="{8EE4D688-8A93-6D45-BDD0-48CE623BED81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49263" y="984249"/>
            <a:ext cx="7126288" cy="62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 global PT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voice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exists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supported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by UITP!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448299" y="1600201"/>
            <a:ext cx="3457575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6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dirty="0" smtClean="0"/>
              <a:t>EXAMPLE JAPAN</a:t>
            </a:r>
            <a:endParaRPr lang="fr-FR" dirty="0"/>
          </a:p>
          <a:p>
            <a:pPr marL="266700" indent="-266700">
              <a:buFont typeface="+mj-lt"/>
              <a:buAutoNum type="arabicPeriod"/>
            </a:pPr>
            <a:r>
              <a:rPr lang="fr-FR" sz="2000" b="0" dirty="0" err="1" smtClean="0"/>
              <a:t>download</a:t>
            </a:r>
            <a:r>
              <a:rPr lang="fr-FR" sz="2000" b="0" dirty="0" smtClean="0"/>
              <a:t> the </a:t>
            </a:r>
            <a:r>
              <a:rPr lang="fr-FR" sz="2000" b="0" dirty="0" err="1" smtClean="0"/>
              <a:t>japanese</a:t>
            </a:r>
            <a:r>
              <a:rPr lang="fr-FR" sz="2000" b="0" dirty="0" smtClean="0"/>
              <a:t> SUICA </a:t>
            </a:r>
            <a:r>
              <a:rPr lang="fr-FR" sz="2000" b="0" dirty="0" err="1" smtClean="0"/>
              <a:t>ticketing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app</a:t>
            </a:r>
            <a:r>
              <a:rPr lang="fr-FR" sz="2000" b="0" dirty="0" smtClean="0"/>
              <a:t> on </a:t>
            </a:r>
            <a:r>
              <a:rPr lang="fr-FR" sz="2000" b="0" dirty="0" err="1" smtClean="0"/>
              <a:t>your</a:t>
            </a:r>
            <a:r>
              <a:rPr lang="fr-FR" sz="2000" b="0" dirty="0" smtClean="0"/>
              <a:t> </a:t>
            </a:r>
            <a:r>
              <a:rPr lang="en-GB" sz="2000" b="0" dirty="0" err="1"/>
              <a:t>Metrobús</a:t>
            </a:r>
            <a:r>
              <a:rPr lang="en-GB" sz="2000" b="0" dirty="0"/>
              <a:t> Card </a:t>
            </a:r>
            <a:endParaRPr lang="fr-FR" sz="2000" b="0" dirty="0" smtClean="0"/>
          </a:p>
          <a:p>
            <a:pPr marL="266700" indent="-266700">
              <a:buFont typeface="+mj-lt"/>
              <a:buAutoNum type="arabicPeriod"/>
            </a:pPr>
            <a:r>
              <a:rPr lang="fr-FR" sz="2000" b="0" dirty="0" err="1" smtClean="0"/>
              <a:t>buy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any</a:t>
            </a:r>
            <a:r>
              <a:rPr lang="fr-FR" sz="2000" b="0" dirty="0" smtClean="0"/>
              <a:t> ticket </a:t>
            </a:r>
            <a:r>
              <a:rPr lang="fr-FR" sz="2000" b="0" dirty="0" err="1" smtClean="0"/>
              <a:t>you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like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from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Japan</a:t>
            </a:r>
            <a:r>
              <a:rPr lang="fr-FR" sz="2000" b="0" dirty="0" smtClean="0"/>
              <a:t> Rail East</a:t>
            </a:r>
          </a:p>
          <a:p>
            <a:pPr marL="266700" indent="-266700">
              <a:buFont typeface="+mj-lt"/>
              <a:buAutoNum type="arabicPeriod"/>
            </a:pPr>
            <a:r>
              <a:rPr lang="fr-FR" sz="2000" b="0" dirty="0" smtClean="0"/>
              <a:t>at </a:t>
            </a:r>
            <a:r>
              <a:rPr lang="fr-FR" sz="2000" b="0" dirty="0"/>
              <a:t>the </a:t>
            </a:r>
            <a:r>
              <a:rPr lang="fr-FR" sz="2000" b="0" dirty="0" err="1" smtClean="0"/>
              <a:t>ticketing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gate</a:t>
            </a:r>
            <a:r>
              <a:rPr lang="fr-FR" sz="2000" b="0" dirty="0" smtClean="0"/>
              <a:t> in Narita</a:t>
            </a:r>
            <a:r>
              <a:rPr lang="fr-FR" sz="2000" b="0" dirty="0"/>
              <a:t>, </a:t>
            </a:r>
            <a:r>
              <a:rPr lang="fr-FR" sz="2000" b="0" dirty="0" err="1"/>
              <a:t>Japan</a:t>
            </a:r>
            <a:r>
              <a:rPr lang="fr-FR" sz="2000" b="0" dirty="0"/>
              <a:t>, </a:t>
            </a:r>
            <a:r>
              <a:rPr lang="fr-FR" sz="2000" b="0" dirty="0" smtClean="0"/>
              <a:t>use </a:t>
            </a:r>
            <a:r>
              <a:rPr lang="fr-FR" sz="2000" b="0" dirty="0" err="1" smtClean="0"/>
              <a:t>your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own</a:t>
            </a:r>
            <a:r>
              <a:rPr lang="fr-FR" sz="2000" b="0" dirty="0" smtClean="0"/>
              <a:t> </a:t>
            </a:r>
            <a:r>
              <a:rPr lang="en-GB" sz="2000" b="0" dirty="0" err="1"/>
              <a:t>Metrobús</a:t>
            </a:r>
            <a:r>
              <a:rPr lang="en-GB" sz="2000" b="0" dirty="0"/>
              <a:t> </a:t>
            </a:r>
            <a:r>
              <a:rPr lang="en-GB" sz="2000" b="0" dirty="0" smtClean="0"/>
              <a:t>Card…</a:t>
            </a:r>
            <a:endParaRPr lang="fr-FR" sz="2000" b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6" y="4970792"/>
            <a:ext cx="4313239" cy="107831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0" y="6194424"/>
            <a:ext cx="9144000" cy="397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www.smart-ticketing.org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324" y="4933532"/>
            <a:ext cx="3121158" cy="11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937" y="1494739"/>
            <a:ext cx="3532192" cy="2119315"/>
          </a:xfrm>
          <a:prstGeom prst="rect">
            <a:avLst/>
          </a:prstGeom>
        </p:spPr>
      </p:pic>
      <p:sp>
        <p:nvSpPr>
          <p:cNvPr id="13" name="Sous-titre 12"/>
          <p:cNvSpPr>
            <a:spLocks noGrp="1"/>
          </p:cNvSpPr>
          <p:nvPr>
            <p:ph type="subTitle" idx="1"/>
          </p:nvPr>
        </p:nvSpPr>
        <p:spPr>
          <a:xfrm>
            <a:off x="1477959" y="161925"/>
            <a:ext cx="7126288" cy="1781175"/>
          </a:xfrm>
        </p:spPr>
        <p:txBody>
          <a:bodyPr>
            <a:normAutofit/>
          </a:bodyPr>
          <a:lstStyle/>
          <a:p>
            <a:r>
              <a:rPr lang="fr-FR" sz="2800" b="1" dirty="0" err="1" smtClean="0"/>
              <a:t>thank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you</a:t>
            </a:r>
            <a:r>
              <a:rPr lang="fr-FR" sz="2800" b="1" dirty="0" smtClean="0"/>
              <a:t> for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attention</a:t>
            </a:r>
          </a:p>
          <a:p>
            <a:r>
              <a:rPr lang="nl-BE" dirty="0" smtClean="0"/>
              <a:t>johan van ieperen - UITP manager IT solutions</a:t>
            </a:r>
          </a:p>
          <a:p>
            <a:r>
              <a:rPr lang="nl-BE" dirty="0" smtClean="0"/>
              <a:t>follow me on                    or        </a:t>
            </a:r>
            <a:r>
              <a:rPr lang="fr-FR" altLang="de-DE" dirty="0"/>
              <a:t>@</a:t>
            </a:r>
            <a:r>
              <a:rPr lang="nl-BE" dirty="0"/>
              <a:t>2</a:t>
            </a:r>
            <a:r>
              <a:rPr lang="nl-BE" dirty="0" smtClean="0"/>
              <a:t>dender4</a:t>
            </a:r>
            <a:endParaRPr lang="fr-FR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1121929"/>
            <a:ext cx="1304924" cy="31634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51" y="1072861"/>
            <a:ext cx="462756" cy="4627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987" y="3571875"/>
            <a:ext cx="2085975" cy="15430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4" y="237727"/>
            <a:ext cx="1257012" cy="12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UITP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9675"/>
          </a:xfrm>
        </p:spPr>
        <p:txBody>
          <a:bodyPr>
            <a:normAutofit/>
          </a:bodyPr>
          <a:lstStyle/>
          <a:p>
            <a:r>
              <a:rPr lang="en-US" dirty="0"/>
              <a:t>UITP manager </a:t>
            </a:r>
            <a:r>
              <a:rPr lang="en-US" dirty="0" smtClean="0"/>
              <a:t>- IT </a:t>
            </a:r>
            <a:r>
              <a:rPr lang="en-US" dirty="0"/>
              <a:t>solutions in public transport</a:t>
            </a:r>
          </a:p>
          <a:p>
            <a:pPr marL="342900" lvl="2" indent="-342900"/>
            <a:r>
              <a:rPr lang="en-US" sz="2400" dirty="0" smtClean="0"/>
              <a:t>a </a:t>
            </a:r>
            <a:r>
              <a:rPr lang="en-US" sz="2400" dirty="0">
                <a:solidFill>
                  <a:srgbClr val="7030A0"/>
                </a:solidFill>
              </a:rPr>
              <a:t>helicopter overview </a:t>
            </a:r>
            <a:r>
              <a:rPr lang="en-US" sz="2400" dirty="0"/>
              <a:t>of  </a:t>
            </a:r>
            <a:r>
              <a:rPr lang="en-US" sz="2400" dirty="0" smtClean="0"/>
              <a:t>IT </a:t>
            </a:r>
            <a:r>
              <a:rPr lang="en-US" sz="2400" dirty="0"/>
              <a:t>developments</a:t>
            </a:r>
          </a:p>
          <a:p>
            <a:pPr marL="342900" lvl="2" indent="-342900"/>
            <a:r>
              <a:rPr lang="en-US" sz="2400" dirty="0"/>
              <a:t>staying connected to </a:t>
            </a:r>
            <a:r>
              <a:rPr lang="en-US" sz="2400" dirty="0">
                <a:solidFill>
                  <a:srgbClr val="0070C0"/>
                </a:solidFill>
              </a:rPr>
              <a:t>changed lifestyles</a:t>
            </a:r>
          </a:p>
          <a:p>
            <a:pPr marL="342900" lvl="2" indent="-342900"/>
            <a:r>
              <a:rPr lang="en-US" sz="2400" dirty="0">
                <a:solidFill>
                  <a:srgbClr val="D43331"/>
                </a:solidFill>
              </a:rPr>
              <a:t>smart traveler </a:t>
            </a:r>
            <a:r>
              <a:rPr lang="en-US" sz="2400" dirty="0"/>
              <a:t>+ intelligent </a:t>
            </a:r>
            <a:r>
              <a:rPr lang="en-US" sz="2400" dirty="0" smtClean="0"/>
              <a:t>communities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pPr indent="-1143000"/>
            <a:r>
              <a:rPr lang="en-US" dirty="0" smtClean="0"/>
              <a:t>main topics</a:t>
            </a:r>
          </a:p>
          <a:p>
            <a:pPr marL="342900" lvl="2" indent="-342900"/>
            <a:r>
              <a:rPr lang="en-US" sz="2400" dirty="0" smtClean="0">
                <a:solidFill>
                  <a:srgbClr val="002060"/>
                </a:solidFill>
              </a:rPr>
              <a:t>information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– open data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lvl="2" indent="-342900"/>
            <a:r>
              <a:rPr lang="en-US" sz="2400" dirty="0" smtClean="0">
                <a:solidFill>
                  <a:srgbClr val="DF6532"/>
                </a:solidFill>
              </a:rPr>
              <a:t>ticketing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– EMV, NFC, ISO</a:t>
            </a:r>
          </a:p>
          <a:p>
            <a:pPr marL="342900" lvl="2" indent="-342900"/>
            <a:r>
              <a:rPr lang="en-US" sz="2400" dirty="0" smtClean="0">
                <a:solidFill>
                  <a:srgbClr val="D43331"/>
                </a:solidFill>
              </a:rPr>
              <a:t>third parties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– apps, business</a:t>
            </a:r>
          </a:p>
          <a:p>
            <a:pPr marL="342900" lvl="2" indent="-342900"/>
            <a:r>
              <a:rPr lang="en-US" sz="2400" dirty="0" smtClean="0">
                <a:solidFill>
                  <a:srgbClr val="00B050"/>
                </a:solidFill>
              </a:rPr>
              <a:t>smart</a:t>
            </a:r>
            <a:r>
              <a:rPr lang="en-US" sz="2400" dirty="0" smtClean="0"/>
              <a:t> …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– cities, data, services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lvl="2" indent="-342900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(cyber security, privacy, etc…)</a:t>
            </a:r>
          </a:p>
          <a:p>
            <a:pPr marL="342900" lvl="2" indent="-342900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(ITCS, fleet management, APC, etc…)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  <a:p>
            <a:pPr indent="-1143000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49263" y="984249"/>
            <a:ext cx="7126288" cy="62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international association of public transport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DF6532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0" y="3501119"/>
            <a:ext cx="3467100" cy="3220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0400"/>
            <a:ext cx="9144000" cy="3657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6" y="1600200"/>
            <a:ext cx="7458074" cy="34686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the sake of your (potential) customers:</a:t>
            </a:r>
            <a:endParaRPr lang="en-US" sz="2800" dirty="0"/>
          </a:p>
          <a:p>
            <a:pPr marL="342900" lvl="2" indent="-342900"/>
            <a:r>
              <a:rPr lang="en-US" sz="2800" dirty="0" smtClean="0"/>
              <a:t>try </a:t>
            </a:r>
            <a:r>
              <a:rPr lang="en-US" sz="2800" b="1" dirty="0" smtClean="0">
                <a:solidFill>
                  <a:srgbClr val="DF6532"/>
                </a:solidFill>
              </a:rPr>
              <a:t>INTEGRATION</a:t>
            </a:r>
            <a:r>
              <a:rPr lang="en-US" sz="2800" dirty="0" smtClean="0">
                <a:solidFill>
                  <a:srgbClr val="DF6532"/>
                </a:solidFill>
              </a:rPr>
              <a:t> </a:t>
            </a:r>
            <a:r>
              <a:rPr lang="en-US" sz="2800" dirty="0" smtClean="0"/>
              <a:t>first</a:t>
            </a:r>
            <a:endParaRPr lang="en-US" sz="2800" dirty="0"/>
          </a:p>
          <a:p>
            <a:pPr marL="342900" lvl="2" indent="-342900"/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7030A0"/>
                </a:solidFill>
              </a:rPr>
              <a:t>INTEROPERABILITY</a:t>
            </a:r>
            <a:r>
              <a:rPr lang="en-US" sz="2800" dirty="0" smtClean="0"/>
              <a:t> as a last resort</a:t>
            </a:r>
          </a:p>
          <a:p>
            <a:pPr marL="342900" lvl="2" indent="-342900"/>
            <a:endParaRPr lang="en-US" sz="1000" dirty="0"/>
          </a:p>
          <a:p>
            <a:pPr marL="0" lvl="2" indent="0">
              <a:buNone/>
            </a:pPr>
            <a:endParaRPr lang="en-US" i="1" dirty="0" smtClean="0"/>
          </a:p>
          <a:p>
            <a:pPr marL="0" lvl="2" indent="0">
              <a:buNone/>
            </a:pPr>
            <a:r>
              <a:rPr lang="en-US" i="1" dirty="0" smtClean="0"/>
              <a:t>Disclaimer: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“increased comfort for the client</a:t>
            </a:r>
            <a:br>
              <a:rPr lang="en-US" dirty="0" smtClean="0"/>
            </a:br>
            <a:r>
              <a:rPr lang="en-US" dirty="0" smtClean="0"/>
              <a:t>  likely increases complexity for you!”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49263" y="984249"/>
            <a:ext cx="7126288" cy="62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clear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from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the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start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– open for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debate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…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DF6532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89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Challenges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7959" y="2391833"/>
            <a:ext cx="7126288" cy="1427692"/>
          </a:xfrm>
        </p:spPr>
        <p:txBody>
          <a:bodyPr/>
          <a:lstStyle/>
          <a:p>
            <a:r>
              <a:rPr lang="fr-FR" dirty="0" err="1" smtClean="0"/>
              <a:t>big</a:t>
            </a:r>
            <a:endParaRPr lang="fr-FR" dirty="0" smtClean="0"/>
          </a:p>
          <a:p>
            <a:r>
              <a:rPr lang="fr-FR" dirty="0" err="1" smtClean="0"/>
              <a:t>bigger</a:t>
            </a:r>
            <a:endParaRPr lang="fr-FR" dirty="0" smtClean="0"/>
          </a:p>
          <a:p>
            <a:r>
              <a:rPr lang="fr-FR" dirty="0" err="1" smtClean="0"/>
              <a:t>biggest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484718"/>
            <a:ext cx="1554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cap="all" dirty="0" smtClean="0">
                <a:solidFill>
                  <a:srgbClr val="DF6532"/>
                </a:solidFill>
                <a:latin typeface="Rockwell"/>
                <a:cs typeface="Rockwell"/>
              </a:rPr>
              <a:t>1</a:t>
            </a:r>
            <a:endParaRPr lang="fr-FR" sz="4000" b="1" cap="all" dirty="0">
              <a:solidFill>
                <a:srgbClr val="DF6532"/>
              </a:solidFill>
              <a:latin typeface="Rockwell"/>
              <a:cs typeface="Rockwell"/>
            </a:endParaRPr>
          </a:p>
        </p:txBody>
      </p:sp>
      <p:pic>
        <p:nvPicPr>
          <p:cNvPr id="3074" name="Picture 2" descr="C:\Users\Max\Downloads\ac891376-ea57-11e3-8230-12313d02a8cf-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0" y="3011348"/>
            <a:ext cx="3114675" cy="37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Seamless</a:t>
            </a:r>
            <a:r>
              <a:rPr lang="fr-FR" dirty="0" smtClean="0"/>
              <a:t> </a:t>
            </a:r>
            <a:r>
              <a:rPr lang="fr-FR" dirty="0" err="1" smtClean="0"/>
              <a:t>mobility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057650" cy="4525963"/>
          </a:xfrm>
        </p:spPr>
        <p:txBody>
          <a:bodyPr/>
          <a:lstStyle/>
          <a:p>
            <a:pPr lvl="0"/>
            <a:r>
              <a:rPr lang="fr-FR" dirty="0" err="1" smtClean="0"/>
              <a:t>customers</a:t>
            </a:r>
            <a:r>
              <a:rPr lang="fr-FR" dirty="0" smtClean="0"/>
              <a:t>’ </a:t>
            </a:r>
            <a:r>
              <a:rPr lang="fr-FR" dirty="0" err="1" smtClean="0"/>
              <a:t>barriers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smtClean="0"/>
              <a:t>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smtClean="0"/>
              <a:t>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err="1" smtClean="0"/>
              <a:t>ticketing</a:t>
            </a:r>
            <a:endParaRPr lang="fr-FR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err="1" smtClean="0"/>
              <a:t>payment</a:t>
            </a:r>
            <a:endParaRPr lang="fr-FR" b="0" dirty="0" smtClean="0"/>
          </a:p>
          <a:p>
            <a:pPr lvl="0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6438" y="6356350"/>
            <a:ext cx="2133600" cy="365125"/>
          </a:xfrm>
        </p:spPr>
        <p:txBody>
          <a:bodyPr/>
          <a:lstStyle/>
          <a:p>
            <a:fld id="{8EE4D688-8A93-6D45-BDD0-48CE623BED8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49263" y="984249"/>
            <a:ext cx="7126288" cy="62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mobility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without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barriers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–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our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big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challenge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486400" y="1600200"/>
            <a:ext cx="3486150" cy="512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6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dirty="0" err="1" smtClean="0"/>
              <a:t>sector’s</a:t>
            </a:r>
            <a:r>
              <a:rPr lang="fr-FR" dirty="0" smtClean="0"/>
              <a:t> </a:t>
            </a:r>
            <a:r>
              <a:rPr lang="fr-FR" dirty="0" err="1" smtClean="0"/>
              <a:t>barriers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err="1" smtClean="0"/>
              <a:t>inter-modal</a:t>
            </a:r>
            <a:endParaRPr lang="fr-FR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err="1" smtClean="0"/>
              <a:t>multi-modal</a:t>
            </a:r>
            <a:endParaRPr lang="fr-FR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err="1" smtClean="0"/>
              <a:t>co</a:t>
            </a:r>
            <a:r>
              <a:rPr lang="fr-FR" b="0" dirty="0" smtClean="0"/>
              <a:t>-modal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5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smtClean="0"/>
              <a:t>cross-border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5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smtClean="0"/>
              <a:t>multi-</a:t>
            </a:r>
            <a:r>
              <a:rPr lang="fr-FR" b="0" dirty="0" err="1" smtClean="0"/>
              <a:t>operator</a:t>
            </a:r>
            <a:endParaRPr lang="fr-FR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smtClean="0"/>
              <a:t>not one size </a:t>
            </a:r>
            <a:r>
              <a:rPr lang="fr-FR" b="0" dirty="0" err="1" smtClean="0"/>
              <a:t>fits</a:t>
            </a:r>
            <a:r>
              <a:rPr lang="fr-FR" b="0" dirty="0" smtClean="0"/>
              <a:t> 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err="1" smtClean="0"/>
              <a:t>competition</a:t>
            </a:r>
            <a:endParaRPr lang="fr-FR" b="0" dirty="0"/>
          </a:p>
        </p:txBody>
      </p:sp>
      <p:grpSp>
        <p:nvGrpSpPr>
          <p:cNvPr id="20" name="Group 19"/>
          <p:cNvGrpSpPr/>
          <p:nvPr/>
        </p:nvGrpSpPr>
        <p:grpSpPr>
          <a:xfrm>
            <a:off x="816387" y="2943357"/>
            <a:ext cx="4465963" cy="3542947"/>
            <a:chOff x="816387" y="2943357"/>
            <a:chExt cx="4465963" cy="3542947"/>
          </a:xfrm>
        </p:grpSpPr>
        <p:sp>
          <p:nvSpPr>
            <p:cNvPr id="9" name="Oval 2"/>
            <p:cNvSpPr/>
            <p:nvPr/>
          </p:nvSpPr>
          <p:spPr bwMode="auto">
            <a:xfrm>
              <a:off x="816387" y="3951469"/>
              <a:ext cx="2880320" cy="252028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Oval 3"/>
            <p:cNvSpPr/>
            <p:nvPr/>
          </p:nvSpPr>
          <p:spPr bwMode="auto">
            <a:xfrm>
              <a:off x="2544579" y="2943357"/>
              <a:ext cx="2520280" cy="2448272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TextBox 4"/>
            <p:cNvSpPr txBox="1"/>
            <p:nvPr/>
          </p:nvSpPr>
          <p:spPr>
            <a:xfrm>
              <a:off x="1005099" y="4880022"/>
              <a:ext cx="17208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inter-/multi-/co-</a:t>
              </a:r>
            </a:p>
            <a:p>
              <a:pPr algn="ctr"/>
              <a:r>
                <a:rPr lang="nl-BE" dirty="0" smtClean="0"/>
                <a:t>modality</a:t>
              </a:r>
              <a:endParaRPr lang="en-GB" dirty="0"/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1536467" y="5823677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400" i="1" dirty="0" smtClean="0"/>
                <a:t>in time and place</a:t>
              </a:r>
              <a:endParaRPr lang="en-GB" sz="1400" i="1" dirty="0"/>
            </a:p>
          </p:txBody>
        </p:sp>
        <p:sp>
          <p:nvSpPr>
            <p:cNvPr id="15" name="TextBox 8"/>
            <p:cNvSpPr txBox="1"/>
            <p:nvPr/>
          </p:nvSpPr>
          <p:spPr>
            <a:xfrm>
              <a:off x="3120643" y="3447413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 smtClean="0"/>
                <a:t>cross-border</a:t>
              </a:r>
              <a:endParaRPr lang="en-GB" dirty="0"/>
            </a:p>
          </p:txBody>
        </p:sp>
        <p:sp>
          <p:nvSpPr>
            <p:cNvPr id="16" name="Oval 2"/>
            <p:cNvSpPr/>
            <p:nvPr/>
          </p:nvSpPr>
          <p:spPr bwMode="auto">
            <a:xfrm>
              <a:off x="3122110" y="4255143"/>
              <a:ext cx="2160240" cy="2231161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7" name="TextBox 8"/>
            <p:cNvSpPr txBox="1"/>
            <p:nvPr/>
          </p:nvSpPr>
          <p:spPr>
            <a:xfrm>
              <a:off x="3631862" y="5526353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multi-operator</a:t>
              </a:r>
              <a:endParaRPr lang="en-GB" dirty="0"/>
            </a:p>
          </p:txBody>
        </p:sp>
        <p:sp>
          <p:nvSpPr>
            <p:cNvPr id="18" name="TextBox 5"/>
            <p:cNvSpPr txBox="1"/>
            <p:nvPr/>
          </p:nvSpPr>
          <p:spPr>
            <a:xfrm>
              <a:off x="2976334" y="3806151"/>
              <a:ext cx="18149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400" i="1" dirty="0" smtClean="0"/>
                <a:t>(far away) neigbours</a:t>
              </a:r>
              <a:endParaRPr lang="en-GB" sz="1400" i="1" dirty="0"/>
            </a:p>
          </p:txBody>
        </p:sp>
        <p:sp>
          <p:nvSpPr>
            <p:cNvPr id="19" name="TextBox 5"/>
            <p:cNvSpPr txBox="1"/>
            <p:nvPr/>
          </p:nvSpPr>
          <p:spPr>
            <a:xfrm>
              <a:off x="3844524" y="5827579"/>
              <a:ext cx="11063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400" i="1" dirty="0" smtClean="0"/>
                <a:t>environment</a:t>
              </a:r>
              <a:endParaRPr lang="en-GB" sz="14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technology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49263" y="984249"/>
            <a:ext cx="7126288" cy="62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>
                <a:solidFill>
                  <a:srgbClr val="56AC51"/>
                </a:solidFill>
                <a:latin typeface="Century Gothic"/>
                <a:cs typeface="Century Gothic"/>
              </a:rPr>
              <a:t>technology</a:t>
            </a:r>
            <a:r>
              <a:rPr lang="fr-FR" dirty="0" smtClean="0">
                <a:solidFill>
                  <a:srgbClr val="56AC51"/>
                </a:solidFill>
                <a:latin typeface="Century Gothic"/>
                <a:cs typeface="Century Gothic"/>
              </a:rPr>
              <a:t> </a:t>
            </a:r>
            <a:r>
              <a:rPr lang="fr-FR" dirty="0" err="1" smtClean="0">
                <a:solidFill>
                  <a:srgbClr val="56AC51"/>
                </a:solidFill>
                <a:latin typeface="Century Gothic"/>
                <a:cs typeface="Century Gothic"/>
              </a:rPr>
              <a:t>is</a:t>
            </a:r>
            <a:r>
              <a:rPr lang="fr-FR" dirty="0" smtClean="0">
                <a:solidFill>
                  <a:srgbClr val="56AC51"/>
                </a:solidFill>
                <a:latin typeface="Century Gothic"/>
                <a:cs typeface="Century Gothic"/>
              </a:rPr>
              <a:t> </a:t>
            </a:r>
            <a:r>
              <a:rPr lang="fr-FR" dirty="0" err="1" smtClean="0">
                <a:solidFill>
                  <a:srgbClr val="56AC51"/>
                </a:solidFill>
                <a:latin typeface="Century Gothic"/>
                <a:cs typeface="Century Gothic"/>
              </a:rPr>
              <a:t>never</a:t>
            </a:r>
            <a:r>
              <a:rPr lang="fr-FR" dirty="0" smtClean="0">
                <a:solidFill>
                  <a:srgbClr val="56AC51"/>
                </a:solidFill>
                <a:latin typeface="Century Gothic"/>
                <a:cs typeface="Century Gothic"/>
              </a:rPr>
              <a:t> the real challenge!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56AC5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057650" cy="3067050"/>
          </a:xfrm>
        </p:spPr>
        <p:txBody>
          <a:bodyPr>
            <a:normAutofit/>
          </a:bodyPr>
          <a:lstStyle/>
          <a:p>
            <a:pPr lvl="0"/>
            <a:r>
              <a:rPr lang="fr-FR" dirty="0" err="1" smtClean="0"/>
              <a:t>bigger</a:t>
            </a:r>
            <a:r>
              <a:rPr lang="fr-FR" dirty="0" smtClean="0"/>
              <a:t>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 err="1" smtClean="0"/>
              <a:t>traditional</a:t>
            </a:r>
            <a:r>
              <a:rPr lang="fr-FR" b="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err="1" smtClean="0"/>
              <a:t>political</a:t>
            </a:r>
            <a:endParaRPr lang="fr-FR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0" dirty="0" err="1" smtClean="0"/>
              <a:t>financial</a:t>
            </a:r>
            <a:endParaRPr lang="fr-FR" sz="2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b="0" dirty="0" err="1" smtClean="0">
                <a:solidFill>
                  <a:srgbClr val="D43331"/>
                </a:solidFill>
              </a:rPr>
              <a:t>organisational</a:t>
            </a:r>
            <a:endParaRPr lang="fr-FR" sz="3200" b="0" dirty="0" smtClean="0">
              <a:solidFill>
                <a:srgbClr val="D43331"/>
              </a:solidFill>
            </a:endParaRPr>
          </a:p>
          <a:p>
            <a:pPr lvl="0"/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743450" y="1600200"/>
            <a:ext cx="41529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6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 smtClean="0"/>
              <a:t>balance </a:t>
            </a:r>
            <a:r>
              <a:rPr lang="fr-FR" sz="2000" b="0" dirty="0" err="1" smtClean="0"/>
              <a:t>between</a:t>
            </a:r>
            <a:r>
              <a:rPr lang="fr-FR" sz="2000" b="0" dirty="0" smtClean="0"/>
              <a:t> </a:t>
            </a:r>
            <a:r>
              <a:rPr lang="fr-FR" sz="2000" b="0" dirty="0" err="1" smtClean="0">
                <a:solidFill>
                  <a:srgbClr val="540B2B"/>
                </a:solidFill>
              </a:rPr>
              <a:t>i</a:t>
            </a:r>
            <a:r>
              <a:rPr lang="fr-FR" sz="2000" b="0" dirty="0" err="1" smtClean="0">
                <a:solidFill>
                  <a:srgbClr val="7030A0"/>
                </a:solidFill>
              </a:rPr>
              <a:t>nteroperability</a:t>
            </a:r>
            <a:r>
              <a:rPr lang="fr-FR" sz="2000" b="0" dirty="0" smtClean="0">
                <a:solidFill>
                  <a:srgbClr val="540B2B"/>
                </a:solidFill>
              </a:rPr>
              <a:t> </a:t>
            </a:r>
            <a:r>
              <a:rPr lang="fr-FR" sz="2000" b="0" dirty="0" smtClean="0"/>
              <a:t>and </a:t>
            </a:r>
            <a:r>
              <a:rPr lang="fr-FR" sz="2000" b="0" dirty="0" err="1" smtClean="0">
                <a:solidFill>
                  <a:srgbClr val="0070C0"/>
                </a:solidFill>
              </a:rPr>
              <a:t>subsidiarity</a:t>
            </a:r>
            <a:endParaRPr lang="fr-FR" sz="2000" b="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 err="1" smtClean="0"/>
              <a:t>act</a:t>
            </a:r>
            <a:r>
              <a:rPr lang="fr-FR" sz="2000" b="0" dirty="0" smtClean="0"/>
              <a:t> as a global </a:t>
            </a:r>
            <a:r>
              <a:rPr lang="fr-FR" sz="2000" b="0" dirty="0" err="1" smtClean="0"/>
              <a:t>player</a:t>
            </a:r>
            <a:endParaRPr lang="fr-FR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 err="1" smtClean="0"/>
              <a:t>accept</a:t>
            </a:r>
            <a:r>
              <a:rPr lang="fr-FR" sz="2000" b="0" dirty="0" smtClean="0"/>
              <a:t> help </a:t>
            </a:r>
            <a:r>
              <a:rPr lang="fr-FR" sz="2000" b="0" dirty="0" err="1" smtClean="0"/>
              <a:t>from</a:t>
            </a:r>
            <a:r>
              <a:rPr lang="fr-FR" sz="2000" b="0" dirty="0" smtClean="0"/>
              <a:t> 3rd parties</a:t>
            </a:r>
            <a:endParaRPr lang="fr-FR" sz="2000" b="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199" y="4362450"/>
            <a:ext cx="4448175" cy="220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6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biggest</a:t>
            </a:r>
            <a:r>
              <a:rPr lang="fr-FR" dirty="0" smtClean="0"/>
              <a:t> 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err="1" smtClean="0"/>
              <a:t>keeping</a:t>
            </a:r>
            <a:r>
              <a:rPr lang="fr-FR" b="0" dirty="0" smtClean="0"/>
              <a:t> in </a:t>
            </a:r>
            <a:r>
              <a:rPr lang="fr-FR" b="0" dirty="0" err="1" smtClean="0"/>
              <a:t>sync</a:t>
            </a:r>
            <a:r>
              <a:rPr lang="fr-FR" b="0" dirty="0" smtClean="0"/>
              <a:t> </a:t>
            </a:r>
            <a:r>
              <a:rPr lang="fr-FR" b="0" dirty="0" err="1" smtClean="0"/>
              <a:t>with</a:t>
            </a:r>
            <a:r>
              <a:rPr lang="fr-FR" b="0" dirty="0" smtClean="0"/>
              <a:t> </a:t>
            </a:r>
            <a:r>
              <a:rPr lang="fr-FR" b="0" dirty="0" err="1" smtClean="0"/>
              <a:t>changed</a:t>
            </a:r>
            <a:r>
              <a:rPr lang="fr-FR" b="0" dirty="0" smtClean="0"/>
              <a:t> </a:t>
            </a:r>
            <a:r>
              <a:rPr lang="fr-FR" b="0" dirty="0" err="1" smtClean="0"/>
              <a:t>lifestyles</a:t>
            </a:r>
            <a:r>
              <a:rPr lang="fr-FR" b="0" dirty="0" smtClean="0"/>
              <a:t> of the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dirty="0" smtClean="0"/>
              <a:t>smart </a:t>
            </a:r>
            <a:r>
              <a:rPr lang="fr-FR" b="0" dirty="0" err="1" smtClean="0"/>
              <a:t>travelers</a:t>
            </a:r>
            <a:r>
              <a:rPr lang="fr-FR" b="0" dirty="0" smtClean="0"/>
              <a:t> in </a:t>
            </a:r>
            <a:r>
              <a:rPr lang="fr-FR" b="0" dirty="0" err="1" smtClean="0"/>
              <a:t>their</a:t>
            </a:r>
            <a:r>
              <a:rPr lang="fr-FR" b="0" dirty="0" smtClean="0"/>
              <a:t> intelligent </a:t>
            </a:r>
            <a:r>
              <a:rPr lang="fr-FR" b="0" dirty="0" err="1" smtClean="0"/>
              <a:t>communities</a:t>
            </a:r>
            <a:endParaRPr lang="fr-FR" b="0" dirty="0" smtClean="0"/>
          </a:p>
          <a:p>
            <a:endParaRPr lang="fr-FR" dirty="0"/>
          </a:p>
        </p:txBody>
      </p:sp>
      <p:pic>
        <p:nvPicPr>
          <p:cNvPr id="11" name="Picture 3" descr="C:\Users\Max\Downloads\Bild3 Kopi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5" y="4013915"/>
            <a:ext cx="3524250" cy="279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ax\Downloads\Bild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49" y="4041044"/>
            <a:ext cx="1019175" cy="81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750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allAtOnce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Integration</a:t>
            </a:r>
            <a:r>
              <a:rPr lang="fr-FR" dirty="0" smtClean="0"/>
              <a:t> &amp;</a:t>
            </a:r>
            <a:br>
              <a:rPr lang="fr-FR" dirty="0" smtClean="0"/>
            </a:br>
            <a:r>
              <a:rPr lang="fr-FR" dirty="0" err="1" smtClean="0"/>
              <a:t>interoperability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7958" y="2009775"/>
            <a:ext cx="3732217" cy="2057400"/>
          </a:xfrm>
        </p:spPr>
        <p:txBody>
          <a:bodyPr/>
          <a:lstStyle/>
          <a:p>
            <a:pPr algn="ctr"/>
            <a:r>
              <a:rPr lang="fr-FR" dirty="0" smtClean="0"/>
              <a:t>or</a:t>
            </a:r>
          </a:p>
          <a:p>
            <a:r>
              <a:rPr lang="fr-FR" b="1" dirty="0" err="1" smtClean="0"/>
              <a:t>organisational</a:t>
            </a:r>
            <a:r>
              <a:rPr lang="fr-FR" dirty="0" smtClean="0"/>
              <a:t> </a:t>
            </a:r>
            <a:r>
              <a:rPr lang="fr-FR" dirty="0" err="1" smtClean="0"/>
              <a:t>integration</a:t>
            </a:r>
            <a:endParaRPr lang="fr-FR" dirty="0" smtClean="0"/>
          </a:p>
          <a:p>
            <a:pPr algn="ctr"/>
            <a:r>
              <a:rPr lang="fr-FR" i="1" dirty="0" smtClean="0"/>
              <a:t>versus</a:t>
            </a:r>
          </a:p>
          <a:p>
            <a:r>
              <a:rPr lang="fr-FR" b="1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interoperability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484718"/>
            <a:ext cx="1554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cap="all" dirty="0" smtClean="0">
                <a:solidFill>
                  <a:srgbClr val="540B2B"/>
                </a:solidFill>
                <a:latin typeface="Rockwell"/>
                <a:cs typeface="Rockwell"/>
              </a:rPr>
              <a:t>2</a:t>
            </a:r>
            <a:endParaRPr lang="fr-FR" sz="4000" b="1" cap="all" dirty="0">
              <a:solidFill>
                <a:srgbClr val="540B2B"/>
              </a:solidFill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strive</a:t>
            </a:r>
            <a:r>
              <a:rPr lang="fr-FR" dirty="0" smtClean="0"/>
              <a:t> for </a:t>
            </a:r>
            <a:r>
              <a:rPr lang="fr-FR" dirty="0" err="1" smtClean="0"/>
              <a:t>quality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199"/>
            <a:ext cx="5495925" cy="5121275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/>
              <a:t>What is </a:t>
            </a:r>
            <a:r>
              <a:rPr lang="en-US" b="0" dirty="0" smtClean="0"/>
              <a:t>possibly better </a:t>
            </a:r>
            <a:r>
              <a:rPr lang="en-US" b="0" dirty="0"/>
              <a:t>(for the customer), </a:t>
            </a:r>
            <a:r>
              <a:rPr lang="en-US" dirty="0"/>
              <a:t>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separate </a:t>
            </a:r>
            <a:r>
              <a:rPr lang="en-US" b="0" dirty="0" smtClean="0"/>
              <a:t>or integrated timetables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through services or transfers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2 tickets </a:t>
            </a:r>
            <a:r>
              <a:rPr lang="en-US" b="0" dirty="0" smtClean="0"/>
              <a:t>or </a:t>
            </a:r>
            <a:r>
              <a:rPr lang="en-US" b="0" dirty="0"/>
              <a:t>1 </a:t>
            </a:r>
            <a:r>
              <a:rPr lang="en-US" b="0" dirty="0" smtClean="0"/>
              <a:t>ticket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one stop shop or…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r>
              <a:rPr lang="en-US" dirty="0" smtClean="0"/>
              <a:t>Technology can help, to a certain extent: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integration vs. interoperability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bottom-up vs. top-down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open architecture vs. proprietary</a:t>
            </a:r>
          </a:p>
          <a:p>
            <a:endParaRPr lang="en-US" b="0" dirty="0" smtClean="0"/>
          </a:p>
          <a:p>
            <a:r>
              <a:rPr lang="en-US" dirty="0" smtClean="0"/>
              <a:t>A good mix: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magic black boxes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defined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standards and specifications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D688-8A93-6D45-BDD0-48CE623BED8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49263" y="984249"/>
            <a:ext cx="7126288" cy="62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prefer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integratio</a:t>
            </a:r>
            <a:r>
              <a:rPr lang="fr-FR" dirty="0" smtClean="0">
                <a:latin typeface="Century Gothic"/>
                <a:cs typeface="Century Gothic"/>
              </a:rPr>
              <a:t>n over </a:t>
            </a:r>
            <a:r>
              <a:rPr lang="fr-FR" dirty="0" err="1" smtClean="0">
                <a:latin typeface="Century Gothic"/>
                <a:cs typeface="Century Gothic"/>
              </a:rPr>
              <a:t>interoperability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DF6532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Gleichschenkliges Dreieck 6"/>
          <p:cNvSpPr/>
          <p:nvPr/>
        </p:nvSpPr>
        <p:spPr>
          <a:xfrm>
            <a:off x="6477000" y="2705100"/>
            <a:ext cx="2047875" cy="200025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019800" y="1752600"/>
            <a:ext cx="29527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15000"/>
              <a:buFontTx/>
              <a:buBlip>
                <a:blip r:embed="rId2"/>
              </a:buBlip>
              <a:defRPr sz="24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8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15000"/>
              <a:buFontTx/>
              <a:buBlip>
                <a:blip r:embed="rId2"/>
              </a:buBlip>
              <a:defRPr sz="1600" b="0" i="0" kern="1200">
                <a:solidFill>
                  <a:srgbClr val="184249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 smtClean="0"/>
              <a:t>technical interoperability </a:t>
            </a:r>
          </a:p>
          <a:p>
            <a:pPr algn="ctr"/>
            <a:endParaRPr lang="en-US" b="0" dirty="0"/>
          </a:p>
          <a:p>
            <a:pPr algn="ctr"/>
            <a:endParaRPr lang="en-US" b="0" dirty="0" smtClean="0"/>
          </a:p>
          <a:p>
            <a:pPr algn="ctr"/>
            <a:endParaRPr lang="en-US" b="0" dirty="0"/>
          </a:p>
          <a:p>
            <a:pPr algn="ctr"/>
            <a:endParaRPr lang="en-US" b="0" dirty="0" smtClean="0"/>
          </a:p>
          <a:p>
            <a:pPr algn="ctr"/>
            <a:endParaRPr lang="en-US" b="0" dirty="0"/>
          </a:p>
          <a:p>
            <a:pPr algn="ctr"/>
            <a:r>
              <a:rPr lang="en-US" b="0" dirty="0" err="1" smtClean="0"/>
              <a:t>organisational</a:t>
            </a:r>
            <a:r>
              <a:rPr lang="en-US" b="0" dirty="0" smtClean="0"/>
              <a:t> integration</a:t>
            </a:r>
          </a:p>
        </p:txBody>
      </p:sp>
    </p:spTree>
    <p:extLst>
      <p:ext uri="{BB962C8B-B14F-4D97-AF65-F5344CB8AC3E}">
        <p14:creationId xmlns:p14="http://schemas.microsoft.com/office/powerpoint/2010/main" val="4713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much</a:t>
            </a:r>
            <a:r>
              <a:rPr lang="fr-FR" dirty="0" smtClean="0"/>
              <a:t>, </a:t>
            </a:r>
            <a:r>
              <a:rPr lang="fr-FR" dirty="0" err="1" smtClean="0"/>
              <a:t>please</a:t>
            </a:r>
            <a:r>
              <a:rPr lang="fr-FR" dirty="0"/>
              <a:t>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UITP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6438" y="6356350"/>
            <a:ext cx="2133600" cy="365125"/>
          </a:xfrm>
        </p:spPr>
        <p:txBody>
          <a:bodyPr/>
          <a:lstStyle/>
          <a:p>
            <a:fld id="{8EE4D688-8A93-6D45-BDD0-48CE623BED8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49263" y="984249"/>
            <a:ext cx="7126288" cy="62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2200" b="0">
                <a:solidFill>
                  <a:srgbClr val="DF65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there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are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many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areas of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potential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incompatibility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76" y="1845772"/>
            <a:ext cx="7164388" cy="410324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810500" y="5648325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904</Words>
  <Application>Microsoft Office PowerPoint</Application>
  <PresentationFormat>Presentación en pantalla (4:3)</PresentationFormat>
  <Paragraphs>214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Thème Office</vt:lpstr>
      <vt:lpstr>On the way to seamless mobility</vt:lpstr>
      <vt:lpstr>UITP</vt:lpstr>
      <vt:lpstr>message</vt:lpstr>
      <vt:lpstr>Challenges</vt:lpstr>
      <vt:lpstr>Seamless mobility</vt:lpstr>
      <vt:lpstr>technology</vt:lpstr>
      <vt:lpstr>Integration &amp; interoperability</vt:lpstr>
      <vt:lpstr>strive for quality</vt:lpstr>
      <vt:lpstr>How much, please?</vt:lpstr>
      <vt:lpstr>PAYMENT ≠ ticketing</vt:lpstr>
      <vt:lpstr>Basic Ticketing</vt:lpstr>
      <vt:lpstr>Basic Ticketing</vt:lpstr>
      <vt:lpstr>Basic Ticketing</vt:lpstr>
      <vt:lpstr>Ticketing add-ons</vt:lpstr>
      <vt:lpstr>ID-based ticketing</vt:lpstr>
      <vt:lpstr>Mobile devices </vt:lpstr>
      <vt:lpstr>UITP supported Basic SEAMLESS ticketing solution</vt:lpstr>
      <vt:lpstr>Smart ticketing</vt:lpstr>
      <vt:lpstr>Presentación de PowerPoint</vt:lpstr>
    </vt:vector>
  </TitlesOfParts>
  <Company>Demo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Microsoft Office 2008 Demo</dc:creator>
  <cp:lastModifiedBy>Constantin Dellis</cp:lastModifiedBy>
  <cp:revision>48</cp:revision>
  <dcterms:created xsi:type="dcterms:W3CDTF">2013-10-02T13:13:18Z</dcterms:created>
  <dcterms:modified xsi:type="dcterms:W3CDTF">2014-12-04T19:46:44Z</dcterms:modified>
</cp:coreProperties>
</file>