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85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4" r:id="rId21"/>
    <p:sldId id="283" r:id="rId22"/>
    <p:sldId id="278" r:id="rId23"/>
    <p:sldId id="279" r:id="rId24"/>
    <p:sldId id="280" r:id="rId25"/>
    <p:sldId id="282" r:id="rId26"/>
    <p:sldId id="284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47" d="100"/>
          <a:sy n="47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1B8F9-319B-46E7-84EA-C6D210B1AAF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057A-EEE1-4FED-B5DF-D7B148B140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1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4057A-EEE1-4FED-B5DF-D7B148B14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7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1600"/>
          </a:xfrm>
          <a:noFill/>
          <a:ln>
            <a:noFill/>
          </a:ln>
        </p:spPr>
        <p:txBody>
          <a:bodyPr lIns="182868" tIns="182868" rIns="182868" bIns="182868"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lIns="182868" tIns="182868" rIns="182868" bIns="182868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08750"/>
            <a:ext cx="2133600" cy="273050"/>
          </a:xfrm>
        </p:spPr>
        <p:txBody>
          <a:bodyPr/>
          <a:lstStyle/>
          <a:p>
            <a:fld id="{50EB2C99-6FEF-4B03-B6B9-B02DB696C0CD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724" y="6508750"/>
            <a:ext cx="2895600" cy="2730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648" y="6508750"/>
            <a:ext cx="2130552" cy="273050"/>
          </a:xfrm>
        </p:spPr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579019"/>
            <a:ext cx="9144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 rot="5400000">
            <a:off x="4535424" y="2249423"/>
            <a:ext cx="91440" cy="9125712"/>
            <a:chOff x="0" y="0"/>
            <a:chExt cx="274320" cy="6858000"/>
          </a:xfrm>
        </p:grpSpPr>
        <p:sp>
          <p:nvSpPr>
            <p:cNvPr id="9" name="Rectangle 8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12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07F7-5BD8-4CBA-8591-488BCBF0B90A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588" y="1752603"/>
            <a:ext cx="5078412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25C7-6D9C-4CD8-8943-3B21468D166B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7B62-1983-4301-9B06-A000DB171CE9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5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23" y="2981324"/>
            <a:ext cx="7168179" cy="1371600"/>
          </a:xfrm>
        </p:spPr>
        <p:txBody>
          <a:bodyPr lIns="182868" rIns="182868" anchor="b" anchorCtr="0"/>
          <a:lstStyle>
            <a:lvl1pPr marL="0" indent="0"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21" y="4519613"/>
            <a:ext cx="7168179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lIns="182868" rIns="182868" anchor="t" anchorCtr="0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A7A-D866-4B67-ADB2-24DA346C44B0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22294" y="4419600"/>
            <a:ext cx="73152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2080" y="1828802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527" y="1828802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8825-77FB-4A7C-80FA-B05331AF17F4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0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59685"/>
            <a:ext cx="34290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19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6840" y="2438401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2295" y="1659685"/>
            <a:ext cx="34290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19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3735" y="2438401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B99E-057C-458B-8F1C-3137026AB4FF}" type="datetime1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95400" y="2299447"/>
            <a:ext cx="7239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5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222C-ADED-4C06-A400-296697EC8B18}" type="datetime1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  <p:grpSp>
        <p:nvGrpSpPr>
          <p:cNvPr id="6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7" name="Rectangle 6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3723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A062-D5B0-4BEE-9802-8A5A54CA745B}" type="datetime1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6" name="Rectangle 5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0272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9" y="188261"/>
            <a:ext cx="3008313" cy="1246841"/>
          </a:xfrm>
        </p:spPr>
        <p:txBody>
          <a:bodyPr anchor="ctr" anchorCtr="0"/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1"/>
            <a:ext cx="45720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9" y="1676401"/>
            <a:ext cx="2246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50" indent="0">
              <a:buNone/>
              <a:defRPr sz="900"/>
            </a:lvl6pPr>
            <a:lvl7pPr marL="2743019" indent="0">
              <a:buNone/>
              <a:defRPr sz="900"/>
            </a:lvl7pPr>
            <a:lvl8pPr marL="3200189" indent="0">
              <a:buNone/>
              <a:defRPr sz="900"/>
            </a:lvl8pPr>
            <a:lvl9pPr marL="36573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A197-8571-432A-908E-C4EDE9728D34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1431830" y="3902171"/>
            <a:ext cx="445312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70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8" y="192024"/>
            <a:ext cx="3008376" cy="1243584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68" tIns="182868" rIns="182868" bIns="182868" rtlCol="0" anchor="ctr" anchorCtr="0">
            <a:noAutofit/>
          </a:bodyPr>
          <a:lstStyle>
            <a:lvl1pPr algn="l" defTabSz="914339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905000"/>
            <a:ext cx="4572000" cy="4224528"/>
          </a:xfrm>
          <a:noFill/>
          <a:ln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0" indent="0">
              <a:buNone/>
              <a:defRPr sz="2800"/>
            </a:lvl2pPr>
            <a:lvl3pPr marL="914339" indent="0">
              <a:buNone/>
              <a:defRPr sz="2400"/>
            </a:lvl3pPr>
            <a:lvl4pPr marL="1371510" indent="0">
              <a:buNone/>
              <a:defRPr sz="2000"/>
            </a:lvl4pPr>
            <a:lvl5pPr marL="1828680" indent="0">
              <a:buNone/>
              <a:defRPr sz="2000"/>
            </a:lvl5pPr>
            <a:lvl6pPr marL="2285850" indent="0">
              <a:buNone/>
              <a:defRPr sz="2000"/>
            </a:lvl6pPr>
            <a:lvl7pPr marL="2743019" indent="0">
              <a:buNone/>
              <a:defRPr sz="2000"/>
            </a:lvl7pPr>
            <a:lvl8pPr marL="3200189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9424" cy="3273552"/>
          </a:xfrm>
          <a:noFill/>
          <a:ln>
            <a:noFill/>
          </a:ln>
        </p:spPr>
        <p:txBody>
          <a:bodyPr vert="horz" lIns="182868" tIns="182868" rIns="182868" bIns="182868" rtlCol="0">
            <a:normAutofit/>
          </a:bodyPr>
          <a:lstStyle>
            <a:lvl1pPr marL="0" indent="0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50" indent="0">
              <a:buNone/>
              <a:defRPr sz="900"/>
            </a:lvl6pPr>
            <a:lvl7pPr marL="2743019" indent="0">
              <a:buNone/>
              <a:defRPr sz="900"/>
            </a:lvl7pPr>
            <a:lvl8pPr marL="3200189" indent="0">
              <a:buNone/>
              <a:defRPr sz="900"/>
            </a:lvl8pPr>
            <a:lvl9pPr marL="3657360" indent="0">
              <a:buNone/>
              <a:defRPr sz="900"/>
            </a:lvl9pPr>
          </a:lstStyle>
          <a:p>
            <a:pPr marL="0" lvl="0" indent="0" algn="l" defTabSz="914339" rtl="0" eaLnBrk="1" latinLnBrk="0" hangingPunct="1">
              <a:spcBef>
                <a:spcPts val="15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A8D-C3B4-4362-97F9-5A4009A8886C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1431830" y="3902171"/>
            <a:ext cx="445312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74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498080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68" tIns="182868" rIns="182868" bIns="18286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260" y="1734674"/>
            <a:ext cx="7223760" cy="4235823"/>
          </a:xfrm>
          <a:prstGeom prst="rect">
            <a:avLst/>
          </a:prstGeom>
          <a:noFill/>
          <a:ln>
            <a:noFill/>
          </a:ln>
        </p:spPr>
        <p:txBody>
          <a:bodyPr vert="horz" lIns="182868" tIns="182868" rIns="182868" bIns="1828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2647" y="6508750"/>
            <a:ext cx="2133600" cy="273050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76918F20-29DE-4CFA-A6E2-3E944B7270E5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3353" y="6508750"/>
            <a:ext cx="457200" cy="273050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3CDAF9C2-DE93-43B9-B450-5EF1C4D2D509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21" name="Rectangle 20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91926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39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571" indent="-228585" algn="l" defTabSz="914339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600" indent="-228585" algn="l" defTabSz="914339" rtl="0" eaLnBrk="1" latinLnBrk="0" hangingPunct="1">
        <a:spcBef>
          <a:spcPts val="15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85" indent="-228585" algn="l" defTabSz="914339" rtl="0" eaLnBrk="1" latinLnBrk="0" hangingPunct="1">
        <a:spcBef>
          <a:spcPts val="1500"/>
        </a:spcBef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41770" indent="-228585" algn="l" defTabSz="914339" rtl="0" eaLnBrk="1" latinLnBrk="0" hangingPunct="1">
        <a:spcBef>
          <a:spcPts val="1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355" indent="-228585" algn="l" defTabSz="914339" rtl="0" eaLnBrk="1" latinLnBrk="0" hangingPunct="1">
        <a:spcBef>
          <a:spcPts val="1500"/>
        </a:spcBef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98940" indent="-228585" algn="l" defTabSz="914339" rtl="0" eaLnBrk="1" latinLnBrk="0" hangingPunct="1">
        <a:spcBef>
          <a:spcPts val="1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525" indent="-228585" algn="l" defTabSz="914339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56110" indent="-228585" algn="l" defTabSz="914339" rtl="0" eaLnBrk="1" latinLnBrk="0" hangingPunct="1">
        <a:spcBef>
          <a:spcPts val="15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4695" indent="-228585" algn="l" defTabSz="914339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amys.org/media/360746/logo-asamblea-m%C3%A9xico_para-even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3624264"/>
            <a:ext cx="2857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2775" y="5740401"/>
            <a:ext cx="200025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Jorge 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Rebelo</a:t>
            </a:r>
            <a:endParaRPr lang="en-US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Banco Mundial 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66776" y="635002"/>
            <a:ext cx="7534275" cy="2311400"/>
          </a:xfrm>
          <a:noFill/>
        </p:spPr>
        <p:txBody>
          <a:bodyPr/>
          <a:lstStyle/>
          <a:p>
            <a:r>
              <a:rPr lang="en-US" sz="2800" b="1" dirty="0">
                <a:solidFill>
                  <a:srgbClr val="FFC000"/>
                </a:solidFill>
              </a:rPr>
              <a:t>Concepción de un Sistema de Pago </a:t>
            </a:r>
            <a:r>
              <a:rPr lang="en-US" sz="2800" b="1" dirty="0" err="1">
                <a:solidFill>
                  <a:srgbClr val="FFC000"/>
                </a:solidFill>
              </a:rPr>
              <a:t>Integrado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en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una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grande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Región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Metropolitana</a:t>
            </a:r>
            <a:r>
              <a:rPr lang="en-US" sz="2800" b="1" dirty="0">
                <a:solidFill>
                  <a:srgbClr val="FFC000"/>
                </a:solidFill>
              </a:rPr>
              <a:t>: </a:t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err="1"/>
              <a:t>Tópicos</a:t>
            </a:r>
            <a:r>
              <a:rPr lang="en-US" sz="2800" b="1" dirty="0"/>
              <a:t> para </a:t>
            </a:r>
            <a:r>
              <a:rPr lang="en-US" sz="2800" b="1" dirty="0" err="1"/>
              <a:t>discusión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30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Equilíbrio</a:t>
            </a:r>
            <a:r>
              <a:rPr lang="en-US" dirty="0" smtClean="0"/>
              <a:t> entre </a:t>
            </a:r>
            <a:r>
              <a:rPr lang="en-US" dirty="0" err="1" smtClean="0"/>
              <a:t>operadores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operan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Sistema con </a:t>
            </a:r>
            <a:r>
              <a:rPr lang="en-US" dirty="0" err="1" smtClean="0"/>
              <a:t>orientación</a:t>
            </a:r>
            <a:r>
              <a:rPr lang="en-US" dirty="0" smtClean="0"/>
              <a:t> commercial. </a:t>
            </a:r>
            <a:r>
              <a:rPr lang="en-US" dirty="0" err="1" smtClean="0"/>
              <a:t>Ellos</a:t>
            </a:r>
            <a:r>
              <a:rPr lang="en-US" dirty="0" smtClean="0"/>
              <a:t> se </a:t>
            </a:r>
            <a:r>
              <a:rPr lang="en-US" dirty="0" err="1" smtClean="0"/>
              <a:t>quejan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proposto</a:t>
            </a:r>
            <a:r>
              <a:rPr lang="en-US" dirty="0" smtClean="0"/>
              <a:t> Sistema </a:t>
            </a:r>
            <a:r>
              <a:rPr lang="en-US" dirty="0" err="1" smtClean="0"/>
              <a:t>tarifário</a:t>
            </a:r>
            <a:r>
              <a:rPr lang="en-US" dirty="0" smtClean="0"/>
              <a:t> </a:t>
            </a:r>
            <a:r>
              <a:rPr lang="en-US" dirty="0" err="1" smtClean="0"/>
              <a:t>integrado</a:t>
            </a:r>
            <a:r>
              <a:rPr lang="en-US" dirty="0" smtClean="0"/>
              <a:t> no son </a:t>
            </a:r>
            <a:r>
              <a:rPr lang="en-US" dirty="0" err="1" smtClean="0"/>
              <a:t>operados</a:t>
            </a:r>
            <a:r>
              <a:rPr lang="en-US" dirty="0" smtClean="0"/>
              <a:t> con </a:t>
            </a:r>
            <a:r>
              <a:rPr lang="en-US" dirty="0" err="1" smtClean="0"/>
              <a:t>orientación</a:t>
            </a:r>
            <a:r>
              <a:rPr lang="en-US" dirty="0" smtClean="0"/>
              <a:t> commercial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r>
              <a:rPr lang="en-US" dirty="0" smtClean="0"/>
              <a:t> </a:t>
            </a:r>
            <a:r>
              <a:rPr lang="en-US" dirty="0" err="1" smtClean="0"/>
              <a:t>alegán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gestionados</a:t>
            </a:r>
            <a:r>
              <a:rPr lang="en-US" dirty="0" smtClean="0"/>
              <a:t> van a subsidiary los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operán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y </a:t>
            </a:r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serán</a:t>
            </a:r>
            <a:r>
              <a:rPr lang="en-US" dirty="0" smtClean="0"/>
              <a:t> </a:t>
            </a:r>
            <a:r>
              <a:rPr lang="en-US" dirty="0" err="1" smtClean="0"/>
              <a:t>perjudicados</a:t>
            </a:r>
            <a:r>
              <a:rPr lang="en-US" dirty="0" smtClean="0"/>
              <a:t> con </a:t>
            </a:r>
            <a:r>
              <a:rPr lang="en-US" dirty="0" err="1" smtClean="0"/>
              <a:t>este</a:t>
            </a:r>
            <a:r>
              <a:rPr lang="en-US" dirty="0" smtClean="0"/>
              <a:t> Sistema </a:t>
            </a:r>
            <a:r>
              <a:rPr lang="en-US" dirty="0" err="1" smtClean="0"/>
              <a:t>tarifário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pregunta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no </a:t>
            </a:r>
            <a:r>
              <a:rPr lang="en-US" dirty="0" err="1" smtClean="0"/>
              <a:t>sería</a:t>
            </a:r>
            <a:r>
              <a:rPr lang="en-US" dirty="0" smtClean="0"/>
              <a:t> </a:t>
            </a:r>
            <a:r>
              <a:rPr lang="en-US" dirty="0" err="1" smtClean="0"/>
              <a:t>prudente</a:t>
            </a:r>
            <a:r>
              <a:rPr lang="en-US" dirty="0" smtClean="0"/>
              <a:t>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otimización</a:t>
            </a:r>
            <a:r>
              <a:rPr lang="en-US" dirty="0" smtClean="0"/>
              <a:t> de los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individuales</a:t>
            </a:r>
            <a:r>
              <a:rPr lang="en-US" dirty="0" smtClean="0"/>
              <a:t> antes de </a:t>
            </a:r>
            <a:r>
              <a:rPr lang="en-US" dirty="0" err="1" smtClean="0"/>
              <a:t>introducir</a:t>
            </a:r>
            <a:r>
              <a:rPr lang="en-US" dirty="0" smtClean="0"/>
              <a:t> la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Medio de Pago Y </a:t>
            </a:r>
            <a:r>
              <a:rPr lang="en-US" dirty="0" err="1"/>
              <a:t>G</a:t>
            </a:r>
            <a:r>
              <a:rPr lang="en-US" dirty="0" err="1" smtClean="0"/>
              <a:t>estión</a:t>
            </a:r>
            <a:r>
              <a:rPr lang="en-US" dirty="0" smtClean="0"/>
              <a:t> del 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</a:t>
            </a:r>
            <a:r>
              <a:rPr lang="en-US" dirty="0" err="1" smtClean="0"/>
              <a:t>como</a:t>
            </a:r>
            <a:r>
              <a:rPr lang="en-US" dirty="0" smtClean="0"/>
              <a:t> se </a:t>
            </a:r>
            <a:r>
              <a:rPr lang="en-US" dirty="0" err="1" smtClean="0"/>
              <a:t>recoge</a:t>
            </a:r>
            <a:r>
              <a:rPr lang="en-US" dirty="0" smtClean="0"/>
              <a:t> la </a:t>
            </a:r>
            <a:r>
              <a:rPr lang="en-US" dirty="0" err="1" smtClean="0"/>
              <a:t>tarifa</a:t>
            </a:r>
            <a:r>
              <a:rPr lang="en-US" dirty="0" smtClean="0"/>
              <a:t> ?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Probablemente</a:t>
            </a:r>
            <a:r>
              <a:rPr lang="en-US" dirty="0" smtClean="0"/>
              <a:t> un smart card </a:t>
            </a:r>
            <a:r>
              <a:rPr lang="en-US" dirty="0" err="1" smtClean="0"/>
              <a:t>nuevo</a:t>
            </a:r>
            <a:r>
              <a:rPr lang="en-US" dirty="0" smtClean="0"/>
              <a:t>. 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con los smart cards </a:t>
            </a:r>
            <a:r>
              <a:rPr lang="en-US" dirty="0" err="1" smtClean="0"/>
              <a:t>existentes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utilizava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el </a:t>
            </a:r>
            <a:r>
              <a:rPr lang="en-US" dirty="0" err="1" smtClean="0"/>
              <a:t>gestor</a:t>
            </a:r>
            <a:r>
              <a:rPr lang="en-US" dirty="0" smtClean="0"/>
              <a:t> del smart card ?</a:t>
            </a:r>
          </a:p>
          <a:p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vende</a:t>
            </a:r>
            <a:r>
              <a:rPr lang="en-US" dirty="0" smtClean="0"/>
              <a:t> y Como se </a:t>
            </a:r>
            <a:r>
              <a:rPr lang="en-US" dirty="0" err="1" smtClean="0"/>
              <a:t>recarga</a:t>
            </a:r>
            <a:r>
              <a:rPr lang="en-US" dirty="0" smtClean="0"/>
              <a:t> el smart card ?</a:t>
            </a:r>
          </a:p>
          <a:p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colecta</a:t>
            </a:r>
            <a:r>
              <a:rPr lang="en-US" dirty="0" smtClean="0"/>
              <a:t> el </a:t>
            </a:r>
            <a:r>
              <a:rPr lang="en-US" dirty="0" err="1" smtClean="0"/>
              <a:t>diñero</a:t>
            </a:r>
            <a:r>
              <a:rPr lang="en-US" dirty="0" smtClean="0"/>
              <a:t> y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distribuido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monitoración</a:t>
            </a:r>
            <a:r>
              <a:rPr lang="en-US" dirty="0" smtClean="0"/>
              <a:t> y auditoria </a:t>
            </a:r>
            <a:r>
              <a:rPr lang="en-US" dirty="0" err="1" smtClean="0"/>
              <a:t>externa</a:t>
            </a:r>
            <a:r>
              <a:rPr lang="en-US" dirty="0" smtClean="0"/>
              <a:t> </a:t>
            </a:r>
            <a:r>
              <a:rPr lang="en-US" dirty="0" err="1" smtClean="0"/>
              <a:t>garantiza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hay frauds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colecta</a:t>
            </a:r>
            <a:r>
              <a:rPr lang="en-US" dirty="0" smtClean="0"/>
              <a:t> y </a:t>
            </a:r>
            <a:r>
              <a:rPr lang="en-US" dirty="0" err="1" smtClean="0"/>
              <a:t>distribuición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</a:t>
            </a:r>
            <a:r>
              <a:rPr lang="en-US" dirty="0" err="1" smtClean="0"/>
              <a:t>como</a:t>
            </a:r>
            <a:r>
              <a:rPr lang="en-US" dirty="0" smtClean="0"/>
              <a:t> se </a:t>
            </a:r>
            <a:r>
              <a:rPr lang="en-US" dirty="0" err="1" smtClean="0"/>
              <a:t>calcula</a:t>
            </a:r>
            <a:r>
              <a:rPr lang="en-US" dirty="0" smtClean="0"/>
              <a:t> </a:t>
            </a: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err="1" smtClean="0"/>
              <a:t>modos</a:t>
            </a:r>
            <a:r>
              <a:rPr lang="en-US" dirty="0" smtClean="0"/>
              <a:t> el </a:t>
            </a:r>
            <a:r>
              <a:rPr lang="en-US" dirty="0" err="1" smtClean="0"/>
              <a:t>usuário</a:t>
            </a:r>
            <a:r>
              <a:rPr lang="en-US" dirty="0" smtClean="0"/>
              <a:t> utilize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viaje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usuário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 el bus </a:t>
            </a:r>
            <a:r>
              <a:rPr lang="en-US" dirty="0" err="1" smtClean="0"/>
              <a:t>alimentador</a:t>
            </a:r>
            <a:r>
              <a:rPr lang="en-US" dirty="0" smtClean="0"/>
              <a:t> para </a:t>
            </a:r>
            <a:r>
              <a:rPr lang="en-US" dirty="0" err="1" smtClean="0"/>
              <a:t>llegar</a:t>
            </a:r>
            <a:r>
              <a:rPr lang="en-US" dirty="0" smtClean="0"/>
              <a:t> al bus </a:t>
            </a:r>
            <a:r>
              <a:rPr lang="en-US" dirty="0" err="1" smtClean="0"/>
              <a:t>toncal</a:t>
            </a:r>
            <a:r>
              <a:rPr lang="en-US" dirty="0" smtClean="0"/>
              <a:t> y </a:t>
            </a:r>
            <a:r>
              <a:rPr lang="en-US" dirty="0" err="1" smtClean="0"/>
              <a:t>después</a:t>
            </a:r>
            <a:r>
              <a:rPr lang="en-US" dirty="0" smtClean="0"/>
              <a:t> el metro.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de los </a:t>
            </a:r>
            <a:r>
              <a:rPr lang="en-US" dirty="0" err="1" smtClean="0"/>
              <a:t>modos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y </a:t>
            </a:r>
            <a:r>
              <a:rPr lang="en-US" dirty="0" err="1" smtClean="0"/>
              <a:t>como</a:t>
            </a:r>
            <a:r>
              <a:rPr lang="en-US" dirty="0" smtClean="0"/>
              <a:t> se repartee la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Cuanto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el </a:t>
            </a:r>
            <a:r>
              <a:rPr lang="en-US" dirty="0" err="1" smtClean="0"/>
              <a:t>usuário</a:t>
            </a:r>
            <a:r>
              <a:rPr lang="en-US" dirty="0" smtClean="0"/>
              <a:t> para se </a:t>
            </a:r>
            <a:r>
              <a:rPr lang="en-US" dirty="0" err="1" smtClean="0"/>
              <a:t>integrar</a:t>
            </a:r>
            <a:r>
              <a:rPr lang="en-US" dirty="0" smtClean="0"/>
              <a:t> a </a:t>
            </a:r>
            <a:r>
              <a:rPr lang="en-US" dirty="0" err="1" smtClean="0"/>
              <a:t>otro</a:t>
            </a:r>
            <a:r>
              <a:rPr lang="en-US" dirty="0" smtClean="0"/>
              <a:t> (s) </a:t>
            </a:r>
            <a:r>
              <a:rPr lang="en-US" dirty="0" err="1" smtClean="0"/>
              <a:t>modos</a:t>
            </a:r>
            <a:r>
              <a:rPr lang="en-US" dirty="0" smtClean="0"/>
              <a:t> ? Los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piden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2 horas </a:t>
            </a:r>
          </a:p>
          <a:p>
            <a:r>
              <a:rPr lang="en-US" dirty="0" smtClean="0"/>
              <a:t>Como se </a:t>
            </a:r>
            <a:r>
              <a:rPr lang="en-US" dirty="0" err="1" smtClean="0"/>
              <a:t>puede</a:t>
            </a:r>
            <a:r>
              <a:rPr lang="en-US" dirty="0"/>
              <a:t>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fraude</a:t>
            </a:r>
            <a:r>
              <a:rPr lang="en-US" dirty="0" smtClean="0"/>
              <a:t> de los </a:t>
            </a:r>
            <a:r>
              <a:rPr lang="en-US" dirty="0" err="1" smtClean="0"/>
              <a:t>usuários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diferenciada</a:t>
            </a:r>
            <a:r>
              <a:rPr lang="en-US" dirty="0" smtClean="0"/>
              <a:t> 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para personas con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65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de variables </a:t>
            </a:r>
            <a:r>
              <a:rPr lang="en-US" dirty="0" err="1" smtClean="0"/>
              <a:t>involucradas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hecho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de variables </a:t>
            </a:r>
            <a:r>
              <a:rPr lang="en-US" dirty="0" err="1" smtClean="0"/>
              <a:t>involucradas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diseño</a:t>
            </a:r>
            <a:r>
              <a:rPr lang="en-US" dirty="0" smtClean="0"/>
              <a:t> de un Sistema </a:t>
            </a:r>
            <a:r>
              <a:rPr lang="en-US" dirty="0" err="1" smtClean="0"/>
              <a:t>tarifário</a:t>
            </a:r>
            <a:r>
              <a:rPr lang="en-US" dirty="0" smtClean="0"/>
              <a:t> </a:t>
            </a:r>
            <a:r>
              <a:rPr lang="en-US" dirty="0" err="1" smtClean="0"/>
              <a:t>integrado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y hay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bastantes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antes de </a:t>
            </a:r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introducirlo</a:t>
            </a:r>
            <a:endParaRPr lang="en-US" dirty="0" smtClean="0"/>
          </a:p>
          <a:p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practica</a:t>
            </a:r>
            <a:r>
              <a:rPr lang="en-US" dirty="0" smtClean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debrán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antes del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politicos </a:t>
            </a:r>
            <a:r>
              <a:rPr lang="en-US" dirty="0" err="1" smtClean="0"/>
              <a:t>decidán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el Sistema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mayoria</a:t>
            </a:r>
            <a:r>
              <a:rPr lang="en-US" dirty="0" smtClean="0"/>
              <a:t> de los </a:t>
            </a:r>
            <a:r>
              <a:rPr lang="en-US" dirty="0" err="1" smtClean="0"/>
              <a:t>casos</a:t>
            </a:r>
            <a:r>
              <a:rPr lang="en-US" dirty="0" smtClean="0"/>
              <a:t> el Sistema </a:t>
            </a:r>
            <a:r>
              <a:rPr lang="en-US" dirty="0" err="1" smtClean="0"/>
              <a:t>tarifario</a:t>
            </a:r>
            <a:r>
              <a:rPr lang="en-US" dirty="0" smtClean="0"/>
              <a:t> </a:t>
            </a:r>
            <a:r>
              <a:rPr lang="en-US" dirty="0" err="1" smtClean="0"/>
              <a:t>integrado</a:t>
            </a:r>
            <a:r>
              <a:rPr lang="en-US" dirty="0" smtClean="0"/>
              <a:t> surge </a:t>
            </a:r>
            <a:r>
              <a:rPr lang="en-US" dirty="0" err="1" smtClean="0"/>
              <a:t>debido</a:t>
            </a:r>
            <a:r>
              <a:rPr lang="en-US" dirty="0" smtClean="0"/>
              <a:t> a </a:t>
            </a:r>
            <a:r>
              <a:rPr lang="en-US" dirty="0" err="1" smtClean="0"/>
              <a:t>presiones</a:t>
            </a:r>
            <a:r>
              <a:rPr lang="en-US" dirty="0" smtClean="0"/>
              <a:t> </a:t>
            </a:r>
            <a:r>
              <a:rPr lang="en-US" dirty="0" err="1" smtClean="0"/>
              <a:t>politicas</a:t>
            </a:r>
            <a:r>
              <a:rPr lang="en-US" dirty="0" smtClean="0"/>
              <a:t> y no hay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evaluando</a:t>
            </a:r>
            <a:r>
              <a:rPr lang="en-US" dirty="0" smtClean="0"/>
              <a:t> los </a:t>
            </a:r>
            <a:r>
              <a:rPr lang="en-US" dirty="0" err="1" smtClean="0"/>
              <a:t>impactos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usuario</a:t>
            </a:r>
            <a:r>
              <a:rPr lang="en-US" dirty="0" smtClean="0"/>
              <a:t>, </a:t>
            </a:r>
            <a:r>
              <a:rPr lang="en-US" dirty="0" err="1" smtClean="0"/>
              <a:t>operadores</a:t>
            </a:r>
            <a:r>
              <a:rPr lang="en-US" dirty="0" smtClean="0"/>
              <a:t> y </a:t>
            </a:r>
            <a:r>
              <a:rPr lang="en-US" dirty="0" err="1" smtClean="0"/>
              <a:t>particularmente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r>
              <a:rPr lang="en-US" dirty="0" smtClean="0"/>
              <a:t> de los </a:t>
            </a:r>
            <a:r>
              <a:rPr lang="en-US" dirty="0" err="1" smtClean="0"/>
              <a:t>gobiernos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Institucionales</a:t>
            </a:r>
            <a:r>
              <a:rPr lang="en-US" dirty="0" smtClean="0"/>
              <a:t> y </a:t>
            </a:r>
            <a:r>
              <a:rPr lang="en-US" dirty="0" err="1" smtClean="0"/>
              <a:t>Planificación</a:t>
            </a:r>
            <a:r>
              <a:rPr lang="en-US" dirty="0" smtClean="0"/>
              <a:t> de la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preparatórios</a:t>
            </a:r>
            <a:r>
              <a:rPr lang="en-US" dirty="0" smtClean="0"/>
              <a:t> </a:t>
            </a:r>
            <a:r>
              <a:rPr lang="en-US" dirty="0" err="1" smtClean="0"/>
              <a:t>debrían</a:t>
            </a:r>
            <a:r>
              <a:rPr lang="en-US" dirty="0" smtClean="0"/>
              <a:t> </a:t>
            </a:r>
            <a:r>
              <a:rPr lang="en-US" dirty="0" err="1" smtClean="0"/>
              <a:t>incluyer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Creación</a:t>
            </a:r>
            <a:r>
              <a:rPr lang="en-US" dirty="0" smtClean="0"/>
              <a:t> de un </a:t>
            </a:r>
            <a:r>
              <a:rPr lang="en-US" dirty="0" err="1" smtClean="0"/>
              <a:t>comité</a:t>
            </a:r>
            <a:r>
              <a:rPr lang="en-US" dirty="0" smtClean="0"/>
              <a:t> de </a:t>
            </a:r>
            <a:r>
              <a:rPr lang="en-US" dirty="0" err="1" smtClean="0"/>
              <a:t>acompañamiento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 con </a:t>
            </a:r>
            <a:r>
              <a:rPr lang="en-US" dirty="0" err="1" smtClean="0"/>
              <a:t>representantes</a:t>
            </a:r>
            <a:r>
              <a:rPr lang="en-US" dirty="0" smtClean="0"/>
              <a:t> del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concediente</a:t>
            </a:r>
            <a:r>
              <a:rPr lang="en-US" dirty="0" smtClean="0"/>
              <a:t> (major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exista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Autoridad</a:t>
            </a:r>
            <a:r>
              <a:rPr lang="en-US" dirty="0" smtClean="0"/>
              <a:t> </a:t>
            </a:r>
            <a:r>
              <a:rPr lang="en-US" dirty="0" err="1" smtClean="0"/>
              <a:t>Metropolitana</a:t>
            </a:r>
            <a:r>
              <a:rPr lang="en-US" dirty="0" smtClean="0"/>
              <a:t>) </a:t>
            </a:r>
            <a:r>
              <a:rPr lang="en-US" dirty="0" err="1" smtClean="0"/>
              <a:t>operadores</a:t>
            </a:r>
            <a:r>
              <a:rPr lang="en-US" dirty="0" smtClean="0"/>
              <a:t>, </a:t>
            </a:r>
            <a:r>
              <a:rPr lang="en-US" dirty="0" err="1" smtClean="0"/>
              <a:t>usuarios</a:t>
            </a:r>
            <a:r>
              <a:rPr lang="en-US" dirty="0" smtClean="0"/>
              <a:t>, </a:t>
            </a:r>
            <a:r>
              <a:rPr lang="en-US" dirty="0" err="1" smtClean="0"/>
              <a:t>sociedad</a:t>
            </a:r>
            <a:r>
              <a:rPr lang="en-US" dirty="0" smtClean="0"/>
              <a:t> civil</a:t>
            </a:r>
          </a:p>
          <a:p>
            <a:pPr lvl="1"/>
            <a:r>
              <a:rPr lang="en-US" dirty="0" err="1" smtClean="0"/>
              <a:t>Estimativa</a:t>
            </a:r>
            <a:r>
              <a:rPr lang="en-US" dirty="0" smtClean="0"/>
              <a:t> de los </a:t>
            </a:r>
            <a:r>
              <a:rPr lang="en-US" dirty="0" err="1" smtClean="0"/>
              <a:t>viajes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terminos</a:t>
            </a:r>
            <a:r>
              <a:rPr lang="en-US" dirty="0" smtClean="0"/>
              <a:t> de </a:t>
            </a:r>
            <a:r>
              <a:rPr lang="en-US" dirty="0" err="1" smtClean="0"/>
              <a:t>pasajeros</a:t>
            </a:r>
            <a:r>
              <a:rPr lang="en-US" dirty="0" smtClean="0"/>
              <a:t> y </a:t>
            </a:r>
            <a:r>
              <a:rPr lang="en-US" dirty="0" err="1" smtClean="0"/>
              <a:t>pasajeros</a:t>
            </a:r>
            <a:r>
              <a:rPr lang="en-US" dirty="0" smtClean="0"/>
              <a:t>-km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y </a:t>
            </a:r>
            <a:r>
              <a:rPr lang="en-US" dirty="0" err="1" smtClean="0"/>
              <a:t>estimación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futura</a:t>
            </a:r>
            <a:endParaRPr lang="en-US" dirty="0" smtClean="0"/>
          </a:p>
          <a:p>
            <a:pPr lvl="1"/>
            <a:r>
              <a:rPr lang="en-US" dirty="0" err="1" smtClean="0"/>
              <a:t>Examen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s-MX" dirty="0" smtClean="0"/>
              <a:t>actuales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y </a:t>
            </a:r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se son </a:t>
            </a:r>
            <a:r>
              <a:rPr lang="en-US" dirty="0" err="1" smtClean="0"/>
              <a:t>optimas</a:t>
            </a:r>
            <a:r>
              <a:rPr lang="en-US" dirty="0" smtClean="0"/>
              <a:t> o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mejoradas</a:t>
            </a:r>
            <a:r>
              <a:rPr lang="en-US" dirty="0" smtClean="0"/>
              <a:t> o re-</a:t>
            </a:r>
            <a:r>
              <a:rPr lang="en-US" dirty="0" err="1" smtClean="0"/>
              <a:t>estructuradas</a:t>
            </a:r>
            <a:endParaRPr lang="en-US" dirty="0" smtClean="0"/>
          </a:p>
          <a:p>
            <a:pPr lvl="1"/>
            <a:r>
              <a:rPr lang="en-US" dirty="0" err="1" smtClean="0"/>
              <a:t>Evaluación</a:t>
            </a:r>
            <a:r>
              <a:rPr lang="en-US" dirty="0" smtClean="0"/>
              <a:t> de la </a:t>
            </a:r>
            <a:r>
              <a:rPr lang="en-US" dirty="0" err="1" smtClean="0"/>
              <a:t>situación</a:t>
            </a:r>
            <a:r>
              <a:rPr lang="en-US" dirty="0" smtClean="0"/>
              <a:t> </a:t>
            </a:r>
            <a:r>
              <a:rPr lang="en-US" dirty="0" err="1" smtClean="0"/>
              <a:t>financiera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operador</a:t>
            </a:r>
            <a:r>
              <a:rPr lang="en-US" dirty="0" smtClean="0"/>
              <a:t> y </a:t>
            </a:r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concedente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acaso</a:t>
            </a:r>
            <a:r>
              <a:rPr lang="en-US" dirty="0" smtClean="0"/>
              <a:t> hay </a:t>
            </a:r>
            <a:r>
              <a:rPr lang="en-US" dirty="0" err="1" smtClean="0"/>
              <a:t>integración</a:t>
            </a:r>
            <a:r>
              <a:rPr lang="en-US" dirty="0" smtClean="0"/>
              <a:t> o </a:t>
            </a:r>
            <a:r>
              <a:rPr lang="en-US" dirty="0" err="1" smtClean="0"/>
              <a:t>cambios</a:t>
            </a:r>
            <a:endParaRPr lang="en-US" dirty="0" smtClean="0"/>
          </a:p>
          <a:p>
            <a:pPr lvl="1"/>
            <a:r>
              <a:rPr lang="en-US" dirty="0" err="1" smtClean="0"/>
              <a:t>Proposición</a:t>
            </a:r>
            <a:r>
              <a:rPr lang="en-US" dirty="0" smtClean="0"/>
              <a:t> de </a:t>
            </a:r>
            <a:r>
              <a:rPr lang="en-US" dirty="0" err="1" smtClean="0"/>
              <a:t>puntos</a:t>
            </a:r>
            <a:r>
              <a:rPr lang="en-US" dirty="0" smtClean="0"/>
              <a:t> de </a:t>
            </a:r>
            <a:r>
              <a:rPr lang="en-US" dirty="0" err="1" smtClean="0"/>
              <a:t>integración</a:t>
            </a:r>
            <a:r>
              <a:rPr lang="en-US" dirty="0" smtClean="0"/>
              <a:t> de la red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Impacto</a:t>
            </a:r>
            <a:r>
              <a:rPr lang="en-US" dirty="0" smtClean="0"/>
              <a:t> Territorial y Temporal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Evaluación</a:t>
            </a:r>
            <a:r>
              <a:rPr lang="en-US" dirty="0" smtClean="0"/>
              <a:t> del </a:t>
            </a:r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geográfico</a:t>
            </a:r>
            <a:r>
              <a:rPr lang="en-US" dirty="0" smtClean="0"/>
              <a:t>.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r>
              <a:rPr lang="en-US" dirty="0" smtClean="0"/>
              <a:t> para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território</a:t>
            </a:r>
            <a:r>
              <a:rPr lang="en-US" dirty="0" smtClean="0"/>
              <a:t> de la RM o </a:t>
            </a:r>
            <a:r>
              <a:rPr lang="en-US" dirty="0" err="1" smtClean="0"/>
              <a:t>diferente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con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anillo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efine la </a:t>
            </a:r>
            <a:r>
              <a:rPr lang="en-US" dirty="0" err="1" smtClean="0"/>
              <a:t>zona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pobres</a:t>
            </a:r>
            <a:r>
              <a:rPr lang="en-US" dirty="0" smtClean="0"/>
              <a:t>, </a:t>
            </a:r>
            <a:r>
              <a:rPr lang="en-US" dirty="0" err="1" smtClean="0"/>
              <a:t>idosos</a:t>
            </a:r>
            <a:r>
              <a:rPr lang="en-US" dirty="0" smtClean="0"/>
              <a:t> y </a:t>
            </a:r>
            <a:r>
              <a:rPr lang="en-US" dirty="0" err="1" smtClean="0"/>
              <a:t>estudiantes</a:t>
            </a:r>
            <a:r>
              <a:rPr lang="en-US" dirty="0" smtClean="0"/>
              <a:t>: </a:t>
            </a:r>
            <a:r>
              <a:rPr lang="en-US" dirty="0" err="1" smtClean="0"/>
              <a:t>Tarifas</a:t>
            </a:r>
            <a:r>
              <a:rPr lang="en-US" dirty="0" smtClean="0"/>
              <a:t> </a:t>
            </a:r>
            <a:r>
              <a:rPr lang="en-US" dirty="0" err="1" smtClean="0"/>
              <a:t>diferenciadas</a:t>
            </a:r>
            <a:r>
              <a:rPr lang="en-US" dirty="0" smtClean="0"/>
              <a:t> o </a:t>
            </a:r>
            <a:r>
              <a:rPr lang="en-US" dirty="0" err="1" smtClean="0"/>
              <a:t>unicas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Impacto</a:t>
            </a:r>
            <a:r>
              <a:rPr lang="en-US" dirty="0" smtClean="0"/>
              <a:t> temporal: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pico</a:t>
            </a:r>
            <a:r>
              <a:rPr lang="en-US" dirty="0" smtClean="0"/>
              <a:t> y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valle</a:t>
            </a:r>
            <a:r>
              <a:rPr lang="en-US" dirty="0" smtClean="0"/>
              <a:t> ? </a:t>
            </a:r>
          </a:p>
          <a:p>
            <a:r>
              <a:rPr lang="en-US" dirty="0" err="1" smtClean="0"/>
              <a:t>Elasticidad</a:t>
            </a:r>
            <a:r>
              <a:rPr lang="en-US" dirty="0" smtClean="0"/>
              <a:t> simples y </a:t>
            </a:r>
            <a:r>
              <a:rPr lang="en-US" dirty="0" err="1" smtClean="0"/>
              <a:t>cruzada</a:t>
            </a:r>
            <a:r>
              <a:rPr lang="en-US" dirty="0" smtClean="0"/>
              <a:t> de la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 a la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Naturaleza</a:t>
            </a:r>
            <a:r>
              <a:rPr lang="en-US" dirty="0" smtClean="0"/>
              <a:t> </a:t>
            </a:r>
            <a:r>
              <a:rPr lang="en-US" dirty="0" err="1" smtClean="0"/>
              <a:t>Tecnológica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Estudio</a:t>
            </a:r>
            <a:r>
              <a:rPr lang="en-US" dirty="0" smtClean="0"/>
              <a:t> del Sistema de </a:t>
            </a:r>
            <a:r>
              <a:rPr lang="en-US" dirty="0" err="1" smtClean="0"/>
              <a:t>monitoración</a:t>
            </a:r>
            <a:r>
              <a:rPr lang="en-US" dirty="0" smtClean="0"/>
              <a:t> de </a:t>
            </a:r>
            <a:r>
              <a:rPr lang="en-US" dirty="0" err="1" smtClean="0"/>
              <a:t>cumplimiento</a:t>
            </a:r>
            <a:r>
              <a:rPr lang="en-US" dirty="0" smtClean="0"/>
              <a:t> de </a:t>
            </a:r>
            <a:r>
              <a:rPr lang="en-US" dirty="0" err="1" smtClean="0"/>
              <a:t>frequencias</a:t>
            </a:r>
            <a:r>
              <a:rPr lang="en-US" dirty="0" smtClean="0"/>
              <a:t> 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? Buses con GPS </a:t>
            </a:r>
            <a:r>
              <a:rPr lang="en-US" dirty="0" err="1" smtClean="0"/>
              <a:t>mnitorado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un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gestionado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concedente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Evaluación</a:t>
            </a:r>
            <a:r>
              <a:rPr lang="en-US" dirty="0" smtClean="0"/>
              <a:t> del major Sistema de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 para el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 de  la RM</a:t>
            </a:r>
          </a:p>
          <a:p>
            <a:r>
              <a:rPr lang="en-US" dirty="0" err="1" smtClean="0"/>
              <a:t>Discusión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compatibilidad</a:t>
            </a:r>
            <a:r>
              <a:rPr lang="en-US" dirty="0" smtClean="0"/>
              <a:t> o no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endParaRPr lang="en-US" dirty="0" smtClean="0"/>
          </a:p>
          <a:p>
            <a:r>
              <a:rPr lang="en-US" dirty="0" err="1" smtClean="0"/>
              <a:t>Discusión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compensar</a:t>
            </a:r>
            <a:r>
              <a:rPr lang="en-US" dirty="0" smtClean="0"/>
              <a:t> los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gastos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tarjetas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van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reemplazadas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Realización</a:t>
            </a:r>
            <a:r>
              <a:rPr lang="en-US" dirty="0" smtClean="0"/>
              <a:t> de </a:t>
            </a:r>
            <a:r>
              <a:rPr lang="en-US" dirty="0" err="1" smtClean="0"/>
              <a:t>Simulaciones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para la Red </a:t>
            </a:r>
            <a:r>
              <a:rPr lang="en-US" dirty="0" err="1" smtClean="0"/>
              <a:t>Basica</a:t>
            </a:r>
            <a:r>
              <a:rPr lang="en-US" dirty="0" smtClean="0"/>
              <a:t> </a:t>
            </a:r>
            <a:r>
              <a:rPr lang="en-US" dirty="0" err="1" smtClean="0"/>
              <a:t>elegida</a:t>
            </a:r>
            <a:r>
              <a:rPr lang="en-US" dirty="0" smtClean="0"/>
              <a:t> con </a:t>
            </a:r>
            <a:r>
              <a:rPr lang="en-US" dirty="0" err="1" smtClean="0"/>
              <a:t>integraciones</a:t>
            </a:r>
            <a:endParaRPr lang="en-US" dirty="0" smtClean="0"/>
          </a:p>
          <a:p>
            <a:r>
              <a:rPr lang="en-US" dirty="0" err="1" smtClean="0"/>
              <a:t>Calculo</a:t>
            </a:r>
            <a:r>
              <a:rPr lang="en-US" dirty="0" smtClean="0"/>
              <a:t> de los </a:t>
            </a:r>
            <a:r>
              <a:rPr lang="en-US" dirty="0" err="1" smtClean="0"/>
              <a:t>costos</a:t>
            </a:r>
            <a:r>
              <a:rPr lang="en-US" dirty="0" smtClean="0"/>
              <a:t> de </a:t>
            </a:r>
            <a:r>
              <a:rPr lang="en-US" dirty="0" err="1" smtClean="0"/>
              <a:t>remuneración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pasajero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Calculo</a:t>
            </a:r>
            <a:r>
              <a:rPr lang="en-US" dirty="0" smtClean="0"/>
              <a:t> de los </a:t>
            </a:r>
            <a:r>
              <a:rPr lang="en-US" dirty="0" err="1" smtClean="0"/>
              <a:t>Ingresos</a:t>
            </a:r>
            <a:r>
              <a:rPr lang="en-US" dirty="0" smtClean="0"/>
              <a:t> para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opciones</a:t>
            </a:r>
            <a:endParaRPr lang="en-US" dirty="0" smtClean="0"/>
          </a:p>
          <a:p>
            <a:r>
              <a:rPr lang="en-US" dirty="0" err="1" smtClean="0"/>
              <a:t>Estimativa</a:t>
            </a:r>
            <a:r>
              <a:rPr lang="en-US" dirty="0" smtClean="0"/>
              <a:t> del </a:t>
            </a:r>
            <a:r>
              <a:rPr lang="en-US" dirty="0" err="1" smtClean="0"/>
              <a:t>Subsídio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 smtClean="0"/>
          </a:p>
          <a:p>
            <a:r>
              <a:rPr lang="en-US" dirty="0" err="1" smtClean="0"/>
              <a:t>Definición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fuentes</a:t>
            </a:r>
            <a:r>
              <a:rPr lang="en-US" dirty="0" smtClean="0"/>
              <a:t> para </a:t>
            </a:r>
            <a:r>
              <a:rPr lang="en-US" dirty="0" err="1" smtClean="0"/>
              <a:t>pagar</a:t>
            </a:r>
            <a:r>
              <a:rPr lang="en-US" dirty="0" smtClean="0"/>
              <a:t> el </a:t>
            </a:r>
            <a:r>
              <a:rPr lang="en-US" dirty="0" err="1" smtClean="0"/>
              <a:t>subsídio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Garantías</a:t>
            </a:r>
            <a:r>
              <a:rPr lang="en-US" dirty="0" smtClean="0"/>
              <a:t> a los </a:t>
            </a:r>
            <a:r>
              <a:rPr lang="en-US" dirty="0" err="1" smtClean="0"/>
              <a:t>operadores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subsídio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pago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Implementación</a:t>
            </a:r>
            <a:r>
              <a:rPr lang="en-US" dirty="0" smtClean="0"/>
              <a:t> de la 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introducción</a:t>
            </a:r>
            <a:r>
              <a:rPr lang="en-US" dirty="0" smtClean="0"/>
              <a:t> del Sistema de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r>
              <a:rPr lang="en-US" dirty="0" smtClean="0"/>
              <a:t> </a:t>
            </a:r>
            <a:r>
              <a:rPr lang="en-US" dirty="0" err="1" smtClean="0"/>
              <a:t>debrá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hecha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sola </a:t>
            </a:r>
            <a:r>
              <a:rPr lang="en-US" dirty="0" err="1" smtClean="0"/>
              <a:t>vez</a:t>
            </a:r>
            <a:r>
              <a:rPr lang="en-US" dirty="0" smtClean="0"/>
              <a:t> o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sería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 con un </a:t>
            </a:r>
            <a:r>
              <a:rPr lang="en-US" dirty="0" err="1" smtClean="0"/>
              <a:t>piloto</a:t>
            </a:r>
            <a:r>
              <a:rPr lang="en-US" dirty="0" smtClean="0"/>
              <a:t> y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ampliarlo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zonas</a:t>
            </a:r>
            <a:r>
              <a:rPr lang="en-US" dirty="0" smtClean="0"/>
              <a:t> </a:t>
            </a:r>
            <a:r>
              <a:rPr lang="en-US" dirty="0" err="1" smtClean="0"/>
              <a:t>territoriales</a:t>
            </a:r>
            <a:endParaRPr lang="en-US" dirty="0" smtClean="0"/>
          </a:p>
          <a:p>
            <a:r>
              <a:rPr lang="en-US" dirty="0" err="1" smtClean="0"/>
              <a:t>Cuales</a:t>
            </a:r>
            <a:r>
              <a:rPr lang="en-US" dirty="0" smtClean="0"/>
              <a:t> son los </a:t>
            </a:r>
            <a:r>
              <a:rPr lang="en-US" dirty="0" err="1" smtClean="0"/>
              <a:t>impactos</a:t>
            </a:r>
            <a:r>
              <a:rPr lang="en-US" dirty="0" smtClean="0"/>
              <a:t> politicos?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1" y="793527"/>
            <a:ext cx="4333875" cy="6064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2477" y="793526"/>
            <a:ext cx="4095749" cy="6064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7645" y="5064376"/>
            <a:ext cx="1436027" cy="2126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30789" y="7546016"/>
            <a:ext cx="180632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00" spc="-5" dirty="0">
                <a:solidFill>
                  <a:srgbClr val="898989"/>
                </a:solidFill>
                <a:latin typeface="Verdana"/>
                <a:cs typeface="Verdana"/>
              </a:rPr>
              <a:t>1</a:t>
            </a:r>
            <a:r>
              <a:rPr sz="1300" spc="-10" dirty="0">
                <a:solidFill>
                  <a:srgbClr val="898989"/>
                </a:solidFill>
                <a:latin typeface="Verdana"/>
                <a:cs typeface="Verdana"/>
              </a:rPr>
              <a:t>4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1" y="266700"/>
            <a:ext cx="7353301" cy="40011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</a:rPr>
              <a:t>Región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Metropolitana</a:t>
            </a:r>
            <a:r>
              <a:rPr lang="en-US" sz="2000" b="1" dirty="0">
                <a:solidFill>
                  <a:srgbClr val="FFFF00"/>
                </a:solidFill>
              </a:rPr>
              <a:t> de Santiago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Contenido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Desafío</a:t>
            </a:r>
            <a:endParaRPr lang="en-US" dirty="0" smtClean="0"/>
          </a:p>
          <a:p>
            <a:r>
              <a:rPr lang="en-US" dirty="0" err="1" smtClean="0"/>
              <a:t>Escenário</a:t>
            </a:r>
            <a:r>
              <a:rPr lang="en-US" dirty="0" smtClean="0"/>
              <a:t> </a:t>
            </a:r>
            <a:r>
              <a:rPr lang="en-US" dirty="0" err="1" smtClean="0"/>
              <a:t>Típico</a:t>
            </a:r>
            <a:endParaRPr lang="en-US" dirty="0" smtClean="0"/>
          </a:p>
          <a:p>
            <a:r>
              <a:rPr lang="en-US" dirty="0" err="1" smtClean="0"/>
              <a:t>Factores</a:t>
            </a:r>
            <a:r>
              <a:rPr lang="en-US" dirty="0" smtClean="0"/>
              <a:t> a </a:t>
            </a: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Diseño</a:t>
            </a:r>
            <a:endParaRPr lang="en-US" dirty="0" smtClean="0"/>
          </a:p>
          <a:p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Necesarios</a:t>
            </a:r>
            <a:endParaRPr lang="en-US" dirty="0" smtClean="0"/>
          </a:p>
          <a:p>
            <a:r>
              <a:rPr lang="en-US" dirty="0" err="1" smtClean="0"/>
              <a:t>Ejemplos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02527" y="273358"/>
            <a:ext cx="5805299" cy="1188217"/>
          </a:xfrm>
          <a:prstGeom prst="rect">
            <a:avLst/>
          </a:prstGeom>
        </p:spPr>
        <p:txBody>
          <a:bodyPr vert="horz" wrap="square" lIns="0" tIns="79446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pc="15" dirty="0" err="1">
                <a:solidFill>
                  <a:srgbClr val="FFFF00"/>
                </a:solidFill>
              </a:rPr>
              <a:t>Región</a:t>
            </a:r>
            <a:r>
              <a:rPr lang="en-US" spc="15" dirty="0">
                <a:solidFill>
                  <a:srgbClr val="FFFF00"/>
                </a:solidFill>
              </a:rPr>
              <a:t> </a:t>
            </a:r>
            <a:r>
              <a:rPr lang="en-US" spc="15" dirty="0" err="1">
                <a:solidFill>
                  <a:srgbClr val="FFFF00"/>
                </a:solidFill>
              </a:rPr>
              <a:t>Metropolitana</a:t>
            </a:r>
            <a:r>
              <a:rPr lang="en-US" spc="15" dirty="0">
                <a:solidFill>
                  <a:srgbClr val="FFFF00"/>
                </a:solidFill>
              </a:rPr>
              <a:t> de Santiago</a:t>
            </a:r>
            <a:r>
              <a:rPr lang="en-US" spc="2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en-US" spc="2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802" y="1581202"/>
            <a:ext cx="2976374" cy="570925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207631" indent="-194932">
              <a:buClr>
                <a:srgbClr val="595959"/>
              </a:buClr>
              <a:buFont typeface="Arial"/>
              <a:buChar char="•"/>
              <a:tabLst>
                <a:tab pos="208265" algn="l"/>
              </a:tabLst>
            </a:pPr>
            <a:r>
              <a:rPr lang="en-US" b="1" spc="-10" dirty="0">
                <a:solidFill>
                  <a:schemeClr val="bg1"/>
                </a:solidFill>
                <a:latin typeface="Calibri"/>
                <a:cs typeface="Calibri"/>
              </a:rPr>
              <a:t>Sistema </a:t>
            </a:r>
            <a:r>
              <a:rPr lang="en-US" b="1" spc="-10" dirty="0" err="1">
                <a:solidFill>
                  <a:schemeClr val="bg1"/>
                </a:solidFill>
                <a:latin typeface="Calibri"/>
                <a:cs typeface="Calibri"/>
              </a:rPr>
              <a:t>Integrado</a:t>
            </a:r>
            <a:r>
              <a:rPr lang="en-US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10" dirty="0" err="1">
                <a:solidFill>
                  <a:schemeClr val="bg1"/>
                </a:solidFill>
                <a:latin typeface="Calibri"/>
                <a:cs typeface="Calibri"/>
              </a:rPr>
              <a:t>Tarifáriamente</a:t>
            </a:r>
            <a:r>
              <a:rPr b="1" dirty="0" smtClean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03857" lvl="1" indent="-285731">
              <a:spcBef>
                <a:spcPts val="695"/>
              </a:spcBef>
              <a:buClr>
                <a:srgbClr val="595959"/>
              </a:buClr>
              <a:buFont typeface="Wingdings" panose="05000000000000000000" pitchFamily="2" charset="2"/>
              <a:buChar char="Ø"/>
              <a:tabLst>
                <a:tab pos="713693" algn="l"/>
              </a:tabLst>
            </a:pP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7</a:t>
            </a:r>
            <a:r>
              <a:rPr sz="2000" b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 err="1">
                <a:solidFill>
                  <a:schemeClr val="bg1"/>
                </a:solidFill>
                <a:latin typeface="Calibri"/>
                <a:cs typeface="Times New Roman"/>
              </a:rPr>
              <a:t>concesionárias</a:t>
            </a:r>
            <a:r>
              <a:rPr lang="en-US" sz="2000" b="1" spc="-5" dirty="0">
                <a:solidFill>
                  <a:schemeClr val="bg1"/>
                </a:solidFill>
                <a:latin typeface="Calibri"/>
                <a:cs typeface="Times New Roman"/>
              </a:rPr>
              <a:t> </a:t>
            </a:r>
            <a:r>
              <a:rPr lang="en-US" sz="2000" b="1" spc="-5" dirty="0" err="1">
                <a:solidFill>
                  <a:schemeClr val="bg1"/>
                </a:solidFill>
                <a:latin typeface="Calibri"/>
                <a:cs typeface="Times New Roman"/>
              </a:rPr>
              <a:t>privadas</a:t>
            </a:r>
            <a:r>
              <a:rPr lang="en-US" sz="2000" b="1" spc="-5" dirty="0">
                <a:solidFill>
                  <a:schemeClr val="bg1"/>
                </a:solidFill>
                <a:latin typeface="Calibri"/>
                <a:cs typeface="Times New Roman"/>
              </a:rPr>
              <a:t> de  buses</a:t>
            </a:r>
            <a:endParaRPr lang="en-US" sz="2000" b="1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pPr marL="803857" lvl="1" indent="-285731">
              <a:spcBef>
                <a:spcPts val="695"/>
              </a:spcBef>
              <a:buClr>
                <a:srgbClr val="595959"/>
              </a:buClr>
              <a:buFont typeface="Wingdings" panose="05000000000000000000" pitchFamily="2" charset="2"/>
              <a:buChar char="Ø"/>
              <a:tabLst>
                <a:tab pos="713693" algn="l"/>
              </a:tabLst>
            </a:pP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 b="1" spc="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b="1" spc="-3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b="1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 err="1">
                <a:solidFill>
                  <a:schemeClr val="bg1"/>
                </a:solidFill>
                <a:latin typeface="Calibri"/>
                <a:cs typeface="Times New Roman"/>
              </a:rPr>
              <a:t>como</a:t>
            </a:r>
            <a:r>
              <a:rPr lang="en-US" sz="2000" b="1" spc="-10" dirty="0">
                <a:solidFill>
                  <a:schemeClr val="bg1"/>
                </a:solidFill>
                <a:latin typeface="Calibri"/>
                <a:cs typeface="Times New Roman"/>
              </a:rPr>
              <a:t> </a:t>
            </a:r>
            <a:r>
              <a:rPr lang="en-US" sz="2000" b="1" spc="-10" dirty="0" err="1">
                <a:solidFill>
                  <a:schemeClr val="bg1"/>
                </a:solidFill>
                <a:latin typeface="Calibri"/>
                <a:cs typeface="Times New Roman"/>
              </a:rPr>
              <a:t>Operador</a:t>
            </a:r>
            <a:r>
              <a:rPr lang="en-US" sz="2000" b="1" spc="-10" dirty="0">
                <a:solidFill>
                  <a:schemeClr val="bg1"/>
                </a:solidFill>
                <a:latin typeface="Calibri"/>
                <a:cs typeface="Times New Roman"/>
              </a:rPr>
              <a:t> de </a:t>
            </a:r>
            <a:r>
              <a:rPr lang="en-US" sz="2000" b="1" spc="-10" dirty="0" err="1">
                <a:solidFill>
                  <a:schemeClr val="bg1"/>
                </a:solidFill>
                <a:latin typeface="Calibri"/>
                <a:cs typeface="Times New Roman"/>
              </a:rPr>
              <a:t>Transporte</a:t>
            </a:r>
            <a:endParaRPr lang="en-US" sz="2000" b="1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pPr marL="803857" lvl="1" indent="-285731">
              <a:spcBef>
                <a:spcPts val="695"/>
              </a:spcBef>
              <a:buClr>
                <a:srgbClr val="595959"/>
              </a:buClr>
              <a:buFont typeface="Wingdings" panose="05000000000000000000" pitchFamily="2" charset="2"/>
              <a:buChar char="Ø"/>
              <a:tabLst>
                <a:tab pos="713693" algn="l"/>
              </a:tabLst>
            </a:pPr>
            <a:r>
              <a:rPr lang="en-US" sz="2000" b="1" spc="5" dirty="0" err="1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n-US" sz="2000" b="1" spc="5" dirty="0">
                <a:solidFill>
                  <a:schemeClr val="bg1"/>
                </a:solidFill>
                <a:latin typeface="Calibri"/>
                <a:cs typeface="Calibri"/>
              </a:rPr>
              <a:t> breve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b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35" dirty="0" err="1">
                <a:solidFill>
                  <a:schemeClr val="bg1"/>
                </a:solidFill>
                <a:latin typeface="Times New Roman"/>
                <a:cs typeface="Times New Roman"/>
              </a:rPr>
              <a:t>Tren</a:t>
            </a:r>
            <a:r>
              <a:rPr lang="en-US" sz="2000" b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35" dirty="0" err="1">
                <a:solidFill>
                  <a:schemeClr val="bg1"/>
                </a:solidFill>
                <a:latin typeface="Times New Roman"/>
                <a:cs typeface="Times New Roman"/>
              </a:rPr>
              <a:t>Suburbano</a:t>
            </a:r>
            <a:endParaRPr lang="en-US" sz="2000" b="1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pPr marL="803857" lvl="1" indent="-285731">
              <a:spcBef>
                <a:spcPts val="695"/>
              </a:spcBef>
              <a:buClr>
                <a:srgbClr val="595959"/>
              </a:buClr>
              <a:buFont typeface="Wingdings" panose="05000000000000000000" pitchFamily="2" charset="2"/>
              <a:buChar char="Ø"/>
              <a:tabLst>
                <a:tab pos="713693" algn="l"/>
              </a:tabLst>
            </a:pPr>
            <a:r>
              <a:rPr lang="en-US" sz="2000" b="1" dirty="0" err="1">
                <a:solidFill>
                  <a:schemeClr val="bg1"/>
                </a:solidFill>
                <a:latin typeface="Calibri"/>
                <a:cs typeface="Calibri"/>
              </a:rPr>
              <a:t>Servicios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cs typeface="Calibri"/>
              </a:rPr>
              <a:t>Complementarios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07631" indent="-194932">
              <a:spcBef>
                <a:spcPts val="670"/>
              </a:spcBef>
              <a:buClr>
                <a:srgbClr val="595959"/>
              </a:buClr>
              <a:buFont typeface="Arial"/>
              <a:buChar char="•"/>
              <a:tabLst>
                <a:tab pos="208265" algn="l"/>
              </a:tabLst>
            </a:pPr>
            <a:r>
              <a:rPr sz="2000" b="1" spc="-35" dirty="0" err="1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b="1" spc="-10" dirty="0" err="1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b="1" dirty="0" err="1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000" b="1" spc="-5" dirty="0" err="1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000" b="1" spc="5" dirty="0" err="1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 b="1" spc="-35" dirty="0" err="1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000" b="1" spc="-30" dirty="0" err="1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lang="en-US" sz="20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 err="1">
                <a:solidFill>
                  <a:schemeClr val="bg1"/>
                </a:solidFill>
                <a:latin typeface="Calibri"/>
                <a:cs typeface="Times New Roman"/>
              </a:rPr>
              <a:t>por</a:t>
            </a:r>
            <a:r>
              <a:rPr lang="en-US" sz="2000" b="1" spc="-5" dirty="0">
                <a:solidFill>
                  <a:schemeClr val="bg1"/>
                </a:solidFill>
                <a:latin typeface="Calibri"/>
                <a:cs typeface="Times New Roman"/>
              </a:rPr>
              <a:t> el</a:t>
            </a:r>
            <a:r>
              <a:rPr sz="2000" b="1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 b="1" spc="3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b="1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60" dirty="0" err="1">
                <a:solidFill>
                  <a:schemeClr val="bg1"/>
                </a:solidFill>
                <a:latin typeface="Times New Roman"/>
                <a:cs typeface="Times New Roman"/>
              </a:rPr>
              <a:t>através</a:t>
            </a:r>
            <a:r>
              <a:rPr lang="en-US" sz="2000" b="1" spc="-60" dirty="0">
                <a:solidFill>
                  <a:schemeClr val="bg1"/>
                </a:solidFill>
                <a:latin typeface="Times New Roman"/>
                <a:cs typeface="Times New Roman"/>
              </a:rPr>
              <a:t>  del</a:t>
            </a:r>
            <a:r>
              <a:rPr sz="2000" b="1" spc="-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000" b="1" spc="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 b="1" spc="5" dirty="0" err="1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b="1" spc="-5" dirty="0" err="1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b="1" spc="-35" dirty="0" err="1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b="1" spc="-10" dirty="0" err="1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b="1" spc="-5" dirty="0" err="1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000" b="1" spc="-10" dirty="0" err="1">
                <a:solidFill>
                  <a:schemeClr val="bg1"/>
                </a:solidFill>
                <a:latin typeface="Calibri"/>
                <a:cs typeface="Calibri"/>
              </a:rPr>
              <a:t>oli</a:t>
            </a:r>
            <a:r>
              <a:rPr sz="2000" b="1" spc="-30" dirty="0" err="1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b="1" spc="-10" dirty="0" err="1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b="1" spc="-5" dirty="0" err="1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07631" marR="309859" indent="-194932">
              <a:lnSpc>
                <a:spcPct val="100499"/>
              </a:lnSpc>
              <a:spcBef>
                <a:spcPts val="660"/>
              </a:spcBef>
              <a:buClr>
                <a:srgbClr val="595959"/>
              </a:buClr>
              <a:buFont typeface="Arial"/>
              <a:buChar char="•"/>
              <a:tabLst>
                <a:tab pos="208265" algn="l"/>
              </a:tabLst>
            </a:pPr>
            <a:r>
              <a:rPr lang="en-US" sz="2000" b="1" spc="-40" dirty="0" err="1">
                <a:solidFill>
                  <a:schemeClr val="bg1"/>
                </a:solidFill>
                <a:latin typeface="Calibri"/>
                <a:cs typeface="Calibri"/>
              </a:rPr>
              <a:t>Integración</a:t>
            </a:r>
            <a:r>
              <a:rPr lang="en-US" sz="20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chemeClr val="bg1"/>
                </a:solidFill>
                <a:latin typeface="Calibri"/>
                <a:cs typeface="Calibri"/>
              </a:rPr>
              <a:t>Tarifária</a:t>
            </a:r>
            <a:r>
              <a:rPr lang="en-US" sz="2000" b="1" spc="-40" dirty="0">
                <a:solidFill>
                  <a:schemeClr val="bg1"/>
                </a:solidFill>
                <a:latin typeface="Calibri"/>
                <a:cs typeface="Calibri"/>
              </a:rPr>
              <a:t> y </a:t>
            </a:r>
            <a:r>
              <a:rPr lang="en-US" sz="2000" b="1" spc="-40" dirty="0" err="1">
                <a:solidFill>
                  <a:schemeClr val="bg1"/>
                </a:solidFill>
                <a:latin typeface="Calibri"/>
                <a:cs typeface="Calibri"/>
              </a:rPr>
              <a:t>pago</a:t>
            </a:r>
            <a:r>
              <a:rPr lang="en-US" sz="20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chemeClr val="bg1"/>
                </a:solidFill>
                <a:latin typeface="Calibri"/>
                <a:cs typeface="Calibri"/>
              </a:rPr>
              <a:t>através</a:t>
            </a:r>
            <a:r>
              <a:rPr lang="en-US" sz="2000" b="1" spc="-4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b="1" spc="-40" dirty="0" err="1">
                <a:solidFill>
                  <a:schemeClr val="bg1"/>
                </a:solidFill>
                <a:latin typeface="Calibri"/>
                <a:cs typeface="Calibri"/>
              </a:rPr>
              <a:t>una</a:t>
            </a:r>
            <a:r>
              <a:rPr lang="en-US" sz="20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chemeClr val="bg1"/>
                </a:solidFill>
                <a:latin typeface="Calibri"/>
                <a:cs typeface="Calibri"/>
              </a:rPr>
              <a:t>tarjeta</a:t>
            </a:r>
            <a:r>
              <a:rPr lang="en-US" sz="20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chemeClr val="bg1"/>
                </a:solidFill>
                <a:latin typeface="Calibri"/>
                <a:cs typeface="Calibri"/>
              </a:rPr>
              <a:t>inteligente</a:t>
            </a:r>
            <a:r>
              <a:rPr lang="en-US" sz="2000" b="1" spc="-40" dirty="0">
                <a:solidFill>
                  <a:schemeClr val="bg1"/>
                </a:solidFill>
                <a:latin typeface="Calibri"/>
                <a:cs typeface="Calibri"/>
              </a:rPr>
              <a:t>: BIP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4170" y="1461410"/>
            <a:ext cx="1266444" cy="153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8868" y="4712099"/>
            <a:ext cx="1747742" cy="1774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8186" y="2997599"/>
            <a:ext cx="3833622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6358889" y="7376940"/>
            <a:ext cx="2019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11"/>
            <a:fld id="{81D60167-4931-47E6-BA6A-407CBD079E47}" type="slidenum">
              <a:rPr spc="-10" dirty="0">
                <a:latin typeface="Verdana"/>
                <a:cs typeface="Verdana"/>
              </a:rPr>
              <a:pPr marL="134611"/>
              <a:t>20</a:t>
            </a:fld>
            <a:endParaRPr spc="-1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076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6248400" cy="411162"/>
          </a:xfrm>
        </p:spPr>
        <p:txBody>
          <a:bodyPr/>
          <a:lstStyle/>
          <a:p>
            <a:r>
              <a:rPr lang="en-US" dirty="0" err="1" smtClean="0"/>
              <a:t>Ventajas</a:t>
            </a:r>
            <a:r>
              <a:rPr lang="en-US" dirty="0" smtClean="0"/>
              <a:t> y </a:t>
            </a:r>
            <a:r>
              <a:rPr lang="en-US" dirty="0" err="1" smtClean="0"/>
              <a:t>Desventajas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685800"/>
            <a:ext cx="8305800" cy="6172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El Sistema </a:t>
            </a:r>
            <a:r>
              <a:rPr lang="en-US" b="1" dirty="0" err="1" smtClean="0">
                <a:solidFill>
                  <a:schemeClr val="bg1"/>
                </a:solidFill>
              </a:rPr>
              <a:t>inicial</a:t>
            </a:r>
            <a:r>
              <a:rPr lang="en-US" b="1" dirty="0" smtClean="0">
                <a:solidFill>
                  <a:schemeClr val="bg1"/>
                </a:solidFill>
              </a:rPr>
              <a:t> de GPS </a:t>
            </a:r>
            <a:r>
              <a:rPr lang="en-US" b="1" dirty="0" err="1" smtClean="0">
                <a:solidFill>
                  <a:schemeClr val="bg1"/>
                </a:solidFill>
              </a:rPr>
              <a:t>en</a:t>
            </a:r>
            <a:r>
              <a:rPr lang="en-US" b="1" dirty="0" smtClean="0">
                <a:solidFill>
                  <a:schemeClr val="bg1"/>
                </a:solidFill>
              </a:rPr>
              <a:t> los buses y la </a:t>
            </a:r>
            <a:r>
              <a:rPr lang="en-US" b="1" dirty="0" err="1" smtClean="0">
                <a:solidFill>
                  <a:schemeClr val="bg1"/>
                </a:solidFill>
              </a:rPr>
              <a:t>tarjeta</a:t>
            </a:r>
            <a:r>
              <a:rPr lang="en-US" b="1" dirty="0" smtClean="0">
                <a:solidFill>
                  <a:schemeClr val="bg1"/>
                </a:solidFill>
              </a:rPr>
              <a:t> no </a:t>
            </a:r>
            <a:r>
              <a:rPr lang="en-US" b="1" dirty="0" err="1" smtClean="0">
                <a:solidFill>
                  <a:schemeClr val="bg1"/>
                </a:solidFill>
              </a:rPr>
              <a:t>funcionaran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muy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bien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Eses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problemas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fueran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resueltos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demoró</a:t>
            </a:r>
            <a:r>
              <a:rPr lang="en-US" b="1" dirty="0" smtClean="0">
                <a:solidFill>
                  <a:schemeClr val="bg1"/>
                </a:solidFill>
              </a:rPr>
              <a:t> mucho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El Metro </a:t>
            </a:r>
            <a:r>
              <a:rPr lang="en-US" b="1" dirty="0" err="1" smtClean="0">
                <a:solidFill>
                  <a:schemeClr val="bg1"/>
                </a:solidFill>
              </a:rPr>
              <a:t>funcionó</a:t>
            </a:r>
            <a:r>
              <a:rPr lang="en-US" b="1" dirty="0" smtClean="0">
                <a:solidFill>
                  <a:schemeClr val="bg1"/>
                </a:solidFill>
              </a:rPr>
              <a:t> sin </a:t>
            </a:r>
            <a:r>
              <a:rPr lang="en-US" b="1" dirty="0" err="1" smtClean="0">
                <a:solidFill>
                  <a:schemeClr val="bg1"/>
                </a:solidFill>
              </a:rPr>
              <a:t>problema</a:t>
            </a:r>
            <a:r>
              <a:rPr lang="en-US" b="1" dirty="0" smtClean="0">
                <a:solidFill>
                  <a:schemeClr val="bg1"/>
                </a:solidFill>
              </a:rPr>
              <a:t> y la </a:t>
            </a:r>
            <a:r>
              <a:rPr lang="en-US" b="1" dirty="0" err="1" smtClean="0">
                <a:solidFill>
                  <a:schemeClr val="bg1"/>
                </a:solidFill>
              </a:rPr>
              <a:t>evasión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tarifa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que</a:t>
            </a:r>
            <a:r>
              <a:rPr lang="en-US" b="1" dirty="0" smtClean="0">
                <a:solidFill>
                  <a:schemeClr val="bg1"/>
                </a:solidFill>
              </a:rPr>
              <a:t> 1%</a:t>
            </a:r>
          </a:p>
          <a:p>
            <a:r>
              <a:rPr lang="en-US" b="1" dirty="0">
                <a:solidFill>
                  <a:schemeClr val="bg1"/>
                </a:solidFill>
              </a:rPr>
              <a:t>El Sistema </a:t>
            </a:r>
            <a:r>
              <a:rPr lang="en-US" b="1" dirty="0" err="1">
                <a:solidFill>
                  <a:schemeClr val="bg1"/>
                </a:solidFill>
              </a:rPr>
              <a:t>tarifário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integrado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aumentó</a:t>
            </a:r>
            <a:r>
              <a:rPr lang="en-US" b="1" dirty="0">
                <a:solidFill>
                  <a:schemeClr val="bg1"/>
                </a:solidFill>
              </a:rPr>
              <a:t> mucho la </a:t>
            </a:r>
            <a:r>
              <a:rPr lang="en-US" b="1" dirty="0" err="1">
                <a:solidFill>
                  <a:schemeClr val="bg1"/>
                </a:solidFill>
              </a:rPr>
              <a:t>demanda</a:t>
            </a:r>
            <a:r>
              <a:rPr lang="en-US" b="1" dirty="0">
                <a:solidFill>
                  <a:schemeClr val="bg1"/>
                </a:solidFill>
              </a:rPr>
              <a:t> del metro </a:t>
            </a:r>
            <a:r>
              <a:rPr lang="en-US" b="1" dirty="0" err="1">
                <a:solidFill>
                  <a:schemeClr val="bg1"/>
                </a:solidFill>
              </a:rPr>
              <a:t>particularmente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usuários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bajos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ingresos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que</a:t>
            </a:r>
            <a:r>
              <a:rPr lang="en-US" b="1" dirty="0">
                <a:solidFill>
                  <a:schemeClr val="bg1"/>
                </a:solidFill>
              </a:rPr>
              <a:t> antes no </a:t>
            </a:r>
            <a:r>
              <a:rPr lang="en-US" b="1" dirty="0" err="1">
                <a:solidFill>
                  <a:schemeClr val="bg1"/>
                </a:solidFill>
              </a:rPr>
              <a:t>podían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usar</a:t>
            </a:r>
            <a:r>
              <a:rPr lang="en-US" b="1" dirty="0">
                <a:solidFill>
                  <a:schemeClr val="bg1"/>
                </a:solidFill>
              </a:rPr>
              <a:t> el metro </a:t>
            </a:r>
            <a:r>
              <a:rPr lang="en-US" b="1" dirty="0" err="1" smtClean="0">
                <a:solidFill>
                  <a:schemeClr val="bg1"/>
                </a:solidFill>
              </a:rPr>
              <a:t>porque</a:t>
            </a:r>
            <a:r>
              <a:rPr lang="en-US" b="1" dirty="0" smtClean="0">
                <a:solidFill>
                  <a:schemeClr val="bg1"/>
                </a:solidFill>
              </a:rPr>
              <a:t> no </a:t>
            </a:r>
            <a:r>
              <a:rPr lang="en-US" b="1" dirty="0" err="1" smtClean="0">
                <a:solidFill>
                  <a:schemeClr val="bg1"/>
                </a:solidFill>
              </a:rPr>
              <a:t>lograván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pagar</a:t>
            </a:r>
            <a:r>
              <a:rPr lang="en-US" b="1" dirty="0" smtClean="0">
                <a:solidFill>
                  <a:schemeClr val="bg1"/>
                </a:solidFill>
              </a:rPr>
              <a:t> dos </a:t>
            </a:r>
            <a:r>
              <a:rPr lang="en-US" b="1" dirty="0" err="1" smtClean="0">
                <a:solidFill>
                  <a:schemeClr val="bg1"/>
                </a:solidFill>
              </a:rPr>
              <a:t>tarifas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En</a:t>
            </a:r>
            <a:r>
              <a:rPr lang="en-US" b="1" dirty="0" smtClean="0">
                <a:solidFill>
                  <a:schemeClr val="bg1"/>
                </a:solidFill>
              </a:rPr>
              <a:t> los buses la evasion </a:t>
            </a:r>
            <a:r>
              <a:rPr lang="en-US" b="1" dirty="0" err="1" smtClean="0">
                <a:solidFill>
                  <a:schemeClr val="bg1"/>
                </a:solidFill>
              </a:rPr>
              <a:t>llega</a:t>
            </a:r>
            <a:r>
              <a:rPr lang="en-US" b="1" dirty="0" smtClean="0">
                <a:solidFill>
                  <a:schemeClr val="bg1"/>
                </a:solidFill>
              </a:rPr>
              <a:t> a 28%. </a:t>
            </a:r>
            <a:r>
              <a:rPr lang="en-US" b="1" dirty="0" err="1" smtClean="0">
                <a:solidFill>
                  <a:schemeClr val="bg1"/>
                </a:solidFill>
              </a:rPr>
              <a:t>Eso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impacta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negativamente</a:t>
            </a:r>
            <a:r>
              <a:rPr lang="en-US" b="1" dirty="0" smtClean="0">
                <a:solidFill>
                  <a:schemeClr val="bg1"/>
                </a:solidFill>
              </a:rPr>
              <a:t> el </a:t>
            </a:r>
            <a:r>
              <a:rPr lang="en-US" b="1" dirty="0" err="1" smtClean="0">
                <a:solidFill>
                  <a:schemeClr val="bg1"/>
                </a:solidFill>
              </a:rPr>
              <a:t>subsídio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Hubo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aprobar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una</a:t>
            </a:r>
            <a:r>
              <a:rPr lang="en-US" b="1" dirty="0" smtClean="0">
                <a:solidFill>
                  <a:schemeClr val="bg1"/>
                </a:solidFill>
              </a:rPr>
              <a:t> ley para </a:t>
            </a:r>
            <a:r>
              <a:rPr lang="en-US" b="1" dirty="0" err="1" smtClean="0">
                <a:solidFill>
                  <a:schemeClr val="bg1"/>
                </a:solidFill>
              </a:rPr>
              <a:t>poder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financiar</a:t>
            </a:r>
            <a:r>
              <a:rPr lang="en-US" b="1" dirty="0" smtClean="0">
                <a:solidFill>
                  <a:schemeClr val="bg1"/>
                </a:solidFill>
              </a:rPr>
              <a:t> el </a:t>
            </a:r>
            <a:r>
              <a:rPr lang="en-US" b="1" dirty="0" err="1" smtClean="0">
                <a:solidFill>
                  <a:schemeClr val="bg1"/>
                </a:solidFill>
              </a:rPr>
              <a:t>subsídio</a:t>
            </a:r>
            <a:r>
              <a:rPr lang="en-US" b="1" dirty="0" smtClean="0">
                <a:solidFill>
                  <a:schemeClr val="bg1"/>
                </a:solidFill>
              </a:rPr>
              <a:t> y </a:t>
            </a:r>
            <a:r>
              <a:rPr lang="en-US" b="1" dirty="0" err="1" smtClean="0">
                <a:solidFill>
                  <a:schemeClr val="bg1"/>
                </a:solidFill>
              </a:rPr>
              <a:t>extendelo</a:t>
            </a:r>
            <a:r>
              <a:rPr lang="en-US" b="1" dirty="0" smtClean="0">
                <a:solidFill>
                  <a:schemeClr val="bg1"/>
                </a:solidFill>
              </a:rPr>
              <a:t> a </a:t>
            </a:r>
            <a:r>
              <a:rPr lang="en-US" b="1" dirty="0" err="1" smtClean="0">
                <a:solidFill>
                  <a:schemeClr val="bg1"/>
                </a:solidFill>
              </a:rPr>
              <a:t>todas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las</a:t>
            </a:r>
            <a:r>
              <a:rPr lang="en-US" b="1" dirty="0" smtClean="0">
                <a:solidFill>
                  <a:schemeClr val="bg1"/>
                </a:solidFill>
              </a:rPr>
              <a:t> regions </a:t>
            </a:r>
            <a:r>
              <a:rPr lang="en-US" b="1" dirty="0" err="1" smtClean="0">
                <a:solidFill>
                  <a:schemeClr val="bg1"/>
                </a:solidFill>
              </a:rPr>
              <a:t>metropolitanas</a:t>
            </a:r>
            <a:r>
              <a:rPr lang="en-US" b="1" dirty="0" smtClean="0">
                <a:solidFill>
                  <a:schemeClr val="bg1"/>
                </a:solidFill>
              </a:rPr>
              <a:t> de Chile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Ayudó</a:t>
            </a:r>
            <a:r>
              <a:rPr lang="en-US" b="1" dirty="0" smtClean="0">
                <a:solidFill>
                  <a:schemeClr val="bg1"/>
                </a:solidFill>
              </a:rPr>
              <a:t> mucho </a:t>
            </a:r>
            <a:r>
              <a:rPr lang="en-US" b="1" dirty="0" err="1" smtClean="0">
                <a:solidFill>
                  <a:schemeClr val="bg1"/>
                </a:solidFill>
              </a:rPr>
              <a:t>tener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todos</a:t>
            </a:r>
            <a:r>
              <a:rPr lang="en-US" b="1" dirty="0" smtClean="0">
                <a:solidFill>
                  <a:schemeClr val="bg1"/>
                </a:solidFill>
              </a:rPr>
              <a:t> los </a:t>
            </a:r>
            <a:r>
              <a:rPr lang="en-US" b="1" dirty="0" err="1" smtClean="0">
                <a:solidFill>
                  <a:schemeClr val="bg1"/>
                </a:solidFill>
              </a:rPr>
              <a:t>modos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bajo</a:t>
            </a:r>
            <a:r>
              <a:rPr lang="en-US" b="1" dirty="0" smtClean="0">
                <a:solidFill>
                  <a:schemeClr val="bg1"/>
                </a:solidFill>
              </a:rPr>
              <a:t> un </a:t>
            </a:r>
            <a:r>
              <a:rPr lang="en-US" b="1" dirty="0" err="1" smtClean="0">
                <a:solidFill>
                  <a:schemeClr val="bg1"/>
                </a:solidFill>
              </a:rPr>
              <a:t>mismo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poder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concedente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sería</a:t>
            </a:r>
            <a:r>
              <a:rPr lang="en-US" b="1" dirty="0" smtClean="0">
                <a:solidFill>
                  <a:schemeClr val="bg1"/>
                </a:solidFill>
              </a:rPr>
              <a:t> major </a:t>
            </a:r>
            <a:r>
              <a:rPr lang="en-US" b="1" dirty="0" err="1" smtClean="0">
                <a:solidFill>
                  <a:schemeClr val="bg1"/>
                </a:solidFill>
              </a:rPr>
              <a:t>tener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Autoridad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Metropolitana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Aún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fue</a:t>
            </a:r>
            <a:r>
              <a:rPr lang="en-US" b="1" dirty="0">
                <a:solidFill>
                  <a:schemeClr val="bg1"/>
                </a:solidFill>
              </a:rPr>
              <a:t> un Sistema </a:t>
            </a:r>
            <a:r>
              <a:rPr lang="en-US" b="1" dirty="0" err="1">
                <a:solidFill>
                  <a:schemeClr val="bg1"/>
                </a:solidFill>
              </a:rPr>
              <a:t>bien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estudiado</a:t>
            </a:r>
            <a:r>
              <a:rPr lang="en-US" b="1" dirty="0">
                <a:solidFill>
                  <a:schemeClr val="bg1"/>
                </a:solidFill>
              </a:rPr>
              <a:t> y </a:t>
            </a:r>
            <a:r>
              <a:rPr lang="en-US" b="1" dirty="0" err="1">
                <a:solidFill>
                  <a:schemeClr val="bg1"/>
                </a:solidFill>
              </a:rPr>
              <a:t>sus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fallas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fueran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más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implementación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que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planificación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/>
        </p:nvSpPr>
        <p:spPr>
          <a:xfrm>
            <a:off x="1133475" y="711201"/>
            <a:ext cx="6858000" cy="954107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Região Metropolitana de Rio de Janeiro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4" descr="RMRJ"/>
          <p:cNvPicPr>
            <a:picLocks noChangeAspect="1" noChangeArrowheads="1"/>
          </p:cNvPicPr>
          <p:nvPr/>
        </p:nvPicPr>
        <p:blipFill>
          <a:blip r:embed="rId2" cstate="print"/>
          <a:srcRect l="2452" t="10344" r="4311" b="12524"/>
          <a:stretch>
            <a:fillRect/>
          </a:stretch>
        </p:blipFill>
        <p:spPr bwMode="auto">
          <a:xfrm>
            <a:off x="1268110" y="1220242"/>
            <a:ext cx="6642738" cy="4894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CaixaDeTexto 6"/>
          <p:cNvSpPr txBox="1"/>
          <p:nvPr/>
        </p:nvSpPr>
        <p:spPr>
          <a:xfrm>
            <a:off x="4346062" y="3937496"/>
            <a:ext cx="702469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Nilópolis</a:t>
            </a:r>
          </a:p>
        </p:txBody>
      </p:sp>
      <p:sp>
        <p:nvSpPr>
          <p:cNvPr id="5" name="CaixaDeTexto 131"/>
          <p:cNvSpPr txBox="1"/>
          <p:nvPr/>
        </p:nvSpPr>
        <p:spPr>
          <a:xfrm>
            <a:off x="4048796" y="3666059"/>
            <a:ext cx="702469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>
                <a:solidFill>
                  <a:srgbClr val="333333"/>
                </a:solidFill>
                <a:latin typeface="Trebuchet MS" pitchFamily="34" charset="0"/>
              </a:rPr>
              <a:t>Mesquita</a:t>
            </a:r>
          </a:p>
        </p:txBody>
      </p:sp>
      <p:sp>
        <p:nvSpPr>
          <p:cNvPr id="6" name="CaixaDeTexto 131"/>
          <p:cNvSpPr txBox="1"/>
          <p:nvPr/>
        </p:nvSpPr>
        <p:spPr>
          <a:xfrm>
            <a:off x="4696495" y="3594225"/>
            <a:ext cx="864394" cy="74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São João de Meriti</a:t>
            </a:r>
          </a:p>
        </p:txBody>
      </p:sp>
      <p:sp>
        <p:nvSpPr>
          <p:cNvPr id="7" name="CaixaDeTexto 131"/>
          <p:cNvSpPr txBox="1"/>
          <p:nvPr/>
        </p:nvSpPr>
        <p:spPr>
          <a:xfrm>
            <a:off x="4534570" y="3162177"/>
            <a:ext cx="592931" cy="74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 err="1">
                <a:solidFill>
                  <a:srgbClr val="333333"/>
                </a:solidFill>
                <a:latin typeface="Trebuchet MS" pitchFamily="34" charset="0"/>
              </a:rPr>
              <a:t>Belford</a:t>
            </a: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 Roxo</a:t>
            </a:r>
          </a:p>
        </p:txBody>
      </p:sp>
      <p:sp>
        <p:nvSpPr>
          <p:cNvPr id="8" name="CaixaDeTexto 131"/>
          <p:cNvSpPr txBox="1"/>
          <p:nvPr/>
        </p:nvSpPr>
        <p:spPr>
          <a:xfrm>
            <a:off x="2649811" y="3981971"/>
            <a:ext cx="589360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>
                <a:solidFill>
                  <a:srgbClr val="333333"/>
                </a:solidFill>
                <a:latin typeface="Trebuchet MS" pitchFamily="34" charset="0"/>
              </a:rPr>
              <a:t>Itaguaí</a:t>
            </a:r>
          </a:p>
        </p:txBody>
      </p:sp>
      <p:sp>
        <p:nvSpPr>
          <p:cNvPr id="9" name="CaixaDeTexto 131"/>
          <p:cNvSpPr txBox="1"/>
          <p:nvPr/>
        </p:nvSpPr>
        <p:spPr>
          <a:xfrm>
            <a:off x="3050308" y="3522216"/>
            <a:ext cx="806053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 err="1">
                <a:solidFill>
                  <a:srgbClr val="333333"/>
                </a:solidFill>
                <a:latin typeface="Trebuchet MS" pitchFamily="34" charset="0"/>
              </a:rPr>
              <a:t>Seropédica</a:t>
            </a:r>
            <a:endParaRPr lang="pt-BR" sz="1400" dirty="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10" name="CaixaDeTexto 131"/>
          <p:cNvSpPr txBox="1"/>
          <p:nvPr/>
        </p:nvSpPr>
        <p:spPr>
          <a:xfrm>
            <a:off x="2888289" y="2586112"/>
            <a:ext cx="806054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 err="1">
                <a:solidFill>
                  <a:srgbClr val="333333"/>
                </a:solidFill>
                <a:latin typeface="Trebuchet MS" pitchFamily="34" charset="0"/>
              </a:rPr>
              <a:t>Paracambi</a:t>
            </a:r>
            <a:endParaRPr lang="pt-BR" sz="1400" dirty="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11" name="CaixaDeTexto 131"/>
          <p:cNvSpPr txBox="1"/>
          <p:nvPr/>
        </p:nvSpPr>
        <p:spPr>
          <a:xfrm>
            <a:off x="3535637" y="2802136"/>
            <a:ext cx="810815" cy="31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 err="1">
                <a:solidFill>
                  <a:srgbClr val="333333"/>
                </a:solidFill>
                <a:latin typeface="Trebuchet MS" pitchFamily="34" charset="0"/>
              </a:rPr>
              <a:t>Japeri</a:t>
            </a:r>
            <a:endParaRPr lang="pt-BR" sz="1400" dirty="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12" name="CaixaDeTexto 131"/>
          <p:cNvSpPr txBox="1"/>
          <p:nvPr/>
        </p:nvSpPr>
        <p:spPr>
          <a:xfrm>
            <a:off x="4157141" y="2743723"/>
            <a:ext cx="539354" cy="966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Nova </a:t>
            </a:r>
          </a:p>
          <a:p>
            <a:pPr>
              <a:defRPr/>
            </a:pP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Iguaçu</a:t>
            </a:r>
          </a:p>
        </p:txBody>
      </p:sp>
      <p:sp>
        <p:nvSpPr>
          <p:cNvPr id="13" name="CaixaDeTexto 131"/>
          <p:cNvSpPr txBox="1"/>
          <p:nvPr/>
        </p:nvSpPr>
        <p:spPr>
          <a:xfrm>
            <a:off x="4858421" y="2667523"/>
            <a:ext cx="702469" cy="73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>
                <a:solidFill>
                  <a:srgbClr val="333333"/>
                </a:solidFill>
                <a:latin typeface="Trebuchet MS" pitchFamily="34" charset="0"/>
              </a:rPr>
              <a:t>Duque de Caxias</a:t>
            </a:r>
          </a:p>
        </p:txBody>
      </p:sp>
      <p:sp>
        <p:nvSpPr>
          <p:cNvPr id="14" name="CaixaDeTexto 131"/>
          <p:cNvSpPr txBox="1"/>
          <p:nvPr/>
        </p:nvSpPr>
        <p:spPr>
          <a:xfrm>
            <a:off x="5669235" y="2657996"/>
            <a:ext cx="486966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>
                <a:solidFill>
                  <a:srgbClr val="333333"/>
                </a:solidFill>
                <a:latin typeface="Trebuchet MS" pitchFamily="34" charset="0"/>
              </a:rPr>
              <a:t>Magé</a:t>
            </a:r>
          </a:p>
        </p:txBody>
      </p:sp>
      <p:sp>
        <p:nvSpPr>
          <p:cNvPr id="15" name="CaixaDeTexto 131"/>
          <p:cNvSpPr txBox="1"/>
          <p:nvPr/>
        </p:nvSpPr>
        <p:spPr>
          <a:xfrm>
            <a:off x="6290797" y="2298080"/>
            <a:ext cx="917972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 err="1">
                <a:solidFill>
                  <a:srgbClr val="333333"/>
                </a:solidFill>
                <a:latin typeface="Trebuchet MS" pitchFamily="34" charset="0"/>
              </a:rPr>
              <a:t>Guapimirim</a:t>
            </a:r>
            <a:endParaRPr lang="pt-BR" sz="1400" dirty="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16" name="CaixaDeTexto 131"/>
          <p:cNvSpPr txBox="1"/>
          <p:nvPr/>
        </p:nvSpPr>
        <p:spPr>
          <a:xfrm>
            <a:off x="6533629" y="3391421"/>
            <a:ext cx="806054" cy="307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>
                <a:solidFill>
                  <a:srgbClr val="333333"/>
                </a:solidFill>
                <a:latin typeface="Trebuchet MS" pitchFamily="34" charset="0"/>
              </a:rPr>
              <a:t>Itaboraí</a:t>
            </a:r>
          </a:p>
        </p:txBody>
      </p:sp>
      <p:sp>
        <p:nvSpPr>
          <p:cNvPr id="17" name="CaixaDeTexto 131"/>
          <p:cNvSpPr txBox="1"/>
          <p:nvPr/>
        </p:nvSpPr>
        <p:spPr>
          <a:xfrm>
            <a:off x="7263484" y="3570810"/>
            <a:ext cx="539353" cy="47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200">
                <a:solidFill>
                  <a:srgbClr val="333333"/>
                </a:solidFill>
                <a:latin typeface="Trebuchet MS" pitchFamily="34" charset="0"/>
              </a:rPr>
              <a:t>Tanguá</a:t>
            </a:r>
          </a:p>
        </p:txBody>
      </p:sp>
      <p:sp>
        <p:nvSpPr>
          <p:cNvPr id="18" name="CaixaDeTexto 131"/>
          <p:cNvSpPr txBox="1"/>
          <p:nvPr/>
        </p:nvSpPr>
        <p:spPr>
          <a:xfrm>
            <a:off x="5862655" y="4399484"/>
            <a:ext cx="806054" cy="31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Niterói</a:t>
            </a:r>
          </a:p>
        </p:txBody>
      </p:sp>
      <p:sp>
        <p:nvSpPr>
          <p:cNvPr id="19" name="CaixaDeTexto 131"/>
          <p:cNvSpPr txBox="1"/>
          <p:nvPr/>
        </p:nvSpPr>
        <p:spPr>
          <a:xfrm>
            <a:off x="6177168" y="3751785"/>
            <a:ext cx="815578" cy="74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São </a:t>
            </a:r>
          </a:p>
          <a:p>
            <a:pPr>
              <a:defRPr/>
            </a:pP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Gonçalo</a:t>
            </a:r>
          </a:p>
        </p:txBody>
      </p:sp>
      <p:sp>
        <p:nvSpPr>
          <p:cNvPr id="20" name="CaixaDeTexto 131"/>
          <p:cNvSpPr txBox="1"/>
          <p:nvPr/>
        </p:nvSpPr>
        <p:spPr>
          <a:xfrm>
            <a:off x="3968411" y="4441552"/>
            <a:ext cx="1079897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Rio de Janeiro</a:t>
            </a:r>
          </a:p>
        </p:txBody>
      </p:sp>
      <p:sp>
        <p:nvSpPr>
          <p:cNvPr id="21" name="CaixaDeTexto 131"/>
          <p:cNvSpPr txBox="1"/>
          <p:nvPr/>
        </p:nvSpPr>
        <p:spPr>
          <a:xfrm>
            <a:off x="1510383" y="4385196"/>
            <a:ext cx="971550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>
                <a:solidFill>
                  <a:srgbClr val="333333"/>
                </a:solidFill>
                <a:latin typeface="Trebuchet MS" pitchFamily="34" charset="0"/>
              </a:rPr>
              <a:t>Mangaratiba</a:t>
            </a:r>
          </a:p>
        </p:txBody>
      </p:sp>
      <p:sp>
        <p:nvSpPr>
          <p:cNvPr id="22" name="CaixaDeTexto 131"/>
          <p:cNvSpPr txBox="1"/>
          <p:nvPr/>
        </p:nvSpPr>
        <p:spPr>
          <a:xfrm>
            <a:off x="6911057" y="4399484"/>
            <a:ext cx="589359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>
                <a:solidFill>
                  <a:srgbClr val="333333"/>
                </a:solidFill>
                <a:latin typeface="Trebuchet MS" pitchFamily="34" charset="0"/>
              </a:rPr>
              <a:t>Maricá</a:t>
            </a:r>
          </a:p>
        </p:txBody>
      </p:sp>
      <p:sp>
        <p:nvSpPr>
          <p:cNvPr id="23" name="CaixaDeTexto 131"/>
          <p:cNvSpPr txBox="1"/>
          <p:nvPr/>
        </p:nvSpPr>
        <p:spPr>
          <a:xfrm>
            <a:off x="3594403" y="3234184"/>
            <a:ext cx="806054" cy="52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333333"/>
                </a:solidFill>
                <a:latin typeface="Trebuchet MS" pitchFamily="34" charset="0"/>
              </a:rPr>
              <a:t>Queimados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/>
        </p:nvSpPr>
        <p:spPr>
          <a:xfrm>
            <a:off x="590550" y="766506"/>
            <a:ext cx="6858000" cy="523220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Re-estructuración Tarifária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Group 59"/>
          <p:cNvGraphicFramePr>
            <a:graphicFrameLocks noGrp="1"/>
          </p:cNvGraphicFramePr>
          <p:nvPr/>
        </p:nvGraphicFramePr>
        <p:xfrm>
          <a:off x="1970838" y="1412777"/>
          <a:ext cx="4427935" cy="4752977"/>
        </p:xfrm>
        <a:graphic>
          <a:graphicData uri="http://schemas.openxmlformats.org/drawingml/2006/table">
            <a:tbl>
              <a:tblPr/>
              <a:tblGrid>
                <a:gridCol w="2214563"/>
                <a:gridCol w="2213372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Nível Tarifário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Valores (R$)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86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D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D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D400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B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A0A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3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9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5.90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0000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6.35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7.50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319957" y="2201418"/>
            <a:ext cx="1089166" cy="36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pt-BR" b="1" dirty="0">
                <a:latin typeface="Calibri" pitchFamily="34" charset="0"/>
              </a:rPr>
              <a:t>74 tarifas</a:t>
            </a:r>
          </a:p>
        </p:txBody>
      </p:sp>
      <p:sp>
        <p:nvSpPr>
          <p:cNvPr id="5" name="Seta para baixo 7"/>
          <p:cNvSpPr/>
          <p:nvPr/>
        </p:nvSpPr>
        <p:spPr>
          <a:xfrm>
            <a:off x="491408" y="2788792"/>
            <a:ext cx="448865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319957" y="3868293"/>
            <a:ext cx="1089166" cy="36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pt-BR" b="1">
                <a:latin typeface="Calibri" pitchFamily="34" charset="0"/>
              </a:rPr>
              <a:t>12 tarifas</a:t>
            </a:r>
          </a:p>
        </p:txBody>
      </p:sp>
      <p:sp>
        <p:nvSpPr>
          <p:cNvPr id="7" name="CaixaDeTexto 9"/>
          <p:cNvSpPr txBox="1"/>
          <p:nvPr/>
        </p:nvSpPr>
        <p:spPr>
          <a:xfrm>
            <a:off x="242647" y="1772816"/>
            <a:ext cx="945806" cy="369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4" tIns="45717" rIns="91434" bIns="45717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ANTES</a:t>
            </a:r>
          </a:p>
        </p:txBody>
      </p:sp>
      <p:sp>
        <p:nvSpPr>
          <p:cNvPr id="8" name="CaixaDeTexto 10"/>
          <p:cNvSpPr txBox="1"/>
          <p:nvPr/>
        </p:nvSpPr>
        <p:spPr>
          <a:xfrm>
            <a:off x="269261" y="4370971"/>
            <a:ext cx="92935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4" tIns="45717" rIns="91434" bIns="45717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Después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CaixaDeTexto 12"/>
          <p:cNvSpPr txBox="1">
            <a:spLocks noChangeArrowheads="1"/>
          </p:cNvSpPr>
          <p:nvPr/>
        </p:nvSpPr>
        <p:spPr bwMode="auto">
          <a:xfrm>
            <a:off x="1077194" y="2788793"/>
            <a:ext cx="55364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BU</a:t>
            </a:r>
          </a:p>
        </p:txBody>
      </p:sp>
      <p:sp>
        <p:nvSpPr>
          <p:cNvPr id="10" name="Seta para baixo 3"/>
          <p:cNvSpPr>
            <a:spLocks noChangeArrowheads="1"/>
          </p:cNvSpPr>
          <p:nvPr/>
        </p:nvSpPr>
        <p:spPr bwMode="auto">
          <a:xfrm rot="16200000">
            <a:off x="1270472" y="3056286"/>
            <a:ext cx="449262" cy="485775"/>
          </a:xfrm>
          <a:prstGeom prst="downArrow">
            <a:avLst>
              <a:gd name="adj1" fmla="val 50000"/>
              <a:gd name="adj2" fmla="val 49899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lIns="91434" tIns="45717" rIns="91434" bIns="45717"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/>
        </p:nvSpPr>
        <p:spPr>
          <a:xfrm>
            <a:off x="231821" y="179748"/>
            <a:ext cx="5755835" cy="954107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Modales de Transporte Incluídos 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9455" y="789037"/>
            <a:ext cx="5886654" cy="147732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Que modales de transporte fueran incluídos en el sistema?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Tren, metrô, ferries, buses </a:t>
            </a:r>
            <a:r>
              <a:rPr lang="pt-BR" b="1" dirty="0">
                <a:solidFill>
                  <a:srgbClr val="FFFF00"/>
                </a:solidFill>
              </a:rPr>
              <a:t>y</a:t>
            </a:r>
            <a:r>
              <a:rPr lang="pt-BR" b="1" dirty="0" smtClean="0">
                <a:solidFill>
                  <a:srgbClr val="FFFF00"/>
                </a:solidFill>
              </a:rPr>
              <a:t> vans legalizadas siempre que sea realizado un viaje intermunicipal.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4" name="Imagem 8" descr="barcas_social_081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044" y="2286447"/>
            <a:ext cx="14049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6" descr="va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620" y="4179113"/>
            <a:ext cx="13763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7" descr="ônibus Municip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62" y="4137299"/>
            <a:ext cx="132873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7" descr="tre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054" y="2302321"/>
            <a:ext cx="154305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TremCoreano brita limpa2"/>
          <p:cNvPicPr>
            <a:picLocks noChangeAspect="1" noChangeArrowheads="1"/>
          </p:cNvPicPr>
          <p:nvPr/>
        </p:nvPicPr>
        <p:blipFill>
          <a:blip r:embed="rId6" cstate="print"/>
          <a:srcRect l="52867" b="18024"/>
          <a:stretch>
            <a:fillRect/>
          </a:stretch>
        </p:blipFill>
        <p:spPr bwMode="auto">
          <a:xfrm>
            <a:off x="3930254" y="4034650"/>
            <a:ext cx="1053872" cy="164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13"/>
          <p:cNvSpPr>
            <a:spLocks noChangeArrowheads="1"/>
          </p:cNvSpPr>
          <p:nvPr/>
        </p:nvSpPr>
        <p:spPr bwMode="auto">
          <a:xfrm>
            <a:off x="3930253" y="3543578"/>
            <a:ext cx="972740" cy="2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pt-BR" sz="1200" b="1" dirty="0"/>
              <a:t>Metrô</a:t>
            </a:r>
            <a:endParaRPr lang="pt-BR" sz="1200" b="1" dirty="0"/>
          </a:p>
        </p:txBody>
      </p:sp>
      <p:sp>
        <p:nvSpPr>
          <p:cNvPr id="10" name="Retângulo 13"/>
          <p:cNvSpPr>
            <a:spLocks noChangeArrowheads="1"/>
          </p:cNvSpPr>
          <p:nvPr/>
        </p:nvSpPr>
        <p:spPr bwMode="auto">
          <a:xfrm>
            <a:off x="37086" y="5620323"/>
            <a:ext cx="1944291" cy="4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pt-BR" sz="1200" b="1" dirty="0"/>
              <a:t>Buses Municipales</a:t>
            </a:r>
            <a:endParaRPr lang="pt-BR" sz="1200" b="1" dirty="0"/>
          </a:p>
          <a:p>
            <a:pPr algn="ctr"/>
            <a:r>
              <a:rPr lang="pt-BR" sz="1200" b="1" dirty="0"/>
              <a:t>Urbanos</a:t>
            </a:r>
          </a:p>
        </p:txBody>
      </p:sp>
      <p:sp>
        <p:nvSpPr>
          <p:cNvPr id="11" name="Retângulo 13"/>
          <p:cNvSpPr>
            <a:spLocks noChangeArrowheads="1"/>
          </p:cNvSpPr>
          <p:nvPr/>
        </p:nvSpPr>
        <p:spPr bwMode="auto">
          <a:xfrm>
            <a:off x="3444478" y="5777098"/>
            <a:ext cx="1944291" cy="2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pt-BR" sz="1200" b="1" dirty="0"/>
              <a:t>Tren Suburbano</a:t>
            </a:r>
            <a:endParaRPr lang="pt-BR" sz="1200" b="1" dirty="0"/>
          </a:p>
        </p:txBody>
      </p:sp>
      <p:sp>
        <p:nvSpPr>
          <p:cNvPr id="12" name="Retângulo 13"/>
          <p:cNvSpPr>
            <a:spLocks noChangeArrowheads="1"/>
          </p:cNvSpPr>
          <p:nvPr/>
        </p:nvSpPr>
        <p:spPr bwMode="auto">
          <a:xfrm>
            <a:off x="1716882" y="3543578"/>
            <a:ext cx="1944291" cy="2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pt-BR" sz="1200" b="1" dirty="0"/>
              <a:t>Ferries</a:t>
            </a:r>
            <a:endParaRPr lang="pt-BR" sz="1200" b="1" dirty="0"/>
          </a:p>
        </p:txBody>
      </p:sp>
      <p:sp>
        <p:nvSpPr>
          <p:cNvPr id="13" name="Retângulo 13"/>
          <p:cNvSpPr>
            <a:spLocks noChangeArrowheads="1"/>
          </p:cNvSpPr>
          <p:nvPr/>
        </p:nvSpPr>
        <p:spPr bwMode="auto">
          <a:xfrm>
            <a:off x="1604368" y="5600774"/>
            <a:ext cx="1944290" cy="4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pt-BR" sz="1200" b="1" dirty="0"/>
              <a:t>Vans Legalizadas </a:t>
            </a:r>
            <a:r>
              <a:rPr lang="pt-BR" sz="1200" b="1" dirty="0"/>
              <a:t>Intermunicipales</a:t>
            </a:r>
            <a:endParaRPr lang="pt-BR" sz="1200" b="1" dirty="0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-76200" y="3586934"/>
            <a:ext cx="221337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pt-BR" sz="1200" b="1" dirty="0"/>
              <a:t>Buses Intermunicipales</a:t>
            </a:r>
            <a:endParaRPr lang="pt-BR" sz="1200" b="1" dirty="0"/>
          </a:p>
          <a:p>
            <a:pPr algn="ctr"/>
            <a:r>
              <a:rPr lang="pt-BR" sz="1200" b="1" dirty="0"/>
              <a:t>Urbanos</a:t>
            </a:r>
          </a:p>
        </p:txBody>
      </p:sp>
      <p:pic>
        <p:nvPicPr>
          <p:cNvPr id="15" name="Imagem 5" descr="ônibus S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721" y="2098328"/>
            <a:ext cx="124301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artão Único vt s-somando forças_bor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4370" y="2485969"/>
            <a:ext cx="2428853" cy="203451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4"/>
          <p:cNvSpPr/>
          <p:nvPr/>
        </p:nvSpPr>
        <p:spPr>
          <a:xfrm>
            <a:off x="1110803" y="800636"/>
            <a:ext cx="6858000" cy="523220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EJEMPLO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138430" y="3180199"/>
            <a:ext cx="2159794" cy="3103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 defTabSz="700042">
              <a:spcBef>
                <a:spcPct val="50000"/>
              </a:spcBef>
            </a:pPr>
            <a:r>
              <a:rPr lang="en-US" sz="1400" dirty="0" err="1">
                <a:solidFill>
                  <a:srgbClr val="002060"/>
                </a:solidFill>
                <a:latin typeface="Verdana" pitchFamily="34" charset="0"/>
              </a:rPr>
              <a:t>Maricá</a:t>
            </a: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> – </a:t>
            </a: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>Centro RJ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622072" y="3178611"/>
            <a:ext cx="1889522" cy="52900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 defTabSz="700042">
              <a:spcBef>
                <a:spcPct val="50000"/>
              </a:spcBef>
            </a:pP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>Centro RJ - Copacabana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3829" y="2940487"/>
            <a:ext cx="1728788" cy="0"/>
          </a:xfrm>
          <a:prstGeom prst="line">
            <a:avLst/>
          </a:prstGeom>
          <a:noFill/>
          <a:ln w="25400">
            <a:solidFill>
              <a:srgbClr val="16367C"/>
            </a:solidFill>
            <a:prstDash val="dash"/>
            <a:round/>
            <a:headEnd/>
            <a:tailEnd type="triangle" w="lg" len="lg"/>
          </a:ln>
        </p:spPr>
        <p:txBody>
          <a:bodyPr lIns="91434" tIns="45717" rIns="91434" bIns="45717"/>
          <a:lstStyle/>
          <a:p>
            <a:endParaRPr lang="pt-BR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517048" y="3731063"/>
            <a:ext cx="1079897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defTabSz="700042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Verdana" pitchFamily="34" charset="0"/>
              </a:rPr>
              <a:t>R$ </a:t>
            </a:r>
            <a:r>
              <a:rPr lang="en-US" sz="2000" b="1" dirty="0">
                <a:solidFill>
                  <a:srgbClr val="002060"/>
                </a:solidFill>
                <a:latin typeface="Verdana" pitchFamily="34" charset="0"/>
              </a:rPr>
              <a:t>7,10</a:t>
            </a:r>
            <a:endParaRPr lang="en-US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109039" y="3731063"/>
            <a:ext cx="1079897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defTabSz="700042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Verdana" pitchFamily="34" charset="0"/>
              </a:rPr>
              <a:t>R$ 3,10</a:t>
            </a: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 rot="5400000">
            <a:off x="3239288" y="3011727"/>
            <a:ext cx="200025" cy="2727722"/>
          </a:xfrm>
          <a:prstGeom prst="rightBrace">
            <a:avLst>
              <a:gd name="adj1" fmla="val 179889"/>
              <a:gd name="adj2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rot="10800000" vert="eaVert" wrap="none" lIns="91434" tIns="45717" rIns="91434" bIns="45717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812448" y="3551674"/>
            <a:ext cx="1079897" cy="58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 defTabSz="700042">
              <a:spcBef>
                <a:spcPct val="50000"/>
              </a:spcBef>
            </a:pPr>
            <a:r>
              <a:rPr lang="pt-BR" sz="3200">
                <a:solidFill>
                  <a:srgbClr val="C00000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5891405" y="2278500"/>
            <a:ext cx="1458515" cy="7078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 defTabSz="700042">
              <a:spcBef>
                <a:spcPct val="50000"/>
              </a:spcBef>
            </a:pPr>
            <a:r>
              <a:rPr lang="en-US" sz="2000" b="1" dirty="0">
                <a:solidFill>
                  <a:srgbClr val="F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R$ </a:t>
            </a:r>
            <a:r>
              <a:rPr lang="en-US" sz="2000" b="1" dirty="0">
                <a:solidFill>
                  <a:srgbClr val="F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20,40</a:t>
            </a:r>
            <a:endParaRPr lang="en-US" sz="1000" b="1" dirty="0">
              <a:solidFill>
                <a:srgbClr val="F2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2380251" y="2348349"/>
            <a:ext cx="1838325" cy="529003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INTEGRACIÓN TARIFÁRIA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8" name="Picture 6" descr="Cartão Único vt s-somando forças_bor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486" y="5042338"/>
            <a:ext cx="1215628" cy="101758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9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048" y="1932424"/>
            <a:ext cx="1079897" cy="1208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40" name="Imagem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269" y="1932424"/>
            <a:ext cx="1081088" cy="1208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1" name="Seta para baixo 1"/>
          <p:cNvSpPr>
            <a:spLocks noChangeArrowheads="1"/>
          </p:cNvSpPr>
          <p:nvPr/>
        </p:nvSpPr>
        <p:spPr bwMode="auto">
          <a:xfrm rot="16200000">
            <a:off x="5251642" y="2228495"/>
            <a:ext cx="360363" cy="485775"/>
          </a:xfrm>
          <a:prstGeom prst="downArrow">
            <a:avLst>
              <a:gd name="adj1" fmla="val 50000"/>
              <a:gd name="adj2" fmla="val 28084"/>
            </a:avLst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vert="eaVert" lIns="91434" tIns="45717" rIns="91434" bIns="45717" anchor="ctr"/>
          <a:lstStyle/>
          <a:p>
            <a:pPr algn="ctr">
              <a:defRPr/>
            </a:pPr>
            <a:endParaRPr lang="pt-BR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Elipse 16"/>
          <p:cNvSpPr/>
          <p:nvPr/>
        </p:nvSpPr>
        <p:spPr>
          <a:xfrm>
            <a:off x="5660006" y="4867905"/>
            <a:ext cx="910634" cy="1188406"/>
          </a:xfrm>
          <a:prstGeom prst="ellipse">
            <a:avLst/>
          </a:prstGeom>
          <a:gradFill flip="none" rotWithShape="1">
            <a:gsLst>
              <a:gs pos="0">
                <a:srgbClr val="EE6D3A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5619941" y="5051863"/>
            <a:ext cx="1009650" cy="12311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4" tIns="45717" rIns="91434" bIns="45717">
            <a:spAutoFit/>
          </a:bodyPr>
          <a:lstStyle/>
          <a:p>
            <a:pPr algn="ctr" defTabSz="700042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ECONOMIA</a:t>
            </a:r>
            <a:r>
              <a:rPr lang="en-US" sz="25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5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500" b="1" dirty="0">
                <a:solidFill>
                  <a:schemeClr val="bg1"/>
                </a:solidFill>
                <a:latin typeface="Calibri" pitchFamily="34" charset="0"/>
              </a:rPr>
              <a:t>R$ </a:t>
            </a:r>
            <a:r>
              <a:rPr lang="en-US" sz="2500" b="1" dirty="0">
                <a:solidFill>
                  <a:schemeClr val="bg1"/>
                </a:solidFill>
                <a:latin typeface="Calibri" pitchFamily="34" charset="0"/>
              </a:rPr>
              <a:t>11,</a:t>
            </a:r>
            <a:r>
              <a:rPr lang="en-US" sz="1500" b="1" dirty="0">
                <a:solidFill>
                  <a:schemeClr val="bg1"/>
                </a:solidFill>
                <a:latin typeface="Calibri" pitchFamily="34" charset="0"/>
              </a:rPr>
              <a:t>60</a:t>
            </a:r>
            <a:r>
              <a:rPr lang="en-US" sz="25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5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200" b="1" dirty="0">
                <a:solidFill>
                  <a:schemeClr val="bg1"/>
                </a:solidFill>
              </a:rPr>
              <a:t>DIÁRIA</a:t>
            </a:r>
          </a:p>
        </p:txBody>
      </p:sp>
      <p:sp>
        <p:nvSpPr>
          <p:cNvPr id="44" name="Seta para baixo 1"/>
          <p:cNvSpPr>
            <a:spLocks noChangeArrowheads="1"/>
          </p:cNvSpPr>
          <p:nvPr/>
        </p:nvSpPr>
        <p:spPr bwMode="auto">
          <a:xfrm>
            <a:off x="6484336" y="2938899"/>
            <a:ext cx="270272" cy="647700"/>
          </a:xfrm>
          <a:prstGeom prst="downArrow">
            <a:avLst>
              <a:gd name="adj1" fmla="val 50000"/>
              <a:gd name="adj2" fmla="val 28084"/>
            </a:avLst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>
              <a:defRPr/>
            </a:pPr>
            <a:endParaRPr lang="pt-BR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Título 1"/>
          <p:cNvSpPr>
            <a:spLocks/>
          </p:cNvSpPr>
          <p:nvPr/>
        </p:nvSpPr>
        <p:spPr bwMode="auto">
          <a:xfrm>
            <a:off x="5729480" y="1810188"/>
            <a:ext cx="178236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/>
            <a:r>
              <a:rPr lang="en-US" sz="1400" b="1">
                <a:solidFill>
                  <a:srgbClr val="254061"/>
                </a:solidFill>
                <a:latin typeface="Calibri" pitchFamily="34" charset="0"/>
              </a:rPr>
              <a:t>GASTO DI</a:t>
            </a:r>
            <a:r>
              <a:rPr lang="pt-BR" sz="1400" b="1">
                <a:solidFill>
                  <a:srgbClr val="254061"/>
                </a:solidFill>
                <a:latin typeface="Calibri" pitchFamily="34" charset="0"/>
              </a:rPr>
              <a:t>ÁRIO</a:t>
            </a:r>
            <a:br>
              <a:rPr lang="pt-BR" sz="1400" b="1">
                <a:solidFill>
                  <a:srgbClr val="254061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254061"/>
                </a:solidFill>
                <a:latin typeface="Calibri" pitchFamily="34" charset="0"/>
              </a:rPr>
              <a:t>ANTES DO BU</a:t>
            </a:r>
            <a:endParaRPr lang="pt-BR" sz="1400" b="1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433829" y="2148324"/>
            <a:ext cx="1728788" cy="0"/>
          </a:xfrm>
          <a:prstGeom prst="line">
            <a:avLst/>
          </a:prstGeom>
          <a:noFill/>
          <a:ln w="25400">
            <a:solidFill>
              <a:srgbClr val="16367C"/>
            </a:solidFill>
            <a:prstDash val="dash"/>
            <a:round/>
            <a:headEnd type="triangle" w="lg" len="lg"/>
            <a:tailEnd type="none" w="lg" len="lg"/>
          </a:ln>
        </p:spPr>
        <p:txBody>
          <a:bodyPr lIns="91434" tIns="45717" rIns="91434" bIns="45717"/>
          <a:lstStyle/>
          <a:p>
            <a:endParaRPr lang="pt-BR"/>
          </a:p>
        </p:txBody>
      </p:sp>
      <p:sp>
        <p:nvSpPr>
          <p:cNvPr id="47" name="Elipse 2"/>
          <p:cNvSpPr/>
          <p:nvPr/>
        </p:nvSpPr>
        <p:spPr>
          <a:xfrm>
            <a:off x="6686388" y="4842541"/>
            <a:ext cx="929582" cy="1213692"/>
          </a:xfrm>
          <a:prstGeom prst="ellipse">
            <a:avLst/>
          </a:prstGeom>
          <a:gradFill flip="none" rotWithShape="1">
            <a:gsLst>
              <a:gs pos="0">
                <a:srgbClr val="EE6D3A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6592683" y="4986775"/>
            <a:ext cx="1133475" cy="12311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4" tIns="45717" rIns="91434" bIns="45717">
            <a:spAutoFit/>
          </a:bodyPr>
          <a:lstStyle/>
          <a:p>
            <a:pPr algn="ctr" defTabSz="700042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ECONOMIA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1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500" b="1" dirty="0">
                <a:solidFill>
                  <a:schemeClr val="bg1"/>
                </a:solidFill>
                <a:latin typeface="Calibri" pitchFamily="34" charset="0"/>
              </a:rPr>
              <a:t>R$ </a:t>
            </a:r>
            <a:r>
              <a:rPr lang="en-US" sz="2500" b="1" dirty="0">
                <a:solidFill>
                  <a:schemeClr val="bg1"/>
                </a:solidFill>
                <a:latin typeface="Calibri" pitchFamily="34" charset="0"/>
              </a:rPr>
              <a:t>232</a:t>
            </a:r>
            <a:r>
              <a:rPr lang="en-US" sz="1900" b="1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00</a:t>
            </a:r>
            <a:r>
              <a:rPr lang="en-US" sz="21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1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200" b="1" dirty="0">
                <a:solidFill>
                  <a:schemeClr val="bg1"/>
                </a:solidFill>
              </a:rPr>
              <a:t>MÊS</a:t>
            </a:r>
          </a:p>
        </p:txBody>
      </p:sp>
      <p:sp>
        <p:nvSpPr>
          <p:cNvPr id="49" name="Elipse 2"/>
          <p:cNvSpPr/>
          <p:nvPr/>
        </p:nvSpPr>
        <p:spPr>
          <a:xfrm>
            <a:off x="6163704" y="3685255"/>
            <a:ext cx="929581" cy="1213692"/>
          </a:xfrm>
          <a:prstGeom prst="ellipse">
            <a:avLst/>
          </a:prstGeom>
          <a:gradFill flip="none" rotWithShape="1">
            <a:gsLst>
              <a:gs pos="0">
                <a:srgbClr val="EE6D3A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5943792" y="3924739"/>
            <a:ext cx="1388269" cy="65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4" tIns="45717" rIns="91434" bIns="45717">
            <a:spAutoFit/>
          </a:bodyPr>
          <a:lstStyle/>
          <a:p>
            <a:pPr algn="ctr" defTabSz="700042">
              <a:spcBef>
                <a:spcPct val="50000"/>
              </a:spcBef>
            </a:pPr>
            <a:r>
              <a:rPr lang="en-US" sz="2500" b="1">
                <a:solidFill>
                  <a:schemeClr val="bg1"/>
                </a:solidFill>
                <a:latin typeface="Calibri" pitchFamily="34" charset="0"/>
              </a:rPr>
              <a:t>R$ 8,</a:t>
            </a:r>
            <a:r>
              <a:rPr lang="en-US" sz="1300" b="1">
                <a:solidFill>
                  <a:schemeClr val="bg1"/>
                </a:solidFill>
                <a:latin typeface="Calibri" pitchFamily="34" charset="0"/>
              </a:rPr>
              <a:t>80</a:t>
            </a:r>
            <a:r>
              <a:rPr lang="en-US" sz="21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1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GASTO ATUAL</a:t>
            </a: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812448" y="4620063"/>
            <a:ext cx="1079897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defTabSz="700042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Verdana" pitchFamily="34" charset="0"/>
              </a:rPr>
              <a:t>R$ 4,40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1192007" y="1451412"/>
            <a:ext cx="1674019" cy="52900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 defTabSz="700042">
              <a:spcBef>
                <a:spcPct val="50000"/>
              </a:spcBef>
            </a:pP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>us</a:t>
            </a: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Verdana" pitchFamily="34" charset="0"/>
              </a:rPr>
            </a:b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en-US" sz="1400" dirty="0">
                <a:solidFill>
                  <a:srgbClr val="002060"/>
                </a:solidFill>
                <a:latin typeface="Verdana" pitchFamily="34" charset="0"/>
              </a:rPr>
              <a:t>unicipal</a:t>
            </a:r>
            <a:endParaRPr lang="en-US" sz="14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730420" y="1578412"/>
            <a:ext cx="1674019" cy="3103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 defTabSz="700042">
              <a:spcBef>
                <a:spcPct val="50000"/>
              </a:spcBef>
            </a:pPr>
            <a:r>
              <a:rPr lang="en-US" sz="1400" dirty="0" err="1">
                <a:solidFill>
                  <a:srgbClr val="002060"/>
                </a:solidFill>
                <a:latin typeface="Verdana" pitchFamily="34" charset="0"/>
              </a:rPr>
              <a:t>Metrô</a:t>
            </a:r>
            <a:endParaRPr lang="en-US" sz="14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Ventajas</a:t>
            </a:r>
            <a:r>
              <a:rPr lang="en-US" dirty="0" smtClean="0"/>
              <a:t> y </a:t>
            </a:r>
            <a:r>
              <a:rPr lang="en-US" dirty="0" err="1" smtClean="0"/>
              <a:t>Desventajas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4673"/>
            <a:ext cx="7475220" cy="4666128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Apesar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muchos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estudios</a:t>
            </a:r>
            <a:r>
              <a:rPr lang="en-US" b="1" dirty="0" smtClean="0">
                <a:solidFill>
                  <a:schemeClr val="bg1"/>
                </a:solidFill>
              </a:rPr>
              <a:t> la </a:t>
            </a:r>
            <a:r>
              <a:rPr lang="en-US" b="1" dirty="0" err="1" smtClean="0">
                <a:solidFill>
                  <a:schemeClr val="bg1"/>
                </a:solidFill>
              </a:rPr>
              <a:t>falta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fuerza</a:t>
            </a:r>
            <a:r>
              <a:rPr lang="en-US" b="1" dirty="0" smtClean="0">
                <a:solidFill>
                  <a:schemeClr val="bg1"/>
                </a:solidFill>
              </a:rPr>
              <a:t> del </a:t>
            </a:r>
            <a:r>
              <a:rPr lang="en-US" b="1" dirty="0" err="1" smtClean="0">
                <a:solidFill>
                  <a:schemeClr val="bg1"/>
                </a:solidFill>
              </a:rPr>
              <a:t>poder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concedente</a:t>
            </a:r>
            <a:r>
              <a:rPr lang="en-US" b="1" dirty="0" smtClean="0">
                <a:solidFill>
                  <a:schemeClr val="bg1"/>
                </a:solidFill>
              </a:rPr>
              <a:t> no </a:t>
            </a:r>
            <a:r>
              <a:rPr lang="en-US" b="1" dirty="0" err="1" smtClean="0">
                <a:solidFill>
                  <a:schemeClr val="bg1"/>
                </a:solidFill>
              </a:rPr>
              <a:t>logró</a:t>
            </a:r>
            <a:r>
              <a:rPr lang="en-US" b="1" dirty="0" smtClean="0">
                <a:solidFill>
                  <a:schemeClr val="bg1"/>
                </a:solidFill>
              </a:rPr>
              <a:t> conciliar los </a:t>
            </a:r>
            <a:r>
              <a:rPr lang="en-US" b="1" dirty="0" err="1" smtClean="0">
                <a:solidFill>
                  <a:schemeClr val="bg1"/>
                </a:solidFill>
              </a:rPr>
              <a:t>deseos</a:t>
            </a:r>
            <a:r>
              <a:rPr lang="en-US" b="1" dirty="0" smtClean="0">
                <a:solidFill>
                  <a:schemeClr val="bg1"/>
                </a:solidFill>
              </a:rPr>
              <a:t> de los </a:t>
            </a:r>
            <a:r>
              <a:rPr lang="en-US" b="1" dirty="0" err="1" smtClean="0">
                <a:solidFill>
                  <a:schemeClr val="bg1"/>
                </a:solidFill>
              </a:rPr>
              <a:t>metroferroviarios</a:t>
            </a:r>
            <a:r>
              <a:rPr lang="en-US" b="1" dirty="0" smtClean="0">
                <a:solidFill>
                  <a:schemeClr val="bg1"/>
                </a:solidFill>
              </a:rPr>
              <a:t> con los </a:t>
            </a:r>
            <a:r>
              <a:rPr lang="en-US" b="1" dirty="0" err="1" smtClean="0">
                <a:solidFill>
                  <a:schemeClr val="bg1"/>
                </a:solidFill>
              </a:rPr>
              <a:t>dueños</a:t>
            </a:r>
            <a:r>
              <a:rPr lang="en-US" b="1" dirty="0" smtClean="0">
                <a:solidFill>
                  <a:schemeClr val="bg1"/>
                </a:solidFill>
              </a:rPr>
              <a:t> de los buses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Al final, </a:t>
            </a:r>
            <a:r>
              <a:rPr lang="en-US" b="1" dirty="0" err="1" smtClean="0">
                <a:solidFill>
                  <a:schemeClr val="bg1"/>
                </a:solidFill>
              </a:rPr>
              <a:t>apesar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muchos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estudios</a:t>
            </a:r>
            <a:r>
              <a:rPr lang="en-US" b="1" dirty="0" smtClean="0">
                <a:solidFill>
                  <a:schemeClr val="bg1"/>
                </a:solidFill>
              </a:rPr>
              <a:t>, la decision </a:t>
            </a:r>
            <a:r>
              <a:rPr lang="en-US" b="1" dirty="0" err="1" smtClean="0">
                <a:solidFill>
                  <a:schemeClr val="bg1"/>
                </a:solidFill>
              </a:rPr>
              <a:t>fue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más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política</a:t>
            </a:r>
            <a:r>
              <a:rPr lang="en-US" b="1" dirty="0" smtClean="0">
                <a:solidFill>
                  <a:schemeClr val="bg1"/>
                </a:solidFill>
              </a:rPr>
              <a:t> y </a:t>
            </a:r>
            <a:r>
              <a:rPr lang="en-US" b="1" dirty="0" err="1" smtClean="0">
                <a:solidFill>
                  <a:schemeClr val="bg1"/>
                </a:solidFill>
              </a:rPr>
              <a:t>benefició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más</a:t>
            </a:r>
            <a:r>
              <a:rPr lang="en-US" b="1" dirty="0" smtClean="0">
                <a:solidFill>
                  <a:schemeClr val="bg1"/>
                </a:solidFill>
              </a:rPr>
              <a:t> los buses </a:t>
            </a:r>
            <a:r>
              <a:rPr lang="en-US" b="1" dirty="0" err="1" smtClean="0">
                <a:solidFill>
                  <a:schemeClr val="bg1"/>
                </a:solidFill>
              </a:rPr>
              <a:t>que</a:t>
            </a:r>
            <a:r>
              <a:rPr lang="en-US" b="1" dirty="0" smtClean="0">
                <a:solidFill>
                  <a:schemeClr val="bg1"/>
                </a:solidFill>
              </a:rPr>
              <a:t> el metro y el </a:t>
            </a:r>
            <a:r>
              <a:rPr lang="en-US" b="1" dirty="0" err="1" smtClean="0">
                <a:solidFill>
                  <a:schemeClr val="bg1"/>
                </a:solidFill>
              </a:rPr>
              <a:t>ferrocarril</a:t>
            </a:r>
            <a:r>
              <a:rPr lang="en-US" b="1" dirty="0" smtClean="0">
                <a:solidFill>
                  <a:schemeClr val="bg1"/>
                </a:solidFill>
              </a:rPr>
              <a:t> suburban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 </a:t>
            </a:r>
            <a:r>
              <a:rPr lang="en-US" b="1" dirty="0" err="1" smtClean="0">
                <a:solidFill>
                  <a:schemeClr val="bg1"/>
                </a:solidFill>
              </a:rPr>
              <a:t>utilizó</a:t>
            </a:r>
            <a:r>
              <a:rPr lang="en-US" b="1" dirty="0" smtClean="0">
                <a:solidFill>
                  <a:schemeClr val="bg1"/>
                </a:solidFill>
              </a:rPr>
              <a:t> el Sistema </a:t>
            </a:r>
            <a:r>
              <a:rPr lang="en-US" b="1" dirty="0" err="1" smtClean="0">
                <a:solidFill>
                  <a:schemeClr val="bg1"/>
                </a:solidFill>
              </a:rPr>
              <a:t>que</a:t>
            </a:r>
            <a:r>
              <a:rPr lang="en-US" b="1" dirty="0" smtClean="0">
                <a:solidFill>
                  <a:schemeClr val="bg1"/>
                </a:solidFill>
              </a:rPr>
              <a:t> los buses </a:t>
            </a:r>
            <a:r>
              <a:rPr lang="en-US" b="1" dirty="0" err="1" smtClean="0">
                <a:solidFill>
                  <a:schemeClr val="bg1"/>
                </a:solidFill>
              </a:rPr>
              <a:t>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utlizavan</a:t>
            </a:r>
            <a:r>
              <a:rPr lang="en-US" b="1" dirty="0" smtClean="0">
                <a:solidFill>
                  <a:schemeClr val="bg1"/>
                </a:solidFill>
              </a:rPr>
              <a:t> y </a:t>
            </a:r>
            <a:r>
              <a:rPr lang="en-US" b="1" dirty="0" err="1" smtClean="0">
                <a:solidFill>
                  <a:schemeClr val="bg1"/>
                </a:solidFill>
              </a:rPr>
              <a:t>también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</a:t>
            </a:r>
            <a:r>
              <a:rPr lang="en-US" b="1" dirty="0" smtClean="0">
                <a:solidFill>
                  <a:schemeClr val="bg1"/>
                </a:solidFill>
              </a:rPr>
              <a:t> Sistema de </a:t>
            </a:r>
            <a:r>
              <a:rPr lang="en-US" b="1" dirty="0" err="1" smtClean="0">
                <a:solidFill>
                  <a:schemeClr val="bg1"/>
                </a:solidFill>
              </a:rPr>
              <a:t>informática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Hubo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fraude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inicial</a:t>
            </a:r>
            <a:r>
              <a:rPr lang="en-US" b="1" dirty="0" smtClean="0">
                <a:solidFill>
                  <a:schemeClr val="bg1"/>
                </a:solidFill>
              </a:rPr>
              <a:t>. El </a:t>
            </a:r>
            <a:r>
              <a:rPr lang="en-US" b="1" dirty="0" err="1" smtClean="0">
                <a:solidFill>
                  <a:schemeClr val="bg1"/>
                </a:solidFill>
              </a:rPr>
              <a:t>subsídio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subió</a:t>
            </a:r>
            <a:r>
              <a:rPr lang="en-US" b="1" dirty="0" smtClean="0">
                <a:solidFill>
                  <a:schemeClr val="bg1"/>
                </a:solidFill>
              </a:rPr>
              <a:t> mucho </a:t>
            </a:r>
            <a:r>
              <a:rPr lang="en-US" b="1" dirty="0" err="1" smtClean="0">
                <a:solidFill>
                  <a:schemeClr val="bg1"/>
                </a:solidFill>
              </a:rPr>
              <a:t>rapidamente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El  Sistema de buses continua </a:t>
            </a:r>
            <a:r>
              <a:rPr lang="en-US" b="1" dirty="0" err="1" smtClean="0">
                <a:solidFill>
                  <a:schemeClr val="bg1"/>
                </a:solidFill>
              </a:rPr>
              <a:t>en</a:t>
            </a:r>
            <a:r>
              <a:rPr lang="en-US" b="1" dirty="0" smtClean="0">
                <a:solidFill>
                  <a:schemeClr val="bg1"/>
                </a:solidFill>
              </a:rPr>
              <a:t> regimen de permission </a:t>
            </a:r>
            <a:r>
              <a:rPr lang="en-US" b="1" dirty="0" err="1" smtClean="0">
                <a:solidFill>
                  <a:schemeClr val="bg1"/>
                </a:solidFill>
              </a:rPr>
              <a:t>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vez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haber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tenido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concesiones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otimizarían</a:t>
            </a:r>
            <a:r>
              <a:rPr lang="en-US" b="1" dirty="0" smtClean="0">
                <a:solidFill>
                  <a:schemeClr val="bg1"/>
                </a:solidFill>
              </a:rPr>
              <a:t> la </a:t>
            </a:r>
            <a:r>
              <a:rPr lang="en-US" b="1" dirty="0" err="1" smtClean="0">
                <a:solidFill>
                  <a:schemeClr val="bg1"/>
                </a:solidFill>
              </a:rPr>
              <a:t>integración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poder</a:t>
            </a:r>
            <a:r>
              <a:rPr lang="en-US" b="1" dirty="0" smtClean="0">
                <a:solidFill>
                  <a:schemeClr val="bg1"/>
                </a:solidFill>
              </a:rPr>
              <a:t> politico </a:t>
            </a:r>
            <a:r>
              <a:rPr lang="en-US" b="1" dirty="0" err="1" smtClean="0">
                <a:solidFill>
                  <a:schemeClr val="bg1"/>
                </a:solidFill>
              </a:rPr>
              <a:t>muy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fuerte</a:t>
            </a:r>
            <a:r>
              <a:rPr lang="en-US" b="1" dirty="0" smtClean="0">
                <a:solidFill>
                  <a:schemeClr val="bg1"/>
                </a:solidFill>
              </a:rPr>
              <a:t> de los </a:t>
            </a:r>
            <a:r>
              <a:rPr lang="en-US" b="1" dirty="0" err="1" smtClean="0">
                <a:solidFill>
                  <a:schemeClr val="bg1"/>
                </a:solidFill>
              </a:rPr>
              <a:t>proprietários</a:t>
            </a:r>
            <a:r>
              <a:rPr lang="en-US" b="1" dirty="0" smtClean="0">
                <a:solidFill>
                  <a:schemeClr val="bg1"/>
                </a:solidFill>
              </a:rPr>
              <a:t> de los buses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La </a:t>
            </a:r>
            <a:r>
              <a:rPr lang="en-US" b="1" dirty="0" err="1" smtClean="0">
                <a:solidFill>
                  <a:schemeClr val="bg1"/>
                </a:solidFill>
              </a:rPr>
              <a:t>municipalidad</a:t>
            </a:r>
            <a:r>
              <a:rPr lang="en-US" b="1" dirty="0" smtClean="0">
                <a:solidFill>
                  <a:schemeClr val="bg1"/>
                </a:solidFill>
              </a:rPr>
              <a:t> de Rio no se </a:t>
            </a:r>
            <a:r>
              <a:rPr lang="en-US" b="1" dirty="0" err="1" smtClean="0">
                <a:solidFill>
                  <a:schemeClr val="bg1"/>
                </a:solidFill>
              </a:rPr>
              <a:t>integró</a:t>
            </a:r>
            <a:r>
              <a:rPr lang="en-US" b="1" dirty="0" smtClean="0">
                <a:solidFill>
                  <a:schemeClr val="bg1"/>
                </a:solidFill>
              </a:rPr>
              <a:t> al Sistema y </a:t>
            </a:r>
            <a:r>
              <a:rPr lang="en-US" b="1" dirty="0" err="1" smtClean="0">
                <a:solidFill>
                  <a:schemeClr val="bg1"/>
                </a:solidFill>
              </a:rPr>
              <a:t>creó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Boleto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Integrado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Eso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podrá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causar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serios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problemas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que</a:t>
            </a:r>
            <a:r>
              <a:rPr lang="en-US" b="1" dirty="0" smtClean="0">
                <a:solidFill>
                  <a:schemeClr val="bg1"/>
                </a:solidFill>
              </a:rPr>
              <a:t> los </a:t>
            </a:r>
            <a:r>
              <a:rPr lang="en-US" b="1" dirty="0" err="1" smtClean="0">
                <a:solidFill>
                  <a:schemeClr val="bg1"/>
                </a:solidFill>
              </a:rPr>
              <a:t>nuevos</a:t>
            </a:r>
            <a:r>
              <a:rPr lang="en-US" b="1" dirty="0" smtClean="0">
                <a:solidFill>
                  <a:schemeClr val="bg1"/>
                </a:solidFill>
              </a:rPr>
              <a:t> BRTs </a:t>
            </a:r>
            <a:r>
              <a:rPr lang="en-US" b="1" dirty="0" err="1" smtClean="0">
                <a:solidFill>
                  <a:schemeClr val="bg1"/>
                </a:solidFill>
              </a:rPr>
              <a:t>están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bajo</a:t>
            </a:r>
            <a:r>
              <a:rPr lang="en-US" b="1" dirty="0" smtClean="0">
                <a:solidFill>
                  <a:schemeClr val="bg1"/>
                </a:solidFill>
              </a:rPr>
              <a:t> la </a:t>
            </a:r>
            <a:r>
              <a:rPr lang="en-US" b="1" dirty="0" err="1" smtClean="0">
                <a:solidFill>
                  <a:schemeClr val="bg1"/>
                </a:solidFill>
              </a:rPr>
              <a:t>municipalidad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Los </a:t>
            </a:r>
            <a:r>
              <a:rPr lang="en-US" b="1" dirty="0" err="1" smtClean="0">
                <a:solidFill>
                  <a:schemeClr val="bg1"/>
                </a:solidFill>
              </a:rPr>
              <a:t>usuarios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bajo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ingreso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fueran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beneficiados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26987" indent="0" algn="ctr">
              <a:buNone/>
            </a:pPr>
            <a:endParaRPr lang="en-US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6987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Jorge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Rebelo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marL="26987" indent="0" algn="ctr">
              <a:buNone/>
            </a:pP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Miembro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Honorário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Alamys</a:t>
            </a:r>
            <a:endParaRPr lang="en-US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6987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JREBELO48@GMAIL.COM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127001"/>
            <a:ext cx="7639050" cy="368300"/>
          </a:xfrm>
        </p:spPr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Desafio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6" y="613570"/>
            <a:ext cx="8181975" cy="6028531"/>
          </a:xfrm>
          <a:solidFill>
            <a:schemeClr val="bg2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Los </a:t>
            </a:r>
            <a:r>
              <a:rPr lang="en-US" sz="2400" dirty="0" err="1">
                <a:solidFill>
                  <a:schemeClr val="bg1"/>
                </a:solidFill>
              </a:rPr>
              <a:t>Gobiernos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Región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Metropolitana</a:t>
            </a:r>
            <a:r>
              <a:rPr lang="en-US" sz="2400" dirty="0">
                <a:solidFill>
                  <a:schemeClr val="bg1"/>
                </a:solidFill>
              </a:rPr>
              <a:t> (RM)  </a:t>
            </a:r>
            <a:r>
              <a:rPr lang="en-US" sz="2400" dirty="0" err="1">
                <a:solidFill>
                  <a:schemeClr val="bg1"/>
                </a:solidFill>
              </a:rPr>
              <a:t>deciden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crear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tarifa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integrada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que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permita</a:t>
            </a:r>
            <a:r>
              <a:rPr lang="en-US" sz="2400" dirty="0">
                <a:solidFill>
                  <a:schemeClr val="bg1"/>
                </a:solidFill>
              </a:rPr>
              <a:t> a un </a:t>
            </a:r>
            <a:r>
              <a:rPr lang="en-US" sz="2400" dirty="0" err="1">
                <a:solidFill>
                  <a:schemeClr val="bg1"/>
                </a:solidFill>
              </a:rPr>
              <a:t>usuário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utilizar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vários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modales</a:t>
            </a:r>
            <a:r>
              <a:rPr lang="en-US" sz="2400" dirty="0">
                <a:solidFill>
                  <a:schemeClr val="bg1"/>
                </a:solidFill>
              </a:rPr>
              <a:t> a un </a:t>
            </a:r>
            <a:r>
              <a:rPr lang="en-US" sz="2400" dirty="0" err="1">
                <a:solidFill>
                  <a:schemeClr val="bg1"/>
                </a:solidFill>
              </a:rPr>
              <a:t>precio</a:t>
            </a:r>
            <a:r>
              <a:rPr lang="en-US" sz="2400" dirty="0">
                <a:solidFill>
                  <a:schemeClr val="bg1"/>
                </a:solidFill>
              </a:rPr>
              <a:t> inferior a la </a:t>
            </a:r>
            <a:r>
              <a:rPr lang="en-US" sz="2400" dirty="0" err="1">
                <a:solidFill>
                  <a:schemeClr val="bg1"/>
                </a:solidFill>
              </a:rPr>
              <a:t>suma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las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tarifas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individuales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cada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modo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utilizado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Los </a:t>
            </a:r>
            <a:r>
              <a:rPr lang="en-US" sz="2400" dirty="0" err="1">
                <a:solidFill>
                  <a:schemeClr val="bg1"/>
                </a:solidFill>
              </a:rPr>
              <a:t>Secretários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Transporte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cada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jurisdicción</a:t>
            </a:r>
            <a:r>
              <a:rPr lang="en-US" sz="2400" dirty="0">
                <a:solidFill>
                  <a:schemeClr val="bg1"/>
                </a:solidFill>
              </a:rPr>
              <a:t> son </a:t>
            </a:r>
            <a:r>
              <a:rPr lang="en-US" sz="2400" dirty="0" err="1">
                <a:solidFill>
                  <a:schemeClr val="bg1"/>
                </a:solidFill>
              </a:rPr>
              <a:t>convocados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concebir</a:t>
            </a:r>
            <a:r>
              <a:rPr lang="en-US" sz="2400" dirty="0">
                <a:solidFill>
                  <a:schemeClr val="bg1"/>
                </a:solidFill>
              </a:rPr>
              <a:t> y </a:t>
            </a:r>
            <a:r>
              <a:rPr lang="en-US" sz="2400" dirty="0" err="1">
                <a:solidFill>
                  <a:schemeClr val="bg1"/>
                </a:solidFill>
              </a:rPr>
              <a:t>implementar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tal</a:t>
            </a:r>
            <a:r>
              <a:rPr lang="en-US" sz="2400" dirty="0">
                <a:solidFill>
                  <a:schemeClr val="bg1"/>
                </a:solidFill>
              </a:rPr>
              <a:t> Sistema </a:t>
            </a:r>
            <a:r>
              <a:rPr lang="en-US" sz="2400" dirty="0" err="1">
                <a:solidFill>
                  <a:schemeClr val="bg1"/>
                </a:solidFill>
              </a:rPr>
              <a:t>tarifário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tendría</a:t>
            </a:r>
            <a:r>
              <a:rPr lang="en-US" sz="2400" dirty="0">
                <a:solidFill>
                  <a:schemeClr val="bg1"/>
                </a:solidFill>
              </a:rPr>
              <a:t> un </a:t>
            </a:r>
            <a:r>
              <a:rPr lang="en-US" sz="2400" dirty="0" err="1">
                <a:solidFill>
                  <a:schemeClr val="bg1"/>
                </a:solidFill>
              </a:rPr>
              <a:t>impacto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positivo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el </a:t>
            </a:r>
            <a:r>
              <a:rPr lang="en-US" sz="2400" dirty="0" err="1">
                <a:solidFill>
                  <a:schemeClr val="bg1"/>
                </a:solidFill>
              </a:rPr>
              <a:t>poder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aquisitivo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las</a:t>
            </a:r>
            <a:r>
              <a:rPr lang="en-US" sz="2400" dirty="0">
                <a:solidFill>
                  <a:schemeClr val="bg1"/>
                </a:solidFill>
              </a:rPr>
              <a:t> personas de </a:t>
            </a:r>
            <a:r>
              <a:rPr lang="en-US" sz="2400" dirty="0" err="1">
                <a:solidFill>
                  <a:schemeClr val="bg1"/>
                </a:solidFill>
              </a:rPr>
              <a:t>bajo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ingreso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Pero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dirty="0" err="1">
                <a:solidFill>
                  <a:schemeClr val="bg1"/>
                </a:solidFill>
              </a:rPr>
              <a:t>Gobiernos</a:t>
            </a:r>
            <a:r>
              <a:rPr lang="en-US" sz="2400" dirty="0">
                <a:solidFill>
                  <a:schemeClr val="bg1"/>
                </a:solidFill>
              </a:rPr>
              <a:t> lo </a:t>
            </a:r>
            <a:r>
              <a:rPr lang="en-US" sz="2400" dirty="0" err="1">
                <a:solidFill>
                  <a:schemeClr val="bg1"/>
                </a:solidFill>
              </a:rPr>
              <a:t>quieren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hacer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evitando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subsídios</a:t>
            </a:r>
            <a:r>
              <a:rPr lang="en-US" sz="2400" dirty="0">
                <a:solidFill>
                  <a:schemeClr val="bg1"/>
                </a:solidFill>
              </a:rPr>
              <a:t> o </a:t>
            </a:r>
            <a:r>
              <a:rPr lang="en-US" sz="2400" dirty="0" err="1">
                <a:solidFill>
                  <a:schemeClr val="bg1"/>
                </a:solidFill>
              </a:rPr>
              <a:t>minimizando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dirty="0" err="1">
                <a:solidFill>
                  <a:schemeClr val="bg1"/>
                </a:solidFill>
              </a:rPr>
              <a:t>impactos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los </a:t>
            </a:r>
            <a:r>
              <a:rPr lang="en-US" sz="2400" dirty="0" err="1">
                <a:solidFill>
                  <a:schemeClr val="bg1"/>
                </a:solidFill>
              </a:rPr>
              <a:t>operadores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Como </a:t>
            </a:r>
            <a:r>
              <a:rPr lang="en-US" sz="2400" dirty="0" err="1">
                <a:solidFill>
                  <a:schemeClr val="bg1"/>
                </a:solidFill>
              </a:rPr>
              <a:t>concebir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tal</a:t>
            </a:r>
            <a:r>
              <a:rPr lang="en-US" sz="2400" dirty="0">
                <a:solidFill>
                  <a:schemeClr val="bg1"/>
                </a:solidFill>
              </a:rPr>
              <a:t> Sistema? </a:t>
            </a:r>
            <a:r>
              <a:rPr lang="en-US" sz="2400" dirty="0" err="1">
                <a:solidFill>
                  <a:schemeClr val="bg1"/>
                </a:solidFill>
              </a:rPr>
              <a:t>Que</a:t>
            </a:r>
            <a:r>
              <a:rPr lang="en-US" sz="2400" dirty="0">
                <a:solidFill>
                  <a:schemeClr val="bg1"/>
                </a:solidFill>
              </a:rPr>
              <a:t> variables </a:t>
            </a:r>
            <a:r>
              <a:rPr lang="en-US" sz="2400" dirty="0" err="1">
                <a:solidFill>
                  <a:schemeClr val="bg1"/>
                </a:solidFill>
              </a:rPr>
              <a:t>estan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involucradas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el </a:t>
            </a:r>
            <a:r>
              <a:rPr lang="en-US" sz="2400" dirty="0" err="1">
                <a:solidFill>
                  <a:schemeClr val="bg1"/>
                </a:solidFill>
              </a:rPr>
              <a:t>diseño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tal</a:t>
            </a:r>
            <a:r>
              <a:rPr lang="en-US" sz="2400" dirty="0">
                <a:solidFill>
                  <a:schemeClr val="bg1"/>
                </a:solidFill>
              </a:rPr>
              <a:t> Sistema</a:t>
            </a:r>
          </a:p>
          <a:p>
            <a:r>
              <a:rPr lang="en-US" sz="2400" dirty="0">
                <a:solidFill>
                  <a:schemeClr val="bg1"/>
                </a:solidFill>
              </a:rPr>
              <a:t>Este </a:t>
            </a:r>
            <a:r>
              <a:rPr lang="en-US" sz="2400" dirty="0" err="1">
                <a:solidFill>
                  <a:schemeClr val="bg1"/>
                </a:solidFill>
              </a:rPr>
              <a:t>es</a:t>
            </a:r>
            <a:r>
              <a:rPr lang="en-US" sz="2400" dirty="0">
                <a:solidFill>
                  <a:schemeClr val="bg1"/>
                </a:solidFill>
              </a:rPr>
              <a:t> el </a:t>
            </a:r>
            <a:r>
              <a:rPr lang="en-US" sz="2400" dirty="0" err="1">
                <a:solidFill>
                  <a:schemeClr val="bg1"/>
                </a:solidFill>
              </a:rPr>
              <a:t>topico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esta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presentación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Escenário</a:t>
            </a:r>
            <a:r>
              <a:rPr lang="en-US" dirty="0" smtClean="0"/>
              <a:t> </a:t>
            </a:r>
            <a:r>
              <a:rPr lang="en-US" dirty="0" err="1" smtClean="0"/>
              <a:t>Típico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Imaginemos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Región</a:t>
            </a:r>
            <a:r>
              <a:rPr lang="en-US" dirty="0" smtClean="0"/>
              <a:t> </a:t>
            </a:r>
            <a:r>
              <a:rPr lang="en-US" dirty="0" err="1" smtClean="0"/>
              <a:t>Metropolitana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hay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modales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buses </a:t>
            </a:r>
            <a:r>
              <a:rPr lang="en-US" dirty="0" err="1" smtClean="0"/>
              <a:t>en</a:t>
            </a:r>
            <a:r>
              <a:rPr lang="en-US" dirty="0" smtClean="0"/>
              <a:t> via </a:t>
            </a:r>
            <a:r>
              <a:rPr lang="en-US" dirty="0" err="1" smtClean="0"/>
              <a:t>mixta</a:t>
            </a:r>
            <a:r>
              <a:rPr lang="en-US" dirty="0" smtClean="0"/>
              <a:t> o </a:t>
            </a:r>
            <a:r>
              <a:rPr lang="en-US" dirty="0" err="1" smtClean="0"/>
              <a:t>prioritária</a:t>
            </a:r>
            <a:r>
              <a:rPr lang="en-US" dirty="0" smtClean="0"/>
              <a:t>, </a:t>
            </a:r>
            <a:r>
              <a:rPr lang="en-US" dirty="0" err="1" smtClean="0"/>
              <a:t>ferrocarriles</a:t>
            </a:r>
            <a:r>
              <a:rPr lang="en-US" dirty="0" smtClean="0"/>
              <a:t> </a:t>
            </a:r>
            <a:r>
              <a:rPr lang="en-US" dirty="0" err="1" smtClean="0"/>
              <a:t>suburbanos</a:t>
            </a:r>
            <a:r>
              <a:rPr lang="en-US" dirty="0" smtClean="0"/>
              <a:t>, metros, taxis, autos y </a:t>
            </a:r>
            <a:r>
              <a:rPr lang="en-US" dirty="0" err="1" smtClean="0"/>
              <a:t>también</a:t>
            </a:r>
            <a:r>
              <a:rPr lang="en-US" dirty="0" smtClean="0"/>
              <a:t> ferries.</a:t>
            </a:r>
          </a:p>
          <a:p>
            <a:r>
              <a:rPr lang="en-US" dirty="0" err="1" smtClean="0"/>
              <a:t>Imaginemos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para </a:t>
            </a:r>
            <a:r>
              <a:rPr lang="en-US" dirty="0" err="1" smtClean="0"/>
              <a:t>complicar</a:t>
            </a:r>
            <a:r>
              <a:rPr lang="en-US" dirty="0" smtClean="0"/>
              <a:t> un </a:t>
            </a:r>
            <a:r>
              <a:rPr lang="en-US" dirty="0" err="1" smtClean="0"/>
              <a:t>poco</a:t>
            </a:r>
            <a:r>
              <a:rPr lang="en-US" dirty="0" smtClean="0"/>
              <a:t> la </a:t>
            </a:r>
            <a:r>
              <a:rPr lang="en-US" dirty="0" err="1" smtClean="0"/>
              <a:t>situación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hay </a:t>
            </a:r>
            <a:r>
              <a:rPr lang="en-US" dirty="0" err="1" smtClean="0"/>
              <a:t>modales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operados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privado</a:t>
            </a:r>
            <a:r>
              <a:rPr lang="en-US" dirty="0" smtClean="0"/>
              <a:t> (</a:t>
            </a:r>
            <a:r>
              <a:rPr lang="en-US" dirty="0" err="1" smtClean="0"/>
              <a:t>p.e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de metro, los buses y los taxis)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operados</a:t>
            </a:r>
            <a:r>
              <a:rPr lang="en-US" dirty="0" smtClean="0"/>
              <a:t> </a:t>
            </a:r>
            <a:r>
              <a:rPr lang="en-US" dirty="0" err="1" smtClean="0"/>
              <a:t>diretamente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sector </a:t>
            </a:r>
            <a:r>
              <a:rPr lang="en-US" dirty="0" err="1" smtClean="0"/>
              <a:t>público</a:t>
            </a:r>
            <a:endParaRPr lang="en-US" dirty="0" smtClean="0"/>
          </a:p>
          <a:p>
            <a:r>
              <a:rPr lang="en-US" dirty="0" err="1" smtClean="0"/>
              <a:t>Veamos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seguida</a:t>
            </a:r>
            <a:r>
              <a:rPr lang="en-US" dirty="0" smtClean="0"/>
              <a:t> </a:t>
            </a:r>
            <a:r>
              <a:rPr lang="en-US" dirty="0" err="1" smtClean="0"/>
              <a:t>ejemplos</a:t>
            </a:r>
            <a:r>
              <a:rPr lang="en-US" dirty="0" smtClean="0"/>
              <a:t> de </a:t>
            </a:r>
            <a:r>
              <a:rPr lang="en-US" dirty="0" err="1" smtClean="0"/>
              <a:t>regiones</a:t>
            </a:r>
            <a:r>
              <a:rPr lang="en-US" dirty="0" smtClean="0"/>
              <a:t> </a:t>
            </a:r>
            <a:r>
              <a:rPr lang="en-US" dirty="0" err="1" smtClean="0"/>
              <a:t>metropolitanas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1" y="0"/>
            <a:ext cx="3457575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Región</a:t>
            </a:r>
            <a:r>
              <a:rPr lang="en-US" dirty="0" smtClean="0"/>
              <a:t> </a:t>
            </a:r>
            <a:r>
              <a:rPr lang="en-US" dirty="0" err="1" smtClean="0"/>
              <a:t>Metropolitana</a:t>
            </a:r>
            <a:r>
              <a:rPr lang="en-US" dirty="0" smtClean="0"/>
              <a:t> de São Paulo,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RMSP </a:t>
            </a:r>
            <a:r>
              <a:rPr lang="en-US" dirty="0" err="1" smtClean="0"/>
              <a:t>tiene</a:t>
            </a:r>
            <a:r>
              <a:rPr lang="en-US" dirty="0" smtClean="0"/>
              <a:t> 39  </a:t>
            </a:r>
            <a:r>
              <a:rPr lang="en-US" dirty="0" err="1" smtClean="0"/>
              <a:t>municipalidades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la </a:t>
            </a:r>
            <a:r>
              <a:rPr lang="en-US" dirty="0" err="1" smtClean="0"/>
              <a:t>municipalidad</a:t>
            </a:r>
            <a:r>
              <a:rPr lang="en-US" dirty="0" smtClean="0"/>
              <a:t> de São Paulo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municipalidades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alcalde</a:t>
            </a:r>
            <a:r>
              <a:rPr lang="en-US" dirty="0" smtClean="0"/>
              <a:t> y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alcalde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jurisdicción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transporte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território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acaso</a:t>
            </a:r>
            <a:r>
              <a:rPr lang="en-US" dirty="0" smtClean="0"/>
              <a:t> la </a:t>
            </a:r>
            <a:r>
              <a:rPr lang="en-US" dirty="0" err="1" smtClean="0"/>
              <a:t>ruta</a:t>
            </a:r>
            <a:r>
              <a:rPr lang="en-US" dirty="0" smtClean="0"/>
              <a:t> de autobuses </a:t>
            </a:r>
            <a:r>
              <a:rPr lang="en-US" dirty="0" err="1" smtClean="0"/>
              <a:t>pasa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municipalidad</a:t>
            </a:r>
            <a:r>
              <a:rPr lang="en-US" dirty="0" smtClean="0"/>
              <a:t> la </a:t>
            </a:r>
            <a:r>
              <a:rPr lang="en-US" dirty="0" err="1" smtClean="0"/>
              <a:t>jurisdicción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del Estado 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ferrocarriles</a:t>
            </a:r>
            <a:r>
              <a:rPr lang="en-US" dirty="0" smtClean="0"/>
              <a:t> </a:t>
            </a:r>
            <a:r>
              <a:rPr lang="en-US" dirty="0" err="1" smtClean="0"/>
              <a:t>suburbanos</a:t>
            </a:r>
            <a:r>
              <a:rPr lang="en-US" dirty="0" smtClean="0"/>
              <a:t> y el metro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el Estado</a:t>
            </a:r>
          </a:p>
          <a:p>
            <a:r>
              <a:rPr lang="en-US" dirty="0" err="1" smtClean="0"/>
              <a:t>Entonces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y </a:t>
            </a:r>
            <a:r>
              <a:rPr lang="en-US" dirty="0" err="1" smtClean="0"/>
              <a:t>sus</a:t>
            </a:r>
            <a:r>
              <a:rPr lang="en-US" dirty="0" smtClean="0"/>
              <a:t> lobbies</a:t>
            </a:r>
          </a:p>
          <a:p>
            <a:r>
              <a:rPr lang="en-US" dirty="0" smtClean="0"/>
              <a:t>Como </a:t>
            </a:r>
            <a:r>
              <a:rPr lang="en-US" dirty="0" err="1"/>
              <a:t>s</a:t>
            </a:r>
            <a:r>
              <a:rPr lang="en-US" dirty="0" err="1" smtClean="0"/>
              <a:t>atisfacer</a:t>
            </a:r>
            <a:r>
              <a:rPr lang="en-US" dirty="0" smtClean="0"/>
              <a:t> </a:t>
            </a:r>
            <a:r>
              <a:rPr lang="en-US" dirty="0" err="1" smtClean="0"/>
              <a:t>todoslos</a:t>
            </a:r>
            <a:r>
              <a:rPr lang="en-US" dirty="0" smtClean="0"/>
              <a:t> </a:t>
            </a:r>
            <a:r>
              <a:rPr lang="en-US" dirty="0" err="1" smtClean="0"/>
              <a:t>gubernantes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Factores</a:t>
            </a:r>
            <a:r>
              <a:rPr lang="en-US" dirty="0" smtClean="0"/>
              <a:t> a </a:t>
            </a:r>
            <a:r>
              <a:rPr lang="en-US" dirty="0" err="1" smtClean="0"/>
              <a:t>Considerar</a:t>
            </a:r>
            <a:r>
              <a:rPr lang="en-US" dirty="0" smtClean="0"/>
              <a:t>: El </a:t>
            </a:r>
            <a:r>
              <a:rPr lang="en-US" dirty="0" err="1" smtClean="0"/>
              <a:t>Problema</a:t>
            </a:r>
            <a:r>
              <a:rPr lang="en-US" dirty="0" smtClean="0"/>
              <a:t> se </a:t>
            </a:r>
            <a:r>
              <a:rPr lang="en-US" dirty="0" err="1" smtClean="0"/>
              <a:t>complica</a:t>
            </a:r>
            <a:r>
              <a:rPr lang="en-US" dirty="0" smtClean="0"/>
              <a:t> un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 Sistema de buses </a:t>
            </a:r>
            <a:r>
              <a:rPr lang="en-US" dirty="0" err="1" smtClean="0"/>
              <a:t>municipales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deficitário</a:t>
            </a:r>
            <a:r>
              <a:rPr lang="en-US" dirty="0" smtClean="0"/>
              <a:t> y no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diseñado</a:t>
            </a:r>
            <a:r>
              <a:rPr lang="en-US" dirty="0" smtClean="0"/>
              <a:t> de forma optima</a:t>
            </a:r>
          </a:p>
          <a:p>
            <a:r>
              <a:rPr lang="en-US" dirty="0" smtClean="0"/>
              <a:t>El Sistema de buses </a:t>
            </a:r>
            <a:r>
              <a:rPr lang="en-US" dirty="0" err="1" smtClean="0"/>
              <a:t>intermunicipales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deficitário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para los  </a:t>
            </a:r>
            <a:r>
              <a:rPr lang="en-US" dirty="0" err="1" smtClean="0"/>
              <a:t>pobres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trenes</a:t>
            </a:r>
            <a:r>
              <a:rPr lang="en-US" dirty="0" smtClean="0"/>
              <a:t> </a:t>
            </a:r>
            <a:r>
              <a:rPr lang="en-US" dirty="0" err="1" smtClean="0"/>
              <a:t>suburbanos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varía</a:t>
            </a:r>
            <a:r>
              <a:rPr lang="en-US" dirty="0" smtClean="0"/>
              <a:t> con la </a:t>
            </a:r>
            <a:r>
              <a:rPr lang="en-US" dirty="0" err="1" smtClean="0"/>
              <a:t>distancia</a:t>
            </a:r>
            <a:r>
              <a:rPr lang="en-US" dirty="0" smtClean="0"/>
              <a:t> y lo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verdad</a:t>
            </a:r>
            <a:r>
              <a:rPr lang="en-US" dirty="0" smtClean="0"/>
              <a:t> para el metro</a:t>
            </a:r>
          </a:p>
          <a:p>
            <a:r>
              <a:rPr lang="en-US" dirty="0" err="1" smtClean="0"/>
              <a:t>Una</a:t>
            </a:r>
            <a:r>
              <a:rPr lang="en-US" dirty="0" smtClean="0"/>
              <a:t> o </a:t>
            </a:r>
            <a:r>
              <a:rPr lang="en-US" dirty="0" err="1" smtClean="0"/>
              <a:t>más</a:t>
            </a:r>
            <a:r>
              <a:rPr lang="en-US" dirty="0" smtClean="0"/>
              <a:t>  </a:t>
            </a:r>
            <a:r>
              <a:rPr lang="en-US" dirty="0" err="1" smtClean="0"/>
              <a:t>lineas</a:t>
            </a:r>
            <a:r>
              <a:rPr lang="en-US" dirty="0" smtClean="0"/>
              <a:t> del Metro  son </a:t>
            </a:r>
            <a:r>
              <a:rPr lang="en-US" dirty="0" err="1" smtClean="0"/>
              <a:t>operadas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sector </a:t>
            </a:r>
            <a:r>
              <a:rPr lang="en-US" dirty="0" err="1" smtClean="0"/>
              <a:t>privado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remunerado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de la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publica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espera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concesión</a:t>
            </a:r>
            <a:r>
              <a:rPr lang="en-US" dirty="0" smtClean="0"/>
              <a:t> al sector </a:t>
            </a:r>
            <a:r>
              <a:rPr lang="en-US" dirty="0" err="1" smtClean="0"/>
              <a:t>privado</a:t>
            </a:r>
            <a:r>
              <a:rPr lang="en-US" dirty="0" smtClean="0"/>
              <a:t> </a:t>
            </a:r>
            <a:r>
              <a:rPr lang="en-US" dirty="0" err="1" smtClean="0"/>
              <a:t>tendrá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remunerada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tarifa</a:t>
            </a:r>
            <a:r>
              <a:rPr lang="en-US" dirty="0" smtClean="0"/>
              <a:t> se </a:t>
            </a:r>
            <a:r>
              <a:rPr lang="en-US" dirty="0" err="1" smtClean="0"/>
              <a:t>aplica</a:t>
            </a:r>
            <a:r>
              <a:rPr lang="en-US" dirty="0" smtClean="0"/>
              <a:t> a </a:t>
            </a:r>
            <a:r>
              <a:rPr lang="en-US" dirty="0" err="1" smtClean="0"/>
              <a:t>que</a:t>
            </a:r>
            <a:r>
              <a:rPr lang="en-US" dirty="0" smtClean="0"/>
              <a:t> parte del </a:t>
            </a:r>
            <a:r>
              <a:rPr lang="en-US" dirty="0" err="1" smtClean="0"/>
              <a:t>território</a:t>
            </a:r>
            <a:r>
              <a:rPr lang="en-US" dirty="0" smtClean="0"/>
              <a:t> de la 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 se </a:t>
            </a:r>
            <a:r>
              <a:rPr lang="en-US" dirty="0" err="1" smtClean="0"/>
              <a:t>introduz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debrá</a:t>
            </a:r>
            <a:r>
              <a:rPr lang="en-US" dirty="0" smtClean="0"/>
              <a:t> </a:t>
            </a:r>
            <a:r>
              <a:rPr lang="en-US" dirty="0" err="1" smtClean="0"/>
              <a:t>cubrir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território</a:t>
            </a:r>
            <a:r>
              <a:rPr lang="en-US" dirty="0" smtClean="0"/>
              <a:t>?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debrá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 a la </a:t>
            </a:r>
            <a:r>
              <a:rPr lang="en-US" dirty="0" err="1" smtClean="0"/>
              <a:t>distancia</a:t>
            </a:r>
            <a:r>
              <a:rPr lang="en-US" dirty="0" smtClean="0"/>
              <a:t> del </a:t>
            </a:r>
            <a:r>
              <a:rPr lang="en-US" dirty="0" err="1" smtClean="0"/>
              <a:t>centro</a:t>
            </a:r>
            <a:r>
              <a:rPr lang="en-US" dirty="0" smtClean="0"/>
              <a:t> de la RM?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debrá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zonal?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reconciliar</a:t>
            </a:r>
            <a:r>
              <a:rPr lang="en-US" dirty="0" smtClean="0"/>
              <a:t> la </a:t>
            </a:r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tarifas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altas</a:t>
            </a:r>
            <a:r>
              <a:rPr lang="en-US" dirty="0" smtClean="0"/>
              <a:t> para </a:t>
            </a:r>
            <a:r>
              <a:rPr lang="en-US" dirty="0" err="1" smtClean="0"/>
              <a:t>distancias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con el </a:t>
            </a:r>
            <a:r>
              <a:rPr lang="en-US" dirty="0" err="1" smtClean="0"/>
              <a:t>hecho</a:t>
            </a:r>
            <a:r>
              <a:rPr lang="en-US" dirty="0" smtClean="0"/>
              <a:t> de la </a:t>
            </a:r>
            <a:r>
              <a:rPr lang="en-US" dirty="0" err="1" smtClean="0"/>
              <a:t>población</a:t>
            </a:r>
            <a:r>
              <a:rPr lang="en-US" dirty="0" smtClean="0"/>
              <a:t> de </a:t>
            </a:r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vivir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lejos</a:t>
            </a:r>
            <a:r>
              <a:rPr lang="en-US" dirty="0" smtClean="0"/>
              <a:t> de los </a:t>
            </a:r>
            <a:r>
              <a:rPr lang="en-US" dirty="0" err="1" smtClean="0"/>
              <a:t>centros</a:t>
            </a:r>
            <a:r>
              <a:rPr lang="en-US" dirty="0" smtClean="0"/>
              <a:t> de </a:t>
            </a:r>
            <a:r>
              <a:rPr lang="en-US" dirty="0" err="1" smtClean="0"/>
              <a:t>empleo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9C2-DE93-43B9-B450-5EF1C4D2D5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lored">
  <a:themeElements>
    <a:clrScheme name="Tailored">
      <a:dk1>
        <a:sysClr val="windowText" lastClr="000000"/>
      </a:dk1>
      <a:lt1>
        <a:sysClr val="window" lastClr="FFFFFF"/>
      </a:lt1>
      <a:dk2>
        <a:srgbClr val="123452"/>
      </a:dk2>
      <a:lt2>
        <a:srgbClr val="E0EDF8"/>
      </a:lt2>
      <a:accent1>
        <a:srgbClr val="2254A6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Tailored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Console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80000"/>
                <a:shade val="99000"/>
                <a:satMod val="1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82000"/>
                <a:satMod val="115000"/>
              </a:schemeClr>
              <a:schemeClr val="phClr">
                <a:tint val="90000"/>
                <a:satMod val="13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Tailored</Template>
  <TotalTime>6948</TotalTime>
  <Words>1699</Words>
  <Application>Microsoft Office PowerPoint</Application>
  <PresentationFormat>Presentación en pantalla (4:3)</PresentationFormat>
  <Paragraphs>226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Tailored</vt:lpstr>
      <vt:lpstr>Concepción de un Sistema de Pago Integrado en una grande Región Metropolitana:  Tópicos para discusión</vt:lpstr>
      <vt:lpstr>Contenido</vt:lpstr>
      <vt:lpstr>El Desafio</vt:lpstr>
      <vt:lpstr>Escenário Típico</vt:lpstr>
      <vt:lpstr>Presentación de PowerPoint</vt:lpstr>
      <vt:lpstr>Región Metropolitana de São Paulo, Brasil</vt:lpstr>
      <vt:lpstr>Presentación de PowerPoint</vt:lpstr>
      <vt:lpstr>Factores a Considerar: El Problema se complica un poco más</vt:lpstr>
      <vt:lpstr>Y esta tarifa se aplica a que parte del território de la RM?</vt:lpstr>
      <vt:lpstr>Equilíbrio entre operadores</vt:lpstr>
      <vt:lpstr>Medio de Pago Y Gestión del Sistema</vt:lpstr>
      <vt:lpstr>Y como se calcula cuantos modos el usuário utilize en cada viaje?</vt:lpstr>
      <vt:lpstr>El grande número de variables involucradas</vt:lpstr>
      <vt:lpstr>Estudios Institucionales y Planificación de la Red</vt:lpstr>
      <vt:lpstr>Estudios De Impacto Territorial y Temporal</vt:lpstr>
      <vt:lpstr>Estudios de Naturaleza Tecnológica </vt:lpstr>
      <vt:lpstr>Estudios de Impacto Financiero</vt:lpstr>
      <vt:lpstr>Estudios de Implementación de la Red </vt:lpstr>
      <vt:lpstr>Presentación de PowerPoint</vt:lpstr>
      <vt:lpstr>Presentación de PowerPoint</vt:lpstr>
      <vt:lpstr>Ventajas y Desventajas</vt:lpstr>
      <vt:lpstr>Presentación de PowerPoint</vt:lpstr>
      <vt:lpstr>Presentación de PowerPoint</vt:lpstr>
      <vt:lpstr>Presentación de PowerPoint</vt:lpstr>
      <vt:lpstr>Presentación de PowerPoint</vt:lpstr>
      <vt:lpstr>Ventajas y Desventajas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Concepción de un sistema de pago integrado en una gran región metropolitana; Tópicos para discusión"</dc:title>
  <dc:creator>JORGE REBELO</dc:creator>
  <cp:lastModifiedBy>HP</cp:lastModifiedBy>
  <cp:revision>28</cp:revision>
  <dcterms:created xsi:type="dcterms:W3CDTF">2014-09-29T21:21:54Z</dcterms:created>
  <dcterms:modified xsi:type="dcterms:W3CDTF">2014-12-08T21:39:48Z</dcterms:modified>
</cp:coreProperties>
</file>