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6" r:id="rId2"/>
    <p:sldMasterId id="2147483686" r:id="rId3"/>
    <p:sldMasterId id="2147483695" r:id="rId4"/>
  </p:sldMasterIdLst>
  <p:notesMasterIdLst>
    <p:notesMasterId r:id="rId32"/>
  </p:notesMasterIdLst>
  <p:handoutMasterIdLst>
    <p:handoutMasterId r:id="rId33"/>
  </p:handoutMasterIdLst>
  <p:sldIdLst>
    <p:sldId id="262" r:id="rId5"/>
    <p:sldId id="369" r:id="rId6"/>
    <p:sldId id="375" r:id="rId7"/>
    <p:sldId id="373" r:id="rId8"/>
    <p:sldId id="377" r:id="rId9"/>
    <p:sldId id="379" r:id="rId10"/>
    <p:sldId id="424" r:id="rId11"/>
    <p:sldId id="393" r:id="rId12"/>
    <p:sldId id="394" r:id="rId13"/>
    <p:sldId id="395" r:id="rId14"/>
    <p:sldId id="392" r:id="rId15"/>
    <p:sldId id="388" r:id="rId16"/>
    <p:sldId id="355" r:id="rId17"/>
    <p:sldId id="391" r:id="rId18"/>
    <p:sldId id="396" r:id="rId19"/>
    <p:sldId id="398" r:id="rId20"/>
    <p:sldId id="400" r:id="rId21"/>
    <p:sldId id="418" r:id="rId22"/>
    <p:sldId id="419" r:id="rId23"/>
    <p:sldId id="412" r:id="rId24"/>
    <p:sldId id="421" r:id="rId25"/>
    <p:sldId id="413" r:id="rId26"/>
    <p:sldId id="420" r:id="rId27"/>
    <p:sldId id="422" r:id="rId28"/>
    <p:sldId id="416" r:id="rId29"/>
    <p:sldId id="423" r:id="rId30"/>
    <p:sldId id="417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4158">
          <p15:clr>
            <a:srgbClr val="A4A3A4"/>
          </p15:clr>
        </p15:guide>
        <p15:guide id="4" orient="horz" pos="721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pos="2880">
          <p15:clr>
            <a:srgbClr val="A4A3A4"/>
          </p15:clr>
        </p15:guide>
        <p15:guide id="8" pos="612">
          <p15:clr>
            <a:srgbClr val="A4A3A4"/>
          </p15:clr>
        </p15:guide>
        <p15:guide id="9" pos="5465">
          <p15:clr>
            <a:srgbClr val="A4A3A4"/>
          </p15:clr>
        </p15:guide>
        <p15:guide id="10" pos="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03D"/>
    <a:srgbClr val="2F4E96"/>
    <a:srgbClr val="25A794"/>
    <a:srgbClr val="D6009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6" autoAdjust="0"/>
    <p:restoredTop sz="99648" autoAdjust="0"/>
  </p:normalViewPr>
  <p:slideViewPr>
    <p:cSldViewPr showGuides="1">
      <p:cViewPr>
        <p:scale>
          <a:sx n="81" d="100"/>
          <a:sy n="81" d="100"/>
        </p:scale>
        <p:origin x="-1374" y="-36"/>
      </p:cViewPr>
      <p:guideLst>
        <p:guide orient="horz" pos="2160"/>
        <p:guide orient="horz" pos="754"/>
        <p:guide orient="horz" pos="4158"/>
        <p:guide orient="horz" pos="721"/>
        <p:guide orient="horz" pos="3838"/>
        <p:guide orient="horz" pos="300"/>
        <p:guide pos="2880"/>
        <p:guide pos="612"/>
        <p:guide pos="5465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1ABD1-9928-48EC-BA0B-D3EC4C4B9CC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26E94BC8-DD74-40C9-A032-10F81C286F7C}">
      <dgm:prSet phldrT="[Texte]"/>
      <dgm:spPr/>
      <dgm:t>
        <a:bodyPr/>
        <a:lstStyle/>
        <a:p>
          <a:r>
            <a:rPr lang="es-CL" noProof="0" dirty="0" smtClean="0"/>
            <a:t>Diseño del Sistema</a:t>
          </a:r>
          <a:endParaRPr lang="es-CL" noProof="0" dirty="0"/>
        </a:p>
      </dgm:t>
    </dgm:pt>
    <dgm:pt modelId="{9EA4FFF6-F183-4192-9E6B-C336D7DFA8B0}" type="parTrans" cxnId="{1829AA0D-0E16-4182-AD04-A420BFFA112E}">
      <dgm:prSet/>
      <dgm:spPr/>
      <dgm:t>
        <a:bodyPr/>
        <a:lstStyle/>
        <a:p>
          <a:endParaRPr lang="es-CL" noProof="0"/>
        </a:p>
      </dgm:t>
    </dgm:pt>
    <dgm:pt modelId="{02D5203C-F8EE-482A-BB79-6A0724808519}" type="sibTrans" cxnId="{1829AA0D-0E16-4182-AD04-A420BFFA112E}">
      <dgm:prSet/>
      <dgm:spPr/>
      <dgm:t>
        <a:bodyPr/>
        <a:lstStyle/>
        <a:p>
          <a:endParaRPr lang="es-CL" noProof="0"/>
        </a:p>
      </dgm:t>
    </dgm:pt>
    <dgm:pt modelId="{7DC846E9-74A2-4B7B-AD03-D0D6C7B24427}">
      <dgm:prSet phldrT="[Texte]"/>
      <dgm:spPr/>
      <dgm:t>
        <a:bodyPr/>
        <a:lstStyle/>
        <a:p>
          <a:r>
            <a:rPr lang="es-CL" noProof="0" dirty="0" smtClean="0"/>
            <a:t>Pruebas &amp; Marcha Blanca</a:t>
          </a:r>
          <a:endParaRPr lang="es-CL" noProof="0" dirty="0"/>
        </a:p>
      </dgm:t>
    </dgm:pt>
    <dgm:pt modelId="{FCD22FAB-F139-4EA5-A9EF-0D752167DBF5}" type="parTrans" cxnId="{47A551CE-7F1B-4A24-8A81-57AD6771BA0F}">
      <dgm:prSet/>
      <dgm:spPr/>
      <dgm:t>
        <a:bodyPr/>
        <a:lstStyle/>
        <a:p>
          <a:endParaRPr lang="es-CL" noProof="0"/>
        </a:p>
      </dgm:t>
    </dgm:pt>
    <dgm:pt modelId="{4D7FB5EC-743E-4C8C-B14B-B0D0D269A1E6}" type="sibTrans" cxnId="{47A551CE-7F1B-4A24-8A81-57AD6771BA0F}">
      <dgm:prSet/>
      <dgm:spPr/>
      <dgm:t>
        <a:bodyPr/>
        <a:lstStyle/>
        <a:p>
          <a:endParaRPr lang="es-CL" noProof="0"/>
        </a:p>
      </dgm:t>
    </dgm:pt>
    <dgm:pt modelId="{C792ECB1-0B31-4C0B-AFD2-90DA8C36D1F5}">
      <dgm:prSet phldrT="[Texte]"/>
      <dgm:spPr/>
      <dgm:t>
        <a:bodyPr/>
        <a:lstStyle/>
        <a:p>
          <a:r>
            <a:rPr lang="es-CL" noProof="0" dirty="0" smtClean="0"/>
            <a:t>Construcción</a:t>
          </a:r>
          <a:endParaRPr lang="es-CL" noProof="0" dirty="0"/>
        </a:p>
      </dgm:t>
    </dgm:pt>
    <dgm:pt modelId="{48BBA8A7-DEDB-4E24-8173-B753ED8C4D37}" type="parTrans" cxnId="{D3C251CD-F181-4788-8398-21153259D12B}">
      <dgm:prSet/>
      <dgm:spPr/>
      <dgm:t>
        <a:bodyPr/>
        <a:lstStyle/>
        <a:p>
          <a:endParaRPr lang="es-CL" noProof="0"/>
        </a:p>
      </dgm:t>
    </dgm:pt>
    <dgm:pt modelId="{E1631272-2AF7-4760-AD57-7EFA6532752F}" type="sibTrans" cxnId="{D3C251CD-F181-4788-8398-21153259D12B}">
      <dgm:prSet/>
      <dgm:spPr/>
      <dgm:t>
        <a:bodyPr/>
        <a:lstStyle/>
        <a:p>
          <a:endParaRPr lang="es-CL" noProof="0"/>
        </a:p>
      </dgm:t>
    </dgm:pt>
    <dgm:pt modelId="{0BE0289C-1855-4375-B8B0-5D5B6F10CA86}">
      <dgm:prSet phldrT="[Texte]"/>
      <dgm:spPr/>
      <dgm:t>
        <a:bodyPr/>
        <a:lstStyle/>
        <a:p>
          <a:r>
            <a:rPr lang="es-CL" noProof="0" dirty="0" smtClean="0"/>
            <a:t>Operación </a:t>
          </a:r>
          <a:endParaRPr lang="es-CL" noProof="0" dirty="0"/>
        </a:p>
      </dgm:t>
    </dgm:pt>
    <dgm:pt modelId="{F3A58366-086B-4194-9FD9-A6B3FC2A3C82}" type="parTrans" cxnId="{EFF4DD83-4B2D-41E4-861F-0B56A6480C3D}">
      <dgm:prSet/>
      <dgm:spPr/>
      <dgm:t>
        <a:bodyPr/>
        <a:lstStyle/>
        <a:p>
          <a:endParaRPr lang="es-CL" noProof="0"/>
        </a:p>
      </dgm:t>
    </dgm:pt>
    <dgm:pt modelId="{6A029148-64D1-4315-BE49-F861F4FB2E5F}" type="sibTrans" cxnId="{EFF4DD83-4B2D-41E4-861F-0B56A6480C3D}">
      <dgm:prSet/>
      <dgm:spPr/>
      <dgm:t>
        <a:bodyPr/>
        <a:lstStyle/>
        <a:p>
          <a:endParaRPr lang="es-CL" noProof="0"/>
        </a:p>
      </dgm:t>
    </dgm:pt>
    <dgm:pt modelId="{9197D307-94DD-4BA3-B580-43CBBE3546B3}" type="pres">
      <dgm:prSet presAssocID="{3FB1ABD1-9928-48EC-BA0B-D3EC4C4B9CCC}" presName="Name0" presStyleCnt="0">
        <dgm:presLayoutVars>
          <dgm:dir/>
          <dgm:animLvl val="lvl"/>
          <dgm:resizeHandles val="exact"/>
        </dgm:presLayoutVars>
      </dgm:prSet>
      <dgm:spPr/>
    </dgm:pt>
    <dgm:pt modelId="{D44C467B-4EA6-4D98-8191-0C6B22724144}" type="pres">
      <dgm:prSet presAssocID="{26E94BC8-DD74-40C9-A032-10F81C286F7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2AD75A-D6D6-4A4C-A082-E09D8C8701E4}" type="pres">
      <dgm:prSet presAssocID="{02D5203C-F8EE-482A-BB79-6A0724808519}" presName="parTxOnlySpace" presStyleCnt="0"/>
      <dgm:spPr/>
    </dgm:pt>
    <dgm:pt modelId="{2BC47379-C162-48D2-BBEA-E4C4F20AD776}" type="pres">
      <dgm:prSet presAssocID="{C792ECB1-0B31-4C0B-AFD2-90DA8C36D1F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AF557-D0B4-4981-A6E1-E43AC0242B25}" type="pres">
      <dgm:prSet presAssocID="{E1631272-2AF7-4760-AD57-7EFA6532752F}" presName="parTxOnlySpace" presStyleCnt="0"/>
      <dgm:spPr/>
    </dgm:pt>
    <dgm:pt modelId="{37712D48-BAA0-47A1-8CF5-90BB873925E1}" type="pres">
      <dgm:prSet presAssocID="{7DC846E9-74A2-4B7B-AD03-D0D6C7B2442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E185FA-2D35-45FC-BFA6-E8B16F37CCBC}" type="pres">
      <dgm:prSet presAssocID="{4D7FB5EC-743E-4C8C-B14B-B0D0D269A1E6}" presName="parTxOnlySpace" presStyleCnt="0"/>
      <dgm:spPr/>
    </dgm:pt>
    <dgm:pt modelId="{760F8240-6DF7-4608-B9C1-DB19E1440E97}" type="pres">
      <dgm:prSet presAssocID="{0BE0289C-1855-4375-B8B0-5D5B6F10CA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29AA0D-0E16-4182-AD04-A420BFFA112E}" srcId="{3FB1ABD1-9928-48EC-BA0B-D3EC4C4B9CCC}" destId="{26E94BC8-DD74-40C9-A032-10F81C286F7C}" srcOrd="0" destOrd="0" parTransId="{9EA4FFF6-F183-4192-9E6B-C336D7DFA8B0}" sibTransId="{02D5203C-F8EE-482A-BB79-6A0724808519}"/>
    <dgm:cxn modelId="{37E7EE1E-954C-459E-980D-D5432D13BA0D}" type="presOf" srcId="{C792ECB1-0B31-4C0B-AFD2-90DA8C36D1F5}" destId="{2BC47379-C162-48D2-BBEA-E4C4F20AD776}" srcOrd="0" destOrd="0" presId="urn:microsoft.com/office/officeart/2005/8/layout/chevron1"/>
    <dgm:cxn modelId="{0B4E4D6D-233C-417E-AC08-7D1777894ED6}" type="presOf" srcId="{26E94BC8-DD74-40C9-A032-10F81C286F7C}" destId="{D44C467B-4EA6-4D98-8191-0C6B22724144}" srcOrd="0" destOrd="0" presId="urn:microsoft.com/office/officeart/2005/8/layout/chevron1"/>
    <dgm:cxn modelId="{47A551CE-7F1B-4A24-8A81-57AD6771BA0F}" srcId="{3FB1ABD1-9928-48EC-BA0B-D3EC4C4B9CCC}" destId="{7DC846E9-74A2-4B7B-AD03-D0D6C7B24427}" srcOrd="2" destOrd="0" parTransId="{FCD22FAB-F139-4EA5-A9EF-0D752167DBF5}" sibTransId="{4D7FB5EC-743E-4C8C-B14B-B0D0D269A1E6}"/>
    <dgm:cxn modelId="{F2E94E1E-2531-4343-BDB5-DDF4B26EBC50}" type="presOf" srcId="{3FB1ABD1-9928-48EC-BA0B-D3EC4C4B9CCC}" destId="{9197D307-94DD-4BA3-B580-43CBBE3546B3}" srcOrd="0" destOrd="0" presId="urn:microsoft.com/office/officeart/2005/8/layout/chevron1"/>
    <dgm:cxn modelId="{02A6863D-AABC-4797-8918-D6681EDF1260}" type="presOf" srcId="{7DC846E9-74A2-4B7B-AD03-D0D6C7B24427}" destId="{37712D48-BAA0-47A1-8CF5-90BB873925E1}" srcOrd="0" destOrd="0" presId="urn:microsoft.com/office/officeart/2005/8/layout/chevron1"/>
    <dgm:cxn modelId="{EFF4DD83-4B2D-41E4-861F-0B56A6480C3D}" srcId="{3FB1ABD1-9928-48EC-BA0B-D3EC4C4B9CCC}" destId="{0BE0289C-1855-4375-B8B0-5D5B6F10CA86}" srcOrd="3" destOrd="0" parTransId="{F3A58366-086B-4194-9FD9-A6B3FC2A3C82}" sibTransId="{6A029148-64D1-4315-BE49-F861F4FB2E5F}"/>
    <dgm:cxn modelId="{B425D43E-79C4-40B6-939D-7863273550DC}" type="presOf" srcId="{0BE0289C-1855-4375-B8B0-5D5B6F10CA86}" destId="{760F8240-6DF7-4608-B9C1-DB19E1440E97}" srcOrd="0" destOrd="0" presId="urn:microsoft.com/office/officeart/2005/8/layout/chevron1"/>
    <dgm:cxn modelId="{D3C251CD-F181-4788-8398-21153259D12B}" srcId="{3FB1ABD1-9928-48EC-BA0B-D3EC4C4B9CCC}" destId="{C792ECB1-0B31-4C0B-AFD2-90DA8C36D1F5}" srcOrd="1" destOrd="0" parTransId="{48BBA8A7-DEDB-4E24-8173-B753ED8C4D37}" sibTransId="{E1631272-2AF7-4760-AD57-7EFA6532752F}"/>
    <dgm:cxn modelId="{2A65F3C8-23DA-4AEE-A401-C6CE442C8D96}" type="presParOf" srcId="{9197D307-94DD-4BA3-B580-43CBBE3546B3}" destId="{D44C467B-4EA6-4D98-8191-0C6B22724144}" srcOrd="0" destOrd="0" presId="urn:microsoft.com/office/officeart/2005/8/layout/chevron1"/>
    <dgm:cxn modelId="{C14ABFA7-60B3-44D1-A989-A814D716894F}" type="presParOf" srcId="{9197D307-94DD-4BA3-B580-43CBBE3546B3}" destId="{992AD75A-D6D6-4A4C-A082-E09D8C8701E4}" srcOrd="1" destOrd="0" presId="urn:microsoft.com/office/officeart/2005/8/layout/chevron1"/>
    <dgm:cxn modelId="{E911F5C7-7078-4320-8130-494619759D02}" type="presParOf" srcId="{9197D307-94DD-4BA3-B580-43CBBE3546B3}" destId="{2BC47379-C162-48D2-BBEA-E4C4F20AD776}" srcOrd="2" destOrd="0" presId="urn:microsoft.com/office/officeart/2005/8/layout/chevron1"/>
    <dgm:cxn modelId="{94084AE5-0885-4B3A-9C85-1FEB6CF9F407}" type="presParOf" srcId="{9197D307-94DD-4BA3-B580-43CBBE3546B3}" destId="{BF7AF557-D0B4-4981-A6E1-E43AC0242B25}" srcOrd="3" destOrd="0" presId="urn:microsoft.com/office/officeart/2005/8/layout/chevron1"/>
    <dgm:cxn modelId="{DECDAD33-F520-4E27-ADD8-2FB4D4D28596}" type="presParOf" srcId="{9197D307-94DD-4BA3-B580-43CBBE3546B3}" destId="{37712D48-BAA0-47A1-8CF5-90BB873925E1}" srcOrd="4" destOrd="0" presId="urn:microsoft.com/office/officeart/2005/8/layout/chevron1"/>
    <dgm:cxn modelId="{32096800-786D-4122-A13A-65F6F824C157}" type="presParOf" srcId="{9197D307-94DD-4BA3-B580-43CBBE3546B3}" destId="{E5E185FA-2D35-45FC-BFA6-E8B16F37CCBC}" srcOrd="5" destOrd="0" presId="urn:microsoft.com/office/officeart/2005/8/layout/chevron1"/>
    <dgm:cxn modelId="{45B0585E-8087-46F9-82AE-1C781E756B1C}" type="presParOf" srcId="{9197D307-94DD-4BA3-B580-43CBBE3546B3}" destId="{760F8240-6DF7-4608-B9C1-DB19E1440E9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E84FB-51AA-48F6-9A3E-D1AC79DE43E4}" type="doc">
      <dgm:prSet loTypeId="urn:microsoft.com/office/officeart/2005/8/layout/cycle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84920E-A2AC-427E-A1F2-015F54BD172B}">
      <dgm:prSet phldrT="[Texte]" custT="1"/>
      <dgm:spPr/>
      <dgm:t>
        <a:bodyPr/>
        <a:lstStyle/>
        <a:p>
          <a:r>
            <a:rPr lang="es-C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Estructura Tarifaria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1A18A-D30C-443A-812B-0E7EB9EDE1F8}" type="parTrans" cxnId="{94C60570-6D34-422B-9B53-DEB4633D5797}">
      <dgm:prSet/>
      <dgm:spPr/>
      <dgm:t>
        <a:bodyPr/>
        <a:lstStyle/>
        <a:p>
          <a:endParaRPr lang="fr-FR" b="1"/>
        </a:p>
      </dgm:t>
    </dgm:pt>
    <dgm:pt modelId="{E945489A-A5C3-439B-A02E-B6E9B5509398}" type="sibTrans" cxnId="{94C60570-6D34-422B-9B53-DEB4633D5797}">
      <dgm:prSet/>
      <dgm:spPr/>
      <dgm:t>
        <a:bodyPr/>
        <a:lstStyle/>
        <a:p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3D701-1136-441D-8055-093C84FF7240}">
      <dgm:prSet phldrT="[Texte]" custT="1"/>
      <dgm:spPr/>
      <dgm:t>
        <a:bodyPr/>
        <a:lstStyle/>
        <a:p>
          <a:r>
            <a:rPr lang="es-CL" sz="1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Gamma Tarifaria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1539A-969C-4171-8031-00DD79A72352}" type="parTrans" cxnId="{17F103C6-FA60-4B37-9401-1038EE5A5417}">
      <dgm:prSet/>
      <dgm:spPr/>
      <dgm:t>
        <a:bodyPr/>
        <a:lstStyle/>
        <a:p>
          <a:endParaRPr lang="fr-FR" b="1"/>
        </a:p>
      </dgm:t>
    </dgm:pt>
    <dgm:pt modelId="{CF53A7D3-3A81-4033-A095-219E8F719F3F}" type="sibTrans" cxnId="{17F103C6-FA60-4B37-9401-1038EE5A5417}">
      <dgm:prSet/>
      <dgm:spPr/>
      <dgm:t>
        <a:bodyPr/>
        <a:lstStyle/>
        <a:p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5D886-A22B-49C5-BF5F-AD98D1A9DA23}">
      <dgm:prSet phldrT="[Texte]" custT="1"/>
      <dgm:spPr/>
      <dgm:t>
        <a:bodyPr/>
        <a:lstStyle/>
        <a:p>
          <a:r>
            <a:rPr lang="es-C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Inter-modalidad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54039-7E1B-4B9A-9A14-BBDC2CA62ADA}" type="parTrans" cxnId="{3D6C0423-A181-4651-A9F1-87A201E67F52}">
      <dgm:prSet/>
      <dgm:spPr/>
      <dgm:t>
        <a:bodyPr/>
        <a:lstStyle/>
        <a:p>
          <a:endParaRPr lang="fr-FR" b="1"/>
        </a:p>
      </dgm:t>
    </dgm:pt>
    <dgm:pt modelId="{13275780-2110-4669-9ED1-000A6001F506}" type="sibTrans" cxnId="{3D6C0423-A181-4651-A9F1-87A201E67F52}">
      <dgm:prSet/>
      <dgm:spPr/>
      <dgm:t>
        <a:bodyPr/>
        <a:lstStyle/>
        <a:p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5142D-8CE4-47C5-A67F-98202C78609F}">
      <dgm:prSet phldrT="[Texte]" custT="1"/>
      <dgm:spPr/>
      <dgm:t>
        <a:bodyPr/>
        <a:lstStyle/>
        <a:p>
          <a:r>
            <a:rPr lang="es-CL" sz="1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Plan de Promoción</a:t>
          </a:r>
          <a:r>
            <a:rPr lang="es-C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BED04-73C4-4E66-8C5F-16303E6919BD}" type="parTrans" cxnId="{D03ABA38-3BDC-4DE6-8A5C-22556A509208}">
      <dgm:prSet/>
      <dgm:spPr/>
      <dgm:t>
        <a:bodyPr/>
        <a:lstStyle/>
        <a:p>
          <a:endParaRPr lang="fr-FR" b="1"/>
        </a:p>
      </dgm:t>
    </dgm:pt>
    <dgm:pt modelId="{C7E1C280-F858-41A8-9A6F-A4431A0CCBB3}" type="sibTrans" cxnId="{D03ABA38-3BDC-4DE6-8A5C-22556A509208}">
      <dgm:prSet/>
      <dgm:spPr/>
      <dgm:t>
        <a:bodyPr/>
        <a:lstStyle/>
        <a:p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91397-32DC-409E-B1F6-2C6759215634}">
      <dgm:prSet phldrT="[Texte]" custT="1"/>
      <dgm:spPr/>
      <dgm:t>
        <a:bodyPr/>
        <a:lstStyle/>
        <a:p>
          <a:r>
            <a:rPr lang="es-C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Niveles de Precios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8933-78CE-4749-B1A8-77AC524AEECB}" type="parTrans" cxnId="{E3BA6D71-20EF-4CDB-8CB6-F7511ADB60D5}">
      <dgm:prSet/>
      <dgm:spPr/>
      <dgm:t>
        <a:bodyPr/>
        <a:lstStyle/>
        <a:p>
          <a:endParaRPr lang="fr-FR"/>
        </a:p>
      </dgm:t>
    </dgm:pt>
    <dgm:pt modelId="{CE737A2A-D3E4-4DE2-AC99-F2520732081F}" type="sibTrans" cxnId="{E3BA6D71-20EF-4CDB-8CB6-F7511ADB60D5}">
      <dgm:prSet/>
      <dgm:spPr/>
      <dgm:t>
        <a:bodyPr/>
        <a:lstStyle/>
        <a:p>
          <a:endParaRPr lang="es-C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861FC-865A-4A81-AF67-3A188DC99F29}">
      <dgm:prSet phldrT="[Texte]" custT="1"/>
      <dgm:spPr/>
      <dgm:t>
        <a:bodyPr/>
        <a:lstStyle/>
        <a:p>
          <a:r>
            <a:rPr lang="es-CL" sz="1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Soporte Distribución Control</a:t>
          </a:r>
          <a:endParaRPr lang="es-C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0C5E3-AE2E-468F-B13F-307C39341C78}" type="parTrans" cxnId="{76D4DD87-8D48-4870-8EEB-D2326AA8621A}">
      <dgm:prSet/>
      <dgm:spPr/>
      <dgm:t>
        <a:bodyPr/>
        <a:lstStyle/>
        <a:p>
          <a:endParaRPr lang="fr-FR"/>
        </a:p>
      </dgm:t>
    </dgm:pt>
    <dgm:pt modelId="{9092975D-9182-401E-BD41-210B78B6BB1E}" type="sibTrans" cxnId="{76D4DD87-8D48-4870-8EEB-D2326AA8621A}">
      <dgm:prSet/>
      <dgm:spPr/>
      <dgm:t>
        <a:bodyPr/>
        <a:lstStyle/>
        <a:p>
          <a:endParaRPr lang="es-C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8A886-4A4D-41A5-8083-BE62D8C6020D}" type="pres">
      <dgm:prSet presAssocID="{C62E84FB-51AA-48F6-9A3E-D1AC79DE43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60993E-253C-4060-B2E1-7A8BBA80763D}" type="pres">
      <dgm:prSet presAssocID="{C984920E-A2AC-427E-A1F2-015F54BD172B}" presName="node" presStyleLbl="node1" presStyleIdx="0" presStyleCnt="6" custScaleX="120773" custScaleY="1294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4887F1-3170-4F2C-8131-1CF7DE7B4F72}" type="pres">
      <dgm:prSet presAssocID="{C984920E-A2AC-427E-A1F2-015F54BD172B}" presName="spNode" presStyleCnt="0"/>
      <dgm:spPr/>
    </dgm:pt>
    <dgm:pt modelId="{D1F41178-733F-49DB-B4AB-74FF3EAD291C}" type="pres">
      <dgm:prSet presAssocID="{E945489A-A5C3-439B-A02E-B6E9B5509398}" presName="sibTrans" presStyleLbl="sibTrans1D1" presStyleIdx="0" presStyleCnt="6"/>
      <dgm:spPr/>
      <dgm:t>
        <a:bodyPr/>
        <a:lstStyle/>
        <a:p>
          <a:endParaRPr lang="fr-FR"/>
        </a:p>
      </dgm:t>
    </dgm:pt>
    <dgm:pt modelId="{387A4098-C171-460A-AC37-AFF6B26ECBDF}" type="pres">
      <dgm:prSet presAssocID="{7573D701-1136-441D-8055-093C84FF7240}" presName="node" presStyleLbl="node1" presStyleIdx="1" presStyleCnt="6" custScaleX="120773" custScaleY="1294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CBFB8A-E7CD-46F1-9B64-14BC77AEAD81}" type="pres">
      <dgm:prSet presAssocID="{7573D701-1136-441D-8055-093C84FF7240}" presName="spNode" presStyleCnt="0"/>
      <dgm:spPr/>
    </dgm:pt>
    <dgm:pt modelId="{2EAD8258-8B44-4E37-B07C-A01980015AEC}" type="pres">
      <dgm:prSet presAssocID="{CF53A7D3-3A81-4033-A095-219E8F719F3F}" presName="sibTrans" presStyleLbl="sibTrans1D1" presStyleIdx="1" presStyleCnt="6"/>
      <dgm:spPr/>
      <dgm:t>
        <a:bodyPr/>
        <a:lstStyle/>
        <a:p>
          <a:endParaRPr lang="fr-FR"/>
        </a:p>
      </dgm:t>
    </dgm:pt>
    <dgm:pt modelId="{0DA36309-4A95-4F99-8280-87BC50A9B626}" type="pres">
      <dgm:prSet presAssocID="{18B91397-32DC-409E-B1F6-2C6759215634}" presName="node" presStyleLbl="node1" presStyleIdx="2" presStyleCnt="6" custScaleX="117343" custScaleY="129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4892E8-7C4C-4F2D-9F8B-C8124322250B}" type="pres">
      <dgm:prSet presAssocID="{18B91397-32DC-409E-B1F6-2C6759215634}" presName="spNode" presStyleCnt="0"/>
      <dgm:spPr/>
    </dgm:pt>
    <dgm:pt modelId="{04881054-0B22-481A-A464-FB1C3343E0A5}" type="pres">
      <dgm:prSet presAssocID="{CE737A2A-D3E4-4DE2-AC99-F2520732081F}" presName="sibTrans" presStyleLbl="sibTrans1D1" presStyleIdx="2" presStyleCnt="6"/>
      <dgm:spPr/>
      <dgm:t>
        <a:bodyPr/>
        <a:lstStyle/>
        <a:p>
          <a:endParaRPr lang="fr-FR"/>
        </a:p>
      </dgm:t>
    </dgm:pt>
    <dgm:pt modelId="{6704220C-D2F2-4828-A690-1685AD62EC79}" type="pres">
      <dgm:prSet presAssocID="{C8F861FC-865A-4A81-AF67-3A188DC99F29}" presName="node" presStyleLbl="node1" presStyleIdx="3" presStyleCnt="6" custScaleX="120773" custScaleY="1294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63D7A7-D651-4B68-8D81-DBC0261CCBE5}" type="pres">
      <dgm:prSet presAssocID="{C8F861FC-865A-4A81-AF67-3A188DC99F29}" presName="spNode" presStyleCnt="0"/>
      <dgm:spPr/>
    </dgm:pt>
    <dgm:pt modelId="{F18442B7-660D-4A41-93F1-16B558D4BD1B}" type="pres">
      <dgm:prSet presAssocID="{9092975D-9182-401E-BD41-210B78B6BB1E}" presName="sibTrans" presStyleLbl="sibTrans1D1" presStyleIdx="3" presStyleCnt="6"/>
      <dgm:spPr/>
      <dgm:t>
        <a:bodyPr/>
        <a:lstStyle/>
        <a:p>
          <a:endParaRPr lang="fr-FR"/>
        </a:p>
      </dgm:t>
    </dgm:pt>
    <dgm:pt modelId="{E922471F-43CC-49CB-AC92-434036881383}" type="pres">
      <dgm:prSet presAssocID="{A785D886-A22B-49C5-BF5F-AD98D1A9DA23}" presName="node" presStyleLbl="node1" presStyleIdx="4" presStyleCnt="6" custScaleX="120773" custScaleY="1294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6E3D11-A332-4FDB-B2F4-D4B000374C93}" type="pres">
      <dgm:prSet presAssocID="{A785D886-A22B-49C5-BF5F-AD98D1A9DA23}" presName="spNode" presStyleCnt="0"/>
      <dgm:spPr/>
    </dgm:pt>
    <dgm:pt modelId="{37A80E9C-BBFE-4B89-AF89-60707BDB6862}" type="pres">
      <dgm:prSet presAssocID="{13275780-2110-4669-9ED1-000A6001F506}" presName="sibTrans" presStyleLbl="sibTrans1D1" presStyleIdx="4" presStyleCnt="6"/>
      <dgm:spPr/>
      <dgm:t>
        <a:bodyPr/>
        <a:lstStyle/>
        <a:p>
          <a:endParaRPr lang="fr-FR"/>
        </a:p>
      </dgm:t>
    </dgm:pt>
    <dgm:pt modelId="{729DDB50-37CD-44C6-8355-4874126C0F24}" type="pres">
      <dgm:prSet presAssocID="{38E5142D-8CE4-47C5-A67F-98202C78609F}" presName="node" presStyleLbl="node1" presStyleIdx="5" presStyleCnt="6" custScaleX="120773" custScaleY="1294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8BC382-C919-45BF-9427-207741CBABF0}" type="pres">
      <dgm:prSet presAssocID="{38E5142D-8CE4-47C5-A67F-98202C78609F}" presName="spNode" presStyleCnt="0"/>
      <dgm:spPr/>
    </dgm:pt>
    <dgm:pt modelId="{33D965E2-C7D1-4EB7-A4D9-F0CBAF9F45C1}" type="pres">
      <dgm:prSet presAssocID="{C7E1C280-F858-41A8-9A6F-A4431A0CCBB3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F2A6E8BC-CC84-4CDF-A118-BD4B6F59CC5B}" type="presOf" srcId="{9092975D-9182-401E-BD41-210B78B6BB1E}" destId="{F18442B7-660D-4A41-93F1-16B558D4BD1B}" srcOrd="0" destOrd="0" presId="urn:microsoft.com/office/officeart/2005/8/layout/cycle6"/>
    <dgm:cxn modelId="{18F01991-97AE-4FDC-B5DF-CF9ECBB4221F}" type="presOf" srcId="{E945489A-A5C3-439B-A02E-B6E9B5509398}" destId="{D1F41178-733F-49DB-B4AB-74FF3EAD291C}" srcOrd="0" destOrd="0" presId="urn:microsoft.com/office/officeart/2005/8/layout/cycle6"/>
    <dgm:cxn modelId="{B323DAB7-3425-4F39-9B31-F1557252646F}" type="presOf" srcId="{C8F861FC-865A-4A81-AF67-3A188DC99F29}" destId="{6704220C-D2F2-4828-A690-1685AD62EC79}" srcOrd="0" destOrd="0" presId="urn:microsoft.com/office/officeart/2005/8/layout/cycle6"/>
    <dgm:cxn modelId="{1C4B6A62-1A82-4BCA-9CC6-469DA5ADE9E4}" type="presOf" srcId="{C7E1C280-F858-41A8-9A6F-A4431A0CCBB3}" destId="{33D965E2-C7D1-4EB7-A4D9-F0CBAF9F45C1}" srcOrd="0" destOrd="0" presId="urn:microsoft.com/office/officeart/2005/8/layout/cycle6"/>
    <dgm:cxn modelId="{EE6268DC-85EC-4A42-BA64-B6332BD9C50F}" type="presOf" srcId="{CE737A2A-D3E4-4DE2-AC99-F2520732081F}" destId="{04881054-0B22-481A-A464-FB1C3343E0A5}" srcOrd="0" destOrd="0" presId="urn:microsoft.com/office/officeart/2005/8/layout/cycle6"/>
    <dgm:cxn modelId="{44BF575C-CCCA-4406-B5C2-A1950F7FBB4D}" type="presOf" srcId="{13275780-2110-4669-9ED1-000A6001F506}" destId="{37A80E9C-BBFE-4B89-AF89-60707BDB6862}" srcOrd="0" destOrd="0" presId="urn:microsoft.com/office/officeart/2005/8/layout/cycle6"/>
    <dgm:cxn modelId="{94C60570-6D34-422B-9B53-DEB4633D5797}" srcId="{C62E84FB-51AA-48F6-9A3E-D1AC79DE43E4}" destId="{C984920E-A2AC-427E-A1F2-015F54BD172B}" srcOrd="0" destOrd="0" parTransId="{6831A18A-D30C-443A-812B-0E7EB9EDE1F8}" sibTransId="{E945489A-A5C3-439B-A02E-B6E9B5509398}"/>
    <dgm:cxn modelId="{3D6C0423-A181-4651-A9F1-87A201E67F52}" srcId="{C62E84FB-51AA-48F6-9A3E-D1AC79DE43E4}" destId="{A785D886-A22B-49C5-BF5F-AD98D1A9DA23}" srcOrd="4" destOrd="0" parTransId="{BA954039-7E1B-4B9A-9A14-BBDC2CA62ADA}" sibTransId="{13275780-2110-4669-9ED1-000A6001F506}"/>
    <dgm:cxn modelId="{5980C4B1-6BF4-4A95-91D4-BFF4AEED953C}" type="presOf" srcId="{CF53A7D3-3A81-4033-A095-219E8F719F3F}" destId="{2EAD8258-8B44-4E37-B07C-A01980015AEC}" srcOrd="0" destOrd="0" presId="urn:microsoft.com/office/officeart/2005/8/layout/cycle6"/>
    <dgm:cxn modelId="{D03ABA38-3BDC-4DE6-8A5C-22556A509208}" srcId="{C62E84FB-51AA-48F6-9A3E-D1AC79DE43E4}" destId="{38E5142D-8CE4-47C5-A67F-98202C78609F}" srcOrd="5" destOrd="0" parTransId="{29DBED04-73C4-4E66-8C5F-16303E6919BD}" sibTransId="{C7E1C280-F858-41A8-9A6F-A4431A0CCBB3}"/>
    <dgm:cxn modelId="{4172B461-5A50-405A-961F-319A692B813C}" type="presOf" srcId="{C62E84FB-51AA-48F6-9A3E-D1AC79DE43E4}" destId="{9F18A886-4A4D-41A5-8083-BE62D8C6020D}" srcOrd="0" destOrd="0" presId="urn:microsoft.com/office/officeart/2005/8/layout/cycle6"/>
    <dgm:cxn modelId="{F9781F5A-332F-4F31-97BB-0691DED85340}" type="presOf" srcId="{18B91397-32DC-409E-B1F6-2C6759215634}" destId="{0DA36309-4A95-4F99-8280-87BC50A9B626}" srcOrd="0" destOrd="0" presId="urn:microsoft.com/office/officeart/2005/8/layout/cycle6"/>
    <dgm:cxn modelId="{466F86C2-91D3-4114-A377-B61EE193B7BA}" type="presOf" srcId="{C984920E-A2AC-427E-A1F2-015F54BD172B}" destId="{7860993E-253C-4060-B2E1-7A8BBA80763D}" srcOrd="0" destOrd="0" presId="urn:microsoft.com/office/officeart/2005/8/layout/cycle6"/>
    <dgm:cxn modelId="{20A21F28-3BC7-4B7C-829D-93F1F4FAB3A6}" type="presOf" srcId="{7573D701-1136-441D-8055-093C84FF7240}" destId="{387A4098-C171-460A-AC37-AFF6B26ECBDF}" srcOrd="0" destOrd="0" presId="urn:microsoft.com/office/officeart/2005/8/layout/cycle6"/>
    <dgm:cxn modelId="{17F103C6-FA60-4B37-9401-1038EE5A5417}" srcId="{C62E84FB-51AA-48F6-9A3E-D1AC79DE43E4}" destId="{7573D701-1136-441D-8055-093C84FF7240}" srcOrd="1" destOrd="0" parTransId="{EB61539A-969C-4171-8031-00DD79A72352}" sibTransId="{CF53A7D3-3A81-4033-A095-219E8F719F3F}"/>
    <dgm:cxn modelId="{E3BA6D71-20EF-4CDB-8CB6-F7511ADB60D5}" srcId="{C62E84FB-51AA-48F6-9A3E-D1AC79DE43E4}" destId="{18B91397-32DC-409E-B1F6-2C6759215634}" srcOrd="2" destOrd="0" parTransId="{A56C8933-78CE-4749-B1A8-77AC524AEECB}" sibTransId="{CE737A2A-D3E4-4DE2-AC99-F2520732081F}"/>
    <dgm:cxn modelId="{76D4DD87-8D48-4870-8EEB-D2326AA8621A}" srcId="{C62E84FB-51AA-48F6-9A3E-D1AC79DE43E4}" destId="{C8F861FC-865A-4A81-AF67-3A188DC99F29}" srcOrd="3" destOrd="0" parTransId="{8530C5E3-AE2E-468F-B13F-307C39341C78}" sibTransId="{9092975D-9182-401E-BD41-210B78B6BB1E}"/>
    <dgm:cxn modelId="{232836D7-A5A7-47AA-9837-272F4A305609}" type="presOf" srcId="{A785D886-A22B-49C5-BF5F-AD98D1A9DA23}" destId="{E922471F-43CC-49CB-AC92-434036881383}" srcOrd="0" destOrd="0" presId="urn:microsoft.com/office/officeart/2005/8/layout/cycle6"/>
    <dgm:cxn modelId="{0CFF0747-AF6B-4E05-AB36-08E89C144358}" type="presOf" srcId="{38E5142D-8CE4-47C5-A67F-98202C78609F}" destId="{729DDB50-37CD-44C6-8355-4874126C0F24}" srcOrd="0" destOrd="0" presId="urn:microsoft.com/office/officeart/2005/8/layout/cycle6"/>
    <dgm:cxn modelId="{1B3B864A-43BC-4BAE-8823-706DDC872623}" type="presParOf" srcId="{9F18A886-4A4D-41A5-8083-BE62D8C6020D}" destId="{7860993E-253C-4060-B2E1-7A8BBA80763D}" srcOrd="0" destOrd="0" presId="urn:microsoft.com/office/officeart/2005/8/layout/cycle6"/>
    <dgm:cxn modelId="{390A379B-5080-42CC-BDCB-469716DE0D47}" type="presParOf" srcId="{9F18A886-4A4D-41A5-8083-BE62D8C6020D}" destId="{A94887F1-3170-4F2C-8131-1CF7DE7B4F72}" srcOrd="1" destOrd="0" presId="urn:microsoft.com/office/officeart/2005/8/layout/cycle6"/>
    <dgm:cxn modelId="{45153038-3D8D-46EA-945B-B796FF53D9F9}" type="presParOf" srcId="{9F18A886-4A4D-41A5-8083-BE62D8C6020D}" destId="{D1F41178-733F-49DB-B4AB-74FF3EAD291C}" srcOrd="2" destOrd="0" presId="urn:microsoft.com/office/officeart/2005/8/layout/cycle6"/>
    <dgm:cxn modelId="{12C3A891-1325-48C5-BF0C-74BA63B631A3}" type="presParOf" srcId="{9F18A886-4A4D-41A5-8083-BE62D8C6020D}" destId="{387A4098-C171-460A-AC37-AFF6B26ECBDF}" srcOrd="3" destOrd="0" presId="urn:microsoft.com/office/officeart/2005/8/layout/cycle6"/>
    <dgm:cxn modelId="{C8277B18-80BD-40D9-A010-8611D22C4818}" type="presParOf" srcId="{9F18A886-4A4D-41A5-8083-BE62D8C6020D}" destId="{A0CBFB8A-E7CD-46F1-9B64-14BC77AEAD81}" srcOrd="4" destOrd="0" presId="urn:microsoft.com/office/officeart/2005/8/layout/cycle6"/>
    <dgm:cxn modelId="{E852E33B-AE8E-42CA-B832-89FD2C58BFBF}" type="presParOf" srcId="{9F18A886-4A4D-41A5-8083-BE62D8C6020D}" destId="{2EAD8258-8B44-4E37-B07C-A01980015AEC}" srcOrd="5" destOrd="0" presId="urn:microsoft.com/office/officeart/2005/8/layout/cycle6"/>
    <dgm:cxn modelId="{2DC16DC7-ED7E-47FD-AA5F-144BCD34E8A6}" type="presParOf" srcId="{9F18A886-4A4D-41A5-8083-BE62D8C6020D}" destId="{0DA36309-4A95-4F99-8280-87BC50A9B626}" srcOrd="6" destOrd="0" presId="urn:microsoft.com/office/officeart/2005/8/layout/cycle6"/>
    <dgm:cxn modelId="{A3DF20CB-E1E6-46F4-B401-E4959BE0182B}" type="presParOf" srcId="{9F18A886-4A4D-41A5-8083-BE62D8C6020D}" destId="{394892E8-7C4C-4F2D-9F8B-C8124322250B}" srcOrd="7" destOrd="0" presId="urn:microsoft.com/office/officeart/2005/8/layout/cycle6"/>
    <dgm:cxn modelId="{526973C9-F912-4DD1-8565-410BF637F60A}" type="presParOf" srcId="{9F18A886-4A4D-41A5-8083-BE62D8C6020D}" destId="{04881054-0B22-481A-A464-FB1C3343E0A5}" srcOrd="8" destOrd="0" presId="urn:microsoft.com/office/officeart/2005/8/layout/cycle6"/>
    <dgm:cxn modelId="{52226B8C-EF25-43F8-BC43-7E2CB42D0915}" type="presParOf" srcId="{9F18A886-4A4D-41A5-8083-BE62D8C6020D}" destId="{6704220C-D2F2-4828-A690-1685AD62EC79}" srcOrd="9" destOrd="0" presId="urn:microsoft.com/office/officeart/2005/8/layout/cycle6"/>
    <dgm:cxn modelId="{20AFAFFC-6D24-4E56-8853-7DA36D98D0E2}" type="presParOf" srcId="{9F18A886-4A4D-41A5-8083-BE62D8C6020D}" destId="{FB63D7A7-D651-4B68-8D81-DBC0261CCBE5}" srcOrd="10" destOrd="0" presId="urn:microsoft.com/office/officeart/2005/8/layout/cycle6"/>
    <dgm:cxn modelId="{4B223632-133C-4463-8A18-697C521C939F}" type="presParOf" srcId="{9F18A886-4A4D-41A5-8083-BE62D8C6020D}" destId="{F18442B7-660D-4A41-93F1-16B558D4BD1B}" srcOrd="11" destOrd="0" presId="urn:microsoft.com/office/officeart/2005/8/layout/cycle6"/>
    <dgm:cxn modelId="{5B5F06E1-31F7-431A-87FE-F77CAF96CA85}" type="presParOf" srcId="{9F18A886-4A4D-41A5-8083-BE62D8C6020D}" destId="{E922471F-43CC-49CB-AC92-434036881383}" srcOrd="12" destOrd="0" presId="urn:microsoft.com/office/officeart/2005/8/layout/cycle6"/>
    <dgm:cxn modelId="{945865C2-DE2A-41C7-A930-D477EE985EA7}" type="presParOf" srcId="{9F18A886-4A4D-41A5-8083-BE62D8C6020D}" destId="{A86E3D11-A332-4FDB-B2F4-D4B000374C93}" srcOrd="13" destOrd="0" presId="urn:microsoft.com/office/officeart/2005/8/layout/cycle6"/>
    <dgm:cxn modelId="{0CF5C53A-2859-45ED-8B67-2847B027C2A0}" type="presParOf" srcId="{9F18A886-4A4D-41A5-8083-BE62D8C6020D}" destId="{37A80E9C-BBFE-4B89-AF89-60707BDB6862}" srcOrd="14" destOrd="0" presId="urn:microsoft.com/office/officeart/2005/8/layout/cycle6"/>
    <dgm:cxn modelId="{AB711B73-7AAC-4038-9BA8-A1DE9A956431}" type="presParOf" srcId="{9F18A886-4A4D-41A5-8083-BE62D8C6020D}" destId="{729DDB50-37CD-44C6-8355-4874126C0F24}" srcOrd="15" destOrd="0" presId="urn:microsoft.com/office/officeart/2005/8/layout/cycle6"/>
    <dgm:cxn modelId="{D01767BD-2205-4BC8-A7E5-F366A7029442}" type="presParOf" srcId="{9F18A886-4A4D-41A5-8083-BE62D8C6020D}" destId="{7F8BC382-C919-45BF-9427-207741CBABF0}" srcOrd="16" destOrd="0" presId="urn:microsoft.com/office/officeart/2005/8/layout/cycle6"/>
    <dgm:cxn modelId="{2457A2F1-A8B9-41E9-B341-8FB18331603B}" type="presParOf" srcId="{9F18A886-4A4D-41A5-8083-BE62D8C6020D}" destId="{33D965E2-C7D1-4EB7-A4D9-F0CBAF9F45C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C467B-4EA6-4D98-8191-0C6B22724144}">
      <dsp:nvSpPr>
        <dsp:cNvPr id="0" name=""/>
        <dsp:cNvSpPr/>
      </dsp:nvSpPr>
      <dsp:spPr>
        <a:xfrm>
          <a:off x="3924" y="335191"/>
          <a:ext cx="2284481" cy="91379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noProof="0" dirty="0" smtClean="0"/>
            <a:t>Diseño del Sistema</a:t>
          </a:r>
          <a:endParaRPr lang="es-CL" sz="1700" kern="1200" noProof="0" dirty="0"/>
        </a:p>
      </dsp:txBody>
      <dsp:txXfrm>
        <a:off x="460820" y="335191"/>
        <a:ext cx="1370689" cy="913792"/>
      </dsp:txXfrm>
    </dsp:sp>
    <dsp:sp modelId="{2BC47379-C162-48D2-BBEA-E4C4F20AD776}">
      <dsp:nvSpPr>
        <dsp:cNvPr id="0" name=""/>
        <dsp:cNvSpPr/>
      </dsp:nvSpPr>
      <dsp:spPr>
        <a:xfrm>
          <a:off x="2059958" y="335191"/>
          <a:ext cx="2284481" cy="913792"/>
        </a:xfrm>
        <a:prstGeom prst="chevron">
          <a:avLst/>
        </a:prstGeom>
        <a:solidFill>
          <a:schemeClr val="accent1">
            <a:shade val="80000"/>
            <a:hueOff val="121500"/>
            <a:satOff val="-15216"/>
            <a:lumOff val="11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noProof="0" dirty="0" smtClean="0"/>
            <a:t>Construcción</a:t>
          </a:r>
          <a:endParaRPr lang="es-CL" sz="1700" kern="1200" noProof="0" dirty="0"/>
        </a:p>
      </dsp:txBody>
      <dsp:txXfrm>
        <a:off x="2516854" y="335191"/>
        <a:ext cx="1370689" cy="913792"/>
      </dsp:txXfrm>
    </dsp:sp>
    <dsp:sp modelId="{37712D48-BAA0-47A1-8CF5-90BB873925E1}">
      <dsp:nvSpPr>
        <dsp:cNvPr id="0" name=""/>
        <dsp:cNvSpPr/>
      </dsp:nvSpPr>
      <dsp:spPr>
        <a:xfrm>
          <a:off x="4115991" y="335191"/>
          <a:ext cx="2284481" cy="913792"/>
        </a:xfrm>
        <a:prstGeom prst="chevron">
          <a:avLst/>
        </a:prstGeom>
        <a:solidFill>
          <a:schemeClr val="accent1">
            <a:shade val="80000"/>
            <a:hueOff val="242999"/>
            <a:satOff val="-30431"/>
            <a:lumOff val="2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noProof="0" dirty="0" smtClean="0"/>
            <a:t>Pruebas &amp; Marcha Blanca</a:t>
          </a:r>
          <a:endParaRPr lang="es-CL" sz="1700" kern="1200" noProof="0" dirty="0"/>
        </a:p>
      </dsp:txBody>
      <dsp:txXfrm>
        <a:off x="4572887" y="335191"/>
        <a:ext cx="1370689" cy="913792"/>
      </dsp:txXfrm>
    </dsp:sp>
    <dsp:sp modelId="{760F8240-6DF7-4608-B9C1-DB19E1440E97}">
      <dsp:nvSpPr>
        <dsp:cNvPr id="0" name=""/>
        <dsp:cNvSpPr/>
      </dsp:nvSpPr>
      <dsp:spPr>
        <a:xfrm>
          <a:off x="6172025" y="335191"/>
          <a:ext cx="2284481" cy="913792"/>
        </a:xfrm>
        <a:prstGeom prst="chevron">
          <a:avLst/>
        </a:prstGeom>
        <a:solidFill>
          <a:schemeClr val="accent1">
            <a:shade val="80000"/>
            <a:hueOff val="364499"/>
            <a:satOff val="-45647"/>
            <a:lumOff val="34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noProof="0" dirty="0" smtClean="0"/>
            <a:t>Operación </a:t>
          </a:r>
          <a:endParaRPr lang="es-CL" sz="1700" kern="1200" noProof="0" dirty="0"/>
        </a:p>
      </dsp:txBody>
      <dsp:txXfrm>
        <a:off x="6628921" y="335191"/>
        <a:ext cx="1370689" cy="913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0993E-253C-4060-B2E1-7A8BBA80763D}">
      <dsp:nvSpPr>
        <dsp:cNvPr id="0" name=""/>
        <dsp:cNvSpPr/>
      </dsp:nvSpPr>
      <dsp:spPr>
        <a:xfrm>
          <a:off x="2851032" y="-128649"/>
          <a:ext cx="1666415" cy="11606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Estructura Tarifaria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689" y="-71992"/>
        <a:ext cx="1553101" cy="1047309"/>
      </dsp:txXfrm>
    </dsp:sp>
    <dsp:sp modelId="{D1F41178-733F-49DB-B4AB-74FF3EAD291C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2951114" y="173582"/>
              </a:moveTo>
              <a:arcTo wR="2112509" hR="2112509" stAng="17603338" swAng="9404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A4098-C171-460A-AC37-AFF6B26ECBDF}">
      <dsp:nvSpPr>
        <dsp:cNvPr id="0" name=""/>
        <dsp:cNvSpPr/>
      </dsp:nvSpPr>
      <dsp:spPr>
        <a:xfrm>
          <a:off x="4680519" y="927605"/>
          <a:ext cx="1666415" cy="1160623"/>
        </a:xfrm>
        <a:prstGeom prst="roundRect">
          <a:avLst/>
        </a:prstGeom>
        <a:gradFill rotWithShape="0">
          <a:gsLst>
            <a:gs pos="0">
              <a:schemeClr val="accent3">
                <a:hueOff val="2090580"/>
                <a:satOff val="-4759"/>
                <a:lumOff val="3647"/>
                <a:alphaOff val="0"/>
                <a:shade val="51000"/>
                <a:satMod val="130000"/>
              </a:schemeClr>
            </a:gs>
            <a:gs pos="80000">
              <a:schemeClr val="accent3">
                <a:hueOff val="2090580"/>
                <a:satOff val="-4759"/>
                <a:lumOff val="3647"/>
                <a:alphaOff val="0"/>
                <a:shade val="93000"/>
                <a:satMod val="130000"/>
              </a:schemeClr>
            </a:gs>
            <a:gs pos="100000">
              <a:schemeClr val="accent3">
                <a:hueOff val="2090580"/>
                <a:satOff val="-4759"/>
                <a:lumOff val="3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Gamma Tarifaria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7176" y="984262"/>
        <a:ext cx="1553101" cy="1047309"/>
      </dsp:txXfrm>
    </dsp:sp>
    <dsp:sp modelId="{2EAD8258-8B44-4E37-B07C-A01980015AEC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4172829" y="1645845"/>
              </a:moveTo>
              <a:arcTo wR="2112509" hR="2112509" stAng="20834268" swAng="1531457"/>
            </a:path>
          </a:pathLst>
        </a:custGeom>
        <a:noFill/>
        <a:ln w="9525" cap="flat" cmpd="sng" algn="ctr">
          <a:solidFill>
            <a:schemeClr val="accent3">
              <a:hueOff val="2090580"/>
              <a:satOff val="-4759"/>
              <a:lumOff val="3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36309-4A95-4F99-8280-87BC50A9B626}">
      <dsp:nvSpPr>
        <dsp:cNvPr id="0" name=""/>
        <dsp:cNvSpPr/>
      </dsp:nvSpPr>
      <dsp:spPr>
        <a:xfrm>
          <a:off x="4704183" y="3040110"/>
          <a:ext cx="1619088" cy="1160632"/>
        </a:xfrm>
        <a:prstGeom prst="roundRect">
          <a:avLst/>
        </a:prstGeom>
        <a:gradFill rotWithShape="0">
          <a:gsLst>
            <a:gs pos="0">
              <a:schemeClr val="accent3">
                <a:hueOff val="4181160"/>
                <a:satOff val="-9518"/>
                <a:lumOff val="7294"/>
                <a:alphaOff val="0"/>
                <a:shade val="51000"/>
                <a:satMod val="130000"/>
              </a:schemeClr>
            </a:gs>
            <a:gs pos="80000">
              <a:schemeClr val="accent3">
                <a:hueOff val="4181160"/>
                <a:satOff val="-9518"/>
                <a:lumOff val="7294"/>
                <a:alphaOff val="0"/>
                <a:shade val="93000"/>
                <a:satMod val="130000"/>
              </a:schemeClr>
            </a:gs>
            <a:gs pos="100000">
              <a:schemeClr val="accent3">
                <a:hueOff val="4181160"/>
                <a:satOff val="-9518"/>
                <a:lumOff val="7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Niveles de Precios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840" y="3096767"/>
        <a:ext cx="1505774" cy="1047318"/>
      </dsp:txXfrm>
    </dsp:sp>
    <dsp:sp modelId="{04881054-0B22-481A-A464-FB1C3343E0A5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3443740" y="3752790"/>
              </a:moveTo>
              <a:arcTo wR="2112509" hR="2112509" stAng="3056260" swAng="940403"/>
            </a:path>
          </a:pathLst>
        </a:custGeom>
        <a:noFill/>
        <a:ln w="9525" cap="flat" cmpd="sng" algn="ctr">
          <a:solidFill>
            <a:schemeClr val="accent3">
              <a:hueOff val="4181160"/>
              <a:satOff val="-9518"/>
              <a:lumOff val="7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4220C-D2F2-4828-A690-1685AD62EC79}">
      <dsp:nvSpPr>
        <dsp:cNvPr id="0" name=""/>
        <dsp:cNvSpPr/>
      </dsp:nvSpPr>
      <dsp:spPr>
        <a:xfrm>
          <a:off x="2851032" y="4096369"/>
          <a:ext cx="1666415" cy="1160623"/>
        </a:xfrm>
        <a:prstGeom prst="roundRect">
          <a:avLst/>
        </a:prstGeom>
        <a:gradFill rotWithShape="0">
          <a:gsLst>
            <a:gs pos="0">
              <a:schemeClr val="accent3">
                <a:hueOff val="6271740"/>
                <a:satOff val="-14277"/>
                <a:lumOff val="10942"/>
                <a:alphaOff val="0"/>
                <a:shade val="51000"/>
                <a:satMod val="130000"/>
              </a:schemeClr>
            </a:gs>
            <a:gs pos="80000">
              <a:schemeClr val="accent3">
                <a:hueOff val="6271740"/>
                <a:satOff val="-14277"/>
                <a:lumOff val="10942"/>
                <a:alphaOff val="0"/>
                <a:shade val="93000"/>
                <a:satMod val="130000"/>
              </a:schemeClr>
            </a:gs>
            <a:gs pos="100000">
              <a:schemeClr val="accent3">
                <a:hueOff val="6271740"/>
                <a:satOff val="-14277"/>
                <a:lumOff val="10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Soporte Distribución Control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689" y="4153026"/>
        <a:ext cx="1553101" cy="1047309"/>
      </dsp:txXfrm>
    </dsp:sp>
    <dsp:sp modelId="{F18442B7-660D-4A41-93F1-16B558D4BD1B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1273904" y="4051436"/>
              </a:moveTo>
              <a:arcTo wR="2112509" hR="2112509" stAng="6803338" swAng="940414"/>
            </a:path>
          </a:pathLst>
        </a:custGeom>
        <a:noFill/>
        <a:ln w="9525" cap="flat" cmpd="sng" algn="ctr">
          <a:solidFill>
            <a:schemeClr val="accent3">
              <a:hueOff val="6271740"/>
              <a:satOff val="-14277"/>
              <a:lumOff val="10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2471F-43CC-49CB-AC92-434036881383}">
      <dsp:nvSpPr>
        <dsp:cNvPr id="0" name=""/>
        <dsp:cNvSpPr/>
      </dsp:nvSpPr>
      <dsp:spPr>
        <a:xfrm>
          <a:off x="1021546" y="3040115"/>
          <a:ext cx="1666415" cy="1160623"/>
        </a:xfrm>
        <a:prstGeom prst="roundRect">
          <a:avLst/>
        </a:prstGeom>
        <a:gradFill rotWithShape="0">
          <a:gsLst>
            <a:gs pos="0">
              <a:schemeClr val="accent3">
                <a:hueOff val="8362320"/>
                <a:satOff val="-19036"/>
                <a:lumOff val="14589"/>
                <a:alphaOff val="0"/>
                <a:shade val="51000"/>
                <a:satMod val="130000"/>
              </a:schemeClr>
            </a:gs>
            <a:gs pos="80000">
              <a:schemeClr val="accent3">
                <a:hueOff val="8362320"/>
                <a:satOff val="-19036"/>
                <a:lumOff val="14589"/>
                <a:alphaOff val="0"/>
                <a:shade val="93000"/>
                <a:satMod val="130000"/>
              </a:schemeClr>
            </a:gs>
            <a:gs pos="100000">
              <a:schemeClr val="accent3">
                <a:hueOff val="8362320"/>
                <a:satOff val="-19036"/>
                <a:lumOff val="14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Inter-modalidad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8203" y="3096772"/>
        <a:ext cx="1553101" cy="1047309"/>
      </dsp:txXfrm>
    </dsp:sp>
    <dsp:sp modelId="{37A80E9C-BBFE-4B89-AF89-60707BDB6862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52188" y="2579173"/>
              </a:moveTo>
              <a:arcTo wR="2112509" hR="2112509" stAng="10034268" swAng="1531464"/>
            </a:path>
          </a:pathLst>
        </a:custGeom>
        <a:noFill/>
        <a:ln w="9525" cap="flat" cmpd="sng" algn="ctr">
          <a:solidFill>
            <a:schemeClr val="accent3">
              <a:hueOff val="8362320"/>
              <a:satOff val="-19036"/>
              <a:lumOff val="14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DDB50-37CD-44C6-8355-4874126C0F24}">
      <dsp:nvSpPr>
        <dsp:cNvPr id="0" name=""/>
        <dsp:cNvSpPr/>
      </dsp:nvSpPr>
      <dsp:spPr>
        <a:xfrm>
          <a:off x="1021546" y="927605"/>
          <a:ext cx="1666415" cy="1160623"/>
        </a:xfrm>
        <a:prstGeom prst="roundRect">
          <a:avLst/>
        </a:prstGeom>
        <a:gradFill rotWithShape="0">
          <a:gsLst>
            <a:gs pos="0">
              <a:schemeClr val="accent3">
                <a:hueOff val="10452900"/>
                <a:satOff val="-23795"/>
                <a:lumOff val="18236"/>
                <a:alphaOff val="0"/>
                <a:shade val="51000"/>
                <a:satMod val="130000"/>
              </a:schemeClr>
            </a:gs>
            <a:gs pos="80000">
              <a:schemeClr val="accent3">
                <a:hueOff val="10452900"/>
                <a:satOff val="-23795"/>
                <a:lumOff val="18236"/>
                <a:alphaOff val="0"/>
                <a:shade val="93000"/>
                <a:satMod val="130000"/>
              </a:schemeClr>
            </a:gs>
            <a:gs pos="100000">
              <a:schemeClr val="accent3">
                <a:hueOff val="10452900"/>
                <a:satOff val="-23795"/>
                <a:lumOff val="1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Plan de Promoción</a:t>
          </a:r>
          <a:r>
            <a:rPr lang="es-C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8203" y="984262"/>
        <a:ext cx="1553101" cy="1047309"/>
      </dsp:txXfrm>
    </dsp:sp>
    <dsp:sp modelId="{33D965E2-C7D1-4EB7-A4D9-F0CBAF9F45C1}">
      <dsp:nvSpPr>
        <dsp:cNvPr id="0" name=""/>
        <dsp:cNvSpPr/>
      </dsp:nvSpPr>
      <dsp:spPr>
        <a:xfrm>
          <a:off x="1571731" y="451662"/>
          <a:ext cx="4225018" cy="4225018"/>
        </a:xfrm>
        <a:custGeom>
          <a:avLst/>
          <a:gdLst/>
          <a:ahLst/>
          <a:cxnLst/>
          <a:rect l="0" t="0" r="0" b="0"/>
          <a:pathLst>
            <a:path>
              <a:moveTo>
                <a:pt x="781273" y="472233"/>
              </a:moveTo>
              <a:arcTo wR="2112509" hR="2112509" stAng="13856248" swAng="940414"/>
            </a:path>
          </a:pathLst>
        </a:custGeom>
        <a:noFill/>
        <a:ln w="9525" cap="flat" cmpd="sng" algn="ctr">
          <a:solidFill>
            <a:schemeClr val="accent3">
              <a:hueOff val="10452900"/>
              <a:satOff val="-23795"/>
              <a:lumOff val="1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CB67FEC1-2815-4A9A-82E1-54FB4E72FF86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6211EE04-859B-4610-B518-CA1FC772E106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3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11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0" y="2"/>
            <a:ext cx="3076575" cy="5111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100"/>
            </a:lvl1pPr>
          </a:lstStyle>
          <a:p>
            <a:fld id="{4AB080C9-829B-43D2-A791-F8ED35BE5836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5" y="4860925"/>
            <a:ext cx="5680075" cy="4605338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6575" cy="5111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100"/>
            </a:lvl1pPr>
          </a:lstStyle>
          <a:p>
            <a:fld id="{37374BE5-B801-4157-98F9-8F056AEAB5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4BE5-B801-4157-98F9-8F056AEAB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4BE5-B801-4157-98F9-8F056AEAB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4BE5-B801-4157-98F9-8F056AEAB5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2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74BE5-B801-4157-98F9-8F056AEAB5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bg bwMode="gray"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 bwMode="gray">
          <a:xfrm>
            <a:off x="4572000" y="2686503"/>
            <a:ext cx="3240088" cy="32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971550" y="769098"/>
            <a:ext cx="4464546" cy="2458167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0" name="Image 9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5868000" y="702000"/>
            <a:ext cx="2523051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Bordeaux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Bordeaux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Bordeaux/Per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1 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2 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 userDrawn="1"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 rot="16200000">
            <a:off x="-2412790" y="2889460"/>
            <a:ext cx="5616156" cy="790575"/>
          </a:xfrm>
        </p:spPr>
        <p:txBody>
          <a:bodyPr anchor="ctr" anchorCtr="0"/>
          <a:lstStyle>
            <a:lvl1pPr algn="r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1550" y="476250"/>
            <a:ext cx="7704138" cy="56165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 bwMode="gray">
          <a:xfrm rot="5400000">
            <a:off x="-2639219" y="3428206"/>
            <a:ext cx="6858000" cy="1588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ordeaux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ordeaux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ordeaux/Per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apin/Per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apin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 bwMode="gray">
          <a:xfrm>
            <a:off x="4572000" y="2686503"/>
            <a:ext cx="3240088" cy="32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971550" y="769098"/>
            <a:ext cx="4464546" cy="2458167"/>
          </a:xfrm>
        </p:spPr>
        <p:txBody>
          <a:bodyPr anchor="t" anchorCtr="0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5868000" y="702000"/>
            <a:ext cx="2523051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1 Sa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2 Sa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 userDrawn="1"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 rot="16200000">
            <a:off x="-2412790" y="2889460"/>
            <a:ext cx="5616156" cy="790575"/>
          </a:xfrm>
        </p:spPr>
        <p:txBody>
          <a:bodyPr anchor="ctr" anchorCtr="0"/>
          <a:lstStyle>
            <a:lvl1pPr algn="r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1550" y="476250"/>
            <a:ext cx="7704138" cy="56165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 bwMode="gray">
          <a:xfrm rot="5400000">
            <a:off x="-2639219" y="3428206"/>
            <a:ext cx="6858000" cy="1588"/>
          </a:xfrm>
          <a:prstGeom prst="line">
            <a:avLst/>
          </a:prstGeom>
          <a:ln w="38100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Sapin/Per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Sapin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Orange/Per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Orange/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RATP Dev  |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 userDrawn="1"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 bwMode="gray">
          <a:xfrm rot="5400000">
            <a:off x="1348932" y="3452400"/>
            <a:ext cx="6858000" cy="1588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971550" y="581338"/>
            <a:ext cx="3528000" cy="5511487"/>
          </a:xfrm>
        </p:spPr>
        <p:txBody>
          <a:bodyPr/>
          <a:lstStyle>
            <a:lvl1pPr marL="631825" indent="-631825">
              <a:spcBef>
                <a:spcPts val="4000"/>
              </a:spcBef>
              <a:spcAft>
                <a:spcPts val="300"/>
              </a:spcAft>
              <a:tabLst>
                <a:tab pos="631825" algn="l"/>
              </a:tabLst>
              <a:defRPr sz="1800" b="1">
                <a:solidFill>
                  <a:schemeClr val="tx1"/>
                </a:solidFill>
              </a:defRPr>
            </a:lvl1pPr>
            <a:lvl2pPr marL="631825" indent="-631825">
              <a:spcBef>
                <a:spcPts val="0"/>
              </a:spcBef>
              <a:buNone/>
              <a:tabLst>
                <a:tab pos="631825" algn="l"/>
              </a:tabLst>
              <a:defRPr sz="1400">
                <a:solidFill>
                  <a:schemeClr val="tx1"/>
                </a:solidFill>
              </a:defRPr>
            </a:lvl2pPr>
            <a:lvl3pPr marL="631825" indent="-631825">
              <a:spcBef>
                <a:spcPts val="0"/>
              </a:spcBef>
              <a:tabLst>
                <a:tab pos="631825" algn="l"/>
              </a:tabLst>
              <a:defRPr sz="1200">
                <a:solidFill>
                  <a:schemeClr val="tx1"/>
                </a:solidFill>
              </a:defRPr>
            </a:lvl3pPr>
            <a:lvl4pPr marL="631825" indent="-631825">
              <a:spcBef>
                <a:spcPts val="0"/>
              </a:spcBef>
              <a:buNone/>
              <a:tabLst>
                <a:tab pos="631825" algn="l"/>
              </a:tabLst>
              <a:defRPr sz="1000">
                <a:solidFill>
                  <a:schemeClr val="tx1"/>
                </a:solidFill>
              </a:defRPr>
            </a:lvl4pPr>
            <a:lvl5pPr marL="631825" indent="-631825">
              <a:spcBef>
                <a:spcPts val="0"/>
              </a:spcBef>
              <a:tabLst>
                <a:tab pos="631825" algn="l"/>
              </a:tabLst>
              <a:defRPr sz="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36B503D3-2BF8-44F7-9282-9BDE0F6DB674}" type="slidenum">
              <a:rPr lang="fr-FR" noProof="0" smtClean="0"/>
              <a:pPr/>
              <a:t>‹Nº›</a:t>
            </a:fld>
            <a:endParaRPr lang="fr-FR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2"/>
          </p:nvPr>
        </p:nvSpPr>
        <p:spPr bwMode="gray">
          <a:xfrm>
            <a:off x="5147688" y="581338"/>
            <a:ext cx="3528000" cy="5511487"/>
          </a:xfrm>
        </p:spPr>
        <p:txBody>
          <a:bodyPr/>
          <a:lstStyle>
            <a:lvl1pPr marL="631825" indent="-631825">
              <a:spcBef>
                <a:spcPts val="4000"/>
              </a:spcBef>
              <a:spcAft>
                <a:spcPts val="300"/>
              </a:spcAft>
              <a:tabLst>
                <a:tab pos="631825" algn="l"/>
              </a:tabLst>
              <a:defRPr sz="1800" b="1">
                <a:solidFill>
                  <a:schemeClr val="tx1"/>
                </a:solidFill>
              </a:defRPr>
            </a:lvl1pPr>
            <a:lvl2pPr marL="631825" indent="-631825">
              <a:spcBef>
                <a:spcPts val="0"/>
              </a:spcBef>
              <a:buNone/>
              <a:tabLst>
                <a:tab pos="631825" algn="l"/>
              </a:tabLst>
              <a:defRPr sz="1400">
                <a:solidFill>
                  <a:schemeClr val="tx1"/>
                </a:solidFill>
              </a:defRPr>
            </a:lvl2pPr>
            <a:lvl3pPr marL="631825" indent="-631825">
              <a:spcBef>
                <a:spcPts val="0"/>
              </a:spcBef>
              <a:tabLst>
                <a:tab pos="631825" algn="l"/>
              </a:tabLst>
              <a:defRPr sz="1200">
                <a:solidFill>
                  <a:schemeClr val="tx1"/>
                </a:solidFill>
              </a:defRPr>
            </a:lvl3pPr>
            <a:lvl4pPr marL="631825" indent="-631825">
              <a:spcBef>
                <a:spcPts val="0"/>
              </a:spcBef>
              <a:buNone/>
              <a:tabLst>
                <a:tab pos="631825" algn="l"/>
              </a:tabLst>
              <a:defRPr sz="1000">
                <a:solidFill>
                  <a:schemeClr val="tx1"/>
                </a:solidFill>
              </a:defRPr>
            </a:lvl4pPr>
            <a:lvl5pPr marL="631825" indent="-631825">
              <a:spcBef>
                <a:spcPts val="0"/>
              </a:spcBef>
              <a:tabLst>
                <a:tab pos="631825" algn="l"/>
              </a:tabLst>
              <a:defRPr sz="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 bwMode="gray">
          <a:xfrm rot="5400000">
            <a:off x="-2805112" y="3450772"/>
            <a:ext cx="6858000" cy="1588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Bleu Canard/Perve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accent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Bleu Canard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71550" y="476250"/>
            <a:ext cx="7704138" cy="2298601"/>
          </a:xfrm>
        </p:spPr>
        <p:txBody>
          <a:bodyPr anchor="b" anchorCtr="0"/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49" y="2906713"/>
            <a:ext cx="7704139" cy="150018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7124400" y="6310800"/>
            <a:ext cx="1639983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1 Bleu Can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2 Bleu Can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 userDrawn="1"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 rot="16200000">
            <a:off x="-2412790" y="2889460"/>
            <a:ext cx="5616156" cy="790575"/>
          </a:xfrm>
        </p:spPr>
        <p:txBody>
          <a:bodyPr anchor="ctr" anchorCtr="0"/>
          <a:lstStyle>
            <a:lvl1pPr algn="r"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1550" y="476250"/>
            <a:ext cx="7704138" cy="5616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 bwMode="gray">
          <a:xfrm rot="5400000">
            <a:off x="-2639219" y="3428206"/>
            <a:ext cx="6858000" cy="1588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Canard/Perve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Canard/Ac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39552" y="0"/>
            <a:ext cx="43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11560" y="1052514"/>
            <a:ext cx="3960440" cy="39600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RATP Dev  |  September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B503D3-2BF8-44F7-9282-9BDE0F6DB674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71550" y="116632"/>
            <a:ext cx="7704138" cy="10295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56792"/>
            <a:ext cx="7704138" cy="4536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71550" y="6356350"/>
            <a:ext cx="56886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RATP Dev  |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356350"/>
            <a:ext cx="6115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 rot="5400000">
            <a:off x="-2805112" y="3450772"/>
            <a:ext cx="6858000" cy="1588"/>
          </a:xfrm>
          <a:prstGeom prst="line">
            <a:avLst/>
          </a:prstGeom>
          <a:ln w="381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gray">
          <a:xfrm>
            <a:off x="7122793" y="6312395"/>
            <a:ext cx="163998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2" r:id="rId3"/>
    <p:sldLayoutId id="2147483651" r:id="rId4"/>
    <p:sldLayoutId id="2147483677" r:id="rId5"/>
    <p:sldLayoutId id="2147483650" r:id="rId6"/>
    <p:sldLayoutId id="2147483660" r:id="rId7"/>
    <p:sldLayoutId id="2147483664" r:id="rId8"/>
    <p:sldLayoutId id="214748367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588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spcBef>
          <a:spcPts val="500"/>
        </a:spcBef>
        <a:spcAft>
          <a:spcPts val="0"/>
        </a:spcAft>
        <a:buClr>
          <a:schemeClr val="bg2"/>
        </a:buClr>
        <a:buFont typeface="Parisine Office Ptf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54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71550" y="116632"/>
            <a:ext cx="7704138" cy="10295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56792"/>
            <a:ext cx="7704138" cy="4536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71550" y="6356350"/>
            <a:ext cx="56886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RATP Dev  |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356350"/>
            <a:ext cx="6115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 rot="5400000">
            <a:off x="-2805112" y="3450772"/>
            <a:ext cx="6858000" cy="1588"/>
          </a:xfrm>
          <a:prstGeom prst="line">
            <a:avLst/>
          </a:prstGeom>
          <a:ln w="381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gray">
          <a:xfrm>
            <a:off x="7122793" y="6312395"/>
            <a:ext cx="163998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9" r:id="rId2"/>
    <p:sldLayoutId id="2147483681" r:id="rId3"/>
    <p:sldLayoutId id="2147483671" r:id="rId4"/>
    <p:sldLayoutId id="2147483685" r:id="rId5"/>
    <p:sldLayoutId id="2147483673" r:id="rId6"/>
    <p:sldLayoutId id="2147483682" r:id="rId7"/>
    <p:sldLayoutId id="214748368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588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spcBef>
          <a:spcPts val="500"/>
        </a:spcBef>
        <a:spcAft>
          <a:spcPts val="0"/>
        </a:spcAft>
        <a:buClr>
          <a:schemeClr val="accent1"/>
        </a:buClr>
        <a:buFont typeface="Parisine Office Ptf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54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71550" y="116632"/>
            <a:ext cx="7704138" cy="10295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56792"/>
            <a:ext cx="7704138" cy="4536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71550" y="6356350"/>
            <a:ext cx="56886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RATP Dev  |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356350"/>
            <a:ext cx="6115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 rot="5400000">
            <a:off x="-2805112" y="3450772"/>
            <a:ext cx="6858000" cy="1588"/>
          </a:xfrm>
          <a:prstGeom prst="line">
            <a:avLst/>
          </a:prstGeom>
          <a:ln w="38100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gray">
          <a:xfrm>
            <a:off x="7122793" y="6312395"/>
            <a:ext cx="163998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0" r:id="rId3"/>
    <p:sldLayoutId id="2147483691" r:id="rId4"/>
    <p:sldLayoutId id="2147483694" r:id="rId5"/>
    <p:sldLayoutId id="2147483692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588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spcBef>
          <a:spcPts val="500"/>
        </a:spcBef>
        <a:spcAft>
          <a:spcPts val="0"/>
        </a:spcAft>
        <a:buClr>
          <a:schemeClr val="accent5"/>
        </a:buClr>
        <a:buFont typeface="Parisine Office Ptf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54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61780" y="6401858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71550" y="116632"/>
            <a:ext cx="7704138" cy="10295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556792"/>
            <a:ext cx="7704138" cy="4536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71550" y="6356350"/>
            <a:ext cx="56886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RATP Dev  |  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356350"/>
            <a:ext cx="6115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6B503D3-2BF8-44F7-9282-9BDE0F6DB674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 rot="5400000">
            <a:off x="-2805112" y="3450772"/>
            <a:ext cx="6858000" cy="1588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7122793" y="6312395"/>
            <a:ext cx="163998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588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spcBef>
          <a:spcPts val="500"/>
        </a:spcBef>
        <a:spcAft>
          <a:spcPts val="0"/>
        </a:spcAft>
        <a:buClr>
          <a:schemeClr val="accent3"/>
        </a:buClr>
        <a:buFont typeface="Parisine Office Ptf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540000" indent="0" algn="l" defTabSz="914400" rtl="0" eaLnBrk="1" latinLnBrk="0" hangingPunct="1">
        <a:spcBef>
          <a:spcPts val="500"/>
        </a:spcBef>
        <a:spcAft>
          <a:spcPts val="0"/>
        </a:spcAft>
        <a:buFont typeface="Arial" pitchFamily="34" charset="0"/>
        <a:buNone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6.xml"/><Relationship Id="rId12" Type="http://schemas.microsoft.com/office/2007/relationships/diagramDrawing" Target="../diagrams/drawing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diagramColors" Target="../diagrams/colors1.xml"/><Relationship Id="rId5" Type="http://schemas.openxmlformats.org/officeDocument/2006/relationships/tags" Target="../tags/tag6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5.xml"/><Relationship Id="rId9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.destribois@ratpdev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ratpdev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rot="5400000">
            <a:off x="-2805112" y="3452400"/>
            <a:ext cx="6858000" cy="1588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 noChangeShapeType="1"/>
          </p:cNvCxnSpPr>
          <p:nvPr/>
        </p:nvCxnSpPr>
        <p:spPr bwMode="auto">
          <a:xfrm rot="16200000" flipH="1">
            <a:off x="83888" y="531231"/>
            <a:ext cx="1080000" cy="1588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0" name="Ellipse 9"/>
          <p:cNvSpPr>
            <a:spLocks noChangeAspect="1"/>
          </p:cNvSpPr>
          <p:nvPr/>
        </p:nvSpPr>
        <p:spPr>
          <a:xfrm>
            <a:off x="515938" y="9255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BABA27"/>
              </a:solidFill>
            </a:endParaRPr>
          </a:p>
        </p:txBody>
      </p:sp>
      <p:pic>
        <p:nvPicPr>
          <p:cNvPr id="34" name="Espace réservé pour une image  33" descr="9915d036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l="21690" r="15568" b="8879"/>
          <a:stretch>
            <a:fillRect/>
          </a:stretch>
        </p:blipFill>
        <p:spPr>
          <a:xfrm>
            <a:off x="5436096" y="1916832"/>
            <a:ext cx="2952056" cy="2952328"/>
          </a:xfrm>
        </p:spPr>
      </p:pic>
      <p:sp>
        <p:nvSpPr>
          <p:cNvPr id="7" name="Titre 1"/>
          <p:cNvSpPr txBox="1">
            <a:spLocks/>
          </p:cNvSpPr>
          <p:nvPr/>
        </p:nvSpPr>
        <p:spPr bwMode="gray">
          <a:xfrm>
            <a:off x="899592" y="4869160"/>
            <a:ext cx="7848872" cy="2016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Asamblea General ALAMYS 2014</a:t>
            </a:r>
          </a:p>
          <a:p>
            <a:r>
              <a:rPr lang="es-C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Aporte del Operador en Políticas Tarifarias y Medios de Pago</a:t>
            </a:r>
            <a:endParaRPr lang="es-C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321" y="251419"/>
            <a:ext cx="7704138" cy="525487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Italia : Tranvía de Florencia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052736"/>
            <a:ext cx="4680520" cy="3744416"/>
          </a:xfrm>
        </p:spPr>
        <p:txBody>
          <a:bodyPr/>
          <a:lstStyle/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Primera línea de 7.4 km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estaciones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 tranvías (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AnsaldoBreda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36 000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/día </a:t>
            </a:r>
          </a:p>
          <a:p>
            <a:pPr lvl="1" eaLnBrk="0"/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Font typeface="Wingdings" panose="05000000000000000000" pitchFamily="2" charset="2"/>
              <a:buChar char="Ø"/>
            </a:pP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operación desde 2010</a:t>
            </a:r>
          </a:p>
          <a:p>
            <a:pPr lvl="1" eaLnBrk="0">
              <a:buFont typeface="Wingdings" panose="05000000000000000000" pitchFamily="2" charset="2"/>
              <a:buChar char="Ø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Contrato de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Concesión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de 5+30 años</a:t>
            </a:r>
          </a:p>
          <a:p>
            <a:pPr lvl="1" eaLnBrk="0">
              <a:buFont typeface="Wingdings" panose="05000000000000000000" pitchFamily="2" charset="2"/>
              <a:buChar char="Ø"/>
            </a:pP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otras líneas programadas</a:t>
            </a:r>
            <a:endParaRPr lang="es-CL" sz="16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None/>
            </a:pPr>
            <a:endParaRPr lang="es-CL" sz="12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Font typeface="Wingdings" panose="05000000000000000000" pitchFamily="2" charset="2"/>
              <a:buChar char="ü"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de la línea </a:t>
            </a:r>
            <a:endParaRPr lang="es-CL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Font typeface="Wingdings" panose="05000000000000000000" pitchFamily="2" charset="2"/>
              <a:buChar char="ü"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de la Infraestructura y del Material Rodante </a:t>
            </a:r>
            <a:endParaRPr lang="es-C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8552"/>
          <a:stretch>
            <a:fillRect/>
          </a:stretch>
        </p:blipFill>
        <p:spPr bwMode="auto">
          <a:xfrm>
            <a:off x="6072650" y="1168266"/>
            <a:ext cx="2747822" cy="29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072650" y="4421430"/>
            <a:ext cx="2747822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355600" indent="-266700"/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referencias de Tranvía: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 / Gran Bretaña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Alegría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Marruecos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EE.UU.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</a:p>
          <a:p>
            <a:pPr marL="374650" lvl="2" indent="-285750">
              <a:buClr>
                <a:schemeClr val="accent1"/>
              </a:buClr>
              <a:buFontTx/>
              <a:buChar char="-"/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b="29388"/>
          <a:stretch/>
        </p:blipFill>
        <p:spPr>
          <a:xfrm>
            <a:off x="971549" y="4653136"/>
            <a:ext cx="487999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3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321" y="251419"/>
            <a:ext cx="7704138" cy="585293"/>
          </a:xfrm>
        </p:spPr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Sudáfrica : Tren regional </a:t>
            </a:r>
            <a:r>
              <a:rPr lang="es-CL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Gautrain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124744"/>
            <a:ext cx="4914503" cy="3762419"/>
          </a:xfrm>
        </p:spPr>
        <p:txBody>
          <a:bodyPr/>
          <a:lstStyle/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 Publico Privada con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Bouygues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BT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Operación de la fase 1 en 2010, fase 2 en 2011</a:t>
            </a:r>
          </a:p>
          <a:p>
            <a:pPr lvl="1" eaLnBrk="0"/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ontrato de concesión de 5 + 15 años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77 km, 10 estaciones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Enlace hacia el aeropuerto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Intervalo de 10’ min. 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60 000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/día (diseño 100 000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ppd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125 buses alimentadores</a:t>
            </a:r>
          </a:p>
          <a:p>
            <a:pPr lvl="1" eaLnBrk="0">
              <a:buNone/>
            </a:pPr>
            <a:endParaRPr lang="es-C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175" eaLnBrk="0">
              <a:buNone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Publico Privada con delegación de la Operación a RATP </a:t>
            </a:r>
            <a:r>
              <a:rPr lang="es-CL" sz="1600" b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endParaRPr lang="es-CL" sz="1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RATP Dev  |  September 2011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96136" y="5139189"/>
            <a:ext cx="3168352" cy="954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55600" indent="-266700"/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referencias de transportes suburbanos: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Trenes Suburbanos en Paris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RER A &amp; RER B / Francia</a:t>
            </a:r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47525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538" y="1268760"/>
            <a:ext cx="3028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515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04138" cy="1008112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Especialistas en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ransporte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71550" y="1484784"/>
            <a:ext cx="7848922" cy="720080"/>
          </a:xfrm>
        </p:spPr>
        <p:txBody>
          <a:bodyPr/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s-CL" sz="1600" dirty="0" smtClean="0"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  <a:sym typeface="Parisine Office" pitchFamily="34" charset="0"/>
              </a:rPr>
              <a:t>Estamos presentes a lo largo de la vida del proyecto: desde la fase del Diseño, luego la fase de pre-operación, hasta la operación comercial del proyecto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s-CL" sz="1600" dirty="0" smtClean="0">
              <a:latin typeface="Arial" panose="020B0604020202020204" pitchFamily="34" charset="0"/>
              <a:ea typeface="ＭＳ Ｐゴシック" pitchFamily="28" charset="-128"/>
              <a:cs typeface="Arial" panose="020B0604020202020204" pitchFamily="34" charset="0"/>
              <a:sym typeface="Parisine Office" pitchFamily="34" charset="0"/>
            </a:endParaRPr>
          </a:p>
          <a:p>
            <a:pPr marL="266700" indent="-266700" algn="just"/>
            <a:endParaRPr lang="es-CL" sz="16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733037" y="1044550"/>
            <a:ext cx="2262188" cy="1587"/>
          </a:xfrm>
          <a:prstGeom prst="line">
            <a:avLst/>
          </a:prstGeom>
          <a:noFill/>
          <a:ln w="222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30737" y="1044550"/>
            <a:ext cx="2509838" cy="0"/>
          </a:xfrm>
          <a:prstGeom prst="line">
            <a:avLst/>
          </a:prstGeom>
          <a:noFill/>
          <a:ln w="222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81887" y="1044550"/>
            <a:ext cx="2509838" cy="0"/>
          </a:xfrm>
          <a:prstGeom prst="line">
            <a:avLst/>
          </a:prstGeom>
          <a:noFill/>
          <a:ln w="222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629980169"/>
              </p:ext>
            </p:extLst>
          </p:nvPr>
        </p:nvGraphicFramePr>
        <p:xfrm>
          <a:off x="683568" y="2132856"/>
          <a:ext cx="846043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755576" y="3717032"/>
            <a:ext cx="8208911" cy="792088"/>
            <a:chOff x="755576" y="3717032"/>
            <a:chExt cx="8208911" cy="792088"/>
          </a:xfrm>
        </p:grpSpPr>
        <p:sp>
          <p:nvSpPr>
            <p:cNvPr id="1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55576" y="3717032"/>
              <a:ext cx="2736304" cy="792088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08000" tIns="72000" rIns="72000" bIns="72000"/>
            <a:lstStyle/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es-CL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  <a:sym typeface="Parisine Office" pitchFamily="34" charset="0"/>
              </a:endParaRPr>
            </a:p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Revisión del Diseño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35896" y="3717032"/>
              <a:ext cx="3101974" cy="792088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08000" tIns="72000" rIns="72000" bIns="72000"/>
            <a:lstStyle/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Fase Pre-Operacional: Reclutamiento, Capacitación, Plan de Operación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81886" y="3717032"/>
              <a:ext cx="2082601" cy="792088"/>
            </a:xfrm>
            <a:prstGeom prst="rect">
              <a:avLst/>
            </a:prstGeom>
            <a:solidFill>
              <a:schemeClr val="bg2"/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08000" tIns="72000" rIns="72000" bIns="72000"/>
            <a:lstStyle/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Operación y Mantenimiento </a:t>
              </a:r>
            </a:p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del Sistema</a:t>
              </a:r>
            </a:p>
          </p:txBody>
        </p:sp>
      </p:grpSp>
      <p:sp>
        <p:nvSpPr>
          <p:cNvPr id="14" name="Espace réservé du contenu 2"/>
          <p:cNvSpPr txBox="1">
            <a:spLocks/>
          </p:cNvSpPr>
          <p:nvPr/>
        </p:nvSpPr>
        <p:spPr bwMode="gray">
          <a:xfrm>
            <a:off x="971550" y="4941168"/>
            <a:ext cx="784892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0363" indent="-1588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Font typeface="Parisine Office Ptf" pitchFamily="34" charset="0"/>
              <a:buChar char="-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buFont typeface="Arial" pitchFamily="34" charset="0"/>
              <a:buChar char="•"/>
            </a:pPr>
            <a:r>
              <a:rPr lang="es-CL" sz="1600" dirty="0" smtClean="0"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  <a:sym typeface="Parisine Office" pitchFamily="34" charset="0"/>
              </a:rPr>
              <a:t>Somos capaces de movilizar a nuestros expertos calificados para trabajar sobre cualquier sistema: infraestructura, estaciones, material rodante, sistemas…</a:t>
            </a:r>
          </a:p>
          <a:p>
            <a:pPr marL="266700" indent="-266700" algn="just"/>
            <a:endParaRPr lang="es-CL" sz="16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476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Integraci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Multimodal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484784"/>
            <a:ext cx="5040559" cy="4392488"/>
          </a:xfrm>
        </p:spPr>
        <p:txBody>
          <a:bodyPr/>
          <a:lstStyle/>
          <a:p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concepto de “Integración” contempla: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entre varios operadores, incluyendo taxi, bici, estacionamientos…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tarifaria coherente para toda la red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multimodal hacia los pasajeros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con los modos no motorizados (bicicletas, peatones…), los estacionamientos…</a:t>
            </a:r>
          </a:p>
          <a:p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Nuestro saber-hacer y nuestras referencias: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Gautrain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trenes / buses / estacionamientos: horarios y tarifas integradas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‘IMAGE’ en Paris</a:t>
            </a: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266700" lvl="0" indent="-266700" algn="just" fontAlgn="base">
              <a:lnSpc>
                <a:spcPct val="90000"/>
              </a:lnSpc>
              <a:buClr>
                <a:schemeClr val="bg2"/>
              </a:buClr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 2014</a:t>
            </a:r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54" y="1628800"/>
            <a:ext cx="2643918" cy="18722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399" y="3682213"/>
            <a:ext cx="2679073" cy="20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9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8064946" cy="525487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Optimizaci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de los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484784"/>
            <a:ext cx="5112568" cy="4032448"/>
          </a:xfrm>
        </p:spPr>
        <p:txBody>
          <a:bodyPr/>
          <a:lstStyle/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RATP tienda a garantizar y aumentar los ingresos: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Más clientes… pero clientes que pagan!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Clientes que viajan más y pagan más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Herramientas y procesos seguros vinculados a medios de pago</a:t>
            </a:r>
          </a:p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Nuestro acercamiento hacia el cliente :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Abonos atractivos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/ </a:t>
            </a:r>
            <a:r>
              <a:rPr lang="es-CO" sz="1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arketeo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del transporte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especifica al personal</a:t>
            </a:r>
          </a:p>
          <a:p>
            <a:pPr marL="645750" indent="-285750">
              <a:buFont typeface="Arial" pitchFamily="34" charset="0"/>
              <a:buChar char="•"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de control aleatorio de la evasión</a:t>
            </a:r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266700" lvl="0" indent="-266700" algn="just" fontAlgn="base">
              <a:lnSpc>
                <a:spcPct val="90000"/>
              </a:lnSpc>
              <a:buClr>
                <a:schemeClr val="bg2"/>
              </a:buClr>
            </a:pPr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 2014</a:t>
            </a:r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02669"/>
            <a:ext cx="2591520" cy="19778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557942"/>
            <a:ext cx="2591519" cy="20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2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POLITICAS TARIFARIAS Y MEDIOS DE PAGO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noProof="0" smtClean="0"/>
              <a:pPr/>
              <a:t>15</a:t>
            </a:fld>
            <a:endParaRPr lang="fr-FR" noProof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RATP Dev  |  2014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180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8064946" cy="525487"/>
          </a:xfrm>
        </p:spPr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Tarifaria - Metodología 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9561" y="3356992"/>
            <a:ext cx="2088232" cy="1080120"/>
          </a:xfrm>
        </p:spPr>
        <p:txBody>
          <a:bodyPr/>
          <a:lstStyle/>
          <a:p>
            <a:pPr algn="ctr"/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</a:p>
          <a:p>
            <a:pPr algn="ctr"/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Tarificación </a:t>
            </a:r>
          </a:p>
          <a:p>
            <a:pPr algn="ctr"/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algn="ctr"/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4086377444"/>
              </p:ext>
            </p:extLst>
          </p:nvPr>
        </p:nvGraphicFramePr>
        <p:xfrm>
          <a:off x="1259632" y="1397000"/>
          <a:ext cx="7368481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835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8064946" cy="525487"/>
          </a:xfrm>
        </p:spPr>
        <p:txBody>
          <a:bodyPr/>
          <a:lstStyle/>
          <a:p>
            <a:r>
              <a:rPr lang="es-C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Tarifaria - </a:t>
            </a:r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</a:t>
            </a:r>
            <a:r>
              <a:rPr lang="es-CR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Estructurantes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5015582"/>
          </a:xfrm>
        </p:spPr>
        <p:txBody>
          <a:bodyPr/>
          <a:lstStyle/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Tarifaria :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adecuación de la política tarifaria con el área servido 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Gamma Tarifaria :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adecuación con el comportamiento de los clientes de la movilidad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Niveles de Precios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: tarifa y descuentos para cada titulo de transporte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Soporte, Distribución y Control : </a:t>
            </a:r>
          </a:p>
          <a:p>
            <a:pPr marL="646113" lvl="2" indent="-285750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&gt; Soporte: formato de los títulos de transporte</a:t>
            </a:r>
          </a:p>
          <a:p>
            <a:pPr marL="646113" lvl="2" indent="-285750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&gt; Distribución: lugares de ventas y medios de adquisición </a:t>
            </a:r>
          </a:p>
          <a:p>
            <a:pPr marL="646113" lvl="2" indent="-285750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	&gt; Control: fiscalización de los títulos de transporte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Inter-modalidad :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tarifa combinada o interoperabilidad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entre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distintos modos de transporte y operadores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Plan de Promoción :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promoción de la red de transporte </a:t>
            </a:r>
          </a:p>
          <a:p>
            <a:endParaRPr lang="es-CL" sz="12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r>
              <a:rPr lang="es-C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Tratamiento consistente y complementario de TODOS estos factores</a:t>
            </a:r>
            <a:r>
              <a:rPr lang="es-C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</a:t>
            </a:r>
            <a:r>
              <a:rPr lang="es-C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para lograr una mayor </a:t>
            </a:r>
            <a:r>
              <a:rPr lang="es-CL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atractividad</a:t>
            </a:r>
            <a:r>
              <a:rPr lang="es-C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de la red de transporte y aumentar los ingresos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42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Tarifaria - Ejemplo de París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5" cy="5159598"/>
          </a:xfrm>
        </p:spPr>
        <p:txBody>
          <a:bodyPr/>
          <a:lstStyle/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zonal 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concéntrico </a:t>
            </a:r>
          </a:p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operadores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aplican la política </a:t>
            </a: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tarifaria definida por el STIF:</a:t>
            </a: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RATP (75% de los viajes)</a:t>
            </a: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SNCF (17% de los viajes)</a:t>
            </a: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OPTILE (8% de los viajes)</a:t>
            </a:r>
          </a:p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Títulos de transporte:</a:t>
            </a:r>
          </a:p>
          <a:p>
            <a:pPr marL="645750" indent="-285750">
              <a:buFontTx/>
              <a:buChar char="-"/>
            </a:pP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Pase “</a:t>
            </a:r>
            <a:r>
              <a:rPr lang="es-CO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Navigo</a:t>
            </a: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(tarjeta sin contacto) : </a:t>
            </a:r>
          </a:p>
          <a:p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abono semanal / mensual / anual</a:t>
            </a:r>
          </a:p>
          <a:p>
            <a:pPr marL="645750" indent="-285750">
              <a:buFontTx/>
              <a:buChar char="-"/>
            </a:pPr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Boleto magnético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1 viaje / 10 viajes / 1-2-3-5 días </a:t>
            </a:r>
          </a:p>
          <a:p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Gamma tarifaria: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niños, estudiantes, adultos, ancianos, cesantes</a:t>
            </a:r>
          </a:p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87815"/>
            <a:ext cx="3869377" cy="38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1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992938" cy="525487"/>
          </a:xfrm>
        </p:spPr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París – Títulos de Transporte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 2014</a:t>
            </a:r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40769"/>
            <a:ext cx="3268320" cy="18722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5459"/>
            <a:ext cx="1190625" cy="18478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97626"/>
            <a:ext cx="1295400" cy="590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55" y="4427054"/>
            <a:ext cx="1295400" cy="590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l="26756" t="18500" r="26756" b="8657"/>
          <a:stretch/>
        </p:blipFill>
        <p:spPr>
          <a:xfrm>
            <a:off x="4314402" y="1366792"/>
            <a:ext cx="4722310" cy="4160130"/>
          </a:xfrm>
          <a:prstGeom prst="rect">
            <a:avLst/>
          </a:prstGeom>
        </p:spPr>
      </p:pic>
      <p:pic>
        <p:nvPicPr>
          <p:cNvPr id="2050" name="Image 1" descr="pastilesTarif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6" y="5503461"/>
            <a:ext cx="3348300" cy="13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19787" r="9656" b="32902"/>
          <a:stretch/>
        </p:blipFill>
        <p:spPr>
          <a:xfrm>
            <a:off x="2159599" y="5699146"/>
            <a:ext cx="1946842" cy="10223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24325" r="2072" b="20040"/>
          <a:stretch/>
        </p:blipFill>
        <p:spPr>
          <a:xfrm>
            <a:off x="806552" y="5307342"/>
            <a:ext cx="1952279" cy="8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36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GRUPO RATP Y RATP DEV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RATP Dev  |  2014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595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920930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Tarifaria </a:t>
            </a:r>
            <a:r>
              <a:rPr lang="es-C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jemplo de Argel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5727381" cy="4896544"/>
          </a:xfrm>
        </p:spPr>
        <p:txBody>
          <a:bodyPr/>
          <a:lstStyle/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Prestación de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RATP El </a:t>
            </a:r>
            <a:r>
              <a:rPr lang="es-CL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Djazair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para la Autoridad de Transporte del Metro de Argel (EMA –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Entreprise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du Metro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d’Alger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) en el 2013. 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800" dirty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La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EMA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esta preocupada por la baja afluencia en el Metro, 19 meses después de su inauguración en el Septiembre del 2012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Objetivos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para la EMA :</a:t>
            </a:r>
          </a:p>
          <a:p>
            <a:pPr marL="981075" lvl="1" indent="-285750"/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Garantizar los ingresos</a:t>
            </a:r>
          </a:p>
          <a:p>
            <a:pPr marL="981075" lvl="1" indent="-285750"/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Aumentar la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atractividad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del Metro de Argel</a:t>
            </a:r>
          </a:p>
          <a:p>
            <a:pPr marL="981075" lvl="1" indent="-285750"/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Mejorar la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intermodalidad</a:t>
            </a: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981075" lvl="1" indent="-285750"/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Incorporar los proyectos de extensión de la red (metro + tranvía + buses + teleférico) 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360000" lvl="1" indent="0">
              <a:buNone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71550" y="6356350"/>
            <a:ext cx="5848760" cy="365125"/>
          </a:xfrm>
        </p:spPr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628769" cy="365125"/>
          </a:xfrm>
        </p:spPr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pour une image 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1700808"/>
            <a:ext cx="4220070" cy="41044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6585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Argel – Gamma Tarifaria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79906"/>
            <a:ext cx="6696744" cy="2105078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23" y="3501008"/>
            <a:ext cx="4762121" cy="309940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1872208" cy="252028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101160" y="1196752"/>
            <a:ext cx="79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EUR = 100 Dinar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273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Argel</a:t>
            </a:r>
            <a:r>
              <a:rPr lang="es-C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Análisis de Viajes 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 2014</a:t>
            </a:r>
            <a:endParaRPr lang="es-CR" b="1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Image 6" descr="C:\Users\julien.debatisse\Documents\AT\AT Métro Alger\Carte correspondances avant extension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" t="3804" r="11765" b="19807"/>
          <a:stretch/>
        </p:blipFill>
        <p:spPr bwMode="auto">
          <a:xfrm>
            <a:off x="4355976" y="3771108"/>
            <a:ext cx="4464546" cy="258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40410" cy="187953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259954" cy="2221361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87786"/>
            <a:ext cx="4608512" cy="2376264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86" y="5548784"/>
            <a:ext cx="1637990" cy="760536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349" y="5517232"/>
            <a:ext cx="2057635" cy="805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165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Argel – Diagnóstico	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8064896" cy="4896544"/>
          </a:xfrm>
        </p:spPr>
        <p:txBody>
          <a:bodyPr/>
          <a:lstStyle/>
          <a:p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Resultados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principales del análisis :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endParaRPr lang="es-CL" sz="11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La baja frecuentación en el Metro no se explica por la tarifa sino por la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falta de interfaces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con los otros modos de transporte (buses, tranvía, teleférico)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Esta creciendo de forma regular la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afluencia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(+20% en los primeros 7 meses del 2013), conforme a otros sistemas metro en el mundo, y se observa una tendencia de compra de boletos de 10 viajes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El sistema de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distribución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es frágil, ya que el cliente local suele comprar 1 boleto para un uso inmediato (o sea 1 viaje por 1 venta), con el crecimiento de la afluencia, serán filas de espera cada vez mas largas</a:t>
            </a:r>
          </a:p>
          <a:p>
            <a:pPr marL="645750" indent="-285750">
              <a:buFont typeface="Arial" panose="020B0604020202020204" pitchFamily="34" charset="0"/>
              <a:buChar char="•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I</a:t>
            </a:r>
            <a:r>
              <a:rPr lang="es-CL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ntermodalidad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débil: no existe boletos combinados con los buses, el teleférico, el tren, sólo hay con el tranvía. Hay que facilitar los intercambios.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4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Argel – Preconizaciones 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5904656" cy="4896544"/>
          </a:xfrm>
        </p:spPr>
        <p:txBody>
          <a:bodyPr/>
          <a:lstStyle/>
          <a:p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Nuestras principales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sugerencias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 :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Crear un sistema con ‘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Unidades de Transporte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’ para mayor control del cliente sobre su consumo, sin tener que comprar el abono mensual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Crear un nuevo abono “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Menos de 25 años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” con descuento de 20% para atraer a los jóvenes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Crear un boleto “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24 horas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”</a:t>
            </a:r>
          </a:p>
          <a:p>
            <a:pPr marL="645750" indent="-285750">
              <a:buFont typeface="Wingdings" panose="05000000000000000000" pitchFamily="2" charset="2"/>
              <a:buChar char="Ø"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Introducir un nuevo medio, el “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boleto sin contacto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”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1053">
            <a:off x="6628145" y="2318864"/>
            <a:ext cx="2123796" cy="132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766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Argel – Nueva Gamma Tarifaria	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 2014</a:t>
            </a:r>
            <a:endParaRPr lang="es-CR" b="1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60" y="1196752"/>
            <a:ext cx="6701792" cy="37271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01160" y="1196752"/>
            <a:ext cx="79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EUR = 100 Dinar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965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455241"/>
            <a:ext cx="7704138" cy="525487"/>
          </a:xfrm>
        </p:spPr>
        <p:txBody>
          <a:bodyPr/>
          <a:lstStyle/>
          <a:p>
            <a:r>
              <a:rPr lang="es-CR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	</a:t>
            </a:r>
            <a:endParaRPr lang="es-CR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4896544"/>
          </a:xfrm>
        </p:spPr>
        <p:txBody>
          <a:bodyPr/>
          <a:lstStyle/>
          <a:p>
            <a:endParaRPr lang="es-CL" sz="24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algn="ctr"/>
            <a:r>
              <a:rPr lang="es-CL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¿qué valor agregado?</a:t>
            </a:r>
          </a:p>
          <a:p>
            <a:endParaRPr lang="es-CL" sz="24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702900" indent="-342900"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Metodología sólida</a:t>
            </a:r>
          </a:p>
          <a:p>
            <a:pPr marL="702900" indent="-342900">
              <a:buFont typeface="Wingdings" panose="05000000000000000000" pitchFamily="2" charset="2"/>
              <a:buChar char="ü"/>
            </a:pP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702900" indent="-342900"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Conocimiento del contexto local </a:t>
            </a:r>
          </a:p>
          <a:p>
            <a:pPr marL="702900" indent="-342900">
              <a:buFont typeface="Wingdings" panose="05000000000000000000" pitchFamily="2" charset="2"/>
              <a:buChar char="ü"/>
            </a:pPr>
            <a:endParaRPr lang="es-CL" sz="2400" b="1" dirty="0" smtClean="0">
              <a:latin typeface="Arial" panose="020B0604020202020204" pitchFamily="34" charset="0"/>
              <a:cs typeface="Arial" panose="020B0604020202020204" pitchFamily="34" charset="0"/>
              <a:sym typeface="Parisine Office" pitchFamily="34" charset="0"/>
            </a:endParaRPr>
          </a:p>
          <a:p>
            <a:pPr marL="702900" indent="-342900"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  <a:sym typeface="Parisine Office" pitchFamily="34" charset="0"/>
              </a:rPr>
              <a:t>Retornos de experiencia / Ajustes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50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4578" y="5944195"/>
            <a:ext cx="611560" cy="365125"/>
          </a:xfrm>
        </p:spPr>
        <p:txBody>
          <a:bodyPr/>
          <a:lstStyle/>
          <a:p>
            <a:fld id="{36B503D3-2BF8-44F7-9282-9BDE0F6DB67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285293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  <a:p>
            <a:pPr algn="ctr"/>
            <a:endParaRPr lang="fr-FR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4578" y="4811528"/>
            <a:ext cx="41894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1320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François </a:t>
            </a:r>
            <a:r>
              <a:rPr lang="fr-FR" b="1" dirty="0" err="1">
                <a:solidFill>
                  <a:srgbClr val="1320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Destribois</a:t>
            </a:r>
            <a:endParaRPr lang="fr-FR" sz="1100" dirty="0">
              <a:solidFill>
                <a:srgbClr val="13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1320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América Latina</a:t>
            </a:r>
            <a:endParaRPr lang="fr-FR" sz="3200" dirty="0">
              <a:solidFill>
                <a:srgbClr val="13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1320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 +33 6 14 23 72 30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1320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2F4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francois.destribois@ratpdev.com</a:t>
            </a:r>
            <a:r>
              <a:rPr lang="fr-FR" dirty="0">
                <a:solidFill>
                  <a:srgbClr val="2F4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2F4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www.ratpdev.com</a:t>
            </a:r>
            <a:r>
              <a:rPr lang="fr-FR" dirty="0">
                <a:solidFill>
                  <a:srgbClr val="2F4E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533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RATP en Paris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50" y="1412776"/>
            <a:ext cx="4320530" cy="4104456"/>
          </a:xfrm>
        </p:spPr>
        <p:txBody>
          <a:bodyPr/>
          <a:lstStyle/>
          <a:p>
            <a:pPr lvl="1">
              <a:buNone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RATP esta operando en Paris :</a:t>
            </a:r>
          </a:p>
          <a:p>
            <a:pPr lvl="1">
              <a:buNone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fontAlgn="ctr">
              <a:buFont typeface="Arial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líneas de metro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(incluso Líneas 1 y 14 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 conductor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3" fontAlgn="ctr">
              <a:buFont typeface="Arial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líneas de trenes suburbanos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(RER A y B)</a:t>
            </a:r>
          </a:p>
          <a:p>
            <a:pPr lvl="3" fontAlgn="ctr">
              <a:buFont typeface="Arial" pitchFamily="34" charset="0"/>
              <a:buChar char="•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líneas de tranvía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(T1, T2, T3a-T3b, T5, T7)</a:t>
            </a:r>
          </a:p>
          <a:p>
            <a:pPr lvl="3" fontAlgn="ctr">
              <a:buFont typeface="Arial" pitchFamily="34" charset="0"/>
              <a:buChar char="•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 de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350 líneas de buses </a:t>
            </a:r>
          </a:p>
          <a:p>
            <a:pPr lvl="1" fontAlgn="ctr">
              <a:buNone/>
            </a:pPr>
            <a:endParaRPr lang="es-C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>
              <a:buNone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ara  servir 11 millones de habitantes en </a:t>
            </a:r>
          </a:p>
          <a:p>
            <a:pPr lvl="1" fontAlgn="ctr">
              <a:buNone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 área de 12,000 km2.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RATP </a:t>
            </a:r>
            <a:r>
              <a:rPr lang="es-CL" dirty="0" err="1" smtClean="0"/>
              <a:t>Dev</a:t>
            </a:r>
            <a:r>
              <a:rPr lang="es-CL" dirty="0" smtClean="0"/>
              <a:t>  | 2014</a:t>
            </a:r>
          </a:p>
          <a:p>
            <a:endParaRPr lang="es-C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es-CL" smtClean="0"/>
              <a:pPr/>
              <a:t>3</a:t>
            </a:fld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32" y="5301208"/>
            <a:ext cx="85705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344" y="1484784"/>
            <a:ext cx="35201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884369" y="1628800"/>
            <a:ext cx="936103" cy="4680520"/>
            <a:chOff x="6151" y="342"/>
            <a:chExt cx="367" cy="1824"/>
          </a:xfrm>
        </p:grpSpPr>
        <p:sp>
          <p:nvSpPr>
            <p:cNvPr id="11" name="Freeform 42"/>
            <p:cNvSpPr>
              <a:spLocks noEditPoints="1"/>
            </p:cNvSpPr>
            <p:nvPr/>
          </p:nvSpPr>
          <p:spPr bwMode="auto">
            <a:xfrm>
              <a:off x="6151" y="1340"/>
              <a:ext cx="358" cy="358"/>
            </a:xfrm>
            <a:custGeom>
              <a:avLst/>
              <a:gdLst>
                <a:gd name="T0" fmla="*/ 191 w 350"/>
                <a:gd name="T1" fmla="*/ 383 h 350"/>
                <a:gd name="T2" fmla="*/ 0 w 350"/>
                <a:gd name="T3" fmla="*/ 192 h 350"/>
                <a:gd name="T4" fmla="*/ 191 w 350"/>
                <a:gd name="T5" fmla="*/ 0 h 350"/>
                <a:gd name="T6" fmla="*/ 383 w 350"/>
                <a:gd name="T7" fmla="*/ 192 h 350"/>
                <a:gd name="T8" fmla="*/ 191 w 350"/>
                <a:gd name="T9" fmla="*/ 383 h 350"/>
                <a:gd name="T10" fmla="*/ 191 w 350"/>
                <a:gd name="T11" fmla="*/ 28 h 350"/>
                <a:gd name="T12" fmla="*/ 28 w 350"/>
                <a:gd name="T13" fmla="*/ 192 h 350"/>
                <a:gd name="T14" fmla="*/ 191 w 350"/>
                <a:gd name="T15" fmla="*/ 357 h 350"/>
                <a:gd name="T16" fmla="*/ 357 w 350"/>
                <a:gd name="T17" fmla="*/ 192 h 350"/>
                <a:gd name="T18" fmla="*/ 191 w 350"/>
                <a:gd name="T19" fmla="*/ 28 h 350"/>
                <a:gd name="T20" fmla="*/ 262 w 350"/>
                <a:gd name="T21" fmla="*/ 135 h 350"/>
                <a:gd name="T22" fmla="*/ 209 w 350"/>
                <a:gd name="T23" fmla="*/ 135 h 350"/>
                <a:gd name="T24" fmla="*/ 209 w 350"/>
                <a:gd name="T25" fmla="*/ 285 h 350"/>
                <a:gd name="T26" fmla="*/ 191 w 350"/>
                <a:gd name="T27" fmla="*/ 303 h 350"/>
                <a:gd name="T28" fmla="*/ 173 w 350"/>
                <a:gd name="T29" fmla="*/ 285 h 350"/>
                <a:gd name="T30" fmla="*/ 173 w 350"/>
                <a:gd name="T31" fmla="*/ 135 h 350"/>
                <a:gd name="T32" fmla="*/ 122 w 350"/>
                <a:gd name="T33" fmla="*/ 135 h 350"/>
                <a:gd name="T34" fmla="*/ 102 w 350"/>
                <a:gd name="T35" fmla="*/ 117 h 350"/>
                <a:gd name="T36" fmla="*/ 122 w 350"/>
                <a:gd name="T37" fmla="*/ 99 h 350"/>
                <a:gd name="T38" fmla="*/ 262 w 350"/>
                <a:gd name="T39" fmla="*/ 99 h 350"/>
                <a:gd name="T40" fmla="*/ 279 w 350"/>
                <a:gd name="T41" fmla="*/ 117 h 350"/>
                <a:gd name="T42" fmla="*/ 262 w 350"/>
                <a:gd name="T43" fmla="*/ 135 h 3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0"/>
                <a:gd name="T67" fmla="*/ 0 h 350"/>
                <a:gd name="T68" fmla="*/ 350 w 350"/>
                <a:gd name="T69" fmla="*/ 350 h 3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0" h="350">
                  <a:moveTo>
                    <a:pt x="175" y="350"/>
                  </a:moveTo>
                  <a:cubicBezTo>
                    <a:pt x="79" y="350"/>
                    <a:pt x="0" y="272"/>
                    <a:pt x="0" y="176"/>
                  </a:cubicBezTo>
                  <a:cubicBezTo>
                    <a:pt x="0" y="79"/>
                    <a:pt x="79" y="0"/>
                    <a:pt x="175" y="0"/>
                  </a:cubicBezTo>
                  <a:cubicBezTo>
                    <a:pt x="268" y="0"/>
                    <a:pt x="350" y="79"/>
                    <a:pt x="350" y="176"/>
                  </a:cubicBezTo>
                  <a:cubicBezTo>
                    <a:pt x="350" y="273"/>
                    <a:pt x="272" y="350"/>
                    <a:pt x="175" y="350"/>
                  </a:cubicBezTo>
                  <a:close/>
                  <a:moveTo>
                    <a:pt x="175" y="24"/>
                  </a:moveTo>
                  <a:cubicBezTo>
                    <a:pt x="92" y="24"/>
                    <a:pt x="24" y="93"/>
                    <a:pt x="24" y="176"/>
                  </a:cubicBezTo>
                  <a:cubicBezTo>
                    <a:pt x="24" y="259"/>
                    <a:pt x="92" y="326"/>
                    <a:pt x="175" y="326"/>
                  </a:cubicBezTo>
                  <a:cubicBezTo>
                    <a:pt x="258" y="326"/>
                    <a:pt x="326" y="258"/>
                    <a:pt x="326" y="176"/>
                  </a:cubicBezTo>
                  <a:cubicBezTo>
                    <a:pt x="326" y="93"/>
                    <a:pt x="258" y="24"/>
                    <a:pt x="175" y="24"/>
                  </a:cubicBezTo>
                  <a:close/>
                  <a:moveTo>
                    <a:pt x="239" y="123"/>
                  </a:moveTo>
                  <a:cubicBezTo>
                    <a:pt x="191" y="123"/>
                    <a:pt x="191" y="123"/>
                    <a:pt x="191" y="123"/>
                  </a:cubicBezTo>
                  <a:cubicBezTo>
                    <a:pt x="191" y="261"/>
                    <a:pt x="191" y="261"/>
                    <a:pt x="191" y="261"/>
                  </a:cubicBezTo>
                  <a:cubicBezTo>
                    <a:pt x="191" y="271"/>
                    <a:pt x="185" y="277"/>
                    <a:pt x="175" y="277"/>
                  </a:cubicBezTo>
                  <a:cubicBezTo>
                    <a:pt x="165" y="277"/>
                    <a:pt x="157" y="271"/>
                    <a:pt x="157" y="261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0" y="123"/>
                    <a:pt x="94" y="116"/>
                    <a:pt x="94" y="107"/>
                  </a:cubicBezTo>
                  <a:cubicBezTo>
                    <a:pt x="94" y="98"/>
                    <a:pt x="101" y="91"/>
                    <a:pt x="110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48" y="91"/>
                    <a:pt x="255" y="98"/>
                    <a:pt x="255" y="107"/>
                  </a:cubicBezTo>
                  <a:cubicBezTo>
                    <a:pt x="255" y="116"/>
                    <a:pt x="248" y="123"/>
                    <a:pt x="239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b="1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43"/>
            <p:cNvSpPr>
              <a:spLocks noEditPoints="1"/>
            </p:cNvSpPr>
            <p:nvPr/>
          </p:nvSpPr>
          <p:spPr bwMode="auto">
            <a:xfrm>
              <a:off x="6160" y="841"/>
              <a:ext cx="358" cy="358"/>
            </a:xfrm>
            <a:custGeom>
              <a:avLst/>
              <a:gdLst>
                <a:gd name="T0" fmla="*/ 0 w 350"/>
                <a:gd name="T1" fmla="*/ 195 h 349"/>
                <a:gd name="T2" fmla="*/ 383 w 350"/>
                <a:gd name="T3" fmla="*/ 195 h 349"/>
                <a:gd name="T4" fmla="*/ 191 w 350"/>
                <a:gd name="T5" fmla="*/ 27 h 349"/>
                <a:gd name="T6" fmla="*/ 191 w 350"/>
                <a:gd name="T7" fmla="*/ 360 h 349"/>
                <a:gd name="T8" fmla="*/ 191 w 350"/>
                <a:gd name="T9" fmla="*/ 27 h 349"/>
                <a:gd name="T10" fmla="*/ 141 w 350"/>
                <a:gd name="T11" fmla="*/ 244 h 349"/>
                <a:gd name="T12" fmla="*/ 117 w 350"/>
                <a:gd name="T13" fmla="*/ 254 h 349"/>
                <a:gd name="T14" fmla="*/ 85 w 350"/>
                <a:gd name="T15" fmla="*/ 206 h 349"/>
                <a:gd name="T16" fmla="*/ 74 w 350"/>
                <a:gd name="T17" fmla="*/ 260 h 349"/>
                <a:gd name="T18" fmla="*/ 58 w 350"/>
                <a:gd name="T19" fmla="*/ 135 h 349"/>
                <a:gd name="T20" fmla="*/ 104 w 350"/>
                <a:gd name="T21" fmla="*/ 125 h 349"/>
                <a:gd name="T22" fmla="*/ 122 w 350"/>
                <a:gd name="T23" fmla="*/ 201 h 349"/>
                <a:gd name="T24" fmla="*/ 85 w 350"/>
                <a:gd name="T25" fmla="*/ 148 h 349"/>
                <a:gd name="T26" fmla="*/ 92 w 350"/>
                <a:gd name="T27" fmla="*/ 186 h 349"/>
                <a:gd name="T28" fmla="*/ 94 w 350"/>
                <a:gd name="T29" fmla="*/ 148 h 349"/>
                <a:gd name="T30" fmla="*/ 173 w 350"/>
                <a:gd name="T31" fmla="*/ 258 h 349"/>
                <a:gd name="T32" fmla="*/ 158 w 350"/>
                <a:gd name="T33" fmla="*/ 135 h 349"/>
                <a:gd name="T34" fmla="*/ 219 w 350"/>
                <a:gd name="T35" fmla="*/ 125 h 349"/>
                <a:gd name="T36" fmla="*/ 219 w 350"/>
                <a:gd name="T37" fmla="*/ 150 h 349"/>
                <a:gd name="T38" fmla="*/ 184 w 350"/>
                <a:gd name="T39" fmla="*/ 178 h 349"/>
                <a:gd name="T40" fmla="*/ 226 w 350"/>
                <a:gd name="T41" fmla="*/ 191 h 349"/>
                <a:gd name="T42" fmla="*/ 184 w 350"/>
                <a:gd name="T43" fmla="*/ 202 h 349"/>
                <a:gd name="T44" fmla="*/ 222 w 350"/>
                <a:gd name="T45" fmla="*/ 236 h 349"/>
                <a:gd name="T46" fmla="*/ 222 w 350"/>
                <a:gd name="T47" fmla="*/ 258 h 349"/>
                <a:gd name="T48" fmla="*/ 326 w 350"/>
                <a:gd name="T49" fmla="*/ 244 h 349"/>
                <a:gd name="T50" fmla="*/ 303 w 350"/>
                <a:gd name="T51" fmla="*/ 254 h 349"/>
                <a:gd name="T52" fmla="*/ 271 w 350"/>
                <a:gd name="T53" fmla="*/ 206 h 349"/>
                <a:gd name="T54" fmla="*/ 257 w 350"/>
                <a:gd name="T55" fmla="*/ 260 h 349"/>
                <a:gd name="T56" fmla="*/ 243 w 350"/>
                <a:gd name="T57" fmla="*/ 135 h 349"/>
                <a:gd name="T58" fmla="*/ 290 w 350"/>
                <a:gd name="T59" fmla="*/ 125 h 349"/>
                <a:gd name="T60" fmla="*/ 306 w 350"/>
                <a:gd name="T61" fmla="*/ 201 h 349"/>
                <a:gd name="T62" fmla="*/ 271 w 350"/>
                <a:gd name="T63" fmla="*/ 148 h 349"/>
                <a:gd name="T64" fmla="*/ 278 w 350"/>
                <a:gd name="T65" fmla="*/ 186 h 349"/>
                <a:gd name="T66" fmla="*/ 279 w 350"/>
                <a:gd name="T67" fmla="*/ 14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0"/>
                <a:gd name="T103" fmla="*/ 0 h 349"/>
                <a:gd name="T104" fmla="*/ 350 w 350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68" y="0"/>
                    <a:pt x="350" y="78"/>
                    <a:pt x="350" y="175"/>
                  </a:cubicBezTo>
                  <a:cubicBezTo>
                    <a:pt x="350" y="272"/>
                    <a:pt x="272" y="349"/>
                    <a:pt x="175" y="349"/>
                  </a:cubicBezTo>
                  <a:close/>
                  <a:moveTo>
                    <a:pt x="175" y="23"/>
                  </a:moveTo>
                  <a:cubicBezTo>
                    <a:pt x="92" y="23"/>
                    <a:pt x="24" y="92"/>
                    <a:pt x="24" y="175"/>
                  </a:cubicBezTo>
                  <a:cubicBezTo>
                    <a:pt x="24" y="258"/>
                    <a:pt x="92" y="325"/>
                    <a:pt x="175" y="325"/>
                  </a:cubicBezTo>
                  <a:cubicBezTo>
                    <a:pt x="258" y="325"/>
                    <a:pt x="326" y="258"/>
                    <a:pt x="326" y="175"/>
                  </a:cubicBezTo>
                  <a:cubicBezTo>
                    <a:pt x="326" y="93"/>
                    <a:pt x="258" y="23"/>
                    <a:pt x="175" y="23"/>
                  </a:cubicBezTo>
                  <a:close/>
                  <a:moveTo>
                    <a:pt x="110" y="181"/>
                  </a:moveTo>
                  <a:cubicBezTo>
                    <a:pt x="129" y="220"/>
                    <a:pt x="129" y="220"/>
                    <a:pt x="129" y="220"/>
                  </a:cubicBezTo>
                  <a:cubicBezTo>
                    <a:pt x="133" y="228"/>
                    <a:pt x="123" y="235"/>
                    <a:pt x="116" y="235"/>
                  </a:cubicBezTo>
                  <a:cubicBezTo>
                    <a:pt x="112" y="235"/>
                    <a:pt x="109" y="234"/>
                    <a:pt x="107" y="230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77" y="231"/>
                    <a:pt x="73" y="235"/>
                    <a:pt x="66" y="235"/>
                  </a:cubicBezTo>
                  <a:cubicBezTo>
                    <a:pt x="60" y="235"/>
                    <a:pt x="54" y="232"/>
                    <a:pt x="54" y="225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4" y="118"/>
                    <a:pt x="57" y="113"/>
                    <a:pt x="64" y="113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14" y="113"/>
                    <a:pt x="131" y="123"/>
                    <a:pt x="131" y="147"/>
                  </a:cubicBezTo>
                  <a:cubicBezTo>
                    <a:pt x="131" y="165"/>
                    <a:pt x="121" y="175"/>
                    <a:pt x="110" y="181"/>
                  </a:cubicBezTo>
                  <a:close/>
                  <a:moveTo>
                    <a:pt x="86" y="133"/>
                  </a:moveTo>
                  <a:cubicBezTo>
                    <a:pt x="77" y="133"/>
                    <a:pt x="77" y="133"/>
                    <a:pt x="77" y="133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3" y="168"/>
                    <a:pt x="107" y="165"/>
                    <a:pt x="107" y="150"/>
                  </a:cubicBezTo>
                  <a:cubicBezTo>
                    <a:pt x="107" y="138"/>
                    <a:pt x="97" y="133"/>
                    <a:pt x="86" y="133"/>
                  </a:cubicBezTo>
                  <a:close/>
                  <a:moveTo>
                    <a:pt x="202" y="234"/>
                  </a:moveTo>
                  <a:cubicBezTo>
                    <a:pt x="157" y="234"/>
                    <a:pt x="157" y="234"/>
                    <a:pt x="157" y="234"/>
                  </a:cubicBezTo>
                  <a:cubicBezTo>
                    <a:pt x="151" y="234"/>
                    <a:pt x="145" y="231"/>
                    <a:pt x="145" y="225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18"/>
                    <a:pt x="149" y="113"/>
                    <a:pt x="154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06" y="113"/>
                    <a:pt x="209" y="118"/>
                    <a:pt x="209" y="124"/>
                  </a:cubicBezTo>
                  <a:cubicBezTo>
                    <a:pt x="209" y="129"/>
                    <a:pt x="206" y="135"/>
                    <a:pt x="199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2" y="162"/>
                    <a:pt x="206" y="167"/>
                    <a:pt x="206" y="172"/>
                  </a:cubicBezTo>
                  <a:cubicBezTo>
                    <a:pt x="206" y="177"/>
                    <a:pt x="202" y="182"/>
                    <a:pt x="196" y="182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213"/>
                    <a:pt x="168" y="213"/>
                    <a:pt x="168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1" y="218"/>
                    <a:pt x="211" y="223"/>
                  </a:cubicBezTo>
                  <a:cubicBezTo>
                    <a:pt x="211" y="228"/>
                    <a:pt x="208" y="234"/>
                    <a:pt x="202" y="234"/>
                  </a:cubicBezTo>
                  <a:close/>
                  <a:moveTo>
                    <a:pt x="279" y="181"/>
                  </a:moveTo>
                  <a:cubicBezTo>
                    <a:pt x="298" y="220"/>
                    <a:pt x="298" y="220"/>
                    <a:pt x="298" y="220"/>
                  </a:cubicBezTo>
                  <a:cubicBezTo>
                    <a:pt x="302" y="228"/>
                    <a:pt x="292" y="235"/>
                    <a:pt x="285" y="235"/>
                  </a:cubicBezTo>
                  <a:cubicBezTo>
                    <a:pt x="281" y="235"/>
                    <a:pt x="278" y="234"/>
                    <a:pt x="277" y="230"/>
                  </a:cubicBezTo>
                  <a:cubicBezTo>
                    <a:pt x="257" y="186"/>
                    <a:pt x="257" y="186"/>
                    <a:pt x="257" y="186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47" y="225"/>
                    <a:pt x="247" y="225"/>
                    <a:pt x="247" y="225"/>
                  </a:cubicBezTo>
                  <a:cubicBezTo>
                    <a:pt x="247" y="231"/>
                    <a:pt x="242" y="235"/>
                    <a:pt x="235" y="235"/>
                  </a:cubicBezTo>
                  <a:cubicBezTo>
                    <a:pt x="229" y="235"/>
                    <a:pt x="223" y="232"/>
                    <a:pt x="223" y="225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18"/>
                    <a:pt x="227" y="113"/>
                    <a:pt x="233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283" y="113"/>
                    <a:pt x="300" y="123"/>
                    <a:pt x="300" y="147"/>
                  </a:cubicBezTo>
                  <a:cubicBezTo>
                    <a:pt x="300" y="165"/>
                    <a:pt x="291" y="175"/>
                    <a:pt x="279" y="181"/>
                  </a:cubicBezTo>
                  <a:close/>
                  <a:moveTo>
                    <a:pt x="255" y="133"/>
                  </a:moveTo>
                  <a:cubicBezTo>
                    <a:pt x="247" y="133"/>
                    <a:pt x="247" y="133"/>
                    <a:pt x="247" y="133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62" y="168"/>
                    <a:pt x="276" y="165"/>
                    <a:pt x="276" y="150"/>
                  </a:cubicBezTo>
                  <a:cubicBezTo>
                    <a:pt x="276" y="138"/>
                    <a:pt x="266" y="133"/>
                    <a:pt x="255" y="1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b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44"/>
            <p:cNvSpPr>
              <a:spLocks noEditPoints="1"/>
            </p:cNvSpPr>
            <p:nvPr/>
          </p:nvSpPr>
          <p:spPr bwMode="auto">
            <a:xfrm>
              <a:off x="6160" y="342"/>
              <a:ext cx="358" cy="358"/>
            </a:xfrm>
            <a:custGeom>
              <a:avLst/>
              <a:gdLst>
                <a:gd name="T0" fmla="*/ 190 w 350"/>
                <a:gd name="T1" fmla="*/ 383 h 350"/>
                <a:gd name="T2" fmla="*/ 0 w 350"/>
                <a:gd name="T3" fmla="*/ 190 h 350"/>
                <a:gd name="T4" fmla="*/ 190 w 350"/>
                <a:gd name="T5" fmla="*/ 0 h 350"/>
                <a:gd name="T6" fmla="*/ 383 w 350"/>
                <a:gd name="T7" fmla="*/ 190 h 350"/>
                <a:gd name="T8" fmla="*/ 190 w 350"/>
                <a:gd name="T9" fmla="*/ 383 h 350"/>
                <a:gd name="T10" fmla="*/ 191 w 350"/>
                <a:gd name="T11" fmla="*/ 28 h 350"/>
                <a:gd name="T12" fmla="*/ 28 w 350"/>
                <a:gd name="T13" fmla="*/ 192 h 350"/>
                <a:gd name="T14" fmla="*/ 191 w 350"/>
                <a:gd name="T15" fmla="*/ 358 h 350"/>
                <a:gd name="T16" fmla="*/ 357 w 350"/>
                <a:gd name="T17" fmla="*/ 192 h 350"/>
                <a:gd name="T18" fmla="*/ 191 w 350"/>
                <a:gd name="T19" fmla="*/ 28 h 350"/>
                <a:gd name="T20" fmla="*/ 271 w 350"/>
                <a:gd name="T21" fmla="*/ 292 h 350"/>
                <a:gd name="T22" fmla="*/ 254 w 350"/>
                <a:gd name="T23" fmla="*/ 278 h 350"/>
                <a:gd name="T24" fmla="*/ 254 w 350"/>
                <a:gd name="T25" fmla="*/ 152 h 350"/>
                <a:gd name="T26" fmla="*/ 254 w 350"/>
                <a:gd name="T27" fmla="*/ 152 h 350"/>
                <a:gd name="T28" fmla="*/ 207 w 350"/>
                <a:gd name="T29" fmla="*/ 249 h 350"/>
                <a:gd name="T30" fmla="*/ 191 w 350"/>
                <a:gd name="T31" fmla="*/ 261 h 350"/>
                <a:gd name="T32" fmla="*/ 177 w 350"/>
                <a:gd name="T33" fmla="*/ 249 h 350"/>
                <a:gd name="T34" fmla="*/ 129 w 350"/>
                <a:gd name="T35" fmla="*/ 152 h 350"/>
                <a:gd name="T36" fmla="*/ 129 w 350"/>
                <a:gd name="T37" fmla="*/ 152 h 350"/>
                <a:gd name="T38" fmla="*/ 129 w 350"/>
                <a:gd name="T39" fmla="*/ 278 h 350"/>
                <a:gd name="T40" fmla="*/ 110 w 350"/>
                <a:gd name="T41" fmla="*/ 292 h 350"/>
                <a:gd name="T42" fmla="*/ 96 w 350"/>
                <a:gd name="T43" fmla="*/ 278 h 350"/>
                <a:gd name="T44" fmla="*/ 96 w 350"/>
                <a:gd name="T45" fmla="*/ 109 h 350"/>
                <a:gd name="T46" fmla="*/ 117 w 350"/>
                <a:gd name="T47" fmla="*/ 91 h 350"/>
                <a:gd name="T48" fmla="*/ 139 w 350"/>
                <a:gd name="T49" fmla="*/ 106 h 350"/>
                <a:gd name="T50" fmla="*/ 191 w 350"/>
                <a:gd name="T51" fmla="*/ 215 h 350"/>
                <a:gd name="T52" fmla="*/ 191 w 350"/>
                <a:gd name="T53" fmla="*/ 215 h 350"/>
                <a:gd name="T54" fmla="*/ 242 w 350"/>
                <a:gd name="T55" fmla="*/ 106 h 350"/>
                <a:gd name="T56" fmla="*/ 267 w 350"/>
                <a:gd name="T57" fmla="*/ 91 h 350"/>
                <a:gd name="T58" fmla="*/ 286 w 350"/>
                <a:gd name="T59" fmla="*/ 109 h 350"/>
                <a:gd name="T60" fmla="*/ 286 w 350"/>
                <a:gd name="T61" fmla="*/ 278 h 350"/>
                <a:gd name="T62" fmla="*/ 271 w 350"/>
                <a:gd name="T63" fmla="*/ 292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350"/>
                <a:gd name="T98" fmla="*/ 350 w 350"/>
                <a:gd name="T99" fmla="*/ 350 h 3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350">
                  <a:moveTo>
                    <a:pt x="174" y="350"/>
                  </a:moveTo>
                  <a:cubicBezTo>
                    <a:pt x="81" y="350"/>
                    <a:pt x="0" y="271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1" y="0"/>
                    <a:pt x="350" y="78"/>
                    <a:pt x="350" y="174"/>
                  </a:cubicBezTo>
                  <a:cubicBezTo>
                    <a:pt x="350" y="271"/>
                    <a:pt x="271" y="350"/>
                    <a:pt x="174" y="350"/>
                  </a:cubicBezTo>
                  <a:close/>
                  <a:moveTo>
                    <a:pt x="175" y="24"/>
                  </a:moveTo>
                  <a:cubicBezTo>
                    <a:pt x="92" y="24"/>
                    <a:pt x="24" y="93"/>
                    <a:pt x="24" y="176"/>
                  </a:cubicBezTo>
                  <a:cubicBezTo>
                    <a:pt x="24" y="260"/>
                    <a:pt x="92" y="327"/>
                    <a:pt x="175" y="327"/>
                  </a:cubicBezTo>
                  <a:cubicBezTo>
                    <a:pt x="258" y="327"/>
                    <a:pt x="326" y="259"/>
                    <a:pt x="326" y="176"/>
                  </a:cubicBezTo>
                  <a:cubicBezTo>
                    <a:pt x="326" y="94"/>
                    <a:pt x="258" y="24"/>
                    <a:pt x="175" y="24"/>
                  </a:cubicBezTo>
                  <a:close/>
                  <a:moveTo>
                    <a:pt x="247" y="267"/>
                  </a:moveTo>
                  <a:cubicBezTo>
                    <a:pt x="240" y="267"/>
                    <a:pt x="232" y="262"/>
                    <a:pt x="232" y="254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189" y="228"/>
                    <a:pt x="189" y="228"/>
                    <a:pt x="189" y="228"/>
                  </a:cubicBezTo>
                  <a:cubicBezTo>
                    <a:pt x="186" y="235"/>
                    <a:pt x="182" y="238"/>
                    <a:pt x="175" y="238"/>
                  </a:cubicBezTo>
                  <a:cubicBezTo>
                    <a:pt x="168" y="238"/>
                    <a:pt x="164" y="235"/>
                    <a:pt x="161" y="228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62"/>
                    <a:pt x="109" y="267"/>
                    <a:pt x="102" y="267"/>
                  </a:cubicBezTo>
                  <a:cubicBezTo>
                    <a:pt x="94" y="267"/>
                    <a:pt x="88" y="262"/>
                    <a:pt x="88" y="254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92"/>
                    <a:pt x="93" y="83"/>
                    <a:pt x="107" y="83"/>
                  </a:cubicBezTo>
                  <a:cubicBezTo>
                    <a:pt x="118" y="83"/>
                    <a:pt x="123" y="88"/>
                    <a:pt x="127" y="98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7" y="88"/>
                    <a:pt x="232" y="83"/>
                    <a:pt x="243" y="83"/>
                  </a:cubicBezTo>
                  <a:cubicBezTo>
                    <a:pt x="257" y="83"/>
                    <a:pt x="262" y="92"/>
                    <a:pt x="262" y="101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62"/>
                    <a:pt x="255" y="267"/>
                    <a:pt x="247" y="267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z="1600" b="1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6158" y="1808"/>
              <a:ext cx="358" cy="358"/>
            </a:xfrm>
            <a:custGeom>
              <a:avLst/>
              <a:gdLst>
                <a:gd name="T0" fmla="*/ 0 w 350"/>
                <a:gd name="T1" fmla="*/ 192 h 350"/>
                <a:gd name="T2" fmla="*/ 383 w 350"/>
                <a:gd name="T3" fmla="*/ 192 h 350"/>
                <a:gd name="T4" fmla="*/ 191 w 350"/>
                <a:gd name="T5" fmla="*/ 28 h 350"/>
                <a:gd name="T6" fmla="*/ 191 w 350"/>
                <a:gd name="T7" fmla="*/ 357 h 350"/>
                <a:gd name="T8" fmla="*/ 191 w 350"/>
                <a:gd name="T9" fmla="*/ 28 h 350"/>
                <a:gd name="T10" fmla="*/ 74 w 350"/>
                <a:gd name="T11" fmla="*/ 257 h 350"/>
                <a:gd name="T12" fmla="*/ 58 w 350"/>
                <a:gd name="T13" fmla="*/ 135 h 350"/>
                <a:gd name="T14" fmla="*/ 104 w 350"/>
                <a:gd name="T15" fmla="*/ 125 h 350"/>
                <a:gd name="T16" fmla="*/ 124 w 350"/>
                <a:gd name="T17" fmla="*/ 187 h 350"/>
                <a:gd name="T18" fmla="*/ 145 w 350"/>
                <a:gd name="T19" fmla="*/ 220 h 350"/>
                <a:gd name="T20" fmla="*/ 95 w 350"/>
                <a:gd name="T21" fmla="*/ 145 h 350"/>
                <a:gd name="T22" fmla="*/ 86 w 350"/>
                <a:gd name="T23" fmla="*/ 180 h 350"/>
                <a:gd name="T24" fmla="*/ 117 w 350"/>
                <a:gd name="T25" fmla="*/ 163 h 350"/>
                <a:gd name="T26" fmla="*/ 97 w 350"/>
                <a:gd name="T27" fmla="*/ 196 h 350"/>
                <a:gd name="T28" fmla="*/ 87 w 350"/>
                <a:gd name="T29" fmla="*/ 235 h 350"/>
                <a:gd name="T30" fmla="*/ 122 w 350"/>
                <a:gd name="T31" fmla="*/ 217 h 350"/>
                <a:gd name="T32" fmla="*/ 202 w 350"/>
                <a:gd name="T33" fmla="*/ 259 h 350"/>
                <a:gd name="T34" fmla="*/ 158 w 350"/>
                <a:gd name="T35" fmla="*/ 134 h 350"/>
                <a:gd name="T36" fmla="*/ 185 w 350"/>
                <a:gd name="T37" fmla="*/ 134 h 350"/>
                <a:gd name="T38" fmla="*/ 202 w 350"/>
                <a:gd name="T39" fmla="*/ 235 h 350"/>
                <a:gd name="T40" fmla="*/ 221 w 350"/>
                <a:gd name="T41" fmla="*/ 134 h 350"/>
                <a:gd name="T42" fmla="*/ 245 w 350"/>
                <a:gd name="T43" fmla="*/ 134 h 350"/>
                <a:gd name="T44" fmla="*/ 202 w 350"/>
                <a:gd name="T45" fmla="*/ 259 h 350"/>
                <a:gd name="T46" fmla="*/ 262 w 350"/>
                <a:gd name="T47" fmla="*/ 253 h 350"/>
                <a:gd name="T48" fmla="*/ 269 w 350"/>
                <a:gd name="T49" fmla="*/ 230 h 350"/>
                <a:gd name="T50" fmla="*/ 304 w 350"/>
                <a:gd name="T51" fmla="*/ 222 h 350"/>
                <a:gd name="T52" fmla="*/ 282 w 350"/>
                <a:gd name="T53" fmla="*/ 198 h 350"/>
                <a:gd name="T54" fmla="*/ 299 w 350"/>
                <a:gd name="T55" fmla="*/ 124 h 350"/>
                <a:gd name="T56" fmla="*/ 327 w 350"/>
                <a:gd name="T57" fmla="*/ 141 h 350"/>
                <a:gd name="T58" fmla="*/ 297 w 350"/>
                <a:gd name="T59" fmla="*/ 145 h 350"/>
                <a:gd name="T60" fmla="*/ 294 w 350"/>
                <a:gd name="T61" fmla="*/ 174 h 350"/>
                <a:gd name="T62" fmla="*/ 329 w 350"/>
                <a:gd name="T63" fmla="*/ 219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350"/>
                <a:gd name="T98" fmla="*/ 350 w 350"/>
                <a:gd name="T99" fmla="*/ 350 h 3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350">
                  <a:moveTo>
                    <a:pt x="175" y="350"/>
                  </a:moveTo>
                  <a:cubicBezTo>
                    <a:pt x="79" y="350"/>
                    <a:pt x="0" y="272"/>
                    <a:pt x="0" y="176"/>
                  </a:cubicBezTo>
                  <a:cubicBezTo>
                    <a:pt x="0" y="79"/>
                    <a:pt x="79" y="0"/>
                    <a:pt x="175" y="0"/>
                  </a:cubicBezTo>
                  <a:cubicBezTo>
                    <a:pt x="268" y="0"/>
                    <a:pt x="350" y="79"/>
                    <a:pt x="350" y="176"/>
                  </a:cubicBezTo>
                  <a:cubicBezTo>
                    <a:pt x="350" y="272"/>
                    <a:pt x="272" y="350"/>
                    <a:pt x="175" y="350"/>
                  </a:cubicBezTo>
                  <a:close/>
                  <a:moveTo>
                    <a:pt x="175" y="24"/>
                  </a:moveTo>
                  <a:cubicBezTo>
                    <a:pt x="92" y="24"/>
                    <a:pt x="24" y="92"/>
                    <a:pt x="24" y="176"/>
                  </a:cubicBezTo>
                  <a:cubicBezTo>
                    <a:pt x="24" y="258"/>
                    <a:pt x="92" y="326"/>
                    <a:pt x="175" y="326"/>
                  </a:cubicBezTo>
                  <a:cubicBezTo>
                    <a:pt x="258" y="326"/>
                    <a:pt x="326" y="258"/>
                    <a:pt x="326" y="176"/>
                  </a:cubicBezTo>
                  <a:cubicBezTo>
                    <a:pt x="326" y="93"/>
                    <a:pt x="258" y="24"/>
                    <a:pt x="175" y="24"/>
                  </a:cubicBezTo>
                  <a:close/>
                  <a:moveTo>
                    <a:pt x="97" y="235"/>
                  </a:moveTo>
                  <a:cubicBezTo>
                    <a:pt x="66" y="235"/>
                    <a:pt x="66" y="235"/>
                    <a:pt x="66" y="235"/>
                  </a:cubicBezTo>
                  <a:cubicBezTo>
                    <a:pt x="60" y="235"/>
                    <a:pt x="54" y="232"/>
                    <a:pt x="54" y="226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4" y="118"/>
                    <a:pt x="58" y="113"/>
                    <a:pt x="64" y="113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114" y="113"/>
                    <a:pt x="131" y="123"/>
                    <a:pt x="131" y="143"/>
                  </a:cubicBezTo>
                  <a:cubicBezTo>
                    <a:pt x="131" y="158"/>
                    <a:pt x="121" y="166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9" y="172"/>
                    <a:pt x="133" y="180"/>
                    <a:pt x="133" y="200"/>
                  </a:cubicBezTo>
                  <a:cubicBezTo>
                    <a:pt x="133" y="225"/>
                    <a:pt x="116" y="235"/>
                    <a:pt x="97" y="235"/>
                  </a:cubicBezTo>
                  <a:close/>
                  <a:moveTo>
                    <a:pt x="87" y="133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97" y="164"/>
                    <a:pt x="107" y="160"/>
                    <a:pt x="107" y="149"/>
                  </a:cubicBezTo>
                  <a:cubicBezTo>
                    <a:pt x="107" y="137"/>
                    <a:pt x="97" y="133"/>
                    <a:pt x="87" y="133"/>
                  </a:cubicBezTo>
                  <a:close/>
                  <a:moveTo>
                    <a:pt x="8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103" y="215"/>
                    <a:pt x="110" y="209"/>
                    <a:pt x="110" y="197"/>
                  </a:cubicBezTo>
                  <a:cubicBezTo>
                    <a:pt x="110" y="184"/>
                    <a:pt x="98" y="180"/>
                    <a:pt x="89" y="180"/>
                  </a:cubicBezTo>
                  <a:close/>
                  <a:moveTo>
                    <a:pt x="185" y="236"/>
                  </a:moveTo>
                  <a:cubicBezTo>
                    <a:pt x="159" y="236"/>
                    <a:pt x="145" y="223"/>
                    <a:pt x="145" y="194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16"/>
                    <a:pt x="150" y="113"/>
                    <a:pt x="157" y="113"/>
                  </a:cubicBezTo>
                  <a:cubicBezTo>
                    <a:pt x="163" y="113"/>
                    <a:pt x="169" y="116"/>
                    <a:pt x="169" y="122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69" y="206"/>
                    <a:pt x="174" y="215"/>
                    <a:pt x="185" y="215"/>
                  </a:cubicBezTo>
                  <a:cubicBezTo>
                    <a:pt x="197" y="215"/>
                    <a:pt x="201" y="206"/>
                    <a:pt x="201" y="192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1" y="116"/>
                    <a:pt x="207" y="113"/>
                    <a:pt x="213" y="113"/>
                  </a:cubicBezTo>
                  <a:cubicBezTo>
                    <a:pt x="218" y="113"/>
                    <a:pt x="225" y="116"/>
                    <a:pt x="225" y="122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5" y="222"/>
                    <a:pt x="209" y="236"/>
                    <a:pt x="185" y="236"/>
                  </a:cubicBezTo>
                  <a:close/>
                  <a:moveTo>
                    <a:pt x="262" y="236"/>
                  </a:moveTo>
                  <a:cubicBezTo>
                    <a:pt x="254" y="236"/>
                    <a:pt x="245" y="234"/>
                    <a:pt x="239" y="231"/>
                  </a:cubicBezTo>
                  <a:cubicBezTo>
                    <a:pt x="234" y="228"/>
                    <a:pt x="230" y="226"/>
                    <a:pt x="232" y="218"/>
                  </a:cubicBezTo>
                  <a:cubicBezTo>
                    <a:pt x="235" y="211"/>
                    <a:pt x="238" y="207"/>
                    <a:pt x="245" y="210"/>
                  </a:cubicBezTo>
                  <a:cubicBezTo>
                    <a:pt x="249" y="212"/>
                    <a:pt x="256" y="215"/>
                    <a:pt x="262" y="215"/>
                  </a:cubicBezTo>
                  <a:cubicBezTo>
                    <a:pt x="270" y="215"/>
                    <a:pt x="278" y="211"/>
                    <a:pt x="278" y="202"/>
                  </a:cubicBezTo>
                  <a:cubicBezTo>
                    <a:pt x="278" y="196"/>
                    <a:pt x="274" y="191"/>
                    <a:pt x="268" y="187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44" y="174"/>
                    <a:pt x="235" y="164"/>
                    <a:pt x="235" y="147"/>
                  </a:cubicBezTo>
                  <a:cubicBezTo>
                    <a:pt x="235" y="125"/>
                    <a:pt x="252" y="112"/>
                    <a:pt x="273" y="112"/>
                  </a:cubicBezTo>
                  <a:cubicBezTo>
                    <a:pt x="280" y="112"/>
                    <a:pt x="288" y="114"/>
                    <a:pt x="293" y="116"/>
                  </a:cubicBezTo>
                  <a:cubicBezTo>
                    <a:pt x="298" y="119"/>
                    <a:pt x="301" y="122"/>
                    <a:pt x="299" y="129"/>
                  </a:cubicBezTo>
                  <a:cubicBezTo>
                    <a:pt x="297" y="136"/>
                    <a:pt x="293" y="139"/>
                    <a:pt x="287" y="136"/>
                  </a:cubicBezTo>
                  <a:cubicBezTo>
                    <a:pt x="283" y="135"/>
                    <a:pt x="278" y="133"/>
                    <a:pt x="272" y="133"/>
                  </a:cubicBezTo>
                  <a:cubicBezTo>
                    <a:pt x="264" y="133"/>
                    <a:pt x="258" y="137"/>
                    <a:pt x="258" y="144"/>
                  </a:cubicBezTo>
                  <a:cubicBezTo>
                    <a:pt x="258" y="151"/>
                    <a:pt x="263" y="155"/>
                    <a:pt x="269" y="158"/>
                  </a:cubicBezTo>
                  <a:cubicBezTo>
                    <a:pt x="278" y="164"/>
                    <a:pt x="278" y="164"/>
                    <a:pt x="278" y="164"/>
                  </a:cubicBezTo>
                  <a:cubicBezTo>
                    <a:pt x="291" y="171"/>
                    <a:pt x="301" y="181"/>
                    <a:pt x="301" y="199"/>
                  </a:cubicBezTo>
                  <a:cubicBezTo>
                    <a:pt x="301" y="222"/>
                    <a:pt x="284" y="236"/>
                    <a:pt x="262" y="2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b="1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7696" y="116632"/>
            <a:ext cx="6558640" cy="1029543"/>
          </a:xfrm>
        </p:spPr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RATP 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83568" y="313183"/>
            <a:ext cx="8061990" cy="5636097"/>
            <a:chOff x="683568" y="313183"/>
            <a:chExt cx="8061990" cy="5636097"/>
          </a:xfrm>
        </p:grpSpPr>
        <p:grpSp>
          <p:nvGrpSpPr>
            <p:cNvPr id="7" name="Groupe 41"/>
            <p:cNvGrpSpPr/>
            <p:nvPr/>
          </p:nvGrpSpPr>
          <p:grpSpPr>
            <a:xfrm>
              <a:off x="5559816" y="2532299"/>
              <a:ext cx="2540576" cy="1400757"/>
              <a:chOff x="5559816" y="2532299"/>
              <a:chExt cx="2540576" cy="1400757"/>
            </a:xfrm>
          </p:grpSpPr>
          <p:sp>
            <p:nvSpPr>
              <p:cNvPr id="75" name="Rectangle 3"/>
              <p:cNvSpPr txBox="1">
                <a:spLocks noChangeArrowheads="1"/>
              </p:cNvSpPr>
              <p:nvPr/>
            </p:nvSpPr>
            <p:spPr bwMode="auto">
              <a:xfrm>
                <a:off x="5559817" y="2921818"/>
                <a:ext cx="1889125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72AB"/>
                  </a:buClr>
                </a:pPr>
                <a:r>
                  <a:rPr lang="es-CL" sz="40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56 000</a:t>
                </a:r>
                <a:endParaRPr lang="es-CL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57"/>
              <p:cNvSpPr>
                <a:spLocks noChangeArrowheads="1"/>
              </p:cNvSpPr>
              <p:nvPr/>
            </p:nvSpPr>
            <p:spPr bwMode="auto">
              <a:xfrm>
                <a:off x="6224980" y="3471093"/>
                <a:ext cx="169309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72AB"/>
                  </a:buClr>
                </a:pPr>
                <a:r>
                  <a:rPr lang="es-CL" sz="240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empleados</a:t>
                </a:r>
              </a:p>
            </p:txBody>
          </p:sp>
          <p:sp>
            <p:nvSpPr>
              <p:cNvPr id="88" name="Rectangle 73"/>
              <p:cNvSpPr>
                <a:spLocks noChangeArrowheads="1"/>
              </p:cNvSpPr>
              <p:nvPr/>
            </p:nvSpPr>
            <p:spPr bwMode="auto">
              <a:xfrm>
                <a:off x="5559816" y="2532299"/>
                <a:ext cx="2540576" cy="1400757"/>
              </a:xfrm>
              <a:prstGeom prst="rect">
                <a:avLst/>
              </a:prstGeom>
              <a:noFill/>
              <a:ln w="9525">
                <a:solidFill>
                  <a:srgbClr val="C6B29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e 37"/>
            <p:cNvGrpSpPr/>
            <p:nvPr/>
          </p:nvGrpSpPr>
          <p:grpSpPr>
            <a:xfrm>
              <a:off x="2994769" y="4431357"/>
              <a:ext cx="3449439" cy="1517923"/>
              <a:chOff x="2994769" y="3933056"/>
              <a:chExt cx="3449439" cy="1517923"/>
            </a:xfrm>
          </p:grpSpPr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2994769" y="4005064"/>
                <a:ext cx="344943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9pPr>
              </a:lstStyle>
              <a:p>
                <a:pPr eaLnBrk="1" fontAlgn="base" hangingPunct="1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s-CL" sz="4000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€</a:t>
                </a:r>
                <a:r>
                  <a:rPr lang="es-CL" sz="4400" b="1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5,143</a:t>
                </a:r>
                <a:r>
                  <a:rPr lang="es-CL" sz="4400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CL" sz="2400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billones</a:t>
                </a:r>
                <a:r>
                  <a:rPr lang="es-CL" sz="2400" dirty="0" smtClean="0">
                    <a:solidFill>
                      <a:srgbClr val="B0BE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s-CL" sz="2400" dirty="0" smtClean="0">
                    <a:solidFill>
                      <a:srgbClr val="B0BE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s-CL" sz="20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ingresos (+4,2%)</a:t>
                </a:r>
                <a:br>
                  <a:rPr lang="es-CL" sz="20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s-CL" sz="2000" dirty="0" smtClean="0">
                  <a:solidFill>
                    <a:srgbClr val="2F4E9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74"/>
              <p:cNvSpPr>
                <a:spLocks noChangeArrowheads="1"/>
              </p:cNvSpPr>
              <p:nvPr/>
            </p:nvSpPr>
            <p:spPr bwMode="auto">
              <a:xfrm>
                <a:off x="2994769" y="3933056"/>
                <a:ext cx="2565048" cy="1517923"/>
              </a:xfrm>
              <a:prstGeom prst="rect">
                <a:avLst/>
              </a:prstGeom>
              <a:noFill/>
              <a:ln w="9525">
                <a:solidFill>
                  <a:srgbClr val="FFE36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e 49"/>
            <p:cNvGrpSpPr/>
            <p:nvPr/>
          </p:nvGrpSpPr>
          <p:grpSpPr>
            <a:xfrm>
              <a:off x="5862265" y="313183"/>
              <a:ext cx="2670175" cy="1747665"/>
              <a:chOff x="5142185" y="116632"/>
              <a:chExt cx="2670175" cy="1747665"/>
            </a:xfrm>
          </p:grpSpPr>
          <p:sp>
            <p:nvSpPr>
              <p:cNvPr id="92" name="Rectangle 42"/>
              <p:cNvSpPr>
                <a:spLocks noChangeArrowheads="1"/>
              </p:cNvSpPr>
              <p:nvPr/>
            </p:nvSpPr>
            <p:spPr bwMode="auto">
              <a:xfrm>
                <a:off x="5436096" y="116632"/>
                <a:ext cx="108012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L" sz="720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s-CL" sz="2800" baseline="30000" smtClean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endParaRPr lang="es-CL" sz="24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e 34"/>
              <p:cNvGrpSpPr/>
              <p:nvPr/>
            </p:nvGrpSpPr>
            <p:grpSpPr>
              <a:xfrm>
                <a:off x="5142185" y="332656"/>
                <a:ext cx="2670175" cy="1531641"/>
                <a:chOff x="5142185" y="332656"/>
                <a:chExt cx="2670175" cy="1531641"/>
              </a:xfrm>
            </p:grpSpPr>
            <p:sp>
              <p:nvSpPr>
                <p:cNvPr id="9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384526" y="1172767"/>
                  <a:ext cx="2427834" cy="691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75000"/>
                    </a:lnSpc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72AB"/>
                    </a:buClr>
                  </a:pPr>
                  <a:r>
                    <a:rPr lang="es-CL" dirty="0" smtClean="0">
                      <a:solidFill>
                        <a:srgbClr val="2F4E9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Líder mundial en Transporte Publico</a:t>
                  </a:r>
                </a:p>
              </p:txBody>
            </p:sp>
            <p:sp>
              <p:nvSpPr>
                <p:cNvPr id="9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267548" y="332656"/>
                  <a:ext cx="1536700" cy="1109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75000"/>
                    </a:lnSpc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72AB"/>
                    </a:buClr>
                  </a:pPr>
                  <a:r>
                    <a:rPr lang="es-CL" dirty="0" smtClean="0">
                      <a:solidFill>
                        <a:srgbClr val="CCCC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El               </a:t>
                  </a:r>
                </a:p>
              </p:txBody>
            </p:sp>
            <p:sp>
              <p:nvSpPr>
                <p:cNvPr id="94" name="Rectangle 86"/>
                <p:cNvSpPr>
                  <a:spLocks noChangeArrowheads="1"/>
                </p:cNvSpPr>
                <p:nvPr/>
              </p:nvSpPr>
              <p:spPr bwMode="auto">
                <a:xfrm>
                  <a:off x="5142185" y="453406"/>
                  <a:ext cx="2670175" cy="1387475"/>
                </a:xfrm>
                <a:prstGeom prst="rect">
                  <a:avLst/>
                </a:prstGeom>
                <a:noFill/>
                <a:ln w="9525">
                  <a:solidFill>
                    <a:srgbClr val="C6B29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Groupe 48"/>
            <p:cNvGrpSpPr/>
            <p:nvPr/>
          </p:nvGrpSpPr>
          <p:grpSpPr>
            <a:xfrm>
              <a:off x="6084168" y="4149080"/>
              <a:ext cx="2661390" cy="1249164"/>
              <a:chOff x="6980415" y="4340076"/>
              <a:chExt cx="2661390" cy="1249164"/>
            </a:xfrm>
          </p:grpSpPr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7092280" y="4340076"/>
                <a:ext cx="2549525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9pPr>
              </a:lstStyle>
              <a:p>
                <a:pPr eaLnBrk="1" fontAlgn="base" hangingPunct="1">
                  <a:lnSpc>
                    <a:spcPct val="75000"/>
                  </a:lnSpc>
                  <a:spcBef>
                    <a:spcPts val="1200"/>
                  </a:spcBef>
                  <a:spcAft>
                    <a:spcPct val="0"/>
                  </a:spcAft>
                  <a:buClr>
                    <a:srgbClr val="0072AB"/>
                  </a:buClr>
                </a:pPr>
                <a:r>
                  <a:rPr lang="es-CL" sz="20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Presencia en</a:t>
                </a:r>
              </a:p>
            </p:txBody>
          </p:sp>
          <p:grpSp>
            <p:nvGrpSpPr>
              <p:cNvPr id="12" name="Groupe 39"/>
              <p:cNvGrpSpPr/>
              <p:nvPr/>
            </p:nvGrpSpPr>
            <p:grpSpPr>
              <a:xfrm>
                <a:off x="6980415" y="4448795"/>
                <a:ext cx="2283937" cy="1140445"/>
                <a:chOff x="6980415" y="4448795"/>
                <a:chExt cx="2283937" cy="1140445"/>
              </a:xfrm>
            </p:grpSpPr>
            <p:sp>
              <p:nvSpPr>
                <p:cNvPr id="96" name="Rectangle 42"/>
                <p:cNvSpPr>
                  <a:spLocks noChangeArrowheads="1"/>
                </p:cNvSpPr>
                <p:nvPr/>
              </p:nvSpPr>
              <p:spPr bwMode="auto">
                <a:xfrm>
                  <a:off x="7236296" y="4481244"/>
                  <a:ext cx="655949" cy="1107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L" sz="6600" dirty="0" smtClean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s-CL" sz="20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49453"/>
                  <a:ext cx="1524000" cy="839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Parisine Office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72AB"/>
                    </a:buClr>
                  </a:pPr>
                  <a:r>
                    <a:rPr lang="es-CL" sz="2000" dirty="0" smtClean="0">
                      <a:solidFill>
                        <a:srgbClr val="2F4E9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continentes</a:t>
                  </a:r>
                  <a:endParaRPr lang="es-CL" sz="2000" dirty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90"/>
                <p:cNvSpPr>
                  <a:spLocks noChangeArrowheads="1"/>
                </p:cNvSpPr>
                <p:nvPr/>
              </p:nvSpPr>
              <p:spPr bwMode="auto">
                <a:xfrm>
                  <a:off x="6980415" y="4448795"/>
                  <a:ext cx="2127250" cy="987425"/>
                </a:xfrm>
                <a:prstGeom prst="rect">
                  <a:avLst/>
                </a:prstGeom>
                <a:noFill/>
                <a:ln w="9525">
                  <a:solidFill>
                    <a:srgbClr val="FFE36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e 40"/>
            <p:cNvGrpSpPr/>
            <p:nvPr/>
          </p:nvGrpSpPr>
          <p:grpSpPr>
            <a:xfrm>
              <a:off x="2648222" y="1748831"/>
              <a:ext cx="3306515" cy="1822450"/>
              <a:chOff x="2648222" y="1748831"/>
              <a:chExt cx="3306515" cy="1822450"/>
            </a:xfrm>
          </p:grpSpPr>
          <p:grpSp>
            <p:nvGrpSpPr>
              <p:cNvPr id="14" name="Groupe 35"/>
              <p:cNvGrpSpPr/>
              <p:nvPr/>
            </p:nvGrpSpPr>
            <p:grpSpPr>
              <a:xfrm>
                <a:off x="2648222" y="1748831"/>
                <a:ext cx="2826400" cy="1822450"/>
                <a:chOff x="2648222" y="1748831"/>
                <a:chExt cx="2826400" cy="1822450"/>
              </a:xfrm>
            </p:grpSpPr>
            <p:sp>
              <p:nvSpPr>
                <p:cNvPr id="73" name="Rectangle 40"/>
                <p:cNvSpPr>
                  <a:spLocks noChangeArrowheads="1"/>
                </p:cNvSpPr>
                <p:nvPr/>
              </p:nvSpPr>
              <p:spPr bwMode="auto">
                <a:xfrm>
                  <a:off x="2649810" y="1748831"/>
                  <a:ext cx="2824812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L" sz="4400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€</a:t>
                  </a:r>
                  <a:r>
                    <a:rPr lang="es-CL" sz="6000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304</a:t>
                  </a:r>
                  <a:r>
                    <a:rPr lang="es-CL" sz="2800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CL" sz="2000" dirty="0" smtClean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millones</a:t>
                  </a:r>
                </a:p>
              </p:txBody>
            </p:sp>
            <p:sp>
              <p:nvSpPr>
                <p:cNvPr id="86" name="Rectangle 69"/>
                <p:cNvSpPr>
                  <a:spLocks noChangeArrowheads="1"/>
                </p:cNvSpPr>
                <p:nvPr/>
              </p:nvSpPr>
              <p:spPr bwMode="auto">
                <a:xfrm>
                  <a:off x="2648222" y="1840906"/>
                  <a:ext cx="2493963" cy="1730375"/>
                </a:xfrm>
                <a:prstGeom prst="rect">
                  <a:avLst/>
                </a:prstGeom>
                <a:noFill/>
                <a:ln w="9525">
                  <a:solidFill>
                    <a:srgbClr val="C6B29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2771800" y="2636912"/>
                <a:ext cx="3182937" cy="839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risine Office" pitchFamily="34" charset="0"/>
                  </a:defRPr>
                </a:lvl9pPr>
              </a:lstStyle>
              <a:p>
                <a:pPr eaLnBrk="1" fontAlgn="base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2AB"/>
                  </a:buClr>
                </a:pPr>
                <a:r>
                  <a:rPr lang="es-CL" sz="20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Beneficios (+14,3%)</a:t>
                </a:r>
                <a:r>
                  <a:rPr lang="es-CL" sz="16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s-CL" sz="16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s-CL" sz="1600" dirty="0" smtClean="0">
                    <a:solidFill>
                      <a:srgbClr val="2F4E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el 2013</a:t>
                </a:r>
              </a:p>
            </p:txBody>
          </p:sp>
        </p:grpSp>
        <p:grpSp>
          <p:nvGrpSpPr>
            <p:cNvPr id="16" name="Groupe 36"/>
            <p:cNvGrpSpPr/>
            <p:nvPr/>
          </p:nvGrpSpPr>
          <p:grpSpPr>
            <a:xfrm>
              <a:off x="683568" y="2996952"/>
              <a:ext cx="2232248" cy="2088232"/>
              <a:chOff x="755576" y="3429000"/>
              <a:chExt cx="2232248" cy="2088232"/>
            </a:xfrm>
          </p:grpSpPr>
          <p:sp>
            <p:nvSpPr>
              <p:cNvPr id="74" name="Rectangle 3"/>
              <p:cNvSpPr>
                <a:spLocks noChangeArrowheads="1"/>
              </p:cNvSpPr>
              <p:nvPr/>
            </p:nvSpPr>
            <p:spPr bwMode="auto">
              <a:xfrm>
                <a:off x="1552749" y="3861048"/>
                <a:ext cx="1095473" cy="77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lnSpcReduction="10000"/>
              </a:bodyPr>
              <a:lstStyle/>
              <a:p>
                <a:pPr fontAlgn="base">
                  <a:lnSpc>
                    <a:spcPct val="6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72AB"/>
                  </a:buClr>
                  <a:buFont typeface="Wingdings" pitchFamily="28" charset="2"/>
                  <a:buNone/>
                </a:pPr>
                <a:r>
                  <a:rPr lang="es-CL" sz="2800" smtClean="0">
                    <a:solidFill>
                      <a:schemeClr val="bg2"/>
                    </a:solidFill>
                    <a:latin typeface="Arial" panose="020B0604020202020204" pitchFamily="34" charset="0"/>
                    <a:ea typeface="ＭＳ Ｐゴシック" pitchFamily="28" charset="-128"/>
                    <a:cs typeface="Arial" panose="020B0604020202020204" pitchFamily="34" charset="0"/>
                  </a:rPr>
                  <a:t/>
                </a:r>
                <a:br>
                  <a:rPr lang="es-CL" sz="2800" smtClean="0">
                    <a:solidFill>
                      <a:schemeClr val="bg2"/>
                    </a:solidFill>
                    <a:latin typeface="Arial" panose="020B0604020202020204" pitchFamily="34" charset="0"/>
                    <a:ea typeface="ＭＳ Ｐゴシック" pitchFamily="28" charset="-128"/>
                    <a:cs typeface="Arial" panose="020B0604020202020204" pitchFamily="34" charset="0"/>
                  </a:rPr>
                </a:br>
                <a:r>
                  <a:rPr lang="es-CL" sz="540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ＭＳ Ｐゴシック" pitchFamily="28" charset="-128"/>
                    <a:cs typeface="Arial" panose="020B0604020202020204" pitchFamily="34" charset="0"/>
                  </a:rPr>
                  <a:t>12</a:t>
                </a:r>
                <a:endParaRPr lang="es-CL" smtClean="0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3"/>
              <p:cNvSpPr>
                <a:spLocks noChangeArrowheads="1"/>
              </p:cNvSpPr>
              <p:nvPr/>
            </p:nvSpPr>
            <p:spPr bwMode="auto">
              <a:xfrm>
                <a:off x="755576" y="4941168"/>
                <a:ext cx="2232248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ts val="1200"/>
                  </a:spcBef>
                  <a:spcAft>
                    <a:spcPct val="0"/>
                  </a:spcAft>
                  <a:buClr>
                    <a:srgbClr val="0072AB"/>
                  </a:buClr>
                  <a:buFont typeface="Wingdings" pitchFamily="28" charset="2"/>
                  <a:buNone/>
                </a:pPr>
                <a:r>
                  <a:rPr lang="es-CL" sz="1400" dirty="0" smtClean="0">
                    <a:solidFill>
                      <a:srgbClr val="2F4E96"/>
                    </a:solidFill>
                    <a:latin typeface="Arial" panose="020B0604020202020204" pitchFamily="34" charset="0"/>
                    <a:ea typeface="ＭＳ Ｐゴシック" pitchFamily="28" charset="-128"/>
                    <a:cs typeface="Arial" panose="020B0604020202020204" pitchFamily="34" charset="0"/>
                  </a:rPr>
                  <a:t>Pasajeros transportados diariamente </a:t>
                </a:r>
                <a:endParaRPr lang="es-CL" sz="1200" dirty="0" smtClean="0">
                  <a:solidFill>
                    <a:srgbClr val="2F4E96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63"/>
              <p:cNvSpPr>
                <a:spLocks noChangeArrowheads="1"/>
              </p:cNvSpPr>
              <p:nvPr/>
            </p:nvSpPr>
            <p:spPr bwMode="auto">
              <a:xfrm>
                <a:off x="1021254" y="4421312"/>
                <a:ext cx="16882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L" sz="3200" dirty="0" smtClean="0">
                    <a:solidFill>
                      <a:srgbClr val="FFE36D"/>
                    </a:solidFill>
                    <a:latin typeface="Arial" panose="020B0604020202020204" pitchFamily="34" charset="0"/>
                    <a:ea typeface="ＭＳ Ｐゴシック" pitchFamily="28" charset="-128"/>
                    <a:cs typeface="Arial" panose="020B0604020202020204" pitchFamily="34" charset="0"/>
                  </a:rPr>
                  <a:t>millones</a:t>
                </a:r>
              </a:p>
            </p:txBody>
          </p:sp>
          <p:sp>
            <p:nvSpPr>
              <p:cNvPr id="87" name="Rectangle 70"/>
              <p:cNvSpPr>
                <a:spLocks noChangeArrowheads="1"/>
              </p:cNvSpPr>
              <p:nvPr/>
            </p:nvSpPr>
            <p:spPr bwMode="auto">
              <a:xfrm>
                <a:off x="827584" y="3573588"/>
                <a:ext cx="1816917" cy="1877391"/>
              </a:xfrm>
              <a:prstGeom prst="rect">
                <a:avLst/>
              </a:prstGeom>
              <a:noFill/>
              <a:ln w="9525">
                <a:solidFill>
                  <a:srgbClr val="C6B29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58"/>
              <p:cNvSpPr>
                <a:spLocks noChangeArrowheads="1"/>
              </p:cNvSpPr>
              <p:nvPr/>
            </p:nvSpPr>
            <p:spPr bwMode="auto">
              <a:xfrm>
                <a:off x="827584" y="3429000"/>
                <a:ext cx="843501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L" sz="8800" smtClean="0">
                    <a:solidFill>
                      <a:srgbClr val="FFE36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63195" y="3596329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s-CL">
                  <a:solidFill>
                    <a:srgbClr val="2F4E9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715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RATP</a:t>
            </a:r>
            <a:r>
              <a:rPr lang="es-C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RATP </a:t>
            </a:r>
            <a:r>
              <a:rPr lang="es-CL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83568" y="3429000"/>
            <a:ext cx="8280920" cy="2703266"/>
            <a:chOff x="683568" y="3429000"/>
            <a:chExt cx="8280920" cy="2703266"/>
          </a:xfrm>
        </p:grpSpPr>
        <p:sp>
          <p:nvSpPr>
            <p:cNvPr id="20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59832" y="4437112"/>
              <a:ext cx="2852871" cy="936104"/>
            </a:xfrm>
            <a:prstGeom prst="rect">
              <a:avLst/>
            </a:prstGeom>
            <a:solidFill>
              <a:srgbClr val="2F4E96"/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08000" tIns="72000" rIns="72000" bIns="72000"/>
            <a:lstStyle/>
            <a:p>
              <a:pPr marL="103188" indent="-103188" algn="ctr" defTabSz="330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es-CL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28" charset="-128"/>
                <a:cs typeface="Arial" panose="020B0604020202020204" pitchFamily="34" charset="0"/>
                <a:sym typeface="Parisine Office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Operación &amp; Mantenimiento</a:t>
              </a:r>
            </a:p>
          </p:txBody>
        </p:sp>
        <p:pic>
          <p:nvPicPr>
            <p:cNvPr id="24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509120"/>
              <a:ext cx="2952328" cy="7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6" descr="http://www.free-press-release.com/uploads/news/2010/09/27/1285613198_img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3789040"/>
              <a:ext cx="2343226" cy="2343226"/>
            </a:xfrm>
            <a:prstGeom prst="rect">
              <a:avLst/>
            </a:prstGeom>
            <a:noFill/>
          </p:spPr>
        </p:pic>
        <p:sp>
          <p:nvSpPr>
            <p:cNvPr id="23" name="Flèche vers le bas 22"/>
            <p:cNvSpPr/>
            <p:nvPr/>
          </p:nvSpPr>
          <p:spPr>
            <a:xfrm>
              <a:off x="4139952" y="3429000"/>
              <a:ext cx="72008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2915816" y="4221088"/>
              <a:ext cx="6048672" cy="1296144"/>
            </a:xfrm>
            <a:prstGeom prst="roundRect">
              <a:avLst/>
            </a:prstGeom>
            <a:noFill/>
            <a:ln>
              <a:solidFill>
                <a:srgbClr val="25A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schemeClr val="tx1"/>
                  </a:solidFill>
                  <a:prstDash val="sysDash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259632" y="1412776"/>
            <a:ext cx="6624736" cy="1676400"/>
            <a:chOff x="1259632" y="1412776"/>
            <a:chExt cx="6624736" cy="1676400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3059832" y="1484784"/>
              <a:ext cx="2880320" cy="1584176"/>
            </a:xfrm>
            <a:prstGeom prst="rect">
              <a:avLst/>
            </a:prstGeom>
            <a:solidFill>
              <a:srgbClr val="25A794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Ingeniería,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Construcción,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Puesta en Servicio,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s-CL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itchFamily="28" charset="-128"/>
                  <a:cs typeface="Arial" panose="020B0604020202020204" pitchFamily="34" charset="0"/>
                  <a:sym typeface="Parisine Office" pitchFamily="34" charset="0"/>
                </a:rPr>
                <a:t>Operación &amp; Mantenimiento</a:t>
              </a:r>
            </a:p>
          </p:txBody>
        </p:sp>
        <p:pic>
          <p:nvPicPr>
            <p:cNvPr id="37892" name="Picture 4" descr="http://benjd90.olympe-network.com/Page%20accueil%20liens/Images/ratp-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224" y="1484784"/>
              <a:ext cx="1296144" cy="1566506"/>
            </a:xfrm>
            <a:prstGeom prst="rect">
              <a:avLst/>
            </a:prstGeom>
            <a:noFill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1412776"/>
              <a:ext cx="11430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3699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22110" y="1557147"/>
            <a:ext cx="8259635" cy="4433075"/>
            <a:chOff x="822110" y="1557147"/>
            <a:chExt cx="8259635" cy="4433075"/>
          </a:xfrm>
        </p:grpSpPr>
        <p:pic>
          <p:nvPicPr>
            <p:cNvPr id="223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110" y="1557147"/>
              <a:ext cx="8259635" cy="4433075"/>
            </a:xfrm>
            <a:prstGeom prst="rect">
              <a:avLst/>
            </a:prstGeom>
          </p:spPr>
        </p:pic>
        <p:sp>
          <p:nvSpPr>
            <p:cNvPr id="215" name="Espace réservé du contenu 2"/>
            <p:cNvSpPr txBox="1">
              <a:spLocks/>
            </p:cNvSpPr>
            <p:nvPr/>
          </p:nvSpPr>
          <p:spPr bwMode="auto">
            <a:xfrm>
              <a:off x="1547664" y="2348880"/>
              <a:ext cx="266429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 de </a:t>
              </a:r>
              <a:r>
                <a:rPr lang="es-CL" sz="3600" b="1" kern="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s-CL" sz="3600" b="1" kern="0" dirty="0" smtClean="0">
                  <a:solidFill>
                    <a:srgbClr val="F369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CL" sz="2400" b="1" kern="0" dirty="0" smtClean="0">
                <a:solidFill>
                  <a:srgbClr val="F369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hangingPunct="0">
                <a:spcBef>
                  <a:spcPts val="0"/>
                </a:spcBef>
                <a:buFont typeface="Arial" pitchFamily="34" charset="0"/>
                <a:buNone/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Sucursales en el mundo</a:t>
              </a:r>
              <a:endParaRPr lang="es-CL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832282" y="1753724"/>
              <a:ext cx="2360612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Presencia</a:t>
              </a:r>
            </a:p>
            <a:p>
              <a:pPr algn="ctr" defTabSz="45720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lang="es-CL" sz="2800" kern="0" dirty="0" smtClean="0">
                  <a:solidFill>
                    <a:srgbClr val="25A7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sz="4400" b="1" kern="0" dirty="0" smtClean="0">
                  <a:solidFill>
                    <a:srgbClr val="25A7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s-CL" sz="3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países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582349" y="1733447"/>
              <a:ext cx="1440160" cy="1235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200">
                <a:defRPr/>
              </a:pPr>
              <a:r>
                <a:rPr lang="es-CL" sz="3600" b="1" kern="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s-CL" sz="3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CL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Líneas de metro</a:t>
              </a:r>
              <a:endParaRPr lang="es-CL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259632" y="5228431"/>
              <a:ext cx="1876425" cy="5048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r>
                <a:rPr lang="es-CL" kern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 de</a:t>
              </a:r>
            </a:p>
            <a:p>
              <a:pPr algn="ctr" defTabSz="457200">
                <a:defRPr/>
              </a:pPr>
              <a:r>
                <a:rPr lang="es-CL" sz="2400" b="1" kern="0" smtClean="0">
                  <a:solidFill>
                    <a:srgbClr val="CDC8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7000</a:t>
              </a:r>
              <a:r>
                <a:rPr lang="es-CL" sz="2800" kern="0" smtClean="0">
                  <a:solidFill>
                    <a:srgbClr val="CDC8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kern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buses</a:t>
              </a:r>
              <a:endParaRPr lang="es-CL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832996" y="4942110"/>
              <a:ext cx="2411412" cy="7191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r>
                <a:rPr lang="es-CL" sz="2800" b="1" kern="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CL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457200">
                <a:defRPr/>
              </a:pPr>
              <a:r>
                <a:rPr lang="es-CL" sz="1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edes ferroviarias</a:t>
              </a:r>
              <a:endParaRPr lang="es-CL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Espace réservé du contenu 2"/>
            <p:cNvSpPr txBox="1">
              <a:spLocks/>
            </p:cNvSpPr>
            <p:nvPr/>
          </p:nvSpPr>
          <p:spPr bwMode="auto">
            <a:xfrm>
              <a:off x="1880493" y="3693815"/>
              <a:ext cx="1944216" cy="75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Ingresos 2014</a:t>
              </a:r>
            </a:p>
            <a:p>
              <a:pPr>
                <a:defRPr/>
              </a:pPr>
              <a:r>
                <a:rPr lang="es-CL" sz="2400" b="1" kern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M€ 950</a:t>
              </a:r>
              <a:endParaRPr lang="es-CL" sz="1400" kern="0" dirty="0">
                <a:solidFill>
                  <a:schemeClr val="bg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816621" y="3414117"/>
              <a:ext cx="2403475" cy="7191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r>
                <a:rPr lang="es-CL" sz="2800" b="1" kern="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ヒラギノ角ゴ Pro W3" charset="-128"/>
                  <a:cs typeface="Arial" panose="020B0604020202020204" pitchFamily="34" charset="0"/>
                </a:rPr>
                <a:t>11</a:t>
              </a:r>
              <a:endParaRPr lang="es-CL" sz="2400" b="1" kern="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endParaRPr>
            </a:p>
            <a:p>
              <a:pPr algn="ctr" defTabSz="457200">
                <a:defRPr/>
              </a:pPr>
              <a:r>
                <a:rPr lang="es-CL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Redes de tranvía</a:t>
              </a:r>
              <a:endParaRPr lang="es-CL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779912" y="4293096"/>
              <a:ext cx="1765300" cy="72008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s-CL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45720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 de</a:t>
              </a:r>
            </a:p>
            <a:p>
              <a:pPr algn="ctr" defTabSz="457200">
                <a:defRPr/>
              </a:pPr>
              <a:r>
                <a:rPr lang="es-CL" sz="4000" b="1" kern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es-CL" sz="2800" b="1" kern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L" sz="4000" b="1" kern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s-CL" sz="4000" b="1" kern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s-CL" sz="2400" b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457200">
                <a:defRPr/>
              </a:pPr>
              <a:r>
                <a:rPr lang="es-CL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empleados</a:t>
              </a:r>
              <a:endParaRPr lang="es-CL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4" name="Titre 1"/>
          <p:cNvSpPr txBox="1">
            <a:spLocks/>
          </p:cNvSpPr>
          <p:nvPr/>
        </p:nvSpPr>
        <p:spPr bwMode="gray">
          <a:xfrm>
            <a:off x="864096" y="620689"/>
            <a:ext cx="8460432" cy="504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RATP Dev – cifras claves</a:t>
            </a:r>
            <a:endParaRPr kumimoji="0" lang="es-CL" sz="3600" b="0" i="0" u="none" strike="noStrike" kern="120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5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RATP Dev  |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 rot="16200000">
            <a:off x="-989839" y="2860050"/>
            <a:ext cx="242987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296944" y="626318"/>
            <a:ext cx="3681066" cy="943035"/>
            <a:chOff x="5296944" y="626318"/>
            <a:chExt cx="3681066" cy="943035"/>
          </a:xfrm>
        </p:grpSpPr>
        <p:sp>
          <p:nvSpPr>
            <p:cNvPr id="8" name="Rectangle 73"/>
            <p:cNvSpPr>
              <a:spLocks noChangeArrowheads="1"/>
            </p:cNvSpPr>
            <p:nvPr/>
          </p:nvSpPr>
          <p:spPr bwMode="auto">
            <a:xfrm>
              <a:off x="5345382" y="1169243"/>
              <a:ext cx="455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31A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9" name="Rectangle 74"/>
            <p:cNvSpPr>
              <a:spLocks noChangeArrowheads="1"/>
            </p:cNvSpPr>
            <p:nvPr/>
          </p:nvSpPr>
          <p:spPr bwMode="auto">
            <a:xfrm>
              <a:off x="5995444" y="1169243"/>
              <a:ext cx="6477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A3F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METRO</a:t>
              </a:r>
            </a:p>
          </p:txBody>
        </p:sp>
        <p:sp>
          <p:nvSpPr>
            <p:cNvPr id="10" name="Rectangle 75"/>
            <p:cNvSpPr>
              <a:spLocks noChangeArrowheads="1"/>
            </p:cNvSpPr>
            <p:nvPr/>
          </p:nvSpPr>
          <p:spPr bwMode="auto">
            <a:xfrm>
              <a:off x="6788041" y="1169243"/>
              <a:ext cx="5341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CDC8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</a:t>
              </a:r>
              <a:endParaRPr lang="fr-FR" sz="1000" b="1" dirty="0">
                <a:solidFill>
                  <a:srgbClr val="CDC8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76"/>
            <p:cNvSpPr>
              <a:spLocks noChangeArrowheads="1"/>
            </p:cNvSpPr>
            <p:nvPr/>
          </p:nvSpPr>
          <p:spPr bwMode="auto">
            <a:xfrm>
              <a:off x="7418795" y="1169243"/>
              <a:ext cx="755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EB74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TRANVIA</a:t>
              </a:r>
              <a:endParaRPr lang="fr-FR" sz="1000" b="1" dirty="0">
                <a:solidFill>
                  <a:srgbClr val="EB74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77"/>
            <p:cNvSpPr>
              <a:spLocks noChangeArrowheads="1"/>
            </p:cNvSpPr>
            <p:nvPr/>
          </p:nvSpPr>
          <p:spPr bwMode="auto">
            <a:xfrm>
              <a:off x="8097641" y="1169243"/>
              <a:ext cx="8803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7C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</a:t>
              </a:r>
            </a:p>
            <a:p>
              <a:pPr algn="ctr"/>
              <a:r>
                <a:rPr lang="fr-FR" sz="1000" b="1" dirty="0" smtClean="0">
                  <a:solidFill>
                    <a:srgbClr val="77C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endParaRPr lang="fr-FR" sz="1000" b="1" dirty="0">
                <a:solidFill>
                  <a:srgbClr val="77C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68" descr="Bus-avec-tour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944" y="626318"/>
              <a:ext cx="5857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69" descr="Rail-avec-tou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557" y="626318"/>
              <a:ext cx="58578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70" descr="Metro-avec-tour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9" y="626318"/>
              <a:ext cx="58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79" descr="Tram-avec-tour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332" y="626318"/>
              <a:ext cx="58578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80" descr="Service-avec-tour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407" y="626318"/>
              <a:ext cx="58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2"/>
          <p:cNvGrpSpPr/>
          <p:nvPr/>
        </p:nvGrpSpPr>
        <p:grpSpPr>
          <a:xfrm>
            <a:off x="843435" y="1292274"/>
            <a:ext cx="8285056" cy="5322771"/>
            <a:chOff x="843435" y="1292274"/>
            <a:chExt cx="8285056" cy="5322771"/>
          </a:xfrm>
        </p:grpSpPr>
        <p:cxnSp>
          <p:nvCxnSpPr>
            <p:cNvPr id="18" name="Straight Connector 47"/>
            <p:cNvCxnSpPr/>
            <p:nvPr/>
          </p:nvCxnSpPr>
          <p:spPr>
            <a:xfrm>
              <a:off x="3294611" y="2430299"/>
              <a:ext cx="0" cy="78119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2"/>
            <p:cNvCxnSpPr/>
            <p:nvPr/>
          </p:nvCxnSpPr>
          <p:spPr>
            <a:xfrm>
              <a:off x="6084144" y="2412325"/>
              <a:ext cx="0" cy="78119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033" y="1859932"/>
              <a:ext cx="7845603" cy="4210858"/>
            </a:xfrm>
            <a:prstGeom prst="rect">
              <a:avLst/>
            </a:prstGeom>
          </p:spPr>
        </p:pic>
        <p:sp>
          <p:nvSpPr>
            <p:cNvPr id="24" name="Oval 44"/>
            <p:cNvSpPr/>
            <p:nvPr/>
          </p:nvSpPr>
          <p:spPr>
            <a:xfrm>
              <a:off x="4231144" y="3773515"/>
              <a:ext cx="166779" cy="1667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151"/>
            <p:cNvGrpSpPr/>
            <p:nvPr/>
          </p:nvGrpSpPr>
          <p:grpSpPr>
            <a:xfrm>
              <a:off x="4867625" y="2081925"/>
              <a:ext cx="1331245" cy="1330621"/>
              <a:chOff x="5113874" y="2140209"/>
              <a:chExt cx="1331245" cy="1330621"/>
            </a:xfrm>
          </p:grpSpPr>
          <p:sp>
            <p:nvSpPr>
              <p:cNvPr id="26" name="Oval 99"/>
              <p:cNvSpPr/>
              <p:nvPr/>
            </p:nvSpPr>
            <p:spPr>
              <a:xfrm>
                <a:off x="5514102" y="2140209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17974" y="2315411"/>
                <a:ext cx="7232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SUIZA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05"/>
              <p:cNvSpPr/>
              <p:nvPr/>
            </p:nvSpPr>
            <p:spPr>
              <a:xfrm>
                <a:off x="5113874" y="3264173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Straight Connector 106"/>
              <p:cNvCxnSpPr/>
              <p:nvPr/>
            </p:nvCxnSpPr>
            <p:spPr>
              <a:xfrm flipV="1">
                <a:off x="5211145" y="2641493"/>
                <a:ext cx="12116" cy="68335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07"/>
              <p:cNvCxnSpPr/>
              <p:nvPr/>
            </p:nvCxnSpPr>
            <p:spPr>
              <a:xfrm flipH="1">
                <a:off x="5197457" y="2658781"/>
                <a:ext cx="83786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283" y="2649251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145"/>
            <p:cNvGrpSpPr/>
            <p:nvPr/>
          </p:nvGrpSpPr>
          <p:grpSpPr>
            <a:xfrm>
              <a:off x="4423590" y="5107844"/>
              <a:ext cx="1019831" cy="1334570"/>
              <a:chOff x="4669839" y="5166128"/>
              <a:chExt cx="1019831" cy="1334570"/>
            </a:xfrm>
          </p:grpSpPr>
          <p:sp>
            <p:nvSpPr>
              <p:cNvPr id="33" name="Oval 56"/>
              <p:cNvSpPr/>
              <p:nvPr/>
            </p:nvSpPr>
            <p:spPr>
              <a:xfrm>
                <a:off x="4714703" y="5569681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669839" y="5770709"/>
                <a:ext cx="10198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SUDÁFRICA</a:t>
                </a:r>
                <a:endParaRPr lang="fr-FR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Connector 59"/>
              <p:cNvCxnSpPr/>
              <p:nvPr/>
            </p:nvCxnSpPr>
            <p:spPr>
              <a:xfrm flipV="1">
                <a:off x="5399931" y="5269459"/>
                <a:ext cx="529" cy="388886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58"/>
              <p:cNvSpPr/>
              <p:nvPr/>
            </p:nvSpPr>
            <p:spPr>
              <a:xfrm>
                <a:off x="5299252" y="5166128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Image 69" descr="Rail-avec-tour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8211" y="6064370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Group 147"/>
            <p:cNvGrpSpPr/>
            <p:nvPr/>
          </p:nvGrpSpPr>
          <p:grpSpPr>
            <a:xfrm>
              <a:off x="5797148" y="4240074"/>
              <a:ext cx="878431" cy="1323445"/>
              <a:chOff x="6043397" y="4298358"/>
              <a:chExt cx="878431" cy="1323445"/>
            </a:xfrm>
          </p:grpSpPr>
          <p:sp>
            <p:nvSpPr>
              <p:cNvPr id="39" name="Oval 66"/>
              <p:cNvSpPr/>
              <p:nvPr/>
            </p:nvSpPr>
            <p:spPr>
              <a:xfrm>
                <a:off x="6043397" y="4743372"/>
                <a:ext cx="878431" cy="8784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Group 146"/>
              <p:cNvGrpSpPr/>
              <p:nvPr/>
            </p:nvGrpSpPr>
            <p:grpSpPr>
              <a:xfrm>
                <a:off x="6196899" y="4298358"/>
                <a:ext cx="607859" cy="1149721"/>
                <a:chOff x="6196899" y="4298358"/>
                <a:chExt cx="607859" cy="114972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196899" y="4853529"/>
                  <a:ext cx="60785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INDIA</a:t>
                  </a:r>
                  <a:endPara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68"/>
                <p:cNvSpPr/>
                <p:nvPr/>
              </p:nvSpPr>
              <p:spPr>
                <a:xfrm>
                  <a:off x="6395855" y="4298358"/>
                  <a:ext cx="206657" cy="2066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" name="Straight Connector 73"/>
                <p:cNvCxnSpPr/>
                <p:nvPr/>
              </p:nvCxnSpPr>
              <p:spPr>
                <a:xfrm flipV="1">
                  <a:off x="6497062" y="4401689"/>
                  <a:ext cx="1" cy="451840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Image 70" descr="Metro-avec-tour.png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8137" y="5156479"/>
                  <a:ext cx="291600" cy="2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5" name="Group 149"/>
            <p:cNvGrpSpPr/>
            <p:nvPr/>
          </p:nvGrpSpPr>
          <p:grpSpPr>
            <a:xfrm>
              <a:off x="6958040" y="1705484"/>
              <a:ext cx="931017" cy="2231510"/>
              <a:chOff x="7204289" y="2488583"/>
              <a:chExt cx="931017" cy="2231510"/>
            </a:xfrm>
          </p:grpSpPr>
          <p:sp>
            <p:nvSpPr>
              <p:cNvPr id="46" name="Oval 86"/>
              <p:cNvSpPr/>
              <p:nvPr/>
            </p:nvSpPr>
            <p:spPr>
              <a:xfrm>
                <a:off x="7204289" y="2488583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241417" y="2590181"/>
                <a:ext cx="8567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COREA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 SUR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8"/>
              <p:cNvSpPr/>
              <p:nvPr/>
            </p:nvSpPr>
            <p:spPr>
              <a:xfrm>
                <a:off x="7590173" y="4513436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Straight Connector 89"/>
              <p:cNvCxnSpPr>
                <a:endCxn id="46" idx="4"/>
              </p:cNvCxnSpPr>
              <p:nvPr/>
            </p:nvCxnSpPr>
            <p:spPr>
              <a:xfrm flipH="1" flipV="1">
                <a:off x="7669798" y="3419600"/>
                <a:ext cx="14755" cy="116355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Image 70" descr="Metro-avec-tour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0888" y="3056403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" name="Group 152"/>
            <p:cNvGrpSpPr/>
            <p:nvPr/>
          </p:nvGrpSpPr>
          <p:grpSpPr>
            <a:xfrm>
              <a:off x="4230003" y="1292274"/>
              <a:ext cx="1127266" cy="2196083"/>
              <a:chOff x="4476252" y="1350558"/>
              <a:chExt cx="1127266" cy="2196083"/>
            </a:xfrm>
          </p:grpSpPr>
          <p:sp>
            <p:nvSpPr>
              <p:cNvPr id="52" name="Oval 95"/>
              <p:cNvSpPr/>
              <p:nvPr/>
            </p:nvSpPr>
            <p:spPr>
              <a:xfrm>
                <a:off x="4476252" y="1350558"/>
                <a:ext cx="1127266" cy="11928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572661" y="1543068"/>
                <a:ext cx="8755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FRANCIA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97"/>
              <p:cNvSpPr/>
              <p:nvPr/>
            </p:nvSpPr>
            <p:spPr>
              <a:xfrm>
                <a:off x="4822285" y="3339984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Straight Connector 98"/>
              <p:cNvCxnSpPr/>
              <p:nvPr/>
            </p:nvCxnSpPr>
            <p:spPr>
              <a:xfrm flipV="1">
                <a:off x="4926599" y="2180449"/>
                <a:ext cx="0" cy="118457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574" y="1831100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Image 70" descr="Metro-avec-tour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297" y="1831100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Group 150"/>
            <p:cNvGrpSpPr/>
            <p:nvPr/>
          </p:nvGrpSpPr>
          <p:grpSpPr>
            <a:xfrm>
              <a:off x="4872727" y="3190800"/>
              <a:ext cx="1513412" cy="929625"/>
              <a:chOff x="5118976" y="3249084"/>
              <a:chExt cx="1513412" cy="929625"/>
            </a:xfrm>
          </p:grpSpPr>
          <p:sp>
            <p:nvSpPr>
              <p:cNvPr id="59" name="Oval 101"/>
              <p:cNvSpPr/>
              <p:nvPr/>
            </p:nvSpPr>
            <p:spPr>
              <a:xfrm>
                <a:off x="5702763" y="3249084"/>
                <a:ext cx="929625" cy="9296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832545" y="3367502"/>
                <a:ext cx="6701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ITALIA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103"/>
              <p:cNvSpPr/>
              <p:nvPr/>
            </p:nvSpPr>
            <p:spPr>
              <a:xfrm>
                <a:off x="5118976" y="3607475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Connector 104"/>
              <p:cNvCxnSpPr/>
              <p:nvPr/>
            </p:nvCxnSpPr>
            <p:spPr>
              <a:xfrm flipH="1">
                <a:off x="5217203" y="3689069"/>
                <a:ext cx="83786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6750" y="3625690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041" y="3625940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6" name="Group 144"/>
            <p:cNvGrpSpPr/>
            <p:nvPr/>
          </p:nvGrpSpPr>
          <p:grpSpPr>
            <a:xfrm>
              <a:off x="3788293" y="3940294"/>
              <a:ext cx="1117780" cy="1333561"/>
              <a:chOff x="4034542" y="3998578"/>
              <a:chExt cx="1117780" cy="1333561"/>
            </a:xfrm>
          </p:grpSpPr>
          <p:sp>
            <p:nvSpPr>
              <p:cNvPr id="67" name="Oval 60"/>
              <p:cNvSpPr/>
              <p:nvPr/>
            </p:nvSpPr>
            <p:spPr>
              <a:xfrm>
                <a:off x="4034542" y="4401122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062232" y="4567404"/>
                <a:ext cx="8771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ALGERIA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3"/>
              <p:cNvSpPr/>
              <p:nvPr/>
            </p:nvSpPr>
            <p:spPr>
              <a:xfrm>
                <a:off x="4945665" y="3998578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Connector 78"/>
              <p:cNvCxnSpPr/>
              <p:nvPr/>
            </p:nvCxnSpPr>
            <p:spPr>
              <a:xfrm flipV="1">
                <a:off x="5047747" y="4168219"/>
                <a:ext cx="1" cy="565361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Image 70" descr="Metro-avec-tour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939" y="4873237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9531" y="4878956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3" name="Group 148"/>
            <p:cNvGrpSpPr/>
            <p:nvPr/>
          </p:nvGrpSpPr>
          <p:grpSpPr>
            <a:xfrm>
              <a:off x="6850932" y="3915170"/>
              <a:ext cx="1942866" cy="1054880"/>
              <a:chOff x="7097181" y="3490103"/>
              <a:chExt cx="1942866" cy="1054880"/>
            </a:xfrm>
          </p:grpSpPr>
          <p:sp>
            <p:nvSpPr>
              <p:cNvPr id="74" name="Oval 80"/>
              <p:cNvSpPr/>
              <p:nvPr/>
            </p:nvSpPr>
            <p:spPr>
              <a:xfrm>
                <a:off x="8109030" y="3613966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239354" y="3766876"/>
                <a:ext cx="6703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CHINA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Straight Connector 84"/>
              <p:cNvCxnSpPr>
                <a:stCxn id="74" idx="2"/>
              </p:cNvCxnSpPr>
              <p:nvPr/>
            </p:nvCxnSpPr>
            <p:spPr>
              <a:xfrm flipH="1" flipV="1">
                <a:off x="7199828" y="4076901"/>
                <a:ext cx="909202" cy="2574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85"/>
              <p:cNvSpPr/>
              <p:nvPr/>
            </p:nvSpPr>
            <p:spPr>
              <a:xfrm>
                <a:off x="7097181" y="3490103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0286" y="4109569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8514" y="4109569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0" name="Group 27"/>
            <p:cNvGrpSpPr/>
            <p:nvPr/>
          </p:nvGrpSpPr>
          <p:grpSpPr>
            <a:xfrm>
              <a:off x="2937560" y="3076509"/>
              <a:ext cx="1545525" cy="1159173"/>
              <a:chOff x="3183809" y="3114895"/>
              <a:chExt cx="1545525" cy="1159173"/>
            </a:xfrm>
          </p:grpSpPr>
          <p:sp>
            <p:nvSpPr>
              <p:cNvPr id="81" name="Oval 42"/>
              <p:cNvSpPr/>
              <p:nvPr/>
            </p:nvSpPr>
            <p:spPr>
              <a:xfrm>
                <a:off x="3194939" y="3114895"/>
                <a:ext cx="1159173" cy="115917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183809" y="3392458"/>
                <a:ext cx="119135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MARRUECOS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51"/>
              <p:cNvSpPr/>
              <p:nvPr/>
            </p:nvSpPr>
            <p:spPr>
              <a:xfrm>
                <a:off x="4522677" y="3937094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4" name="Straight Connector 54"/>
              <p:cNvCxnSpPr/>
              <p:nvPr/>
            </p:nvCxnSpPr>
            <p:spPr>
              <a:xfrm flipH="1" flipV="1">
                <a:off x="4602225" y="3705725"/>
                <a:ext cx="7061" cy="28561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4"/>
              <p:cNvCxnSpPr/>
              <p:nvPr/>
            </p:nvCxnSpPr>
            <p:spPr>
              <a:xfrm flipH="1">
                <a:off x="3774826" y="3683410"/>
                <a:ext cx="83786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4270" y="3700330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6517" y="3700330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8" name="Group 153"/>
            <p:cNvGrpSpPr/>
            <p:nvPr/>
          </p:nvGrpSpPr>
          <p:grpSpPr>
            <a:xfrm>
              <a:off x="3171782" y="1859932"/>
              <a:ext cx="1401312" cy="1446803"/>
              <a:chOff x="3418031" y="1918216"/>
              <a:chExt cx="1401312" cy="1446803"/>
            </a:xfrm>
          </p:grpSpPr>
          <p:sp>
            <p:nvSpPr>
              <p:cNvPr id="89" name="Oval 90"/>
              <p:cNvSpPr/>
              <p:nvPr/>
            </p:nvSpPr>
            <p:spPr>
              <a:xfrm>
                <a:off x="3418031" y="1918216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21813" y="1985540"/>
                <a:ext cx="923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BRETANA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92"/>
              <p:cNvSpPr/>
              <p:nvPr/>
            </p:nvSpPr>
            <p:spPr>
              <a:xfrm>
                <a:off x="4612686" y="3158362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Straight Connector 93"/>
              <p:cNvCxnSpPr>
                <a:stCxn id="91" idx="0"/>
              </p:cNvCxnSpPr>
              <p:nvPr/>
            </p:nvCxnSpPr>
            <p:spPr>
              <a:xfrm flipV="1">
                <a:off x="4716015" y="2475012"/>
                <a:ext cx="12116" cy="68335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4"/>
              <p:cNvCxnSpPr/>
              <p:nvPr/>
            </p:nvCxnSpPr>
            <p:spPr>
              <a:xfrm flipH="1">
                <a:off x="3890270" y="2496004"/>
                <a:ext cx="837861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4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3051" y="2445848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8774" y="2444381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6" name="Group 26"/>
            <p:cNvGrpSpPr/>
            <p:nvPr/>
          </p:nvGrpSpPr>
          <p:grpSpPr>
            <a:xfrm>
              <a:off x="843435" y="3497266"/>
              <a:ext cx="2030150" cy="1546439"/>
              <a:chOff x="1089684" y="3555550"/>
              <a:chExt cx="2030150" cy="1546439"/>
            </a:xfrm>
          </p:grpSpPr>
          <p:sp>
            <p:nvSpPr>
              <p:cNvPr id="97" name="Oval 110"/>
              <p:cNvSpPr/>
              <p:nvPr/>
            </p:nvSpPr>
            <p:spPr>
              <a:xfrm>
                <a:off x="2913177" y="3555550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111"/>
              <p:cNvSpPr/>
              <p:nvPr/>
            </p:nvSpPr>
            <p:spPr>
              <a:xfrm>
                <a:off x="2502643" y="3632136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val 112"/>
              <p:cNvSpPr/>
              <p:nvPr/>
            </p:nvSpPr>
            <p:spPr>
              <a:xfrm>
                <a:off x="2255978" y="3873940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0" name="Straight Connector 114"/>
              <p:cNvCxnSpPr>
                <a:endCxn id="97" idx="4"/>
              </p:cNvCxnSpPr>
              <p:nvPr/>
            </p:nvCxnSpPr>
            <p:spPr>
              <a:xfrm flipH="1" flipV="1">
                <a:off x="3016506" y="3762207"/>
                <a:ext cx="6574" cy="791204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15"/>
              <p:cNvCxnSpPr/>
              <p:nvPr/>
            </p:nvCxnSpPr>
            <p:spPr>
              <a:xfrm flipH="1" flipV="1">
                <a:off x="2608316" y="3735773"/>
                <a:ext cx="6574" cy="791204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16"/>
              <p:cNvCxnSpPr>
                <a:endCxn id="99" idx="0"/>
              </p:cNvCxnSpPr>
              <p:nvPr/>
            </p:nvCxnSpPr>
            <p:spPr>
              <a:xfrm flipH="1" flipV="1">
                <a:off x="2359307" y="3873940"/>
                <a:ext cx="11262" cy="66261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8"/>
              <p:cNvSpPr/>
              <p:nvPr/>
            </p:nvSpPr>
            <p:spPr>
              <a:xfrm>
                <a:off x="1089684" y="3982655"/>
                <a:ext cx="1119334" cy="111933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107554" y="4110325"/>
                <a:ext cx="10849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EE.UU.</a:t>
                </a:r>
                <a:endPara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5" name="Image 68" descr="Bus-avec-tour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2126" y="4570746"/>
                <a:ext cx="292894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6" name="Straight Connector 113"/>
              <p:cNvCxnSpPr/>
              <p:nvPr/>
            </p:nvCxnSpPr>
            <p:spPr>
              <a:xfrm flipH="1">
                <a:off x="1966731" y="4544983"/>
                <a:ext cx="1076129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Image 79" descr="Tram-avec-tour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9897" y="4561199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8" name="Group 143"/>
            <p:cNvGrpSpPr/>
            <p:nvPr/>
          </p:nvGrpSpPr>
          <p:grpSpPr>
            <a:xfrm>
              <a:off x="3076142" y="4819955"/>
              <a:ext cx="931017" cy="1795090"/>
              <a:chOff x="3322391" y="4878239"/>
              <a:chExt cx="931017" cy="1795090"/>
            </a:xfrm>
          </p:grpSpPr>
          <p:sp>
            <p:nvSpPr>
              <p:cNvPr id="109" name="Oval 52"/>
              <p:cNvSpPr/>
              <p:nvPr/>
            </p:nvSpPr>
            <p:spPr>
              <a:xfrm>
                <a:off x="3322391" y="5742312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409432" y="5919197"/>
                <a:ext cx="75693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BRASIL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55"/>
              <p:cNvSpPr/>
              <p:nvPr/>
            </p:nvSpPr>
            <p:spPr>
              <a:xfrm>
                <a:off x="3682928" y="4878239"/>
                <a:ext cx="206657" cy="2066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" name="Image 70" descr="Metro-avec-tour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8221" y="6259674"/>
                <a:ext cx="291600" cy="2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3" name="Straight Connector 141"/>
              <p:cNvCxnSpPr/>
              <p:nvPr/>
            </p:nvCxnSpPr>
            <p:spPr>
              <a:xfrm flipV="1">
                <a:off x="3788219" y="4975675"/>
                <a:ext cx="1" cy="859144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Image 79" descr="Tram-avec-tour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874" y="6201390"/>
              <a:ext cx="291600" cy="29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Image 80" descr="Service-avec-tour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939" y="1772816"/>
              <a:ext cx="253231" cy="253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6" name="Straight Connector 84"/>
            <p:cNvCxnSpPr/>
            <p:nvPr/>
          </p:nvCxnSpPr>
          <p:spPr>
            <a:xfrm flipV="1">
              <a:off x="7737289" y="3121070"/>
              <a:ext cx="0" cy="136917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85"/>
            <p:cNvSpPr/>
            <p:nvPr/>
          </p:nvSpPr>
          <p:spPr>
            <a:xfrm>
              <a:off x="7628021" y="2920764"/>
              <a:ext cx="206657" cy="2066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" name="Straight Connector 84"/>
            <p:cNvCxnSpPr>
              <a:endCxn id="77" idx="4"/>
            </p:cNvCxnSpPr>
            <p:nvPr/>
          </p:nvCxnSpPr>
          <p:spPr>
            <a:xfrm flipV="1">
              <a:off x="6946890" y="4121827"/>
              <a:ext cx="7371" cy="40339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41"/>
            <p:cNvCxnSpPr/>
            <p:nvPr/>
          </p:nvCxnSpPr>
          <p:spPr>
            <a:xfrm flipV="1">
              <a:off x="3386621" y="5164635"/>
              <a:ext cx="0" cy="27743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41"/>
            <p:cNvCxnSpPr/>
            <p:nvPr/>
          </p:nvCxnSpPr>
          <p:spPr>
            <a:xfrm>
              <a:off x="3374468" y="5416093"/>
              <a:ext cx="19140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55"/>
            <p:cNvSpPr/>
            <p:nvPr/>
          </p:nvSpPr>
          <p:spPr>
            <a:xfrm>
              <a:off x="3294443" y="5030445"/>
              <a:ext cx="206657" cy="2066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2" name="Image 79" descr="Tram-avec-tour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203" y="2132856"/>
              <a:ext cx="291600" cy="29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" name="Group 147"/>
            <p:cNvGrpSpPr/>
            <p:nvPr/>
          </p:nvGrpSpPr>
          <p:grpSpPr>
            <a:xfrm>
              <a:off x="7498274" y="3071019"/>
              <a:ext cx="1630217" cy="931017"/>
              <a:chOff x="5336118" y="4700619"/>
              <a:chExt cx="1630217" cy="931017"/>
            </a:xfrm>
          </p:grpSpPr>
          <p:sp>
            <p:nvSpPr>
              <p:cNvPr id="124" name="Oval 66"/>
              <p:cNvSpPr/>
              <p:nvPr/>
            </p:nvSpPr>
            <p:spPr>
              <a:xfrm>
                <a:off x="6035318" y="4700619"/>
                <a:ext cx="931017" cy="9310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5" name="Group 146"/>
              <p:cNvGrpSpPr/>
              <p:nvPr/>
            </p:nvGrpSpPr>
            <p:grpSpPr>
              <a:xfrm>
                <a:off x="5336118" y="4914584"/>
                <a:ext cx="1629746" cy="533495"/>
                <a:chOff x="5336118" y="4914584"/>
                <a:chExt cx="1629746" cy="533495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6035801" y="4914584"/>
                  <a:ext cx="93006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2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FILIPINAS</a:t>
                  </a:r>
                  <a:endParaRPr 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Oval 68"/>
                <p:cNvSpPr/>
                <p:nvPr/>
              </p:nvSpPr>
              <p:spPr>
                <a:xfrm>
                  <a:off x="5336118" y="5117957"/>
                  <a:ext cx="206657" cy="2066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8" name="Straight Connector 73"/>
                <p:cNvCxnSpPr/>
                <p:nvPr/>
              </p:nvCxnSpPr>
              <p:spPr>
                <a:xfrm flipH="1">
                  <a:off x="5465865" y="5213080"/>
                  <a:ext cx="649381" cy="2737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9" name="Image 70" descr="Metro-avec-tour.png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8137" y="5156479"/>
                  <a:ext cx="291600" cy="2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132" name="Straight Connector 78"/>
            <p:cNvCxnSpPr/>
            <p:nvPr/>
          </p:nvCxnSpPr>
          <p:spPr>
            <a:xfrm flipH="1" flipV="1">
              <a:off x="5508443" y="4120078"/>
              <a:ext cx="2290" cy="192763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78"/>
            <p:cNvCxnSpPr/>
            <p:nvPr/>
          </p:nvCxnSpPr>
          <p:spPr>
            <a:xfrm>
              <a:off x="4678934" y="4685850"/>
              <a:ext cx="133432" cy="569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74"/>
            <p:cNvCxnSpPr/>
            <p:nvPr/>
          </p:nvCxnSpPr>
          <p:spPr>
            <a:xfrm flipH="1">
              <a:off x="5502395" y="6044661"/>
              <a:ext cx="83786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51"/>
            <p:cNvSpPr/>
            <p:nvPr/>
          </p:nvSpPr>
          <p:spPr>
            <a:xfrm>
              <a:off x="5392126" y="4041364"/>
              <a:ext cx="206657" cy="2066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56"/>
            <p:cNvSpPr/>
            <p:nvPr/>
          </p:nvSpPr>
          <p:spPr>
            <a:xfrm>
              <a:off x="6250813" y="5561973"/>
              <a:ext cx="931017" cy="93101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290224" y="5698364"/>
              <a:ext cx="856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ARABIA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SAUDITA</a:t>
              </a:r>
              <a:endPara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5" name="Image 68" descr="Bus-avec-tour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985" y="6143178"/>
              <a:ext cx="292894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0" name="Titre 1"/>
          <p:cNvSpPr txBox="1">
            <a:spLocks/>
          </p:cNvSpPr>
          <p:nvPr/>
        </p:nvSpPr>
        <p:spPr bwMode="gray">
          <a:xfrm>
            <a:off x="864096" y="620689"/>
            <a:ext cx="8460432" cy="504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RATP Dev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Nuestros sitios</a:t>
            </a:r>
            <a:endParaRPr kumimoji="0" lang="es-CL" sz="3600" b="0" i="0" u="none" strike="noStrike" kern="120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321" y="251419"/>
            <a:ext cx="7704138" cy="525487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Francia : Línea 14 del Metro de Paris</a:t>
            </a:r>
            <a:endParaRPr lang="es-C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641" y="1124744"/>
            <a:ext cx="4482455" cy="3744416"/>
          </a:xfrm>
        </p:spPr>
        <p:txBody>
          <a:bodyPr/>
          <a:lstStyle/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servicio desde 1998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8.7 km, 9 estaciones, intervalo mínimo: 85”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40,000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pphpd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500,000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/día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Confiabilidad de 100% in 2009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98.5% aprobación de clientes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dedicada, incluyendo al Mantenimiento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Nuevas extensiones previstas</a:t>
            </a:r>
          </a:p>
          <a:p>
            <a:pPr lvl="1" eaLnBrk="0">
              <a:buNone/>
            </a:pPr>
            <a:endParaRPr lang="es-CL" sz="105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None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completamente diseñado, </a:t>
            </a:r>
          </a:p>
          <a:p>
            <a:pPr lvl="1" eaLnBrk="0">
              <a:buNone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construido, operado y mantenido por la RATP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96136" y="4421430"/>
            <a:ext cx="3203848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55600" indent="-266700"/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referencias</a:t>
            </a:r>
            <a:r>
              <a:rPr lang="es-CL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L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metros: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São Paulo Línea 4 / Brasil 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Argel /  Argelia 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Mumbai Línea 1 / India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Seúl Línea 9 / Corea del Sur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Paris Línea 1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L" sz="1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Orlyval</a:t>
            </a: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Francia</a:t>
            </a:r>
          </a:p>
          <a:p>
            <a:pPr marL="541338" lvl="2" indent="-185738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Manila / Filipina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9686"/>
          <a:stretch>
            <a:fillRect/>
          </a:stretch>
        </p:blipFill>
        <p:spPr bwMode="auto">
          <a:xfrm>
            <a:off x="755574" y="4725144"/>
            <a:ext cx="496855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32023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07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321" y="251419"/>
            <a:ext cx="7704138" cy="525487"/>
          </a:xfrm>
        </p:spPr>
        <p:txBody>
          <a:bodyPr/>
          <a:lstStyle/>
          <a:p>
            <a:r>
              <a:rPr lang="es-BO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Inglaterra : London </a:t>
            </a:r>
            <a:r>
              <a:rPr lang="es-BO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es-BO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Buses</a:t>
            </a:r>
            <a:endParaRPr lang="es-BO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196752"/>
            <a:ext cx="4770487" cy="3528392"/>
          </a:xfrm>
        </p:spPr>
        <p:txBody>
          <a:bodyPr/>
          <a:lstStyle/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Compañía de buses de calidad Premium,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62 rutas de buses a través de las zonas Centro Poniente and Sur-Poniente de Londres,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Contrato con </a:t>
            </a:r>
            <a:r>
              <a:rPr lang="es-CL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C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TfL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autoridad de transporte de Londres,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1000 vehículos de uno o dos pisos  incluyendo   autobuses híbridos,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 cocheras,</a:t>
            </a:r>
          </a:p>
          <a:p>
            <a:pPr lvl="1" eaLnBrk="0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 de 155 millones </a:t>
            </a:r>
            <a:r>
              <a:rPr 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/año , 37 millones km</a:t>
            </a:r>
          </a:p>
          <a:p>
            <a:pPr lvl="1" eaLnBrk="0">
              <a:buNone/>
            </a:pPr>
            <a:endParaRPr lang="es-CL" sz="105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>
              <a:buNone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al cliente de alta calidad con precios </a:t>
            </a:r>
          </a:p>
          <a:p>
            <a:pPr lvl="1" eaLnBrk="0">
              <a:buNone/>
            </a:pPr>
            <a:r>
              <a:rPr lang="es-CL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competitivos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RATP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 |  2014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03D3-2BF8-44F7-9282-9BDE0F6DB674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83935" y="4581128"/>
            <a:ext cx="3208545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55600" indent="-266700"/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referencias de buses: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filiales en el mundo: 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GB, Francia, Italia, EEUU, Suiza, 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China, África del Sur, Arabia Saudita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Buses urbanos, interurbanos y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especiales (transporte </a:t>
            </a:r>
          </a:p>
          <a:p>
            <a:pPr marL="355600" lvl="2" indent="-266700">
              <a:buClr>
                <a:schemeClr val="accent1"/>
              </a:buClr>
            </a:pPr>
            <a:r>
              <a:rPr lang="es-CL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escolar, turismo…)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05694"/>
            <a:ext cx="3206262" cy="28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4725144"/>
            <a:ext cx="4549601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63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Pmz.3w0WkWEtxqzNr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GjV67uXEuZqwC8sGQt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G_AXqZvkakAmMnEFhw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B4eFVhhkKKjFSMGrEG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Pmz.3w0WkWEtxqzNr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Pmz.3w0WkWEtxqzNr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Pmz.3w0WkWEtxqzNrAQ"/>
</p:tagLst>
</file>

<file path=ppt/theme/theme1.xml><?xml version="1.0" encoding="utf-8"?>
<a:theme xmlns:a="http://schemas.openxmlformats.org/drawingml/2006/main" name="ratp_dev_modèle PPT">
  <a:themeElements>
    <a:clrScheme name="RATP_DEV_Powerpoint">
      <a:dk1>
        <a:sysClr val="windowText" lastClr="000000"/>
      </a:dk1>
      <a:lt1>
        <a:sysClr val="window" lastClr="FFFFFF"/>
      </a:lt1>
      <a:dk2>
        <a:srgbClr val="CDC83F"/>
      </a:dk2>
      <a:lt2>
        <a:srgbClr val="003D5D"/>
      </a:lt2>
      <a:accent1>
        <a:srgbClr val="9E1B32"/>
      </a:accent1>
      <a:accent2>
        <a:srgbClr val="77787B"/>
      </a:accent2>
      <a:accent3>
        <a:srgbClr val="DC5B26"/>
      </a:accent3>
      <a:accent4>
        <a:srgbClr val="89C7D6"/>
      </a:accent4>
      <a:accent5>
        <a:srgbClr val="006F43"/>
      </a:accent5>
      <a:accent6>
        <a:srgbClr val="E4D8D2"/>
      </a:accent6>
      <a:hlink>
        <a:srgbClr val="000000"/>
      </a:hlink>
      <a:folHlink>
        <a:srgbClr val="1C1C1C"/>
      </a:folHlink>
    </a:clrScheme>
    <a:fontScheme name="RATP DEV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Bordeaux">
  <a:themeElements>
    <a:clrScheme name="RATP_DEV_Powerpoint">
      <a:dk1>
        <a:sysClr val="windowText" lastClr="000000"/>
      </a:dk1>
      <a:lt1>
        <a:sysClr val="window" lastClr="FFFFFF"/>
      </a:lt1>
      <a:dk2>
        <a:srgbClr val="CDC83F"/>
      </a:dk2>
      <a:lt2>
        <a:srgbClr val="003D5D"/>
      </a:lt2>
      <a:accent1>
        <a:srgbClr val="9E1B32"/>
      </a:accent1>
      <a:accent2>
        <a:srgbClr val="77787B"/>
      </a:accent2>
      <a:accent3>
        <a:srgbClr val="DC5B26"/>
      </a:accent3>
      <a:accent4>
        <a:srgbClr val="89C7D6"/>
      </a:accent4>
      <a:accent5>
        <a:srgbClr val="006F43"/>
      </a:accent5>
      <a:accent6>
        <a:srgbClr val="E4D8D2"/>
      </a:accent6>
      <a:hlink>
        <a:srgbClr val="000000"/>
      </a:hlink>
      <a:folHlink>
        <a:srgbClr val="1C1C1C"/>
      </a:folHlink>
    </a:clrScheme>
    <a:fontScheme name="RATP DEV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Sapin">
  <a:themeElements>
    <a:clrScheme name="RATP_DEV_Powerpoint">
      <a:dk1>
        <a:sysClr val="windowText" lastClr="000000"/>
      </a:dk1>
      <a:lt1>
        <a:sysClr val="window" lastClr="FFFFFF"/>
      </a:lt1>
      <a:dk2>
        <a:srgbClr val="CDC83F"/>
      </a:dk2>
      <a:lt2>
        <a:srgbClr val="003D5D"/>
      </a:lt2>
      <a:accent1>
        <a:srgbClr val="9E1B32"/>
      </a:accent1>
      <a:accent2>
        <a:srgbClr val="77787B"/>
      </a:accent2>
      <a:accent3>
        <a:srgbClr val="DC5B26"/>
      </a:accent3>
      <a:accent4>
        <a:srgbClr val="89C7D6"/>
      </a:accent4>
      <a:accent5>
        <a:srgbClr val="006F43"/>
      </a:accent5>
      <a:accent6>
        <a:srgbClr val="E4D8D2"/>
      </a:accent6>
      <a:hlink>
        <a:srgbClr val="000000"/>
      </a:hlink>
      <a:folHlink>
        <a:srgbClr val="1C1C1C"/>
      </a:folHlink>
    </a:clrScheme>
    <a:fontScheme name="RATP DEV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range">
  <a:themeElements>
    <a:clrScheme name="RATP_DEV_Powerpoint">
      <a:dk1>
        <a:sysClr val="windowText" lastClr="000000"/>
      </a:dk1>
      <a:lt1>
        <a:sysClr val="window" lastClr="FFFFFF"/>
      </a:lt1>
      <a:dk2>
        <a:srgbClr val="CDC83F"/>
      </a:dk2>
      <a:lt2>
        <a:srgbClr val="003D5D"/>
      </a:lt2>
      <a:accent1>
        <a:srgbClr val="9E1B32"/>
      </a:accent1>
      <a:accent2>
        <a:srgbClr val="77787B"/>
      </a:accent2>
      <a:accent3>
        <a:srgbClr val="DC5B26"/>
      </a:accent3>
      <a:accent4>
        <a:srgbClr val="89C7D6"/>
      </a:accent4>
      <a:accent5>
        <a:srgbClr val="006F43"/>
      </a:accent5>
      <a:accent6>
        <a:srgbClr val="E4D8D2"/>
      </a:accent6>
      <a:hlink>
        <a:srgbClr val="000000"/>
      </a:hlink>
      <a:folHlink>
        <a:srgbClr val="1C1C1C"/>
      </a:folHlink>
    </a:clrScheme>
    <a:fontScheme name="RATP DEV">
      <a:majorFont>
        <a:latin typeface="Parisine Office"/>
        <a:ea typeface=""/>
        <a:cs typeface=""/>
      </a:majorFont>
      <a:minorFont>
        <a:latin typeface="Parisin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ratp_dev_modèle PPT</Template>
  <TotalTime>0</TotalTime>
  <Words>1474</Words>
  <Application>Microsoft Office PowerPoint</Application>
  <PresentationFormat>Presentación en pantalla (4:3)</PresentationFormat>
  <Paragraphs>329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ratp_dev_modèle PPT</vt:lpstr>
      <vt:lpstr>Thème Bordeaux</vt:lpstr>
      <vt:lpstr>Thème Sapin</vt:lpstr>
      <vt:lpstr>Thème Orange</vt:lpstr>
      <vt:lpstr>Presentación de PowerPoint</vt:lpstr>
      <vt:lpstr>EL GRUPO RATP Y RATP DEV</vt:lpstr>
      <vt:lpstr>La RATP en Paris</vt:lpstr>
      <vt:lpstr>El Grupo RATP </vt:lpstr>
      <vt:lpstr>El Grupo RATP y RATP Dev</vt:lpstr>
      <vt:lpstr>Presentación de PowerPoint</vt:lpstr>
      <vt:lpstr>Presentación de PowerPoint</vt:lpstr>
      <vt:lpstr>Francia : Línea 14 del Metro de Paris</vt:lpstr>
      <vt:lpstr>Inglaterra : London United Buses</vt:lpstr>
      <vt:lpstr>Italia : Tranvía de Florencia</vt:lpstr>
      <vt:lpstr>Sudáfrica : Tren regional Gautrain</vt:lpstr>
      <vt:lpstr>Especialistas en Transporte</vt:lpstr>
      <vt:lpstr>Integración Multimodal</vt:lpstr>
      <vt:lpstr>Optimización de los Ingresos</vt:lpstr>
      <vt:lpstr>POLITICAS TARIFARIAS Y MEDIOS DE PAGO</vt:lpstr>
      <vt:lpstr>Política Tarifaria - Metodología </vt:lpstr>
      <vt:lpstr>Política Tarifaria - Ejes Estructurantes</vt:lpstr>
      <vt:lpstr>Política Tarifaria - Ejemplo de París</vt:lpstr>
      <vt:lpstr>París – Títulos de Transporte</vt:lpstr>
      <vt:lpstr>Política Tarifaria - Ejemplo de Argel</vt:lpstr>
      <vt:lpstr>Argel – Gamma Tarifaria</vt:lpstr>
      <vt:lpstr>Argel – Análisis de Viajes </vt:lpstr>
      <vt:lpstr>Argel – Diagnóstico </vt:lpstr>
      <vt:lpstr>Argel – Preconizaciones </vt:lpstr>
      <vt:lpstr>Argel – Nueva Gamma Tarifaria </vt:lpstr>
      <vt:lpstr>Conclusiones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2011-05-16T15:44:17Z</dcterms:created>
  <dcterms:modified xsi:type="dcterms:W3CDTF">2014-12-08T15:04:28Z</dcterms:modified>
</cp:coreProperties>
</file>