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2.jpg" ContentType="image/gif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1" r:id="rId4"/>
    <p:sldId id="258" r:id="rId5"/>
    <p:sldId id="259" r:id="rId6"/>
    <p:sldId id="262" r:id="rId7"/>
    <p:sldId id="286" r:id="rId8"/>
    <p:sldId id="263" r:id="rId9"/>
    <p:sldId id="265" r:id="rId10"/>
    <p:sldId id="264" r:id="rId11"/>
    <p:sldId id="267" r:id="rId12"/>
    <p:sldId id="270" r:id="rId13"/>
    <p:sldId id="266" r:id="rId14"/>
    <p:sldId id="268" r:id="rId15"/>
    <p:sldId id="269" r:id="rId16"/>
    <p:sldId id="271" r:id="rId17"/>
    <p:sldId id="272" r:id="rId18"/>
    <p:sldId id="273" r:id="rId19"/>
    <p:sldId id="274" r:id="rId20"/>
    <p:sldId id="282" r:id="rId21"/>
    <p:sldId id="283" r:id="rId22"/>
    <p:sldId id="284" r:id="rId23"/>
    <p:sldId id="285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388" autoAdjust="0"/>
  </p:normalViewPr>
  <p:slideViewPr>
    <p:cSldViewPr showGuides="1">
      <p:cViewPr>
        <p:scale>
          <a:sx n="78" d="100"/>
          <a:sy n="78" d="100"/>
        </p:scale>
        <p:origin x="4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C3EB8-DC24-41F6-8AAE-0870DEAE8E1A}" type="datetimeFigureOut">
              <a:rPr lang="pt-BR" smtClean="0"/>
              <a:t>01/12/2014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80A57-98CA-4C8D-9BA3-0B3B380E2A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49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0A57-98CA-4C8D-9BA3-0B3B380E2AC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56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0A57-98CA-4C8D-9BA3-0B3B380E2AC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56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0A57-98CA-4C8D-9BA3-0B3B380E2AC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14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80A57-98CA-4C8D-9BA3-0B3B380E2AC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63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4A7C-E914-4B36-9F37-9628FB4FFC9D}" type="datetimeFigureOut">
              <a:rPr lang="pt-BR" smtClean="0"/>
              <a:t>01/12/2014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FAE0-FBB6-4E89-81CF-9EDE08C84F80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64A7C-E914-4B36-9F37-9628FB4FFC9D}" type="datetimeFigureOut">
              <a:rPr lang="pt-BR" smtClean="0"/>
              <a:t>01/12/2014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DFAE0-FBB6-4E89-81CF-9EDE08C84F80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1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64A7C-E914-4B36-9F37-9628FB4FFC9D}" type="datetimeFigureOut">
              <a:rPr lang="pt-BR" smtClean="0"/>
              <a:t>01/12/2014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FAE0-FBB6-4E89-81CF-9EDE08C84F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3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2132856"/>
            <a:ext cx="6524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MEIOS DE PAGAMENTO NO </a:t>
            </a:r>
          </a:p>
          <a:p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METRÔ DE SÃO PAULO</a:t>
            </a:r>
            <a:endParaRPr lang="pt-BR" sz="32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75656" y="4644213"/>
            <a:ext cx="395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Nelson Medeiros Sobrinho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4967590"/>
            <a:ext cx="4711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Gerente de Operações Financeiras do Metrô de São Paulo</a:t>
            </a:r>
            <a:endParaRPr lang="pt-BR" sz="11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23316" y="630932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Ciudad</a:t>
            </a:r>
            <a:r>
              <a:rPr lang="pt-B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pt-BR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Mexico</a:t>
            </a:r>
            <a:endParaRPr lang="pt-B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07 - 10/12/2014</a:t>
            </a:r>
            <a:endParaRPr lang="pt-BR" sz="9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2699792" y="188640"/>
            <a:ext cx="6336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400" b="1" dirty="0" smtClean="0">
                <a:latin typeface="Verdana" pitchFamily="34" charset="0"/>
                <a:cs typeface="Arial" charset="0"/>
              </a:rPr>
              <a:t>BILHETES DISPONIBILIZADOS SIMULTANEAMENTE EM NOSSAS BILHETERIAS</a:t>
            </a:r>
            <a:endParaRPr lang="pt-BR" sz="14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826400" cy="48326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15" y="4169607"/>
            <a:ext cx="3558693" cy="2509156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 Box 148"/>
          <p:cNvSpPr txBox="1">
            <a:spLocks noChangeArrowheads="1"/>
          </p:cNvSpPr>
          <p:nvPr/>
        </p:nvSpPr>
        <p:spPr bwMode="auto">
          <a:xfrm>
            <a:off x="111588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USO DO BILHETE ÚNICO</a:t>
            </a:r>
            <a:endParaRPr lang="pt-BR" sz="1600" b="1" dirty="0">
              <a:latin typeface="Verdana" pitchFamily="34" charset="0"/>
            </a:endParaRPr>
          </a:p>
        </p:txBody>
      </p:sp>
      <p:sp>
        <p:nvSpPr>
          <p:cNvPr id="6" name="Text Box 146"/>
          <p:cNvSpPr txBox="1">
            <a:spLocks noChangeArrowheads="1"/>
          </p:cNvSpPr>
          <p:nvPr/>
        </p:nvSpPr>
        <p:spPr bwMode="auto">
          <a:xfrm>
            <a:off x="1066800" y="885825"/>
            <a:ext cx="800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pt-BR" sz="2400" b="1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PASSAGEIROS TRANSPORTADOS </a:t>
            </a:r>
          </a:p>
          <a:p>
            <a:pPr algn="l">
              <a:spcBef>
                <a:spcPct val="0"/>
              </a:spcBef>
            </a:pPr>
            <a:r>
              <a:rPr lang="pt-BR" sz="1600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DEZ/05 – IMPLANTAÇÃO DO BILHETE ÚNICO</a:t>
            </a:r>
            <a:endParaRPr lang="pt-BR" sz="1600" dirty="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2015716" y="1700808"/>
            <a:ext cx="5688632" cy="1937060"/>
            <a:chOff x="2339752" y="1644605"/>
            <a:chExt cx="5688632" cy="193706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218" y="1644605"/>
              <a:ext cx="617710" cy="74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184738"/>
              <a:ext cx="535348" cy="830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281" y="2938651"/>
              <a:ext cx="543584" cy="643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939879"/>
              <a:ext cx="1872208" cy="1320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Conector de seta reta 24"/>
            <p:cNvCxnSpPr/>
            <p:nvPr/>
          </p:nvCxnSpPr>
          <p:spPr>
            <a:xfrm>
              <a:off x="3059832" y="2600018"/>
              <a:ext cx="3096344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o 30"/>
            <p:cNvGrpSpPr/>
            <p:nvPr/>
          </p:nvGrpSpPr>
          <p:grpSpPr>
            <a:xfrm>
              <a:off x="4139952" y="2025817"/>
              <a:ext cx="2016224" cy="1102786"/>
              <a:chOff x="3563888" y="2025817"/>
              <a:chExt cx="2592288" cy="1102786"/>
            </a:xfrm>
          </p:grpSpPr>
          <p:cxnSp>
            <p:nvCxnSpPr>
              <p:cNvPr id="8" name="Conector de seta reta 7"/>
              <p:cNvCxnSpPr/>
              <p:nvPr/>
            </p:nvCxnSpPr>
            <p:spPr>
              <a:xfrm>
                <a:off x="3563888" y="2025817"/>
                <a:ext cx="2592288" cy="36004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de seta reta 38"/>
              <p:cNvCxnSpPr/>
              <p:nvPr/>
            </p:nvCxnSpPr>
            <p:spPr>
              <a:xfrm flipV="1">
                <a:off x="3563888" y="2807319"/>
                <a:ext cx="2592288" cy="32128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 Box 219"/>
          <p:cNvSpPr txBox="1">
            <a:spLocks noChangeArrowheads="1"/>
          </p:cNvSpPr>
          <p:nvPr/>
        </p:nvSpPr>
        <p:spPr bwMode="auto">
          <a:xfrm>
            <a:off x="2555776" y="3717032"/>
            <a:ext cx="4536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VIAGENS EXCLUSIVAS E INTEGRADAS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5" name="Text Box 219"/>
          <p:cNvSpPr txBox="1">
            <a:spLocks noChangeArrowheads="1"/>
          </p:cNvSpPr>
          <p:nvPr/>
        </p:nvSpPr>
        <p:spPr bwMode="auto">
          <a:xfrm>
            <a:off x="4860032" y="4322204"/>
            <a:ext cx="45365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SMART CARD CONTACTLESS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MIFARE CLASSIC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CAPACIDADE 1K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DUAS CARTEIRAS</a:t>
            </a:r>
            <a:endParaRPr lang="pt-BR" sz="15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6" name="Text Box 219"/>
          <p:cNvSpPr txBox="1">
            <a:spLocks noChangeArrowheads="1"/>
          </p:cNvSpPr>
          <p:nvPr/>
        </p:nvSpPr>
        <p:spPr bwMode="auto">
          <a:xfrm>
            <a:off x="6695208" y="6313437"/>
            <a:ext cx="204346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8,5 milhões</a:t>
            </a:r>
            <a:endParaRPr lang="pt-BR" sz="15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7" name="Text Box 219"/>
          <p:cNvSpPr txBox="1">
            <a:spLocks noChangeArrowheads="1"/>
          </p:cNvSpPr>
          <p:nvPr/>
        </p:nvSpPr>
        <p:spPr bwMode="auto">
          <a:xfrm>
            <a:off x="5858356" y="5949280"/>
            <a:ext cx="288032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500" b="1" dirty="0" smtClean="0">
                <a:latin typeface="Verdana" pitchFamily="34" charset="0"/>
                <a:cs typeface="Arial" charset="0"/>
              </a:rPr>
              <a:t>CARTÕES EMITIDOS</a:t>
            </a:r>
          </a:p>
        </p:txBody>
      </p:sp>
    </p:spTree>
    <p:extLst>
      <p:ext uri="{BB962C8B-B14F-4D97-AF65-F5344CB8AC3E}">
        <p14:creationId xmlns:p14="http://schemas.microsoft.com/office/powerpoint/2010/main" val="32905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CARTÕES DO BILHETE ÚNICO EXCLUSIVOS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305">
            <a:off x="1278311" y="4279826"/>
            <a:ext cx="2456376" cy="15220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1982">
            <a:off x="1176621" y="1683698"/>
            <a:ext cx="2457000" cy="15220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4355976" y="1484784"/>
            <a:ext cx="4320480" cy="41969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/>
          <p:nvPr/>
        </p:nvCxnSpPr>
        <p:spPr>
          <a:xfrm>
            <a:off x="3646899" y="2420888"/>
            <a:ext cx="997109" cy="36004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3748409" y="4515202"/>
            <a:ext cx="1114001" cy="236678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020" y="1819627"/>
            <a:ext cx="3295565" cy="218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085" y="3645534"/>
            <a:ext cx="2685347" cy="178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564679" y="998144"/>
            <a:ext cx="2164440" cy="703611"/>
            <a:chOff x="896536" y="1124744"/>
            <a:chExt cx="2164440" cy="703611"/>
          </a:xfrm>
        </p:grpSpPr>
        <p:sp>
          <p:nvSpPr>
            <p:cNvPr id="10" name="Elipse 9"/>
            <p:cNvSpPr/>
            <p:nvPr/>
          </p:nvSpPr>
          <p:spPr>
            <a:xfrm>
              <a:off x="896536" y="1124744"/>
              <a:ext cx="2164440" cy="7036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ext Box 1144"/>
            <p:cNvSpPr txBox="1">
              <a:spLocks noChangeArrowheads="1"/>
            </p:cNvSpPr>
            <p:nvPr/>
          </p:nvSpPr>
          <p:spPr bwMode="auto">
            <a:xfrm>
              <a:off x="1030336" y="1195005"/>
              <a:ext cx="192277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pt-BR" sz="1600" b="1" dirty="0" smtClean="0">
                  <a:solidFill>
                    <a:srgbClr val="4D4D4D"/>
                  </a:solidFill>
                  <a:latin typeface="Verdana" pitchFamily="34" charset="0"/>
                </a:rPr>
                <a:t>DESCONTO</a:t>
              </a:r>
            </a:p>
            <a:p>
              <a:pPr algn="ctr">
                <a:spcBef>
                  <a:spcPct val="0"/>
                </a:spcBef>
              </a:pPr>
              <a:r>
                <a:rPr lang="pt-BR" sz="1600" b="1" dirty="0" smtClean="0">
                  <a:solidFill>
                    <a:srgbClr val="4D4D4D"/>
                  </a:solidFill>
                  <a:latin typeface="Verdana" pitchFamily="34" charset="0"/>
                </a:rPr>
                <a:t>PROGRESSIVO</a:t>
              </a:r>
              <a:endParaRPr lang="pt-BR" sz="1600" b="1" dirty="0">
                <a:solidFill>
                  <a:srgbClr val="4D4D4D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776812" y="5821732"/>
            <a:ext cx="2737282" cy="703611"/>
            <a:chOff x="1258654" y="5611498"/>
            <a:chExt cx="2737282" cy="703611"/>
          </a:xfrm>
        </p:grpSpPr>
        <p:sp>
          <p:nvSpPr>
            <p:cNvPr id="13" name="Elipse 12"/>
            <p:cNvSpPr/>
            <p:nvPr/>
          </p:nvSpPr>
          <p:spPr>
            <a:xfrm>
              <a:off x="1258654" y="5611498"/>
              <a:ext cx="2737282" cy="7036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Text Box 1144"/>
            <p:cNvSpPr txBox="1">
              <a:spLocks noChangeArrowheads="1"/>
            </p:cNvSpPr>
            <p:nvPr/>
          </p:nvSpPr>
          <p:spPr bwMode="auto">
            <a:xfrm>
              <a:off x="1449318" y="5794026"/>
              <a:ext cx="235595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pt-BR" sz="1600" b="1" dirty="0" smtClean="0">
                  <a:solidFill>
                    <a:srgbClr val="4D4D4D"/>
                  </a:solidFill>
                  <a:latin typeface="Verdana" pitchFamily="34" charset="0"/>
                </a:rPr>
                <a:t>FINAL DE SEMANA</a:t>
              </a:r>
              <a:endParaRPr lang="pt-BR" sz="1600" b="1" dirty="0">
                <a:solidFill>
                  <a:srgbClr val="4D4D4D"/>
                </a:solidFill>
                <a:latin typeface="Verdana" pitchFamily="34" charset="0"/>
              </a:endParaRPr>
            </a:p>
          </p:txBody>
        </p:sp>
      </p:grpSp>
      <p:sp>
        <p:nvSpPr>
          <p:cNvPr id="16" name="Text Box 1144"/>
          <p:cNvSpPr txBox="1">
            <a:spLocks noChangeArrowheads="1"/>
          </p:cNvSpPr>
          <p:nvPr/>
        </p:nvSpPr>
        <p:spPr bwMode="auto">
          <a:xfrm>
            <a:off x="710800" y="3571054"/>
            <a:ext cx="35283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u="sng" dirty="0" smtClean="0">
                <a:solidFill>
                  <a:srgbClr val="4D4D4D"/>
                </a:solidFill>
                <a:latin typeface="Verdana" pitchFamily="34" charset="0"/>
              </a:rPr>
              <a:t>SMARTCARD CONTACTLESS</a:t>
            </a:r>
            <a:endParaRPr lang="pt-BR" sz="1600" b="1" u="sng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CARTÕES DO BILHETE ÚNICO INTEGRADOS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932744"/>
            <a:ext cx="2578541" cy="1712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9"/>
          <p:cNvSpPr txBox="1">
            <a:spLocks noChangeArrowheads="1"/>
          </p:cNvSpPr>
          <p:nvPr/>
        </p:nvSpPr>
        <p:spPr bwMode="auto">
          <a:xfrm>
            <a:off x="6804248" y="1706032"/>
            <a:ext cx="295577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u="sng" dirty="0" smtClean="0">
                <a:latin typeface="Verdana" pitchFamily="34" charset="0"/>
                <a:cs typeface="Arial" charset="0"/>
              </a:rPr>
              <a:t>NOVAS FUNCIONALIDADES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pt-BR" sz="1000" b="1" u="sng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- SMARTCARD CONTACTLESS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- MIFARE PLUS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- CAPACIDADE  4K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- CINCO CARTEIRAS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768896"/>
            <a:ext cx="5166534" cy="53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9" y="4842158"/>
            <a:ext cx="2448271" cy="16831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683568" y="4165549"/>
            <a:ext cx="1922773" cy="7036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 Box 1144"/>
          <p:cNvSpPr txBox="1">
            <a:spLocks noChangeArrowheads="1"/>
          </p:cNvSpPr>
          <p:nvPr/>
        </p:nvSpPr>
        <p:spPr bwMode="auto">
          <a:xfrm>
            <a:off x="683568" y="4247943"/>
            <a:ext cx="1922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TARIFAS</a:t>
            </a:r>
          </a:p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ESPECIAIS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896536" y="1124744"/>
            <a:ext cx="2164440" cy="7036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1144"/>
          <p:cNvSpPr txBox="1">
            <a:spLocks noChangeArrowheads="1"/>
          </p:cNvSpPr>
          <p:nvPr/>
        </p:nvSpPr>
        <p:spPr bwMode="auto">
          <a:xfrm>
            <a:off x="1030336" y="1195005"/>
            <a:ext cx="1922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VIAGENS</a:t>
            </a:r>
          </a:p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TEMPORAIS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3" name="Text Box 219"/>
          <p:cNvSpPr txBox="1">
            <a:spLocks noChangeArrowheads="1"/>
          </p:cNvSpPr>
          <p:nvPr/>
        </p:nvSpPr>
        <p:spPr bwMode="auto">
          <a:xfrm>
            <a:off x="7164288" y="3789040"/>
            <a:ext cx="1944216" cy="2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CARTÕES EMITIDOS:</a:t>
            </a:r>
            <a:endParaRPr lang="pt-BR" sz="10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4" name="Text Box 219"/>
          <p:cNvSpPr txBox="1">
            <a:spLocks noChangeArrowheads="1"/>
          </p:cNvSpPr>
          <p:nvPr/>
        </p:nvSpPr>
        <p:spPr bwMode="auto">
          <a:xfrm>
            <a:off x="7704856" y="4058585"/>
            <a:ext cx="1403648" cy="2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000" b="1" dirty="0" smtClean="0">
                <a:latin typeface="Verdana" pitchFamily="34" charset="0"/>
                <a:cs typeface="Arial" charset="0"/>
              </a:rPr>
              <a:t>31,1 milhões</a:t>
            </a:r>
            <a:endParaRPr lang="pt-BR" sz="1000" b="1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8"/>
          <p:cNvSpPr txBox="1">
            <a:spLocks noChangeArrowheads="1"/>
          </p:cNvSpPr>
          <p:nvPr/>
        </p:nvSpPr>
        <p:spPr bwMode="auto">
          <a:xfrm>
            <a:off x="111588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EVOLUÇÃO DA DEMANDA</a:t>
            </a:r>
            <a:endParaRPr lang="pt-BR" sz="1600" b="1" dirty="0">
              <a:latin typeface="Verdana" pitchFamily="34" charset="0"/>
            </a:endParaRPr>
          </a:p>
        </p:txBody>
      </p:sp>
      <p:sp>
        <p:nvSpPr>
          <p:cNvPr id="6" name="Text Box 146"/>
          <p:cNvSpPr txBox="1">
            <a:spLocks noChangeArrowheads="1"/>
          </p:cNvSpPr>
          <p:nvPr/>
        </p:nvSpPr>
        <p:spPr bwMode="auto">
          <a:xfrm>
            <a:off x="1066800" y="885825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pt-BR" sz="2400" b="1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MIGRAÇÃO DO BILHETE MAGNÉTICO PARA O BILHETE ÚNICO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7512894" cy="437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6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4082">
            <a:off x="1169948" y="1054639"/>
            <a:ext cx="2812826" cy="1809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CARTÕES DO BOM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4358">
            <a:off x="3407975" y="2233289"/>
            <a:ext cx="2832376" cy="1821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1889">
            <a:off x="1054541" y="2814477"/>
            <a:ext cx="2787485" cy="1809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0204">
            <a:off x="4183477" y="3917208"/>
            <a:ext cx="2815812" cy="1821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9848">
            <a:off x="1337752" y="4529856"/>
            <a:ext cx="3066546" cy="2036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2553">
            <a:off x="5760167" y="4560317"/>
            <a:ext cx="2716543" cy="1968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9"/>
          <p:cNvSpPr txBox="1">
            <a:spLocks noChangeArrowheads="1"/>
          </p:cNvSpPr>
          <p:nvPr/>
        </p:nvSpPr>
        <p:spPr bwMode="auto">
          <a:xfrm>
            <a:off x="5004048" y="903203"/>
            <a:ext cx="38164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SMART CARD CONTACTLESS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MIFARE CLASSIC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CAPACIDADE 1K E 4K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DUAS CARTEIRAS</a:t>
            </a:r>
          </a:p>
        </p:txBody>
      </p:sp>
      <p:sp>
        <p:nvSpPr>
          <p:cNvPr id="10" name="Text Box 219"/>
          <p:cNvSpPr txBox="1">
            <a:spLocks noChangeArrowheads="1"/>
          </p:cNvSpPr>
          <p:nvPr/>
        </p:nvSpPr>
        <p:spPr bwMode="auto">
          <a:xfrm>
            <a:off x="7366690" y="3275692"/>
            <a:ext cx="1323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5,5 milhões</a:t>
            </a:r>
            <a:endParaRPr lang="pt-BR" sz="12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Text Box 219"/>
          <p:cNvSpPr txBox="1">
            <a:spLocks noChangeArrowheads="1"/>
          </p:cNvSpPr>
          <p:nvPr/>
        </p:nvSpPr>
        <p:spPr bwMode="auto">
          <a:xfrm>
            <a:off x="6588224" y="2911535"/>
            <a:ext cx="28803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CARTÕES EMITIDOS</a:t>
            </a:r>
          </a:p>
        </p:txBody>
      </p:sp>
    </p:spTree>
    <p:extLst>
      <p:ext uri="{BB962C8B-B14F-4D97-AF65-F5344CB8AC3E}">
        <p14:creationId xmlns:p14="http://schemas.microsoft.com/office/powerpoint/2010/main" val="25706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710737" cy="4608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9"/>
          <p:cNvSpPr txBox="1">
            <a:spLocks noChangeArrowheads="1"/>
          </p:cNvSpPr>
          <p:nvPr/>
        </p:nvSpPr>
        <p:spPr bwMode="auto">
          <a:xfrm>
            <a:off x="1187896" y="35614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COMERCIALIZAÇÃO DE BILHETES E CRÉDITOS ELETRÔNICOS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728040" y="904362"/>
            <a:ext cx="2308456" cy="11521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1144"/>
          <p:cNvSpPr txBox="1">
            <a:spLocks noChangeArrowheads="1"/>
          </p:cNvSpPr>
          <p:nvPr/>
        </p:nvSpPr>
        <p:spPr bwMode="auto">
          <a:xfrm>
            <a:off x="6856912" y="1188038"/>
            <a:ext cx="2050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173 GUICHÊS DE BILHETERIA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755576" y="5157192"/>
            <a:ext cx="2592288" cy="14401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1144"/>
          <p:cNvSpPr txBox="1">
            <a:spLocks noChangeArrowheads="1"/>
          </p:cNvSpPr>
          <p:nvPr/>
        </p:nvSpPr>
        <p:spPr bwMode="auto">
          <a:xfrm>
            <a:off x="884448" y="5498648"/>
            <a:ext cx="23914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 dirty="0" smtClean="0">
                <a:solidFill>
                  <a:srgbClr val="4D4D4D"/>
                </a:solidFill>
                <a:latin typeface="Verdana" pitchFamily="34" charset="0"/>
              </a:rPr>
              <a:t>1.000 EMPREGADOS ENVOLVIDOS NA VENDA DE BILHETES</a:t>
            </a:r>
            <a:endParaRPr lang="pt-BR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187896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COMERCIALIZAÇÃO DE BILHETES E CRÉDITOS ELETRÔNICOS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1" y="1124745"/>
            <a:ext cx="3096345" cy="25475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649690" cy="25475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4045185" cy="27922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/>
          <p:nvPr/>
        </p:nvSpPr>
        <p:spPr>
          <a:xfrm>
            <a:off x="6273274" y="3905859"/>
            <a:ext cx="2308456" cy="11521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1144"/>
          <p:cNvSpPr txBox="1">
            <a:spLocks noChangeArrowheads="1"/>
          </p:cNvSpPr>
          <p:nvPr/>
        </p:nvSpPr>
        <p:spPr bwMode="auto">
          <a:xfrm>
            <a:off x="6402146" y="4189535"/>
            <a:ext cx="2050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74 MÓDULOS</a:t>
            </a:r>
          </a:p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250 GUICHÊS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6153902" y="5257657"/>
            <a:ext cx="2666569" cy="14837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 Box 1144"/>
          <p:cNvSpPr txBox="1">
            <a:spLocks noChangeArrowheads="1"/>
          </p:cNvSpPr>
          <p:nvPr/>
        </p:nvSpPr>
        <p:spPr bwMode="auto">
          <a:xfrm>
            <a:off x="6461832" y="5353181"/>
            <a:ext cx="205070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300" b="1" dirty="0" smtClean="0">
                <a:solidFill>
                  <a:srgbClr val="4D4D4D"/>
                </a:solidFill>
                <a:latin typeface="Verdana" pitchFamily="34" charset="0"/>
              </a:rPr>
              <a:t>CONCESSÃO DE ESPAÇO PARA A VENDA DE CRÉDITOS</a:t>
            </a:r>
          </a:p>
          <a:p>
            <a:pPr algn="ctr">
              <a:spcBef>
                <a:spcPct val="0"/>
              </a:spcBef>
            </a:pPr>
            <a:endParaRPr lang="pt-BR" sz="1300" b="1" dirty="0" smtClean="0">
              <a:solidFill>
                <a:srgbClr val="4D4D4D"/>
              </a:solidFill>
              <a:latin typeface="Verdana" pitchFamily="34" charset="0"/>
            </a:endParaRPr>
          </a:p>
          <a:p>
            <a:pPr algn="ctr">
              <a:spcBef>
                <a:spcPct val="0"/>
              </a:spcBef>
            </a:pPr>
            <a:r>
              <a:rPr lang="pt-BR" sz="1300" b="1" dirty="0" smtClean="0">
                <a:solidFill>
                  <a:srgbClr val="4D4D4D"/>
                </a:solidFill>
                <a:latin typeface="Verdana" pitchFamily="34" charset="0"/>
              </a:rPr>
              <a:t>3 EMPRESAS</a:t>
            </a:r>
            <a:endParaRPr lang="pt-BR" sz="13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187896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COMERCIALIZAÇÃO DE BILHETES E CRÉDITOS ELETRÔNICOS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0528">
            <a:off x="1037605" y="1220515"/>
            <a:ext cx="3253674" cy="2706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8721">
            <a:off x="4407688" y="1270646"/>
            <a:ext cx="4149713" cy="24766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340">
            <a:off x="1566526" y="3861804"/>
            <a:ext cx="3904407" cy="2538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/>
          <p:nvPr/>
        </p:nvSpPr>
        <p:spPr>
          <a:xfrm>
            <a:off x="5796136" y="3717032"/>
            <a:ext cx="2664296" cy="11521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1144"/>
          <p:cNvSpPr txBox="1">
            <a:spLocks noChangeArrowheads="1"/>
          </p:cNvSpPr>
          <p:nvPr/>
        </p:nvSpPr>
        <p:spPr bwMode="auto">
          <a:xfrm>
            <a:off x="5796136" y="4149080"/>
            <a:ext cx="266429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500" b="1" dirty="0" smtClean="0">
                <a:solidFill>
                  <a:srgbClr val="4D4D4D"/>
                </a:solidFill>
                <a:latin typeface="Verdana" pitchFamily="34" charset="0"/>
              </a:rPr>
              <a:t>252 EQUIPAMENTOS</a:t>
            </a:r>
            <a:endParaRPr lang="pt-BR" sz="15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796136" y="5229200"/>
            <a:ext cx="2664296" cy="100811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 Box 1144"/>
          <p:cNvSpPr txBox="1">
            <a:spLocks noChangeArrowheads="1"/>
          </p:cNvSpPr>
          <p:nvPr/>
        </p:nvSpPr>
        <p:spPr bwMode="auto">
          <a:xfrm>
            <a:off x="5796136" y="5340841"/>
            <a:ext cx="266429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500" b="1" dirty="0" smtClean="0">
                <a:solidFill>
                  <a:srgbClr val="4D4D4D"/>
                </a:solidFill>
                <a:latin typeface="Verdana" pitchFamily="34" charset="0"/>
              </a:rPr>
              <a:t>ACEITAÇÃO DE CÉDULAS E CARTÕES DE DÉBITO</a:t>
            </a:r>
            <a:endParaRPr lang="pt-BR" sz="15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0373">
            <a:off x="915207" y="1013900"/>
            <a:ext cx="3501373" cy="26377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3749">
            <a:off x="4335307" y="1085183"/>
            <a:ext cx="3486457" cy="27337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187896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COMERCIALIZAÇÃO DE BILHETES E CRÉDITOS ELETRÔNICOS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786">
            <a:off x="1898312" y="3586197"/>
            <a:ext cx="2751143" cy="3096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5089">
            <a:off x="4711035" y="3726576"/>
            <a:ext cx="4062795" cy="2777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835544" y="764704"/>
            <a:ext cx="2179581" cy="8640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1144"/>
          <p:cNvSpPr txBox="1">
            <a:spLocks noChangeArrowheads="1"/>
          </p:cNvSpPr>
          <p:nvPr/>
        </p:nvSpPr>
        <p:spPr bwMode="auto">
          <a:xfrm>
            <a:off x="6899979" y="919752"/>
            <a:ext cx="20507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500" b="1" dirty="0" smtClean="0">
                <a:solidFill>
                  <a:srgbClr val="4D4D4D"/>
                </a:solidFill>
                <a:latin typeface="Verdana" pitchFamily="34" charset="0"/>
              </a:rPr>
              <a:t>380 EQUIPAMENTOS</a:t>
            </a:r>
            <a:endParaRPr lang="pt-BR" sz="15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83568" y="3527371"/>
            <a:ext cx="2035565" cy="9743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1144"/>
          <p:cNvSpPr txBox="1">
            <a:spLocks noChangeArrowheads="1"/>
          </p:cNvSpPr>
          <p:nvPr/>
        </p:nvSpPr>
        <p:spPr bwMode="auto">
          <a:xfrm>
            <a:off x="675995" y="3645024"/>
            <a:ext cx="20507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 dirty="0" smtClean="0">
                <a:solidFill>
                  <a:srgbClr val="4D4D4D"/>
                </a:solidFill>
                <a:latin typeface="Verdana" pitchFamily="34" charset="0"/>
              </a:rPr>
              <a:t>RECARGAS DE VALE TRANSPORTE</a:t>
            </a:r>
            <a:endParaRPr lang="pt-BR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163749" y="5877272"/>
            <a:ext cx="2035565" cy="8303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Box 1144"/>
          <p:cNvSpPr txBox="1">
            <a:spLocks noChangeArrowheads="1"/>
          </p:cNvSpPr>
          <p:nvPr/>
        </p:nvSpPr>
        <p:spPr bwMode="auto">
          <a:xfrm>
            <a:off x="6156176" y="6071116"/>
            <a:ext cx="2050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 dirty="0" smtClean="0">
                <a:solidFill>
                  <a:srgbClr val="4D4D4D"/>
                </a:solidFill>
                <a:latin typeface="Verdana" pitchFamily="34" charset="0"/>
              </a:rPr>
              <a:t>CONSULTA DE SALDOS</a:t>
            </a:r>
            <a:endParaRPr lang="pt-BR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234" y="1054512"/>
            <a:ext cx="6779174" cy="51331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8"/>
          <p:cNvSpPr txBox="1">
            <a:spLocks noChangeArrowheads="1"/>
          </p:cNvSpPr>
          <p:nvPr/>
        </p:nvSpPr>
        <p:spPr bwMode="auto">
          <a:xfrm>
            <a:off x="111588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REDE DE METRÔ</a:t>
            </a:r>
            <a:endParaRPr lang="pt-BR" sz="1600" b="1" dirty="0">
              <a:latin typeface="Verdana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75656" y="1054512"/>
            <a:ext cx="2043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 LINHAS PRÓPRIAS</a:t>
            </a:r>
          </a:p>
          <a:p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66,2 km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59 estações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75656" y="2172667"/>
            <a:ext cx="2739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LINHA EM REGIME DE PPP</a:t>
            </a:r>
            <a:b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8,9 km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07 estações</a:t>
            </a:r>
          </a:p>
        </p:txBody>
      </p:sp>
    </p:spTree>
    <p:extLst>
      <p:ext uri="{BB962C8B-B14F-4D97-AF65-F5344CB8AC3E}">
        <p14:creationId xmlns:p14="http://schemas.microsoft.com/office/powerpoint/2010/main" val="20319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187896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MEIOS DE ACESSO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68210" y="1423809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BILHETES MAGNÉTICOS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24" y="1244780"/>
            <a:ext cx="1997267" cy="9547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168210" y="3039343"/>
            <a:ext cx="215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BILHETE ÚNICO</a:t>
            </a:r>
          </a:p>
          <a:p>
            <a:r>
              <a:rPr lang="pt-B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INTEGRAÇÃO MUNICIPAL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31840" y="487090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CARTÃO BOM</a:t>
            </a:r>
          </a:p>
          <a:p>
            <a:r>
              <a:rPr lang="pt-B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INTEGRAÇÃO INTERMUNICIPAL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44208" y="173731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11.000 mil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3187354" y="1737055"/>
            <a:ext cx="5635149" cy="368325"/>
            <a:chOff x="3203848" y="1988840"/>
            <a:chExt cx="5688632" cy="377139"/>
          </a:xfrm>
        </p:grpSpPr>
        <p:cxnSp>
          <p:nvCxnSpPr>
            <p:cNvPr id="14" name="Conector reto 13"/>
            <p:cNvCxnSpPr/>
            <p:nvPr/>
          </p:nvCxnSpPr>
          <p:spPr>
            <a:xfrm>
              <a:off x="3203848" y="1988840"/>
              <a:ext cx="21436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5822916" y="2365979"/>
              <a:ext cx="30695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5341022" y="1988840"/>
              <a:ext cx="481894" cy="377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3187354" y="3532406"/>
            <a:ext cx="5635149" cy="368325"/>
            <a:chOff x="3203848" y="1988840"/>
            <a:chExt cx="5688632" cy="377139"/>
          </a:xfrm>
        </p:grpSpPr>
        <p:cxnSp>
          <p:nvCxnSpPr>
            <p:cNvPr id="18" name="Conector reto 17"/>
            <p:cNvCxnSpPr/>
            <p:nvPr/>
          </p:nvCxnSpPr>
          <p:spPr>
            <a:xfrm>
              <a:off x="3203848" y="1988840"/>
              <a:ext cx="21436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822916" y="2365979"/>
              <a:ext cx="30695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5341022" y="1988840"/>
              <a:ext cx="481894" cy="377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3187354" y="5513058"/>
            <a:ext cx="5635149" cy="372325"/>
            <a:chOff x="3203848" y="1988840"/>
            <a:chExt cx="5688632" cy="377139"/>
          </a:xfrm>
        </p:grpSpPr>
        <p:cxnSp>
          <p:nvCxnSpPr>
            <p:cNvPr id="22" name="Conector reto 21"/>
            <p:cNvCxnSpPr/>
            <p:nvPr/>
          </p:nvCxnSpPr>
          <p:spPr>
            <a:xfrm>
              <a:off x="3203848" y="1988840"/>
              <a:ext cx="21436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822916" y="2365979"/>
              <a:ext cx="30695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5341022" y="1988840"/>
              <a:ext cx="481894" cy="377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35" y="2782909"/>
            <a:ext cx="1922157" cy="119539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35" y="4801044"/>
            <a:ext cx="1922157" cy="119539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6156176" y="90872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VIAGENS REALIZADAS/MÊS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8244408" y="173731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18%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444208" y="355327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47.000 mil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246439" y="355327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80%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6444208" y="556949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1.500 mil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8244408" y="556949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2%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592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COMPOSIÇÃO DA DEMANDA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3989"/>
              </p:ext>
            </p:extLst>
          </p:nvPr>
        </p:nvGraphicFramePr>
        <p:xfrm>
          <a:off x="1475656" y="1484784"/>
          <a:ext cx="6840761" cy="459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6880"/>
                <a:gridCol w="1529529"/>
                <a:gridCol w="974352"/>
              </a:tblGrid>
              <a:tr h="417646">
                <a:tc gridSpan="3"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COMPOSIÇÃO </a:t>
                      </a:r>
                      <a:r>
                        <a:rPr lang="pt-BR" sz="14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MODAL DA DEMANDA NA REDE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</a:tr>
              <a:tr h="417646">
                <a:tc gridSpan="3">
                  <a:txBody>
                    <a:bodyPr/>
                    <a:lstStyle/>
                    <a:p>
                      <a:endParaRPr lang="pt-BR" sz="1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</a:tr>
              <a:tr h="417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JAN/OUT</a:t>
                      </a:r>
                      <a:r>
                        <a:rPr lang="pt-BR" sz="1400" baseline="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- </a:t>
                      </a: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2014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Viagens/mil</a:t>
                      </a:r>
                      <a:endParaRPr lang="pt-BR" sz="11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endParaRPr lang="pt-BR" sz="11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Exclusivos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235.254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31,5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Integração com ônibus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242.317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32,6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Integração com trem metropolitano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101.079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13,5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Integração Linha 4 </a:t>
                      </a: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–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Amarela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63.053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8,4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Escolares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42.561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5,7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Estacionamentos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1.174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0,1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Gratuidades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60.875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8,2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7646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746.313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100,0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592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ARRECADAÇÃO MENSAL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36350"/>
              </p:ext>
            </p:extLst>
          </p:nvPr>
        </p:nvGraphicFramePr>
        <p:xfrm>
          <a:off x="1403648" y="1628800"/>
          <a:ext cx="7056783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8005"/>
                <a:gridCol w="1459389"/>
                <a:gridCol w="1459389"/>
              </a:tblGrid>
              <a:tr h="486054">
                <a:tc gridSpan="3"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ARRECADAÇÃO MENSAL</a:t>
                      </a:r>
                      <a:r>
                        <a:rPr lang="pt-BR" sz="1400" baseline="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– OUT/14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6054">
                <a:tc gridSpan="3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TARIFÁRIA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R$/mil</a:t>
                      </a:r>
                      <a:endParaRPr lang="pt-BR" sz="11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>
                        <a:spcAft>
                          <a:spcPts val="0"/>
                        </a:spcAft>
                      </a:pPr>
                      <a:r>
                        <a:rPr lang="pt-BR" sz="11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endParaRPr lang="pt-BR" sz="11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Bilhetes</a:t>
                      </a:r>
                      <a:r>
                        <a:rPr lang="pt-BR" sz="1400" baseline="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Magnéticos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27.947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21,0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Bilhete Único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101.649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76,0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Cartão Bom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4.610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3,0</a:t>
                      </a: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134.206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100,0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86054">
                <a:tc gridSpan="2"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52400"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7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592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DISTRIBUIÇÃO DA RECEITA TARIFÁRIA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7" y="1191453"/>
            <a:ext cx="7704585" cy="48374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2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04360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EVOLUÇÃO PRETENDIDA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004730"/>
            <a:ext cx="2448272" cy="326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1822" y="2852936"/>
            <a:ext cx="2504634" cy="3716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1681">
            <a:off x="4156761" y="1183917"/>
            <a:ext cx="3024336" cy="2118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418437"/>
            <a:ext cx="3168352" cy="21122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660232" y="836712"/>
            <a:ext cx="2308456" cy="11521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1144"/>
          <p:cNvSpPr txBox="1">
            <a:spLocks noChangeArrowheads="1"/>
          </p:cNvSpPr>
          <p:nvPr/>
        </p:nvSpPr>
        <p:spPr bwMode="auto">
          <a:xfrm>
            <a:off x="6789105" y="991760"/>
            <a:ext cx="205070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500" b="1" dirty="0" smtClean="0">
                <a:solidFill>
                  <a:srgbClr val="4D4D4D"/>
                </a:solidFill>
                <a:latin typeface="Verdana" pitchFamily="34" charset="0"/>
              </a:rPr>
              <a:t>PROCESSO LICITATÓRIO EM ANDAMENTO</a:t>
            </a:r>
            <a:endParaRPr lang="pt-BR" sz="15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83568" y="4293096"/>
            <a:ext cx="2308456" cy="11521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Box 1144"/>
          <p:cNvSpPr txBox="1">
            <a:spLocks noChangeArrowheads="1"/>
          </p:cNvSpPr>
          <p:nvPr/>
        </p:nvSpPr>
        <p:spPr bwMode="auto">
          <a:xfrm>
            <a:off x="812441" y="4428493"/>
            <a:ext cx="2050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 dirty="0" smtClean="0">
                <a:solidFill>
                  <a:srgbClr val="4D4D4D"/>
                </a:solidFill>
                <a:latin typeface="Verdana" pitchFamily="34" charset="0"/>
              </a:rPr>
              <a:t>ACEITAÇÃO DE CÉDULAS, MOEDAS E CARTÕES</a:t>
            </a:r>
            <a:endParaRPr lang="pt-BR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79368" y="5661248"/>
            <a:ext cx="2308456" cy="864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Box 1144"/>
          <p:cNvSpPr txBox="1">
            <a:spLocks noChangeArrowheads="1"/>
          </p:cNvSpPr>
          <p:nvPr/>
        </p:nvSpPr>
        <p:spPr bwMode="auto">
          <a:xfrm>
            <a:off x="808241" y="5858108"/>
            <a:ext cx="2050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 dirty="0" smtClean="0">
                <a:solidFill>
                  <a:srgbClr val="4D4D4D"/>
                </a:solidFill>
                <a:latin typeface="Verdana" pitchFamily="34" charset="0"/>
              </a:rPr>
              <a:t>DEVOLUÇÃO DE TROCO</a:t>
            </a:r>
            <a:endParaRPr lang="pt-BR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04360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EVOLUÇÃO TECNOLÓGICA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3441" y="976266"/>
            <a:ext cx="2498519" cy="22619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31" y="3291883"/>
            <a:ext cx="2988976" cy="2213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505" y="976266"/>
            <a:ext cx="4106586" cy="2155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3380029"/>
            <a:ext cx="3633108" cy="1908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19"/>
          <p:cNvSpPr txBox="1">
            <a:spLocks noChangeArrowheads="1"/>
          </p:cNvSpPr>
          <p:nvPr/>
        </p:nvSpPr>
        <p:spPr bwMode="auto">
          <a:xfrm>
            <a:off x="1115616" y="5682734"/>
            <a:ext cx="60486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TECNOLOGIA NFC – NEAR FIELD COMUNICATIONS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9" name="Text Box 219"/>
          <p:cNvSpPr txBox="1">
            <a:spLocks noChangeArrowheads="1"/>
          </p:cNvSpPr>
          <p:nvPr/>
        </p:nvSpPr>
        <p:spPr bwMode="auto">
          <a:xfrm>
            <a:off x="1528277" y="6021288"/>
            <a:ext cx="7436211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LEITURA DE SALDOS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AQUISIÇÃO DE CRÉDITOS (RECARGA DE VT E CRÉDITOS DO TIPO COMUM)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MIFARE4MOBILE (EM ESTUDO)</a:t>
            </a:r>
            <a:endParaRPr lang="pt-BR" sz="13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 rot="20344331">
            <a:off x="442089" y="915346"/>
            <a:ext cx="2050709" cy="731369"/>
            <a:chOff x="782745" y="1190060"/>
            <a:chExt cx="2050709" cy="654764"/>
          </a:xfrm>
        </p:grpSpPr>
        <p:sp>
          <p:nvSpPr>
            <p:cNvPr id="11" name="Elipse 10"/>
            <p:cNvSpPr/>
            <p:nvPr/>
          </p:nvSpPr>
          <p:spPr>
            <a:xfrm>
              <a:off x="980007" y="1190060"/>
              <a:ext cx="1656184" cy="65476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Text Box 1144"/>
            <p:cNvSpPr txBox="1">
              <a:spLocks noChangeArrowheads="1"/>
            </p:cNvSpPr>
            <p:nvPr/>
          </p:nvSpPr>
          <p:spPr bwMode="auto">
            <a:xfrm>
              <a:off x="782745" y="1363554"/>
              <a:ext cx="205070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pt-BR" sz="1400" b="1" dirty="0" smtClean="0">
                  <a:solidFill>
                    <a:srgbClr val="4D4D4D"/>
                  </a:solidFill>
                  <a:latin typeface="Verdana" pitchFamily="34" charset="0"/>
                </a:rPr>
                <a:t>ANDROID</a:t>
              </a:r>
              <a:endParaRPr lang="pt-BR" sz="1400" b="1" dirty="0">
                <a:solidFill>
                  <a:srgbClr val="4D4D4D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04360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EVOLUÇÃO TECNOLÓGICA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19672" y="981113"/>
            <a:ext cx="6480720" cy="4436734"/>
            <a:chOff x="989045" y="1051181"/>
            <a:chExt cx="7732898" cy="5418767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345519">
              <a:off x="989045" y="1051181"/>
              <a:ext cx="3929744" cy="22002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0322">
              <a:off x="1221997" y="3346019"/>
              <a:ext cx="4271038" cy="28882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459719">
              <a:off x="5733916" y="3421628"/>
              <a:ext cx="2988027" cy="30483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1050">
              <a:off x="5242638" y="1051181"/>
              <a:ext cx="3479305" cy="20004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219"/>
          <p:cNvSpPr txBox="1">
            <a:spLocks noChangeArrowheads="1"/>
          </p:cNvSpPr>
          <p:nvPr/>
        </p:nvSpPr>
        <p:spPr bwMode="auto">
          <a:xfrm>
            <a:off x="1115616" y="5517232"/>
            <a:ext cx="3859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WATCH2PAY – CHIP MIFARE 4K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9" name="Text Box 219"/>
          <p:cNvSpPr txBox="1">
            <a:spLocks noChangeArrowheads="1"/>
          </p:cNvSpPr>
          <p:nvPr/>
        </p:nvSpPr>
        <p:spPr bwMode="auto">
          <a:xfrm>
            <a:off x="3544501" y="5949280"/>
            <a:ext cx="462789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RECARGA DE CRÉDITOS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UTILIZAÇÃO NO METRÔ, TRENS E ÔNIBUS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CONSULTA DE SALDOS</a:t>
            </a:r>
            <a:endParaRPr lang="pt-BR" sz="1300" b="1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8"/>
          <p:cNvSpPr txBox="1">
            <a:spLocks noChangeArrowheads="1"/>
          </p:cNvSpPr>
          <p:nvPr/>
        </p:nvSpPr>
        <p:spPr bwMode="auto">
          <a:xfrm>
            <a:off x="971600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REDE METROPOLITANA 2020</a:t>
            </a:r>
            <a:endParaRPr lang="pt-BR" sz="1600" b="1" dirty="0"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096983"/>
            <a:ext cx="7823385" cy="51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6942792" y="836712"/>
            <a:ext cx="1743335" cy="8640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Box 1144"/>
          <p:cNvSpPr txBox="1">
            <a:spLocks noChangeArrowheads="1"/>
          </p:cNvSpPr>
          <p:nvPr/>
        </p:nvSpPr>
        <p:spPr bwMode="auto">
          <a:xfrm>
            <a:off x="6789105" y="991761"/>
            <a:ext cx="20507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500" b="1" dirty="0" smtClean="0">
                <a:solidFill>
                  <a:srgbClr val="4D4D4D"/>
                </a:solidFill>
                <a:latin typeface="Verdana" pitchFamily="34" charset="0"/>
              </a:rPr>
              <a:t>NOSSO OBJETIVO</a:t>
            </a:r>
            <a:endParaRPr lang="pt-BR" sz="15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786744" y="5301208"/>
            <a:ext cx="2304256" cy="11521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1144"/>
          <p:cNvSpPr txBox="1">
            <a:spLocks noChangeArrowheads="1"/>
          </p:cNvSpPr>
          <p:nvPr/>
        </p:nvSpPr>
        <p:spPr bwMode="auto">
          <a:xfrm>
            <a:off x="457872" y="5531023"/>
            <a:ext cx="296199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300" b="1" dirty="0" smtClean="0">
                <a:solidFill>
                  <a:srgbClr val="4D4D4D"/>
                </a:solidFill>
                <a:latin typeface="Verdana" pitchFamily="34" charset="0"/>
              </a:rPr>
              <a:t>6 LINHAS DE METRÔ</a:t>
            </a:r>
          </a:p>
          <a:p>
            <a:pPr algn="ctr">
              <a:spcBef>
                <a:spcPct val="0"/>
              </a:spcBef>
            </a:pPr>
            <a:r>
              <a:rPr lang="pt-BR" sz="1300" b="1" dirty="0" smtClean="0">
                <a:solidFill>
                  <a:srgbClr val="4D4D4D"/>
                </a:solidFill>
                <a:latin typeface="Verdana" pitchFamily="34" charset="0"/>
              </a:rPr>
              <a:t>3 LINHAS DE </a:t>
            </a:r>
          </a:p>
          <a:p>
            <a:pPr algn="ctr">
              <a:spcBef>
                <a:spcPct val="0"/>
              </a:spcBef>
            </a:pPr>
            <a:r>
              <a:rPr lang="pt-BR" sz="1300" b="1" dirty="0" smtClean="0">
                <a:solidFill>
                  <a:srgbClr val="4D4D4D"/>
                </a:solidFill>
                <a:latin typeface="Verdana" pitchFamily="34" charset="0"/>
              </a:rPr>
              <a:t>MONOTRILHO</a:t>
            </a:r>
            <a:endParaRPr lang="pt-BR" sz="13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2132856"/>
            <a:ext cx="5761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TÍTULO APRESENTAÇÃO</a:t>
            </a:r>
            <a:endParaRPr lang="pt-BR" sz="32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75656" y="4644213"/>
            <a:ext cx="395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Nelson Medeiros Sobrinho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4967590"/>
            <a:ext cx="4711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Gerente de Operações Financeiras do Metrô de São Paulo</a:t>
            </a:r>
          </a:p>
          <a:p>
            <a:r>
              <a:rPr lang="pt-B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nmedeiro@metrosp.com.br	</a:t>
            </a:r>
            <a:endParaRPr lang="pt-BR" sz="11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21712" y="630932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Ciudad</a:t>
            </a:r>
            <a:r>
              <a:rPr lang="pt-B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pt-BR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Mexico</a:t>
            </a:r>
            <a:endParaRPr lang="pt-BR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pt-BR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07 - 10/12/2014</a:t>
            </a:r>
            <a:endParaRPr lang="pt-BR" sz="9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040" y="1257672"/>
            <a:ext cx="66675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1"/>
          <p:cNvSpPr txBox="1"/>
          <p:nvPr/>
        </p:nvSpPr>
        <p:spPr>
          <a:xfrm>
            <a:off x="1970516" y="2852936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r>
              <a:rPr lang="pt-BR" sz="2400" b="1" dirty="0" smtClean="0">
                <a:solidFill>
                  <a:srgbClr val="4D4D4D"/>
                </a:solidFill>
                <a:latin typeface="Verdana" pitchFamily="34" charset="0"/>
              </a:rPr>
              <a:t>GRACIAS,</a:t>
            </a:r>
            <a:endParaRPr lang="pt-BR" sz="24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943613"/>
            <a:ext cx="6036040" cy="45736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8"/>
          <p:cNvSpPr txBox="1">
            <a:spLocks noChangeArrowheads="1"/>
          </p:cNvSpPr>
          <p:nvPr/>
        </p:nvSpPr>
        <p:spPr bwMode="auto">
          <a:xfrm>
            <a:off x="111588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REDE METROPOLITANA</a:t>
            </a:r>
            <a:endParaRPr lang="pt-BR" sz="1600" b="1" dirty="0">
              <a:latin typeface="Verdana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15616" y="5685404"/>
            <a:ext cx="2071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INTEGRAÇÕES COM: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75856" y="5685558"/>
            <a:ext cx="5430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Ferrovia (06 Linhas)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Ônibus urbanos da cidade de São Paulo (1.286 Linhas)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Ônibus intermunicipais (585 Linhas)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Estacionamentos (05)</a:t>
            </a:r>
          </a:p>
        </p:txBody>
      </p:sp>
    </p:spTree>
    <p:extLst>
      <p:ext uri="{BB962C8B-B14F-4D97-AF65-F5344CB8AC3E}">
        <p14:creationId xmlns:p14="http://schemas.microsoft.com/office/powerpoint/2010/main" val="9680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8"/>
          <p:cNvSpPr txBox="1">
            <a:spLocks noChangeArrowheads="1"/>
          </p:cNvSpPr>
          <p:nvPr/>
        </p:nvSpPr>
        <p:spPr bwMode="auto">
          <a:xfrm>
            <a:off x="1115888" y="332656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</a:rPr>
              <a:t>REGIÃO METROPOLITANA DE SÃO PAULO</a:t>
            </a:r>
            <a:endParaRPr lang="pt-BR" sz="1600" b="1" dirty="0">
              <a:latin typeface="Verdana" pitchFamily="34" charset="0"/>
            </a:endParaRPr>
          </a:p>
        </p:txBody>
      </p:sp>
      <p:sp>
        <p:nvSpPr>
          <p:cNvPr id="3" name="Text Box 1144"/>
          <p:cNvSpPr txBox="1">
            <a:spLocks noChangeArrowheads="1"/>
          </p:cNvSpPr>
          <p:nvPr/>
        </p:nvSpPr>
        <p:spPr bwMode="auto">
          <a:xfrm>
            <a:off x="1115888" y="908720"/>
            <a:ext cx="7848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2800" b="1" dirty="0" smtClean="0">
                <a:solidFill>
                  <a:srgbClr val="4D4D4D"/>
                </a:solidFill>
                <a:latin typeface="Verdana" pitchFamily="34" charset="0"/>
              </a:rPr>
              <a:t>O METRÔ E A CIDADE</a:t>
            </a:r>
            <a:endParaRPr lang="pt-BR" sz="28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757" y="1700808"/>
            <a:ext cx="7792707" cy="477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1"/>
          <p:cNvSpPr txBox="1"/>
          <p:nvPr/>
        </p:nvSpPr>
        <p:spPr>
          <a:xfrm>
            <a:off x="6380508" y="1805915"/>
            <a:ext cx="2367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39 municípios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7.947 km</a:t>
            </a:r>
            <a:r>
              <a:rPr lang="pt-BR" sz="1200" b="1" baseline="30000" dirty="0" smtClean="0">
                <a:solidFill>
                  <a:srgbClr val="4D4D4D"/>
                </a:solidFill>
                <a:latin typeface="Verdana" pitchFamily="34" charset="0"/>
              </a:rPr>
              <a:t>2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20 milhões de habitantes</a:t>
            </a:r>
            <a:endParaRPr lang="pt-BR" sz="12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5171462" y="4869160"/>
            <a:ext cx="3793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pt-BR" sz="1200" b="1" u="sng" dirty="0" smtClean="0">
                <a:solidFill>
                  <a:srgbClr val="4D4D4D"/>
                </a:solidFill>
                <a:latin typeface="Verdana" pitchFamily="34" charset="0"/>
              </a:rPr>
              <a:t>Passageiros Transportados/dia </a:t>
            </a:r>
            <a:r>
              <a:rPr lang="pt-BR" sz="1000" b="1" i="1" u="sng" dirty="0" smtClean="0">
                <a:solidFill>
                  <a:srgbClr val="4D4D4D"/>
                </a:solidFill>
                <a:latin typeface="Verdana" pitchFamily="34" charset="0"/>
              </a:rPr>
              <a:t>(milhões)</a:t>
            </a:r>
          </a:p>
        </p:txBody>
      </p:sp>
      <p:sp>
        <p:nvSpPr>
          <p:cNvPr id="8" name="CaixaDeTexto 1"/>
          <p:cNvSpPr txBox="1"/>
          <p:nvPr/>
        </p:nvSpPr>
        <p:spPr>
          <a:xfrm>
            <a:off x="5397077" y="5229200"/>
            <a:ext cx="2021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Metrô 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Trens Metropolitanos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Ônibus Urbanos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Ônibus Interurbanos</a:t>
            </a:r>
            <a:endParaRPr lang="pt-BR" sz="12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7494644" y="5273332"/>
            <a:ext cx="3177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=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=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=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=</a:t>
            </a:r>
            <a:endParaRPr lang="pt-BR" sz="12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0" name="CaixaDeTexto 1"/>
          <p:cNvSpPr txBox="1"/>
          <p:nvPr/>
        </p:nvSpPr>
        <p:spPr>
          <a:xfrm>
            <a:off x="7929644" y="5273332"/>
            <a:ext cx="4587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5F5F5F"/>
                </a:solidFill>
                <a:latin typeface="BankGothic Md BT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4,6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2,8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6,0</a:t>
            </a:r>
          </a:p>
          <a:p>
            <a:pPr algn="l"/>
            <a:r>
              <a:rPr lang="pt-BR" sz="1200" b="1" dirty="0" smtClean="0">
                <a:solidFill>
                  <a:srgbClr val="4D4D4D"/>
                </a:solidFill>
                <a:latin typeface="Verdana" pitchFamily="34" charset="0"/>
              </a:rPr>
              <a:t>1,9</a:t>
            </a:r>
            <a:endParaRPr lang="pt-BR" sz="12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19672" y="1777355"/>
            <a:ext cx="6768752" cy="4675981"/>
            <a:chOff x="1403648" y="1124744"/>
            <a:chExt cx="7248524" cy="518003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71925" y="1124744"/>
              <a:ext cx="3480247" cy="2603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933056"/>
              <a:ext cx="3408238" cy="23717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925" y="3933056"/>
              <a:ext cx="3480247" cy="23717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03648" y="1124744"/>
              <a:ext cx="3408238" cy="2603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FROTA DE TRENS - 150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771800" y="931822"/>
            <a:ext cx="4320480" cy="1129026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 Box 1144"/>
          <p:cNvSpPr txBox="1">
            <a:spLocks noChangeArrowheads="1"/>
          </p:cNvSpPr>
          <p:nvPr/>
        </p:nvSpPr>
        <p:spPr bwMode="auto">
          <a:xfrm>
            <a:off x="3618000" y="868649"/>
            <a:ext cx="27363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2000" b="1" dirty="0" smtClean="0">
                <a:solidFill>
                  <a:srgbClr val="4D4D4D"/>
                </a:solidFill>
                <a:latin typeface="Verdana" pitchFamily="34" charset="0"/>
              </a:rPr>
              <a:t>33 NOVOS TRENS</a:t>
            </a:r>
            <a:endParaRPr lang="pt-BR" sz="20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1" name="Text Box 1144"/>
          <p:cNvSpPr txBox="1">
            <a:spLocks noChangeArrowheads="1"/>
          </p:cNvSpPr>
          <p:nvPr/>
        </p:nvSpPr>
        <p:spPr bwMode="auto">
          <a:xfrm>
            <a:off x="2771800" y="1268760"/>
            <a:ext cx="4320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2000" b="1" dirty="0" smtClean="0">
                <a:solidFill>
                  <a:srgbClr val="4D4D4D"/>
                </a:solidFill>
                <a:latin typeface="Verdana" pitchFamily="34" charset="0"/>
              </a:rPr>
              <a:t>57 TRENS MODERNIZADOS</a:t>
            </a:r>
            <a:endParaRPr lang="pt-BR" sz="2000" b="1" dirty="0">
              <a:solidFill>
                <a:srgbClr val="4D4D4D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ESTAÇÕES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8" name="Picture 3" descr="\\sa1cco\Operacao\OPC\CTE\Estatistica\Palestra Padrão\Palestra Padrão 2011\Fotos\_P1_0670 (Small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3767137" cy="2514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32237" cy="2951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4271">
            <a:off x="1155320" y="3426028"/>
            <a:ext cx="3975757" cy="27660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5379455" y="836712"/>
            <a:ext cx="3008969" cy="7920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525035"/>
            <a:ext cx="2293521" cy="30576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44"/>
          <p:cNvSpPr txBox="1">
            <a:spLocks noChangeArrowheads="1"/>
          </p:cNvSpPr>
          <p:nvPr/>
        </p:nvSpPr>
        <p:spPr bwMode="auto">
          <a:xfrm>
            <a:off x="5004048" y="972017"/>
            <a:ext cx="3816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800 BLOQUEIOS</a:t>
            </a:r>
          </a:p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 ELETRÔNICOS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300193" y="5715865"/>
            <a:ext cx="2664295" cy="10255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 Box 1144"/>
          <p:cNvSpPr txBox="1">
            <a:spLocks noChangeArrowheads="1"/>
          </p:cNvSpPr>
          <p:nvPr/>
        </p:nvSpPr>
        <p:spPr bwMode="auto">
          <a:xfrm>
            <a:off x="6567792" y="5936229"/>
            <a:ext cx="21290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PORTAS</a:t>
            </a:r>
          </a:p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PLATAFORMA</a:t>
            </a:r>
            <a:endParaRPr lang="pt-BR" sz="16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627784" y="5715864"/>
            <a:ext cx="3024335" cy="8668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 Box 1144"/>
          <p:cNvSpPr txBox="1">
            <a:spLocks noChangeArrowheads="1"/>
          </p:cNvSpPr>
          <p:nvPr/>
        </p:nvSpPr>
        <p:spPr bwMode="auto">
          <a:xfrm>
            <a:off x="3075402" y="5856884"/>
            <a:ext cx="21290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ENTRADA DE LUZ</a:t>
            </a:r>
            <a:r>
              <a:rPr lang="pt-BR" sz="1600" b="1" dirty="0">
                <a:solidFill>
                  <a:srgbClr val="4D4D4D"/>
                </a:solidFill>
                <a:latin typeface="Verdana" pitchFamily="34" charset="0"/>
              </a:rPr>
              <a:t> </a:t>
            </a:r>
            <a:r>
              <a:rPr lang="pt-BR" sz="1600" b="1" dirty="0" smtClean="0">
                <a:solidFill>
                  <a:srgbClr val="4D4D4D"/>
                </a:solidFill>
                <a:latin typeface="Verdana" pitchFamily="34" charset="0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364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METRÔ- 40 ANOS DE OPERAÇÃO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762756"/>
            <a:ext cx="766286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3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PRIMEIRO BILHETE DE METRÔ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1008024"/>
            <a:ext cx="5688632" cy="53930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8632">
            <a:off x="1057679" y="3915773"/>
            <a:ext cx="2392137" cy="9245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/>
          <p:cNvSpPr/>
          <p:nvPr/>
        </p:nvSpPr>
        <p:spPr>
          <a:xfrm>
            <a:off x="5264020" y="2348880"/>
            <a:ext cx="3812837" cy="151216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899864" y="384175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USO DO BILHETE  MAGNÉTICO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864" y="1016732"/>
            <a:ext cx="4176192" cy="31323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826" y="4293096"/>
            <a:ext cx="1884525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697" y="4293096"/>
            <a:ext cx="1884525" cy="9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827" y="884565"/>
            <a:ext cx="1884525" cy="9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19"/>
          <p:cNvSpPr txBox="1">
            <a:spLocks noChangeArrowheads="1"/>
          </p:cNvSpPr>
          <p:nvPr/>
        </p:nvSpPr>
        <p:spPr bwMode="auto">
          <a:xfrm>
            <a:off x="6395141" y="1916832"/>
            <a:ext cx="129587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SIMPLES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9" name="Text Box 219"/>
          <p:cNvSpPr txBox="1">
            <a:spLocks noChangeArrowheads="1"/>
          </p:cNvSpPr>
          <p:nvPr/>
        </p:nvSpPr>
        <p:spPr bwMode="auto">
          <a:xfrm>
            <a:off x="6322996" y="5322694"/>
            <a:ext cx="16561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MÚLTIPLOS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0" name="Text Box 219"/>
          <p:cNvSpPr txBox="1">
            <a:spLocks noChangeArrowheads="1"/>
          </p:cNvSpPr>
          <p:nvPr/>
        </p:nvSpPr>
        <p:spPr bwMode="auto">
          <a:xfrm>
            <a:off x="2128055" y="5309670"/>
            <a:ext cx="1719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pt-BR" sz="1600" b="1" dirty="0" smtClean="0">
                <a:latin typeface="Verdana" pitchFamily="34" charset="0"/>
                <a:cs typeface="Arial" charset="0"/>
              </a:rPr>
              <a:t>INTEGRADOS</a:t>
            </a:r>
            <a:endParaRPr lang="pt-BR" sz="1600" b="1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Text Box 219"/>
          <p:cNvSpPr txBox="1">
            <a:spLocks noChangeArrowheads="1"/>
          </p:cNvSpPr>
          <p:nvPr/>
        </p:nvSpPr>
        <p:spPr bwMode="auto">
          <a:xfrm>
            <a:off x="6275591" y="2473151"/>
            <a:ext cx="17509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sz="1400" b="1" dirty="0" smtClean="0">
                <a:latin typeface="Verdana" pitchFamily="34" charset="0"/>
                <a:cs typeface="Arial" charset="0"/>
              </a:rPr>
              <a:t>TARIFA ÚNICA</a:t>
            </a:r>
          </a:p>
        </p:txBody>
      </p:sp>
      <p:sp>
        <p:nvSpPr>
          <p:cNvPr id="12" name="Text Box 219"/>
          <p:cNvSpPr txBox="1">
            <a:spLocks noChangeArrowheads="1"/>
          </p:cNvSpPr>
          <p:nvPr/>
        </p:nvSpPr>
        <p:spPr bwMode="auto">
          <a:xfrm>
            <a:off x="5376388" y="2768889"/>
            <a:ext cx="35494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NÃO IMPORTA A </a:t>
            </a:r>
          </a:p>
          <a:p>
            <a:pPr algn="ctr">
              <a:spcBef>
                <a:spcPct val="0"/>
              </a:spcBef>
            </a:pPr>
            <a:r>
              <a:rPr lang="pt-BR" sz="1200" b="1" dirty="0" smtClean="0">
                <a:latin typeface="Verdana" pitchFamily="34" charset="0"/>
                <a:cs typeface="Arial" charset="0"/>
              </a:rPr>
              <a:t>DISTÂNCIA PERCORRIDA </a:t>
            </a:r>
          </a:p>
        </p:txBody>
      </p:sp>
      <p:sp>
        <p:nvSpPr>
          <p:cNvPr id="13" name="Text Box 219"/>
          <p:cNvSpPr txBox="1">
            <a:spLocks noChangeArrowheads="1"/>
          </p:cNvSpPr>
          <p:nvPr/>
        </p:nvSpPr>
        <p:spPr bwMode="auto">
          <a:xfrm>
            <a:off x="5516945" y="3272933"/>
            <a:ext cx="359155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rgbClr val="5F5F5F"/>
                </a:solidFill>
                <a:latin typeface="BankGothic Md BT" pitchFamily="34" charset="0"/>
              </a:defRPr>
            </a:lvl1pPr>
            <a:lvl2pPr marL="742950" indent="-285750">
              <a:defRPr sz="3200">
                <a:solidFill>
                  <a:srgbClr val="5F5F5F"/>
                </a:solidFill>
                <a:latin typeface="BankGothic Md BT" pitchFamily="34" charset="0"/>
              </a:defRPr>
            </a:lvl2pPr>
            <a:lvl3pPr marL="11430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3pPr>
            <a:lvl4pPr marL="16002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4pPr>
            <a:lvl5pPr marL="2057400" indent="-228600">
              <a:defRPr sz="3200">
                <a:solidFill>
                  <a:srgbClr val="5F5F5F"/>
                </a:solidFill>
                <a:latin typeface="BankGothic Md BT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rgbClr val="5F5F5F"/>
                </a:solidFill>
                <a:latin typeface="BankGothic Md BT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sz="1300" b="1" dirty="0" smtClean="0">
                <a:latin typeface="Verdana" pitchFamily="34" charset="0"/>
                <a:cs typeface="Arial" charset="0"/>
              </a:rPr>
              <a:t>(R$ 3,00 </a:t>
            </a:r>
            <a:r>
              <a:rPr lang="pt-BR" sz="1300" b="1" dirty="0" smtClean="0">
                <a:latin typeface="Verdana" pitchFamily="34" charset="0"/>
                <a:cs typeface="Arial" charset="0"/>
                <a:sym typeface="Wingdings" pitchFamily="2" charset="2"/>
              </a:rPr>
              <a:t> US$ 1,25) – 02/2012</a:t>
            </a:r>
            <a:endParaRPr lang="pt-BR" sz="13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299140" y="5733254"/>
            <a:ext cx="3331396" cy="936106"/>
            <a:chOff x="1338376" y="5733254"/>
            <a:chExt cx="3331396" cy="936106"/>
          </a:xfrm>
        </p:grpSpPr>
        <p:sp>
          <p:nvSpPr>
            <p:cNvPr id="20" name="Elipse 19"/>
            <p:cNvSpPr/>
            <p:nvPr/>
          </p:nvSpPr>
          <p:spPr>
            <a:xfrm>
              <a:off x="1338376" y="5733254"/>
              <a:ext cx="3294366" cy="9361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Text Box 219"/>
            <p:cNvSpPr txBox="1">
              <a:spLocks noChangeArrowheads="1"/>
            </p:cNvSpPr>
            <p:nvPr/>
          </p:nvSpPr>
          <p:spPr bwMode="auto">
            <a:xfrm>
              <a:off x="1921176" y="5877272"/>
              <a:ext cx="23627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pt-BR" sz="1400" b="1" dirty="0" smtClean="0">
                  <a:latin typeface="Verdana" pitchFamily="34" charset="0"/>
                  <a:cs typeface="Arial" charset="0"/>
                </a:rPr>
                <a:t>COM OUTRO MODAL</a:t>
              </a:r>
            </a:p>
          </p:txBody>
        </p:sp>
        <p:sp>
          <p:nvSpPr>
            <p:cNvPr id="17" name="Text Box 219"/>
            <p:cNvSpPr txBox="1">
              <a:spLocks noChangeArrowheads="1"/>
            </p:cNvSpPr>
            <p:nvPr/>
          </p:nvSpPr>
          <p:spPr bwMode="auto">
            <a:xfrm>
              <a:off x="1442884" y="6165304"/>
              <a:ext cx="32268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pt-BR" sz="1400" b="1" dirty="0" smtClean="0">
                  <a:latin typeface="Verdana" pitchFamily="34" charset="0"/>
                  <a:cs typeface="Arial" charset="0"/>
                </a:rPr>
                <a:t>DESCONTO NA INTEGRAÇÃO</a:t>
              </a:r>
              <a:endParaRPr lang="pt-BR" sz="1400" b="1" dirty="0"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5566912" y="5733255"/>
            <a:ext cx="3168351" cy="936105"/>
            <a:chOff x="5580112" y="5733255"/>
            <a:chExt cx="3168351" cy="936105"/>
          </a:xfrm>
        </p:grpSpPr>
        <p:sp>
          <p:nvSpPr>
            <p:cNvPr id="19" name="Elipse 18"/>
            <p:cNvSpPr/>
            <p:nvPr/>
          </p:nvSpPr>
          <p:spPr>
            <a:xfrm>
              <a:off x="5580112" y="5733255"/>
              <a:ext cx="3168351" cy="93610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Text Box 219"/>
            <p:cNvSpPr txBox="1">
              <a:spLocks noChangeArrowheads="1"/>
            </p:cNvSpPr>
            <p:nvPr/>
          </p:nvSpPr>
          <p:spPr bwMode="auto">
            <a:xfrm>
              <a:off x="6084167" y="5877272"/>
              <a:ext cx="216024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pt-BR" sz="1400" b="1" dirty="0" smtClean="0">
                  <a:latin typeface="Verdana" pitchFamily="34" charset="0"/>
                  <a:cs typeface="Arial" charset="0"/>
                </a:rPr>
                <a:t>EXCLUSIVO METRÔ</a:t>
              </a:r>
            </a:p>
          </p:txBody>
        </p:sp>
        <p:sp>
          <p:nvSpPr>
            <p:cNvPr id="15" name="Text Box 219"/>
            <p:cNvSpPr txBox="1">
              <a:spLocks noChangeArrowheads="1"/>
            </p:cNvSpPr>
            <p:nvPr/>
          </p:nvSpPr>
          <p:spPr bwMode="auto">
            <a:xfrm>
              <a:off x="5737328" y="6185049"/>
              <a:ext cx="28803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1pPr>
              <a:lvl2pPr marL="742950" indent="-28575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2pPr>
              <a:lvl3pPr marL="11430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3pPr>
              <a:lvl4pPr marL="16002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4pPr>
              <a:lvl5pPr marL="2057400" indent="-228600"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200">
                  <a:solidFill>
                    <a:srgbClr val="5F5F5F"/>
                  </a:solidFill>
                  <a:latin typeface="BankGothic Md BT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pt-BR" sz="1400" b="1" dirty="0" smtClean="0">
                  <a:latin typeface="Verdana" pitchFamily="34" charset="0"/>
                  <a:cs typeface="Arial" charset="0"/>
                </a:rPr>
                <a:t>VENDIDO COM DESCONTO</a:t>
              </a:r>
              <a:endParaRPr lang="pt-BR" sz="1400" b="1" dirty="0"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0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561</Words>
  <Application>Microsoft Office PowerPoint</Application>
  <PresentationFormat>Presentación en pantalla (4:3)</PresentationFormat>
  <Paragraphs>206</Paragraphs>
  <Slides>28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Metro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metro</dc:creator>
  <cp:lastModifiedBy>Karen Ahumada</cp:lastModifiedBy>
  <cp:revision>133</cp:revision>
  <dcterms:created xsi:type="dcterms:W3CDTF">2014-10-22T20:52:57Z</dcterms:created>
  <dcterms:modified xsi:type="dcterms:W3CDTF">2014-12-01T12:53:17Z</dcterms:modified>
</cp:coreProperties>
</file>