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6" r:id="rId1"/>
    <p:sldMasterId id="2147483709" r:id="rId2"/>
    <p:sldMasterId id="2147483720" r:id="rId3"/>
    <p:sldMasterId id="2147483726" r:id="rId4"/>
  </p:sldMasterIdLst>
  <p:notesMasterIdLst>
    <p:notesMasterId r:id="rId26"/>
  </p:notesMasterIdLst>
  <p:sldIdLst>
    <p:sldId id="322" r:id="rId5"/>
    <p:sldId id="323" r:id="rId6"/>
    <p:sldId id="428" r:id="rId7"/>
    <p:sldId id="423" r:id="rId8"/>
    <p:sldId id="324" r:id="rId9"/>
    <p:sldId id="483" r:id="rId10"/>
    <p:sldId id="484" r:id="rId11"/>
    <p:sldId id="486" r:id="rId12"/>
    <p:sldId id="429" r:id="rId13"/>
    <p:sldId id="460" r:id="rId14"/>
    <p:sldId id="469" r:id="rId15"/>
    <p:sldId id="473" r:id="rId16"/>
    <p:sldId id="487" r:id="rId17"/>
    <p:sldId id="461" r:id="rId18"/>
    <p:sldId id="474" r:id="rId19"/>
    <p:sldId id="475" r:id="rId20"/>
    <p:sldId id="488" r:id="rId21"/>
    <p:sldId id="489" r:id="rId22"/>
    <p:sldId id="422" r:id="rId23"/>
    <p:sldId id="464" r:id="rId24"/>
    <p:sldId id="304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orient="horz" pos="1979">
          <p15:clr>
            <a:srgbClr val="A4A3A4"/>
          </p15:clr>
        </p15:guide>
        <p15:guide id="8" orient="horz" pos="3475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2319">
          <p15:clr>
            <a:srgbClr val="A4A3A4"/>
          </p15:clr>
        </p15:guide>
        <p15:guide id="11" orient="horz" pos="1480">
          <p15:clr>
            <a:srgbClr val="A4A3A4"/>
          </p15:clr>
        </p15:guide>
        <p15:guide id="12" orient="horz" pos="595">
          <p15:clr>
            <a:srgbClr val="A4A3A4"/>
          </p15:clr>
        </p15:guide>
        <p15:guide id="13" orient="horz" pos="731">
          <p15:clr>
            <a:srgbClr val="A4A3A4"/>
          </p15:clr>
        </p15:guide>
        <p15:guide id="14" orient="horz" pos="1933">
          <p15:clr>
            <a:srgbClr val="A4A3A4"/>
          </p15:clr>
        </p15:guide>
        <p15:guide id="15" orient="horz" pos="3521">
          <p15:clr>
            <a:srgbClr val="A4A3A4"/>
          </p15:clr>
        </p15:guide>
        <p15:guide id="16" pos="2948">
          <p15:clr>
            <a:srgbClr val="A4A3A4"/>
          </p15:clr>
        </p15:guide>
        <p15:guide id="17" pos="340">
          <p15:clr>
            <a:srgbClr val="A4A3A4"/>
          </p15:clr>
        </p15:guide>
        <p15:guide id="18" pos="5420">
          <p15:clr>
            <a:srgbClr val="A4A3A4"/>
          </p15:clr>
        </p15:guide>
        <p15:guide id="19" pos="431">
          <p15:clr>
            <a:srgbClr val="A4A3A4"/>
          </p15:clr>
        </p15:guide>
        <p15:guide id="20" pos="5534">
          <p15:clr>
            <a:srgbClr val="A4A3A4"/>
          </p15:clr>
        </p15:guide>
        <p15:guide id="21" pos="3810">
          <p15:clr>
            <a:srgbClr val="A4A3A4"/>
          </p15:clr>
        </p15:guide>
        <p15:guide id="22" pos="20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00"/>
    <a:srgbClr val="00CC66"/>
    <a:srgbClr val="339966"/>
    <a:srgbClr val="33CCFF"/>
    <a:srgbClr val="FFFFFF"/>
    <a:srgbClr val="FFFFB2"/>
    <a:srgbClr val="D5B458"/>
    <a:srgbClr val="FDDFC7"/>
    <a:srgbClr val="DE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83379" autoAdjust="0"/>
  </p:normalViewPr>
  <p:slideViewPr>
    <p:cSldViewPr showGuides="1">
      <p:cViewPr>
        <p:scale>
          <a:sx n="75" d="100"/>
          <a:sy n="75" d="100"/>
        </p:scale>
        <p:origin x="1038" y="204"/>
      </p:cViewPr>
      <p:guideLst>
        <p:guide orient="horz" pos="2160"/>
        <p:guide orient="horz" pos="709"/>
        <p:guide orient="horz" pos="4020"/>
        <p:guide orient="horz" pos="3884"/>
        <p:guide orient="horz" pos="935"/>
        <p:guide orient="horz" pos="4201"/>
        <p:guide orient="horz" pos="1979"/>
        <p:guide orient="horz" pos="3475"/>
        <p:guide orient="horz" pos="3748"/>
        <p:guide orient="horz" pos="2319"/>
        <p:guide orient="horz" pos="1480"/>
        <p:guide orient="horz" pos="595"/>
        <p:guide orient="horz" pos="731"/>
        <p:guide orient="horz" pos="1933"/>
        <p:guide orient="horz" pos="3521"/>
        <p:guide pos="2948"/>
        <p:guide pos="340"/>
        <p:guide pos="5420"/>
        <p:guide pos="431"/>
        <p:guide pos="5534"/>
        <p:guide pos="3810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47B00-B7F9-46ED-8B80-602CB4AE9EB3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8F1E4-B615-4731-9AB5-A75BD48AC1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4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7414AD-9679-4C57-9832-F7D027F5A32C}" type="slidenum">
              <a:rPr lang="fr-FR">
                <a:latin typeface="Calibri" panose="020F0502020204030204" pitchFamily="34" charset="0"/>
              </a:rPr>
              <a:pPr eaLnBrk="1" hangingPunct="1"/>
              <a:t>1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95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solidFill>
                  <a:srgbClr val="FF0000"/>
                </a:solidFill>
              </a:rPr>
              <a:t>Presentar</a:t>
            </a:r>
            <a:r>
              <a:rPr lang="fr-FR" dirty="0" smtClean="0">
                <a:solidFill>
                  <a:srgbClr val="FF0000"/>
                </a:solidFill>
              </a:rPr>
              <a:t> en </a:t>
            </a:r>
            <a:r>
              <a:rPr lang="fr-FR" dirty="0" err="1" smtClean="0">
                <a:solidFill>
                  <a:srgbClr val="FF0000"/>
                </a:solidFill>
              </a:rPr>
              <a:t>general</a:t>
            </a:r>
            <a:r>
              <a:rPr lang="fr-FR" dirty="0" smtClean="0">
                <a:solidFill>
                  <a:srgbClr val="FF0000"/>
                </a:solidFill>
              </a:rPr>
              <a:t> los 3 </a:t>
            </a:r>
            <a:r>
              <a:rPr lang="fr-FR" dirty="0" err="1" smtClean="0">
                <a:solidFill>
                  <a:srgbClr val="FF0000"/>
                </a:solidFill>
              </a:rPr>
              <a:t>puntos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pero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hacer</a:t>
            </a:r>
            <a:r>
              <a:rPr lang="fr-FR" dirty="0" smtClean="0">
                <a:solidFill>
                  <a:srgbClr val="FF0000"/>
                </a:solidFill>
              </a:rPr>
              <a:t> zoom oral sobre la parte </a:t>
            </a:r>
            <a:r>
              <a:rPr lang="fr-FR" dirty="0" err="1" smtClean="0">
                <a:solidFill>
                  <a:srgbClr val="FF0000"/>
                </a:solidFill>
              </a:rPr>
              <a:t>equilibrio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financiero</a:t>
            </a:r>
            <a:endParaRPr lang="pt-PT" dirty="0" smtClean="0">
              <a:solidFill>
                <a:srgbClr val="FF0000"/>
              </a:solidFill>
            </a:endParaRPr>
          </a:p>
          <a:p>
            <a:pPr rtl="0" eaLnBrk="1" fontAlgn="t" latinLnBrk="0" hangingPunct="1"/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Equilibrio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financiero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operadores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Elaboracion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prevision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ingresos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elaboracion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negocios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impactos</a:t>
            </a:r>
            <a:r>
              <a:rPr lang="es-419" sz="1200" baseline="0" noProof="0" dirty="0" smtClean="0"/>
              <a:t> sobre el plano de negocio si este ya esta consolidado</a:t>
            </a:r>
            <a:endParaRPr lang="es-419" sz="120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6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>
                <a:solidFill>
                  <a:srgbClr val="FF0000"/>
                </a:solidFill>
              </a:rPr>
              <a:t>Presentar</a:t>
            </a:r>
            <a:r>
              <a:rPr lang="fr-FR" dirty="0" smtClean="0">
                <a:solidFill>
                  <a:srgbClr val="FF0000"/>
                </a:solidFill>
              </a:rPr>
              <a:t> en </a:t>
            </a:r>
            <a:r>
              <a:rPr lang="fr-FR" dirty="0" err="1" smtClean="0">
                <a:solidFill>
                  <a:srgbClr val="FF0000"/>
                </a:solidFill>
              </a:rPr>
              <a:t>general</a:t>
            </a:r>
            <a:r>
              <a:rPr lang="fr-FR" dirty="0" smtClean="0">
                <a:solidFill>
                  <a:srgbClr val="FF0000"/>
                </a:solidFill>
              </a:rPr>
              <a:t> los 4 </a:t>
            </a:r>
            <a:r>
              <a:rPr lang="fr-FR" dirty="0" err="1" smtClean="0">
                <a:solidFill>
                  <a:srgbClr val="FF0000"/>
                </a:solidFill>
              </a:rPr>
              <a:t>puntos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pero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hacer</a:t>
            </a:r>
            <a:r>
              <a:rPr lang="fr-FR" dirty="0" smtClean="0">
                <a:solidFill>
                  <a:srgbClr val="FF0000"/>
                </a:solidFill>
              </a:rPr>
              <a:t> zoom oral sobre la parte </a:t>
            </a:r>
            <a:r>
              <a:rPr lang="fr-FR" dirty="0" err="1" smtClean="0">
                <a:solidFill>
                  <a:srgbClr val="FF0000"/>
                </a:solidFill>
              </a:rPr>
              <a:t>integracion</a:t>
            </a:r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3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37DF4-8709-42BA-959A-E7A15235E053}" type="slidenum">
              <a:rPr lang="fr-FR">
                <a:latin typeface="Calibri" panose="020F0502020204030204" pitchFamily="34" charset="0"/>
              </a:rPr>
              <a:pPr eaLnBrk="1" hangingPunct="1"/>
              <a:t>13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7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dirty="0" smtClean="0"/>
              <a:t>El tranvía de Rabat-Salé fue puesto en servicio en 2012. El plan</a:t>
            </a:r>
            <a:r>
              <a:rPr lang="es-419" sz="1200" baseline="0" dirty="0" smtClean="0"/>
              <a:t> de negocio había sido construido con unas hipótesis tarifarias que parecían difíciles de alcanzar, por lo que la sociedad de operación del tranvía solicito a </a:t>
            </a:r>
            <a:r>
              <a:rPr lang="es-419" sz="1200" baseline="0" dirty="0" err="1" smtClean="0"/>
              <a:t>systra</a:t>
            </a:r>
            <a:r>
              <a:rPr lang="es-419" sz="1200" baseline="0" dirty="0" smtClean="0"/>
              <a:t>, </a:t>
            </a:r>
            <a:r>
              <a:rPr lang="es-419" sz="1200" dirty="0" smtClean="0"/>
              <a:t>6 meses antes de su puesta en marcha, un análisis sobre la</a:t>
            </a:r>
            <a:r>
              <a:rPr lang="es-419" sz="1200" baseline="0" dirty="0" smtClean="0"/>
              <a:t> política tarifaria a implementar</a:t>
            </a:r>
            <a:r>
              <a:rPr lang="es-419" sz="1200" dirty="0" smtClean="0"/>
              <a:t>. SYSTRA intervino para analizar la posibilidad de implementar una tarificación integrada BUS+TRAM:</a:t>
            </a:r>
          </a:p>
          <a:p>
            <a:pPr marL="285750" indent="-285750">
              <a:buFontTx/>
              <a:buChar char="-"/>
            </a:pPr>
            <a:r>
              <a:rPr lang="es-419" sz="1200" dirty="0" err="1" smtClean="0"/>
              <a:t>Focus</a:t>
            </a:r>
            <a:r>
              <a:rPr lang="es-419" sz="1200" dirty="0" smtClean="0"/>
              <a:t> </a:t>
            </a:r>
            <a:r>
              <a:rPr lang="es-419" sz="1200" dirty="0" err="1" smtClean="0"/>
              <a:t>groupes</a:t>
            </a:r>
            <a:r>
              <a:rPr lang="es-419" sz="1200" dirty="0" smtClean="0"/>
              <a:t> y encuestas de preferencias declaradas permitiendo determinar la elasticidad a los precios de los futuros usuarios de la línea</a:t>
            </a:r>
          </a:p>
          <a:p>
            <a:pPr marL="285750" indent="-285750">
              <a:buFontTx/>
              <a:buChar char="-"/>
            </a:pPr>
            <a:r>
              <a:rPr lang="es-419" sz="1200" dirty="0" smtClean="0"/>
              <a:t>Un modelo tarifario para determinar el mejor compromiso entre el precio y la demanda</a:t>
            </a:r>
          </a:p>
          <a:p>
            <a:pPr marL="285750" indent="-285750">
              <a:buFontTx/>
              <a:buChar char="-"/>
            </a:pPr>
            <a:r>
              <a:rPr lang="es-419" sz="1200" dirty="0" smtClean="0"/>
              <a:t>Escenarios  (social, zonal, maximización de los ingresos…) permitiendo al cliente realizar una elección en función de su política de movilidad</a:t>
            </a:r>
          </a:p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4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 </a:t>
            </a:r>
            <a:r>
              <a:rPr lang="fr-FR" dirty="0" err="1" smtClean="0"/>
              <a:t>estudio</a:t>
            </a:r>
            <a:r>
              <a:rPr lang="fr-FR" dirty="0" smtClean="0"/>
              <a:t> </a:t>
            </a:r>
            <a:r>
              <a:rPr lang="fr-FR" dirty="0" err="1" smtClean="0"/>
              <a:t>mostro</a:t>
            </a:r>
            <a:r>
              <a:rPr lang="fr-FR" dirty="0" smtClean="0"/>
              <a:t>, </a:t>
            </a:r>
            <a:r>
              <a:rPr lang="fr-FR" dirty="0" err="1" smtClean="0"/>
              <a:t>ademas</a:t>
            </a:r>
            <a:r>
              <a:rPr lang="fr-FR" dirty="0" smtClean="0"/>
              <a:t>,</a:t>
            </a:r>
            <a:r>
              <a:rPr lang="fr-FR" baseline="0" dirty="0" smtClean="0"/>
              <a:t> que </a:t>
            </a:r>
            <a:r>
              <a:rPr lang="fr-FR" baseline="0" dirty="0" err="1" smtClean="0"/>
              <a:t>una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tarificacion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integrada</a:t>
            </a:r>
            <a:r>
              <a:rPr lang="fr-FR" baseline="0" dirty="0" smtClean="0"/>
              <a:t> bus – </a:t>
            </a:r>
            <a:r>
              <a:rPr lang="fr-FR" baseline="0" dirty="0" err="1" smtClean="0"/>
              <a:t>tranvia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seria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mucho</a:t>
            </a:r>
            <a:r>
              <a:rPr lang="fr-FR" baseline="0" dirty="0" smtClean="0"/>
              <a:t> mas </a:t>
            </a:r>
            <a:r>
              <a:rPr lang="fr-FR" baseline="0" dirty="0" err="1" smtClean="0"/>
              <a:t>ventajosa</a:t>
            </a:r>
            <a:r>
              <a:rPr lang="fr-FR" baseline="0" dirty="0" smtClean="0"/>
              <a:t> para </a:t>
            </a:r>
            <a:r>
              <a:rPr lang="fr-FR" baseline="0" dirty="0" err="1" smtClean="0"/>
              <a:t>alcanzar</a:t>
            </a:r>
            <a:r>
              <a:rPr lang="fr-FR" baseline="0" dirty="0" smtClean="0"/>
              <a:t> el </a:t>
            </a:r>
            <a:r>
              <a:rPr lang="fr-FR" baseline="0" dirty="0" err="1" smtClean="0"/>
              <a:t>nivel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optimo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ingresos</a:t>
            </a:r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923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sz="1200" dirty="0" smtClean="0">
                <a:solidFill>
                  <a:prstClr val="white"/>
                </a:solidFill>
              </a:rPr>
              <a:t>Los análisis realizados tienen por objetivo</a:t>
            </a:r>
            <a:r>
              <a:rPr lang="es-419" sz="1200" baseline="0" dirty="0" smtClean="0">
                <a:solidFill>
                  <a:prstClr val="white"/>
                </a:solidFill>
              </a:rPr>
              <a:t> proponer la tarificación optimizada. Estas recomendaciones se enmarcan dentro del corto plazo, con un plan de acciones </a:t>
            </a:r>
            <a:r>
              <a:rPr lang="es-419" sz="1200" baseline="0" dirty="0" err="1" smtClean="0">
                <a:solidFill>
                  <a:prstClr val="white"/>
                </a:solidFill>
              </a:rPr>
              <a:t>inmeditatas</a:t>
            </a:r>
            <a:r>
              <a:rPr lang="es-419" sz="1200" baseline="0" dirty="0" smtClean="0">
                <a:solidFill>
                  <a:prstClr val="white"/>
                </a:solidFill>
              </a:rPr>
              <a:t>, y en el medio/largo plazo, para poner en marcha medidas que tienen el objetivo de alcanzar el nivel optimo de ingresos desbloqueando situaciones que pueden impedir su puesta en marcha inmediata</a:t>
            </a:r>
            <a:endParaRPr lang="es-419" sz="1200" dirty="0" smtClean="0">
              <a:solidFill>
                <a:prstClr val="white"/>
              </a:solidFill>
            </a:endParaRPr>
          </a:p>
          <a:p>
            <a:r>
              <a:rPr lang="es-419" sz="1200" dirty="0" smtClean="0">
                <a:solidFill>
                  <a:prstClr val="white"/>
                </a:solidFill>
              </a:rPr>
              <a:t>Institucional: La falta de control de parte del gobierno local de la red de bus hizo imposible la puesta en marcha del ticket intermodal. En 2013 &gt;&gt; Conversaciones</a:t>
            </a:r>
            <a:r>
              <a:rPr lang="es-419" sz="1200" baseline="0" dirty="0" smtClean="0">
                <a:solidFill>
                  <a:prstClr val="white"/>
                </a:solidFill>
              </a:rPr>
              <a:t> en curso entre la red de bus y el tranvía para implementar la tarificación integrada</a:t>
            </a:r>
          </a:p>
          <a:p>
            <a:r>
              <a:rPr lang="es-419" sz="1200" baseline="0" dirty="0" smtClean="0">
                <a:solidFill>
                  <a:prstClr val="white"/>
                </a:solidFill>
              </a:rPr>
              <a:t>Métodos de pago: </a:t>
            </a:r>
          </a:p>
          <a:p>
            <a:r>
              <a:rPr lang="es-419" sz="1200" baseline="0" dirty="0" smtClean="0">
                <a:solidFill>
                  <a:prstClr val="white"/>
                </a:solidFill>
              </a:rPr>
              <a:t>Un tranvía bastante largo con costes de O&amp;M elevados. El </a:t>
            </a:r>
            <a:r>
              <a:rPr lang="es-419" sz="1200" dirty="0" smtClean="0"/>
              <a:t>Modelo de trafico e ingresos mostr</a:t>
            </a:r>
            <a:r>
              <a:rPr lang="es-419" sz="1200" dirty="0" smtClean="0">
                <a:latin typeface="Calibri" panose="020F0502020204030204" pitchFamily="34" charset="0"/>
              </a:rPr>
              <a:t>ó</a:t>
            </a:r>
            <a:r>
              <a:rPr lang="es-419" sz="1200" dirty="0" smtClean="0"/>
              <a:t> que &gt;&gt; El escenario mas interesante contenía tarificación en dos zonas y gamas tarifarias declinadas para distintas categorías de usuarios</a:t>
            </a:r>
            <a:r>
              <a:rPr lang="es-419" sz="1200" baseline="0" dirty="0" smtClean="0"/>
              <a:t> &gt;&gt; </a:t>
            </a:r>
            <a:r>
              <a:rPr lang="es-419" sz="1200" dirty="0" smtClean="0"/>
              <a:t>Un análisis de la tecnología de pago y validación recién comprada mostro que esta era incompatible con el escenario tarifario optimo</a:t>
            </a:r>
            <a:r>
              <a:rPr lang="es-419" sz="1200" baseline="0" dirty="0" smtClean="0"/>
              <a:t> &gt;&gt; </a:t>
            </a:r>
            <a:r>
              <a:rPr lang="es-419" sz="1200" dirty="0" smtClean="0"/>
              <a:t>Implementación de un escenario no optimo por causa de una elección prematura de la tecnología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1200" dirty="0" smtClean="0"/>
          </a:p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77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747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370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8DF661-C03C-4232-966B-52CF309DC8C0}" type="slidenum">
              <a:rPr lang="fr-FR">
                <a:latin typeface="Calibri" panose="020F0502020204030204" pitchFamily="34" charset="0"/>
              </a:rPr>
              <a:pPr eaLnBrk="1" hangingPunct="1"/>
              <a:t>19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15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8DF661-C03C-4232-966B-52CF309DC8C0}" type="slidenum">
              <a:rPr lang="fr-FR">
                <a:latin typeface="Calibri" panose="020F0502020204030204" pitchFamily="34" charset="0"/>
              </a:rPr>
              <a:pPr eaLnBrk="1" hangingPunct="1"/>
              <a:t>20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6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184907-DACA-4F98-A684-7A0D6A86199B}" type="slidenum">
              <a:rPr lang="fr-FR">
                <a:latin typeface="Calibri" panose="020F0502020204030204" pitchFamily="34" charset="0"/>
              </a:rPr>
              <a:pPr eaLnBrk="1" hangingPunct="1"/>
              <a:t>2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5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</a:t>
            </a:r>
            <a:r>
              <a:rPr lang="es-ES" baseline="0" dirty="0" smtClean="0"/>
              <a:t> política tarifaria responde a la vez a objetivos que vienen de la autoridad organizadora y de los operadores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latin typeface="Arial" charset="0"/>
                <a:cs typeface="Arial" charset="0"/>
              </a:rPr>
              <a:t>La política tarifaria aplicada debe ser el compromiso entre estos objetivos</a:t>
            </a:r>
          </a:p>
          <a:p>
            <a:endParaRPr lang="es-ES" dirty="0" smtClean="0"/>
          </a:p>
          <a:p>
            <a:r>
              <a:rPr lang="es-ES" dirty="0" smtClean="0"/>
              <a:t>Las </a:t>
            </a:r>
            <a:r>
              <a:rPr lang="es-ES" dirty="0" smtClean="0"/>
              <a:t>tarifas en un sistema de transporte son:</a:t>
            </a:r>
          </a:p>
          <a:p>
            <a:r>
              <a:rPr lang="es-ES" dirty="0" smtClean="0"/>
              <a:t>La conexión entre los usuarios (el cliente) y el sistema de transporte (el servicio)</a:t>
            </a:r>
          </a:p>
          <a:p>
            <a:r>
              <a:rPr lang="es-ES" dirty="0" smtClean="0"/>
              <a:t>El ingreso principal para asegurar el equilibrio financiero del operador</a:t>
            </a:r>
          </a:p>
          <a:p>
            <a:r>
              <a:rPr lang="es-ES" dirty="0" smtClean="0"/>
              <a:t>Una herramienta esencial para regular la demanda y asegurar el derecho a la movilidad</a:t>
            </a:r>
          </a:p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50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184907-DACA-4F98-A684-7A0D6A86199B}" type="slidenum">
              <a:rPr lang="fr-FR">
                <a:latin typeface="Calibri" panose="020F0502020204030204" pitchFamily="34" charset="0"/>
              </a:rPr>
              <a:pPr eaLnBrk="1" hangingPunct="1"/>
              <a:t>4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37DF4-8709-42BA-959A-E7A15235E053}" type="slidenum">
              <a:rPr lang="fr-FR">
                <a:latin typeface="Calibri" panose="020F0502020204030204" pitchFamily="34" charset="0"/>
              </a:rPr>
              <a:pPr eaLnBrk="1" hangingPunct="1"/>
              <a:t>5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3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</a:t>
            </a:r>
            <a:r>
              <a:rPr lang="es-ES" baseline="0" dirty="0" smtClean="0"/>
              <a:t> política tarifaria responde a la vez a objetivos que vienen de la autoridad organizadora y de los operadores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 smtClean="0">
                <a:latin typeface="Arial" charset="0"/>
                <a:cs typeface="Arial" charset="0"/>
              </a:rPr>
              <a:t>La política tarifaria aplicada debe ser el compromiso entre estos objetivos</a:t>
            </a:r>
          </a:p>
          <a:p>
            <a:endParaRPr lang="es-ES" dirty="0" smtClean="0"/>
          </a:p>
          <a:p>
            <a:r>
              <a:rPr lang="es-ES" dirty="0" smtClean="0"/>
              <a:t>Las </a:t>
            </a:r>
            <a:r>
              <a:rPr lang="es-ES" dirty="0" smtClean="0"/>
              <a:t>tarifas en un sistema de transporte son:</a:t>
            </a:r>
          </a:p>
          <a:p>
            <a:r>
              <a:rPr lang="es-ES" dirty="0" smtClean="0"/>
              <a:t>La conexión entre los usuarios (el cliente) y el sistema de transporte (el servicio)</a:t>
            </a:r>
          </a:p>
          <a:p>
            <a:r>
              <a:rPr lang="es-ES" dirty="0" smtClean="0"/>
              <a:t>El ingreso principal para asegurar el equilibrio financiero del operador</a:t>
            </a:r>
          </a:p>
          <a:p>
            <a:r>
              <a:rPr lang="es-ES" dirty="0" smtClean="0"/>
              <a:t>Una herramienta esencial para regular la demanda y asegurar el derecho a la movilidad</a:t>
            </a:r>
          </a:p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5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Gran</a:t>
            </a:r>
            <a:r>
              <a:rPr lang="fr-FR" dirty="0" smtClean="0"/>
              <a:t> </a:t>
            </a:r>
            <a:r>
              <a:rPr lang="fr-FR" dirty="0" err="1" smtClean="0"/>
              <a:t>equlibrio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Situacion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atipica</a:t>
            </a:r>
            <a:r>
              <a:rPr lang="fr-FR" baseline="0" dirty="0" smtClean="0"/>
              <a:t> en los transportes </a:t>
            </a:r>
            <a:r>
              <a:rPr lang="fr-FR" baseline="0" dirty="0" err="1" smtClean="0"/>
              <a:t>publicos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urbanos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Puede</a:t>
            </a:r>
            <a:r>
              <a:rPr lang="fr-FR" baseline="0" dirty="0" smtClean="0"/>
              <a:t> darse en </a:t>
            </a:r>
            <a:r>
              <a:rPr lang="fr-FR" baseline="0" dirty="0" err="1" smtClean="0"/>
              <a:t>algunas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lineas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alta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velocidad</a:t>
            </a:r>
            <a:r>
              <a:rPr lang="fr-FR" baseline="0" dirty="0" smtClean="0"/>
              <a:t> o </a:t>
            </a:r>
            <a:r>
              <a:rPr lang="fr-FR" baseline="0" dirty="0" err="1" smtClean="0"/>
              <a:t>carreteras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peaje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rara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vez</a:t>
            </a:r>
            <a:r>
              <a:rPr lang="fr-FR" baseline="0" dirty="0" smtClean="0"/>
              <a:t> en </a:t>
            </a:r>
            <a:r>
              <a:rPr lang="fr-FR" baseline="0" dirty="0" err="1" smtClean="0"/>
              <a:t>una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urbana</a:t>
            </a:r>
            <a:r>
              <a:rPr lang="fr-FR" baseline="0" dirty="0" smtClean="0"/>
              <a:t> de transporte </a:t>
            </a:r>
            <a:r>
              <a:rPr lang="fr-FR" baseline="0" dirty="0" err="1" smtClean="0"/>
              <a:t>masivo</a:t>
            </a:r>
            <a:endParaRPr lang="fr-FR" baseline="0" dirty="0" smtClean="0"/>
          </a:p>
          <a:p>
            <a:r>
              <a:rPr lang="fr-FR" baseline="0" dirty="0" err="1" smtClean="0"/>
              <a:t>Pequeno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equilibrio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fare</a:t>
            </a:r>
            <a:r>
              <a:rPr lang="fr-FR" baseline="0" dirty="0" smtClean="0"/>
              <a:t> box ratio (</a:t>
            </a:r>
            <a:r>
              <a:rPr lang="fr-FR" baseline="0" dirty="0" err="1" smtClean="0"/>
              <a:t>relacion</a:t>
            </a:r>
            <a:r>
              <a:rPr lang="fr-FR" baseline="0" dirty="0" smtClean="0"/>
              <a:t> entre </a:t>
            </a:r>
            <a:r>
              <a:rPr lang="fr-FR" baseline="0" dirty="0" err="1" smtClean="0"/>
              <a:t>ingresos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por</a:t>
            </a:r>
            <a:r>
              <a:rPr lang="fr-FR" baseline="0" dirty="0" smtClean="0"/>
              <a:t> tarifa y </a:t>
            </a:r>
            <a:r>
              <a:rPr lang="fr-FR" baseline="0" dirty="0" err="1" smtClean="0"/>
              <a:t>costos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operacion</a:t>
            </a:r>
            <a:r>
              <a:rPr lang="fr-FR" baseline="0" dirty="0" smtClean="0"/>
              <a:t>) </a:t>
            </a:r>
            <a:r>
              <a:rPr lang="fr-FR" baseline="0" dirty="0" err="1" smtClean="0"/>
              <a:t>mayor</a:t>
            </a:r>
            <a:r>
              <a:rPr lang="fr-FR" baseline="0" dirty="0" smtClean="0"/>
              <a:t> que 1. Se da en </a:t>
            </a:r>
            <a:r>
              <a:rPr lang="fr-FR" baseline="0" dirty="0" err="1" smtClean="0"/>
              <a:t>algunos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sistemas</a:t>
            </a:r>
            <a:r>
              <a:rPr lang="fr-FR" baseline="0" dirty="0" smtClean="0"/>
              <a:t> de BRT </a:t>
            </a:r>
            <a:r>
              <a:rPr lang="fr-FR" baseline="0" dirty="0" err="1" smtClean="0"/>
              <a:t>como</a:t>
            </a:r>
            <a:r>
              <a:rPr lang="fr-FR" baseline="0" dirty="0" smtClean="0"/>
              <a:t> el </a:t>
            </a:r>
            <a:r>
              <a:rPr lang="fr-FR" baseline="0" dirty="0" err="1" smtClean="0"/>
              <a:t>transmilenio</a:t>
            </a:r>
            <a:r>
              <a:rPr lang="fr-FR" baseline="0" dirty="0" smtClean="0"/>
              <a:t>, o en </a:t>
            </a:r>
            <a:r>
              <a:rPr lang="fr-FR" baseline="0" dirty="0" err="1" smtClean="0"/>
              <a:t>algunas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lineas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metro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asiaticas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pero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situacion</a:t>
            </a:r>
            <a:r>
              <a:rPr lang="fr-FR" baseline="0" dirty="0" smtClean="0"/>
              <a:t> poco </a:t>
            </a:r>
            <a:r>
              <a:rPr lang="fr-FR" baseline="0" dirty="0" err="1" smtClean="0"/>
              <a:t>comun</a:t>
            </a:r>
            <a:endParaRPr lang="fr-FR" baseline="0" dirty="0" smtClean="0"/>
          </a:p>
          <a:p>
            <a:r>
              <a:rPr lang="fr-FR" baseline="0" dirty="0" smtClean="0"/>
              <a:t>Sin </a:t>
            </a:r>
            <a:r>
              <a:rPr lang="fr-FR" baseline="0" dirty="0" err="1" smtClean="0"/>
              <a:t>equilibrio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mayor</a:t>
            </a:r>
            <a:r>
              <a:rPr lang="fr-FR" baseline="0" dirty="0" smtClean="0"/>
              <a:t> parte de los </a:t>
            </a:r>
            <a:r>
              <a:rPr lang="fr-FR" baseline="0" dirty="0" err="1" smtClean="0"/>
              <a:t>casos</a:t>
            </a:r>
            <a:r>
              <a:rPr lang="fr-FR" baseline="0" dirty="0" smtClean="0"/>
              <a:t> de transporte publico </a:t>
            </a:r>
            <a:r>
              <a:rPr lang="fr-FR" baseline="0" dirty="0" err="1" smtClean="0"/>
              <a:t>urbano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Fare</a:t>
            </a:r>
            <a:r>
              <a:rPr lang="fr-FR" baseline="0" dirty="0" smtClean="0"/>
              <a:t> box ratio </a:t>
            </a:r>
            <a:r>
              <a:rPr lang="fr-FR" baseline="0" dirty="0" err="1" smtClean="0"/>
              <a:t>por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debajo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uno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Conclusion: varias </a:t>
            </a:r>
            <a:r>
              <a:rPr lang="fr-FR" baseline="0" dirty="0" err="1" smtClean="0"/>
              <a:t>fuentes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financiamiento</a:t>
            </a:r>
            <a:r>
              <a:rPr lang="fr-FR" baseline="0" dirty="0" smtClean="0"/>
              <a:t>, entre las </a:t>
            </a:r>
            <a:r>
              <a:rPr lang="fr-FR" baseline="0" dirty="0" err="1" smtClean="0"/>
              <a:t>cuales</a:t>
            </a:r>
            <a:r>
              <a:rPr lang="fr-FR" baseline="0" dirty="0" smtClean="0"/>
              <a:t> el </a:t>
            </a:r>
            <a:r>
              <a:rPr lang="fr-FR" baseline="0" dirty="0" err="1" smtClean="0"/>
              <a:t>financiamiento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por</a:t>
            </a:r>
            <a:r>
              <a:rPr lang="fr-FR" baseline="0" dirty="0" smtClean="0"/>
              <a:t> los </a:t>
            </a:r>
            <a:r>
              <a:rPr lang="fr-FR" baseline="0" dirty="0" err="1" smtClean="0"/>
              <a:t>usuarios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tiene</a:t>
            </a:r>
            <a:r>
              <a:rPr lang="fr-FR" baseline="0" dirty="0" smtClean="0"/>
              <a:t> un </a:t>
            </a:r>
            <a:r>
              <a:rPr lang="fr-FR" baseline="0" dirty="0" err="1" smtClean="0"/>
              <a:t>rol</a:t>
            </a:r>
            <a:r>
              <a:rPr lang="fr-FR" baseline="0" dirty="0" smtClean="0"/>
              <a:t> primordial, </a:t>
            </a:r>
            <a:r>
              <a:rPr lang="fr-FR" baseline="0" dirty="0" err="1" smtClean="0"/>
              <a:t>pero</a:t>
            </a:r>
            <a:r>
              <a:rPr lang="fr-FR" baseline="0" dirty="0" smtClean="0"/>
              <a:t> en la </a:t>
            </a:r>
            <a:r>
              <a:rPr lang="fr-FR" baseline="0" dirty="0" err="1" smtClean="0"/>
              <a:t>mayoria</a:t>
            </a:r>
            <a:r>
              <a:rPr lang="fr-FR" baseline="0" dirty="0" smtClean="0"/>
              <a:t> de los </a:t>
            </a:r>
            <a:r>
              <a:rPr lang="fr-FR" baseline="0" dirty="0" err="1" smtClean="0"/>
              <a:t>casos</a:t>
            </a:r>
            <a:r>
              <a:rPr lang="fr-FR" baseline="0" dirty="0" smtClean="0"/>
              <a:t> no basta para </a:t>
            </a:r>
            <a:r>
              <a:rPr lang="fr-FR" baseline="0" dirty="0" err="1" smtClean="0"/>
              <a:t>cubrir</a:t>
            </a:r>
            <a:r>
              <a:rPr lang="fr-FR" baseline="0" dirty="0" smtClean="0"/>
              <a:t> el 100% de los OPEX &gt;&gt; </a:t>
            </a:r>
            <a:r>
              <a:rPr lang="fr-FR" baseline="0" dirty="0" err="1" smtClean="0"/>
              <a:t>importancia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optimizacion</a:t>
            </a:r>
            <a:r>
              <a:rPr lang="fr-FR" baseline="0" dirty="0" smtClean="0"/>
              <a:t> de los </a:t>
            </a:r>
            <a:r>
              <a:rPr lang="fr-FR" baseline="0" dirty="0" err="1" smtClean="0"/>
              <a:t>ingresos</a:t>
            </a:r>
            <a:r>
              <a:rPr lang="fr-FR" baseline="0" dirty="0" smtClean="0"/>
              <a:t> de los </a:t>
            </a:r>
            <a:r>
              <a:rPr lang="fr-FR" baseline="0" dirty="0" err="1" smtClean="0"/>
              <a:t>usuarios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través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politica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tarifaria</a:t>
            </a:r>
            <a:endParaRPr lang="fr-FR" baseline="0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99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err="1" smtClean="0"/>
              <a:t>Politica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tarifaria</a:t>
            </a:r>
            <a:r>
              <a:rPr lang="en-US" sz="1200" i="1" baseline="0" dirty="0" smtClean="0"/>
              <a:t>: </a:t>
            </a:r>
            <a:r>
              <a:rPr lang="en-US" sz="1200" i="1" baseline="0" dirty="0" err="1" smtClean="0"/>
              <a:t>cuanto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tiene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que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pagar</a:t>
            </a:r>
            <a:r>
              <a:rPr lang="en-US" sz="1200" i="1" baseline="0" dirty="0" smtClean="0"/>
              <a:t> el </a:t>
            </a:r>
            <a:r>
              <a:rPr lang="en-US" sz="1200" i="1" baseline="0" dirty="0" err="1" smtClean="0"/>
              <a:t>usuario</a:t>
            </a:r>
            <a:endParaRPr lang="en-US" sz="1200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err="1" smtClean="0"/>
              <a:t>Sistemas</a:t>
            </a:r>
            <a:r>
              <a:rPr lang="en-US" sz="1200" i="1" baseline="0" dirty="0" smtClean="0"/>
              <a:t> de </a:t>
            </a:r>
            <a:r>
              <a:rPr lang="en-US" sz="1200" i="1" baseline="0" dirty="0" err="1" smtClean="0"/>
              <a:t>pago</a:t>
            </a:r>
            <a:r>
              <a:rPr lang="en-US" sz="1200" i="1" baseline="0" dirty="0" smtClean="0"/>
              <a:t>: </a:t>
            </a:r>
            <a:r>
              <a:rPr lang="en-US" sz="1200" i="1" baseline="0" dirty="0" err="1" smtClean="0"/>
              <a:t>como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tiene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que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pagarlo</a:t>
            </a:r>
            <a:endParaRPr lang="en-US" sz="120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Los </a:t>
            </a:r>
            <a:r>
              <a:rPr lang="en-US" sz="1200" i="1" dirty="0" err="1" smtClean="0"/>
              <a:t>sistemas</a:t>
            </a:r>
            <a:r>
              <a:rPr lang="en-US" sz="1200" i="1" baseline="0" dirty="0" smtClean="0"/>
              <a:t> de </a:t>
            </a:r>
            <a:r>
              <a:rPr lang="en-US" sz="1200" i="1" baseline="0" dirty="0" err="1" smtClean="0"/>
              <a:t>pago</a:t>
            </a:r>
            <a:r>
              <a:rPr lang="en-US" sz="1200" i="1" baseline="0" dirty="0" smtClean="0"/>
              <a:t>, </a:t>
            </a:r>
            <a:r>
              <a:rPr lang="en-US" sz="1200" i="1" baseline="0" dirty="0" err="1" smtClean="0"/>
              <a:t>asi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como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las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tecnologias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asociadas</a:t>
            </a:r>
            <a:r>
              <a:rPr lang="en-US" sz="1200" i="1" baseline="0" dirty="0" smtClean="0"/>
              <a:t> (</a:t>
            </a:r>
            <a:r>
              <a:rPr lang="en-US" sz="1200" i="1" baseline="0" dirty="0" err="1" smtClean="0"/>
              <a:t>validadores</a:t>
            </a:r>
            <a:r>
              <a:rPr lang="en-US" sz="1200" i="1" baseline="0" dirty="0" smtClean="0"/>
              <a:t>, terminals de </a:t>
            </a:r>
            <a:r>
              <a:rPr lang="en-US" sz="1200" i="1" baseline="0" dirty="0" err="1" smtClean="0"/>
              <a:t>venta</a:t>
            </a:r>
            <a:r>
              <a:rPr lang="en-US" sz="1200" i="1" baseline="0" dirty="0" smtClean="0"/>
              <a:t>, </a:t>
            </a:r>
            <a:r>
              <a:rPr lang="en-US" sz="1200" i="1" baseline="0" dirty="0" err="1" smtClean="0"/>
              <a:t>controles</a:t>
            </a:r>
            <a:r>
              <a:rPr lang="en-US" sz="1200" i="1" baseline="0" dirty="0" smtClean="0"/>
              <a:t> de </a:t>
            </a:r>
            <a:r>
              <a:rPr lang="en-US" sz="1200" i="1" baseline="0" dirty="0" err="1" smtClean="0"/>
              <a:t>acceso</a:t>
            </a:r>
            <a:r>
              <a:rPr lang="en-US" sz="1200" i="1" baseline="0" dirty="0" smtClean="0"/>
              <a:t>) </a:t>
            </a:r>
            <a:r>
              <a:rPr lang="en-US" sz="1200" i="1" baseline="0" dirty="0" err="1" smtClean="0"/>
              <a:t>estan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muy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vinculados</a:t>
            </a:r>
            <a:r>
              <a:rPr lang="en-US" sz="1200" i="1" baseline="0" dirty="0" smtClean="0"/>
              <a:t> a la </a:t>
            </a:r>
            <a:r>
              <a:rPr lang="en-US" sz="1200" i="1" baseline="0" dirty="0" err="1" smtClean="0"/>
              <a:t>politica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tarifaria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retenida</a:t>
            </a:r>
            <a:r>
              <a:rPr lang="en-US" sz="1200" i="1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/>
              <a:t>El </a:t>
            </a:r>
            <a:r>
              <a:rPr lang="en-US" sz="1200" i="1" baseline="0" dirty="0" err="1" smtClean="0"/>
              <a:t>marco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institucional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necesita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ser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fuerte</a:t>
            </a:r>
            <a:r>
              <a:rPr lang="en-US" sz="1200" i="1" baseline="0" dirty="0" smtClean="0"/>
              <a:t> y </a:t>
            </a:r>
            <a:r>
              <a:rPr lang="en-US" sz="1200" i="1" baseline="0" dirty="0" err="1" smtClean="0"/>
              <a:t>coherente</a:t>
            </a:r>
            <a:r>
              <a:rPr lang="en-US" sz="1200" i="1" baseline="0" dirty="0" smtClean="0"/>
              <a:t> con la </a:t>
            </a:r>
            <a:r>
              <a:rPr lang="en-US" sz="1200" i="1" baseline="0" dirty="0" err="1" smtClean="0"/>
              <a:t>politica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tarifaria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retenia</a:t>
            </a:r>
            <a:r>
              <a:rPr lang="en-US" sz="1200" i="1" baseline="0" dirty="0" smtClean="0"/>
              <a:t> y </a:t>
            </a:r>
            <a:r>
              <a:rPr lang="en-US" sz="1200" i="1" baseline="0" dirty="0" err="1" smtClean="0"/>
              <a:t>permitir</a:t>
            </a:r>
            <a:r>
              <a:rPr lang="en-US" sz="1200" i="1" baseline="0" dirty="0" smtClean="0"/>
              <a:t> </a:t>
            </a:r>
            <a:r>
              <a:rPr lang="en-US" sz="1200" i="1" baseline="0" dirty="0" err="1" smtClean="0"/>
              <a:t>implementarla</a:t>
            </a:r>
            <a:r>
              <a:rPr lang="en-US" sz="1200" i="1" baseline="0" dirty="0" smtClean="0"/>
              <a:t>.</a:t>
            </a:r>
          </a:p>
          <a:p>
            <a:endParaRPr lang="pt-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F1E4-B615-4731-9AB5-A75BD48AC1A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4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37DF4-8709-42BA-959A-E7A15235E053}" type="slidenum">
              <a:rPr lang="fr-FR">
                <a:latin typeface="Calibri" panose="020F0502020204030204" pitchFamily="34" charset="0"/>
              </a:rPr>
              <a:pPr eaLnBrk="1" hangingPunct="1"/>
              <a:t>10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5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685799" y="798460"/>
            <a:ext cx="8099425" cy="1551040"/>
          </a:xfrm>
          <a:prstGeom prst="rect">
            <a:avLst/>
          </a:prstGeom>
          <a:noFill/>
        </p:spPr>
        <p:txBody>
          <a:bodyPr lIns="0" rIns="0"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108434"/>
            <a:ext cx="8101012" cy="468000"/>
          </a:xfrm>
        </p:spPr>
        <p:txBody>
          <a:bodyPr anchor="b" anchorCtr="0">
            <a:noAutofit/>
          </a:bodyPr>
          <a:lstStyle>
            <a:lvl1pPr indent="0">
              <a:spcAft>
                <a:spcPts val="0"/>
              </a:spcAft>
              <a:buFont typeface="Arial" pitchFamily="34" charset="0"/>
              <a:buNone/>
              <a:defRPr sz="1200" b="0"/>
            </a:lvl1pPr>
            <a:lvl2pPr marL="0" indent="0">
              <a:spcBef>
                <a:spcPts val="0"/>
              </a:spcBef>
              <a:buNone/>
              <a:defRPr sz="1200" b="0"/>
            </a:lvl2pPr>
            <a:lvl3pPr marL="0" indent="0">
              <a:spcBef>
                <a:spcPts val="0"/>
              </a:spcBef>
              <a:buNone/>
              <a:defRPr sz="1200" b="0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sz="1200" b="0"/>
            </a:lvl4pPr>
            <a:lvl5pPr indent="0">
              <a:spcBef>
                <a:spcPts val="0"/>
              </a:spcBef>
              <a:buFont typeface="Arial" pitchFamily="34" charset="0"/>
              <a:buNone/>
              <a:defRPr sz="1200" b="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0" y="3068638"/>
            <a:ext cx="9143999" cy="252095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2604991"/>
            <a:ext cx="9144000" cy="1152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5475600"/>
            <a:ext cx="9144000" cy="13824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pour une image  12"/>
          <p:cNvSpPr>
            <a:spLocks noGrp="1"/>
          </p:cNvSpPr>
          <p:nvPr>
            <p:ph type="pic" sz="quarter" idx="17"/>
          </p:nvPr>
        </p:nvSpPr>
        <p:spPr bwMode="gray">
          <a:xfrm>
            <a:off x="684213" y="5822336"/>
            <a:ext cx="1007468" cy="466724"/>
          </a:xfrm>
          <a:solidFill>
            <a:schemeClr val="bg2">
              <a:lumMod val="20000"/>
              <a:lumOff val="80000"/>
            </a:schemeClr>
          </a:solidFill>
        </p:spPr>
        <p:txBody>
          <a:bodyPr bIns="0" anchor="t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876000" y="5651918"/>
            <a:ext cx="2160000" cy="720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6944400" y="5900400"/>
            <a:ext cx="1800000" cy="72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5949950"/>
            <a:ext cx="2592387" cy="451464"/>
          </a:xfrm>
        </p:spPr>
        <p:txBody>
          <a:bodyPr anchor="b" anchorCtr="0">
            <a:noAutofit/>
          </a:bodyPr>
          <a:lstStyle>
            <a:lvl1pPr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2915204"/>
            <a:ext cx="9144000" cy="82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6944400" y="5900400"/>
            <a:ext cx="1800000" cy="72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5949950"/>
            <a:ext cx="2592387" cy="451464"/>
          </a:xfrm>
        </p:spPr>
        <p:txBody>
          <a:bodyPr anchor="b" anchorCtr="0">
            <a:noAutofit/>
          </a:bodyPr>
          <a:lstStyle>
            <a:lvl1pPr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5" name="Image 4" descr="Dos_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000"/>
            <a:ext cx="9144000" cy="829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206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Picture 4" descr="PAGE GARDE BLE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572125"/>
            <a:ext cx="7858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pour une image 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214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3214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0" y="3214686"/>
            <a:ext cx="7358063" cy="4429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23"/>
          <p:cNvSpPr>
            <a:spLocks noGrp="1"/>
          </p:cNvSpPr>
          <p:nvPr>
            <p:ph type="dt" sz="half" idx="18"/>
          </p:nvPr>
        </p:nvSpPr>
        <p:spPr>
          <a:xfrm>
            <a:off x="8072438" y="6492875"/>
            <a:ext cx="10715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9" name="Espace réservé du numéro de diapositive 2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6596259-7A97-4F23-9FF5-DA1C4D3B59B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ALAMYS - La ingeniería de los transportes al servicio de las políticas tarifarias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95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5" name="Espace réservé du numéro de diapositive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944D7-369F-4197-B940-B617A864DB9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ALAMYS - La ingeniería de los transportes al servicio de las políticas tarifarias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ous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214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429125" y="4000504"/>
            <a:ext cx="4714875" cy="2000250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0" y="3214686"/>
            <a:ext cx="7358063" cy="4429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2000" baseline="0">
                <a:solidFill>
                  <a:srgbClr val="800080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E82EB3E-452D-4E76-91B6-DFA7CF8C5582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ALAMYS - La ingeniería de los transportes al servicio de las políticas tarifarias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324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ous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214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429125" y="4000504"/>
            <a:ext cx="4714875" cy="2000250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0" y="3214686"/>
            <a:ext cx="7358063" cy="4429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2000" baseline="0">
                <a:solidFill>
                  <a:srgbClr val="33CCCC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F9CAB47-A913-4AAD-970C-46B51693FAA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ALAMYS - La ingeniería de los transportes al servicio de las políticas tarifarias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36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ous 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214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429125" y="4000504"/>
            <a:ext cx="4714875" cy="2000250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0" y="3214686"/>
            <a:ext cx="7358063" cy="4429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2000" baseline="0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9643463-DC07-46CC-B672-B565F3699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ALAMYS - La ingeniería de los transportes al servicio de las políticas tarifarias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ous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214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429125" y="4000504"/>
            <a:ext cx="4714875" cy="2000250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0" y="3214686"/>
            <a:ext cx="7358063" cy="4429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ED8F762-7C50-4616-BCF6-C94D81F5E9B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ALAMYS - La ingeniería de los transportes al servicio de las políticas tarifarias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5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ous t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214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429125" y="4000504"/>
            <a:ext cx="4714875" cy="2000250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0" y="3214686"/>
            <a:ext cx="7358063" cy="4429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2000" baseline="0">
                <a:solidFill>
                  <a:srgbClr val="92D050"/>
                </a:solidFill>
                <a:latin typeface="+mn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314325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s-ES" smtClean="0"/>
              <a:t>ALAMYS - La ingeniería de los transportes al servicio de las políticas tarifarias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AE9FEFD-D773-4D8F-B300-C38B0370492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80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370107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07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sans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0" y="5474650"/>
            <a:ext cx="9144000" cy="1382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 userDrawn="1"/>
        </p:nvSpPr>
        <p:spPr bwMode="gray">
          <a:xfrm>
            <a:off x="6876000" y="5652000"/>
            <a:ext cx="2160000" cy="72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685799" y="2407822"/>
            <a:ext cx="8099425" cy="1273591"/>
          </a:xfrm>
          <a:prstGeom prst="rect">
            <a:avLst/>
          </a:prstGeom>
          <a:noFill/>
        </p:spPr>
        <p:txBody>
          <a:bodyPr lIns="0" rIns="0"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1736812"/>
            <a:ext cx="8101012" cy="468000"/>
          </a:xfrm>
        </p:spPr>
        <p:txBody>
          <a:bodyPr anchor="b" anchorCtr="0">
            <a:noAutofit/>
          </a:bodyPr>
          <a:lstStyle>
            <a:lvl1pPr indent="0">
              <a:spcAft>
                <a:spcPts val="0"/>
              </a:spcAft>
              <a:buFont typeface="Arial" pitchFamily="34" charset="0"/>
              <a:buNone/>
              <a:defRPr sz="1200" b="0"/>
            </a:lvl1pPr>
            <a:lvl2pPr marL="0" indent="0">
              <a:spcBef>
                <a:spcPts val="0"/>
              </a:spcBef>
              <a:buNone/>
              <a:defRPr sz="1200" b="0"/>
            </a:lvl2pPr>
            <a:lvl3pPr marL="0" indent="0">
              <a:spcBef>
                <a:spcPts val="0"/>
              </a:spcBef>
              <a:buNone/>
              <a:defRPr sz="1200" b="0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sz="1200" b="0"/>
            </a:lvl4pPr>
            <a:lvl5pPr indent="0">
              <a:spcBef>
                <a:spcPts val="0"/>
              </a:spcBef>
              <a:buFont typeface="Arial" pitchFamily="34" charset="0"/>
              <a:buNone/>
              <a:defRPr sz="1200" b="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578176"/>
            <a:ext cx="9144000" cy="1152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5" name="Espace réservé pour une image  12"/>
          <p:cNvSpPr>
            <a:spLocks noGrp="1"/>
          </p:cNvSpPr>
          <p:nvPr>
            <p:ph type="pic" sz="quarter" idx="17"/>
          </p:nvPr>
        </p:nvSpPr>
        <p:spPr bwMode="gray">
          <a:xfrm>
            <a:off x="684213" y="5822336"/>
            <a:ext cx="1007468" cy="466724"/>
          </a:xfrm>
          <a:solidFill>
            <a:schemeClr val="bg2">
              <a:lumMod val="20000"/>
              <a:lumOff val="80000"/>
            </a:schemeClr>
          </a:solidFill>
        </p:spPr>
        <p:txBody>
          <a:bodyPr bIns="0" anchor="t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370107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12" descr="Chap_image_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701076"/>
          </a:xfrm>
          <a:prstGeom prst="rect">
            <a:avLst/>
          </a:prstGeom>
          <a:noFill/>
        </p:spPr>
      </p:pic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370107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17" descr="Chap_im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701076"/>
          </a:xfrm>
          <a:prstGeom prst="rect">
            <a:avLst/>
          </a:prstGeom>
          <a:noFill/>
        </p:spPr>
      </p:pic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7694656" y="6391200"/>
            <a:ext cx="1260000" cy="36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944563"/>
          </a:xfrm>
          <a:prstGeom prst="rect">
            <a:avLst/>
          </a:prstGeom>
          <a:noFill/>
        </p:spPr>
        <p:txBody>
          <a:bodyPr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1736812"/>
            <a:ext cx="8245475" cy="4429038"/>
          </a:xfrm>
        </p:spPr>
        <p:txBody>
          <a:bodyPr/>
          <a:lstStyle>
            <a:lvl1pPr marL="288000" indent="-288000">
              <a:spcBef>
                <a:spcPts val="1100"/>
              </a:spcBef>
              <a:buClr>
                <a:schemeClr val="accent1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1pPr>
            <a:lvl2pPr marL="468000" indent="-180000">
              <a:spcAft>
                <a:spcPts val="200"/>
              </a:spcAft>
              <a:buFont typeface="Wingdings" pitchFamily="2" charset="2"/>
              <a:buChar char=""/>
              <a:defRPr sz="1400"/>
            </a:lvl2pPr>
            <a:lvl3pPr marL="468000">
              <a:buSzPct val="70000"/>
              <a:buFont typeface="Wingdings" pitchFamily="2" charset="2"/>
              <a:buChar char=""/>
              <a:defRPr sz="1200"/>
            </a:lvl3pPr>
            <a:lvl4pPr marL="648000">
              <a:buClr>
                <a:srgbClr val="5A5A5A"/>
              </a:buClr>
              <a:defRPr sz="1000"/>
            </a:lvl4pPr>
            <a:lvl5pPr marL="828000">
              <a:defRPr sz="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646860"/>
            <a:ext cx="1260000" cy="576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solidFill>
            <a:schemeClr val="accent3"/>
          </a:solidFill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370107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17" descr="chap_im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3701076"/>
          </a:xfrm>
          <a:prstGeom prst="rect">
            <a:avLst/>
          </a:prstGeom>
          <a:noFill/>
        </p:spPr>
      </p:pic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solidFill>
            <a:schemeClr val="accent5"/>
          </a:solidFill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490850"/>
            <a:ext cx="9144000" cy="1350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132000"/>
            <a:ext cx="9144000" cy="2700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6944400" y="5900400"/>
            <a:ext cx="1800000" cy="72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>
                <a:solidFill>
                  <a:srgbClr val="5A5A5A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18220"/>
            <a:ext cx="7920037" cy="1071368"/>
          </a:xfrm>
        </p:spPr>
        <p:txBody>
          <a:bodyPr anchor="t" anchorCtr="0">
            <a:norm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bg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 userDrawn="1"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736" r:id="rId3"/>
    <p:sldLayoutId id="2147483707" r:id="rId4"/>
    <p:sldLayoutId id="2147483708" r:id="rId5"/>
    <p:sldLayoutId id="2147483705" r:id="rId6"/>
    <p:sldLayoutId id="2147483706" r:id="rId7"/>
    <p:sldLayoutId id="2147483732" r:id="rId8"/>
    <p:sldLayoutId id="2147483697" r:id="rId9"/>
    <p:sldLayoutId id="2147483693" r:id="rId10"/>
    <p:sldLayoutId id="2147483737" r:id="rId11"/>
    <p:sldLayoutId id="2147483738" r:id="rId12"/>
    <p:sldLayoutId id="2147483739" r:id="rId13"/>
    <p:sldLayoutId id="2147483740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 userDrawn="1"/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540000" tIns="0" rIns="360000" bIns="720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 userDrawn="1"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3" r:id="rId2"/>
    <p:sldLayoutId id="2147483717" r:id="rId3"/>
    <p:sldLayoutId id="2147483718" r:id="rId4"/>
    <p:sldLayoutId id="2147483719" r:id="rId5"/>
    <p:sldLayoutId id="2147483710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 userDrawn="1"/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0 w 9144000"/>
              <a:gd name="connsiteY0" fmla="*/ 0 h 1160463"/>
              <a:gd name="connsiteX1" fmla="*/ 9144000 w 9144000"/>
              <a:gd name="connsiteY1" fmla="*/ 1 h 1160463"/>
              <a:gd name="connsiteX2" fmla="*/ 9143999 w 9144000"/>
              <a:gd name="connsiteY2" fmla="*/ 1125538 h 1160463"/>
              <a:gd name="connsiteX3" fmla="*/ 1053703 w 9144000"/>
              <a:gd name="connsiteY3" fmla="*/ 1125539 h 1160463"/>
              <a:gd name="connsiteX4" fmla="*/ 863588 w 9144000"/>
              <a:gd name="connsiteY4" fmla="*/ 1160463 h 1160463"/>
              <a:gd name="connsiteX5" fmla="*/ 719572 w 9144000"/>
              <a:gd name="connsiteY5" fmla="*/ 1016732 h 1160463"/>
              <a:gd name="connsiteX6" fmla="*/ 539750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0 w 9145588"/>
              <a:gd name="connsiteY8" fmla="*/ 0 h 1160463"/>
              <a:gd name="connsiteX0" fmla="*/ 529 w 9146117"/>
              <a:gd name="connsiteY0" fmla="*/ 0 h 1160463"/>
              <a:gd name="connsiteX1" fmla="*/ 9146117 w 9146117"/>
              <a:gd name="connsiteY1" fmla="*/ 1 h 1160463"/>
              <a:gd name="connsiteX2" fmla="*/ 9146116 w 9146117"/>
              <a:gd name="connsiteY2" fmla="*/ 1125538 h 1160463"/>
              <a:gd name="connsiteX3" fmla="*/ 1055820 w 9146117"/>
              <a:gd name="connsiteY3" fmla="*/ 1125539 h 1160463"/>
              <a:gd name="connsiteX4" fmla="*/ 865705 w 9146117"/>
              <a:gd name="connsiteY4" fmla="*/ 1160463 h 1160463"/>
              <a:gd name="connsiteX5" fmla="*/ 721689 w 9146117"/>
              <a:gd name="connsiteY5" fmla="*/ 1016732 h 1160463"/>
              <a:gd name="connsiteX6" fmla="*/ 541867 w 9146117"/>
              <a:gd name="connsiteY6" fmla="*/ 1160463 h 1160463"/>
              <a:gd name="connsiteX7" fmla="*/ 529 w 9146117"/>
              <a:gd name="connsiteY7" fmla="*/ 1160463 h 1160463"/>
              <a:gd name="connsiteX8" fmla="*/ 529 w 9146117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vert="horz" lIns="540000" tIns="0" rIns="360000" bIns="720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 userDrawn="1"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4" r:id="rId2"/>
    <p:sldLayoutId id="2147483722" r:id="rId3"/>
    <p:sldLayoutId id="2147483723" r:id="rId4"/>
    <p:sldLayoutId id="2147483724" r:id="rId5"/>
    <p:sldLayoutId id="2147483725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 userDrawn="1"/>
        </p:nvSpPr>
        <p:spPr bwMode="gray">
          <a:xfrm>
            <a:off x="0" y="0"/>
            <a:ext cx="9145588" cy="1160464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69912 w 9144000"/>
              <a:gd name="connsiteY0" fmla="*/ 116631 h 1160462"/>
              <a:gd name="connsiteX1" fmla="*/ 9144000 w 9144000"/>
              <a:gd name="connsiteY1" fmla="*/ 0 h 1160462"/>
              <a:gd name="connsiteX2" fmla="*/ 9143999 w 9144000"/>
              <a:gd name="connsiteY2" fmla="*/ 1125537 h 1160462"/>
              <a:gd name="connsiteX3" fmla="*/ 1053703 w 9144000"/>
              <a:gd name="connsiteY3" fmla="*/ 1125538 h 1160462"/>
              <a:gd name="connsiteX4" fmla="*/ 863588 w 9144000"/>
              <a:gd name="connsiteY4" fmla="*/ 1160462 h 1160462"/>
              <a:gd name="connsiteX5" fmla="*/ 719572 w 9144000"/>
              <a:gd name="connsiteY5" fmla="*/ 1016731 h 1160462"/>
              <a:gd name="connsiteX6" fmla="*/ 539750 w 9144000"/>
              <a:gd name="connsiteY6" fmla="*/ 1160462 h 1160462"/>
              <a:gd name="connsiteX7" fmla="*/ 0 w 9144000"/>
              <a:gd name="connsiteY7" fmla="*/ 1160462 h 1160462"/>
              <a:gd name="connsiteX8" fmla="*/ 69912 w 9144000"/>
              <a:gd name="connsiteY8" fmla="*/ 116631 h 1160462"/>
              <a:gd name="connsiteX0" fmla="*/ 1588 w 9147176"/>
              <a:gd name="connsiteY0" fmla="*/ 0 h 1160464"/>
              <a:gd name="connsiteX1" fmla="*/ 9147176 w 9147176"/>
              <a:gd name="connsiteY1" fmla="*/ 2 h 1160464"/>
              <a:gd name="connsiteX2" fmla="*/ 9147175 w 9147176"/>
              <a:gd name="connsiteY2" fmla="*/ 1125539 h 1160464"/>
              <a:gd name="connsiteX3" fmla="*/ 1056879 w 9147176"/>
              <a:gd name="connsiteY3" fmla="*/ 1125540 h 1160464"/>
              <a:gd name="connsiteX4" fmla="*/ 866764 w 9147176"/>
              <a:gd name="connsiteY4" fmla="*/ 1160464 h 1160464"/>
              <a:gd name="connsiteX5" fmla="*/ 722748 w 9147176"/>
              <a:gd name="connsiteY5" fmla="*/ 1016733 h 1160464"/>
              <a:gd name="connsiteX6" fmla="*/ 542926 w 9147176"/>
              <a:gd name="connsiteY6" fmla="*/ 1160464 h 1160464"/>
              <a:gd name="connsiteX7" fmla="*/ 3176 w 9147176"/>
              <a:gd name="connsiteY7" fmla="*/ 1160464 h 1160464"/>
              <a:gd name="connsiteX8" fmla="*/ 1588 w 9147176"/>
              <a:gd name="connsiteY8" fmla="*/ 0 h 1160464"/>
              <a:gd name="connsiteX0" fmla="*/ 1588 w 9147176"/>
              <a:gd name="connsiteY0" fmla="*/ 0 h 1160464"/>
              <a:gd name="connsiteX1" fmla="*/ 9147176 w 9147176"/>
              <a:gd name="connsiteY1" fmla="*/ 2 h 1160464"/>
              <a:gd name="connsiteX2" fmla="*/ 9147175 w 9147176"/>
              <a:gd name="connsiteY2" fmla="*/ 1125539 h 1160464"/>
              <a:gd name="connsiteX3" fmla="*/ 1056879 w 9147176"/>
              <a:gd name="connsiteY3" fmla="*/ 1125540 h 1160464"/>
              <a:gd name="connsiteX4" fmla="*/ 866764 w 9147176"/>
              <a:gd name="connsiteY4" fmla="*/ 1160464 h 1160464"/>
              <a:gd name="connsiteX5" fmla="*/ 722748 w 9147176"/>
              <a:gd name="connsiteY5" fmla="*/ 1016733 h 1160464"/>
              <a:gd name="connsiteX6" fmla="*/ 542926 w 9147176"/>
              <a:gd name="connsiteY6" fmla="*/ 1160464 h 1160464"/>
              <a:gd name="connsiteX7" fmla="*/ 1588 w 9147176"/>
              <a:gd name="connsiteY7" fmla="*/ 1160463 h 1160464"/>
              <a:gd name="connsiteX8" fmla="*/ 1588 w 9147176"/>
              <a:gd name="connsiteY8" fmla="*/ 0 h 1160464"/>
              <a:gd name="connsiteX0" fmla="*/ 0 w 9145588"/>
              <a:gd name="connsiteY0" fmla="*/ 0 h 1160464"/>
              <a:gd name="connsiteX1" fmla="*/ 9145588 w 9145588"/>
              <a:gd name="connsiteY1" fmla="*/ 2 h 1160464"/>
              <a:gd name="connsiteX2" fmla="*/ 9145587 w 9145588"/>
              <a:gd name="connsiteY2" fmla="*/ 1125539 h 1160464"/>
              <a:gd name="connsiteX3" fmla="*/ 1055291 w 9145588"/>
              <a:gd name="connsiteY3" fmla="*/ 1125540 h 1160464"/>
              <a:gd name="connsiteX4" fmla="*/ 865176 w 9145588"/>
              <a:gd name="connsiteY4" fmla="*/ 1160464 h 1160464"/>
              <a:gd name="connsiteX5" fmla="*/ 721160 w 9145588"/>
              <a:gd name="connsiteY5" fmla="*/ 1016733 h 1160464"/>
              <a:gd name="connsiteX6" fmla="*/ 541338 w 9145588"/>
              <a:gd name="connsiteY6" fmla="*/ 1160464 h 1160464"/>
              <a:gd name="connsiteX7" fmla="*/ 0 w 9145588"/>
              <a:gd name="connsiteY7" fmla="*/ 1160463 h 1160464"/>
              <a:gd name="connsiteX8" fmla="*/ 0 w 9145588"/>
              <a:gd name="connsiteY8" fmla="*/ 0 h 1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4">
                <a:moveTo>
                  <a:pt x="0" y="0"/>
                </a:moveTo>
                <a:lnTo>
                  <a:pt x="9145588" y="2"/>
                </a:lnTo>
                <a:cubicBezTo>
                  <a:pt x="9145588" y="375181"/>
                  <a:pt x="9145587" y="750360"/>
                  <a:pt x="9145587" y="1125539"/>
                </a:cubicBezTo>
                <a:lnTo>
                  <a:pt x="1055291" y="1125540"/>
                </a:lnTo>
                <a:lnTo>
                  <a:pt x="865176" y="1160464"/>
                </a:lnTo>
                <a:cubicBezTo>
                  <a:pt x="864537" y="1110515"/>
                  <a:pt x="842693" y="1015115"/>
                  <a:pt x="721160" y="1016733"/>
                </a:cubicBezTo>
                <a:cubicBezTo>
                  <a:pt x="591824" y="1017010"/>
                  <a:pt x="540225" y="1095570"/>
                  <a:pt x="541338" y="1160464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540000" tIns="0" rIns="360000" bIns="720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 userDrawn="1"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5" r:id="rId2"/>
    <p:sldLayoutId id="2147483728" r:id="rId3"/>
    <p:sldLayoutId id="2147483729" r:id="rId4"/>
    <p:sldLayoutId id="2147483730" r:id="rId5"/>
    <p:sldLayoutId id="2147483731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mTUBxksBJ_H1AM&amp;tbnid=jFrV8rkRgDNhiM:&amp;ved=0CAUQjRw&amp;url=http://chikconojosdeayer.blogspot.com/2010/12/un-balance-no-tan-balanceado.html&amp;ei=RFSJUeqFOIa54ATAw4HQCg&amp;bvm=bv.46226182,bs.1,d.bGE&amp;psig=AFQjCNE3Wnb-A_YQfxSq5z7ifMD4LcJmsA&amp;ust=1368040895999979" TargetMode="External"/><Relationship Id="rId3" Type="http://schemas.openxmlformats.org/officeDocument/2006/relationships/hyperlink" Target="http://www.google.com/url?sa=i&amp;rct=j&amp;q=&amp;esrc=s&amp;frm=1&amp;source=images&amp;cd=&amp;cad=rja&amp;docid=cfKnO1o645VuZM&amp;tbnid=arYcxZZpWMu50M:&amp;ved=0CAUQjRw&amp;url=http://www.gmv.com/en/Transportation/RoadTransportation/AutomaticFareCollectionSystem.html&amp;ei=llOJUeTlF5Do4QSq9IHIBg&amp;bvm=bv.46226182,bs.1,d.bGE&amp;psig=AFQjCNE5p8xpHfHC2mUJuhXi3zW8RptM9Q&amp;ust=1368040691526083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36912"/>
            <a:ext cx="9143999" cy="28386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1800" dirty="0" smtClean="0">
                <a:solidFill>
                  <a:schemeClr val="tx2"/>
                </a:solidFill>
              </a:rPr>
              <a:t>9 de </a:t>
            </a:r>
            <a:r>
              <a:rPr lang="fr-FR" altLang="fr-FR" sz="1800" dirty="0" err="1" smtClean="0">
                <a:solidFill>
                  <a:schemeClr val="tx2"/>
                </a:solidFill>
              </a:rPr>
              <a:t>diciembre</a:t>
            </a:r>
            <a:r>
              <a:rPr lang="fr-FR" altLang="fr-FR" sz="1800" dirty="0" smtClean="0">
                <a:solidFill>
                  <a:schemeClr val="tx2"/>
                </a:solidFill>
              </a:rPr>
              <a:t> de </a:t>
            </a:r>
            <a:r>
              <a:rPr lang="fr-FR" altLang="fr-FR" sz="1800" dirty="0" smtClean="0">
                <a:solidFill>
                  <a:schemeClr val="tx2"/>
                </a:solidFill>
              </a:rPr>
              <a:t>2014</a:t>
            </a:r>
            <a:br>
              <a:rPr lang="fr-FR" altLang="fr-FR" sz="1800" dirty="0" smtClean="0">
                <a:solidFill>
                  <a:schemeClr val="tx2"/>
                </a:solidFill>
              </a:rPr>
            </a:br>
            <a:r>
              <a:rPr lang="es-ES" sz="3200" dirty="0"/>
              <a:t>La ingeniería de los transportes al servicio de las políticas tarifarias: una concepción global abarcando de las estrategias tarifarias a las herramientas </a:t>
            </a:r>
            <a:r>
              <a:rPr lang="es-ES" sz="3200" dirty="0" smtClean="0"/>
              <a:t>tecnológicas</a:t>
            </a:r>
            <a:r>
              <a:rPr lang="fr-FR" altLang="fr-FR" sz="3200" dirty="0">
                <a:solidFill>
                  <a:schemeClr val="tx2"/>
                </a:solidFill>
              </a:rPr>
              <a:t/>
            </a:r>
            <a:br>
              <a:rPr lang="fr-FR" altLang="fr-FR" sz="3200" dirty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747" name="Espace réservé de la date 3"/>
          <p:cNvSpPr txBox="1">
            <a:spLocks noGrp="1"/>
          </p:cNvSpPr>
          <p:nvPr/>
        </p:nvSpPr>
        <p:spPr bwMode="auto">
          <a:xfrm>
            <a:off x="8072438" y="6492875"/>
            <a:ext cx="1071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4D3BFE-A14B-41AB-BD31-196F367EBC6F}" type="datetime1">
              <a:rPr lang="fr-FR" altLang="fr-FR" sz="1200">
                <a:solidFill>
                  <a:schemeClr val="bg1"/>
                </a:solidFill>
              </a:rPr>
              <a:pPr eaLnBrk="1" hangingPunct="1"/>
              <a:t>02/12/2014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pic>
        <p:nvPicPr>
          <p:cNvPr id="9" name="Imagen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45" y="5685845"/>
            <a:ext cx="1627505" cy="652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1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13390"/>
          <a:stretch/>
        </p:blipFill>
        <p:spPr bwMode="auto">
          <a:xfrm>
            <a:off x="0" y="0"/>
            <a:ext cx="9360024" cy="3682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solidFill>
            <a:srgbClr val="669900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3797" name="Espace réservé du texte 5"/>
          <p:cNvSpPr>
            <a:spLocks noGrp="1"/>
          </p:cNvSpPr>
          <p:nvPr>
            <p:ph type="body" sz="quarter" idx="14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.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3798" name="Espace réservé du text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endParaRPr lang="es-ES" altLang="fr-FR" sz="2800" dirty="0">
              <a:solidFill>
                <a:schemeClr val="tx2"/>
              </a:solidFill>
            </a:endParaRPr>
          </a:p>
          <a:p>
            <a:r>
              <a:rPr lang="es-ES" sz="4400" dirty="0"/>
              <a:t>Declinación practica de la implementación de políticas tarifarias: </a:t>
            </a:r>
            <a:r>
              <a:rPr lang="es-ES" sz="4400" dirty="0" smtClean="0"/>
              <a:t>metodología de trabajo de una </a:t>
            </a:r>
            <a:r>
              <a:rPr lang="es-ES" sz="4400" dirty="0"/>
              <a:t>consultoría internacional</a:t>
            </a:r>
            <a:endParaRPr lang="fr-FR" sz="4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6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ES" smtClean="0"/>
              <a:t>ALAMYS - La ingeniería de los transportes al servicio de las políticas tarifarias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11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6060" y="1563724"/>
            <a:ext cx="850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b="1" dirty="0" smtClean="0">
                <a:solidFill>
                  <a:srgbClr val="C00000"/>
                </a:solidFill>
              </a:rPr>
              <a:t>Cual es la metodología / herramientas / inputs utilizados?</a:t>
            </a:r>
            <a:endParaRPr lang="es-419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3246"/>
              </p:ext>
            </p:extLst>
          </p:nvPr>
        </p:nvGraphicFramePr>
        <p:xfrm>
          <a:off x="683568" y="2060848"/>
          <a:ext cx="8161809" cy="36644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00608"/>
                <a:gridCol w="2187067"/>
                <a:gridCol w="2187067"/>
                <a:gridCol w="2187067"/>
              </a:tblGrid>
              <a:tr h="370840">
                <a:tc>
                  <a:txBody>
                    <a:bodyPr/>
                    <a:lstStyle/>
                    <a:p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INPUTS</a:t>
                      </a:r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Herramientas utilizadas</a:t>
                      </a:r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Productos</a:t>
                      </a:r>
                      <a:endParaRPr lang="es-419" sz="11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kern="1200" noProof="0" dirty="0" smtClean="0"/>
                        <a:t>Contexto institucional</a:t>
                      </a:r>
                      <a:endParaRPr lang="es-419" sz="12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Estructuras</a:t>
                      </a:r>
                      <a:r>
                        <a:rPr lang="es-419" sz="1100" baseline="0" noProof="0" dirty="0" smtClean="0"/>
                        <a:t> existentes</a:t>
                      </a:r>
                    </a:p>
                    <a:p>
                      <a:endParaRPr lang="es-419" sz="1100" baseline="0" noProof="0" dirty="0" smtClean="0"/>
                    </a:p>
                    <a:p>
                      <a:endParaRPr lang="es-419" sz="1100" baseline="0" noProof="0" dirty="0" smtClean="0"/>
                    </a:p>
                    <a:p>
                      <a:endParaRPr lang="es-419" sz="1100" baseline="0" noProof="0" dirty="0" smtClean="0"/>
                    </a:p>
                    <a:p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Análisis</a:t>
                      </a:r>
                      <a:r>
                        <a:rPr lang="es-419" sz="1100" baseline="0" noProof="0" dirty="0" smtClean="0"/>
                        <a:t> cualitativo</a:t>
                      </a:r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aseline="0" noProof="0" dirty="0" smtClean="0"/>
                        <a:t>Proposición de refuerzo/mejora o adaptación al contexto existente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sz="11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kern="1200" noProof="0" dirty="0" smtClean="0"/>
                        <a:t>Sistemas de pago / tecnologías de </a:t>
                      </a:r>
                      <a:r>
                        <a:rPr lang="es-419" sz="1200" b="1" kern="1200" noProof="0" dirty="0" smtClean="0"/>
                        <a:t>acceso</a:t>
                      </a:r>
                      <a:endParaRPr lang="es-419" sz="12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Datos técnicos de las</a:t>
                      </a:r>
                      <a:r>
                        <a:rPr lang="es-419" sz="1100" baseline="0" noProof="0" dirty="0" smtClean="0"/>
                        <a:t> tecnologías existentes en </a:t>
                      </a:r>
                      <a:r>
                        <a:rPr lang="es-419" sz="1100" baseline="0" noProof="0" dirty="0" smtClean="0"/>
                        <a:t>el sistema de transporte/ Abanico de </a:t>
                      </a:r>
                      <a:r>
                        <a:rPr lang="es-419" sz="1100" baseline="0" noProof="0" dirty="0" smtClean="0"/>
                        <a:t>tecnologías existentes</a:t>
                      </a:r>
                    </a:p>
                    <a:p>
                      <a:endParaRPr lang="es-419" sz="1100" baseline="0" noProof="0" dirty="0" smtClean="0"/>
                    </a:p>
                    <a:p>
                      <a:endParaRPr lang="es-419" sz="1100" baseline="0" noProof="0" dirty="0" smtClean="0"/>
                    </a:p>
                    <a:p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Análisis técnico</a:t>
                      </a:r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Proposición de compatibilización / mejora o integración de las tecnologías existentes</a:t>
                      </a:r>
                      <a:endParaRPr lang="es-419" sz="1100" noProof="0" dirty="0"/>
                    </a:p>
                  </a:txBody>
                  <a:tcPr/>
                </a:tc>
              </a:tr>
              <a:tr h="1099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kern="1200" noProof="0" dirty="0" smtClean="0"/>
                        <a:t>Equilibrio financiero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los operadores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Plano de</a:t>
                      </a:r>
                      <a:r>
                        <a:rPr lang="es-419" sz="1100" baseline="0" noProof="0" dirty="0" smtClean="0"/>
                        <a:t> negocio de </a:t>
                      </a:r>
                      <a:r>
                        <a:rPr lang="es-419" sz="1100" baseline="0" noProof="0" dirty="0" smtClean="0"/>
                        <a:t>los operadores</a:t>
                      </a:r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100" noProof="0" dirty="0" smtClean="0"/>
                        <a:t>Análisis</a:t>
                      </a:r>
                      <a:r>
                        <a:rPr lang="es-419" sz="1100" baseline="0" noProof="0" dirty="0" smtClean="0"/>
                        <a:t> económico y financiero</a:t>
                      </a:r>
                      <a:endParaRPr lang="es-419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noProof="0" dirty="0" smtClean="0"/>
                        <a:t>Modelo de</a:t>
                      </a:r>
                      <a:r>
                        <a:rPr lang="es-419" sz="1100" baseline="0" noProof="0" dirty="0" smtClean="0"/>
                        <a:t> previsión de ingresos e impactos en el plan de negocio</a:t>
                      </a:r>
                      <a:endParaRPr lang="es-419" sz="1100" noProof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11" name="Rectangle à coins arrondis 10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2" name="Triangle isocèle 11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3" name="Triangle isocèle 12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4" name="Triangle isocèle 13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5" name="Triangle isocèle 14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6" name="Triangle isocèle 15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7" name="Triangle isocèle 16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-1574074" y="3671631"/>
            <a:ext cx="374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C00000"/>
                </a:solidFill>
                <a:cs typeface="Arial" panose="020B0604020202020204" pitchFamily="34" charset="0"/>
              </a:rPr>
              <a:t>ELEMENTOS CONEXOS</a:t>
            </a:r>
            <a:endParaRPr lang="es-419" sz="2800" b="1" dirty="0">
              <a:solidFill>
                <a:srgbClr val="C00000"/>
              </a:solidFill>
            </a:endParaRPr>
          </a:p>
        </p:txBody>
      </p:sp>
      <p:sp>
        <p:nvSpPr>
          <p:cNvPr id="25" name="Titre 6"/>
          <p:cNvSpPr txBox="1">
            <a:spLocks/>
          </p:cNvSpPr>
          <p:nvPr/>
        </p:nvSpPr>
        <p:spPr bwMode="gray">
          <a:xfrm>
            <a:off x="36512" y="-9434"/>
            <a:ext cx="6912955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419" altLang="fr-FR" sz="2800" dirty="0" smtClean="0">
              <a:solidFill>
                <a:srgbClr val="C00000"/>
              </a:solidFill>
            </a:endParaRPr>
          </a:p>
          <a:p>
            <a:r>
              <a:rPr lang="es-419" altLang="fr-FR" sz="2800" dirty="0" smtClean="0">
                <a:solidFill>
                  <a:srgbClr val="C00000"/>
                </a:solidFill>
              </a:rPr>
              <a:t>M</a:t>
            </a:r>
            <a:r>
              <a:rPr lang="es-ES" sz="2800" dirty="0" err="1" smtClean="0">
                <a:solidFill>
                  <a:srgbClr val="C00000"/>
                </a:solidFill>
              </a:rPr>
              <a:t>etodología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>
                <a:solidFill>
                  <a:srgbClr val="C00000"/>
                </a:solidFill>
              </a:rPr>
              <a:t>de trabajo de una consultoría internacional</a:t>
            </a:r>
            <a:endParaRPr lang="fr-FR" sz="2800" dirty="0">
              <a:solidFill>
                <a:srgbClr val="C00000"/>
              </a:solidFill>
            </a:endParaRPr>
          </a:p>
          <a:p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24982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12</a:t>
            </a:fld>
            <a:endParaRPr lang="es-419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51107"/>
              </p:ext>
            </p:extLst>
          </p:nvPr>
        </p:nvGraphicFramePr>
        <p:xfrm>
          <a:off x="539750" y="1916832"/>
          <a:ext cx="8064896" cy="3296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16224"/>
                <a:gridCol w="2326412"/>
                <a:gridCol w="1706036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es-419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200" noProof="0" dirty="0" smtClean="0"/>
                        <a:t>INPUTS</a:t>
                      </a:r>
                      <a:endParaRPr lang="es-419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200" noProof="0" dirty="0" smtClean="0"/>
                        <a:t>Herramientas utilizadas</a:t>
                      </a:r>
                      <a:endParaRPr lang="es-419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200" noProof="0" dirty="0" smtClean="0"/>
                        <a:t>Productos</a:t>
                      </a:r>
                      <a:endParaRPr lang="es-419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noProof="0" dirty="0" smtClean="0"/>
                        <a:t>Estructura geográfica</a:t>
                      </a:r>
                      <a:endParaRPr lang="es-419" sz="12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419" sz="1050" noProof="0" dirty="0" smtClean="0"/>
                        <a:t>- Demanda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419" sz="1050" noProof="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419" sz="1050" noProof="0" dirty="0" smtClean="0"/>
                        <a:t>Oferta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s-419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-Software de modelización</a:t>
                      </a:r>
                      <a:r>
                        <a:rPr lang="es-419" sz="1050" baseline="0" noProof="0" dirty="0" smtClean="0"/>
                        <a:t>   </a:t>
                      </a:r>
                    </a:p>
                    <a:p>
                      <a:r>
                        <a:rPr lang="es-419" sz="1050" baseline="0" noProof="0" dirty="0" smtClean="0"/>
                        <a:t>-Análisis cualitativos y cuantitativos</a:t>
                      </a:r>
                      <a:endParaRPr lang="es-419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-Escenarios</a:t>
                      </a:r>
                      <a:r>
                        <a:rPr lang="es-419" sz="1050" baseline="0" noProof="0" dirty="0" smtClean="0"/>
                        <a:t> de zonificación </a:t>
                      </a:r>
                      <a:endParaRPr lang="es-419" sz="105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noProof="0" dirty="0" smtClean="0"/>
                        <a:t>Gama de títulos</a:t>
                      </a:r>
                      <a:endParaRPr lang="es-419" sz="12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-Encuestas</a:t>
                      </a:r>
                    </a:p>
                    <a:p>
                      <a:endParaRPr lang="es-419" sz="1050" baseline="0" noProof="0" dirty="0" smtClean="0"/>
                    </a:p>
                    <a:p>
                      <a:r>
                        <a:rPr lang="es-419" sz="1050" baseline="0" noProof="0" dirty="0" smtClean="0"/>
                        <a:t>-Características de los desplazamientos</a:t>
                      </a:r>
                    </a:p>
                    <a:p>
                      <a:endParaRPr lang="es-419" sz="105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s-419" sz="1050" noProof="0" dirty="0" smtClean="0"/>
                        <a:t>Elasticidad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419" sz="1050" noProof="0" dirty="0" smtClean="0"/>
                        <a:t>Modelización</a:t>
                      </a:r>
                      <a:endParaRPr lang="es-419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-Escenarios de aceptación</a:t>
                      </a:r>
                      <a:r>
                        <a:rPr lang="es-419" sz="1050" baseline="0" noProof="0" dirty="0" smtClean="0"/>
                        <a:t> de las distintas gamas</a:t>
                      </a:r>
                      <a:endParaRPr lang="es-419" sz="105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noProof="0" dirty="0" smtClean="0"/>
                        <a:t>Nivel de precios</a:t>
                      </a:r>
                      <a:endParaRPr lang="es-419" sz="12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-Encuestas </a:t>
                      </a:r>
                    </a:p>
                    <a:p>
                      <a:endParaRPr lang="es-419" sz="1050" noProof="0" dirty="0" smtClean="0"/>
                    </a:p>
                    <a:p>
                      <a:r>
                        <a:rPr lang="es-419" sz="1050" noProof="0" dirty="0" smtClean="0"/>
                        <a:t>-Estructura de ingresos</a:t>
                      </a:r>
                    </a:p>
                    <a:p>
                      <a:endParaRPr lang="es-419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s-419" sz="1050" noProof="0" dirty="0" smtClean="0"/>
                        <a:t>Elasticidad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419" sz="1050" noProof="0" dirty="0" smtClean="0"/>
                        <a:t>Modelización</a:t>
                      </a:r>
                    </a:p>
                    <a:p>
                      <a:endParaRPr lang="es-419" sz="1050" baseline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-Escenarios</a:t>
                      </a:r>
                      <a:r>
                        <a:rPr lang="es-419" sz="1050" baseline="0" noProof="0" dirty="0" smtClean="0"/>
                        <a:t> con niveles de precio optimizados</a:t>
                      </a:r>
                      <a:endParaRPr lang="es-419" sz="105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1" noProof="0" dirty="0" smtClean="0"/>
                        <a:t>Grado de </a:t>
                      </a:r>
                      <a:r>
                        <a:rPr lang="es-419" sz="1200" b="1" noProof="0" dirty="0" smtClean="0"/>
                        <a:t>integración</a:t>
                      </a:r>
                      <a:r>
                        <a:rPr lang="es-419" sz="1200" b="1" baseline="0" noProof="0" dirty="0" smtClean="0"/>
                        <a:t> entres los sistemas de transporte</a:t>
                      </a:r>
                      <a:endParaRPr lang="es-419" sz="12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-Estructura de la oferta</a:t>
                      </a:r>
                    </a:p>
                    <a:p>
                      <a:r>
                        <a:rPr lang="es-419" sz="1050" noProof="0" dirty="0" smtClean="0"/>
                        <a:t>-Integración institucional</a:t>
                      </a:r>
                      <a:r>
                        <a:rPr lang="es-419" sz="1050" baseline="0" noProof="0" dirty="0" smtClean="0"/>
                        <a:t> y física entre las distintas líneas</a:t>
                      </a:r>
                      <a:endParaRPr lang="es-419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-Análisis</a:t>
                      </a:r>
                      <a:r>
                        <a:rPr lang="es-419" sz="1050" baseline="0" noProof="0" dirty="0" smtClean="0"/>
                        <a:t> cuantitativos permitiendo establecer los beneficios en caso de integración</a:t>
                      </a:r>
                      <a:endParaRPr lang="es-419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1050" noProof="0" dirty="0" smtClean="0"/>
                        <a:t>-Escenarios considerando la integración o </a:t>
                      </a:r>
                      <a:r>
                        <a:rPr lang="es-419" sz="1050" noProof="0" dirty="0" smtClean="0"/>
                        <a:t>no y </a:t>
                      </a:r>
                      <a:r>
                        <a:rPr lang="es-419" sz="1050" noProof="0" dirty="0" smtClean="0"/>
                        <a:t>los beneficios aportados</a:t>
                      </a:r>
                      <a:endParaRPr lang="es-419" sz="105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39750" y="5528265"/>
            <a:ext cx="8064697" cy="27699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ts val="600"/>
              </a:spcBef>
              <a:defRPr b="1">
                <a:latin typeface="+mj-lt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419" sz="1200" b="0" dirty="0"/>
              <a:t>Los distintos escenarios se combinan entre ellos de modo a obtener la mejor relación posible entre los parámetros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12" name="Rectangle à coins arrondis 11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3" name="Triangle isocèle 12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4" name="Triangle isocèle 13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6" name="Triangle isocèle 15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7" name="Triangle isocèle 16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8" name="Triangle isocèle 17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1053670" y="3367054"/>
            <a:ext cx="270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COMPONENTES</a:t>
            </a:r>
            <a:endParaRPr lang="es-419" sz="28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1760" y="1544674"/>
            <a:ext cx="850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b="1" dirty="0" smtClean="0">
                <a:solidFill>
                  <a:srgbClr val="C00000"/>
                </a:solidFill>
              </a:rPr>
              <a:t>Cual es la metodología / herramientas / inputs utilizados?</a:t>
            </a:r>
            <a:endParaRPr lang="es-419" sz="2000" b="1" dirty="0">
              <a:solidFill>
                <a:srgbClr val="C00000"/>
              </a:solidFill>
            </a:endParaRPr>
          </a:p>
        </p:txBody>
      </p:sp>
      <p:sp>
        <p:nvSpPr>
          <p:cNvPr id="27" name="Titre 6"/>
          <p:cNvSpPr txBox="1">
            <a:spLocks/>
          </p:cNvSpPr>
          <p:nvPr/>
        </p:nvSpPr>
        <p:spPr bwMode="gray">
          <a:xfrm>
            <a:off x="36512" y="-9434"/>
            <a:ext cx="6912955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419" altLang="fr-FR" sz="2800" dirty="0" smtClean="0">
              <a:solidFill>
                <a:srgbClr val="C00000"/>
              </a:solidFill>
            </a:endParaRPr>
          </a:p>
          <a:p>
            <a:r>
              <a:rPr lang="es-419" altLang="fr-FR" sz="2800" dirty="0" smtClean="0">
                <a:solidFill>
                  <a:srgbClr val="C00000"/>
                </a:solidFill>
              </a:rPr>
              <a:t>M</a:t>
            </a:r>
            <a:r>
              <a:rPr lang="es-ES" sz="2800" dirty="0" err="1" smtClean="0">
                <a:solidFill>
                  <a:srgbClr val="C00000"/>
                </a:solidFill>
              </a:rPr>
              <a:t>etodología</a:t>
            </a:r>
            <a:r>
              <a:rPr lang="es-ES" sz="2800" dirty="0" smtClean="0">
                <a:solidFill>
                  <a:srgbClr val="C00000"/>
                </a:solidFill>
              </a:rPr>
              <a:t> </a:t>
            </a:r>
            <a:r>
              <a:rPr lang="es-ES" sz="2800" dirty="0">
                <a:solidFill>
                  <a:srgbClr val="C00000"/>
                </a:solidFill>
              </a:rPr>
              <a:t>de trabajo de una consultoría internacional</a:t>
            </a:r>
            <a:endParaRPr lang="fr-FR" sz="2800" dirty="0">
              <a:solidFill>
                <a:srgbClr val="C00000"/>
              </a:solidFill>
            </a:endParaRPr>
          </a:p>
          <a:p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22504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" t="16922" r="2299" b="15392"/>
          <a:stretch/>
        </p:blipFill>
        <p:spPr bwMode="auto">
          <a:xfrm>
            <a:off x="-108520" y="-27385"/>
            <a:ext cx="9289032" cy="3168353"/>
          </a:xfrm>
          <a:prstGeom prst="rect">
            <a:avLst/>
          </a:prstGeom>
          <a:noFill/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solidFill>
            <a:srgbClr val="FFC000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3797" name="Espace réservé du texte 5"/>
          <p:cNvSpPr>
            <a:spLocks noGrp="1"/>
          </p:cNvSpPr>
          <p:nvPr>
            <p:ph type="body" sz="quarter" idx="14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3</a:t>
            </a:r>
            <a:r>
              <a:rPr lang="fr-FR" dirty="0" smtClean="0">
                <a:solidFill>
                  <a:srgbClr val="FFC000"/>
                </a:solidFill>
              </a:rPr>
              <a:t>.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3798" name="Espace réservé du texte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endParaRPr lang="es-ES" altLang="fr-FR" sz="2800" dirty="0">
              <a:solidFill>
                <a:schemeClr val="tx2"/>
              </a:solidFill>
            </a:endParaRPr>
          </a:p>
          <a:p>
            <a:r>
              <a:rPr lang="es-ES" sz="4400" dirty="0"/>
              <a:t>Declinación practica de la implementación de políticas tarifarias: </a:t>
            </a:r>
            <a:r>
              <a:rPr lang="es-ES" sz="4400" dirty="0" smtClean="0"/>
              <a:t>estudio de caso y conclusiones</a:t>
            </a:r>
            <a:endParaRPr lang="fr-FR" sz="4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2150" y="141277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/>
              <a:t>Estudio de </a:t>
            </a:r>
            <a:r>
              <a:rPr lang="es-419" b="1" dirty="0" smtClean="0"/>
              <a:t>caso: </a:t>
            </a:r>
            <a:r>
              <a:rPr lang="es-419" b="1" dirty="0" smtClean="0"/>
              <a:t>Tranvías de RABAT-SALE </a:t>
            </a:r>
            <a:r>
              <a:rPr lang="es-419" b="1" dirty="0"/>
              <a:t>y CASABLANCA (</a:t>
            </a:r>
            <a:r>
              <a:rPr lang="es-419" b="1" dirty="0" smtClean="0"/>
              <a:t>Marruecos)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150" y="1683965"/>
            <a:ext cx="903649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419" sz="1400" dirty="0" smtClean="0"/>
          </a:p>
          <a:p>
            <a:pPr marL="180000" lvl="2" indent="-180000"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</a:pPr>
            <a:r>
              <a:rPr lang="es-419" sz="1600" dirty="0" smtClean="0">
                <a:solidFill>
                  <a:srgbClr val="5A5A5A"/>
                </a:solidFill>
              </a:rPr>
              <a:t>Grupos focales (</a:t>
            </a:r>
            <a:r>
              <a:rPr lang="es-419" sz="1600" dirty="0" err="1" smtClean="0">
                <a:solidFill>
                  <a:srgbClr val="5A5A5A"/>
                </a:solidFill>
              </a:rPr>
              <a:t>focus</a:t>
            </a:r>
            <a:r>
              <a:rPr lang="es-419" sz="1600" dirty="0" smtClean="0">
                <a:solidFill>
                  <a:srgbClr val="5A5A5A"/>
                </a:solidFill>
              </a:rPr>
              <a:t> </a:t>
            </a:r>
            <a:r>
              <a:rPr lang="es-419" sz="1600" dirty="0" err="1" smtClean="0">
                <a:solidFill>
                  <a:srgbClr val="5A5A5A"/>
                </a:solidFill>
              </a:rPr>
              <a:t>group</a:t>
            </a:r>
            <a:r>
              <a:rPr lang="es-419" sz="1600" dirty="0" smtClean="0">
                <a:solidFill>
                  <a:srgbClr val="5A5A5A"/>
                </a:solidFill>
              </a:rPr>
              <a:t>) y </a:t>
            </a:r>
            <a:r>
              <a:rPr lang="es-419" sz="1600" dirty="0">
                <a:solidFill>
                  <a:srgbClr val="5A5A5A"/>
                </a:solidFill>
              </a:rPr>
              <a:t>encuestas de preferencias declaradas &gt;&gt; elasticidad</a:t>
            </a:r>
          </a:p>
          <a:p>
            <a:pPr marL="180000" lvl="2" indent="-180000"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</a:pPr>
            <a:r>
              <a:rPr lang="es-419" sz="1600" dirty="0">
                <a:solidFill>
                  <a:srgbClr val="5A5A5A"/>
                </a:solidFill>
              </a:rPr>
              <a:t>Un modelo tarifario</a:t>
            </a:r>
          </a:p>
          <a:p>
            <a:pPr marL="180000" lvl="2" indent="-180000"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</a:pPr>
            <a:r>
              <a:rPr lang="es-419" sz="1600" dirty="0">
                <a:solidFill>
                  <a:srgbClr val="5A5A5A"/>
                </a:solidFill>
              </a:rPr>
              <a:t>Escenarios  (social, zonal, maximización de los ingresos…) permitiendo al cliente realizar una elección en función de su política de movilidad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96"/>
          <a:stretch/>
        </p:blipFill>
        <p:spPr>
          <a:xfrm>
            <a:off x="36511" y="3530088"/>
            <a:ext cx="3095329" cy="21311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8779" y="5454749"/>
            <a:ext cx="2494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100" dirty="0" err="1" smtClean="0">
                <a:solidFill>
                  <a:schemeClr val="bg1"/>
                </a:solidFill>
              </a:rPr>
              <a:t>Tramway</a:t>
            </a:r>
            <a:r>
              <a:rPr lang="es-419" sz="1100" dirty="0" smtClean="0">
                <a:solidFill>
                  <a:schemeClr val="bg1"/>
                </a:solidFill>
              </a:rPr>
              <a:t> de Rabat-Salé. Fuente: SYSTRA</a:t>
            </a:r>
            <a:endParaRPr lang="es-419" sz="11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633" b="6348"/>
          <a:stretch/>
        </p:blipFill>
        <p:spPr>
          <a:xfrm>
            <a:off x="3131840" y="3530088"/>
            <a:ext cx="5904656" cy="2131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Espace réservé de la date 28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14</a:t>
            </a:fld>
            <a:endParaRPr lang="es-419" dirty="0"/>
          </a:p>
        </p:txBody>
      </p:sp>
      <p:sp>
        <p:nvSpPr>
          <p:cNvPr id="13" name="Titre 6"/>
          <p:cNvSpPr txBox="1">
            <a:spLocks/>
          </p:cNvSpPr>
          <p:nvPr/>
        </p:nvSpPr>
        <p:spPr bwMode="gray">
          <a:xfrm>
            <a:off x="36512" y="-9434"/>
            <a:ext cx="6690634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fr-FR" sz="2800" dirty="0" smtClean="0"/>
              <a:t>E</a:t>
            </a:r>
            <a:r>
              <a:rPr lang="es-ES" sz="2800" dirty="0" smtClean="0"/>
              <a:t>studio </a:t>
            </a:r>
            <a:r>
              <a:rPr lang="es-ES" sz="2800" dirty="0"/>
              <a:t>de caso y conclusiones</a:t>
            </a:r>
            <a:endParaRPr lang="es-419" sz="28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12" name="Rectangle à coins arrondis 11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4" name="Triangle isocèle 13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5" name="Triangle isocèle 14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6" name="Triangle isocèle 15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7" name="Triangle isocèle 16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8" name="Triangle isocèle 17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9" name="Triangle isocèle 18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15</a:t>
            </a:fld>
            <a:endParaRPr lang="es-419" dirty="0"/>
          </a:p>
        </p:txBody>
      </p:sp>
      <p:sp>
        <p:nvSpPr>
          <p:cNvPr id="8" name="Rectangle 7"/>
          <p:cNvSpPr/>
          <p:nvPr/>
        </p:nvSpPr>
        <p:spPr>
          <a:xfrm>
            <a:off x="1168461" y="1136938"/>
            <a:ext cx="8507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b="1" dirty="0" smtClean="0"/>
              <a:t>Estudio de </a:t>
            </a:r>
            <a:r>
              <a:rPr lang="es-419" sz="2000" b="1" dirty="0" smtClean="0"/>
              <a:t>caso: </a:t>
            </a:r>
            <a:r>
              <a:rPr lang="es-419" sz="2000" b="1" dirty="0"/>
              <a:t>Tranvías de </a:t>
            </a:r>
            <a:r>
              <a:rPr lang="es-419" sz="2000" b="1" dirty="0" smtClean="0"/>
              <a:t>RABAT-SALE y CASABLANCA (Marruecos)</a:t>
            </a:r>
          </a:p>
          <a:p>
            <a:r>
              <a:rPr lang="es-419" sz="2000" b="1" dirty="0" smtClean="0"/>
              <a:t>Resultados del análisis tarifario</a:t>
            </a:r>
            <a:endParaRPr lang="es-419" sz="2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251520" y="1772816"/>
            <a:ext cx="6620748" cy="4295780"/>
            <a:chOff x="1553149" y="1324799"/>
            <a:chExt cx="7195315" cy="4924102"/>
          </a:xfrm>
        </p:grpSpPr>
        <p:sp>
          <p:nvSpPr>
            <p:cNvPr id="13" name="Rectangle 12"/>
            <p:cNvSpPr/>
            <p:nvPr/>
          </p:nvSpPr>
          <p:spPr>
            <a:xfrm>
              <a:off x="1553149" y="1324799"/>
              <a:ext cx="7195315" cy="49241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6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285116" y="1900195"/>
              <a:ext cx="2250750" cy="599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ESTUDIOS Y MODELADO DE LA TARIFA</a:t>
              </a:r>
              <a:endParaRPr lang="es-419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950686" y="2039942"/>
              <a:ext cx="1665013" cy="3175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419" sz="1200" dirty="0" smtClean="0"/>
                <a:t>Precio u. de </a:t>
              </a:r>
              <a:r>
                <a:rPr lang="es-419" sz="1200" b="1" dirty="0" smtClean="0"/>
                <a:t>6 </a:t>
              </a:r>
              <a:r>
                <a:rPr lang="es-419" sz="1200" b="1" dirty="0" err="1" smtClean="0"/>
                <a:t>Dh</a:t>
              </a:r>
              <a:endParaRPr lang="es-419" sz="12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436383" y="2977595"/>
              <a:ext cx="2250750" cy="599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A LA APERTURA DE LA LINEA</a:t>
              </a:r>
              <a:endParaRPr lang="es-419" sz="14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968618" y="2975604"/>
              <a:ext cx="1647082" cy="599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Precio u. de </a:t>
              </a:r>
              <a:r>
                <a:rPr lang="es-419" sz="1400" b="1" dirty="0" smtClean="0"/>
                <a:t>7 </a:t>
              </a:r>
              <a:r>
                <a:rPr lang="es-419" sz="1400" b="1" dirty="0" err="1" smtClean="0"/>
                <a:t>Dh</a:t>
              </a:r>
              <a:r>
                <a:rPr lang="es-419" sz="1400" b="1" dirty="0" smtClean="0"/>
                <a:t> </a:t>
              </a:r>
              <a:r>
                <a:rPr lang="es-419" sz="1400" dirty="0" smtClean="0"/>
                <a:t>(decisión política)</a:t>
              </a:r>
              <a:endParaRPr lang="es-419" sz="14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296333" y="4157791"/>
              <a:ext cx="2239533" cy="599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TRAFICO E INGRESOS POR DEBAJO DE LO ESPERADO</a:t>
              </a:r>
              <a:endParaRPr lang="es-419" sz="14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288024" y="5337622"/>
              <a:ext cx="2247843" cy="846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ALGUNOS MESES DESPUES DE LA APERTURA DE LA LINEA</a:t>
              </a:r>
              <a:endParaRPr lang="es-419" sz="1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968618" y="5583843"/>
              <a:ext cx="1665014" cy="352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Precio u. de </a:t>
              </a:r>
              <a:r>
                <a:rPr lang="es-419" sz="1400" b="1" dirty="0" smtClean="0"/>
                <a:t>6 </a:t>
              </a:r>
              <a:r>
                <a:rPr lang="es-419" sz="1400" b="1" dirty="0" err="1" smtClean="0"/>
                <a:t>Dh</a:t>
              </a:r>
              <a:endParaRPr lang="es-419" sz="1400" b="1" dirty="0"/>
            </a:p>
          </p:txBody>
        </p:sp>
        <p:cxnSp>
          <p:nvCxnSpPr>
            <p:cNvPr id="22" name="Connecteur en angle 21"/>
            <p:cNvCxnSpPr>
              <a:stCxn id="15" idx="3"/>
              <a:endCxn id="16" idx="1"/>
            </p:cNvCxnSpPr>
            <p:nvPr/>
          </p:nvCxnSpPr>
          <p:spPr>
            <a:xfrm flipV="1">
              <a:off x="4535866" y="2198700"/>
              <a:ext cx="1414821" cy="137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ngle 22"/>
            <p:cNvCxnSpPr>
              <a:stCxn id="16" idx="2"/>
              <a:endCxn id="17" idx="1"/>
            </p:cNvCxnSpPr>
            <p:nvPr/>
          </p:nvCxnSpPr>
          <p:spPr>
            <a:xfrm rot="5400000">
              <a:off x="4649782" y="1144058"/>
              <a:ext cx="920013" cy="3346811"/>
            </a:xfrm>
            <a:prstGeom prst="bentConnector4">
              <a:avLst>
                <a:gd name="adj1" fmla="val 33703"/>
                <a:gd name="adj2" fmla="val 1074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777424" y="2492896"/>
              <a:ext cx="678034" cy="3527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600"/>
              </a:lvl1pPr>
            </a:lstStyle>
            <a:p>
              <a:r>
                <a:rPr lang="es-419" sz="1400" dirty="0" smtClean="0"/>
                <a:t>PERO</a:t>
              </a:r>
              <a:endParaRPr lang="es-419" sz="1400" dirty="0"/>
            </a:p>
          </p:txBody>
        </p:sp>
        <p:cxnSp>
          <p:nvCxnSpPr>
            <p:cNvPr id="25" name="Connecteur droit avec flèche 24"/>
            <p:cNvCxnSpPr>
              <a:stCxn id="17" idx="3"/>
              <a:endCxn id="18" idx="1"/>
            </p:cNvCxnSpPr>
            <p:nvPr/>
          </p:nvCxnSpPr>
          <p:spPr>
            <a:xfrm flipV="1">
              <a:off x="5687133" y="3275478"/>
              <a:ext cx="281485" cy="19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ngle 25"/>
            <p:cNvCxnSpPr>
              <a:stCxn id="18" idx="2"/>
              <a:endCxn id="19" idx="0"/>
            </p:cNvCxnSpPr>
            <p:nvPr/>
          </p:nvCxnSpPr>
          <p:spPr>
            <a:xfrm rot="5400000">
              <a:off x="4812911" y="2178543"/>
              <a:ext cx="582438" cy="3376059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4724845" y="3743158"/>
              <a:ext cx="1225840" cy="352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RESULTADO</a:t>
              </a:r>
              <a:endParaRPr lang="es-419" sz="1400" dirty="0"/>
            </a:p>
          </p:txBody>
        </p:sp>
        <p:cxnSp>
          <p:nvCxnSpPr>
            <p:cNvPr id="28" name="Connecteur en angle 27"/>
            <p:cNvCxnSpPr>
              <a:stCxn id="19" idx="2"/>
              <a:endCxn id="20" idx="0"/>
            </p:cNvCxnSpPr>
            <p:nvPr/>
          </p:nvCxnSpPr>
          <p:spPr>
            <a:xfrm rot="5400000">
              <a:off x="3123983" y="5045503"/>
              <a:ext cx="580082" cy="4155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2879186" y="4870815"/>
              <a:ext cx="1173856" cy="352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419" sz="1400" dirty="0" smtClean="0"/>
                <a:t>RESULTADO</a:t>
              </a:r>
              <a:endParaRPr lang="es-419" sz="1400" dirty="0"/>
            </a:p>
          </p:txBody>
        </p:sp>
        <p:cxnSp>
          <p:nvCxnSpPr>
            <p:cNvPr id="30" name="Connecteur droit avec flèche 29"/>
            <p:cNvCxnSpPr>
              <a:stCxn id="20" idx="3"/>
            </p:cNvCxnSpPr>
            <p:nvPr/>
          </p:nvCxnSpPr>
          <p:spPr>
            <a:xfrm flipV="1">
              <a:off x="4535867" y="5753120"/>
              <a:ext cx="1414818" cy="78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ngle 30"/>
            <p:cNvCxnSpPr>
              <a:stCxn id="21" idx="3"/>
              <a:endCxn id="15" idx="0"/>
            </p:cNvCxnSpPr>
            <p:nvPr/>
          </p:nvCxnSpPr>
          <p:spPr>
            <a:xfrm flipH="1" flipV="1">
              <a:off x="3410491" y="1900195"/>
              <a:ext cx="4223141" cy="3860045"/>
            </a:xfrm>
            <a:prstGeom prst="bentConnector4">
              <a:avLst>
                <a:gd name="adj1" fmla="val -5883"/>
                <a:gd name="adj2" fmla="val 10678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7319967" y="4280901"/>
              <a:ext cx="1193725" cy="687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100" dirty="0" smtClean="0"/>
                <a:t>COMO MOSTRADO POR</a:t>
              </a:r>
              <a:endParaRPr lang="es-419" sz="1100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9" y="4608866"/>
            <a:ext cx="2109261" cy="1335865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34" name="Rectangle à coins arrondis 33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5" name="Triangle isocèle 34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6" name="Triangle isocèle 35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7" name="Triangle isocèle 36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8" name="Triangle isocèle 37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9" name="Triangle isocèle 38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40" name="Triangle isocèle 39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41" name="Rectangle à coins arrondis 40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7" name="Titre 6"/>
          <p:cNvSpPr txBox="1">
            <a:spLocks/>
          </p:cNvSpPr>
          <p:nvPr/>
        </p:nvSpPr>
        <p:spPr bwMode="gray">
          <a:xfrm>
            <a:off x="36512" y="-9434"/>
            <a:ext cx="6690634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fr-FR" sz="2800" dirty="0" smtClean="0"/>
              <a:t>E</a:t>
            </a:r>
            <a:r>
              <a:rPr lang="es-ES" sz="2800" dirty="0" smtClean="0"/>
              <a:t>studio </a:t>
            </a:r>
            <a:r>
              <a:rPr lang="es-ES" sz="2800" dirty="0"/>
              <a:t>de caso y conclusiones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4929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9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740863"/>
            <a:ext cx="4068960" cy="3259953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4679504" y="1740863"/>
            <a:ext cx="4068960" cy="325995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16</a:t>
            </a:fld>
            <a:endParaRPr lang="es-419" dirty="0"/>
          </a:p>
        </p:txBody>
      </p:sp>
      <p:sp>
        <p:nvSpPr>
          <p:cNvPr id="8" name="Rectangle 7"/>
          <p:cNvSpPr/>
          <p:nvPr/>
        </p:nvSpPr>
        <p:spPr>
          <a:xfrm>
            <a:off x="1168461" y="1054477"/>
            <a:ext cx="8507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000" b="1" dirty="0" smtClean="0"/>
              <a:t>Estudio de </a:t>
            </a:r>
            <a:r>
              <a:rPr lang="es-419" sz="2000" b="1" dirty="0" smtClean="0"/>
              <a:t>caso: </a:t>
            </a:r>
            <a:r>
              <a:rPr lang="es-419" sz="2000" b="1" dirty="0"/>
              <a:t>Tranvías de </a:t>
            </a:r>
            <a:r>
              <a:rPr lang="es-419" sz="2000" b="1" dirty="0" smtClean="0"/>
              <a:t>RABAT-SALE y CASABLANCA (Marruecos)</a:t>
            </a:r>
          </a:p>
          <a:p>
            <a:r>
              <a:rPr lang="es-419" sz="1600" b="1" dirty="0" smtClean="0"/>
              <a:t>Identificación de bloqueos impidiendo alcanzar el nivel optimizado y propuesta de mejoras </a:t>
            </a:r>
            <a:endParaRPr lang="es-419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312251" y="1732124"/>
            <a:ext cx="4115733" cy="326869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grpSp>
        <p:nvGrpSpPr>
          <p:cNvPr id="34" name="Groupe 33"/>
          <p:cNvGrpSpPr/>
          <p:nvPr/>
        </p:nvGrpSpPr>
        <p:grpSpPr>
          <a:xfrm>
            <a:off x="2803441" y="1809958"/>
            <a:ext cx="1347680" cy="472330"/>
            <a:chOff x="6196460" y="5245133"/>
            <a:chExt cx="1568344" cy="472330"/>
          </a:xfrm>
        </p:grpSpPr>
        <p:sp>
          <p:nvSpPr>
            <p:cNvPr id="35" name="Rectangle 34"/>
            <p:cNvSpPr/>
            <p:nvPr/>
          </p:nvSpPr>
          <p:spPr>
            <a:xfrm>
              <a:off x="6198830" y="5347865"/>
              <a:ext cx="126014" cy="1296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96460" y="5528518"/>
              <a:ext cx="126014" cy="1120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1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14959" y="5245133"/>
              <a:ext cx="14311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100" dirty="0" smtClean="0"/>
                <a:t>Institución publica</a:t>
              </a:r>
              <a:endParaRPr lang="es-419" sz="11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314959" y="5455853"/>
              <a:ext cx="14498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100" dirty="0" smtClean="0"/>
                <a:t>Institución privada</a:t>
              </a:r>
              <a:endParaRPr lang="es-419" sz="1100" dirty="0"/>
            </a:p>
          </p:txBody>
        </p:sp>
      </p:grpSp>
      <p:pic>
        <p:nvPicPr>
          <p:cNvPr id="39" name="Picture 4" descr="http://badrsellek.files.wordpress.com/2011/09/tram-raba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4077813"/>
            <a:ext cx="1113064" cy="7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photos-a.xx.fbcdn.net/hphotos-snc6/207301_178953812157534_348694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6" y="4064713"/>
            <a:ext cx="1163681" cy="7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18009" y="4077812"/>
            <a:ext cx="1147638" cy="754290"/>
          </a:xfrm>
          <a:prstGeom prst="rect">
            <a:avLst/>
          </a:prstGeom>
          <a:solidFill>
            <a:srgbClr val="CA8D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b="1" dirty="0" smtClean="0">
                <a:solidFill>
                  <a:schemeClr val="bg1"/>
                </a:solidFill>
              </a:rPr>
              <a:t>Líneas de bus</a:t>
            </a:r>
            <a:endParaRPr lang="es-419" sz="12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80855" y="4077171"/>
            <a:ext cx="1111921" cy="754932"/>
          </a:xfrm>
          <a:prstGeom prst="rect">
            <a:avLst/>
          </a:prstGeom>
          <a:solidFill>
            <a:srgbClr val="CA8D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b="1" dirty="0" smtClean="0">
                <a:solidFill>
                  <a:schemeClr val="bg1"/>
                </a:solidFill>
              </a:rPr>
              <a:t>Líneas</a:t>
            </a:r>
            <a:r>
              <a:rPr lang="es-419" sz="1200" b="1" dirty="0" smtClean="0">
                <a:solidFill>
                  <a:schemeClr val="bg1"/>
                </a:solidFill>
              </a:rPr>
              <a:t> de</a:t>
            </a:r>
            <a:r>
              <a:rPr lang="es-419" sz="1200" b="1" dirty="0" smtClean="0">
                <a:solidFill>
                  <a:schemeClr val="bg1"/>
                </a:solidFill>
              </a:rPr>
              <a:t> </a:t>
            </a:r>
            <a:r>
              <a:rPr lang="es-419" sz="1200" b="1" dirty="0" smtClean="0">
                <a:solidFill>
                  <a:schemeClr val="bg1"/>
                </a:solidFill>
              </a:rPr>
              <a:t>tranvía</a:t>
            </a:r>
            <a:endParaRPr lang="es-419" sz="12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72228" y="1871413"/>
            <a:ext cx="1378402" cy="333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 smtClean="0"/>
              <a:t>Gobierno local</a:t>
            </a:r>
            <a:endParaRPr lang="es-419" sz="1200" dirty="0"/>
          </a:p>
        </p:txBody>
      </p:sp>
      <p:sp>
        <p:nvSpPr>
          <p:cNvPr id="44" name="Rectangle 43"/>
          <p:cNvSpPr/>
          <p:nvPr/>
        </p:nvSpPr>
        <p:spPr>
          <a:xfrm>
            <a:off x="1980854" y="3054986"/>
            <a:ext cx="1111922" cy="338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 smtClean="0"/>
              <a:t>Tranvía de Rabat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3110" y="3103777"/>
            <a:ext cx="1111921" cy="2901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 smtClean="0"/>
              <a:t>STAREO</a:t>
            </a:r>
            <a:endParaRPr lang="es-419" sz="1200" dirty="0"/>
          </a:p>
        </p:txBody>
      </p:sp>
      <p:cxnSp>
        <p:nvCxnSpPr>
          <p:cNvPr id="46" name="Connecteur en angle 45"/>
          <p:cNvCxnSpPr>
            <a:stCxn id="43" idx="2"/>
            <a:endCxn id="45" idx="0"/>
          </p:cNvCxnSpPr>
          <p:nvPr/>
        </p:nvCxnSpPr>
        <p:spPr>
          <a:xfrm rot="5400000">
            <a:off x="1061034" y="2103381"/>
            <a:ext cx="898433" cy="110235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23528" y="2610831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050" i="1" dirty="0" smtClean="0"/>
              <a:t>contrato a riesgos propios</a:t>
            </a:r>
            <a:endParaRPr lang="es-419" sz="1050" i="1" dirty="0"/>
          </a:p>
        </p:txBody>
      </p:sp>
      <p:cxnSp>
        <p:nvCxnSpPr>
          <p:cNvPr id="48" name="Connecteur en angle 47"/>
          <p:cNvCxnSpPr>
            <a:stCxn id="43" idx="2"/>
            <a:endCxn id="44" idx="0"/>
          </p:cNvCxnSpPr>
          <p:nvPr/>
        </p:nvCxnSpPr>
        <p:spPr>
          <a:xfrm rot="16200000" flipH="1">
            <a:off x="1874301" y="2392472"/>
            <a:ext cx="849642" cy="4753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229130" y="2610831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050" i="1" dirty="0" smtClean="0"/>
              <a:t>integra</a:t>
            </a:r>
            <a:endParaRPr lang="es-419" sz="1050" i="1" dirty="0"/>
          </a:p>
        </p:txBody>
      </p:sp>
      <p:cxnSp>
        <p:nvCxnSpPr>
          <p:cNvPr id="50" name="Connecteur droit avec flèche 49"/>
          <p:cNvCxnSpPr>
            <a:stCxn id="45" idx="2"/>
            <a:endCxn id="41" idx="0"/>
          </p:cNvCxnSpPr>
          <p:nvPr/>
        </p:nvCxnSpPr>
        <p:spPr>
          <a:xfrm>
            <a:off x="959071" y="3393886"/>
            <a:ext cx="32757" cy="683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77853" y="3616794"/>
            <a:ext cx="1438214" cy="2462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419" sz="1000" i="1" dirty="0" smtClean="0"/>
              <a:t>Planifica, decide y opera</a:t>
            </a:r>
            <a:endParaRPr lang="es-419" sz="1000" i="1" dirty="0"/>
          </a:p>
        </p:txBody>
      </p:sp>
      <p:cxnSp>
        <p:nvCxnSpPr>
          <p:cNvPr id="52" name="Connecteur droit avec flèche 51"/>
          <p:cNvCxnSpPr>
            <a:endCxn id="42" idx="0"/>
          </p:cNvCxnSpPr>
          <p:nvPr/>
        </p:nvCxnSpPr>
        <p:spPr>
          <a:xfrm>
            <a:off x="2526647" y="3393886"/>
            <a:ext cx="10169" cy="683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033488" y="3650325"/>
            <a:ext cx="1021433" cy="24622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419" sz="1000" i="1" dirty="0" smtClean="0"/>
              <a:t>Planifica, decide</a:t>
            </a:r>
            <a:endParaRPr lang="es-419" sz="1000" i="1" dirty="0"/>
          </a:p>
        </p:txBody>
      </p:sp>
      <p:sp>
        <p:nvSpPr>
          <p:cNvPr id="54" name="Rectangle 53"/>
          <p:cNvSpPr/>
          <p:nvPr/>
        </p:nvSpPr>
        <p:spPr>
          <a:xfrm>
            <a:off x="3322421" y="3857446"/>
            <a:ext cx="973902" cy="4899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100" dirty="0" smtClean="0"/>
              <a:t>Operador</a:t>
            </a:r>
            <a:endParaRPr lang="es-419" sz="1100" dirty="0"/>
          </a:p>
        </p:txBody>
      </p:sp>
      <p:cxnSp>
        <p:nvCxnSpPr>
          <p:cNvPr id="55" name="Connecteur en angle 54"/>
          <p:cNvCxnSpPr>
            <a:stCxn id="44" idx="3"/>
            <a:endCxn id="54" idx="0"/>
          </p:cNvCxnSpPr>
          <p:nvPr/>
        </p:nvCxnSpPr>
        <p:spPr>
          <a:xfrm>
            <a:off x="3092776" y="3224436"/>
            <a:ext cx="716596" cy="63301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3445485" y="3472035"/>
            <a:ext cx="745092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419" sz="600" i="1" dirty="0" smtClean="0"/>
              <a:t>Contrato de explotación</a:t>
            </a:r>
            <a:endParaRPr lang="es-419" sz="600" i="1" dirty="0"/>
          </a:p>
        </p:txBody>
      </p:sp>
      <p:cxnSp>
        <p:nvCxnSpPr>
          <p:cNvPr id="57" name="Connecteur en angle 56"/>
          <p:cNvCxnSpPr>
            <a:stCxn id="54" idx="2"/>
            <a:endCxn id="39" idx="3"/>
          </p:cNvCxnSpPr>
          <p:nvPr/>
        </p:nvCxnSpPr>
        <p:spPr>
          <a:xfrm rot="5400000">
            <a:off x="3397297" y="4042884"/>
            <a:ext cx="107554" cy="7165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3251985" y="4392541"/>
            <a:ext cx="502061" cy="2539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419" sz="1050" i="1" dirty="0" smtClean="0"/>
              <a:t>opera</a:t>
            </a:r>
            <a:endParaRPr lang="es-419" sz="1050" i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5860237" y="1903797"/>
            <a:ext cx="16547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1400" dirty="0" smtClean="0"/>
              <a:t>Modelo de trafico</a:t>
            </a:r>
            <a:endParaRPr lang="es-419" sz="1400" dirty="0"/>
          </a:p>
        </p:txBody>
      </p:sp>
      <p:sp>
        <p:nvSpPr>
          <p:cNvPr id="86" name="ZoneTexte 85"/>
          <p:cNvSpPr txBox="1"/>
          <p:nvPr/>
        </p:nvSpPr>
        <p:spPr>
          <a:xfrm>
            <a:off x="5652120" y="2804089"/>
            <a:ext cx="20710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419" sz="1400" dirty="0" smtClean="0"/>
              <a:t>Tarificación por zonas y gamas de usuario</a:t>
            </a:r>
            <a:endParaRPr lang="es-419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5652120" y="3902113"/>
            <a:ext cx="207102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419" sz="1400" dirty="0" smtClean="0"/>
              <a:t>Tecnologías de pago incompatibles con el escenario optimizado</a:t>
            </a:r>
            <a:endParaRPr lang="es-419" sz="1400" dirty="0"/>
          </a:p>
        </p:txBody>
      </p:sp>
      <p:sp>
        <p:nvSpPr>
          <p:cNvPr id="90" name="ZoneTexte 89"/>
          <p:cNvSpPr txBox="1"/>
          <p:nvPr/>
        </p:nvSpPr>
        <p:spPr>
          <a:xfrm>
            <a:off x="1966918" y="5380604"/>
            <a:ext cx="5498474" cy="26902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419" sz="1400" dirty="0">
                <a:solidFill>
                  <a:schemeClr val="tx1"/>
                </a:solidFill>
              </a:rPr>
              <a:t>Imposibilidad de implementar el escenario optimo en el corto plazo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1966918" y="5939988"/>
            <a:ext cx="5498474" cy="3693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419" b="1" dirty="0">
                <a:solidFill>
                  <a:schemeClr val="tx1"/>
                </a:solidFill>
              </a:rPr>
              <a:t>Proposición de acciones para el medio/largo plazo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632731" y="1732124"/>
            <a:ext cx="4115733" cy="326869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cxnSp>
        <p:nvCxnSpPr>
          <p:cNvPr id="22" name="Connecteur droit avec flèche 21"/>
          <p:cNvCxnSpPr>
            <a:stCxn id="85" idx="2"/>
            <a:endCxn id="86" idx="0"/>
          </p:cNvCxnSpPr>
          <p:nvPr/>
        </p:nvCxnSpPr>
        <p:spPr>
          <a:xfrm>
            <a:off x="6687631" y="2211574"/>
            <a:ext cx="0" cy="59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86" idx="2"/>
            <a:endCxn id="89" idx="0"/>
          </p:cNvCxnSpPr>
          <p:nvPr/>
        </p:nvCxnSpPr>
        <p:spPr>
          <a:xfrm>
            <a:off x="6687631" y="3327309"/>
            <a:ext cx="0" cy="57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>
            <a:stCxn id="33" idx="2"/>
            <a:endCxn id="90" idx="0"/>
          </p:cNvCxnSpPr>
          <p:nvPr/>
        </p:nvCxnSpPr>
        <p:spPr>
          <a:xfrm rot="16200000" flipH="1">
            <a:off x="3353243" y="4017692"/>
            <a:ext cx="379786" cy="23460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92" idx="2"/>
            <a:endCxn id="90" idx="0"/>
          </p:cNvCxnSpPr>
          <p:nvPr/>
        </p:nvCxnSpPr>
        <p:spPr>
          <a:xfrm rot="5400000">
            <a:off x="5513484" y="4203490"/>
            <a:ext cx="379786" cy="19744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90" idx="2"/>
            <a:endCxn id="91" idx="0"/>
          </p:cNvCxnSpPr>
          <p:nvPr/>
        </p:nvCxnSpPr>
        <p:spPr>
          <a:xfrm>
            <a:off x="4716155" y="5649630"/>
            <a:ext cx="0" cy="29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60" name="Rectangle à coins arrondis 59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61" name="Triangle isocèle 60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62" name="Triangle isocèle 61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63" name="Triangle isocèle 62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64" name="Triangle isocèle 63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65" name="Triangle isocèle 64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66" name="Triangle isocèle 65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67" name="Rectangle à coins arrondis 66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73" name="Titre 6"/>
          <p:cNvSpPr txBox="1">
            <a:spLocks/>
          </p:cNvSpPr>
          <p:nvPr/>
        </p:nvSpPr>
        <p:spPr bwMode="gray">
          <a:xfrm>
            <a:off x="36512" y="-9434"/>
            <a:ext cx="6690634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fr-FR" sz="2800" dirty="0" smtClean="0"/>
              <a:t>E</a:t>
            </a:r>
            <a:r>
              <a:rPr lang="es-ES" sz="2800" dirty="0" smtClean="0"/>
              <a:t>studio </a:t>
            </a:r>
            <a:r>
              <a:rPr lang="es-ES" sz="2800" dirty="0"/>
              <a:t>de caso y conclusiones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7221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17</a:t>
            </a:fld>
            <a:endParaRPr lang="es-419" dirty="0"/>
          </a:p>
        </p:txBody>
      </p:sp>
      <p:sp>
        <p:nvSpPr>
          <p:cNvPr id="9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fr-FR" sz="2800" dirty="0" smtClean="0"/>
              <a:t>Otros estudios tarifarios realizados por SYSTRA</a:t>
            </a:r>
            <a:endParaRPr lang="es-419" sz="2800" dirty="0"/>
          </a:p>
        </p:txBody>
      </p:sp>
      <p:sp>
        <p:nvSpPr>
          <p:cNvPr id="31" name="ZoneTexte 30"/>
          <p:cNvSpPr txBox="1"/>
          <p:nvPr/>
        </p:nvSpPr>
        <p:spPr>
          <a:xfrm>
            <a:off x="899592" y="2138649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Definición de la política tarifaria del sistema de transportes de Astana, Kazajistán. 2013</a:t>
            </a:r>
            <a:endParaRPr lang="es-419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3713800"/>
            <a:ext cx="756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Tarificación alveolar en la </a:t>
            </a:r>
            <a:r>
              <a:rPr lang="es-419" dirty="0"/>
              <a:t>región </a:t>
            </a:r>
            <a:r>
              <a:rPr lang="es-419" dirty="0" smtClean="0"/>
              <a:t>Alsacia, </a:t>
            </a:r>
            <a:r>
              <a:rPr lang="es-419" dirty="0"/>
              <a:t>Francia. </a:t>
            </a:r>
            <a:r>
              <a:rPr lang="es-419" dirty="0" smtClean="0"/>
              <a:t>2012</a:t>
            </a:r>
            <a:endParaRPr lang="es-419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99592" y="4359119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Estudio de política tarifaria aplicable a los sistemas de transporte masivo. Venezuela, 2007.</a:t>
            </a:r>
            <a:endParaRPr lang="es-419" dirty="0"/>
          </a:p>
        </p:txBody>
      </p:sp>
      <p:sp>
        <p:nvSpPr>
          <p:cNvPr id="19" name="ZoneTexte 18"/>
          <p:cNvSpPr txBox="1"/>
          <p:nvPr/>
        </p:nvSpPr>
        <p:spPr>
          <a:xfrm>
            <a:off x="899592" y="3064724"/>
            <a:ext cx="756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Una política tarifaria integrada en la región Nord-Pas de Calais, Francia. 2013</a:t>
            </a:r>
            <a:endParaRPr lang="es-419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99592" y="5190937"/>
            <a:ext cx="756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…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716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18</a:t>
            </a:fld>
            <a:endParaRPr lang="es-419" dirty="0"/>
          </a:p>
        </p:txBody>
      </p:sp>
      <p:sp>
        <p:nvSpPr>
          <p:cNvPr id="9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fr-FR" sz="2800" dirty="0"/>
              <a:t>Conclusiones</a:t>
            </a:r>
            <a:endParaRPr lang="es-419" sz="28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259633" y="1668915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La política tarifaria es una </a:t>
            </a:r>
            <a:r>
              <a:rPr lang="es-419" b="1" dirty="0" smtClean="0"/>
              <a:t>herramienta clave </a:t>
            </a:r>
            <a:r>
              <a:rPr lang="es-419" dirty="0" smtClean="0"/>
              <a:t>para maximizar los ingresos y aproximarse lo máximo posible del </a:t>
            </a:r>
            <a:r>
              <a:rPr lang="es-419" b="1" dirty="0" smtClean="0"/>
              <a:t>equilibrio financiero  </a:t>
            </a:r>
            <a:endParaRPr lang="es-419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259633" y="3244066"/>
            <a:ext cx="756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Los momentos de renovación de contrato, de cambio de sistemas de pago, de ampliación de líneas son </a:t>
            </a:r>
            <a:r>
              <a:rPr lang="es-419" b="1" dirty="0" smtClean="0"/>
              <a:t>momentos privilegiados </a:t>
            </a:r>
            <a:r>
              <a:rPr lang="es-419" dirty="0" smtClean="0"/>
              <a:t>para </a:t>
            </a:r>
            <a:r>
              <a:rPr lang="es-419" b="1" dirty="0" smtClean="0"/>
              <a:t>repensar</a:t>
            </a:r>
            <a:r>
              <a:rPr lang="es-419" dirty="0" smtClean="0"/>
              <a:t> la política tarifaria</a:t>
            </a:r>
            <a:endParaRPr lang="es-419" dirty="0"/>
          </a:p>
        </p:txBody>
      </p:sp>
      <p:sp>
        <p:nvSpPr>
          <p:cNvPr id="17" name="ZoneTexte 16"/>
          <p:cNvSpPr txBox="1"/>
          <p:nvPr/>
        </p:nvSpPr>
        <p:spPr>
          <a:xfrm>
            <a:off x="1259633" y="4447140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Todas las </a:t>
            </a:r>
            <a:r>
              <a:rPr lang="es-419" b="1" dirty="0" smtClean="0"/>
              <a:t>interfaces</a:t>
            </a:r>
            <a:r>
              <a:rPr lang="es-419" dirty="0" smtClean="0"/>
              <a:t> con los </a:t>
            </a:r>
            <a:r>
              <a:rPr lang="es-419" b="1" dirty="0" smtClean="0"/>
              <a:t>elementos externos </a:t>
            </a:r>
            <a:r>
              <a:rPr lang="es-419" dirty="0" smtClean="0"/>
              <a:t>deben ser anticipadas e integradas en la definición de la política tarifaria</a:t>
            </a:r>
            <a:endParaRPr lang="es-419" dirty="0"/>
          </a:p>
        </p:txBody>
      </p:sp>
      <p:sp>
        <p:nvSpPr>
          <p:cNvPr id="19" name="ZoneTexte 18"/>
          <p:cNvSpPr txBox="1"/>
          <p:nvPr/>
        </p:nvSpPr>
        <p:spPr>
          <a:xfrm>
            <a:off x="1259633" y="2594990"/>
            <a:ext cx="756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Introducir elementos como </a:t>
            </a:r>
            <a:r>
              <a:rPr lang="es-419" b="1" dirty="0" smtClean="0"/>
              <a:t>tarificación zonal </a:t>
            </a:r>
            <a:r>
              <a:rPr lang="es-419" dirty="0" smtClean="0"/>
              <a:t>puede aumentar los ingresos</a:t>
            </a:r>
            <a:endParaRPr lang="es-419" dirty="0"/>
          </a:p>
        </p:txBody>
      </p:sp>
      <p:sp>
        <p:nvSpPr>
          <p:cNvPr id="24" name="ZoneTexte 23"/>
          <p:cNvSpPr txBox="1"/>
          <p:nvPr/>
        </p:nvSpPr>
        <p:spPr>
          <a:xfrm>
            <a:off x="1259633" y="5373216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b="1" dirty="0" smtClean="0"/>
              <a:t>SYSTRA</a:t>
            </a:r>
            <a:r>
              <a:rPr lang="es-419" dirty="0" smtClean="0"/>
              <a:t> tiene la </a:t>
            </a:r>
            <a:r>
              <a:rPr lang="es-419" b="1" dirty="0" smtClean="0"/>
              <a:t>experiencia</a:t>
            </a:r>
            <a:r>
              <a:rPr lang="es-419" dirty="0" smtClean="0"/>
              <a:t> y las </a:t>
            </a:r>
            <a:r>
              <a:rPr lang="es-419" b="1" dirty="0" smtClean="0"/>
              <a:t>herramientas</a:t>
            </a:r>
            <a:r>
              <a:rPr lang="es-419" dirty="0" smtClean="0"/>
              <a:t> para </a:t>
            </a:r>
            <a:r>
              <a:rPr lang="es-419" b="1" dirty="0" smtClean="0"/>
              <a:t>acompañar los operadores </a:t>
            </a:r>
            <a:r>
              <a:rPr lang="es-419" dirty="0" smtClean="0"/>
              <a:t>en la definición de su estrategia tarifaria</a:t>
            </a:r>
            <a:endParaRPr lang="es-419" dirty="0"/>
          </a:p>
        </p:txBody>
      </p:sp>
      <p:sp>
        <p:nvSpPr>
          <p:cNvPr id="5" name="ZoneTexte 4"/>
          <p:cNvSpPr txBox="1"/>
          <p:nvPr/>
        </p:nvSpPr>
        <p:spPr>
          <a:xfrm>
            <a:off x="525066" y="1607360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1. </a:t>
            </a:r>
            <a:endParaRPr lang="pt-PT" sz="4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5066" y="2369892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</a:t>
            </a:r>
            <a:endParaRPr lang="pt-PT" sz="4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25066" y="3299244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3</a:t>
            </a:r>
            <a:r>
              <a:rPr lang="fr-FR" sz="4000" b="1" dirty="0" smtClean="0"/>
              <a:t>. </a:t>
            </a:r>
            <a:endParaRPr lang="pt-PT" sz="4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25066" y="4385585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4</a:t>
            </a:r>
            <a:r>
              <a:rPr lang="fr-FR" sz="4000" b="1" dirty="0" smtClean="0"/>
              <a:t>. </a:t>
            </a:r>
            <a:endParaRPr lang="pt-PT" sz="40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25066" y="5342438"/>
            <a:ext cx="69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5</a:t>
            </a:r>
            <a:r>
              <a:rPr lang="fr-FR" sz="4000" b="1" dirty="0" smtClean="0"/>
              <a:t>. </a:t>
            </a:r>
            <a:endParaRPr lang="pt-PT" sz="4000" b="1" dirty="0"/>
          </a:p>
        </p:txBody>
      </p:sp>
    </p:spTree>
    <p:extLst>
      <p:ext uri="{BB962C8B-B14F-4D97-AF65-F5344CB8AC3E}">
        <p14:creationId xmlns:p14="http://schemas.microsoft.com/office/powerpoint/2010/main" val="38686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7" grpId="0"/>
      <p:bldP spid="19" grpId="0"/>
      <p:bldP spid="24" grpId="0"/>
      <p:bldP spid="5" grpId="0"/>
      <p:bldP spid="26" grpId="0"/>
      <p:bldP spid="27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799" y="2060848"/>
            <a:ext cx="8099425" cy="12735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altLang="ja-JP" sz="4000" kern="1200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fr-FR" altLang="ja-JP" sz="4000" kern="1200" dirty="0" err="1" smtClean="0">
                <a:solidFill>
                  <a:schemeClr val="bg1">
                    <a:lumMod val="50000"/>
                  </a:schemeClr>
                </a:solidFill>
              </a:rPr>
              <a:t>saber</a:t>
            </a:r>
            <a:r>
              <a:rPr lang="fr-FR" altLang="ja-JP" sz="4000" kern="1200" dirty="0" smtClean="0">
                <a:solidFill>
                  <a:schemeClr val="bg1">
                    <a:lumMod val="50000"/>
                  </a:schemeClr>
                </a:solidFill>
              </a:rPr>
              <a:t> mas</a:t>
            </a:r>
            <a:br>
              <a:rPr lang="fr-FR" altLang="ja-JP" sz="4000" kern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altLang="ja-JP" sz="4000" kern="1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altLang="ja-JP" sz="4000" kern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altLang="ja-JP" sz="1300" kern="1200" dirty="0" smtClean="0">
                <a:solidFill>
                  <a:schemeClr val="tx1"/>
                </a:solidFill>
              </a:rPr>
              <a:t>« </a:t>
            </a:r>
            <a:r>
              <a:rPr lang="fr-FR" sz="1300" i="1" dirty="0" err="1" smtClean="0">
                <a:solidFill>
                  <a:schemeClr val="tx1"/>
                </a:solidFill>
              </a:rPr>
              <a:t>Affordability</a:t>
            </a:r>
            <a:r>
              <a:rPr lang="fr-FR" sz="1300" i="1" dirty="0" smtClean="0">
                <a:solidFill>
                  <a:schemeClr val="tx1"/>
                </a:solidFill>
              </a:rPr>
              <a:t> of Public Transport in </a:t>
            </a:r>
            <a:r>
              <a:rPr lang="fr-FR" sz="1300" i="1" dirty="0" err="1" smtClean="0">
                <a:solidFill>
                  <a:schemeClr val="tx1"/>
                </a:solidFill>
              </a:rPr>
              <a:t>Developing</a:t>
            </a:r>
            <a:r>
              <a:rPr lang="fr-FR" sz="1300" i="1" dirty="0" smtClean="0">
                <a:solidFill>
                  <a:schemeClr val="tx1"/>
                </a:solidFill>
              </a:rPr>
              <a:t> Countries » [</a:t>
            </a:r>
            <a:r>
              <a:rPr lang="fr-FR" sz="1300" i="1" dirty="0" err="1" smtClean="0">
                <a:solidFill>
                  <a:schemeClr val="tx1"/>
                </a:solidFill>
              </a:rPr>
              <a:t>Carruthers</a:t>
            </a:r>
            <a:r>
              <a:rPr lang="fr-FR" sz="1300" i="1" dirty="0" smtClean="0">
                <a:solidFill>
                  <a:schemeClr val="tx1"/>
                </a:solidFill>
              </a:rPr>
              <a:t>, Dick et al.; World Bank; 2005]</a:t>
            </a:r>
            <a:br>
              <a:rPr lang="fr-FR" sz="1300" i="1" dirty="0" smtClean="0">
                <a:solidFill>
                  <a:schemeClr val="tx1"/>
                </a:solidFill>
              </a:rPr>
            </a:br>
            <a:r>
              <a:rPr lang="fr-FR" sz="1300" i="1" dirty="0">
                <a:solidFill>
                  <a:schemeClr val="tx1"/>
                </a:solidFill>
              </a:rPr>
              <a:t>« Elasticités de la demande : définitions, mesures et perspectives pour le transport ferroviaire » [La vie du Rail, septembre 2011</a:t>
            </a:r>
            <a:r>
              <a:rPr lang="fr-FR" sz="1300" i="1" dirty="0" smtClean="0">
                <a:solidFill>
                  <a:schemeClr val="tx1"/>
                </a:solidFill>
              </a:rPr>
              <a:t>]</a:t>
            </a:r>
            <a:br>
              <a:rPr lang="fr-FR" sz="1300" i="1" dirty="0" smtClean="0">
                <a:solidFill>
                  <a:schemeClr val="tx1"/>
                </a:solidFill>
              </a:rPr>
            </a:br>
            <a:r>
              <a:rPr lang="fr-FR" sz="1300" dirty="0" smtClean="0">
                <a:solidFill>
                  <a:schemeClr val="tx1"/>
                </a:solidFill>
              </a:rPr>
              <a:t>«</a:t>
            </a:r>
            <a:r>
              <a:rPr lang="fr-FR" sz="1300" dirty="0">
                <a:solidFill>
                  <a:schemeClr val="tx1"/>
                </a:solidFill>
              </a:rPr>
              <a:t> </a:t>
            </a:r>
            <a:r>
              <a:rPr lang="fr-FR" sz="1300" i="1" dirty="0">
                <a:solidFill>
                  <a:schemeClr val="tx1"/>
                </a:solidFill>
              </a:rPr>
              <a:t>Transit Pricing and </a:t>
            </a:r>
            <a:r>
              <a:rPr lang="fr-FR" sz="1300" i="1" dirty="0" err="1">
                <a:solidFill>
                  <a:schemeClr val="tx1"/>
                </a:solidFill>
              </a:rPr>
              <a:t>Fares</a:t>
            </a:r>
            <a:r>
              <a:rPr lang="fr-FR" sz="1300" i="1" dirty="0">
                <a:solidFill>
                  <a:schemeClr val="tx1"/>
                </a:solidFill>
              </a:rPr>
              <a:t>. </a:t>
            </a:r>
            <a:r>
              <a:rPr lang="es-CO" sz="1300" i="1" dirty="0" err="1">
                <a:solidFill>
                  <a:schemeClr val="tx1"/>
                </a:solidFill>
              </a:rPr>
              <a:t>Traveler</a:t>
            </a:r>
            <a:r>
              <a:rPr lang="es-CO" sz="1300" i="1" dirty="0">
                <a:solidFill>
                  <a:schemeClr val="tx1"/>
                </a:solidFill>
              </a:rPr>
              <a:t> Response to </a:t>
            </a:r>
            <a:r>
              <a:rPr lang="es-CO" sz="1300" i="1" dirty="0" err="1">
                <a:solidFill>
                  <a:schemeClr val="tx1"/>
                </a:solidFill>
              </a:rPr>
              <a:t>Transportation</a:t>
            </a:r>
            <a:r>
              <a:rPr lang="es-CO" sz="1300" i="1" dirty="0">
                <a:solidFill>
                  <a:schemeClr val="tx1"/>
                </a:solidFill>
              </a:rPr>
              <a:t> </a:t>
            </a:r>
            <a:r>
              <a:rPr lang="es-CO" sz="1300" i="1" dirty="0" err="1">
                <a:solidFill>
                  <a:schemeClr val="tx1"/>
                </a:solidFill>
              </a:rPr>
              <a:t>System</a:t>
            </a:r>
            <a:r>
              <a:rPr lang="es-CO" sz="1300" i="1" dirty="0">
                <a:solidFill>
                  <a:schemeClr val="tx1"/>
                </a:solidFill>
              </a:rPr>
              <a:t> </a:t>
            </a:r>
            <a:r>
              <a:rPr lang="es-CO" sz="1300" i="1" dirty="0" err="1">
                <a:solidFill>
                  <a:schemeClr val="tx1"/>
                </a:solidFill>
              </a:rPr>
              <a:t>Changes</a:t>
            </a:r>
            <a:r>
              <a:rPr lang="es-CO" sz="1300" i="1" dirty="0">
                <a:solidFill>
                  <a:schemeClr val="tx1"/>
                </a:solidFill>
              </a:rPr>
              <a:t> » [</a:t>
            </a:r>
            <a:r>
              <a:rPr lang="es-CO" sz="1300" i="1" dirty="0" err="1">
                <a:solidFill>
                  <a:schemeClr val="tx1"/>
                </a:solidFill>
              </a:rPr>
              <a:t>Transportation</a:t>
            </a:r>
            <a:r>
              <a:rPr lang="es-CO" sz="1300" i="1" dirty="0">
                <a:solidFill>
                  <a:schemeClr val="tx1"/>
                </a:solidFill>
              </a:rPr>
              <a:t> </a:t>
            </a:r>
            <a:r>
              <a:rPr lang="es-CO" sz="1300" i="1" dirty="0" err="1">
                <a:solidFill>
                  <a:schemeClr val="tx1"/>
                </a:solidFill>
              </a:rPr>
              <a:t>research</a:t>
            </a:r>
            <a:r>
              <a:rPr lang="es-CO" sz="1300" i="1" dirty="0">
                <a:solidFill>
                  <a:schemeClr val="tx1"/>
                </a:solidFill>
              </a:rPr>
              <a:t> </a:t>
            </a:r>
            <a:r>
              <a:rPr lang="es-CO" sz="1300" i="1" dirty="0" err="1">
                <a:solidFill>
                  <a:schemeClr val="tx1"/>
                </a:solidFill>
              </a:rPr>
              <a:t>Board</a:t>
            </a:r>
            <a:r>
              <a:rPr lang="es-CO" sz="1300" i="1" dirty="0">
                <a:solidFill>
                  <a:schemeClr val="tx1"/>
                </a:solidFill>
              </a:rPr>
              <a:t>, Washington DC, 2004</a:t>
            </a:r>
            <a:r>
              <a:rPr lang="es-CO" sz="1300" i="1" dirty="0" smtClean="0">
                <a:solidFill>
                  <a:schemeClr val="tx1"/>
                </a:solidFill>
              </a:rPr>
              <a:t>]</a:t>
            </a:r>
            <a:br>
              <a:rPr lang="es-CO" sz="1300" i="1" dirty="0" smtClean="0">
                <a:solidFill>
                  <a:schemeClr val="tx1"/>
                </a:solidFill>
              </a:rPr>
            </a:br>
            <a:r>
              <a:rPr lang="es-CO" sz="1300" i="1" dirty="0" smtClean="0">
                <a:solidFill>
                  <a:schemeClr val="tx1"/>
                </a:solidFill>
              </a:rPr>
              <a:t>“</a:t>
            </a:r>
            <a:r>
              <a:rPr lang="es-CO" sz="1300" i="1" dirty="0">
                <a:solidFill>
                  <a:schemeClr val="tx1"/>
                </a:solidFill>
              </a:rPr>
              <a:t>La demanda de transporte urbano: un análisis de las elasticidades y valoraciones del tiempo” [Ana Matas, Universidad Autónoma de Barcelona, 1991]. </a:t>
            </a:r>
            <a:r>
              <a:rPr lang="fr-FR" sz="1300" i="1" dirty="0" smtClean="0">
                <a:solidFill>
                  <a:schemeClr val="tx1"/>
                </a:solidFill>
              </a:rPr>
              <a:t/>
            </a:r>
            <a:br>
              <a:rPr lang="fr-FR" sz="1300" i="1" dirty="0" smtClean="0">
                <a:solidFill>
                  <a:schemeClr val="tx1"/>
                </a:solidFill>
              </a:rPr>
            </a:br>
            <a:r>
              <a:rPr lang="fr-FR" sz="1300" i="1" dirty="0" smtClean="0">
                <a:solidFill>
                  <a:schemeClr val="tx1"/>
                </a:solidFill>
              </a:rPr>
              <a:t>« La tarification des transports » [</a:t>
            </a:r>
            <a:r>
              <a:rPr lang="fr-FR" sz="1300" i="1" dirty="0" err="1" smtClean="0">
                <a:solidFill>
                  <a:schemeClr val="tx1"/>
                </a:solidFill>
              </a:rPr>
              <a:t>Certu</a:t>
            </a:r>
            <a:r>
              <a:rPr lang="fr-FR" sz="1300" i="1" dirty="0" smtClean="0">
                <a:solidFill>
                  <a:schemeClr val="tx1"/>
                </a:solidFill>
              </a:rPr>
              <a:t>, 2002]</a:t>
            </a:r>
            <a:br>
              <a:rPr lang="fr-FR" sz="1300" i="1" dirty="0" smtClean="0">
                <a:solidFill>
                  <a:schemeClr val="tx1"/>
                </a:solidFill>
              </a:rPr>
            </a:br>
            <a:r>
              <a:rPr lang="fr-FR" sz="1300" i="1" dirty="0">
                <a:solidFill>
                  <a:schemeClr val="tx1"/>
                </a:solidFill>
              </a:rPr>
              <a:t> « Qui paie quoi en matière de transport urbains ? </a:t>
            </a:r>
            <a:r>
              <a:rPr lang="fr-FR" sz="1300" i="1" dirty="0" smtClean="0">
                <a:solidFill>
                  <a:schemeClr val="tx1"/>
                </a:solidFill>
              </a:rPr>
              <a:t> », [Cohen, </a:t>
            </a:r>
            <a:r>
              <a:rPr lang="fr-FR" sz="1300" i="1" dirty="0" err="1" smtClean="0">
                <a:solidFill>
                  <a:schemeClr val="tx1"/>
                </a:solidFill>
              </a:rPr>
              <a:t>Jehanno</a:t>
            </a:r>
            <a:r>
              <a:rPr lang="fr-FR" sz="1300" i="1" dirty="0" smtClean="0">
                <a:solidFill>
                  <a:schemeClr val="tx1"/>
                </a:solidFill>
              </a:rPr>
              <a:t> et. Al.. CODATU.. 2009]</a:t>
            </a:r>
            <a:br>
              <a:rPr lang="fr-FR" sz="1300" i="1" dirty="0" smtClean="0">
                <a:solidFill>
                  <a:schemeClr val="tx1"/>
                </a:solidFill>
              </a:rPr>
            </a:br>
            <a:r>
              <a:rPr lang="fr-FR" sz="1300" i="1" dirty="0" smtClean="0">
                <a:solidFill>
                  <a:schemeClr val="tx1"/>
                </a:solidFill>
              </a:rPr>
              <a:t>« Une décennie de tarification dans les réseaux de transport urbain ». [GART-UTP. 2012]</a:t>
            </a:r>
            <a:br>
              <a:rPr lang="fr-FR" sz="1300" i="1" dirty="0" smtClean="0">
                <a:solidFill>
                  <a:schemeClr val="tx1"/>
                </a:solidFill>
              </a:rPr>
            </a:br>
            <a:r>
              <a:rPr lang="fr-FR" sz="1300" i="1" dirty="0" smtClean="0">
                <a:solidFill>
                  <a:schemeClr val="tx1"/>
                </a:solidFill>
              </a:rPr>
              <a:t>« Annuaire de la tarification du transport public urbain ». [GART. Publié annuellement.]</a:t>
            </a:r>
            <a:br>
              <a:rPr lang="fr-FR" sz="1300" i="1" dirty="0" smtClean="0">
                <a:solidFill>
                  <a:schemeClr val="tx1"/>
                </a:solidFill>
              </a:rPr>
            </a:br>
            <a:r>
              <a:rPr lang="fr-FR" sz="1300" i="1" dirty="0" smtClean="0">
                <a:solidFill>
                  <a:schemeClr val="tx1"/>
                </a:solidFill>
              </a:rPr>
              <a:t>« Préconisations sur les politiques tarifaires ». [UTP. 2007]</a:t>
            </a:r>
            <a:endParaRPr lang="fr-FR" altLang="ja-JP" sz="1300" i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2939726"/>
            <a:ext cx="8780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 </a:t>
            </a:r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responder con una                    tarifaria a las exigencias de las </a:t>
            </a:r>
          </a:p>
          <a:p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al mismo tiempo a las de los                      ?</a:t>
            </a:r>
            <a:endParaRPr lang="pt-PT" dirty="0"/>
          </a:p>
        </p:txBody>
      </p:sp>
      <p:sp>
        <p:nvSpPr>
          <p:cNvPr id="17" name="Rectangle 16"/>
          <p:cNvSpPr/>
          <p:nvPr/>
        </p:nvSpPr>
        <p:spPr>
          <a:xfrm>
            <a:off x="452651" y="2947052"/>
            <a:ext cx="8780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estrategia                                                       autoridades organizadoras del trans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                                                      operadores</a:t>
            </a:r>
            <a:endParaRPr lang="pt-PT" dirty="0"/>
          </a:p>
        </p:txBody>
      </p:sp>
      <p:sp>
        <p:nvSpPr>
          <p:cNvPr id="32771" name="Espace réservé de la date 1"/>
          <p:cNvSpPr txBox="1">
            <a:spLocks noGrp="1"/>
          </p:cNvSpPr>
          <p:nvPr/>
        </p:nvSpPr>
        <p:spPr bwMode="auto">
          <a:xfrm>
            <a:off x="8072438" y="6615113"/>
            <a:ext cx="107156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1FF1F7-E0C0-40FF-9FD3-2D1D278ED5EB}" type="datetime1">
              <a:rPr lang="fr-FR" altLang="fr-FR" sz="1200">
                <a:solidFill>
                  <a:schemeClr val="bg1"/>
                </a:solidFill>
              </a:rPr>
              <a:pPr eaLnBrk="1" hangingPunct="1"/>
              <a:t>02/12/2014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32772" name="Espace réservé du numéro de diapositive 3"/>
          <p:cNvSpPr txBox="1">
            <a:spLocks noGrp="1"/>
          </p:cNvSpPr>
          <p:nvPr/>
        </p:nvSpPr>
        <p:spPr bwMode="auto">
          <a:xfrm>
            <a:off x="0" y="6357938"/>
            <a:ext cx="5715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70DFC7C-FD4F-47D8-AD7A-20FA25FD9E93}" type="slidenum">
              <a:rPr lang="fr-FR" altLang="fr-FR" sz="1600">
                <a:solidFill>
                  <a:schemeClr val="bg1"/>
                </a:solidFill>
              </a:rPr>
              <a:pPr algn="r" eaLnBrk="1" hangingPunct="1"/>
              <a:t>2</a:t>
            </a:fld>
            <a:endParaRPr lang="fr-FR" altLang="fr-FR" sz="160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C24944D7-369F-4197-B940-B617A864DB95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ALAMYS - La ingeniería de los transportes al servicio de las políticas tarifarias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0819" y="5405896"/>
            <a:ext cx="38197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equilibrio financiero</a:t>
            </a: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289" y="1682044"/>
            <a:ext cx="8691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 </a:t>
            </a:r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conseguir establecer una                               que se adapte al                  de cada ciudad?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3" name="Rectangle 12"/>
          <p:cNvSpPr/>
          <p:nvPr/>
        </p:nvSpPr>
        <p:spPr>
          <a:xfrm>
            <a:off x="3497692" y="1682044"/>
            <a:ext cx="179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tarifaria</a:t>
            </a:r>
            <a:endParaRPr lang="pt-PT" dirty="0"/>
          </a:p>
        </p:txBody>
      </p:sp>
      <p:sp>
        <p:nvSpPr>
          <p:cNvPr id="14" name="Rectangle 13"/>
          <p:cNvSpPr/>
          <p:nvPr/>
        </p:nvSpPr>
        <p:spPr>
          <a:xfrm>
            <a:off x="6591253" y="1682044"/>
            <a:ext cx="100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</a:t>
            </a:r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275312" y="4293096"/>
            <a:ext cx="869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 </a:t>
            </a:r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se articula la política tarifaria con las                       de pago existentes?</a:t>
            </a:r>
            <a:endParaRPr lang="pt-PT" dirty="0"/>
          </a:p>
        </p:txBody>
      </p:sp>
      <p:sp>
        <p:nvSpPr>
          <p:cNvPr id="16" name="Rectangle 15"/>
          <p:cNvSpPr/>
          <p:nvPr/>
        </p:nvSpPr>
        <p:spPr>
          <a:xfrm>
            <a:off x="292686" y="5402712"/>
            <a:ext cx="46457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 </a:t>
            </a:r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acercarse al                                      ? </a:t>
            </a: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9415" y="4293096"/>
            <a:ext cx="5211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tecnologías  </a:t>
            </a:r>
            <a:endParaRPr lang="pt-PT" dirty="0"/>
          </a:p>
        </p:txBody>
      </p:sp>
      <p:sp>
        <p:nvSpPr>
          <p:cNvPr id="19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Algunas preguntas clave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226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419" altLang="ja-JP" sz="4000" kern="1200" dirty="0" smtClean="0">
                <a:solidFill>
                  <a:schemeClr val="bg1">
                    <a:lumMod val="50000"/>
                  </a:schemeClr>
                </a:solidFill>
              </a:rPr>
              <a:t>Gracias por su atención</a:t>
            </a:r>
            <a:br>
              <a:rPr lang="es-419" altLang="ja-JP" sz="4000" kern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419" altLang="ja-JP" sz="4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419" altLang="ja-JP" sz="4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419" altLang="ja-JP" sz="4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419" altLang="ja-JP" sz="4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419" altLang="ja-JP" sz="4000" i="1" dirty="0" smtClean="0">
                <a:solidFill>
                  <a:schemeClr val="bg1">
                    <a:lumMod val="50000"/>
                  </a:schemeClr>
                </a:solidFill>
              </a:rPr>
              <a:t>Joan SERRANO</a:t>
            </a:r>
            <a:br>
              <a:rPr lang="es-419" altLang="ja-JP" sz="40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419" altLang="ja-JP" sz="4000" i="1" dirty="0" smtClean="0">
                <a:solidFill>
                  <a:schemeClr val="bg1">
                    <a:lumMod val="50000"/>
                  </a:schemeClr>
                </a:solidFill>
              </a:rPr>
              <a:t>jserrano@systra.com</a:t>
            </a:r>
            <a:endParaRPr lang="es-419" altLang="ja-JP" sz="4000" i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systra.com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1816051" y="1556792"/>
            <a:ext cx="5319460" cy="3318752"/>
            <a:chOff x="1617026" y="1330763"/>
            <a:chExt cx="5319460" cy="3318752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1" name="Triangle isocèle 40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Triangle isocèle 41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Triangle isocèle 42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Triangle isocèle 43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Triangle isocèle 44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Triangle isocèle 45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6233769" y="2017089"/>
            <a:ext cx="1921632" cy="17759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3</a:t>
            </a:fld>
            <a:endParaRPr lang="es-419" dirty="0"/>
          </a:p>
        </p:txBody>
      </p:sp>
      <p:sp>
        <p:nvSpPr>
          <p:cNvPr id="11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Estructura de la </a:t>
            </a:r>
            <a:r>
              <a:rPr lang="es-ES" sz="2800" dirty="0" err="1" smtClean="0"/>
              <a:t>presentaci</a:t>
            </a:r>
            <a:r>
              <a:rPr lang="es-419" altLang="ja-JP" sz="2800" dirty="0" err="1">
                <a:solidFill>
                  <a:srgbClr val="C00000"/>
                </a:solidFill>
              </a:rPr>
              <a:t>ó</a:t>
            </a:r>
            <a:r>
              <a:rPr lang="es-ES" sz="2800" dirty="0" smtClean="0"/>
              <a:t>n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043608" y="2037894"/>
            <a:ext cx="1970088" cy="1734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552512" y="3811240"/>
            <a:ext cx="2131082" cy="183913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166154" y="2750747"/>
            <a:ext cx="1697845" cy="415666"/>
          </a:xfrm>
          <a:prstGeom prst="round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 LA AUTORIDAD ORGANIZADORA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166154" y="3203582"/>
            <a:ext cx="1697845" cy="415666"/>
          </a:xfrm>
          <a:prstGeom prst="round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DEL OPERADOR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1166154" y="2231251"/>
            <a:ext cx="1697845" cy="415666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OBJETIVOS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769130" y="4522973"/>
            <a:ext cx="1697845" cy="415666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POLITICA TARIFARIA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345662" y="2641565"/>
            <a:ext cx="1697845" cy="415666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ELEMENTOS CONEXOS</a:t>
            </a:r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25" grpId="0" animBg="1"/>
      <p:bldP spid="27" grpId="0" animBg="1"/>
      <p:bldP spid="28" grpId="0" animBg="1"/>
      <p:bldP spid="32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ce réservé de la date 1"/>
          <p:cNvSpPr txBox="1">
            <a:spLocks noGrp="1"/>
          </p:cNvSpPr>
          <p:nvPr/>
        </p:nvSpPr>
        <p:spPr bwMode="auto">
          <a:xfrm>
            <a:off x="8072438" y="6615113"/>
            <a:ext cx="107156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1FF1F7-E0C0-40FF-9FD3-2D1D278ED5EB}" type="datetime1">
              <a:rPr lang="fr-FR" altLang="fr-FR" sz="1200">
                <a:solidFill>
                  <a:schemeClr val="bg1"/>
                </a:solidFill>
              </a:rPr>
              <a:pPr eaLnBrk="1" hangingPunct="1"/>
              <a:t>02/12/2014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32772" name="Espace réservé du numéro de diapositive 3"/>
          <p:cNvSpPr txBox="1">
            <a:spLocks noGrp="1"/>
          </p:cNvSpPr>
          <p:nvPr/>
        </p:nvSpPr>
        <p:spPr bwMode="auto">
          <a:xfrm>
            <a:off x="0" y="6357938"/>
            <a:ext cx="5715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70DFC7C-FD4F-47D8-AD7A-20FA25FD9E93}" type="slidenum">
              <a:rPr lang="fr-FR" altLang="fr-FR" sz="1600">
                <a:solidFill>
                  <a:schemeClr val="bg1"/>
                </a:solidFill>
              </a:rPr>
              <a:pPr algn="r" eaLnBrk="1" hangingPunct="1"/>
              <a:t>4</a:t>
            </a:fld>
            <a:endParaRPr lang="fr-FR" altLang="fr-FR" sz="160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669088"/>
            <a:ext cx="6192838" cy="188912"/>
          </a:xfrm>
        </p:spPr>
        <p:txBody>
          <a:bodyPr/>
          <a:lstStyle/>
          <a:p>
            <a:pPr>
              <a:defRPr/>
            </a:pPr>
            <a:r>
              <a:rPr lang="pt-PT" smtClean="0"/>
              <a:t>09/12/2014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0" y="6534150"/>
            <a:ext cx="719138" cy="323850"/>
          </a:xfrm>
        </p:spPr>
        <p:txBody>
          <a:bodyPr/>
          <a:lstStyle/>
          <a:p>
            <a:fld id="{C24944D7-369F-4197-B940-B617A864DB9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2" name="Espace réservé du texte 7"/>
          <p:cNvSpPr txBox="1">
            <a:spLocks/>
          </p:cNvSpPr>
          <p:nvPr/>
        </p:nvSpPr>
        <p:spPr bwMode="gray">
          <a:xfrm>
            <a:off x="692150" y="1889212"/>
            <a:ext cx="8245475" cy="442903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914400" rtl="0" eaLnBrk="1" latinLnBrk="0" hangingPunct="1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400" b="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2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64800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5A5A5A"/>
              </a:buClr>
              <a:buSzPct val="70000"/>
              <a:buFont typeface="Wingdings" pitchFamily="2" charset="2"/>
              <a:buChar char=""/>
              <a:defRPr sz="10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828000" indent="-18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La política tarifaria como herramienta</a:t>
            </a:r>
          </a:p>
          <a:p>
            <a:r>
              <a:rPr lang="es-ES" sz="1800" dirty="0" smtClean="0"/>
              <a:t>Metodología </a:t>
            </a:r>
            <a:r>
              <a:rPr lang="es-ES" sz="1800" dirty="0"/>
              <a:t>de trabajo de una consultoría internacional</a:t>
            </a:r>
          </a:p>
          <a:p>
            <a:r>
              <a:rPr lang="es-ES" sz="1800" dirty="0" smtClean="0"/>
              <a:t>Estudio </a:t>
            </a:r>
            <a:r>
              <a:rPr lang="es-ES" sz="1800" dirty="0"/>
              <a:t>de caso </a:t>
            </a:r>
            <a:endParaRPr lang="es-ES" sz="1800" dirty="0" smtClean="0"/>
          </a:p>
          <a:p>
            <a:r>
              <a:rPr lang="es-ES" sz="1800" dirty="0" smtClean="0"/>
              <a:t>Conclusiones</a:t>
            </a:r>
            <a:endParaRPr lang="es-ES" sz="1800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1259632" y="6534580"/>
            <a:ext cx="6192688" cy="3234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000" dirty="0" smtClean="0"/>
              <a:t>ALAMYS - La ingeniería de los transportes al servicio de las políticas tarifarias</a:t>
            </a:r>
            <a:endParaRPr lang="fr-FR" sz="1000" dirty="0"/>
          </a:p>
        </p:txBody>
      </p:sp>
      <p:sp>
        <p:nvSpPr>
          <p:cNvPr id="13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ja-JP" sz="2800" dirty="0">
                <a:solidFill>
                  <a:srgbClr val="C00000"/>
                </a:solidFill>
              </a:rPr>
              <a:t>Índice de la presentación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802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solidFill>
            <a:srgbClr val="C00000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3797" name="Espace réservé du texte 5"/>
          <p:cNvSpPr>
            <a:spLocks noGrp="1"/>
          </p:cNvSpPr>
          <p:nvPr>
            <p:ph type="body" sz="quarter" idx="14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4"/>
          <p:cNvSpPr txBox="1">
            <a:spLocks/>
          </p:cNvSpPr>
          <p:nvPr/>
        </p:nvSpPr>
        <p:spPr bwMode="auto">
          <a:xfrm>
            <a:off x="836612" y="4709948"/>
            <a:ext cx="8199884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dirty="0" smtClean="0"/>
              <a:t>La política tarifaria como herramienta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915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6</a:t>
            </a:fld>
            <a:endParaRPr lang="es-419" dirty="0"/>
          </a:p>
        </p:txBody>
      </p:sp>
      <p:sp>
        <p:nvSpPr>
          <p:cNvPr id="11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La política tarifaria como </a:t>
            </a:r>
            <a:r>
              <a:rPr lang="es-ES" sz="2800" dirty="0" smtClean="0"/>
              <a:t>herramienta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97891" y="1340768"/>
            <a:ext cx="83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OBJETIVOS</a:t>
            </a:r>
            <a:endParaRPr lang="es-419" sz="2000" b="1" dirty="0">
              <a:solidFill>
                <a:srgbClr val="C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774976" y="2427149"/>
            <a:ext cx="2520280" cy="2520280"/>
          </a:xfrm>
          <a:prstGeom prst="ellipse">
            <a:avLst/>
          </a:prstGeom>
          <a:solidFill>
            <a:srgbClr val="00B0F0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Ellipse 18"/>
          <p:cNvSpPr/>
          <p:nvPr/>
        </p:nvSpPr>
        <p:spPr>
          <a:xfrm>
            <a:off x="3999112" y="2427149"/>
            <a:ext cx="2520280" cy="2520280"/>
          </a:xfrm>
          <a:prstGeom prst="ellipse">
            <a:avLst/>
          </a:prstGeom>
          <a:solidFill>
            <a:srgbClr val="92D050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Ellipse 19"/>
          <p:cNvSpPr/>
          <p:nvPr/>
        </p:nvSpPr>
        <p:spPr>
          <a:xfrm>
            <a:off x="3999112" y="3291245"/>
            <a:ext cx="2520280" cy="2520280"/>
          </a:xfrm>
          <a:prstGeom prst="ellipse">
            <a:avLst/>
          </a:prstGeom>
          <a:solidFill>
            <a:srgbClr val="FF0000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Ellipse 20"/>
          <p:cNvSpPr/>
          <p:nvPr/>
        </p:nvSpPr>
        <p:spPr>
          <a:xfrm>
            <a:off x="2702968" y="3291245"/>
            <a:ext cx="2520280" cy="2520280"/>
          </a:xfrm>
          <a:prstGeom prst="ellipse">
            <a:avLst/>
          </a:prstGeom>
          <a:solidFill>
            <a:srgbClr val="FFC000">
              <a:alpha val="50196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ZoneTexte 9"/>
          <p:cNvSpPr txBox="1"/>
          <p:nvPr/>
        </p:nvSpPr>
        <p:spPr>
          <a:xfrm rot="19202715">
            <a:off x="2708169" y="2850815"/>
            <a:ext cx="1517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Objetivos</a:t>
            </a:r>
            <a:r>
              <a:rPr lang="fr-FR" sz="1200" dirty="0" smtClean="0"/>
              <a:t> </a:t>
            </a:r>
            <a:r>
              <a:rPr lang="fr-FR" sz="1200" b="1" dirty="0" err="1" smtClean="0"/>
              <a:t>financieros</a:t>
            </a:r>
            <a:endParaRPr lang="pt-PT" sz="1200" b="1" dirty="0"/>
          </a:p>
        </p:txBody>
      </p:sp>
      <p:sp>
        <p:nvSpPr>
          <p:cNvPr id="22" name="ZoneTexte 21"/>
          <p:cNvSpPr txBox="1"/>
          <p:nvPr/>
        </p:nvSpPr>
        <p:spPr>
          <a:xfrm rot="19363140">
            <a:off x="5013360" y="5062989"/>
            <a:ext cx="1312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Objetivos</a:t>
            </a:r>
            <a:r>
              <a:rPr lang="fr-FR" sz="1200" dirty="0" smtClean="0"/>
              <a:t> </a:t>
            </a:r>
            <a:r>
              <a:rPr lang="fr-FR" sz="1200" b="1" dirty="0" smtClean="0"/>
              <a:t>Sociales</a:t>
            </a:r>
            <a:endParaRPr lang="pt-PT" sz="1200" b="1" dirty="0"/>
          </a:p>
        </p:txBody>
      </p:sp>
      <p:sp>
        <p:nvSpPr>
          <p:cNvPr id="23" name="ZoneTexte 22"/>
          <p:cNvSpPr txBox="1"/>
          <p:nvPr/>
        </p:nvSpPr>
        <p:spPr>
          <a:xfrm rot="1857554">
            <a:off x="4647022" y="2876150"/>
            <a:ext cx="2013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Objetivos</a:t>
            </a:r>
            <a:r>
              <a:rPr lang="fr-FR" sz="1200" dirty="0" smtClean="0"/>
              <a:t> </a:t>
            </a:r>
            <a:r>
              <a:rPr lang="fr-FR" sz="1200" b="1" dirty="0" err="1" smtClean="0"/>
              <a:t>Medioambientales</a:t>
            </a:r>
            <a:endParaRPr lang="pt-PT" sz="1200" b="1" dirty="0"/>
          </a:p>
        </p:txBody>
      </p:sp>
      <p:sp>
        <p:nvSpPr>
          <p:cNvPr id="24" name="ZoneTexte 23"/>
          <p:cNvSpPr txBox="1"/>
          <p:nvPr/>
        </p:nvSpPr>
        <p:spPr>
          <a:xfrm rot="2178629">
            <a:off x="2523744" y="4995735"/>
            <a:ext cx="213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Objetivos</a:t>
            </a:r>
            <a:r>
              <a:rPr lang="fr-FR" sz="1200" dirty="0" smtClean="0"/>
              <a:t> </a:t>
            </a:r>
            <a:r>
              <a:rPr lang="fr-FR" sz="1200" b="1" dirty="0" smtClean="0"/>
              <a:t>de </a:t>
            </a:r>
            <a:r>
              <a:rPr lang="fr-FR" sz="1200" b="1" dirty="0" err="1" smtClean="0"/>
              <a:t>Tr</a:t>
            </a:r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fr-FR" sz="1200" b="1" dirty="0" err="1" smtClean="0"/>
              <a:t>fico</a:t>
            </a:r>
            <a:r>
              <a:rPr lang="fr-FR" sz="1200" b="1" dirty="0" smtClean="0"/>
              <a:t>/Demanda</a:t>
            </a:r>
            <a:endParaRPr lang="pt-PT" sz="1200" b="1" dirty="0"/>
          </a:p>
        </p:txBody>
      </p:sp>
      <p:sp>
        <p:nvSpPr>
          <p:cNvPr id="13" name="Forme libre 12"/>
          <p:cNvSpPr/>
          <p:nvPr/>
        </p:nvSpPr>
        <p:spPr>
          <a:xfrm>
            <a:off x="4076949" y="3471451"/>
            <a:ext cx="1101725" cy="1320800"/>
          </a:xfrm>
          <a:custGeom>
            <a:avLst/>
            <a:gdLst>
              <a:gd name="connsiteX0" fmla="*/ 533400 w 1101725"/>
              <a:gd name="connsiteY0" fmla="*/ 0 h 1320800"/>
              <a:gd name="connsiteX1" fmla="*/ 466725 w 1101725"/>
              <a:gd name="connsiteY1" fmla="*/ 41275 h 1320800"/>
              <a:gd name="connsiteX2" fmla="*/ 393700 w 1101725"/>
              <a:gd name="connsiteY2" fmla="*/ 95250 h 1320800"/>
              <a:gd name="connsiteX3" fmla="*/ 288925 w 1101725"/>
              <a:gd name="connsiteY3" fmla="*/ 177800 h 1320800"/>
              <a:gd name="connsiteX4" fmla="*/ 190500 w 1101725"/>
              <a:gd name="connsiteY4" fmla="*/ 288925 h 1320800"/>
              <a:gd name="connsiteX5" fmla="*/ 82550 w 1101725"/>
              <a:gd name="connsiteY5" fmla="*/ 441325 h 1320800"/>
              <a:gd name="connsiteX6" fmla="*/ 6350 w 1101725"/>
              <a:gd name="connsiteY6" fmla="*/ 600075 h 1320800"/>
              <a:gd name="connsiteX7" fmla="*/ 0 w 1101725"/>
              <a:gd name="connsiteY7" fmla="*/ 647700 h 1320800"/>
              <a:gd name="connsiteX8" fmla="*/ 38100 w 1101725"/>
              <a:gd name="connsiteY8" fmla="*/ 755650 h 1320800"/>
              <a:gd name="connsiteX9" fmla="*/ 142875 w 1101725"/>
              <a:gd name="connsiteY9" fmla="*/ 930275 h 1320800"/>
              <a:gd name="connsiteX10" fmla="*/ 276225 w 1101725"/>
              <a:gd name="connsiteY10" fmla="*/ 1095375 h 1320800"/>
              <a:gd name="connsiteX11" fmla="*/ 422275 w 1101725"/>
              <a:gd name="connsiteY11" fmla="*/ 1225550 h 1320800"/>
              <a:gd name="connsiteX12" fmla="*/ 511175 w 1101725"/>
              <a:gd name="connsiteY12" fmla="*/ 1298575 h 1320800"/>
              <a:gd name="connsiteX13" fmla="*/ 555625 w 1101725"/>
              <a:gd name="connsiteY13" fmla="*/ 1320800 h 1320800"/>
              <a:gd name="connsiteX14" fmla="*/ 631825 w 1101725"/>
              <a:gd name="connsiteY14" fmla="*/ 1282700 h 1320800"/>
              <a:gd name="connsiteX15" fmla="*/ 739775 w 1101725"/>
              <a:gd name="connsiteY15" fmla="*/ 1200150 h 1320800"/>
              <a:gd name="connsiteX16" fmla="*/ 822325 w 1101725"/>
              <a:gd name="connsiteY16" fmla="*/ 1130300 h 1320800"/>
              <a:gd name="connsiteX17" fmla="*/ 895350 w 1101725"/>
              <a:gd name="connsiteY17" fmla="*/ 1050925 h 1320800"/>
              <a:gd name="connsiteX18" fmla="*/ 1016000 w 1101725"/>
              <a:gd name="connsiteY18" fmla="*/ 908050 h 1320800"/>
              <a:gd name="connsiteX19" fmla="*/ 1073150 w 1101725"/>
              <a:gd name="connsiteY19" fmla="*/ 815975 h 1320800"/>
              <a:gd name="connsiteX20" fmla="*/ 1101725 w 1101725"/>
              <a:gd name="connsiteY20" fmla="*/ 755650 h 1320800"/>
              <a:gd name="connsiteX21" fmla="*/ 1041400 w 1101725"/>
              <a:gd name="connsiteY21" fmla="*/ 590550 h 1320800"/>
              <a:gd name="connsiteX22" fmla="*/ 958850 w 1101725"/>
              <a:gd name="connsiteY22" fmla="*/ 425450 h 1320800"/>
              <a:gd name="connsiteX23" fmla="*/ 873125 w 1101725"/>
              <a:gd name="connsiteY23" fmla="*/ 295275 h 1320800"/>
              <a:gd name="connsiteX24" fmla="*/ 781050 w 1101725"/>
              <a:gd name="connsiteY24" fmla="*/ 190500 h 1320800"/>
              <a:gd name="connsiteX25" fmla="*/ 666750 w 1101725"/>
              <a:gd name="connsiteY25" fmla="*/ 73025 h 1320800"/>
              <a:gd name="connsiteX26" fmla="*/ 533400 w 1101725"/>
              <a:gd name="connsiteY26" fmla="*/ 0 h 1320800"/>
              <a:gd name="connsiteX0" fmla="*/ 533400 w 1101725"/>
              <a:gd name="connsiteY0" fmla="*/ 0 h 1320800"/>
              <a:gd name="connsiteX1" fmla="*/ 466725 w 1101725"/>
              <a:gd name="connsiteY1" fmla="*/ 41275 h 1320800"/>
              <a:gd name="connsiteX2" fmla="*/ 393700 w 1101725"/>
              <a:gd name="connsiteY2" fmla="*/ 95250 h 1320800"/>
              <a:gd name="connsiteX3" fmla="*/ 288925 w 1101725"/>
              <a:gd name="connsiteY3" fmla="*/ 177800 h 1320800"/>
              <a:gd name="connsiteX4" fmla="*/ 190500 w 1101725"/>
              <a:gd name="connsiteY4" fmla="*/ 288925 h 1320800"/>
              <a:gd name="connsiteX5" fmla="*/ 82550 w 1101725"/>
              <a:gd name="connsiteY5" fmla="*/ 441325 h 1320800"/>
              <a:gd name="connsiteX6" fmla="*/ 6350 w 1101725"/>
              <a:gd name="connsiteY6" fmla="*/ 600075 h 1320800"/>
              <a:gd name="connsiteX7" fmla="*/ 0 w 1101725"/>
              <a:gd name="connsiteY7" fmla="*/ 647700 h 1320800"/>
              <a:gd name="connsiteX8" fmla="*/ 38100 w 1101725"/>
              <a:gd name="connsiteY8" fmla="*/ 755650 h 1320800"/>
              <a:gd name="connsiteX9" fmla="*/ 142875 w 1101725"/>
              <a:gd name="connsiteY9" fmla="*/ 930275 h 1320800"/>
              <a:gd name="connsiteX10" fmla="*/ 276225 w 1101725"/>
              <a:gd name="connsiteY10" fmla="*/ 1095375 h 1320800"/>
              <a:gd name="connsiteX11" fmla="*/ 422275 w 1101725"/>
              <a:gd name="connsiteY11" fmla="*/ 1225550 h 1320800"/>
              <a:gd name="connsiteX12" fmla="*/ 511175 w 1101725"/>
              <a:gd name="connsiteY12" fmla="*/ 1298575 h 1320800"/>
              <a:gd name="connsiteX13" fmla="*/ 555625 w 1101725"/>
              <a:gd name="connsiteY13" fmla="*/ 1320800 h 1320800"/>
              <a:gd name="connsiteX14" fmla="*/ 631825 w 1101725"/>
              <a:gd name="connsiteY14" fmla="*/ 1282700 h 1320800"/>
              <a:gd name="connsiteX15" fmla="*/ 739775 w 1101725"/>
              <a:gd name="connsiteY15" fmla="*/ 1200150 h 1320800"/>
              <a:gd name="connsiteX16" fmla="*/ 822325 w 1101725"/>
              <a:gd name="connsiteY16" fmla="*/ 1130300 h 1320800"/>
              <a:gd name="connsiteX17" fmla="*/ 895350 w 1101725"/>
              <a:gd name="connsiteY17" fmla="*/ 1050925 h 1320800"/>
              <a:gd name="connsiteX18" fmla="*/ 1016000 w 1101725"/>
              <a:gd name="connsiteY18" fmla="*/ 908050 h 1320800"/>
              <a:gd name="connsiteX19" fmla="*/ 1073150 w 1101725"/>
              <a:gd name="connsiteY19" fmla="*/ 815975 h 1320800"/>
              <a:gd name="connsiteX20" fmla="*/ 1101725 w 1101725"/>
              <a:gd name="connsiteY20" fmla="*/ 755650 h 1320800"/>
              <a:gd name="connsiteX21" fmla="*/ 1041400 w 1101725"/>
              <a:gd name="connsiteY21" fmla="*/ 590550 h 1320800"/>
              <a:gd name="connsiteX22" fmla="*/ 958850 w 1101725"/>
              <a:gd name="connsiteY22" fmla="*/ 425450 h 1320800"/>
              <a:gd name="connsiteX23" fmla="*/ 873125 w 1101725"/>
              <a:gd name="connsiteY23" fmla="*/ 295275 h 1320800"/>
              <a:gd name="connsiteX24" fmla="*/ 781050 w 1101725"/>
              <a:gd name="connsiteY24" fmla="*/ 190500 h 1320800"/>
              <a:gd name="connsiteX25" fmla="*/ 669925 w 1101725"/>
              <a:gd name="connsiteY25" fmla="*/ 92075 h 1320800"/>
              <a:gd name="connsiteX26" fmla="*/ 533400 w 1101725"/>
              <a:gd name="connsiteY26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1725" h="1320800">
                <a:moveTo>
                  <a:pt x="533400" y="0"/>
                </a:moveTo>
                <a:lnTo>
                  <a:pt x="466725" y="41275"/>
                </a:lnTo>
                <a:lnTo>
                  <a:pt x="393700" y="95250"/>
                </a:lnTo>
                <a:lnTo>
                  <a:pt x="288925" y="177800"/>
                </a:lnTo>
                <a:lnTo>
                  <a:pt x="190500" y="288925"/>
                </a:lnTo>
                <a:lnTo>
                  <a:pt x="82550" y="441325"/>
                </a:lnTo>
                <a:lnTo>
                  <a:pt x="6350" y="600075"/>
                </a:lnTo>
                <a:lnTo>
                  <a:pt x="0" y="647700"/>
                </a:lnTo>
                <a:lnTo>
                  <a:pt x="38100" y="755650"/>
                </a:lnTo>
                <a:lnTo>
                  <a:pt x="142875" y="930275"/>
                </a:lnTo>
                <a:lnTo>
                  <a:pt x="276225" y="1095375"/>
                </a:lnTo>
                <a:lnTo>
                  <a:pt x="422275" y="1225550"/>
                </a:lnTo>
                <a:lnTo>
                  <a:pt x="511175" y="1298575"/>
                </a:lnTo>
                <a:lnTo>
                  <a:pt x="555625" y="1320800"/>
                </a:lnTo>
                <a:lnTo>
                  <a:pt x="631825" y="1282700"/>
                </a:lnTo>
                <a:lnTo>
                  <a:pt x="739775" y="1200150"/>
                </a:lnTo>
                <a:lnTo>
                  <a:pt x="822325" y="1130300"/>
                </a:lnTo>
                <a:lnTo>
                  <a:pt x="895350" y="1050925"/>
                </a:lnTo>
                <a:lnTo>
                  <a:pt x="1016000" y="908050"/>
                </a:lnTo>
                <a:lnTo>
                  <a:pt x="1073150" y="815975"/>
                </a:lnTo>
                <a:lnTo>
                  <a:pt x="1101725" y="755650"/>
                </a:lnTo>
                <a:lnTo>
                  <a:pt x="1041400" y="590550"/>
                </a:lnTo>
                <a:lnTo>
                  <a:pt x="958850" y="425450"/>
                </a:lnTo>
                <a:lnTo>
                  <a:pt x="873125" y="295275"/>
                </a:lnTo>
                <a:lnTo>
                  <a:pt x="781050" y="190500"/>
                </a:lnTo>
                <a:lnTo>
                  <a:pt x="669925" y="92075"/>
                </a:lnTo>
                <a:lnTo>
                  <a:pt x="5334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2803" y="3713946"/>
            <a:ext cx="1043991" cy="844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>
                <a:solidFill>
                  <a:schemeClr val="bg1"/>
                </a:solidFill>
              </a:rPr>
              <a:t>POLITICA TARIFARIA</a:t>
            </a:r>
            <a:endParaRPr lang="es-419" sz="1400" b="1" dirty="0">
              <a:solidFill>
                <a:schemeClr val="bg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26" name="Rectangle à coins arrondis 25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7" name="Triangle isocèle 26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8" name="Triangle isocèle 27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9" name="Triangle isocèle 28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0" name="Triangle isocèle 29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1" name="Triangle isocèle 30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2" name="Triangle isocèle 31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10" grpId="0"/>
      <p:bldP spid="22" grpId="0"/>
      <p:bldP spid="23" grpId="0"/>
      <p:bldP spid="24" grpId="0"/>
      <p:bldP spid="13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7</a:t>
            </a:fld>
            <a:endParaRPr lang="es-419" dirty="0"/>
          </a:p>
        </p:txBody>
      </p:sp>
      <p:sp>
        <p:nvSpPr>
          <p:cNvPr id="11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La política tarifaria como </a:t>
            </a:r>
            <a:r>
              <a:rPr lang="es-ES" sz="2800" dirty="0" smtClean="0"/>
              <a:t>herramienta</a:t>
            </a:r>
            <a:endParaRPr lang="fr-FR" sz="28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26" name="Rectangle à coins arrondis 25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7" name="Triangle isocèle 26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8" name="Triangle isocèle 27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9" name="Triangle isocèle 28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0" name="Triangle isocèle 29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1" name="Triangle isocèle 30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2" name="Triangle isocèle 31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9798" y="2411596"/>
            <a:ext cx="801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 smtClean="0">
                <a:solidFill>
                  <a:srgbClr val="C00000"/>
                </a:solidFill>
              </a:rPr>
              <a:t>Un recordatorio sobre el equilibrio financiero de los transportes públicos</a:t>
            </a:r>
            <a:endParaRPr lang="es-419" b="1" dirty="0">
              <a:solidFill>
                <a:srgbClr val="C00000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75274" y="3097427"/>
            <a:ext cx="2110886" cy="1694153"/>
            <a:chOff x="304777" y="2403583"/>
            <a:chExt cx="2110886" cy="1694153"/>
          </a:xfrm>
        </p:grpSpPr>
        <p:sp>
          <p:nvSpPr>
            <p:cNvPr id="41" name="Rectangle 40"/>
            <p:cNvSpPr/>
            <p:nvPr/>
          </p:nvSpPr>
          <p:spPr>
            <a:xfrm>
              <a:off x="887886" y="3126360"/>
              <a:ext cx="239016" cy="7437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87886" y="2829252"/>
              <a:ext cx="239016" cy="2988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60768" y="2990928"/>
              <a:ext cx="239016" cy="88905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60768" y="2738701"/>
              <a:ext cx="239016" cy="25222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69702" y="2869295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OPEX</a:t>
              </a:r>
              <a:endParaRPr lang="es-419" sz="8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49596" y="3385590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CAPEX</a:t>
              </a:r>
              <a:endParaRPr lang="es-419" sz="8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41541" y="3882292"/>
              <a:ext cx="518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GASTOS</a:t>
              </a:r>
              <a:endParaRPr lang="es-419" sz="8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301448" y="3882292"/>
              <a:ext cx="6062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INGRESOS</a:t>
              </a:r>
              <a:endParaRPr lang="es-419" sz="8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701873" y="2731780"/>
              <a:ext cx="7137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700" dirty="0" smtClean="0"/>
                <a:t>Otros ingresos</a:t>
              </a:r>
              <a:endParaRPr lang="es-419" sz="7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695436" y="3396281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700" dirty="0" smtClean="0"/>
                <a:t>Usuarios</a:t>
              </a:r>
              <a:endParaRPr lang="es-419" sz="7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17242" y="2423622"/>
              <a:ext cx="2076726" cy="1644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04777" y="2403583"/>
              <a:ext cx="1587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i="1" dirty="0" smtClean="0"/>
                <a:t>Gran equilibrio</a:t>
              </a:r>
              <a:endParaRPr lang="es-419" sz="1200" i="1" dirty="0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3358905" y="3117466"/>
            <a:ext cx="2192632" cy="1678889"/>
            <a:chOff x="3171456" y="2411950"/>
            <a:chExt cx="2192632" cy="1678889"/>
          </a:xfrm>
        </p:grpSpPr>
        <p:sp>
          <p:nvSpPr>
            <p:cNvPr id="54" name="Rectangle 53"/>
            <p:cNvSpPr/>
            <p:nvPr/>
          </p:nvSpPr>
          <p:spPr>
            <a:xfrm>
              <a:off x="3644072" y="3114582"/>
              <a:ext cx="239016" cy="7437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44072" y="2827648"/>
              <a:ext cx="239016" cy="2988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27740" y="3358595"/>
              <a:ext cx="239016" cy="504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27740" y="2857379"/>
              <a:ext cx="239016" cy="5046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27740" y="2827647"/>
              <a:ext cx="239016" cy="5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3171456" y="2852972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OPEX</a:t>
              </a:r>
              <a:endParaRPr lang="es-419" sz="800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81926" y="3369267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CAPEX</a:t>
              </a:r>
              <a:endParaRPr lang="es-419" sz="8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4414013" y="2745160"/>
              <a:ext cx="7914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700" dirty="0" smtClean="0"/>
                <a:t>Otros ingresos</a:t>
              </a:r>
              <a:endParaRPr lang="es-419" sz="700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414013" y="3039686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700" dirty="0" smtClean="0"/>
                <a:t>Usuarios</a:t>
              </a:r>
              <a:endParaRPr lang="es-419" sz="7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422805" y="3504800"/>
              <a:ext cx="9412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700" dirty="0" smtClean="0"/>
                <a:t>Contribuci</a:t>
              </a:r>
              <a:r>
                <a:rPr lang="es-419" sz="700" dirty="0" smtClean="0">
                  <a:latin typeface="Calibri" panose="020F0502020204030204" pitchFamily="34" charset="0"/>
                </a:rPr>
                <a:t>ó</a:t>
              </a:r>
              <a:r>
                <a:rPr lang="es-419" sz="700" dirty="0" smtClean="0"/>
                <a:t>n p</a:t>
              </a:r>
              <a:r>
                <a:rPr lang="es-419" sz="700" dirty="0" smtClean="0">
                  <a:latin typeface="Calibri" panose="020F0502020204030204" pitchFamily="34" charset="0"/>
                </a:rPr>
                <a:t>ú</a:t>
              </a:r>
              <a:r>
                <a:rPr lang="es-419" sz="700" dirty="0" smtClean="0"/>
                <a:t>blica</a:t>
              </a:r>
              <a:endParaRPr lang="es-419" sz="7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3485298" y="3875395"/>
              <a:ext cx="518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GASTOS</a:t>
              </a:r>
              <a:endParaRPr lang="es-419" sz="8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067944" y="3875395"/>
              <a:ext cx="6062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INGRESOS</a:t>
              </a:r>
              <a:endParaRPr lang="es-419" sz="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27938" y="2416725"/>
              <a:ext cx="2076726" cy="1644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3227938" y="2411950"/>
              <a:ext cx="1587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i="1" dirty="0" smtClean="0"/>
                <a:t>Pequeño equilibrio</a:t>
              </a:r>
              <a:endParaRPr lang="es-419" sz="1200" i="1" dirty="0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6267800" y="3129853"/>
            <a:ext cx="2192632" cy="1678889"/>
            <a:chOff x="6113918" y="2411950"/>
            <a:chExt cx="2192632" cy="1678889"/>
          </a:xfrm>
        </p:grpSpPr>
        <p:sp>
          <p:nvSpPr>
            <p:cNvPr id="69" name="Rectangle 68"/>
            <p:cNvSpPr/>
            <p:nvPr/>
          </p:nvSpPr>
          <p:spPr>
            <a:xfrm>
              <a:off x="6586534" y="3114582"/>
              <a:ext cx="239016" cy="7437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86534" y="2827648"/>
              <a:ext cx="239016" cy="2988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70202" y="2997280"/>
              <a:ext cx="239016" cy="8659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70202" y="2857379"/>
              <a:ext cx="239016" cy="13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70202" y="2827647"/>
              <a:ext cx="239016" cy="5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6113918" y="2852972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OPEX</a:t>
              </a:r>
              <a:endParaRPr lang="es-419" sz="8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124388" y="3369267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CAPEX</a:t>
              </a:r>
              <a:endParaRPr lang="es-419" sz="8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7356475" y="2745160"/>
              <a:ext cx="7914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700" dirty="0" smtClean="0"/>
                <a:t>Otros ingresos</a:t>
              </a:r>
              <a:endParaRPr lang="es-419" sz="7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7356475" y="2857485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700" dirty="0" smtClean="0"/>
                <a:t>Usuarios</a:t>
              </a:r>
              <a:endParaRPr lang="es-419" sz="7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7365267" y="3504800"/>
              <a:ext cx="9412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700" dirty="0" smtClean="0"/>
                <a:t>Contribuci</a:t>
              </a:r>
              <a:r>
                <a:rPr lang="es-419" sz="700" dirty="0" smtClean="0">
                  <a:latin typeface="Calibri" panose="020F0502020204030204" pitchFamily="34" charset="0"/>
                </a:rPr>
                <a:t>ó</a:t>
              </a:r>
              <a:r>
                <a:rPr lang="es-419" sz="700" dirty="0" smtClean="0"/>
                <a:t>n p</a:t>
              </a:r>
              <a:r>
                <a:rPr lang="es-419" sz="700" dirty="0" smtClean="0">
                  <a:latin typeface="Calibri" panose="020F0502020204030204" pitchFamily="34" charset="0"/>
                </a:rPr>
                <a:t>ú</a:t>
              </a:r>
              <a:r>
                <a:rPr lang="es-419" sz="700" dirty="0" smtClean="0"/>
                <a:t>blica</a:t>
              </a:r>
              <a:endParaRPr lang="es-419" sz="7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427760" y="3875395"/>
              <a:ext cx="5180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GASTOS</a:t>
              </a:r>
              <a:endParaRPr lang="es-419" sz="8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7010406" y="3875395"/>
              <a:ext cx="6062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800" dirty="0" smtClean="0"/>
                <a:t>INGRESOS</a:t>
              </a:r>
              <a:endParaRPr lang="es-419" sz="8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70400" y="2416725"/>
              <a:ext cx="2076726" cy="16443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6170400" y="2411950"/>
              <a:ext cx="1587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i="1" dirty="0" smtClean="0"/>
                <a:t>Sin equilibrio</a:t>
              </a:r>
              <a:endParaRPr lang="es-419" sz="1200" i="1" dirty="0"/>
            </a:p>
          </p:txBody>
        </p:sp>
      </p:grpSp>
      <p:sp>
        <p:nvSpPr>
          <p:cNvPr id="83" name="ZoneTexte 82"/>
          <p:cNvSpPr txBox="1"/>
          <p:nvPr/>
        </p:nvSpPr>
        <p:spPr>
          <a:xfrm>
            <a:off x="497891" y="1340768"/>
            <a:ext cx="83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OBJETIVOS – zoom sobre los objetivos financieros</a:t>
            </a:r>
            <a:endParaRPr lang="es-419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2412959"/>
            <a:ext cx="2415568" cy="81777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solidFill>
                  <a:schemeClr val="tx1"/>
                </a:solidFill>
                <a:latin typeface="+mj-lt"/>
              </a:rPr>
              <a:t>Sistemas de pago / </a:t>
            </a:r>
          </a:p>
          <a:p>
            <a:r>
              <a:rPr lang="es-419" sz="1600" dirty="0">
                <a:solidFill>
                  <a:schemeClr val="tx1"/>
                </a:solidFill>
                <a:latin typeface="+mj-lt"/>
              </a:rPr>
              <a:t>Tecnologías </a:t>
            </a:r>
            <a:r>
              <a:rPr lang="es-419" sz="1600" dirty="0">
                <a:solidFill>
                  <a:schemeClr val="tx1"/>
                </a:solidFill>
                <a:latin typeface="+mj-lt"/>
              </a:rPr>
              <a:t>de </a:t>
            </a:r>
            <a:endParaRPr lang="es-419" sz="1600" dirty="0">
              <a:solidFill>
                <a:schemeClr val="tx1"/>
              </a:solidFill>
              <a:latin typeface="+mj-lt"/>
            </a:endParaRPr>
          </a:p>
          <a:p>
            <a:r>
              <a:rPr lang="es-419" sz="1600" dirty="0">
                <a:solidFill>
                  <a:schemeClr val="tx1"/>
                </a:solidFill>
                <a:latin typeface="+mj-lt"/>
              </a:rPr>
              <a:t>acceso</a:t>
            </a:r>
            <a:endParaRPr lang="es-419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842207" y="2591696"/>
            <a:ext cx="824881" cy="521380"/>
            <a:chOff x="2945857" y="2761282"/>
            <a:chExt cx="1147356" cy="675268"/>
          </a:xfrm>
        </p:grpSpPr>
        <p:pic>
          <p:nvPicPr>
            <p:cNvPr id="9" name="Picture 2" descr="http://www.gmv.com/export/sites/gmv/images/Products/SAE/FareCollection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48264" y="2928719"/>
              <a:ext cx="644949" cy="507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gmv.com/export/sites/gmv/images/Products/SAE/FareCollection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45857" y="2761282"/>
              <a:ext cx="701734" cy="33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à coins arrondis 10"/>
          <p:cNvSpPr/>
          <p:nvPr/>
        </p:nvSpPr>
        <p:spPr>
          <a:xfrm>
            <a:off x="3644722" y="4870901"/>
            <a:ext cx="1980434" cy="64633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solidFill>
                  <a:schemeClr val="tx1"/>
                </a:solidFill>
                <a:latin typeface="+mj-lt"/>
              </a:rPr>
              <a:t>Contexto institucional</a:t>
            </a:r>
          </a:p>
        </p:txBody>
      </p:sp>
      <p:pic>
        <p:nvPicPr>
          <p:cNvPr id="12" name="Picture 2" descr="http://thedx.dreamhosters.com/wp-content/uploads/2011/06/government.jpg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75" y="4979268"/>
            <a:ext cx="434100" cy="4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6471883" y="2361074"/>
            <a:ext cx="2152295" cy="106792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solidFill>
                  <a:schemeClr val="tx1"/>
                </a:solidFill>
                <a:latin typeface="+mj-lt"/>
              </a:rPr>
              <a:t>Planos de </a:t>
            </a:r>
          </a:p>
          <a:p>
            <a:r>
              <a:rPr lang="es-419" sz="1600" dirty="0" smtClean="0">
                <a:solidFill>
                  <a:schemeClr val="tx1"/>
                </a:solidFill>
                <a:latin typeface="+mj-lt"/>
              </a:rPr>
              <a:t>Negocio de </a:t>
            </a:r>
            <a:r>
              <a:rPr lang="es-419" sz="1600" dirty="0">
                <a:solidFill>
                  <a:schemeClr val="tx1"/>
                </a:solidFill>
                <a:latin typeface="+mj-lt"/>
              </a:rPr>
              <a:t>los</a:t>
            </a:r>
          </a:p>
          <a:p>
            <a:r>
              <a:rPr lang="es-419" sz="1600" dirty="0">
                <a:solidFill>
                  <a:schemeClr val="tx1"/>
                </a:solidFill>
                <a:latin typeface="+mj-lt"/>
              </a:rPr>
              <a:t>operadores</a:t>
            </a:r>
          </a:p>
        </p:txBody>
      </p:sp>
      <p:pic>
        <p:nvPicPr>
          <p:cNvPr id="14" name="Picture 6" descr="http://3.bp.blogspot.com/_zjQWqxi2EYg/TQ7-osT8IYI/AAAAAAAAAM8/glmQ1kYEWRI/s1600/DIBUJO%2BBALANCE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10" y="2636299"/>
            <a:ext cx="630868" cy="4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uble flèche horizontale 20"/>
          <p:cNvSpPr/>
          <p:nvPr/>
        </p:nvSpPr>
        <p:spPr>
          <a:xfrm rot="19865227">
            <a:off x="5272785" y="2963857"/>
            <a:ext cx="1105611" cy="24393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>
              <a:latin typeface="+mj-lt"/>
            </a:endParaRPr>
          </a:p>
        </p:txBody>
      </p:sp>
      <p:sp>
        <p:nvSpPr>
          <p:cNvPr id="22" name="Double flèche horizontale 21"/>
          <p:cNvSpPr/>
          <p:nvPr/>
        </p:nvSpPr>
        <p:spPr>
          <a:xfrm rot="5400000">
            <a:off x="4300438" y="4389940"/>
            <a:ext cx="694631" cy="29191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>
              <a:latin typeface="+mj-lt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8</a:t>
            </a:fld>
            <a:endParaRPr lang="es-419" dirty="0"/>
          </a:p>
        </p:txBody>
      </p:sp>
      <p:sp>
        <p:nvSpPr>
          <p:cNvPr id="26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La política tarifaria como herramienta</a:t>
            </a:r>
            <a:endParaRPr lang="fr-FR" sz="28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29" name="Rectangle à coins arrondis 28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0" name="Triangle isocèle 29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1" name="Triangle isocèle 30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2" name="Triangle isocèle 31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3" name="Triangle isocèle 32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4" name="Triangle isocèle 33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35" name="Triangle isocèle 34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36" name="Rectangle à coins arrondis 35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rgbClr val="C00000"/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42" name="Forme libre 41"/>
          <p:cNvSpPr/>
          <p:nvPr/>
        </p:nvSpPr>
        <p:spPr>
          <a:xfrm>
            <a:off x="4089905" y="2880095"/>
            <a:ext cx="1101725" cy="1320800"/>
          </a:xfrm>
          <a:custGeom>
            <a:avLst/>
            <a:gdLst>
              <a:gd name="connsiteX0" fmla="*/ 533400 w 1101725"/>
              <a:gd name="connsiteY0" fmla="*/ 0 h 1320800"/>
              <a:gd name="connsiteX1" fmla="*/ 466725 w 1101725"/>
              <a:gd name="connsiteY1" fmla="*/ 41275 h 1320800"/>
              <a:gd name="connsiteX2" fmla="*/ 393700 w 1101725"/>
              <a:gd name="connsiteY2" fmla="*/ 95250 h 1320800"/>
              <a:gd name="connsiteX3" fmla="*/ 288925 w 1101725"/>
              <a:gd name="connsiteY3" fmla="*/ 177800 h 1320800"/>
              <a:gd name="connsiteX4" fmla="*/ 190500 w 1101725"/>
              <a:gd name="connsiteY4" fmla="*/ 288925 h 1320800"/>
              <a:gd name="connsiteX5" fmla="*/ 82550 w 1101725"/>
              <a:gd name="connsiteY5" fmla="*/ 441325 h 1320800"/>
              <a:gd name="connsiteX6" fmla="*/ 6350 w 1101725"/>
              <a:gd name="connsiteY6" fmla="*/ 600075 h 1320800"/>
              <a:gd name="connsiteX7" fmla="*/ 0 w 1101725"/>
              <a:gd name="connsiteY7" fmla="*/ 647700 h 1320800"/>
              <a:gd name="connsiteX8" fmla="*/ 38100 w 1101725"/>
              <a:gd name="connsiteY8" fmla="*/ 755650 h 1320800"/>
              <a:gd name="connsiteX9" fmla="*/ 142875 w 1101725"/>
              <a:gd name="connsiteY9" fmla="*/ 930275 h 1320800"/>
              <a:gd name="connsiteX10" fmla="*/ 276225 w 1101725"/>
              <a:gd name="connsiteY10" fmla="*/ 1095375 h 1320800"/>
              <a:gd name="connsiteX11" fmla="*/ 422275 w 1101725"/>
              <a:gd name="connsiteY11" fmla="*/ 1225550 h 1320800"/>
              <a:gd name="connsiteX12" fmla="*/ 511175 w 1101725"/>
              <a:gd name="connsiteY12" fmla="*/ 1298575 h 1320800"/>
              <a:gd name="connsiteX13" fmla="*/ 555625 w 1101725"/>
              <a:gd name="connsiteY13" fmla="*/ 1320800 h 1320800"/>
              <a:gd name="connsiteX14" fmla="*/ 631825 w 1101725"/>
              <a:gd name="connsiteY14" fmla="*/ 1282700 h 1320800"/>
              <a:gd name="connsiteX15" fmla="*/ 739775 w 1101725"/>
              <a:gd name="connsiteY15" fmla="*/ 1200150 h 1320800"/>
              <a:gd name="connsiteX16" fmla="*/ 822325 w 1101725"/>
              <a:gd name="connsiteY16" fmla="*/ 1130300 h 1320800"/>
              <a:gd name="connsiteX17" fmla="*/ 895350 w 1101725"/>
              <a:gd name="connsiteY17" fmla="*/ 1050925 h 1320800"/>
              <a:gd name="connsiteX18" fmla="*/ 1016000 w 1101725"/>
              <a:gd name="connsiteY18" fmla="*/ 908050 h 1320800"/>
              <a:gd name="connsiteX19" fmla="*/ 1073150 w 1101725"/>
              <a:gd name="connsiteY19" fmla="*/ 815975 h 1320800"/>
              <a:gd name="connsiteX20" fmla="*/ 1101725 w 1101725"/>
              <a:gd name="connsiteY20" fmla="*/ 755650 h 1320800"/>
              <a:gd name="connsiteX21" fmla="*/ 1041400 w 1101725"/>
              <a:gd name="connsiteY21" fmla="*/ 590550 h 1320800"/>
              <a:gd name="connsiteX22" fmla="*/ 958850 w 1101725"/>
              <a:gd name="connsiteY22" fmla="*/ 425450 h 1320800"/>
              <a:gd name="connsiteX23" fmla="*/ 873125 w 1101725"/>
              <a:gd name="connsiteY23" fmla="*/ 295275 h 1320800"/>
              <a:gd name="connsiteX24" fmla="*/ 781050 w 1101725"/>
              <a:gd name="connsiteY24" fmla="*/ 190500 h 1320800"/>
              <a:gd name="connsiteX25" fmla="*/ 666750 w 1101725"/>
              <a:gd name="connsiteY25" fmla="*/ 73025 h 1320800"/>
              <a:gd name="connsiteX26" fmla="*/ 533400 w 1101725"/>
              <a:gd name="connsiteY26" fmla="*/ 0 h 1320800"/>
              <a:gd name="connsiteX0" fmla="*/ 533400 w 1101725"/>
              <a:gd name="connsiteY0" fmla="*/ 0 h 1320800"/>
              <a:gd name="connsiteX1" fmla="*/ 466725 w 1101725"/>
              <a:gd name="connsiteY1" fmla="*/ 41275 h 1320800"/>
              <a:gd name="connsiteX2" fmla="*/ 393700 w 1101725"/>
              <a:gd name="connsiteY2" fmla="*/ 95250 h 1320800"/>
              <a:gd name="connsiteX3" fmla="*/ 288925 w 1101725"/>
              <a:gd name="connsiteY3" fmla="*/ 177800 h 1320800"/>
              <a:gd name="connsiteX4" fmla="*/ 190500 w 1101725"/>
              <a:gd name="connsiteY4" fmla="*/ 288925 h 1320800"/>
              <a:gd name="connsiteX5" fmla="*/ 82550 w 1101725"/>
              <a:gd name="connsiteY5" fmla="*/ 441325 h 1320800"/>
              <a:gd name="connsiteX6" fmla="*/ 6350 w 1101725"/>
              <a:gd name="connsiteY6" fmla="*/ 600075 h 1320800"/>
              <a:gd name="connsiteX7" fmla="*/ 0 w 1101725"/>
              <a:gd name="connsiteY7" fmla="*/ 647700 h 1320800"/>
              <a:gd name="connsiteX8" fmla="*/ 38100 w 1101725"/>
              <a:gd name="connsiteY8" fmla="*/ 755650 h 1320800"/>
              <a:gd name="connsiteX9" fmla="*/ 142875 w 1101725"/>
              <a:gd name="connsiteY9" fmla="*/ 930275 h 1320800"/>
              <a:gd name="connsiteX10" fmla="*/ 276225 w 1101725"/>
              <a:gd name="connsiteY10" fmla="*/ 1095375 h 1320800"/>
              <a:gd name="connsiteX11" fmla="*/ 422275 w 1101725"/>
              <a:gd name="connsiteY11" fmla="*/ 1225550 h 1320800"/>
              <a:gd name="connsiteX12" fmla="*/ 511175 w 1101725"/>
              <a:gd name="connsiteY12" fmla="*/ 1298575 h 1320800"/>
              <a:gd name="connsiteX13" fmla="*/ 555625 w 1101725"/>
              <a:gd name="connsiteY13" fmla="*/ 1320800 h 1320800"/>
              <a:gd name="connsiteX14" fmla="*/ 631825 w 1101725"/>
              <a:gd name="connsiteY14" fmla="*/ 1282700 h 1320800"/>
              <a:gd name="connsiteX15" fmla="*/ 739775 w 1101725"/>
              <a:gd name="connsiteY15" fmla="*/ 1200150 h 1320800"/>
              <a:gd name="connsiteX16" fmla="*/ 822325 w 1101725"/>
              <a:gd name="connsiteY16" fmla="*/ 1130300 h 1320800"/>
              <a:gd name="connsiteX17" fmla="*/ 895350 w 1101725"/>
              <a:gd name="connsiteY17" fmla="*/ 1050925 h 1320800"/>
              <a:gd name="connsiteX18" fmla="*/ 1016000 w 1101725"/>
              <a:gd name="connsiteY18" fmla="*/ 908050 h 1320800"/>
              <a:gd name="connsiteX19" fmla="*/ 1073150 w 1101725"/>
              <a:gd name="connsiteY19" fmla="*/ 815975 h 1320800"/>
              <a:gd name="connsiteX20" fmla="*/ 1101725 w 1101725"/>
              <a:gd name="connsiteY20" fmla="*/ 755650 h 1320800"/>
              <a:gd name="connsiteX21" fmla="*/ 1041400 w 1101725"/>
              <a:gd name="connsiteY21" fmla="*/ 590550 h 1320800"/>
              <a:gd name="connsiteX22" fmla="*/ 958850 w 1101725"/>
              <a:gd name="connsiteY22" fmla="*/ 425450 h 1320800"/>
              <a:gd name="connsiteX23" fmla="*/ 873125 w 1101725"/>
              <a:gd name="connsiteY23" fmla="*/ 295275 h 1320800"/>
              <a:gd name="connsiteX24" fmla="*/ 781050 w 1101725"/>
              <a:gd name="connsiteY24" fmla="*/ 190500 h 1320800"/>
              <a:gd name="connsiteX25" fmla="*/ 669925 w 1101725"/>
              <a:gd name="connsiteY25" fmla="*/ 92075 h 1320800"/>
              <a:gd name="connsiteX26" fmla="*/ 533400 w 1101725"/>
              <a:gd name="connsiteY26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1725" h="1320800">
                <a:moveTo>
                  <a:pt x="533400" y="0"/>
                </a:moveTo>
                <a:lnTo>
                  <a:pt x="466725" y="41275"/>
                </a:lnTo>
                <a:lnTo>
                  <a:pt x="393700" y="95250"/>
                </a:lnTo>
                <a:lnTo>
                  <a:pt x="288925" y="177800"/>
                </a:lnTo>
                <a:lnTo>
                  <a:pt x="190500" y="288925"/>
                </a:lnTo>
                <a:lnTo>
                  <a:pt x="82550" y="441325"/>
                </a:lnTo>
                <a:lnTo>
                  <a:pt x="6350" y="600075"/>
                </a:lnTo>
                <a:lnTo>
                  <a:pt x="0" y="647700"/>
                </a:lnTo>
                <a:lnTo>
                  <a:pt x="38100" y="755650"/>
                </a:lnTo>
                <a:lnTo>
                  <a:pt x="142875" y="930275"/>
                </a:lnTo>
                <a:lnTo>
                  <a:pt x="276225" y="1095375"/>
                </a:lnTo>
                <a:lnTo>
                  <a:pt x="422275" y="1225550"/>
                </a:lnTo>
                <a:lnTo>
                  <a:pt x="511175" y="1298575"/>
                </a:lnTo>
                <a:lnTo>
                  <a:pt x="555625" y="1320800"/>
                </a:lnTo>
                <a:lnTo>
                  <a:pt x="631825" y="1282700"/>
                </a:lnTo>
                <a:lnTo>
                  <a:pt x="739775" y="1200150"/>
                </a:lnTo>
                <a:lnTo>
                  <a:pt x="822325" y="1130300"/>
                </a:lnTo>
                <a:lnTo>
                  <a:pt x="895350" y="1050925"/>
                </a:lnTo>
                <a:lnTo>
                  <a:pt x="1016000" y="908050"/>
                </a:lnTo>
                <a:lnTo>
                  <a:pt x="1073150" y="815975"/>
                </a:lnTo>
                <a:lnTo>
                  <a:pt x="1101725" y="755650"/>
                </a:lnTo>
                <a:lnTo>
                  <a:pt x="1041400" y="590550"/>
                </a:lnTo>
                <a:lnTo>
                  <a:pt x="958850" y="425450"/>
                </a:lnTo>
                <a:lnTo>
                  <a:pt x="873125" y="295275"/>
                </a:lnTo>
                <a:lnTo>
                  <a:pt x="781050" y="190500"/>
                </a:lnTo>
                <a:lnTo>
                  <a:pt x="669925" y="92075"/>
                </a:lnTo>
                <a:lnTo>
                  <a:pt x="5334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25759" y="3122590"/>
            <a:ext cx="1043991" cy="844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b="1" dirty="0" smtClean="0">
                <a:solidFill>
                  <a:schemeClr val="bg1"/>
                </a:solidFill>
              </a:rPr>
              <a:t>POLITICA TARIFARIA</a:t>
            </a:r>
            <a:endParaRPr lang="es-419" sz="1400" b="1" dirty="0">
              <a:solidFill>
                <a:schemeClr val="bg1"/>
              </a:solidFill>
            </a:endParaRPr>
          </a:p>
        </p:txBody>
      </p:sp>
      <p:sp>
        <p:nvSpPr>
          <p:cNvPr id="44" name="Double flèche horizontale 43"/>
          <p:cNvSpPr/>
          <p:nvPr/>
        </p:nvSpPr>
        <p:spPr>
          <a:xfrm rot="1965957">
            <a:off x="2880959" y="2921533"/>
            <a:ext cx="1105611" cy="24393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>
              <a:latin typeface="+mj-lt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97891" y="1321604"/>
            <a:ext cx="83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rgbClr val="C00000"/>
                </a:solidFill>
                <a:cs typeface="Arial" panose="020B0604020202020204" pitchFamily="34" charset="0"/>
              </a:rPr>
              <a:t>ELEMENTOS CONEXOS</a:t>
            </a:r>
            <a:endParaRPr lang="es-419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2189" r="-768" b="1145"/>
          <a:stretch/>
        </p:blipFill>
        <p:spPr bwMode="auto">
          <a:xfrm>
            <a:off x="2085133" y="1971585"/>
            <a:ext cx="4959193" cy="347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s-419" dirty="0" smtClean="0"/>
              <a:t>09/12/2014</a:t>
            </a:r>
            <a:endParaRPr lang="es-419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s-419" dirty="0" smtClean="0"/>
              <a:t>ALAMYS - La ingeniería de los transportes al servicio de las políticas tarifarias</a:t>
            </a:r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 algn="l"/>
            <a:r>
              <a:rPr lang="es-419" dirty="0" smtClean="0"/>
              <a:t>Page </a:t>
            </a:r>
            <a:fld id="{C96DE93D-58CB-4569-96F9-20CBC4A49543}" type="slidenum">
              <a:rPr lang="es-419" smtClean="0"/>
              <a:pPr algn="l"/>
              <a:t>9</a:t>
            </a:fld>
            <a:endParaRPr lang="es-419" dirty="0"/>
          </a:p>
        </p:txBody>
      </p:sp>
      <p:sp>
        <p:nvSpPr>
          <p:cNvPr id="9" name="Titre 6"/>
          <p:cNvSpPr txBox="1">
            <a:spLocks/>
          </p:cNvSpPr>
          <p:nvPr/>
        </p:nvSpPr>
        <p:spPr bwMode="gray">
          <a:xfrm>
            <a:off x="36512" y="-9434"/>
            <a:ext cx="9144000" cy="1160463"/>
          </a:xfrm>
          <a:prstGeom prst="rect">
            <a:avLst/>
          </a:prstGeom>
          <a:noFill/>
        </p:spPr>
        <p:txBody>
          <a:bodyPr vert="horz" lIns="540000" tIns="0" rIns="360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La política tarifaria como herramienta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555776" y="2093629"/>
            <a:ext cx="4032448" cy="365025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endParaRPr lang="es-419" sz="16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79500" y="2566252"/>
            <a:ext cx="18764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419" sz="1200" dirty="0" smtClean="0"/>
              <a:t>ESTRUCTURA GEOGRAFICA</a:t>
            </a:r>
            <a:endParaRPr lang="es-419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980071" y="2576200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419" sz="1200" dirty="0" smtClean="0"/>
              <a:t>GAMA DE TITULOS</a:t>
            </a:r>
            <a:endParaRPr lang="es-419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95352" y="4058751"/>
            <a:ext cx="18002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200" dirty="0" smtClean="0"/>
              <a:t>NIVEL DE PRECIOS</a:t>
            </a:r>
            <a:endParaRPr lang="es-419" sz="1200" dirty="0"/>
          </a:p>
        </p:txBody>
      </p:sp>
      <p:sp>
        <p:nvSpPr>
          <p:cNvPr id="7" name="Rectangle 6"/>
          <p:cNvSpPr/>
          <p:nvPr/>
        </p:nvSpPr>
        <p:spPr>
          <a:xfrm>
            <a:off x="4788024" y="4058751"/>
            <a:ext cx="1800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solidFill>
                  <a:schemeClr val="tx1"/>
                </a:solidFill>
              </a:rPr>
              <a:t>GRADO DE </a:t>
            </a:r>
            <a:r>
              <a:rPr lang="es-419" sz="1400" dirty="0" smtClean="0">
                <a:solidFill>
                  <a:schemeClr val="tx1"/>
                </a:solidFill>
              </a:rPr>
              <a:t>INTEGRACION</a:t>
            </a:r>
            <a:endParaRPr lang="pt-PT" sz="1400" dirty="0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7128149" y="264473"/>
            <a:ext cx="1238788" cy="724735"/>
            <a:chOff x="1617026" y="1330763"/>
            <a:chExt cx="5319460" cy="3318752"/>
          </a:xfrm>
          <a:noFill/>
        </p:grpSpPr>
        <p:sp>
          <p:nvSpPr>
            <p:cNvPr id="18" name="Rectangle à coins arrondis 17"/>
            <p:cNvSpPr/>
            <p:nvPr/>
          </p:nvSpPr>
          <p:spPr>
            <a:xfrm>
              <a:off x="1724406" y="1330763"/>
              <a:ext cx="5112568" cy="3219241"/>
            </a:xfrm>
            <a:prstGeom prst="roundRect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19" name="Triangle isocèle 18"/>
            <p:cNvSpPr/>
            <p:nvPr/>
          </p:nvSpPr>
          <p:spPr>
            <a:xfrm>
              <a:off x="6737461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0" name="Triangle isocèle 19"/>
            <p:cNvSpPr/>
            <p:nvPr/>
          </p:nvSpPr>
          <p:spPr>
            <a:xfrm>
              <a:off x="1617026" y="3568864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1" name="Triangle isocèle 20"/>
            <p:cNvSpPr/>
            <p:nvPr/>
          </p:nvSpPr>
          <p:spPr>
            <a:xfrm rot="5400000">
              <a:off x="3052446" y="435609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2" name="Triangle isocèle 21"/>
            <p:cNvSpPr/>
            <p:nvPr/>
          </p:nvSpPr>
          <p:spPr>
            <a:xfrm rot="16200000">
              <a:off x="5601675" y="4363716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3" name="Triangle isocèle 22"/>
            <p:cNvSpPr/>
            <p:nvPr/>
          </p:nvSpPr>
          <p:spPr>
            <a:xfrm rot="12539912">
              <a:off x="1694861" y="1445845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  <p:sp>
          <p:nvSpPr>
            <p:cNvPr id="24" name="Triangle isocèle 23"/>
            <p:cNvSpPr/>
            <p:nvPr/>
          </p:nvSpPr>
          <p:spPr>
            <a:xfrm rot="9000000">
              <a:off x="6637948" y="1425038"/>
              <a:ext cx="199025" cy="372574"/>
            </a:xfrm>
            <a:prstGeom prst="triangl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500"/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8156941" y="364991"/>
            <a:ext cx="447507" cy="387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948264" y="369534"/>
            <a:ext cx="458791" cy="378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7532534" y="756790"/>
            <a:ext cx="496283" cy="401622"/>
          </a:xfrm>
          <a:prstGeom prst="roundRect">
            <a:avLst/>
          </a:prstGeom>
          <a:solidFill>
            <a:srgbClr val="C00000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500">
              <a:solidFill>
                <a:schemeClr val="bg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6949467" y="411759"/>
            <a:ext cx="455223" cy="285345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OBJETIVOS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552681" y="775373"/>
            <a:ext cx="460023" cy="353779"/>
          </a:xfrm>
          <a:prstGeom prst="roundRect">
            <a:avLst/>
          </a:prstGeom>
          <a:solidFill>
            <a:srgbClr val="C00000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 smtClean="0">
                <a:solidFill>
                  <a:schemeClr val="tx1"/>
                </a:solidFill>
              </a:rPr>
              <a:t>POLTICA TARIFARIA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8140287" y="372559"/>
            <a:ext cx="483891" cy="358930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" b="1" dirty="0">
                <a:solidFill>
                  <a:schemeClr val="tx1"/>
                </a:solidFill>
              </a:rPr>
              <a:t>ELEMENTOS CONEXOS</a:t>
            </a:r>
            <a:endParaRPr lang="pt-PT" sz="4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97891" y="1340768"/>
            <a:ext cx="83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COMPONENTES DE UNA POLITICA TARIFARIA</a:t>
            </a:r>
            <a:endParaRPr lang="es-419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TRA_Generique_Corpo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YSTRA_Generique_Vert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YSTRA_Generique_Bleu/Gris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YSTRA_Generique_Violet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SYSTRA_masque_v3</Template>
  <TotalTime>0</TotalTime>
  <Words>1996</Words>
  <Application>Microsoft Office PowerPoint</Application>
  <PresentationFormat>Affichage à l'écran (4:3)</PresentationFormat>
  <Paragraphs>329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SYSTRA_Generique_Corpo</vt:lpstr>
      <vt:lpstr>SYSTRA_Generique_Vert</vt:lpstr>
      <vt:lpstr>SYSTRA_Generique_Bleu/Gris</vt:lpstr>
      <vt:lpstr>SYSTRA_Generique_Violet</vt:lpstr>
      <vt:lpstr>9 de diciembre de 2014 La ingeniería de los transportes al servicio de las políticas tarifarias: una concepción global abarcando de las estrategias tarifarias a las herramientas tecnológicas </vt:lpstr>
      <vt:lpstr>Présentation PowerPoint</vt:lpstr>
      <vt:lpstr>Présentation PowerPoint</vt:lpstr>
      <vt:lpstr>Présentation PowerPoint</vt:lpstr>
      <vt:lpstr>1.</vt:lpstr>
      <vt:lpstr>Présentation PowerPoint</vt:lpstr>
      <vt:lpstr>Présentation PowerPoint</vt:lpstr>
      <vt:lpstr>Présentation PowerPoint</vt:lpstr>
      <vt:lpstr>Présentation PowerPoint</vt:lpstr>
      <vt:lpstr>2.</vt:lpstr>
      <vt:lpstr>Présentation PowerPoint</vt:lpstr>
      <vt:lpstr>Présentation PowerPoint</vt:lpstr>
      <vt:lpstr>3.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Para saber mas  « Affordability of Public Transport in Developing Countries » [Carruthers, Dick et al.; World Bank; 2005] « Elasticités de la demande : définitions, mesures et perspectives pour le transport ferroviaire » [La vie du Rail, septembre 2011] « Transit Pricing and Fares. Traveler Response to Transportation System Changes » [Transportation research Board, Washington DC, 2004] “La demanda de transporte urbano: un análisis de las elasticidades y valoraciones del tiempo” [Ana Matas, Universidad Autónoma de Barcelona, 1991].  « La tarification des transports » [Certu, 2002]  « Qui paie quoi en matière de transport urbains ?  », [Cohen, Jehanno et. Al.. CODATU.. 2009] « Une décennie de tarification dans les réseaux de transport urbain ». [GART-UTP. 2012] « Annuaire de la tarification du transport public urbain ». [GART. Publié annuellement.] « Préconisations sur les politiques tarifaires ». [UTP. 2007]</vt:lpstr>
      <vt:lpstr>Gracias por su atención   Joan SERRANO jserrano@systra.com</vt:lpstr>
      <vt:lpstr>Présentation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2014-03-12T02:34:21Z</dcterms:created>
  <dcterms:modified xsi:type="dcterms:W3CDTF">2014-12-02T23:29:38Z</dcterms:modified>
</cp:coreProperties>
</file>