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81" r:id="rId1"/>
  </p:sldMasterIdLst>
  <p:sldIdLst>
    <p:sldId id="274" r:id="rId2"/>
    <p:sldId id="256" r:id="rId3"/>
    <p:sldId id="261" r:id="rId4"/>
    <p:sldId id="262" r:id="rId5"/>
    <p:sldId id="277" r:id="rId6"/>
    <p:sldId id="276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</p:sldIdLst>
  <p:sldSz cx="9144000" cy="6858000" type="screen4x3"/>
  <p:notesSz cx="7077075" cy="90281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25906"/>
            <a:ext cx="2895600" cy="3291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4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12/9/2014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E685FA5-97AE-604B-AEC2-E51D06670467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F75110C-9F59-1A4E-A917-1DB14FB232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E685FA5-97AE-604B-AEC2-E51D06670467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F75110C-9F59-1A4E-A917-1DB14FB232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9F8B2B8-D9DB-9B45-973A-A5A3CC7E800D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F75110C-9F59-1A4E-A917-1DB14FB232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42295D47-465E-4A05-802B-049480555B6D}" type="datetime1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9F8B2B8-D9DB-9B45-973A-A5A3CC7E800D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F75110C-9F59-1A4E-A917-1DB14FB232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9F8B2B8-D9DB-9B45-973A-A5A3CC7E800D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F75110C-9F59-1A4E-A917-1DB14FB23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E685FA5-97AE-604B-AEC2-E51D06670467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F75110C-9F59-1A4E-A917-1DB14FB232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9F8B2B8-D9DB-9B45-973A-A5A3CC7E800D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F75110C-9F59-1A4E-A917-1DB14FB232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E685FA5-97AE-604B-AEC2-E51D06670467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E685FA5-97AE-604B-AEC2-E51D06670467}" type="datetimeFigureOut">
              <a:rPr lang="es-ES" smtClean="0"/>
              <a:t>09/12/2014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F75110C-9F59-1A4E-A917-1DB14FB232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pic>
        <p:nvPicPr>
          <p:cNvPr id="2" name="Imagen 1" descr="banner2015español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1497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gomez@alofthotels.co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s2facb@posadas.co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mailto:agrullon@gimdmc.co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praciones@exporail.com.mx" TargetMode="External"/><Relationship Id="rId2" Type="http://schemas.openxmlformats.org/officeDocument/2006/relationships/hyperlink" Target="mailto:lechugaleticia@amf.org.m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mf.org.mx/" TargetMode="External"/><Relationship Id="rId4" Type="http://schemas.openxmlformats.org/officeDocument/2006/relationships/hyperlink" Target="http://www.exporail.com.mx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 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000" cy="68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383901"/>
            <a:ext cx="9180513" cy="5032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</a:rPr>
              <a:t>HOSPEDAJE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</a:endParaRPr>
          </a:p>
        </p:txBody>
      </p:sp>
      <p:sp>
        <p:nvSpPr>
          <p:cNvPr id="3" name="4 Marcador de texto"/>
          <p:cNvSpPr txBox="1">
            <a:spLocks/>
          </p:cNvSpPr>
          <p:nvPr/>
        </p:nvSpPr>
        <p:spPr bwMode="auto">
          <a:xfrm>
            <a:off x="512918" y="1899473"/>
            <a:ext cx="82184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6350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715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208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573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alt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</a:rPr>
              <a:t>Hotel </a:t>
            </a:r>
            <a:r>
              <a:rPr lang="es-MX" altLang="es-MX" b="1" dirty="0" err="1" smtClean="0">
                <a:latin typeface="+mj-lt"/>
              </a:rPr>
              <a:t>Krystal</a:t>
            </a:r>
            <a:r>
              <a:rPr lang="es-MX" altLang="es-MX" b="1" dirty="0" smtClean="0">
                <a:latin typeface="+mj-lt"/>
              </a:rPr>
              <a:t> Cancún</a:t>
            </a:r>
            <a:r>
              <a:rPr kumimoji="0" lang="es-MX" alt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s-MX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</a:rPr>
              <a:t>*****</a:t>
            </a:r>
          </a:p>
        </p:txBody>
      </p: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485926" y="2324390"/>
            <a:ext cx="573951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50031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0031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Dirección:</a:t>
            </a: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Boulevard </a:t>
            </a:r>
            <a:r>
              <a:rPr kumimoji="0" lang="es-MX" altLang="es-MX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Kukulcán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 Km. </a:t>
            </a:r>
            <a:r>
              <a:rPr lang="es-MX" altLang="es-MX" sz="1400" kern="0" dirty="0" smtClean="0">
                <a:solidFill>
                  <a:prstClr val="black"/>
                </a:solidFill>
              </a:rPr>
              <a:t>9, Lote 9 y 9A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Zona Hotelera.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Cancún, Quintana Roo. C.P. 77500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RESERVACIONES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b="1" kern="0" dirty="0" smtClean="0">
                <a:solidFill>
                  <a:prstClr val="black"/>
                </a:solidFill>
              </a:rPr>
              <a:t>Teléfono</a:t>
            </a: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: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 +52  (998) 848-9814</a:t>
            </a:r>
            <a:r>
              <a:rPr kumimoji="0" lang="es-MX" altLang="es-MX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 y 9815</a:t>
            </a:r>
            <a:endParaRPr kumimoji="0" lang="es-MX" altLang="es-MX" sz="14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b="1" kern="0" baseline="0" dirty="0" smtClean="0">
                <a:solidFill>
                  <a:prstClr val="black"/>
                </a:solidFill>
              </a:rPr>
              <a:t>E-mai</a:t>
            </a:r>
            <a:r>
              <a:rPr lang="es-MX" altLang="es-MX" sz="1400" b="1" kern="0" dirty="0" smtClean="0">
                <a:solidFill>
                  <a:prstClr val="black"/>
                </a:solidFill>
              </a:rPr>
              <a:t>l</a:t>
            </a:r>
            <a:r>
              <a:rPr lang="es-MX" altLang="es-MX" sz="1400" kern="0" dirty="0" smtClean="0">
                <a:solidFill>
                  <a:prstClr val="black"/>
                </a:solidFill>
              </a:rPr>
              <a:t>: reservacionescancun@krystal-hotels.com</a:t>
            </a: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altLang="es-MX" sz="1400" kern="0" dirty="0" smtClean="0">
                <a:solidFill>
                  <a:prstClr val="black"/>
                </a:solidFill>
              </a:rPr>
              <a:t>Tarifas por noche, con impuestos y propinas incluidos.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37" y="2183635"/>
            <a:ext cx="3574276" cy="179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4386"/>
              </p:ext>
            </p:extLst>
          </p:nvPr>
        </p:nvGraphicFramePr>
        <p:xfrm>
          <a:off x="398978" y="4373695"/>
          <a:ext cx="8382555" cy="1002602"/>
        </p:xfrm>
        <a:graphic>
          <a:graphicData uri="http://schemas.openxmlformats.org/drawingml/2006/table">
            <a:tbl>
              <a:tblPr/>
              <a:tblGrid>
                <a:gridCol w="2511426"/>
                <a:gridCol w="1386023"/>
                <a:gridCol w="1353599"/>
                <a:gridCol w="1553228"/>
                <a:gridCol w="1578279"/>
              </a:tblGrid>
              <a:tr h="4905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TIPO DE HABITACION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Sencilla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Por habitación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Doble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Por habitación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Triple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Por habitación 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 2 Niños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0 a 12 años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Habitación Estándar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con Desayuno Incluido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$1,924.50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$2,162.50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$2,782.50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Gratis sin Desayuno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88877"/>
              </p:ext>
            </p:extLst>
          </p:nvPr>
        </p:nvGraphicFramePr>
        <p:xfrm>
          <a:off x="398978" y="5486400"/>
          <a:ext cx="8382555" cy="849745"/>
        </p:xfrm>
        <a:graphic>
          <a:graphicData uri="http://schemas.openxmlformats.org/drawingml/2006/table">
            <a:tbl>
              <a:tblPr/>
              <a:tblGrid>
                <a:gridCol w="2511426"/>
                <a:gridCol w="1270001"/>
                <a:gridCol w="1469621"/>
                <a:gridCol w="1553228"/>
                <a:gridCol w="1578279"/>
              </a:tblGrid>
              <a:tr h="3592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TIPO DE HABITACION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Sencilla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Por persona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Doble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Por persona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Triple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Por persona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 Niños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4  a 5 años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Habitación Estándar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Plan Todo Incluido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$2,307.00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$1,707.00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$1,409.00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Gratis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7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24" y="1744861"/>
            <a:ext cx="3040002" cy="206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Marcador de texto"/>
          <p:cNvSpPr txBox="1">
            <a:spLocks/>
          </p:cNvSpPr>
          <p:nvPr/>
        </p:nvSpPr>
        <p:spPr bwMode="auto">
          <a:xfrm>
            <a:off x="563045" y="1514798"/>
            <a:ext cx="82184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6350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715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208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573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alt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</a:rPr>
              <a:t>Hotel </a:t>
            </a:r>
            <a:r>
              <a:rPr lang="es-MX" altLang="es-MX" b="1" noProof="0" dirty="0" err="1" smtClean="0">
                <a:latin typeface="Century Gothic"/>
              </a:rPr>
              <a:t>Aloft</a:t>
            </a:r>
            <a:r>
              <a:rPr lang="es-MX" altLang="es-MX" b="1" dirty="0" smtClean="0">
                <a:latin typeface="Century Gothic"/>
              </a:rPr>
              <a:t> Cancún</a:t>
            </a:r>
            <a:r>
              <a:rPr kumimoji="0" lang="es-MX" alt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s-MX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***</a:t>
            </a:r>
          </a:p>
        </p:txBody>
      </p: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460311" y="1899168"/>
            <a:ext cx="4537011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50031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0031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Dirección:</a:t>
            </a: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Boulevard </a:t>
            </a:r>
            <a:r>
              <a:rPr kumimoji="0" lang="es-MX" altLang="es-MX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Kukulcán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 Km. </a:t>
            </a:r>
            <a:r>
              <a:rPr lang="es-MX" altLang="es-MX" sz="1400" kern="0" dirty="0" smtClean="0">
                <a:solidFill>
                  <a:prstClr val="black"/>
                </a:solidFill>
              </a:rPr>
              <a:t>9, </a:t>
            </a:r>
            <a:r>
              <a:rPr lang="es-MX" altLang="es-MX" sz="1400" kern="0" dirty="0" err="1" smtClean="0">
                <a:solidFill>
                  <a:prstClr val="black"/>
                </a:solidFill>
              </a:rPr>
              <a:t>Mz</a:t>
            </a:r>
            <a:r>
              <a:rPr lang="es-MX" altLang="es-MX" sz="1400" kern="0" dirty="0" smtClean="0">
                <a:solidFill>
                  <a:prstClr val="black"/>
                </a:solidFill>
              </a:rPr>
              <a:t> 48 L-8-01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Sección A. Zona Hotelera.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Cancún, Quintana Roo. C.P. 77500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RESERVACIONES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b="1" kern="0" dirty="0" smtClean="0">
                <a:solidFill>
                  <a:prstClr val="black"/>
                </a:solidFill>
              </a:rPr>
              <a:t>Teléfono</a:t>
            </a: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: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 +52  (998) 848-9900</a:t>
            </a:r>
            <a:endParaRPr kumimoji="0" lang="es-MX" altLang="es-MX" sz="14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b="1" kern="0" baseline="0" dirty="0" smtClean="0">
                <a:solidFill>
                  <a:prstClr val="black"/>
                </a:solidFill>
              </a:rPr>
              <a:t>E-mai</a:t>
            </a:r>
            <a:r>
              <a:rPr lang="es-MX" altLang="es-MX" sz="1400" b="1" kern="0" dirty="0" smtClean="0">
                <a:solidFill>
                  <a:prstClr val="black"/>
                </a:solidFill>
              </a:rPr>
              <a:t>l</a:t>
            </a:r>
            <a:r>
              <a:rPr lang="es-MX" altLang="es-MX" sz="1400" kern="0" dirty="0" smtClean="0">
                <a:solidFill>
                  <a:prstClr val="black"/>
                </a:solidFill>
              </a:rPr>
              <a:t>: </a:t>
            </a:r>
            <a:r>
              <a:rPr lang="es-MX" altLang="es-MX" sz="1400" kern="0" dirty="0" smtClean="0">
                <a:solidFill>
                  <a:prstClr val="black"/>
                </a:solidFill>
                <a:hlinkClick r:id="rId3"/>
              </a:rPr>
              <a:t>diana.gomez@alofthotels.com</a:t>
            </a:r>
            <a:endParaRPr lang="es-MX" altLang="es-MX" sz="1400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kern="0" dirty="0" smtClean="0">
                <a:solidFill>
                  <a:prstClr val="black"/>
                </a:solidFill>
              </a:rPr>
              <a:t>* Tarifas por noche, sujetas a 16% </a:t>
            </a:r>
            <a:r>
              <a:rPr lang="es-MX" altLang="es-MX" sz="1400" kern="0" dirty="0" err="1" smtClean="0">
                <a:solidFill>
                  <a:prstClr val="black"/>
                </a:solidFill>
              </a:rPr>
              <a:t>iva</a:t>
            </a:r>
            <a:r>
              <a:rPr lang="es-MX" altLang="es-MX" sz="1400" kern="0" dirty="0" smtClean="0">
                <a:solidFill>
                  <a:prstClr val="black"/>
                </a:solidFill>
              </a:rPr>
              <a:t> + 3% sobre hospedaje.</a:t>
            </a: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37094"/>
              </p:ext>
            </p:extLst>
          </p:nvPr>
        </p:nvGraphicFramePr>
        <p:xfrm>
          <a:off x="460312" y="4110649"/>
          <a:ext cx="8382555" cy="1002602"/>
        </p:xfrm>
        <a:graphic>
          <a:graphicData uri="http://schemas.openxmlformats.org/drawingml/2006/table">
            <a:tbl>
              <a:tblPr/>
              <a:tblGrid>
                <a:gridCol w="2511426"/>
                <a:gridCol w="1386023"/>
                <a:gridCol w="1353599"/>
                <a:gridCol w="1553228"/>
                <a:gridCol w="1578279"/>
              </a:tblGrid>
              <a:tr h="4905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TIPO DE HABITACION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Sencilla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Por habitación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Doble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Por habitación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Triple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Por habitación 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 Niños menores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de 17 años 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Estándar sin alimentos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Vista a la Laguna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$1,200.00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$1,200.00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Extra $450.00 sin desayuno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Sin costo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35361"/>
              </p:ext>
            </p:extLst>
          </p:nvPr>
        </p:nvGraphicFramePr>
        <p:xfrm>
          <a:off x="460312" y="5108627"/>
          <a:ext cx="8382555" cy="430381"/>
        </p:xfrm>
        <a:graphic>
          <a:graphicData uri="http://schemas.openxmlformats.org/drawingml/2006/table">
            <a:tbl>
              <a:tblPr/>
              <a:tblGrid>
                <a:gridCol w="2511426"/>
                <a:gridCol w="1386023"/>
                <a:gridCol w="1353599"/>
                <a:gridCol w="1553228"/>
                <a:gridCol w="1578279"/>
              </a:tblGrid>
              <a:tr h="4303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Estándar Desayuno Buffet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Vista a la Laguna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$1,360.00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$1,520.00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MN $ 2,005.00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Sin costo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57470"/>
              </p:ext>
            </p:extLst>
          </p:nvPr>
        </p:nvGraphicFramePr>
        <p:xfrm>
          <a:off x="460312" y="5569717"/>
          <a:ext cx="8382555" cy="478846"/>
        </p:xfrm>
        <a:graphic>
          <a:graphicData uri="http://schemas.openxmlformats.org/drawingml/2006/table">
            <a:tbl>
              <a:tblPr/>
              <a:tblGrid>
                <a:gridCol w="2511426"/>
                <a:gridCol w="1386023"/>
                <a:gridCol w="1353599"/>
                <a:gridCol w="1553228"/>
                <a:gridCol w="1578279"/>
              </a:tblGrid>
              <a:tr h="478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Estándar sin alimentos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Vista al Mar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$1,441.00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$1,441.00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Extra $450.00 sin desayuno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Sin costo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9982"/>
              </p:ext>
            </p:extLst>
          </p:nvPr>
        </p:nvGraphicFramePr>
        <p:xfrm>
          <a:off x="485926" y="6081617"/>
          <a:ext cx="8382555" cy="478846"/>
        </p:xfrm>
        <a:graphic>
          <a:graphicData uri="http://schemas.openxmlformats.org/drawingml/2006/table">
            <a:tbl>
              <a:tblPr/>
              <a:tblGrid>
                <a:gridCol w="2511426"/>
                <a:gridCol w="1386023"/>
                <a:gridCol w="1353599"/>
                <a:gridCol w="1553228"/>
                <a:gridCol w="1578279"/>
              </a:tblGrid>
              <a:tr h="478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Estándar Desayuno Buffet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Vista al Mar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$1,601.00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MN $1,761.00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MN $ 2,246.00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Sin costo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8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2.zonaturistica.com/files/hoteles/6116/FA_6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34" y="2621532"/>
            <a:ext cx="2667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 Marcador de texto"/>
          <p:cNvSpPr txBox="1">
            <a:spLocks/>
          </p:cNvSpPr>
          <p:nvPr/>
        </p:nvSpPr>
        <p:spPr bwMode="auto">
          <a:xfrm>
            <a:off x="462837" y="1898924"/>
            <a:ext cx="82184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6350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715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208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573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alt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</a:rPr>
              <a:t>Hotel </a:t>
            </a:r>
            <a:r>
              <a:rPr lang="es-MX" altLang="es-MX" b="1" noProof="0" dirty="0" smtClean="0">
                <a:latin typeface="Century Gothic"/>
              </a:rPr>
              <a:t>Fiesta Americana Coral Beach</a:t>
            </a:r>
            <a:r>
              <a:rPr lang="es-MX" altLang="es-MX" b="1" dirty="0" smtClean="0">
                <a:latin typeface="Century Gothic"/>
              </a:rPr>
              <a:t> Cancún</a:t>
            </a:r>
            <a:r>
              <a:rPr kumimoji="0" lang="es-MX" alt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s-MX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*****</a:t>
            </a:r>
          </a:p>
        </p:txBody>
      </p: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485926" y="2533850"/>
            <a:ext cx="4537011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50031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0031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Dirección:</a:t>
            </a: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Boulevard </a:t>
            </a:r>
            <a:r>
              <a:rPr kumimoji="0" lang="es-MX" altLang="es-MX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Kukulcán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 Km. </a:t>
            </a:r>
            <a:r>
              <a:rPr lang="es-MX" altLang="es-MX" sz="1400" kern="0" dirty="0" smtClean="0">
                <a:solidFill>
                  <a:prstClr val="black"/>
                </a:solidFill>
              </a:rPr>
              <a:t>9.5. 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Zona Hotelera.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Cancún, Quintana Roo. C.P. 77500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RESERVACIONES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b="1" kern="0" dirty="0" smtClean="0">
                <a:solidFill>
                  <a:prstClr val="black"/>
                </a:solidFill>
              </a:rPr>
              <a:t>Teléfono</a:t>
            </a: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:</a:t>
            </a:r>
            <a:r>
              <a:rPr kumimoji="0" lang="es-MX" alt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 +52  (998) 881-3200</a:t>
            </a:r>
            <a:endParaRPr kumimoji="0" lang="es-MX" altLang="es-MX" sz="14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b="1" kern="0" baseline="0" dirty="0" smtClean="0">
                <a:solidFill>
                  <a:prstClr val="black"/>
                </a:solidFill>
              </a:rPr>
              <a:t>E-mai</a:t>
            </a:r>
            <a:r>
              <a:rPr lang="es-MX" altLang="es-MX" sz="1400" b="1" kern="0" dirty="0" smtClean="0">
                <a:solidFill>
                  <a:prstClr val="black"/>
                </a:solidFill>
              </a:rPr>
              <a:t>l</a:t>
            </a:r>
            <a:r>
              <a:rPr lang="es-MX" altLang="es-MX" sz="1400" kern="0" dirty="0" smtClean="0">
                <a:solidFill>
                  <a:prstClr val="black"/>
                </a:solidFill>
              </a:rPr>
              <a:t>: </a:t>
            </a:r>
            <a:r>
              <a:rPr lang="es-MX" altLang="es-MX" sz="1400" kern="0" dirty="0" smtClean="0">
                <a:solidFill>
                  <a:prstClr val="black"/>
                </a:solidFill>
                <a:hlinkClick r:id="rId3"/>
              </a:rPr>
              <a:t>res2facb@posadas.com</a:t>
            </a:r>
            <a:endParaRPr lang="es-MX" altLang="es-MX" sz="1400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kern="0" dirty="0" smtClean="0">
                <a:solidFill>
                  <a:prstClr val="black"/>
                </a:solidFill>
              </a:rPr>
              <a:t>Tarifas en dólares americanos, por noche, con impuestos y propinas incluidos.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3148"/>
              </p:ext>
            </p:extLst>
          </p:nvPr>
        </p:nvGraphicFramePr>
        <p:xfrm>
          <a:off x="398978" y="4886639"/>
          <a:ext cx="8382555" cy="1002602"/>
        </p:xfrm>
        <a:graphic>
          <a:graphicData uri="http://schemas.openxmlformats.org/drawingml/2006/table">
            <a:tbl>
              <a:tblPr/>
              <a:tblGrid>
                <a:gridCol w="2511426"/>
                <a:gridCol w="1386023"/>
                <a:gridCol w="1353599"/>
                <a:gridCol w="1553228"/>
                <a:gridCol w="1578279"/>
              </a:tblGrid>
              <a:tr h="4905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TIPO DE HABITACION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Sencilla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Por habitación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Doble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Por habitación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Triple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Por habitación 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 Niños menores de 12 años 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7C52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Habitación Estándar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con Desayuno Incluido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USD $262.00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USD $290.00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USD $375.00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Desayuno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USD $15.00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84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321474"/>
            <a:ext cx="9180513" cy="5032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1188720" rIns="274320" anchor="ctr">
            <a:normAutofit fontScale="900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Transporte Aéreo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450" y="2195513"/>
            <a:ext cx="272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>
                <a:solidFill>
                  <a:prstClr val="black"/>
                </a:solidFill>
                <a:latin typeface="Century Gothic"/>
                <a:ea typeface="ＭＳ Ｐゴシック" pitchFamily="34" charset="-128"/>
              </a:rPr>
              <a:t>Tarifas convenido con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" name="Picture 2" descr="C:\Users\AMF\Pictures\aeromexico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26" y="2841625"/>
            <a:ext cx="3238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MF\Pictures\Logo_interj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6" y="3570359"/>
            <a:ext cx="285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MF\Pictures\American_Airline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57" y="4518457"/>
            <a:ext cx="215423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brandsoftheworld.com/sites/default/files/styles/logo-original-577x577/public/0014/1037/bran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49" y="5492895"/>
            <a:ext cx="1233055" cy="12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4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-1" y="1369381"/>
            <a:ext cx="9180513" cy="5032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TRASLADOS AEROPUERTO-HOTEL-AEROPUERTO Y OTROS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28031" y="2142044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ts val="2000"/>
              </a:spcBef>
              <a:spcAft>
                <a:spcPct val="0"/>
              </a:spcAft>
              <a:buClr>
                <a:srgbClr val="A00633"/>
              </a:buClr>
              <a:defRPr/>
            </a:pPr>
            <a:r>
              <a:rPr lang="es-MX" altLang="es-MX" dirty="0">
                <a:solidFill>
                  <a:srgbClr val="595959"/>
                </a:solidFill>
                <a:ea typeface="ＭＳ Ｐゴシック" pitchFamily="34" charset="-128"/>
              </a:rPr>
              <a:t>Particulares y en Grupo</a:t>
            </a:r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1127124" y="2326710"/>
            <a:ext cx="7610475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6350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715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208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573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/>
                <a:ea typeface="+mn-ea"/>
              </a:rPr>
              <a:t>Angélica </a:t>
            </a:r>
            <a:r>
              <a:rPr kumimoji="0" lang="es-MX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/>
                <a:ea typeface="+mn-ea"/>
              </a:rPr>
              <a:t>Grullón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/>
                <a:ea typeface="+mn-ea"/>
              </a:rPr>
              <a:t>Directora de Ventas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/>
                <a:ea typeface="+mn-ea"/>
              </a:rPr>
              <a:t>Global Incentive México   		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/>
                <a:ea typeface="+mn-ea"/>
                <a:hlinkClick r:id="rId2"/>
              </a:rPr>
              <a:t>agrullon@gimdmc.com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entury Gothic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/>
                <a:ea typeface="+mn-ea"/>
              </a:rPr>
              <a:t>+52 (998) 849-5101</a:t>
            </a:r>
          </a:p>
        </p:txBody>
      </p:sp>
      <p:pic>
        <p:nvPicPr>
          <p:cNvPr id="5" name="Picture 4" descr="C:\Users\AMF\Pictures\Chevy-Express-1500--300x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24" y="2582367"/>
            <a:ext cx="2857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4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contenido"/>
          <p:cNvSpPr txBox="1">
            <a:spLocks/>
          </p:cNvSpPr>
          <p:nvPr/>
        </p:nvSpPr>
        <p:spPr bwMode="auto">
          <a:xfrm>
            <a:off x="1141413" y="2174874"/>
            <a:ext cx="7318375" cy="44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6350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715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208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573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ts val="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Expositores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Patrocinadores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Visitantes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Hospedaje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Transporte aéreo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Traslados aeropuerto-hotel-aeropuerto y otros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Pre-tour y Post- tour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ＭＳ Ｐゴシック" pitchFamily="34" charset="-12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lang="es-MX" sz="1400" b="1" dirty="0" smtClean="0">
                <a:latin typeface="Century Gothic"/>
              </a:rPr>
              <a:t>                                                      		                                     </a:t>
            </a:r>
            <a:r>
              <a:rPr lang="es-MX" sz="1800" b="1" dirty="0" smtClean="0">
                <a:latin typeface="Century Gothic"/>
              </a:rPr>
              <a:t>CONTACTO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		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                       Lic. LETICIA LECHUGA VAZQUEZ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lang="es-MX" sz="1400" b="1" dirty="0" smtClean="0">
                <a:latin typeface="Century Gothic"/>
              </a:rPr>
              <a:t>Directora de Operaciones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Asociación </a:t>
            </a:r>
            <a:r>
              <a:rPr lang="es-MX" sz="1400" b="1" dirty="0" smtClean="0">
                <a:latin typeface="Century Gothic"/>
              </a:rPr>
              <a:t>Me</a:t>
            </a:r>
            <a:r>
              <a:rPr kumimoji="0" lang="es-MX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xicana</a:t>
            </a: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 de Ferrocarriles, A.C.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ＭＳ Ｐゴシック" pitchFamily="34" charset="-12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Cel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 +52  (55) 1048-8975 D.F.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Tel +52 (728) 282-5017 y +52 (728) 282-1882 Edo. de </a:t>
            </a:r>
            <a:r>
              <a:rPr kumimoji="0" lang="es-MX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Méx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  <a:ea typeface="ＭＳ Ｐゴシック" pitchFamily="34" charset="-128"/>
                <a:hlinkClick r:id="rId2"/>
              </a:rPr>
              <a:t>lechugaleticia@amf.org.mx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/>
              <a:ea typeface="ＭＳ Ｐゴシック" pitchFamily="34" charset="-12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00"/>
                </a:solidFill>
                <a:effectLst/>
                <a:uLnTx/>
                <a:uFillTx/>
                <a:latin typeface="Century Gothic"/>
                <a:ea typeface="ＭＳ Ｐゴシック" pitchFamily="34" charset="-128"/>
                <a:hlinkClick r:id="rId3"/>
              </a:rPr>
              <a:t>operaciones@exporail.com.mx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rgbClr val="004E00"/>
              </a:solidFill>
              <a:effectLst/>
              <a:uLnTx/>
              <a:uFillTx/>
              <a:latin typeface="Century Gothic"/>
              <a:ea typeface="ＭＳ Ｐゴシック" pitchFamily="34" charset="-128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  <a:hlinkClick r:id="rId4"/>
              </a:rPr>
              <a:t>www.exporail.com.mx</a:t>
            </a: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 y </a:t>
            </a: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ＭＳ Ｐゴシック" pitchFamily="34" charset="-128"/>
                <a:hlinkClick r:id="rId5"/>
              </a:rPr>
              <a:t>www.amf.org.mx</a:t>
            </a:r>
            <a:endParaRPr kumimoji="0" lang="es-MX" sz="1400" b="1" i="0" u="none" strike="noStrike" kern="12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ＭＳ Ｐゴシック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A00633"/>
              </a:buClr>
              <a:buSzTx/>
              <a:buFont typeface="Arial" pitchFamily="34" charset="0"/>
              <a:buNone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ＭＳ Ｐゴシック" pitchFamily="34" charset="-128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0" y="1388150"/>
            <a:ext cx="9180513" cy="5032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</a:rPr>
              <a:t>REGISTRO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714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0" y="1456022"/>
            <a:ext cx="9180000" cy="4735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pitchFamily="34" charset="-128"/>
                <a:cs typeface="+mj-cs"/>
              </a:rPr>
              <a:t>Sede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ＭＳ Ｐゴシック" pitchFamily="34" charset="-128"/>
              <a:cs typeface="+mj-cs"/>
            </a:endParaRPr>
          </a:p>
        </p:txBody>
      </p:sp>
      <p:sp>
        <p:nvSpPr>
          <p:cNvPr id="3" name="4 Marcador de texto"/>
          <p:cNvSpPr txBox="1">
            <a:spLocks/>
          </p:cNvSpPr>
          <p:nvPr/>
        </p:nvSpPr>
        <p:spPr bwMode="auto">
          <a:xfrm>
            <a:off x="1006474" y="2464125"/>
            <a:ext cx="35655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b="0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None/>
              <a:defRPr sz="2000" b="1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800" b="1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None/>
              <a:defRPr sz="1600" b="1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600" b="1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A00633"/>
              </a:buClr>
              <a:buSzTx/>
              <a:buFont typeface="Arial" charset="0"/>
              <a:buNone/>
              <a:tabLst/>
              <a:defRPr/>
            </a:pPr>
            <a:r>
              <a:rPr kumimoji="0" lang="es-MX" alt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ＭＳ Ｐゴシック" pitchFamily="34" charset="-128"/>
              </a:rPr>
              <a:t>Cancún, Quintana Roo. México</a:t>
            </a:r>
          </a:p>
        </p:txBody>
      </p:sp>
      <p:sp>
        <p:nvSpPr>
          <p:cNvPr id="4" name="8 Marcador de contenido"/>
          <p:cNvSpPr txBox="1">
            <a:spLocks/>
          </p:cNvSpPr>
          <p:nvPr/>
        </p:nvSpPr>
        <p:spPr>
          <a:xfrm>
            <a:off x="1179641" y="3516905"/>
            <a:ext cx="3219190" cy="206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es-MX" altLang="es-MX" sz="1600" b="1" dirty="0" smtClean="0">
                <a:solidFill>
                  <a:schemeClr val="accent1">
                    <a:lumMod val="50000"/>
                  </a:schemeClr>
                </a:solidFill>
              </a:rPr>
              <a:t>Cancún Center</a:t>
            </a:r>
          </a:p>
          <a:p>
            <a:pPr marL="0" indent="0" algn="r">
              <a:buFont typeface="Arial" charset="0"/>
              <a:buNone/>
            </a:pPr>
            <a:r>
              <a:rPr lang="es-MX" altLang="es-MX" sz="1600" b="1" dirty="0" err="1" smtClean="0">
                <a:solidFill>
                  <a:srgbClr val="004E00"/>
                </a:solidFill>
              </a:rPr>
              <a:t>Conventions</a:t>
            </a:r>
            <a:r>
              <a:rPr lang="es-MX" altLang="es-MX" sz="1600" b="1" dirty="0" smtClean="0">
                <a:solidFill>
                  <a:srgbClr val="004E00"/>
                </a:solidFill>
              </a:rPr>
              <a:t> &amp; </a:t>
            </a:r>
            <a:r>
              <a:rPr lang="es-MX" altLang="es-MX" sz="1600" b="1" dirty="0" err="1" smtClean="0">
                <a:solidFill>
                  <a:srgbClr val="004E00"/>
                </a:solidFill>
              </a:rPr>
              <a:t>Exhibitions</a:t>
            </a:r>
            <a:endParaRPr lang="es-MX" altLang="es-MX" sz="1600" b="1" dirty="0" smtClean="0">
              <a:solidFill>
                <a:srgbClr val="004E00"/>
              </a:solidFill>
            </a:endParaRPr>
          </a:p>
          <a:p>
            <a:pPr marL="0" indent="0" algn="r">
              <a:buFont typeface="Arial" charset="0"/>
              <a:buNone/>
            </a:pPr>
            <a:r>
              <a:rPr lang="es-MX" altLang="es-MX" sz="1600" dirty="0" smtClean="0"/>
              <a:t>Boulevard </a:t>
            </a:r>
            <a:r>
              <a:rPr lang="es-MX" altLang="es-MX" sz="1600" dirty="0" err="1" smtClean="0"/>
              <a:t>Kukulcan</a:t>
            </a:r>
            <a:r>
              <a:rPr lang="es-MX" altLang="es-MX" sz="1600" dirty="0" smtClean="0"/>
              <a:t> Km. 9,  </a:t>
            </a:r>
          </a:p>
          <a:p>
            <a:pPr marL="0" indent="0" algn="r">
              <a:buFont typeface="Arial" charset="0"/>
              <a:buNone/>
            </a:pPr>
            <a:r>
              <a:rPr lang="es-MX" altLang="es-MX" sz="1600" dirty="0" smtClean="0"/>
              <a:t>Zona Hotelera. C.P. 77500</a:t>
            </a:r>
          </a:p>
          <a:p>
            <a:pPr marL="0" indent="0" algn="r">
              <a:buFont typeface="Arial" charset="0"/>
              <a:buNone/>
            </a:pPr>
            <a:r>
              <a:rPr lang="es-MX" altLang="es-MX" sz="1600" dirty="0" smtClean="0"/>
              <a:t>Cancún, Quintana Roo.</a:t>
            </a:r>
          </a:p>
        </p:txBody>
      </p:sp>
      <p:pic>
        <p:nvPicPr>
          <p:cNvPr id="5" name="Picture 13" descr="http://www.revistabuenviaje.com/b_travel/recintos/cancuncent/canc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31" y="3670126"/>
            <a:ext cx="3533775" cy="1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Título"/>
          <p:cNvSpPr txBox="1">
            <a:spLocks/>
          </p:cNvSpPr>
          <p:nvPr/>
        </p:nvSpPr>
        <p:spPr>
          <a:xfrm>
            <a:off x="1" y="1444093"/>
            <a:ext cx="9179999" cy="5032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</a:rPr>
              <a:t>PROGRAMA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</a:endParaRPr>
          </a:p>
        </p:txBody>
      </p:sp>
      <p:sp>
        <p:nvSpPr>
          <p:cNvPr id="3" name="CuadroTexto 1"/>
          <p:cNvSpPr txBox="1"/>
          <p:nvPr/>
        </p:nvSpPr>
        <p:spPr>
          <a:xfrm>
            <a:off x="0" y="2136572"/>
            <a:ext cx="3819600" cy="338554"/>
          </a:xfrm>
          <a:prstGeom prst="rect">
            <a:avLst/>
          </a:prstGeom>
          <a:solidFill>
            <a:srgbClr val="487C5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	Domingo </a:t>
            </a:r>
            <a:r>
              <a:rPr lang="es-MX" sz="1600" dirty="0" smtClean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08 </a:t>
            </a:r>
            <a:r>
              <a:rPr lang="es-MX" sz="1600" dirty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DE </a:t>
            </a:r>
            <a:r>
              <a:rPr lang="es-MX" sz="1600" dirty="0" smtClean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FEBRERO, 2015</a:t>
            </a:r>
            <a:endParaRPr lang="es-MX" sz="1600" dirty="0">
              <a:solidFill>
                <a:schemeClr val="bg1"/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3461" y="2658246"/>
            <a:ext cx="6851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MX" sz="1200" b="1" dirty="0" smtClean="0">
                <a:ea typeface="ＭＳ Ｐゴシック" charset="0"/>
                <a:cs typeface="Arial" charset="0"/>
              </a:rPr>
              <a:t>07:00 – 20:00      </a:t>
            </a:r>
            <a:r>
              <a:rPr lang="es-MX" altLang="es-MX" sz="1200" dirty="0" smtClean="0"/>
              <a:t>Tours </a:t>
            </a:r>
            <a:r>
              <a:rPr lang="es-MX" altLang="es-MX" sz="1200" dirty="0"/>
              <a:t>disponibles con proveedor local, previa reservación.</a:t>
            </a:r>
            <a:endParaRPr lang="es-MX" sz="1200" b="1" dirty="0" smtClean="0">
              <a:ea typeface="ＭＳ Ｐゴシック" charset="0"/>
              <a:cs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MX" sz="1200" b="1" dirty="0" smtClean="0">
                <a:ea typeface="ＭＳ Ｐゴシック" charset="0"/>
                <a:cs typeface="Arial" charset="0"/>
              </a:rPr>
              <a:t>12:00 – 19:00</a:t>
            </a:r>
            <a:r>
              <a:rPr lang="es-MX" sz="1200" dirty="0" smtClean="0">
                <a:ea typeface="ＭＳ Ｐゴシック" charset="0"/>
                <a:cs typeface="Arial" charset="0"/>
              </a:rPr>
              <a:t>      Registro y entrega de gafetes.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MX" sz="1200" b="1" dirty="0" smtClean="0">
                <a:ea typeface="ＭＳ Ｐゴシック" charset="0"/>
                <a:cs typeface="Arial" charset="0"/>
              </a:rPr>
              <a:t>12:00 – 20:00</a:t>
            </a:r>
            <a:r>
              <a:rPr lang="es-MX" sz="1200" dirty="0" smtClean="0">
                <a:ea typeface="ＭＳ Ｐゴシック" charset="0"/>
                <a:cs typeface="Arial" charset="0"/>
              </a:rPr>
              <a:t>      Montaje Piso Exposición.</a:t>
            </a:r>
            <a:endParaRPr lang="es-MX" sz="1200" dirty="0">
              <a:ea typeface="ＭＳ Ｐゴシック" charset="0"/>
              <a:cs typeface="Arial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0" y="3501548"/>
            <a:ext cx="38196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rgbClr val="FFFFFF"/>
                </a:solidFill>
                <a:latin typeface="+mj-lt"/>
                <a:ea typeface="ＭＳ Ｐゴシック" charset="0"/>
                <a:cs typeface="Arial" charset="0"/>
              </a:rPr>
              <a:t>	</a:t>
            </a:r>
            <a:r>
              <a:rPr lang="es-MX" sz="16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" charset="0"/>
              </a:rPr>
              <a:t>Lunes 09 </a:t>
            </a:r>
            <a:r>
              <a:rPr lang="es-MX" sz="1600" dirty="0">
                <a:solidFill>
                  <a:srgbClr val="FFFFFF"/>
                </a:solidFill>
                <a:latin typeface="+mj-lt"/>
                <a:ea typeface="ＭＳ Ｐゴシック" charset="0"/>
                <a:cs typeface="Arial" charset="0"/>
              </a:rPr>
              <a:t>DE </a:t>
            </a:r>
            <a:r>
              <a:rPr lang="es-MX" sz="16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Arial" charset="0"/>
              </a:rPr>
              <a:t>FEBRERO, 2015</a:t>
            </a:r>
            <a:endParaRPr lang="es-MX" sz="1600" dirty="0">
              <a:solidFill>
                <a:srgbClr val="FFFFFF"/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6" name="7 Marcador de contenido"/>
          <p:cNvSpPr txBox="1">
            <a:spLocks/>
          </p:cNvSpPr>
          <p:nvPr/>
        </p:nvSpPr>
        <p:spPr>
          <a:xfrm>
            <a:off x="463461" y="4033381"/>
            <a:ext cx="8424936" cy="2589772"/>
          </a:xfrm>
          <a:prstGeom prst="rect">
            <a:avLst/>
          </a:prstGeom>
          <a:extLst/>
        </p:spPr>
        <p:txBody>
          <a:bodyPr numCol="2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07:00 – 19:00     </a:t>
            </a:r>
            <a:r>
              <a:rPr lang="es-MX" sz="1200" dirty="0" smtClean="0"/>
              <a:t>Registro y entrega de gafetes.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09:30 – 10:00</a:t>
            </a:r>
            <a:r>
              <a:rPr lang="es-MX" sz="1200" dirty="0" smtClean="0"/>
              <a:t>     Acceso al salón de la ceremonia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dirty="0"/>
              <a:t>	</a:t>
            </a:r>
            <a:r>
              <a:rPr lang="es-MX" sz="1200" dirty="0" smtClean="0"/>
              <a:t>     inaugural.	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10:00 – 10:30     </a:t>
            </a:r>
            <a:r>
              <a:rPr lang="es-MX" sz="1200" dirty="0" smtClean="0"/>
              <a:t>Ceremonia  Inaugural. 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dirty="0"/>
              <a:t>	 </a:t>
            </a:r>
            <a:r>
              <a:rPr lang="es-MX" sz="1200" dirty="0" smtClean="0"/>
              <a:t>     Proyectos Ferroviarios SCT.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10:30 – 11:00</a:t>
            </a:r>
            <a:r>
              <a:rPr lang="es-MX" sz="1200" dirty="0" smtClean="0"/>
              <a:t>     Corte de listón de la Exposición.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11:00 – 14:00</a:t>
            </a:r>
            <a:r>
              <a:rPr lang="es-MX" sz="1200" dirty="0" smtClean="0"/>
              <a:t>     Piso de Exposición en curso.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11:00 – 14:00</a:t>
            </a:r>
            <a:r>
              <a:rPr lang="es-MX" sz="1200" dirty="0" smtClean="0"/>
              <a:t>     Paneles Ferrocarriles de Carga y 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dirty="0"/>
              <a:t>	 </a:t>
            </a:r>
            <a:r>
              <a:rPr lang="es-MX" sz="1200" dirty="0" smtClean="0"/>
              <a:t>    Pasajeros.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14:00 – 16:00</a:t>
            </a:r>
            <a:r>
              <a:rPr lang="es-MX" sz="1200" dirty="0" smtClean="0"/>
              <a:t>     Comida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16:00 – 19:00</a:t>
            </a:r>
            <a:r>
              <a:rPr lang="es-MX" sz="1200" dirty="0" smtClean="0"/>
              <a:t>     Piso de Exposición en curso.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endParaRPr lang="es-MX" sz="1200" b="1" dirty="0" smtClean="0"/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endParaRPr lang="es-MX" sz="1200" b="1" dirty="0" smtClean="0"/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16:00 – 19:00</a:t>
            </a:r>
            <a:r>
              <a:rPr lang="es-MX" sz="1200" dirty="0" smtClean="0"/>
              <a:t>     Presentación Planes de Inversión 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dirty="0" smtClean="0"/>
              <a:t>	     de los Ferrocarriles de Carga en México. 	     (</a:t>
            </a:r>
            <a:r>
              <a:rPr lang="es-MX" sz="1100" dirty="0" smtClean="0"/>
              <a:t>Ferromex-Ferrosur, Ferrovalle, Ferroistmo, 	       KCSM, Coahuila-Durango).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16:00 – 19:00</a:t>
            </a:r>
            <a:r>
              <a:rPr lang="es-MX" sz="1200" dirty="0" smtClean="0"/>
              <a:t>     Paneles Ferrocarriles de Pasajeros.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16:00 – 19:00</a:t>
            </a:r>
            <a:r>
              <a:rPr lang="es-MX" sz="1200" dirty="0" smtClean="0"/>
              <a:t>     Seminario Mecánico de la </a:t>
            </a:r>
            <a:r>
              <a:rPr lang="es-MX" sz="1200" dirty="0" err="1" smtClean="0"/>
              <a:t>Association</a:t>
            </a:r>
            <a:r>
              <a:rPr lang="es-MX" sz="1200" dirty="0" smtClean="0"/>
              <a:t> 	     of American </a:t>
            </a:r>
            <a:r>
              <a:rPr lang="es-MX" sz="1200" dirty="0" err="1" smtClean="0"/>
              <a:t>Railroads</a:t>
            </a:r>
            <a:r>
              <a:rPr lang="es-MX" sz="1200" dirty="0" smtClean="0"/>
              <a:t>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16:00 – 19:00</a:t>
            </a:r>
            <a:r>
              <a:rPr lang="es-MX" sz="1200" dirty="0" smtClean="0"/>
              <a:t>     Seminario UITP (</a:t>
            </a:r>
            <a:r>
              <a:rPr lang="es-MX" sz="1200" dirty="0" err="1" smtClean="0"/>
              <a:t>Union</a:t>
            </a:r>
            <a:r>
              <a:rPr lang="es-MX" sz="1200" dirty="0" smtClean="0"/>
              <a:t> Internacional de 	     Transporte Público).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16:00 – 19:00     </a:t>
            </a:r>
            <a:r>
              <a:rPr lang="es-MX" sz="1200" dirty="0" smtClean="0"/>
              <a:t>Citas de Negocios pre-establecidas  	      con los Ferrocarriles de Carga y de 	      Pasajeros de México.</a:t>
            </a:r>
          </a:p>
        </p:txBody>
      </p:sp>
    </p:spTree>
    <p:extLst>
      <p:ext uri="{BB962C8B-B14F-4D97-AF65-F5344CB8AC3E}">
        <p14:creationId xmlns:p14="http://schemas.microsoft.com/office/powerpoint/2010/main" val="268224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0" y="1628775"/>
            <a:ext cx="38196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	Martes </a:t>
            </a:r>
            <a:r>
              <a:rPr lang="es-MX" sz="1600" dirty="0" smtClean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10 </a:t>
            </a:r>
            <a:r>
              <a:rPr lang="es-MX" sz="1600" dirty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DE </a:t>
            </a:r>
            <a:r>
              <a:rPr lang="es-MX" sz="1600" dirty="0" smtClean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FEBRERO</a:t>
            </a:r>
            <a:r>
              <a:rPr lang="es-MX" sz="1600" dirty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, </a:t>
            </a:r>
            <a:r>
              <a:rPr lang="es-MX" sz="1600" dirty="0" smtClean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rPr>
              <a:t>2015</a:t>
            </a:r>
            <a:endParaRPr lang="es-MX" sz="1600" dirty="0">
              <a:solidFill>
                <a:schemeClr val="bg1"/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3" name="8 Marcador de contenido"/>
          <p:cNvSpPr txBox="1">
            <a:spLocks/>
          </p:cNvSpPr>
          <p:nvPr/>
        </p:nvSpPr>
        <p:spPr>
          <a:xfrm>
            <a:off x="467544" y="2189358"/>
            <a:ext cx="8136904" cy="3184308"/>
          </a:xfrm>
          <a:prstGeom prst="rect">
            <a:avLst/>
          </a:prstGeom>
          <a:extLst/>
        </p:spPr>
        <p:txBody>
          <a:bodyPr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>
                <a:solidFill>
                  <a:srgbClr val="000000"/>
                </a:solidFill>
              </a:rPr>
              <a:t>08:00 – 18:00</a:t>
            </a:r>
            <a:r>
              <a:rPr lang="es-MX" sz="1200" dirty="0" smtClean="0">
                <a:solidFill>
                  <a:srgbClr val="000000"/>
                </a:solidFill>
              </a:rPr>
              <a:t>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Registro y entrega de gafetes.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>
                <a:solidFill>
                  <a:srgbClr val="000000"/>
                </a:solidFill>
              </a:rPr>
              <a:t>08:00 – 14:00</a:t>
            </a:r>
            <a:r>
              <a:rPr lang="es-MX" sz="1200" dirty="0" smtClean="0">
                <a:solidFill>
                  <a:srgbClr val="000000"/>
                </a:solidFill>
              </a:rPr>
              <a:t>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Seminario Mecánico AAR.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>
                <a:solidFill>
                  <a:srgbClr val="000000"/>
                </a:solidFill>
              </a:rPr>
              <a:t>09:00 – 14:00</a:t>
            </a:r>
            <a:r>
              <a:rPr lang="es-MX" sz="1200" dirty="0" smtClean="0">
                <a:solidFill>
                  <a:srgbClr val="000000"/>
                </a:solidFill>
              </a:rPr>
              <a:t>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Piso de Exposición en curso.</a:t>
            </a:r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s-MX" sz="1200" b="1" dirty="0" smtClean="0"/>
              <a:t>09:00 – 14:00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Citas de Negocios pre-establecidas  con los Ferrocarriles de Carga y </a:t>
            </a:r>
          </a:p>
          <a:p>
            <a:pPr marL="0" indent="0">
              <a:spcBef>
                <a:spcPts val="200"/>
              </a:spcBef>
              <a:buNone/>
              <a:defRPr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      de Pasajeros de México.</a:t>
            </a:r>
          </a:p>
          <a:p>
            <a:pPr marL="0" lvl="0" indent="0">
              <a:spcBef>
                <a:spcPts val="200"/>
              </a:spcBef>
              <a:buNone/>
              <a:defRPr/>
            </a:pPr>
            <a:r>
              <a:rPr lang="es-MX" sz="1200" b="1" dirty="0">
                <a:solidFill>
                  <a:srgbClr val="000000"/>
                </a:solidFill>
              </a:rPr>
              <a:t>09:00 – 14:00</a:t>
            </a:r>
            <a:r>
              <a:rPr lang="es-MX" sz="1200" dirty="0">
                <a:solidFill>
                  <a:srgbClr val="000000"/>
                </a:solidFill>
              </a:rPr>
              <a:t>     </a:t>
            </a: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Paneles Ferrocarriles de Carga.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>
                <a:solidFill>
                  <a:srgbClr val="000000"/>
                </a:solidFill>
              </a:rPr>
              <a:t>09:00 – 14:00</a:t>
            </a:r>
            <a:r>
              <a:rPr lang="es-MX" sz="1200" dirty="0" smtClean="0">
                <a:solidFill>
                  <a:srgbClr val="000000"/>
                </a:solidFill>
              </a:rPr>
              <a:t>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Paneles Ferrocarriles de Pasajeros.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09:00 – 14:00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Seminario AREMA.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09:00 – 14:00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Seminario UITP (Unión Internacional de Transporte Público).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>
                <a:solidFill>
                  <a:srgbClr val="000000"/>
                </a:solidFill>
              </a:rPr>
              <a:t>14:00 – 16:00</a:t>
            </a:r>
            <a:r>
              <a:rPr lang="es-MX" sz="1200" dirty="0" smtClean="0">
                <a:solidFill>
                  <a:srgbClr val="000000"/>
                </a:solidFill>
              </a:rPr>
              <a:t>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Comida 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>
                <a:solidFill>
                  <a:srgbClr val="000000"/>
                </a:solidFill>
              </a:rPr>
              <a:t>16:00 – 18:00</a:t>
            </a:r>
            <a:r>
              <a:rPr lang="es-MX" sz="1200" dirty="0" smtClean="0">
                <a:solidFill>
                  <a:srgbClr val="000000"/>
                </a:solidFill>
              </a:rPr>
              <a:t>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Seminario Mecánico AAR. (</a:t>
            </a:r>
            <a:r>
              <a:rPr lang="es-MX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American </a:t>
            </a:r>
            <a:r>
              <a:rPr lang="es-MX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Railroads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es-MX" sz="1200" b="1" dirty="0" smtClean="0"/>
              <a:t>16:00 – 18:30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Seminario AREMA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(American </a:t>
            </a:r>
            <a:r>
              <a:rPr lang="es-MX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Railway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Engineering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</a:t>
            </a:r>
          </a:p>
          <a:p>
            <a:pPr marL="0" indent="0">
              <a:buNone/>
            </a:pP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      </a:t>
            </a:r>
            <a:r>
              <a:rPr lang="es-MX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Maintenance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-of-</a:t>
            </a:r>
            <a:r>
              <a:rPr lang="es-MX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Way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Association</a:t>
            </a:r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/>
              <a:t>16:00 – 18:30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Seminario IUTP.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b="1" dirty="0" smtClean="0">
                <a:solidFill>
                  <a:srgbClr val="000000"/>
                </a:solidFill>
              </a:rPr>
              <a:t>18:30 – 20:00</a:t>
            </a:r>
            <a:r>
              <a:rPr lang="es-MX" sz="1200" dirty="0" smtClean="0">
                <a:solidFill>
                  <a:srgbClr val="000000"/>
                </a:solidFill>
              </a:rPr>
              <a:t>    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Coctel de Cierre en el Piso de Exposición.</a:t>
            </a:r>
            <a:endParaRPr lang="es-MX" sz="1200" b="1" dirty="0" smtClean="0"/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0" indent="0">
              <a:spcBef>
                <a:spcPts val="200"/>
              </a:spcBef>
              <a:buFont typeface="Arial" charset="0"/>
              <a:buNone/>
              <a:defRPr/>
            </a:pP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-839" y="5475674"/>
            <a:ext cx="3820439" cy="3385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MX" altLang="es-MX" sz="1600" dirty="0">
                <a:solidFill>
                  <a:schemeClr val="bg1"/>
                </a:solidFill>
                <a:latin typeface="+mn-lt"/>
              </a:rPr>
              <a:t> 	Miércoles </a:t>
            </a:r>
            <a:r>
              <a:rPr lang="es-MX" altLang="es-MX" sz="1600" dirty="0" smtClean="0">
                <a:solidFill>
                  <a:schemeClr val="bg1"/>
                </a:solidFill>
                <a:latin typeface="+mn-lt"/>
              </a:rPr>
              <a:t>11 </a:t>
            </a:r>
            <a:r>
              <a:rPr lang="es-MX" altLang="es-MX" sz="1600" dirty="0">
                <a:solidFill>
                  <a:schemeClr val="bg1"/>
                </a:solidFill>
                <a:latin typeface="+mn-lt"/>
              </a:rPr>
              <a:t>DE </a:t>
            </a:r>
            <a:r>
              <a:rPr lang="es-MX" altLang="es-MX" sz="1600" dirty="0" smtClean="0">
                <a:solidFill>
                  <a:schemeClr val="bg1"/>
                </a:solidFill>
                <a:latin typeface="+mj-lt"/>
              </a:rPr>
              <a:t>FEBRERO</a:t>
            </a:r>
            <a:r>
              <a:rPr lang="es-MX" altLang="es-MX" sz="1600" dirty="0" smtClean="0">
                <a:solidFill>
                  <a:schemeClr val="bg1"/>
                </a:solidFill>
                <a:latin typeface="+mn-lt"/>
              </a:rPr>
              <a:t>, 2015</a:t>
            </a:r>
            <a:endParaRPr lang="es-MX" altLang="es-MX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67750" y="5709732"/>
            <a:ext cx="5845576" cy="5040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s-MX" altLang="es-MX" sz="1200" b="1" dirty="0" smtClean="0"/>
          </a:p>
          <a:p>
            <a:pPr marL="0" indent="0">
              <a:buFont typeface="Arial" charset="0"/>
              <a:buNone/>
            </a:pPr>
            <a:r>
              <a:rPr lang="es-MX" altLang="es-MX" sz="1200" b="1" dirty="0" smtClean="0"/>
              <a:t>07:00 – 20:00</a:t>
            </a:r>
            <a:r>
              <a:rPr lang="es-MX" altLang="es-MX" sz="1200" dirty="0" smtClean="0"/>
              <a:t>    Tours disponibles con proveedor local, previa reservación.</a:t>
            </a:r>
          </a:p>
          <a:p>
            <a:pPr marL="0" indent="0">
              <a:buFont typeface="Arial" charset="0"/>
              <a:buNone/>
            </a:pPr>
            <a:endParaRPr lang="es-MX" alt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36627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287350" y="1871830"/>
            <a:ext cx="204254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rgbClr val="25A850"/>
                </a:solidFill>
                <a:effectLst/>
                <a:latin typeface="Arial" pitchFamily="34" charset="0"/>
                <a:cs typeface="Arial" pitchFamily="34" charset="0"/>
              </a:rPr>
              <a:t>Organizaciones Participantes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s-MX" altLang="es-MX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2" name="Picture 58" descr="Consejo Mexicano del Transpo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0" y="2150339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Association of American Railro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5" y="2090279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Railway Association of 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5" y="2090279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American Railway Engineering and Maintenance-of-Way 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7" y="2046428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IA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84" y="2090279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O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0" y="2814492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Asociación Latinoamericana de Metros y Subterráne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29" y="2759218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Asociación Latinoamericana de Ferrocarril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29" y="2814492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UIT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29" y="2796884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287350" y="3428505"/>
            <a:ext cx="240925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rgbClr val="25A850"/>
                </a:solidFill>
                <a:effectLst/>
                <a:latin typeface="Arial" pitchFamily="34" charset="0"/>
                <a:cs typeface="Arial" pitchFamily="34" charset="0"/>
              </a:rPr>
              <a:t>Socios Estratégicos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altLang="es-MX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s-MX" altLang="es-MX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2" name="Picture 68" descr="Ferrocarril Mexican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" y="3939160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Ferrocarril del Surest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95" y="3864262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Kansas City Southern de Mexic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95" y="3939160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Ferrocarril Coahuila-Duran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64" y="3867643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Ferrocarril y Terminal del Valle de Mexic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9" y="4444850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Ferrocarril del Istmo de Tehuantepe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97" y="4469528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Union Pacific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95" y="4497809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Canadian Pacifi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65" y="4497809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Norfolk Souther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10" y="4526235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Burlington Northern Santa F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9" y="5211184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Sistema de Transporte Colectivo Metr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95" y="5216808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 Sistema de Transporte Colectivo Metrorrey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79" y="5211184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Sistema de Tren Electrico Urbann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17" y="5146818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Ferrocarriles Suburbano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21" y="5165726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Ferrocarril Chihuahua Pacific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65" y="5800123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3" descr="Tequila Express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45" y="5714110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Jose Cuervo Expres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65" y="5716010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85" descr="Servicios de Transportes Eléctricos del D.F.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72" y="5839786"/>
            <a:ext cx="1714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6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6" y="1891430"/>
            <a:ext cx="7102258" cy="469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42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Título"/>
          <p:cNvSpPr txBox="1">
            <a:spLocks/>
          </p:cNvSpPr>
          <p:nvPr/>
        </p:nvSpPr>
        <p:spPr>
          <a:xfrm>
            <a:off x="0" y="1297024"/>
            <a:ext cx="9180513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</a:rPr>
              <a:t>EXPOSITORES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</a:endParaRPr>
          </a:p>
        </p:txBody>
      </p:sp>
      <p:graphicFrame>
        <p:nvGraphicFramePr>
          <p:cNvPr id="4" name="1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44707"/>
              </p:ext>
            </p:extLst>
          </p:nvPr>
        </p:nvGraphicFramePr>
        <p:xfrm>
          <a:off x="827088" y="2922298"/>
          <a:ext cx="7610474" cy="1854200"/>
        </p:xfrm>
        <a:graphic>
          <a:graphicData uri="http://schemas.openxmlformats.org/drawingml/2006/table">
            <a:tbl>
              <a:tblPr firstRow="1" bandRow="1"/>
              <a:tblGrid>
                <a:gridCol w="576067"/>
                <a:gridCol w="1909595"/>
                <a:gridCol w="1762090"/>
                <a:gridCol w="1600632"/>
                <a:gridCol w="176209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#</a:t>
                      </a:r>
                      <a:endParaRPr lang="es-MX" sz="1200" dirty="0">
                        <a:latin typeface="+mn-lt"/>
                      </a:endParaRPr>
                    </a:p>
                  </a:txBody>
                  <a:tcPr marL="114815" marR="1148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Stand</a:t>
                      </a:r>
                      <a:r>
                        <a:rPr lang="es-MX" sz="1200" baseline="0" dirty="0" smtClean="0">
                          <a:latin typeface="+mn-lt"/>
                        </a:rPr>
                        <a:t> 3 x 3</a:t>
                      </a:r>
                      <a:endParaRPr lang="es-MX" sz="1200" dirty="0">
                        <a:latin typeface="+mn-lt"/>
                      </a:endParaRPr>
                    </a:p>
                  </a:txBody>
                  <a:tcPr marL="114815" marR="1148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Precio</a:t>
                      </a:r>
                      <a:endParaRPr lang="es-MX" sz="1200" dirty="0">
                        <a:latin typeface="+mn-lt"/>
                      </a:endParaRPr>
                    </a:p>
                  </a:txBody>
                  <a:tcPr marL="114815" marR="1148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Iva</a:t>
                      </a:r>
                      <a:endParaRPr lang="es-MX" sz="1200" dirty="0">
                        <a:latin typeface="+mn-lt"/>
                      </a:endParaRPr>
                    </a:p>
                  </a:txBody>
                  <a:tcPr marL="114815" marR="1148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Total Pesos</a:t>
                      </a:r>
                      <a:endParaRPr lang="es-MX" sz="1200" dirty="0">
                        <a:latin typeface="+mn-lt"/>
                      </a:endParaRPr>
                    </a:p>
                  </a:txBody>
                  <a:tcPr marL="114815" marR="1148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960" marR="1196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Socio AMF</a:t>
                      </a:r>
                    </a:p>
                  </a:txBody>
                  <a:tcPr marL="11960" marR="1196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$ 45,000.00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   7,200.00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$ 52,200.00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960" marR="1196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Socio AMF</a:t>
                      </a:r>
                    </a:p>
                  </a:txBody>
                  <a:tcPr marL="11960" marR="1196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$ 35,000.00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   5,600.00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$ 40,600.00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60" marR="1196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Socio AMF</a:t>
                      </a:r>
                    </a:p>
                  </a:txBody>
                  <a:tcPr marL="11960" marR="1196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80,000.00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$ 12,800.00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$ 92,800.00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60" marR="1196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Socio AMF</a:t>
                      </a:r>
                    </a:p>
                  </a:txBody>
                  <a:tcPr marL="11960" marR="1196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$ 65,000.00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$ 10,400.00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$ 75,400.00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827088" y="5038538"/>
            <a:ext cx="7610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1" dirty="0" smtClean="0">
                <a:solidFill>
                  <a:prstClr val="black"/>
                </a:solidFill>
                <a:latin typeface="Century Gothic" pitchFamily="34" charset="0"/>
              </a:rPr>
              <a:t>Nota Importante</a:t>
            </a:r>
            <a:r>
              <a:rPr lang="es-MX" sz="1400" b="1" dirty="0" smtClean="0">
                <a:solidFill>
                  <a:prstClr val="black"/>
                </a:solidFill>
                <a:latin typeface="Century Gothic" pitchFamily="34" charset="0"/>
              </a:rPr>
              <a:t>: El costo de los stands tendrá un incremento del 10% después del 15 de diciembre.</a:t>
            </a:r>
            <a:endParaRPr lang="es-MX" sz="1400" b="1" dirty="0"/>
          </a:p>
        </p:txBody>
      </p:sp>
      <p:sp>
        <p:nvSpPr>
          <p:cNvPr id="6" name="4 Marcador de texto"/>
          <p:cNvSpPr txBox="1">
            <a:spLocks/>
          </p:cNvSpPr>
          <p:nvPr/>
        </p:nvSpPr>
        <p:spPr bwMode="auto">
          <a:xfrm>
            <a:off x="293253" y="2217195"/>
            <a:ext cx="4232956" cy="46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6350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715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208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573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es-MX" altLang="es-MX" dirty="0" smtClean="0">
                <a:latin typeface="Century Gothic"/>
              </a:rPr>
              <a:t>Costo Sands</a:t>
            </a:r>
            <a:endParaRPr kumimoji="0" lang="es-MX" altLang="es-MX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359053"/>
            <a:ext cx="9180513" cy="5032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</a:rPr>
              <a:t>PATROCINIOS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</a:endParaRPr>
          </a:p>
        </p:txBody>
      </p:sp>
      <p:graphicFrame>
        <p:nvGraphicFramePr>
          <p:cNvPr id="3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774974"/>
              </p:ext>
            </p:extLst>
          </p:nvPr>
        </p:nvGraphicFramePr>
        <p:xfrm>
          <a:off x="751562" y="2192902"/>
          <a:ext cx="7617131" cy="4106728"/>
        </p:xfrm>
        <a:graphic>
          <a:graphicData uri="http://schemas.openxmlformats.org/drawingml/2006/table">
            <a:tbl>
              <a:tblPr/>
              <a:tblGrid>
                <a:gridCol w="5651729"/>
                <a:gridCol w="736408"/>
                <a:gridCol w="657330"/>
                <a:gridCol w="571664"/>
              </a:tblGrid>
              <a:tr h="33302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 BENEFICIOS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PLATINUM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GOLDEN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SILVER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1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1 Stand de 3 x 3 mts.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2485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Posibilidad de Intervenir en algún panel o conferencia.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4815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Anfitrión en una de las mesas principales de la comida y 2 mesas reservadas para    su empresa.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2245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Folletería de su empresa en cada una de las sillas (a cargo del patrocinador).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2245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1 pendón de 1 x 4 mts.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4815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Colocación de banners publicitarios para vestir el evento (por cuenta del  patrocinador).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2268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Logotipo de su empresa en el Programa Impreso, Escenarios y Arco de Entrada de la Expo.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193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Su Logotipo en la Pág. Web de ExpoRail con hipervínculo a su sitio Web.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2303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Datos de su empresa en el Directorio del Programa y de la Pág. Web de </a:t>
                      </a:r>
                      <a:r>
                        <a:rPr kumimoji="0" lang="es-MX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ExpoRail</a:t>
                      </a: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193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Publicidad impresa en la estación de café (a cargo del patrocinador).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193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1 roll up de 2 x .80 m. en la estación de café.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193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Agradecimiento por audio.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193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Servilletas y sobres de azúcar con el logo y página web de su empresa.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Portavasos con el logo y página web de su empresa (coctel).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193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Accesos al Programa de conferencias y Exposición.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√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1300338"/>
            <a:ext cx="9180513" cy="5032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</a:rPr>
              <a:t>VISITANTES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</a:endParaRPr>
          </a:p>
        </p:txBody>
      </p:sp>
      <p:graphicFrame>
        <p:nvGraphicFramePr>
          <p:cNvPr id="4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344526"/>
              </p:ext>
            </p:extLst>
          </p:nvPr>
        </p:nvGraphicFramePr>
        <p:xfrm>
          <a:off x="558006" y="2218043"/>
          <a:ext cx="8064500" cy="4529657"/>
        </p:xfrm>
        <a:graphic>
          <a:graphicData uri="http://schemas.openxmlformats.org/drawingml/2006/table">
            <a:tbl>
              <a:tblPr/>
              <a:tblGrid>
                <a:gridCol w="3600450"/>
                <a:gridCol w="2087562"/>
                <a:gridCol w="2376488"/>
              </a:tblGrid>
              <a:tr h="5063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Evento</a:t>
                      </a: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Proveedores </a:t>
                      </a: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Empleados Ferrocarril , Gobierno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Patios Multimodales, Usuarios FC.</a:t>
                      </a:r>
                    </a:p>
                  </a:txBody>
                  <a:tcPr marL="91435" marR="91435" marT="45714" marB="4571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373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Ceremonia de Apertura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Proyectos Ferroviarios de la SCT.</a:t>
                      </a:r>
                      <a:b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• Presentación Planes de Inversión de los Ferrocarriles en México</a:t>
                      </a:r>
                      <a:b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• Conferencias Técnicas y Paneles de los Ferrocarriles de Carga y Pasajeros.</a:t>
                      </a:r>
                      <a:b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• Piso de Exhibición Proveedores Ferroviarios.</a:t>
                      </a:r>
                      <a:b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•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Seminario Mecánico AAR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 Seminario Técnico AREMA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Seminario UITP</a:t>
                      </a:r>
                      <a:b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•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Comida Lunes y Martes</a:t>
                      </a:r>
                      <a:b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• 1 Coctel de Clausura Martes</a:t>
                      </a: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Acceso S1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  NO SOCIOS AMF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$5,000.00 pesos + </a:t>
                      </a:r>
                      <a:r>
                        <a:rPr kumimoji="0" lang="es-MX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iva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SOCIOS AMF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$3,500.000 pesos + </a:t>
                      </a:r>
                      <a:r>
                        <a:rPr kumimoji="0" lang="es-MX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iva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Acceso 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NO SOCIOS AMF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$4,500.00 pesos + iva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SOCIOS AMF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$3,000.00 pesos + </a:t>
                      </a:r>
                      <a:r>
                        <a:rPr kumimoji="0" lang="es-MX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iva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12125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Ceremonia de Apertura.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Proyectos Ferroviarios de la SCT.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Presentación Planes de Inversión de los Ferrocarriles en México.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Conferencias Técnicas y Paneles de los Ferrocarriles de Carga y Pasajeros.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Piso de Exhibición Proveedores Ferroviarios.</a:t>
                      </a:r>
                      <a:b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Acceso S2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NO SOCIOS AMF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$4,000.00 pesos + iva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SOCIOS AMF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   $2,500.00 pesos  + </a:t>
                      </a:r>
                      <a:r>
                        <a:rPr kumimoji="0" lang="es-MX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iva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Acceso E2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NO SOCIOS AMF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$2,000.00 pesos + </a:t>
                      </a:r>
                      <a:r>
                        <a:rPr kumimoji="0" lang="es-MX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iva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SOCIOS AMF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Sin costo, presentando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identificación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empleado vigente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texto"/>
          <p:cNvSpPr txBox="1">
            <a:spLocks/>
          </p:cNvSpPr>
          <p:nvPr/>
        </p:nvSpPr>
        <p:spPr bwMode="auto">
          <a:xfrm>
            <a:off x="293253" y="1804786"/>
            <a:ext cx="4232956" cy="5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6350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715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2080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00319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573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es-MX" altLang="es-MX" dirty="0" smtClean="0">
                <a:latin typeface="Century Gothic"/>
              </a:rPr>
              <a:t>Cuotas de Acceso</a:t>
            </a:r>
            <a:endParaRPr kumimoji="0" lang="es-MX" altLang="es-MX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872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Personalizar 4">
      <a:dk1>
        <a:sysClr val="windowText" lastClr="000000"/>
      </a:dk1>
      <a:lt1>
        <a:sysClr val="window" lastClr="FFFFFF"/>
      </a:lt1>
      <a:dk2>
        <a:srgbClr val="BFBFBF"/>
      </a:dk2>
      <a:lt2>
        <a:srgbClr val="EEECE1"/>
      </a:lt2>
      <a:accent1>
        <a:srgbClr val="009C01"/>
      </a:accent1>
      <a:accent2>
        <a:srgbClr val="213926"/>
      </a:accent2>
      <a:accent3>
        <a:srgbClr val="0066A4"/>
      </a:accent3>
      <a:accent4>
        <a:srgbClr val="D63527"/>
      </a:accent4>
      <a:accent5>
        <a:srgbClr val="808080"/>
      </a:accent5>
      <a:accent6>
        <a:srgbClr val="BFBFBF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Claridad.thmx</Template>
  <TotalTime>2087</TotalTime>
  <Words>1018</Words>
  <Application>Microsoft Office PowerPoint</Application>
  <PresentationFormat>Presentación en pantalla (4:3)</PresentationFormat>
  <Paragraphs>336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4x4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Castañeda</dc:creator>
  <cp:lastModifiedBy>LETY</cp:lastModifiedBy>
  <cp:revision>68</cp:revision>
  <cp:lastPrinted>2014-12-09T16:56:38Z</cp:lastPrinted>
  <dcterms:created xsi:type="dcterms:W3CDTF">2012-09-20T22:09:22Z</dcterms:created>
  <dcterms:modified xsi:type="dcterms:W3CDTF">2014-12-09T17:10:35Z</dcterms:modified>
</cp:coreProperties>
</file>