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78" r:id="rId10"/>
    <p:sldId id="270" r:id="rId11"/>
    <p:sldId id="268" r:id="rId12"/>
    <p:sldId id="269" r:id="rId13"/>
    <p:sldId id="272" r:id="rId14"/>
    <p:sldId id="273" r:id="rId15"/>
    <p:sldId id="274" r:id="rId16"/>
    <p:sldId id="277" r:id="rId17"/>
    <p:sldId id="276" r:id="rId18"/>
    <p:sldId id="279" r:id="rId19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6323" autoAdjust="0"/>
  </p:normalViewPr>
  <p:slideViewPr>
    <p:cSldViewPr>
      <p:cViewPr>
        <p:scale>
          <a:sx n="100" d="100"/>
          <a:sy n="100" d="100"/>
        </p:scale>
        <p:origin x="-19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D3562-EF4A-4DDD-9B07-435D9D441D1D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smtClean="0"/>
              <a:t>SITEUR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328A-F2BD-442A-9C10-639C0CC3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2946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DF6D-DB7B-4329-B21D-2CAF5554AAFD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smtClean="0"/>
              <a:t>SITEUR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F9C0B-1000-4B02-B2FF-41DE870719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83210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 smtClean="0"/>
              <a:t>SITEUR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9C0B-1000-4B02-B2FF-41DE8707199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8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F9C0B-1000-4B02-B2FF-41DE87071990}" type="slidenum">
              <a:rPr lang="es-MX" smtClean="0"/>
              <a:t>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SITEUR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23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F9C0B-1000-4B02-B2FF-41DE87071990}" type="slidenum">
              <a:rPr lang="es-MX" smtClean="0"/>
              <a:t>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SITEUR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2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CFE38C8-C670-4874-B0FF-55541F92422F}" type="datetimeFigureOut">
              <a:rPr lang="es-MX" smtClean="0"/>
              <a:t>27/01/2015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DFD92A-2467-4B4B-B2C8-E9508C3C0624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99592" y="836712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                  </a:t>
            </a:r>
          </a:p>
          <a:p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</a:t>
            </a:r>
            <a:endParaRPr lang="es-MX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MX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MX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MX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MX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MX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MX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s-MX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Quito, Enero, 2015</a:t>
            </a:r>
            <a:endParaRPr lang="es-MX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8701"/>
            <a:ext cx="7394575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8625" y="126876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000" b="1" dirty="0">
                <a:solidFill>
                  <a:srgbClr val="92D050"/>
                </a:solidFill>
              </a:rPr>
              <a:t>2014</a:t>
            </a:r>
            <a:r>
              <a:rPr lang="es-MX" sz="3000" b="1" dirty="0"/>
              <a:t> se comienza con las </a:t>
            </a:r>
            <a:r>
              <a:rPr lang="es-MX" sz="3000" b="1" dirty="0">
                <a:solidFill>
                  <a:srgbClr val="92D050"/>
                </a:solidFill>
              </a:rPr>
              <a:t>licitaciones del Proyecto </a:t>
            </a:r>
            <a:r>
              <a:rPr lang="es-MX" sz="3000" b="1" dirty="0"/>
              <a:t>por $1,133’000 millones de dólares</a:t>
            </a:r>
            <a:r>
              <a:rPr lang="es-MX" sz="3000" b="1" dirty="0" smtClean="0"/>
              <a:t>.</a:t>
            </a:r>
          </a:p>
          <a:p>
            <a:pPr algn="just"/>
            <a:endParaRPr lang="es-MX" sz="3000" b="1" dirty="0">
              <a:solidFill>
                <a:srgbClr val="92D050"/>
              </a:solidFill>
            </a:endParaRPr>
          </a:p>
          <a:p>
            <a:pPr algn="just"/>
            <a:r>
              <a:rPr lang="es-MX" sz="3000" b="1" dirty="0">
                <a:solidFill>
                  <a:srgbClr val="92D050"/>
                </a:solidFill>
              </a:rPr>
              <a:t>Gobierno del Estado </a:t>
            </a:r>
            <a:r>
              <a:rPr lang="es-MX" sz="3000" b="1" dirty="0"/>
              <a:t>en conjunto con </a:t>
            </a:r>
            <a:r>
              <a:rPr lang="es-MX" sz="3000" b="1" dirty="0">
                <a:solidFill>
                  <a:srgbClr val="92D050"/>
                </a:solidFill>
              </a:rPr>
              <a:t>SITEUR</a:t>
            </a:r>
            <a:r>
              <a:rPr lang="es-MX" sz="3000" b="1" dirty="0"/>
              <a:t>, gestiona ante los gobiernos Municipales </a:t>
            </a:r>
            <a:r>
              <a:rPr lang="es-MX" sz="3000" b="1" dirty="0">
                <a:solidFill>
                  <a:srgbClr val="92D050"/>
                </a:solidFill>
              </a:rPr>
              <a:t>permisos, licencias, cesiones de predios para la construcción</a:t>
            </a:r>
            <a:r>
              <a:rPr lang="es-MX" sz="3000" b="1" dirty="0"/>
              <a:t>, garantizando su ejecución al margen de cambios políticos.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12797" y="267581"/>
            <a:ext cx="1774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i="1" dirty="0"/>
              <a:t>Línea 3</a:t>
            </a:r>
          </a:p>
        </p:txBody>
      </p:sp>
      <p:pic>
        <p:nvPicPr>
          <p:cNvPr id="6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10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548680"/>
            <a:ext cx="841232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b="1" dirty="0" smtClean="0">
                <a:solidFill>
                  <a:srgbClr val="92D050"/>
                </a:solidFill>
              </a:rPr>
              <a:t>Gobierno </a:t>
            </a:r>
            <a:r>
              <a:rPr lang="es-MX" sz="2500" b="1" dirty="0">
                <a:solidFill>
                  <a:srgbClr val="92D050"/>
                </a:solidFill>
              </a:rPr>
              <a:t>del Estado y SITEUR socializaron </a:t>
            </a:r>
            <a:r>
              <a:rPr lang="es-MX" sz="2500" b="1" dirty="0" smtClean="0">
                <a:solidFill>
                  <a:srgbClr val="92D050"/>
                </a:solidFill>
              </a:rPr>
              <a:t>L3</a:t>
            </a:r>
            <a:r>
              <a:rPr lang="es-MX" sz="2500" b="1" dirty="0" smtClean="0"/>
              <a:t>:</a:t>
            </a:r>
          </a:p>
          <a:p>
            <a:pPr algn="just"/>
            <a:endParaRPr lang="es-MX" sz="2500" b="1" dirty="0" smtClean="0"/>
          </a:p>
          <a:p>
            <a:pPr algn="just"/>
            <a:r>
              <a:rPr lang="es-MX" sz="2500" b="1" dirty="0" smtClean="0"/>
              <a:t>-</a:t>
            </a:r>
            <a:r>
              <a:rPr lang="es-MX" sz="2500" b="1" dirty="0">
                <a:solidFill>
                  <a:srgbClr val="92D050"/>
                </a:solidFill>
              </a:rPr>
              <a:t>Informa</a:t>
            </a:r>
            <a:r>
              <a:rPr lang="es-MX" sz="2500" b="1" dirty="0"/>
              <a:t> el Proyecto de Línea 3 a la sociedad</a:t>
            </a:r>
            <a:r>
              <a:rPr lang="es-MX" sz="2500" b="1" dirty="0" smtClean="0"/>
              <a:t>.</a:t>
            </a:r>
          </a:p>
          <a:p>
            <a:pPr algn="just"/>
            <a:r>
              <a:rPr lang="es-MX" sz="2500" b="1" dirty="0" smtClean="0"/>
              <a:t>-</a:t>
            </a:r>
            <a:r>
              <a:rPr lang="es-MX" sz="2500" b="1" dirty="0">
                <a:solidFill>
                  <a:srgbClr val="92D050"/>
                </a:solidFill>
              </a:rPr>
              <a:t>Publicita</a:t>
            </a:r>
            <a:r>
              <a:rPr lang="es-MX" sz="2500" b="1" dirty="0"/>
              <a:t> en Medios de Comunicación</a:t>
            </a:r>
            <a:r>
              <a:rPr lang="es-MX" sz="2500" b="1" dirty="0" smtClean="0"/>
              <a:t>.</a:t>
            </a:r>
          </a:p>
          <a:p>
            <a:pPr algn="just"/>
            <a:r>
              <a:rPr lang="es-MX" sz="2500" b="1" dirty="0" smtClean="0"/>
              <a:t>-</a:t>
            </a:r>
            <a:r>
              <a:rPr lang="es-MX" sz="2500" b="1" dirty="0">
                <a:solidFill>
                  <a:srgbClr val="92D050"/>
                </a:solidFill>
              </a:rPr>
              <a:t>Informa </a:t>
            </a:r>
            <a:r>
              <a:rPr lang="es-MX" sz="2500" b="1" dirty="0"/>
              <a:t>a  Cámaras de Comercio y Asociaciones de </a:t>
            </a:r>
            <a:r>
              <a:rPr lang="es-MX" sz="2500" b="1" dirty="0" smtClean="0"/>
              <a:t>Profesionistas, Universidades, líderes religiosos, etc.</a:t>
            </a:r>
          </a:p>
          <a:p>
            <a:pPr algn="just"/>
            <a:r>
              <a:rPr lang="es-MX" sz="2500" b="1" dirty="0" smtClean="0"/>
              <a:t>-</a:t>
            </a:r>
            <a:r>
              <a:rPr lang="es-MX" sz="2500" b="1" dirty="0"/>
              <a:t>Atiende </a:t>
            </a:r>
            <a:r>
              <a:rPr lang="es-MX" sz="2500" b="1" dirty="0">
                <a:solidFill>
                  <a:srgbClr val="92D050"/>
                </a:solidFill>
              </a:rPr>
              <a:t>Personalmente</a:t>
            </a:r>
            <a:r>
              <a:rPr lang="es-MX" sz="2500" b="1" dirty="0"/>
              <a:t> a los habitantes del trazo (500 </a:t>
            </a:r>
            <a:r>
              <a:rPr lang="es-MX" sz="2500" b="1" dirty="0" err="1"/>
              <a:t>mts</a:t>
            </a:r>
            <a:r>
              <a:rPr lang="es-MX" sz="2500" b="1" dirty="0"/>
              <a:t>. en torno</a:t>
            </a:r>
            <a:r>
              <a:rPr lang="es-MX" sz="2500" b="1" dirty="0" smtClean="0"/>
              <a:t>)</a:t>
            </a:r>
          </a:p>
          <a:p>
            <a:pPr algn="just"/>
            <a:endParaRPr lang="es-MX" sz="2500" b="1" dirty="0"/>
          </a:p>
          <a:p>
            <a:pPr algn="just"/>
            <a:r>
              <a:rPr lang="es-MX" sz="2500" b="1" dirty="0">
                <a:solidFill>
                  <a:srgbClr val="00B050"/>
                </a:solidFill>
              </a:rPr>
              <a:t> </a:t>
            </a:r>
            <a:r>
              <a:rPr lang="es-MX" sz="2500" b="1" dirty="0" smtClean="0">
                <a:solidFill>
                  <a:srgbClr val="92D050"/>
                </a:solidFill>
              </a:rPr>
              <a:t>Involucrando </a:t>
            </a:r>
            <a:r>
              <a:rPr lang="es-MX" sz="2500" b="1" dirty="0">
                <a:solidFill>
                  <a:srgbClr val="92D050"/>
                </a:solidFill>
              </a:rPr>
              <a:t>a todos los actores y beneficiados en el Proyecto.</a:t>
            </a:r>
          </a:p>
        </p:txBody>
      </p:sp>
      <p:pic>
        <p:nvPicPr>
          <p:cNvPr id="6146" name="Picture 2" descr="E:\Quito\Quito\mini_socializac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376264" cy="15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Quito\Quito\socializació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2689410" cy="14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anessap\Desktop\SITEU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11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2424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 </a:t>
            </a:r>
            <a:r>
              <a:rPr lang="es-MX" sz="2400" b="1" dirty="0">
                <a:solidFill>
                  <a:srgbClr val="92D050"/>
                </a:solidFill>
              </a:rPr>
              <a:t>participación</a:t>
            </a:r>
            <a:r>
              <a:rPr lang="es-MX" sz="2400" b="1" dirty="0"/>
              <a:t> de los </a:t>
            </a:r>
            <a:r>
              <a:rPr lang="es-MX" sz="2400" b="1" dirty="0">
                <a:solidFill>
                  <a:srgbClr val="92D050"/>
                </a:solidFill>
              </a:rPr>
              <a:t>habitantes</a:t>
            </a:r>
            <a:r>
              <a:rPr lang="es-MX" sz="2400" b="1" dirty="0">
                <a:solidFill>
                  <a:srgbClr val="00B050"/>
                </a:solidFill>
              </a:rPr>
              <a:t> </a:t>
            </a:r>
            <a:r>
              <a:rPr lang="es-MX" sz="2400" b="1" dirty="0"/>
              <a:t>ha sido generadora de mejoras, por lo que </a:t>
            </a:r>
            <a:r>
              <a:rPr lang="es-MX" sz="2400" b="1" dirty="0">
                <a:solidFill>
                  <a:srgbClr val="92D050"/>
                </a:solidFill>
              </a:rPr>
              <a:t>conformamos comités </a:t>
            </a:r>
            <a:r>
              <a:rPr lang="es-MX" sz="2400" b="1" dirty="0"/>
              <a:t>para escuchar a los interesados e involucrados</a:t>
            </a:r>
            <a:r>
              <a:rPr lang="es-MX" sz="2400" b="1" dirty="0" smtClean="0"/>
              <a:t>: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 smtClean="0"/>
              <a:t>1</a:t>
            </a:r>
            <a:r>
              <a:rPr lang="es-MX" sz="2400" b="1" dirty="0"/>
              <a:t>.- Comité </a:t>
            </a:r>
            <a:r>
              <a:rPr lang="es-MX" sz="2400" b="1" dirty="0" smtClean="0"/>
              <a:t>Técnico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2400" b="1" dirty="0" smtClean="0"/>
          </a:p>
          <a:p>
            <a:pPr algn="just"/>
            <a:endParaRPr lang="es-MX" sz="2400" b="1" dirty="0" smtClean="0"/>
          </a:p>
          <a:p>
            <a:pPr algn="just"/>
            <a:r>
              <a:rPr lang="es-MX" sz="2400" b="1" dirty="0" smtClean="0"/>
              <a:t>2</a:t>
            </a:r>
            <a:r>
              <a:rPr lang="es-MX" sz="2400" b="1" dirty="0"/>
              <a:t>.- De Obra </a:t>
            </a:r>
            <a:r>
              <a:rPr lang="es-MX" sz="2400" b="1" dirty="0" smtClean="0"/>
              <a:t>Pública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2400" b="1" dirty="0" smtClean="0"/>
          </a:p>
          <a:p>
            <a:pPr algn="just"/>
            <a:r>
              <a:rPr lang="es-MX" sz="2400" b="1" dirty="0" smtClean="0"/>
              <a:t>3</a:t>
            </a:r>
            <a:r>
              <a:rPr lang="es-MX" sz="2400" b="1" dirty="0"/>
              <a:t>.- De Medio </a:t>
            </a:r>
            <a:r>
              <a:rPr lang="es-MX" sz="2400" b="1" dirty="0" smtClean="0"/>
              <a:t>Ambiente</a:t>
            </a:r>
          </a:p>
          <a:p>
            <a:pPr algn="just"/>
            <a:endParaRPr lang="es-MX" sz="2400" b="1" dirty="0" smtClean="0"/>
          </a:p>
          <a:p>
            <a:pPr algn="just"/>
            <a:r>
              <a:rPr lang="es-MX" sz="2400" b="1" dirty="0" smtClean="0"/>
              <a:t>4</a:t>
            </a:r>
            <a:r>
              <a:rPr lang="es-MX" sz="2400" b="1" dirty="0"/>
              <a:t>.- Contralorías Sociales</a:t>
            </a:r>
          </a:p>
        </p:txBody>
      </p:sp>
      <p:pic>
        <p:nvPicPr>
          <p:cNvPr id="5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79912" y="206084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Colegio de Arquitectos</a:t>
            </a:r>
          </a:p>
          <a:p>
            <a:r>
              <a:rPr lang="es-MX" sz="2000" dirty="0" smtClean="0"/>
              <a:t>Colegio de Ingenieros</a:t>
            </a:r>
          </a:p>
          <a:p>
            <a:r>
              <a:rPr lang="es-MX" sz="2000" dirty="0" smtClean="0"/>
              <a:t>Colegio de Urbanistas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23928" y="328324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SIAPA</a:t>
            </a:r>
          </a:p>
          <a:p>
            <a:r>
              <a:rPr lang="es-MX" sz="2000" dirty="0" smtClean="0"/>
              <a:t>CFE</a:t>
            </a:r>
          </a:p>
          <a:p>
            <a:r>
              <a:rPr lang="es-MX" sz="2000" dirty="0" smtClean="0"/>
              <a:t>Ayuntamientos</a:t>
            </a:r>
          </a:p>
          <a:p>
            <a:r>
              <a:rPr lang="es-MX" sz="2000" dirty="0" smtClean="0"/>
              <a:t>Privados</a:t>
            </a:r>
            <a:endParaRPr lang="es-MX" sz="2000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466616" y="3542090"/>
            <a:ext cx="313296" cy="393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3430612" y="3816221"/>
            <a:ext cx="409483" cy="128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430612" y="3935814"/>
            <a:ext cx="409483" cy="129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430612" y="3944959"/>
            <a:ext cx="397393" cy="361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3347864" y="2276872"/>
            <a:ext cx="504056" cy="245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2" idx="1"/>
          </p:cNvCxnSpPr>
          <p:nvPr/>
        </p:nvCxnSpPr>
        <p:spPr>
          <a:xfrm>
            <a:off x="3347864" y="2522513"/>
            <a:ext cx="432048" cy="46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347864" y="2522513"/>
            <a:ext cx="432048" cy="258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12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Quito\BeneficosT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13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ito\Quito\infografia-emis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14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1631" y="155679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/>
              <a:t>El </a:t>
            </a:r>
            <a:r>
              <a:rPr lang="es-MX" sz="2600" b="1" dirty="0">
                <a:solidFill>
                  <a:srgbClr val="92D050"/>
                </a:solidFill>
              </a:rPr>
              <a:t>Tren Ligero </a:t>
            </a:r>
            <a:r>
              <a:rPr lang="es-MX" sz="2600" b="1" dirty="0"/>
              <a:t>disminuye la contaminación auditiva, produciendo sólo </a:t>
            </a:r>
            <a:r>
              <a:rPr lang="es-MX" sz="2600" b="1" dirty="0">
                <a:solidFill>
                  <a:srgbClr val="92D050"/>
                </a:solidFill>
              </a:rPr>
              <a:t>50 decibeles</a:t>
            </a:r>
            <a:r>
              <a:rPr lang="es-MX" sz="2600" b="1" dirty="0">
                <a:solidFill>
                  <a:srgbClr val="00B050"/>
                </a:solidFill>
              </a:rPr>
              <a:t>,</a:t>
            </a:r>
            <a:r>
              <a:rPr lang="es-MX" sz="2600" b="1" dirty="0"/>
              <a:t> mientras que el </a:t>
            </a:r>
            <a:r>
              <a:rPr lang="es-MX" sz="2600" b="1" dirty="0">
                <a:solidFill>
                  <a:srgbClr val="92D050"/>
                </a:solidFill>
              </a:rPr>
              <a:t>transporte urbano </a:t>
            </a:r>
            <a:r>
              <a:rPr lang="es-MX" sz="2600" b="1" dirty="0"/>
              <a:t>produce </a:t>
            </a:r>
            <a:r>
              <a:rPr lang="es-MX" sz="2600" b="1" dirty="0">
                <a:solidFill>
                  <a:srgbClr val="92D050"/>
                </a:solidFill>
              </a:rPr>
              <a:t>88 decibeles</a:t>
            </a:r>
            <a:r>
              <a:rPr lang="es-MX" sz="2600" b="1" dirty="0">
                <a:solidFill>
                  <a:srgbClr val="00B050"/>
                </a:solidFill>
              </a:rPr>
              <a:t> </a:t>
            </a:r>
            <a:r>
              <a:rPr lang="es-MX" sz="2600" b="1" dirty="0"/>
              <a:t>por unidad </a:t>
            </a:r>
            <a:r>
              <a:rPr lang="es-MX" sz="2600" b="1" dirty="0" smtClean="0"/>
              <a:t>.</a:t>
            </a:r>
          </a:p>
          <a:p>
            <a:pPr algn="just"/>
            <a:endParaRPr lang="es-MX" sz="2600" b="1" dirty="0"/>
          </a:p>
          <a:p>
            <a:pPr algn="just"/>
            <a:r>
              <a:rPr lang="es-MX" sz="2600" b="1" dirty="0" smtClean="0"/>
              <a:t>En </a:t>
            </a:r>
            <a:r>
              <a:rPr lang="es-MX" sz="2600" b="1" dirty="0"/>
              <a:t>el centro de Guadalajara pasa un camión cada 5 segundos;  con el Tren se re-ordenarán </a:t>
            </a:r>
            <a:r>
              <a:rPr lang="es-MX" sz="2600" b="1" dirty="0">
                <a:solidFill>
                  <a:srgbClr val="92D050"/>
                </a:solidFill>
              </a:rPr>
              <a:t>fungiendo como alimentadoras </a:t>
            </a:r>
            <a:r>
              <a:rPr lang="es-MX" sz="2600" b="1" dirty="0"/>
              <a:t>, eliminando la congestión vial y </a:t>
            </a:r>
            <a:r>
              <a:rPr lang="es-MX" sz="2600" b="1" dirty="0" err="1"/>
              <a:t>eficientando</a:t>
            </a:r>
            <a:r>
              <a:rPr lang="es-MX" sz="2600" b="1" dirty="0"/>
              <a:t> tiempos de traslado.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03799" y="339399"/>
            <a:ext cx="4024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/>
              <a:t>Relevancia del Tren</a:t>
            </a:r>
          </a:p>
        </p:txBody>
      </p:sp>
      <p:pic>
        <p:nvPicPr>
          <p:cNvPr id="7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15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7675240" cy="5544616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es-MX" sz="2800" b="1" dirty="0">
                <a:solidFill>
                  <a:srgbClr val="FFFFFF"/>
                </a:solidFill>
              </a:rPr>
              <a:t>A diferencia de los camiones urbanos es prácticamente nulo el índice de robo a los </a:t>
            </a:r>
            <a:r>
              <a:rPr lang="es-MX" sz="2800" b="1" dirty="0" smtClean="0">
                <a:solidFill>
                  <a:srgbClr val="FFFFFF"/>
                </a:solidFill>
              </a:rPr>
              <a:t>pasajeros.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endParaRPr lang="es-MX" sz="2800" b="1" dirty="0" smtClean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es-MX" sz="2800" b="1" dirty="0">
                <a:solidFill>
                  <a:srgbClr val="FFFFFF"/>
                </a:solidFill>
              </a:rPr>
              <a:t>Por su carril confinado el </a:t>
            </a:r>
            <a:r>
              <a:rPr lang="es-MX" sz="2800" b="1" dirty="0">
                <a:solidFill>
                  <a:srgbClr val="92D050"/>
                </a:solidFill>
              </a:rPr>
              <a:t>Tren tiene menos accidentes.</a:t>
            </a:r>
            <a:r>
              <a:rPr lang="es-MX" sz="2800" b="1" dirty="0">
                <a:solidFill>
                  <a:srgbClr val="FFFFFF"/>
                </a:solidFill>
              </a:rPr>
              <a:t> En Guadalajara registra </a:t>
            </a:r>
            <a:r>
              <a:rPr lang="es-MX" sz="2800" b="1" dirty="0">
                <a:solidFill>
                  <a:srgbClr val="92D050"/>
                </a:solidFill>
              </a:rPr>
              <a:t>1 accidente cada 2 años, sin víctimas</a:t>
            </a:r>
            <a:r>
              <a:rPr lang="es-MX" sz="2800" b="1" dirty="0" smtClean="0">
                <a:solidFill>
                  <a:srgbClr val="92D050"/>
                </a:solidFill>
              </a:rPr>
              <a:t>.</a:t>
            </a:r>
            <a:r>
              <a:rPr lang="es-MX" sz="2800" b="1" dirty="0" smtClean="0">
                <a:solidFill>
                  <a:srgbClr val="FFFFFF"/>
                </a:solidFill>
              </a:rPr>
              <a:t> (</a:t>
            </a:r>
            <a:r>
              <a:rPr lang="es-MX" sz="2800" b="1" dirty="0">
                <a:solidFill>
                  <a:srgbClr val="FFFFFF"/>
                </a:solidFill>
              </a:rPr>
              <a:t>Generalmente a causa de vehículos particulares.)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endParaRPr lang="es-MX" sz="2400" b="1" dirty="0">
              <a:solidFill>
                <a:srgbClr val="FFFFFF"/>
              </a:solidFill>
            </a:endParaRPr>
          </a:p>
          <a:p>
            <a:endParaRPr lang="es-MX" sz="2400" dirty="0"/>
          </a:p>
        </p:txBody>
      </p:sp>
      <p:pic>
        <p:nvPicPr>
          <p:cNvPr id="6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16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3305" y="332656"/>
            <a:ext cx="79971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92D050"/>
                </a:solidFill>
              </a:rPr>
              <a:t>El Metro</a:t>
            </a:r>
            <a:r>
              <a:rPr lang="es-MX" sz="2800" b="1" dirty="0">
                <a:solidFill>
                  <a:srgbClr val="00B050"/>
                </a:solidFill>
              </a:rPr>
              <a:t> </a:t>
            </a:r>
            <a:r>
              <a:rPr lang="es-MX" sz="2800" b="1" dirty="0"/>
              <a:t>ha sido </a:t>
            </a:r>
            <a:r>
              <a:rPr lang="es-MX" sz="2800" b="1" dirty="0">
                <a:solidFill>
                  <a:srgbClr val="92D050"/>
                </a:solidFill>
              </a:rPr>
              <a:t>líder en materia de transporte masivo</a:t>
            </a:r>
            <a:r>
              <a:rPr lang="es-MX" sz="2800" b="1" dirty="0">
                <a:solidFill>
                  <a:srgbClr val="00B050"/>
                </a:solidFill>
              </a:rPr>
              <a:t> </a:t>
            </a:r>
            <a:r>
              <a:rPr lang="es-MX" sz="2800" b="1" dirty="0"/>
              <a:t>intermodal  favoreciendo: </a:t>
            </a:r>
            <a:endParaRPr lang="es-MX" sz="2800" b="1" dirty="0" smtClean="0"/>
          </a:p>
          <a:p>
            <a:pPr algn="just"/>
            <a:endParaRPr lang="es-MX" sz="2800" b="1" dirty="0" smtClean="0"/>
          </a:p>
          <a:p>
            <a:pPr algn="just"/>
            <a:r>
              <a:rPr lang="es-MX" sz="2800" b="1" dirty="0" smtClean="0"/>
              <a:t>1</a:t>
            </a:r>
            <a:r>
              <a:rPr lang="es-MX" sz="2800" b="1" dirty="0"/>
              <a:t>.- La calidad de </a:t>
            </a:r>
            <a:r>
              <a:rPr lang="es-MX" sz="2800" b="1" dirty="0" smtClean="0"/>
              <a:t>vida</a:t>
            </a:r>
          </a:p>
          <a:p>
            <a:pPr algn="just"/>
            <a:r>
              <a:rPr lang="es-MX" sz="2800" b="1" dirty="0" smtClean="0"/>
              <a:t>2</a:t>
            </a:r>
            <a:r>
              <a:rPr lang="es-MX" sz="2800" b="1" dirty="0"/>
              <a:t>.- El desarrollo </a:t>
            </a:r>
            <a:r>
              <a:rPr lang="es-MX" sz="2800" b="1" dirty="0" smtClean="0"/>
              <a:t>económico</a:t>
            </a:r>
          </a:p>
          <a:p>
            <a:pPr algn="just"/>
            <a:r>
              <a:rPr lang="es-MX" sz="2800" b="1" dirty="0" smtClean="0"/>
              <a:t>3</a:t>
            </a:r>
            <a:r>
              <a:rPr lang="es-MX" sz="2800" b="1" dirty="0"/>
              <a:t>.- </a:t>
            </a:r>
            <a:r>
              <a:rPr lang="es-MX" sz="2800" b="1" dirty="0" smtClean="0"/>
              <a:t>Competitividad</a:t>
            </a:r>
          </a:p>
          <a:p>
            <a:pPr algn="just"/>
            <a:r>
              <a:rPr lang="es-MX" sz="2800" b="1" dirty="0" smtClean="0"/>
              <a:t>4</a:t>
            </a:r>
            <a:r>
              <a:rPr lang="es-MX" sz="2800" b="1" dirty="0"/>
              <a:t>.- Crecimiento sustentable de la metrópoli.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3305" y="3933056"/>
            <a:ext cx="8071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E</a:t>
            </a:r>
            <a:r>
              <a:rPr lang="es-MX" sz="2800" b="1" dirty="0" smtClean="0"/>
              <a:t>l </a:t>
            </a:r>
            <a:r>
              <a:rPr lang="es-MX" sz="2800" b="1" dirty="0"/>
              <a:t>sistema de </a:t>
            </a:r>
            <a:r>
              <a:rPr lang="es-MX" sz="2800" b="1" dirty="0">
                <a:solidFill>
                  <a:srgbClr val="92D050"/>
                </a:solidFill>
              </a:rPr>
              <a:t>Metro</a:t>
            </a:r>
            <a:r>
              <a:rPr lang="es-MX" sz="2800" b="1" dirty="0"/>
              <a:t>, convive con el resto de  sistemas  de transporte, formando un ambiente amigable de </a:t>
            </a:r>
            <a:r>
              <a:rPr lang="es-MX" sz="2800" b="1" dirty="0" err="1">
                <a:solidFill>
                  <a:srgbClr val="92D050"/>
                </a:solidFill>
              </a:rPr>
              <a:t>multimodalidad</a:t>
            </a:r>
            <a:r>
              <a:rPr lang="es-MX" sz="2800" b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5" name="Picture 2" descr="C:\Users\Vanessap\Desktop\SITEU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17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0141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430141" y="2276872"/>
            <a:ext cx="8071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/>
              <a:t>			    </a:t>
            </a:r>
            <a:r>
              <a:rPr lang="es-MX" sz="3600" b="1" dirty="0" smtClean="0"/>
              <a:t>GRACIAS</a:t>
            </a:r>
            <a:r>
              <a:rPr lang="es-MX" sz="2800" b="1" dirty="0" smtClean="0"/>
              <a:t>.</a:t>
            </a:r>
            <a:endParaRPr lang="es-MX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Vanessap\Desktop\SITEU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845423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92D050"/>
                </a:solidFill>
              </a:rPr>
              <a:t>Guadalajara</a:t>
            </a:r>
            <a:r>
              <a:rPr lang="es-MX" sz="2800" b="1" dirty="0" smtClean="0"/>
              <a:t>, Zona Metropolitana de vanguardia tiene una población de </a:t>
            </a:r>
            <a:r>
              <a:rPr lang="es-MX" sz="2800" b="1" dirty="0">
                <a:solidFill>
                  <a:srgbClr val="92D050"/>
                </a:solidFill>
              </a:rPr>
              <a:t>3’347 mil habitantes. </a:t>
            </a:r>
          </a:p>
          <a:p>
            <a:pPr algn="just"/>
            <a:endParaRPr lang="es-MX" sz="2800" b="1" dirty="0">
              <a:solidFill>
                <a:srgbClr val="00B05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03149" y="260648"/>
            <a:ext cx="2137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/>
              <a:t>HISTORIA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10225" y="1844824"/>
            <a:ext cx="74174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8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2800" b="1" dirty="0">
                <a:solidFill>
                  <a:srgbClr val="92D050"/>
                </a:solidFill>
              </a:rPr>
              <a:t>El Tranvía </a:t>
            </a:r>
            <a:r>
              <a:rPr lang="es-MX" sz="2800" b="1" dirty="0"/>
              <a:t>circulaba entre </a:t>
            </a:r>
            <a:r>
              <a:rPr lang="es-MX" sz="2800" b="1" dirty="0">
                <a:solidFill>
                  <a:srgbClr val="92D050"/>
                </a:solidFill>
              </a:rPr>
              <a:t>1909 </a:t>
            </a:r>
            <a:r>
              <a:rPr lang="es-MX" sz="2800" b="1" dirty="0"/>
              <a:t>y </a:t>
            </a:r>
            <a:r>
              <a:rPr lang="es-MX" sz="2800" b="1" dirty="0">
                <a:solidFill>
                  <a:srgbClr val="92D050"/>
                </a:solidFill>
              </a:rPr>
              <a:t>1940</a:t>
            </a:r>
            <a:r>
              <a:rPr lang="es-MX" sz="2800" b="1" dirty="0"/>
              <a:t> por el centro de la ciudad</a:t>
            </a:r>
          </a:p>
        </p:txBody>
      </p:sp>
      <p:pic>
        <p:nvPicPr>
          <p:cNvPr id="6" name="Picture 2" descr="D:\Quito\Quito\tranvia 1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70" y="3501008"/>
            <a:ext cx="4872397" cy="22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anessap\Desktop\SITEU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676456" y="553035"/>
            <a:ext cx="46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6571" y="116632"/>
            <a:ext cx="81198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b="1" dirty="0"/>
              <a:t>En </a:t>
            </a:r>
            <a:r>
              <a:rPr lang="es-MX" sz="2500" b="1" dirty="0">
                <a:solidFill>
                  <a:srgbClr val="92D050"/>
                </a:solidFill>
              </a:rPr>
              <a:t>1975</a:t>
            </a:r>
            <a:r>
              <a:rPr lang="es-MX" sz="2500" b="1" dirty="0"/>
              <a:t> se construye la </a:t>
            </a:r>
            <a:r>
              <a:rPr lang="es-MX" sz="2500" b="1" dirty="0">
                <a:solidFill>
                  <a:srgbClr val="92D050"/>
                </a:solidFill>
              </a:rPr>
              <a:t>Calzada del Federalismo </a:t>
            </a:r>
            <a:r>
              <a:rPr lang="es-MX" sz="2500" b="1" dirty="0"/>
              <a:t>dando cabida al Trolebús en carril </a:t>
            </a:r>
            <a:r>
              <a:rPr lang="es-MX" sz="2500" b="1" dirty="0" smtClean="0"/>
              <a:t>confinado, que recorre de Periférico Sur a Periférico Norte, cruzando toda la ciudad.</a:t>
            </a:r>
          </a:p>
          <a:p>
            <a:pPr algn="just"/>
            <a:endParaRPr lang="es-MX" sz="2400" b="1" dirty="0"/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algn="just"/>
            <a:endParaRPr lang="es-MX" sz="2400" b="1" dirty="0" smtClean="0"/>
          </a:p>
          <a:p>
            <a:pPr algn="just"/>
            <a:endParaRPr lang="es-MX" sz="2400" b="1" dirty="0" smtClean="0"/>
          </a:p>
          <a:p>
            <a:pPr algn="just"/>
            <a:r>
              <a:rPr lang="es-MX" sz="2500" b="1" dirty="0" smtClean="0"/>
              <a:t>El </a:t>
            </a:r>
            <a:r>
              <a:rPr lang="es-MX" sz="2500" b="1" dirty="0"/>
              <a:t>aumento de  </a:t>
            </a:r>
            <a:r>
              <a:rPr lang="es-MX" sz="2500" b="1" dirty="0" smtClean="0"/>
              <a:t>población, mas la </a:t>
            </a:r>
            <a:r>
              <a:rPr lang="es-MX" sz="2500" b="1" dirty="0"/>
              <a:t>necesidad de transporte eficiente, masivo, económico, moderno y </a:t>
            </a:r>
            <a:r>
              <a:rPr lang="es-MX" sz="2500" b="1" dirty="0" smtClean="0"/>
              <a:t>confortable, da lugar al nacimiento de </a:t>
            </a:r>
            <a:r>
              <a:rPr lang="es-MX" sz="2500" b="1" dirty="0"/>
              <a:t>l</a:t>
            </a:r>
            <a:r>
              <a:rPr lang="es-MX" sz="2500" b="1" dirty="0" smtClean="0"/>
              <a:t>a </a:t>
            </a:r>
            <a:r>
              <a:rPr lang="es-MX" sz="2500" b="1" dirty="0">
                <a:solidFill>
                  <a:srgbClr val="92D050"/>
                </a:solidFill>
              </a:rPr>
              <a:t>Línea </a:t>
            </a:r>
            <a:r>
              <a:rPr lang="es-MX" sz="2500" b="1" dirty="0" smtClean="0">
                <a:solidFill>
                  <a:srgbClr val="92D050"/>
                </a:solidFill>
              </a:rPr>
              <a:t>1, </a:t>
            </a:r>
            <a:r>
              <a:rPr lang="es-MX" sz="2500" b="1" dirty="0"/>
              <a:t>del</a:t>
            </a:r>
            <a:r>
              <a:rPr lang="es-MX" sz="2500" b="1" dirty="0" smtClean="0">
                <a:solidFill>
                  <a:srgbClr val="92D050"/>
                </a:solidFill>
              </a:rPr>
              <a:t> Tren Ligero</a:t>
            </a:r>
            <a:r>
              <a:rPr lang="es-MX" sz="2500" b="1" dirty="0" smtClean="0"/>
              <a:t> en   </a:t>
            </a:r>
            <a:r>
              <a:rPr lang="es-MX" sz="2500" b="1" dirty="0">
                <a:solidFill>
                  <a:srgbClr val="92D050"/>
                </a:solidFill>
              </a:rPr>
              <a:t>septiembre de 1989</a:t>
            </a:r>
            <a:r>
              <a:rPr lang="es-MX" sz="2500" b="1" dirty="0"/>
              <a:t>.</a:t>
            </a:r>
          </a:p>
        </p:txBody>
      </p:sp>
      <p:pic>
        <p:nvPicPr>
          <p:cNvPr id="2050" name="Picture 2" descr="D:\Quito\Quito\trolebus mezquit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52528" cy="1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nessap\Desktop\SITEU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FD92A-2467-4B4B-B2C8-E9508C3C0624}" type="slidenum">
              <a:rPr lang="es-MX" smtClean="0"/>
              <a:t>3</a:t>
            </a:fld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0234" y="1052736"/>
            <a:ext cx="757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El </a:t>
            </a:r>
            <a:r>
              <a:rPr lang="es-MX" sz="2800" b="1" dirty="0">
                <a:solidFill>
                  <a:srgbClr val="92D050"/>
                </a:solidFill>
              </a:rPr>
              <a:t>Tren Ligero </a:t>
            </a:r>
            <a:r>
              <a:rPr lang="es-MX" sz="2800" b="1" dirty="0"/>
              <a:t>se convirtió inmediatamente en el </a:t>
            </a:r>
            <a:r>
              <a:rPr lang="es-MX" sz="2800" b="1" dirty="0">
                <a:solidFill>
                  <a:srgbClr val="92D050"/>
                </a:solidFill>
              </a:rPr>
              <a:t>transporte preferido </a:t>
            </a:r>
            <a:r>
              <a:rPr lang="es-MX" sz="2800" b="1" dirty="0"/>
              <a:t>de los ciudadanos.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57001" y="4708301"/>
            <a:ext cx="7450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Demostró ser un </a:t>
            </a:r>
            <a:r>
              <a:rPr lang="es-MX" sz="2800" b="1" dirty="0">
                <a:solidFill>
                  <a:srgbClr val="92D050"/>
                </a:solidFill>
              </a:rPr>
              <a:t>transporte de calidad</a:t>
            </a:r>
            <a:r>
              <a:rPr lang="es-MX" sz="2800" b="1" dirty="0"/>
              <a:t>, con suficiencia presupuestal y superavitario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909526" y="231231"/>
            <a:ext cx="3324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/>
              <a:t>Línea 1 y línea 2</a:t>
            </a:r>
          </a:p>
        </p:txBody>
      </p:sp>
      <p:pic>
        <p:nvPicPr>
          <p:cNvPr id="1026" name="Picture 2" descr="E:\Quito\Quito\t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67" y="2348880"/>
            <a:ext cx="3562916" cy="23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3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332656"/>
            <a:ext cx="7581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b="1" dirty="0"/>
              <a:t>La </a:t>
            </a:r>
            <a:r>
              <a:rPr lang="es-MX" sz="2500" b="1" dirty="0">
                <a:solidFill>
                  <a:srgbClr val="92D050"/>
                </a:solidFill>
              </a:rPr>
              <a:t>Línea 2</a:t>
            </a:r>
            <a:r>
              <a:rPr lang="es-MX" sz="2500" b="1" dirty="0"/>
              <a:t> comenzó a funcionar en </a:t>
            </a:r>
            <a:r>
              <a:rPr lang="es-MX" sz="2500" b="1" dirty="0">
                <a:solidFill>
                  <a:srgbClr val="92D050"/>
                </a:solidFill>
              </a:rPr>
              <a:t>julio de 1994</a:t>
            </a:r>
            <a:r>
              <a:rPr lang="es-MX" sz="2500" b="1" dirty="0"/>
              <a:t>, hasta hoy con </a:t>
            </a:r>
            <a:r>
              <a:rPr lang="es-MX" sz="2500" b="1" dirty="0">
                <a:solidFill>
                  <a:srgbClr val="92D050"/>
                </a:solidFill>
              </a:rPr>
              <a:t>éxito</a:t>
            </a:r>
            <a:r>
              <a:rPr lang="es-MX" sz="2500" b="1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3255017"/>
            <a:ext cx="76071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b="1" dirty="0"/>
              <a:t>El TREN ha transportado </a:t>
            </a:r>
            <a:r>
              <a:rPr lang="es-MX" sz="2500" b="1" dirty="0">
                <a:solidFill>
                  <a:srgbClr val="92D050"/>
                </a:solidFill>
              </a:rPr>
              <a:t>1,350 millones de pasajeros en 25 años.</a:t>
            </a:r>
          </a:p>
        </p:txBody>
      </p:sp>
      <p:pic>
        <p:nvPicPr>
          <p:cNvPr id="2050" name="Picture 2" descr="E:\Quito\Quito\Tren-Eléctrico-Urbano-Guadalajara-Jalisco_Flickr-02-50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83805"/>
            <a:ext cx="4014946" cy="20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3568" y="4086014"/>
            <a:ext cx="76790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b="1" dirty="0"/>
              <a:t>Para satisfacer la demanda creciente de usuarios en la </a:t>
            </a:r>
            <a:r>
              <a:rPr lang="es-MX" sz="2500" b="1" dirty="0">
                <a:solidFill>
                  <a:srgbClr val="92D050"/>
                </a:solidFill>
              </a:rPr>
              <a:t>Línea 1</a:t>
            </a:r>
            <a:r>
              <a:rPr lang="es-MX" sz="2500" b="1" dirty="0">
                <a:solidFill>
                  <a:srgbClr val="00B050"/>
                </a:solidFill>
              </a:rPr>
              <a:t> </a:t>
            </a:r>
            <a:r>
              <a:rPr lang="es-MX" sz="2500" b="1" dirty="0"/>
              <a:t>se decidió </a:t>
            </a:r>
            <a:r>
              <a:rPr lang="es-MX" sz="2500" b="1" dirty="0">
                <a:solidFill>
                  <a:srgbClr val="92D050"/>
                </a:solidFill>
              </a:rPr>
              <a:t>ampliar</a:t>
            </a:r>
            <a:r>
              <a:rPr lang="es-MX" sz="2500" b="1" dirty="0"/>
              <a:t> la </a:t>
            </a:r>
            <a:r>
              <a:rPr lang="es-MX" sz="2500" b="1" dirty="0" smtClean="0"/>
              <a:t>Línea 1 km al norte y su capacidad para circular con más trenes y crecer hasta un 50% mas de capacidad</a:t>
            </a:r>
            <a:r>
              <a:rPr lang="es-MX" sz="2400" b="1" dirty="0" smtClean="0"/>
              <a:t>.</a:t>
            </a:r>
            <a:endParaRPr lang="es-MX" sz="2400" b="1" dirty="0"/>
          </a:p>
        </p:txBody>
      </p:sp>
      <p:pic>
        <p:nvPicPr>
          <p:cNvPr id="8" name="Picture 2" descr="C:\Users\Vanessap\Desktop\SITEU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34076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El inmediato </a:t>
            </a:r>
            <a:r>
              <a:rPr lang="es-MX" sz="2800" b="1" dirty="0">
                <a:solidFill>
                  <a:srgbClr val="92D050"/>
                </a:solidFill>
              </a:rPr>
              <a:t>reconocimiento y aceptación de los pasajeros </a:t>
            </a:r>
            <a:r>
              <a:rPr lang="es-MX" sz="2800" b="1" dirty="0"/>
              <a:t>al Tren, avalado por su calidad, marcan diferencias entre los distintos tipos de transporte público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3933056"/>
            <a:ext cx="7560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92D050"/>
                </a:solidFill>
              </a:rPr>
              <a:t>Tren Ligero </a:t>
            </a:r>
            <a:r>
              <a:rPr lang="es-MX" sz="2800" b="1" dirty="0"/>
              <a:t>se convirtió en un </a:t>
            </a:r>
            <a:r>
              <a:rPr lang="es-MX" sz="2800" b="1" dirty="0">
                <a:solidFill>
                  <a:srgbClr val="92D050"/>
                </a:solidFill>
              </a:rPr>
              <a:t>ícono</a:t>
            </a:r>
            <a:r>
              <a:rPr lang="es-MX" sz="2800" b="1" dirty="0"/>
              <a:t> de la </a:t>
            </a:r>
            <a:r>
              <a:rPr lang="es-MX" sz="2800" b="1" dirty="0">
                <a:solidFill>
                  <a:srgbClr val="92D050"/>
                </a:solidFill>
              </a:rPr>
              <a:t>movilidad. </a:t>
            </a:r>
            <a:r>
              <a:rPr lang="es-MX" sz="2800" b="1" dirty="0"/>
              <a:t>Los ciudadanos lo quieren y solicitan una tercera línea y un crecimiento sostenido con una Red de Metro.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96617" y="260648"/>
            <a:ext cx="6550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/>
              <a:t>Consolidación del Tren Eléctrico</a:t>
            </a:r>
          </a:p>
        </p:txBody>
      </p:sp>
      <p:pic>
        <p:nvPicPr>
          <p:cNvPr id="7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620688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000" b="1" dirty="0">
                <a:solidFill>
                  <a:srgbClr val="92D050"/>
                </a:solidFill>
              </a:rPr>
              <a:t>O</a:t>
            </a:r>
            <a:r>
              <a:rPr lang="es-MX" sz="3000" b="1" dirty="0" smtClean="0">
                <a:solidFill>
                  <a:srgbClr val="92D050"/>
                </a:solidFill>
              </a:rPr>
              <a:t>BJE</a:t>
            </a:r>
            <a:r>
              <a:rPr lang="es-MX" sz="3000" b="1" dirty="0">
                <a:solidFill>
                  <a:srgbClr val="92D050"/>
                </a:solidFill>
              </a:rPr>
              <a:t>TI</a:t>
            </a:r>
            <a:r>
              <a:rPr lang="es-MX" sz="3000" b="1" dirty="0" smtClean="0">
                <a:solidFill>
                  <a:srgbClr val="92D050"/>
                </a:solidFill>
              </a:rPr>
              <a:t>VOS</a:t>
            </a:r>
            <a:r>
              <a:rPr lang="es-MX" sz="3000" b="1" dirty="0" smtClean="0">
                <a:solidFill>
                  <a:srgbClr val="00B050"/>
                </a:solidFill>
              </a:rPr>
              <a:t> </a:t>
            </a:r>
            <a:r>
              <a:rPr lang="es-MX" sz="3000" b="1" dirty="0"/>
              <a:t>DE </a:t>
            </a:r>
            <a:r>
              <a:rPr lang="es-MX" sz="3000" b="1" dirty="0" smtClean="0"/>
              <a:t>LA </a:t>
            </a:r>
            <a:r>
              <a:rPr lang="es-MX" sz="3000" b="1" dirty="0">
                <a:solidFill>
                  <a:srgbClr val="92D050"/>
                </a:solidFill>
              </a:rPr>
              <a:t>LÍNEA 3</a:t>
            </a:r>
            <a:r>
              <a:rPr lang="es-MX" sz="3000" b="1" dirty="0">
                <a:solidFill>
                  <a:srgbClr val="00B050"/>
                </a:solidFill>
              </a:rPr>
              <a:t> </a:t>
            </a:r>
            <a:r>
              <a:rPr lang="es-MX" sz="3000" b="1" dirty="0"/>
              <a:t>DE TREN</a:t>
            </a:r>
            <a:r>
              <a:rPr lang="es-MX" sz="3000" b="1" dirty="0" smtClean="0"/>
              <a:t>:</a:t>
            </a:r>
          </a:p>
          <a:p>
            <a:pPr algn="just"/>
            <a:endParaRPr lang="es-MX" sz="3000" b="1" dirty="0" smtClean="0"/>
          </a:p>
          <a:p>
            <a:pPr algn="just"/>
            <a:r>
              <a:rPr lang="es-MX" sz="3000" b="1" dirty="0" smtClean="0"/>
              <a:t>-</a:t>
            </a:r>
            <a:r>
              <a:rPr lang="es-MX" sz="3000" b="1" dirty="0">
                <a:solidFill>
                  <a:srgbClr val="92D050"/>
                </a:solidFill>
              </a:rPr>
              <a:t>Mayor bienestar </a:t>
            </a:r>
            <a:r>
              <a:rPr lang="es-MX" sz="3000" b="1" dirty="0" smtClean="0"/>
              <a:t>social</a:t>
            </a:r>
          </a:p>
          <a:p>
            <a:pPr algn="just"/>
            <a:endParaRPr lang="es-MX" sz="3000" b="1" dirty="0" smtClean="0"/>
          </a:p>
          <a:p>
            <a:pPr algn="just"/>
            <a:r>
              <a:rPr lang="es-MX" sz="3000" b="1" dirty="0" smtClean="0"/>
              <a:t>-</a:t>
            </a:r>
            <a:r>
              <a:rPr lang="es-MX" sz="3000" b="1" dirty="0">
                <a:solidFill>
                  <a:srgbClr val="92D050"/>
                </a:solidFill>
              </a:rPr>
              <a:t>Disminuir tiempos </a:t>
            </a:r>
            <a:r>
              <a:rPr lang="es-MX" sz="3000" b="1" dirty="0"/>
              <a:t>de </a:t>
            </a:r>
            <a:r>
              <a:rPr lang="es-MX" sz="3000" b="1" dirty="0" smtClean="0"/>
              <a:t>traslado, </a:t>
            </a:r>
            <a:r>
              <a:rPr lang="es-MX" sz="3000" b="1" dirty="0" smtClean="0">
                <a:solidFill>
                  <a:srgbClr val="92D050"/>
                </a:solidFill>
              </a:rPr>
              <a:t>menor costo </a:t>
            </a:r>
            <a:r>
              <a:rPr lang="es-MX" sz="3000" b="1" dirty="0"/>
              <a:t>de traslado para los </a:t>
            </a:r>
            <a:r>
              <a:rPr lang="es-MX" sz="3000" b="1" dirty="0" smtClean="0"/>
              <a:t>usuarios, así como disminución en el uso del parque vehicular.</a:t>
            </a:r>
            <a:endParaRPr lang="es-MX" sz="3000" b="1" dirty="0"/>
          </a:p>
          <a:p>
            <a:pPr algn="just"/>
            <a:r>
              <a:rPr lang="es-MX" sz="3000" b="1" dirty="0" smtClean="0"/>
              <a:t>-</a:t>
            </a:r>
            <a:r>
              <a:rPr lang="es-MX" sz="3000" b="1" dirty="0">
                <a:solidFill>
                  <a:srgbClr val="92D050"/>
                </a:solidFill>
              </a:rPr>
              <a:t>Mayor seguridad </a:t>
            </a:r>
            <a:r>
              <a:rPr lang="es-MX" sz="3000" b="1" dirty="0"/>
              <a:t>en los viajes con </a:t>
            </a:r>
            <a:r>
              <a:rPr lang="es-MX" sz="3000" b="1" dirty="0">
                <a:solidFill>
                  <a:srgbClr val="92D050"/>
                </a:solidFill>
              </a:rPr>
              <a:t>menos  contaminantes.</a:t>
            </a:r>
          </a:p>
        </p:txBody>
      </p:sp>
      <p:pic>
        <p:nvPicPr>
          <p:cNvPr id="5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05273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En el año </a:t>
            </a:r>
            <a:r>
              <a:rPr lang="es-MX" sz="2800" b="1" dirty="0">
                <a:solidFill>
                  <a:srgbClr val="92D050"/>
                </a:solidFill>
              </a:rPr>
              <a:t>2009</a:t>
            </a:r>
            <a:r>
              <a:rPr lang="es-MX" sz="2800" b="1" dirty="0"/>
              <a:t>, siendo el hoy Gobernador de Jalisco, </a:t>
            </a:r>
            <a:r>
              <a:rPr lang="es-MX" sz="2800" b="1" dirty="0">
                <a:solidFill>
                  <a:srgbClr val="92D050"/>
                </a:solidFill>
              </a:rPr>
              <a:t>Mtro. Jorge Aristóteles Sandoval </a:t>
            </a:r>
            <a:r>
              <a:rPr lang="es-MX" sz="2800" b="1" dirty="0"/>
              <a:t>Presidente </a:t>
            </a:r>
            <a:r>
              <a:rPr lang="es-MX" sz="2800" b="1" dirty="0" smtClean="0"/>
              <a:t>Municipal de Guadalajara, </a:t>
            </a:r>
            <a:r>
              <a:rPr lang="es-MX" sz="2800" b="1" dirty="0">
                <a:solidFill>
                  <a:srgbClr val="92D050"/>
                </a:solidFill>
              </a:rPr>
              <a:t>gestionó 150 millones de pesos </a:t>
            </a:r>
            <a:r>
              <a:rPr lang="es-MX" sz="2800" b="1" dirty="0"/>
              <a:t>con el Gobierno Federal para el Proyecto de Construcción de una nueva Línea de Tren.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941179" y="219998"/>
            <a:ext cx="3233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/>
              <a:t>Gestión Línea 3</a:t>
            </a:r>
          </a:p>
        </p:txBody>
      </p:sp>
      <p:pic>
        <p:nvPicPr>
          <p:cNvPr id="3074" name="Picture 2" descr="E:\Quito\Quito\aristoteles_sandoval_diaz_gobernador_en_arranque_de_obra_linea_3_del_tren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17" y="3730392"/>
            <a:ext cx="3961901" cy="236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anessap\Desktop\SITEU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31000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3"/>
            <a:ext cx="7690048" cy="547264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es-MX" sz="2800" b="1" dirty="0">
                <a:solidFill>
                  <a:srgbClr val="FFFFFF"/>
                </a:solidFill>
              </a:rPr>
              <a:t>El Gobierno de la República realiza el </a:t>
            </a:r>
            <a:r>
              <a:rPr lang="es-MX" sz="2800" b="1" dirty="0">
                <a:solidFill>
                  <a:srgbClr val="92D050"/>
                </a:solidFill>
              </a:rPr>
              <a:t>Proyecto Ejecutivo </a:t>
            </a:r>
            <a:r>
              <a:rPr lang="es-MX" sz="2800" b="1" dirty="0">
                <a:solidFill>
                  <a:srgbClr val="FFFFFF"/>
                </a:solidFill>
              </a:rPr>
              <a:t>durante los años </a:t>
            </a:r>
            <a:r>
              <a:rPr lang="es-MX" sz="2800" b="1" dirty="0">
                <a:solidFill>
                  <a:srgbClr val="92D050"/>
                </a:solidFill>
              </a:rPr>
              <a:t>2009 a 2011. 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endParaRPr lang="es-MX" sz="2800" b="1" dirty="0">
              <a:solidFill>
                <a:srgbClr val="00B050"/>
              </a:solidFill>
            </a:endParaRPr>
          </a:p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es-MX" sz="2800" b="1" dirty="0">
                <a:solidFill>
                  <a:srgbClr val="FFFFFF"/>
                </a:solidFill>
              </a:rPr>
              <a:t>El Presidente de México Lic. Enrique Peña Nieto, al asumir su encargo se comprometió a construir  la Línea 3 del Tren Ligero.</a:t>
            </a:r>
            <a:endParaRPr lang="es-MX" sz="2400" dirty="0"/>
          </a:p>
        </p:txBody>
      </p:sp>
      <p:pic>
        <p:nvPicPr>
          <p:cNvPr id="5" name="Picture 2" descr="C:\Users\Vanessap\Desktop\SITE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04448" y="553035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50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744</Words>
  <Application>Microsoft Office PowerPoint</Application>
  <PresentationFormat>Presentación en pantalla (4:3)</PresentationFormat>
  <Paragraphs>112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Perspectiva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Perez Sepulveda</dc:creator>
  <cp:lastModifiedBy>Vanessa Perez-Rubí</cp:lastModifiedBy>
  <cp:revision>28</cp:revision>
  <cp:lastPrinted>2015-01-26T20:42:51Z</cp:lastPrinted>
  <dcterms:created xsi:type="dcterms:W3CDTF">2015-01-21T19:29:56Z</dcterms:created>
  <dcterms:modified xsi:type="dcterms:W3CDTF">2015-01-27T16:28:55Z</dcterms:modified>
</cp:coreProperties>
</file>