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313" r:id="rId3"/>
    <p:sldId id="314" r:id="rId4"/>
    <p:sldId id="309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310" r:id="rId25"/>
    <p:sldId id="283" r:id="rId26"/>
    <p:sldId id="315" r:id="rId27"/>
    <p:sldId id="284" r:id="rId28"/>
    <p:sldId id="285" r:id="rId29"/>
    <p:sldId id="286" r:id="rId30"/>
    <p:sldId id="312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11" r:id="rId52"/>
  </p:sldIdLst>
  <p:sldSz cx="13716000" cy="9144000"/>
  <p:notesSz cx="6858000" cy="9144000"/>
  <p:defaultTextStyle>
    <a:defPPr>
      <a:defRPr lang="es-ES_tradnl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19">
          <p15:clr>
            <a:srgbClr val="A4A3A4"/>
          </p15:clr>
        </p15:guide>
        <p15:guide id="2" pos="12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F262B"/>
    <a:srgbClr val="29323A"/>
    <a:srgbClr val="1A94BB"/>
    <a:srgbClr val="344248"/>
    <a:srgbClr val="595959"/>
    <a:srgbClr val="2F3B40"/>
    <a:srgbClr val="BFC0C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57" autoAdjust="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1194" y="84"/>
      </p:cViewPr>
      <p:guideLst>
        <p:guide orient="horz" pos="1919"/>
        <p:guide pos="12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28700" y="2840568"/>
            <a:ext cx="11658600" cy="1960033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57400" y="5181600"/>
            <a:ext cx="96012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4916150" y="488951"/>
            <a:ext cx="4629150" cy="104013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028700" y="488951"/>
            <a:ext cx="13658850" cy="104013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3470" y="5875867"/>
            <a:ext cx="11658600" cy="181610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0" cy="2000249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028700" y="2844800"/>
            <a:ext cx="9144000" cy="804545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0401300" y="2844800"/>
            <a:ext cx="9144000" cy="804545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366184"/>
            <a:ext cx="12344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5800" y="2046817"/>
            <a:ext cx="6060282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967538" y="2046817"/>
            <a:ext cx="6062663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967538" y="2899833"/>
            <a:ext cx="6062663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1" y="364067"/>
            <a:ext cx="4512470" cy="154940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62575" y="364067"/>
            <a:ext cx="7667625" cy="7804151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5801" y="1913467"/>
            <a:ext cx="4512470" cy="6254751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8432" y="6400800"/>
            <a:ext cx="8229600" cy="755651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pt-BR" smtClean="0"/>
              <a:t>Clique para editar o estilo do título mestre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r>
              <a:rPr lang="pt-BR" smtClean="0"/>
              <a:t>Clique no ícone para adicionar uma imagem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688432" y="7156451"/>
            <a:ext cx="8229600" cy="1073149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85800" y="366184"/>
            <a:ext cx="12344400" cy="15240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85800" y="2133601"/>
            <a:ext cx="12344400" cy="6034617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85800" y="8475134"/>
            <a:ext cx="3200400" cy="486833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C188D-6C91-4A40-8487-7755E5C8C0F0}" type="datetimeFigureOut">
              <a:rPr lang="es-ES_tradnl" smtClean="0"/>
              <a:pPr/>
              <a:t>10/11/2015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686300" y="8475134"/>
            <a:ext cx="4343400" cy="486833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829800" y="8475134"/>
            <a:ext cx="3200400" cy="486833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05955-4202-4240-87BC-07B8A9A71F0F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5311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65311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65311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65311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653110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653110" rtl="0" eaLnBrk="1" latinLnBrk="0" hangingPunct="1">
        <a:spcBef>
          <a:spcPct val="20000"/>
        </a:spcBef>
        <a:buFont typeface="Arial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Manifesta&#231;&#245;es%202013_editado.wm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17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EGA%20SIMULACAO%202014%20-%20flashes%202min.mo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image" Target="../media/image5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6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6945116-seattle-sub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205" y="1302757"/>
            <a:ext cx="12570973" cy="7856859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0" y="0"/>
            <a:ext cx="13716000" cy="9159616"/>
            <a:chOff x="0" y="0"/>
            <a:chExt cx="13716000" cy="9159616"/>
          </a:xfrm>
        </p:grpSpPr>
        <p:pic>
          <p:nvPicPr>
            <p:cNvPr id="5" name="Imagen 4" descr="Alamys_Template_Diapositivas_CapsulaColor-01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5000" contrast="30000"/>
              <a:alphaModFix amt="50000"/>
            </a:blip>
            <a:stretch>
              <a:fillRect/>
            </a:stretch>
          </p:blipFill>
          <p:spPr>
            <a:xfrm>
              <a:off x="0" y="0"/>
              <a:ext cx="13716000" cy="9144000"/>
            </a:xfrm>
            <a:prstGeom prst="rect">
              <a:avLst/>
            </a:prstGeom>
            <a:noFill/>
          </p:spPr>
        </p:pic>
        <p:pic>
          <p:nvPicPr>
            <p:cNvPr id="8" name="Imagen 7" descr="Alamys_Template_Diapositivas_CapsulaColor-01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25000"/>
              <a:lum bright="-28000" contrast="12000"/>
            </a:blip>
            <a:stretch>
              <a:fillRect/>
            </a:stretch>
          </p:blipFill>
          <p:spPr>
            <a:xfrm>
              <a:off x="0" y="15616"/>
              <a:ext cx="13716000" cy="9144000"/>
            </a:xfrm>
            <a:prstGeom prst="rect">
              <a:avLst/>
            </a:prstGeom>
            <a:noFill/>
          </p:spPr>
        </p:pic>
        <p:pic>
          <p:nvPicPr>
            <p:cNvPr id="9" name="Imagen 8" descr="Alamys_Template_Diapositivas_CapsulaColor-01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24000"/>
              <a:lum bright="-41000" contrast="-50000"/>
            </a:blip>
            <a:stretch>
              <a:fillRect/>
            </a:stretch>
          </p:blipFill>
          <p:spPr>
            <a:xfrm>
              <a:off x="0" y="15616"/>
              <a:ext cx="13716000" cy="9144000"/>
            </a:xfrm>
            <a:prstGeom prst="rect">
              <a:avLst/>
            </a:prstGeom>
            <a:noFill/>
          </p:spPr>
        </p:pic>
      </p:grpSp>
      <p:pic>
        <p:nvPicPr>
          <p:cNvPr id="4" name="Imagen 3" descr="Alamys_Template_Diapositivas_MascaraPortada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716000" cy="91440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-1058106" y="1815676"/>
            <a:ext cx="9757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Arial Black" pitchFamily="34" charset="0"/>
                <a:cs typeface="Arial" panose="020B0604020202020204" pitchFamily="34" charset="0"/>
              </a:rPr>
              <a:t>JOGOS OLÍMPICOS </a:t>
            </a:r>
          </a:p>
          <a:p>
            <a:pPr algn="ctr"/>
            <a:r>
              <a:rPr lang="pt-BR" sz="4000" b="1" dirty="0" smtClean="0">
                <a:latin typeface="Arial Black" pitchFamily="34" charset="0"/>
                <a:cs typeface="Arial" panose="020B0604020202020204" pitchFamily="34" charset="0"/>
              </a:rPr>
              <a:t>E PARALÍMPICOS </a:t>
            </a:r>
          </a:p>
          <a:p>
            <a:pPr algn="ctr"/>
            <a:r>
              <a:rPr lang="pt-BR" sz="4000" b="1" dirty="0" smtClean="0">
                <a:latin typeface="Arial Black" pitchFamily="34" charset="0"/>
                <a:cs typeface="Arial" panose="020B0604020202020204" pitchFamily="34" charset="0"/>
              </a:rPr>
              <a:t>2016</a:t>
            </a:r>
            <a:endParaRPr lang="es-ES_tradnl" sz="4000" dirty="0">
              <a:latin typeface="Aller Light"/>
              <a:cs typeface="Aller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8"/>
          <p:cNvGrpSpPr/>
          <p:nvPr/>
        </p:nvGrpSpPr>
        <p:grpSpPr>
          <a:xfrm>
            <a:off x="-6579" y="4252560"/>
            <a:ext cx="13716000" cy="4287911"/>
            <a:chOff x="76200" y="2949371"/>
            <a:chExt cx="8991600" cy="3215933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176"/>
            <a:stretch>
              <a:fillRect/>
            </a:stretch>
          </p:blipFill>
          <p:spPr bwMode="auto">
            <a:xfrm>
              <a:off x="76200" y="2949371"/>
              <a:ext cx="8991600" cy="3215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upo 2"/>
            <p:cNvGrpSpPr/>
            <p:nvPr/>
          </p:nvGrpSpPr>
          <p:grpSpPr>
            <a:xfrm>
              <a:off x="80412" y="5608726"/>
              <a:ext cx="1758116" cy="369332"/>
              <a:chOff x="80412" y="4727641"/>
              <a:chExt cx="1758116" cy="369332"/>
            </a:xfrm>
          </p:grpSpPr>
          <p:sp>
            <p:nvSpPr>
              <p:cNvPr id="4" name="Retângulo 3"/>
              <p:cNvSpPr/>
              <p:nvPr/>
            </p:nvSpPr>
            <p:spPr>
              <a:xfrm>
                <a:off x="80412" y="4779260"/>
                <a:ext cx="1758116" cy="2804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CaixaDeTexto 4"/>
              <p:cNvSpPr txBox="1"/>
              <p:nvPr/>
            </p:nvSpPr>
            <p:spPr>
              <a:xfrm>
                <a:off x="428016" y="4727641"/>
                <a:ext cx="1196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smtClean="0">
                    <a:solidFill>
                      <a:schemeClr val="bg1"/>
                    </a:solidFill>
                  </a:rPr>
                  <a:t>ESPORTE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upo 5"/>
            <p:cNvGrpSpPr/>
            <p:nvPr/>
          </p:nvGrpSpPr>
          <p:grpSpPr>
            <a:xfrm>
              <a:off x="1886513" y="5622736"/>
              <a:ext cx="1828596" cy="369332"/>
              <a:chOff x="1886513" y="4741651"/>
              <a:chExt cx="1828596" cy="369332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1886513" y="4781768"/>
                <a:ext cx="1828596" cy="2804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CaixaDeTexto 7"/>
              <p:cNvSpPr txBox="1"/>
              <p:nvPr/>
            </p:nvSpPr>
            <p:spPr>
              <a:xfrm>
                <a:off x="2150854" y="4741651"/>
                <a:ext cx="13492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smtClean="0">
                    <a:solidFill>
                      <a:schemeClr val="bg1"/>
                    </a:solidFill>
                  </a:rPr>
                  <a:t>ECONOMIA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upo 8"/>
            <p:cNvGrpSpPr/>
            <p:nvPr/>
          </p:nvGrpSpPr>
          <p:grpSpPr>
            <a:xfrm>
              <a:off x="3758140" y="5617352"/>
              <a:ext cx="1803021" cy="369332"/>
              <a:chOff x="3758140" y="4736267"/>
              <a:chExt cx="1803021" cy="369332"/>
            </a:xfrm>
          </p:grpSpPr>
          <p:sp>
            <p:nvSpPr>
              <p:cNvPr id="10" name="Retângulo 9"/>
              <p:cNvSpPr/>
              <p:nvPr/>
            </p:nvSpPr>
            <p:spPr>
              <a:xfrm>
                <a:off x="3758140" y="4782135"/>
                <a:ext cx="1803021" cy="2804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1" name="CaixaDeTexto 10"/>
              <p:cNvSpPr txBox="1"/>
              <p:nvPr/>
            </p:nvSpPr>
            <p:spPr>
              <a:xfrm>
                <a:off x="4220765" y="4736267"/>
                <a:ext cx="1196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smtClean="0">
                    <a:solidFill>
                      <a:schemeClr val="bg1"/>
                    </a:solidFill>
                  </a:rPr>
                  <a:t>CIDADE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upo 11"/>
            <p:cNvGrpSpPr/>
            <p:nvPr/>
          </p:nvGrpSpPr>
          <p:grpSpPr>
            <a:xfrm>
              <a:off x="5609944" y="5617352"/>
              <a:ext cx="1758116" cy="369332"/>
              <a:chOff x="5609944" y="4736267"/>
              <a:chExt cx="1758116" cy="369332"/>
            </a:xfrm>
          </p:grpSpPr>
          <p:sp>
            <p:nvSpPr>
              <p:cNvPr id="13" name="Retângulo 12"/>
              <p:cNvSpPr/>
              <p:nvPr/>
            </p:nvSpPr>
            <p:spPr>
              <a:xfrm>
                <a:off x="5609944" y="4782135"/>
                <a:ext cx="1758116" cy="2804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6015058" y="4736267"/>
                <a:ext cx="11965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b="1" dirty="0" smtClean="0">
                    <a:solidFill>
                      <a:schemeClr val="bg1"/>
                    </a:solidFill>
                  </a:rPr>
                  <a:t>PESSOAS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Retângulo 14"/>
            <p:cNvSpPr/>
            <p:nvPr/>
          </p:nvSpPr>
          <p:spPr>
            <a:xfrm>
              <a:off x="7414638" y="5663220"/>
              <a:ext cx="1648849" cy="28041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675977" y="5611601"/>
              <a:ext cx="1196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 smtClean="0">
                  <a:solidFill>
                    <a:schemeClr val="bg1"/>
                  </a:solidFill>
                </a:rPr>
                <a:t>AMBIENTE</a:t>
              </a:r>
              <a:endParaRPr lang="pt-B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t="8954" r="45278" b="70973"/>
          <a:stretch>
            <a:fillRect/>
          </a:stretch>
        </p:blipFill>
        <p:spPr bwMode="auto">
          <a:xfrm>
            <a:off x="6211523" y="2731357"/>
            <a:ext cx="5682344" cy="134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aixaDeTexto 17"/>
          <p:cNvSpPr txBox="1"/>
          <p:nvPr/>
        </p:nvSpPr>
        <p:spPr>
          <a:xfrm>
            <a:off x="1774857" y="2545640"/>
            <a:ext cx="4082142" cy="145533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r"/>
            <a:r>
              <a:rPr lang="pt-BR" sz="8600" b="1" dirty="0" smtClean="0">
                <a:solidFill>
                  <a:srgbClr val="009E47"/>
                </a:solidFill>
                <a:latin typeface="Candara" pitchFamily="34" charset="0"/>
              </a:rPr>
              <a:t>Legado</a:t>
            </a:r>
            <a:endParaRPr lang="pt-BR" sz="8600" b="1" dirty="0">
              <a:solidFill>
                <a:srgbClr val="009E47"/>
              </a:solidFill>
              <a:latin typeface="Candara" pitchFamily="34" charset="0"/>
            </a:endParaRPr>
          </a:p>
        </p:txBody>
      </p:sp>
      <p:pic>
        <p:nvPicPr>
          <p:cNvPr id="20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54768" y="2079204"/>
            <a:ext cx="13781316" cy="6842033"/>
            <a:chOff x="-43544" y="870857"/>
            <a:chExt cx="9187544" cy="5131524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" t="12463" b="716"/>
            <a:stretch>
              <a:fillRect/>
            </a:stretch>
          </p:blipFill>
          <p:spPr bwMode="auto">
            <a:xfrm>
              <a:off x="-43544" y="1528354"/>
              <a:ext cx="9187544" cy="44740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-21772" y="870857"/>
              <a:ext cx="9165772" cy="657872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100" b="1" dirty="0" smtClean="0">
                  <a:solidFill>
                    <a:schemeClr val="bg1"/>
                  </a:solidFill>
                </a:rPr>
                <a:t>Infraestrutura de Transportes em 2016</a:t>
              </a:r>
              <a:endParaRPr lang="pt-BR" sz="51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Retângulo 4"/>
          <p:cNvSpPr/>
          <p:nvPr/>
        </p:nvSpPr>
        <p:spPr>
          <a:xfrm>
            <a:off x="1" y="3044469"/>
            <a:ext cx="3135086" cy="812800"/>
          </a:xfrm>
          <a:prstGeom prst="rect">
            <a:avLst/>
          </a:prstGeom>
          <a:solidFill>
            <a:srgbClr val="FEF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" y="3134448"/>
            <a:ext cx="3135086" cy="812800"/>
          </a:xfrm>
          <a:prstGeom prst="rect">
            <a:avLst/>
          </a:prstGeom>
          <a:solidFill>
            <a:srgbClr val="FEF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4737" y="3775168"/>
            <a:ext cx="2626821" cy="932117"/>
          </a:xfrm>
          <a:prstGeom prst="rect">
            <a:avLst/>
          </a:prstGeom>
          <a:solidFill>
            <a:srgbClr val="FEFADA"/>
          </a:solidFill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dirty="0" smtClean="0">
                <a:latin typeface="+mj-lt"/>
                <a:cs typeface="Arial" panose="020B0604020202020204" pitchFamily="34" charset="0"/>
              </a:rPr>
              <a:t>Sistema de </a:t>
            </a:r>
          </a:p>
          <a:p>
            <a:pPr algn="ctr"/>
            <a:r>
              <a:rPr lang="pt-BR" dirty="0" smtClean="0">
                <a:latin typeface="+mj-lt"/>
                <a:cs typeface="Arial" panose="020B0604020202020204" pitchFamily="34" charset="0"/>
              </a:rPr>
              <a:t>alta capacidade</a:t>
            </a:r>
            <a:endParaRPr lang="pt-B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Forma livre 7"/>
          <p:cNvSpPr/>
          <p:nvPr/>
        </p:nvSpPr>
        <p:spPr>
          <a:xfrm>
            <a:off x="2611654" y="3140746"/>
            <a:ext cx="481520" cy="778212"/>
          </a:xfrm>
          <a:custGeom>
            <a:avLst/>
            <a:gdLst>
              <a:gd name="connsiteX0" fmla="*/ 14592 w 321013"/>
              <a:gd name="connsiteY0" fmla="*/ 583659 h 583659"/>
              <a:gd name="connsiteX1" fmla="*/ 321013 w 321013"/>
              <a:gd name="connsiteY1" fmla="*/ 9728 h 583659"/>
              <a:gd name="connsiteX2" fmla="*/ 0 w 321013"/>
              <a:gd name="connsiteY2" fmla="*/ 0 h 583659"/>
              <a:gd name="connsiteX3" fmla="*/ 14592 w 321013"/>
              <a:gd name="connsiteY3" fmla="*/ 583659 h 58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013" h="583659">
                <a:moveTo>
                  <a:pt x="14592" y="583659"/>
                </a:moveTo>
                <a:lnTo>
                  <a:pt x="321013" y="9728"/>
                </a:lnTo>
                <a:lnTo>
                  <a:pt x="0" y="0"/>
                </a:lnTo>
                <a:lnTo>
                  <a:pt x="14592" y="583659"/>
                </a:lnTo>
                <a:close/>
              </a:path>
            </a:pathLst>
          </a:custGeom>
          <a:solidFill>
            <a:srgbClr val="FEF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pic>
        <p:nvPicPr>
          <p:cNvPr id="10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85800" y="2202213"/>
            <a:ext cx="12344400" cy="322446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solidFill>
              <a:schemeClr val="tx2">
                <a:lumMod val="75000"/>
              </a:schemeClr>
            </a:solidFill>
          </a:ln>
        </p:spPr>
        <p:txBody>
          <a:bodyPr vert="horz" lIns="130622" tIns="65311" rIns="130622" bIns="65311" rtlCol="0" anchor="ctr">
            <a:noAutofit/>
          </a:bodyPr>
          <a:lstStyle/>
          <a:p>
            <a:pPr algn="ctr" defTabSz="1306220">
              <a:spcBef>
                <a:spcPct val="0"/>
              </a:spcBef>
              <a:defRPr/>
            </a:pPr>
            <a:r>
              <a:rPr lang="pt-BR" sz="7700" b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COMPARAÇÃO COM </a:t>
            </a:r>
            <a:br>
              <a:rPr lang="pt-BR" sz="7700" b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</a:br>
            <a:r>
              <a:rPr lang="pt-BR" sz="7700" b="1" dirty="0" smtClean="0">
                <a:solidFill>
                  <a:schemeClr val="bg1"/>
                </a:solidFill>
                <a:latin typeface="Candara" pitchFamily="34" charset="0"/>
                <a:ea typeface="+mj-ea"/>
                <a:cs typeface="+mj-cs"/>
              </a:rPr>
              <a:t>OUTROS EVENTOS</a:t>
            </a:r>
            <a:endParaRPr lang="pt-BR" sz="7700" b="1" dirty="0">
              <a:solidFill>
                <a:schemeClr val="bg1"/>
              </a:solidFill>
              <a:latin typeface="Candara" pitchFamily="34" charset="0"/>
              <a:ea typeface="+mj-ea"/>
              <a:cs typeface="+mj-cs"/>
            </a:endParaRPr>
          </a:p>
        </p:txBody>
      </p:sp>
      <p:pic>
        <p:nvPicPr>
          <p:cNvPr id="3" name="Picture 4" descr="O emblema oficial da Copa das Confederações da FIFA"/>
          <p:cNvPicPr>
            <a:picLocks noChangeAspect="1" noChangeArrowheads="1"/>
          </p:cNvPicPr>
          <p:nvPr/>
        </p:nvPicPr>
        <p:blipFill rotWithShape="1">
          <a:blip r:embed="rId2" cstate="print"/>
          <a:srcRect l="25811" r="27991" b="4260"/>
          <a:stretch/>
        </p:blipFill>
        <p:spPr bwMode="auto">
          <a:xfrm>
            <a:off x="1792408" y="5523611"/>
            <a:ext cx="1470557" cy="147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9775" y="5577905"/>
            <a:ext cx="2996451" cy="132137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</p:pic>
      <p:pic>
        <p:nvPicPr>
          <p:cNvPr id="5" name="Picture 6" descr="http://prorunning.com.br/wp-content/uploads/2011/04/copa-do-mundo-2014-olimpiadas-2016.jpg"/>
          <p:cNvPicPr>
            <a:picLocks noChangeAspect="1" noChangeArrowheads="1"/>
          </p:cNvPicPr>
          <p:nvPr/>
        </p:nvPicPr>
        <p:blipFill>
          <a:blip r:embed="rId4" cstate="print"/>
          <a:srcRect t="11597" r="49318" b="6442"/>
          <a:stretch>
            <a:fillRect/>
          </a:stretch>
        </p:blipFill>
        <p:spPr bwMode="auto">
          <a:xfrm>
            <a:off x="10431491" y="5464070"/>
            <a:ext cx="1463696" cy="165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685800" y="5413614"/>
            <a:ext cx="12344400" cy="2810069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781437" y="7079643"/>
            <a:ext cx="1432385" cy="593562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500" b="1" dirty="0" smtClean="0"/>
              <a:t>16JUN - 30JUN</a:t>
            </a:r>
          </a:p>
          <a:p>
            <a:pPr algn="ctr"/>
            <a:r>
              <a:rPr lang="pt-BR" sz="1500" b="1" dirty="0" smtClean="0"/>
              <a:t>3 JOGOS</a:t>
            </a:r>
            <a:endParaRPr lang="pt-BR" sz="15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6111752" y="7127096"/>
            <a:ext cx="1432385" cy="362730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500" b="1" dirty="0" smtClean="0"/>
              <a:t>16JUN - 30JUN</a:t>
            </a:r>
            <a:endParaRPr lang="pt-BR" sz="15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0426165" y="7138027"/>
            <a:ext cx="1432385" cy="593562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500" b="1" dirty="0" smtClean="0"/>
              <a:t>16JUN - 30JUN</a:t>
            </a:r>
          </a:p>
          <a:p>
            <a:pPr algn="ctr"/>
            <a:r>
              <a:rPr lang="pt-BR" sz="1500" b="1" dirty="0" smtClean="0"/>
              <a:t>7 JOGOS</a:t>
            </a:r>
            <a:endParaRPr lang="pt-BR" sz="1500" b="1" dirty="0"/>
          </a:p>
        </p:txBody>
      </p:sp>
      <p:pic>
        <p:nvPicPr>
          <p:cNvPr id="11" name="Imagen 8" descr="Alamys_Template_Diapositivas_MascaraPortada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255829" y="7326683"/>
            <a:ext cx="1555263" cy="8937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dirty="0"/>
          </a:p>
        </p:txBody>
      </p:sp>
      <p:pic>
        <p:nvPicPr>
          <p:cNvPr id="4" name="Picture 5" descr="http://vistolivre.xpg.uol.com.br/wp-content/uploads/2013062045294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 t="5263"/>
          <a:stretch>
            <a:fillRect/>
          </a:stretch>
        </p:blipFill>
        <p:spPr bwMode="auto">
          <a:xfrm>
            <a:off x="1306738" y="2306132"/>
            <a:ext cx="11102528" cy="6719197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-32658" y="5308550"/>
            <a:ext cx="13748658" cy="916728"/>
          </a:xfrm>
          <a:prstGeom prst="rect">
            <a:avLst/>
          </a:prstGeom>
          <a:solidFill>
            <a:srgbClr val="C00000">
              <a:alpha val="76000"/>
            </a:srgbClr>
          </a:solidFill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5100" b="1" dirty="0" smtClean="0">
                <a:solidFill>
                  <a:schemeClr val="bg1"/>
                </a:solidFill>
              </a:rPr>
              <a:t>O MOMENTO POLÍTICO</a:t>
            </a:r>
            <a:endParaRPr lang="pt-BR" sz="5100" b="1" dirty="0">
              <a:solidFill>
                <a:schemeClr val="bg1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7281" y="262915"/>
            <a:ext cx="4777851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smtClean="0">
                <a:solidFill>
                  <a:srgbClr val="0044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de Junho de 2013</a:t>
            </a:r>
            <a:endParaRPr lang="pt-BR" sz="3600" b="1" dirty="0">
              <a:solidFill>
                <a:srgbClr val="0044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8" descr="Alamys_Template_Diapositivas_MascaraPortada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0"/>
          <p:cNvGrpSpPr/>
          <p:nvPr/>
        </p:nvGrpSpPr>
        <p:grpSpPr>
          <a:xfrm>
            <a:off x="255340" y="1658970"/>
            <a:ext cx="12954953" cy="6368968"/>
            <a:chOff x="205612" y="139348"/>
            <a:chExt cx="8636635" cy="5530635"/>
          </a:xfrm>
        </p:grpSpPr>
        <p:grpSp>
          <p:nvGrpSpPr>
            <p:cNvPr id="3" name="Grupo 38"/>
            <p:cNvGrpSpPr/>
            <p:nvPr/>
          </p:nvGrpSpPr>
          <p:grpSpPr>
            <a:xfrm>
              <a:off x="572110" y="139348"/>
              <a:ext cx="3638004" cy="748363"/>
              <a:chOff x="4801064" y="1623587"/>
              <a:chExt cx="3638004" cy="748363"/>
            </a:xfrm>
          </p:grpSpPr>
          <p:sp>
            <p:nvSpPr>
              <p:cNvPr id="40" name="CaixaDeTexto 39"/>
              <p:cNvSpPr txBox="1"/>
              <p:nvPr/>
            </p:nvSpPr>
            <p:spPr>
              <a:xfrm>
                <a:off x="5976617" y="1674604"/>
                <a:ext cx="1616682" cy="66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 smtClean="0"/>
                  <a:t>CAMPEONATOS </a:t>
                </a:r>
              </a:p>
              <a:p>
                <a:pPr algn="ctr"/>
                <a:r>
                  <a:rPr lang="pt-BR" b="1" dirty="0" smtClean="0"/>
                  <a:t>MUNDIAIS</a:t>
                </a:r>
                <a:endParaRPr lang="pt-BR" b="1" dirty="0"/>
              </a:p>
            </p:txBody>
          </p:sp>
          <p:sp>
            <p:nvSpPr>
              <p:cNvPr id="41" name="Elipse 40"/>
              <p:cNvSpPr/>
              <p:nvPr/>
            </p:nvSpPr>
            <p:spPr>
              <a:xfrm>
                <a:off x="4801064" y="1623587"/>
                <a:ext cx="803709" cy="748363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4000" b="1" dirty="0" smtClean="0">
                    <a:solidFill>
                      <a:schemeClr val="bg1"/>
                    </a:solidFill>
                  </a:rPr>
                  <a:t>42</a:t>
                </a:r>
                <a:endParaRPr lang="pt-BR" sz="4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Elipse 41"/>
              <p:cNvSpPr/>
              <p:nvPr/>
            </p:nvSpPr>
            <p:spPr>
              <a:xfrm>
                <a:off x="7866127" y="1730226"/>
                <a:ext cx="572941" cy="535089"/>
              </a:xfrm>
              <a:prstGeom prst="ellipse">
                <a:avLst/>
              </a:prstGeom>
              <a:solidFill>
                <a:srgbClr val="009E4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900" b="1" dirty="0" smtClean="0">
                    <a:solidFill>
                      <a:schemeClr val="bg1"/>
                    </a:solidFill>
                  </a:rPr>
                  <a:t>1</a:t>
                </a:r>
                <a:endParaRPr lang="pt-BR" sz="29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" name="Grupo 42"/>
            <p:cNvGrpSpPr/>
            <p:nvPr/>
          </p:nvGrpSpPr>
          <p:grpSpPr>
            <a:xfrm>
              <a:off x="4655047" y="317359"/>
              <a:ext cx="3268425" cy="1446832"/>
              <a:chOff x="370573" y="2417144"/>
              <a:chExt cx="3268425" cy="1446832"/>
            </a:xfrm>
          </p:grpSpPr>
          <p:sp>
            <p:nvSpPr>
              <p:cNvPr id="44" name="CaixaDeTexto 43"/>
              <p:cNvSpPr txBox="1"/>
              <p:nvPr/>
            </p:nvSpPr>
            <p:spPr>
              <a:xfrm>
                <a:off x="1848172" y="2974779"/>
                <a:ext cx="8844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 smtClean="0"/>
                  <a:t>ATLETAS</a:t>
                </a:r>
                <a:endParaRPr lang="pt-BR" b="1" dirty="0"/>
              </a:p>
            </p:txBody>
          </p:sp>
          <p:sp>
            <p:nvSpPr>
              <p:cNvPr id="45" name="Elipse 44"/>
              <p:cNvSpPr/>
              <p:nvPr/>
            </p:nvSpPr>
            <p:spPr>
              <a:xfrm>
                <a:off x="370573" y="2417144"/>
                <a:ext cx="1424896" cy="1446832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5100" b="1" dirty="0" smtClean="0">
                    <a:solidFill>
                      <a:schemeClr val="bg1"/>
                    </a:solidFill>
                  </a:rPr>
                  <a:t>11</a:t>
                </a:r>
                <a:r>
                  <a:rPr lang="pt-BR" sz="4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pt-BR" sz="2900" b="1" dirty="0" smtClean="0">
                    <a:solidFill>
                      <a:schemeClr val="bg1"/>
                    </a:solidFill>
                  </a:rPr>
                  <a:t>MIL</a:t>
                </a:r>
                <a:endParaRPr lang="pt-BR" sz="2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Elipse 45"/>
              <p:cNvSpPr/>
              <p:nvPr/>
            </p:nvSpPr>
            <p:spPr>
              <a:xfrm>
                <a:off x="2835289" y="2785263"/>
                <a:ext cx="803709" cy="748363"/>
              </a:xfrm>
              <a:prstGeom prst="ellipse">
                <a:avLst/>
              </a:prstGeom>
              <a:solidFill>
                <a:srgbClr val="009E4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dirty="0" smtClean="0">
                    <a:solidFill>
                      <a:schemeClr val="bg1"/>
                    </a:solidFill>
                  </a:rPr>
                  <a:t>736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Grupo 46"/>
            <p:cNvGrpSpPr/>
            <p:nvPr/>
          </p:nvGrpSpPr>
          <p:grpSpPr>
            <a:xfrm>
              <a:off x="4363704" y="1966490"/>
              <a:ext cx="3769891" cy="938252"/>
              <a:chOff x="388223" y="4143887"/>
              <a:chExt cx="3769891" cy="938252"/>
            </a:xfrm>
          </p:grpSpPr>
          <p:sp>
            <p:nvSpPr>
              <p:cNvPr id="48" name="CaixaDeTexto 47"/>
              <p:cNvSpPr txBox="1"/>
              <p:nvPr/>
            </p:nvSpPr>
            <p:spPr>
              <a:xfrm>
                <a:off x="2060628" y="4428347"/>
                <a:ext cx="735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 smtClean="0"/>
                  <a:t>PAÍSES</a:t>
                </a:r>
                <a:endParaRPr lang="pt-BR" b="1" dirty="0"/>
              </a:p>
            </p:txBody>
          </p:sp>
          <p:sp>
            <p:nvSpPr>
              <p:cNvPr id="49" name="Elipse 48"/>
              <p:cNvSpPr/>
              <p:nvPr/>
            </p:nvSpPr>
            <p:spPr>
              <a:xfrm>
                <a:off x="388223" y="4143887"/>
                <a:ext cx="988190" cy="938252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3400" b="1" dirty="0" smtClean="0">
                    <a:solidFill>
                      <a:schemeClr val="bg1"/>
                    </a:solidFill>
                  </a:rPr>
                  <a:t>205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Elipse 49"/>
              <p:cNvSpPr/>
              <p:nvPr/>
            </p:nvSpPr>
            <p:spPr>
              <a:xfrm>
                <a:off x="3508989" y="4293670"/>
                <a:ext cx="649125" cy="638686"/>
              </a:xfrm>
              <a:prstGeom prst="ellipse">
                <a:avLst/>
              </a:prstGeom>
              <a:solidFill>
                <a:srgbClr val="009E4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dirty="0" smtClean="0">
                    <a:solidFill>
                      <a:schemeClr val="bg1"/>
                    </a:solidFill>
                  </a:rPr>
                  <a:t>32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upo 50"/>
            <p:cNvGrpSpPr/>
            <p:nvPr/>
          </p:nvGrpSpPr>
          <p:grpSpPr>
            <a:xfrm>
              <a:off x="5183997" y="3281553"/>
              <a:ext cx="3562786" cy="682268"/>
              <a:chOff x="5037387" y="5120264"/>
              <a:chExt cx="3562786" cy="682268"/>
            </a:xfrm>
          </p:grpSpPr>
          <p:sp>
            <p:nvSpPr>
              <p:cNvPr id="52" name="CaixaDeTexto 51"/>
              <p:cNvSpPr txBox="1"/>
              <p:nvPr/>
            </p:nvSpPr>
            <p:spPr>
              <a:xfrm>
                <a:off x="6200848" y="5133118"/>
                <a:ext cx="1379480" cy="669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 smtClean="0"/>
                  <a:t>LOCAIS DE</a:t>
                </a:r>
              </a:p>
              <a:p>
                <a:pPr algn="ctr"/>
                <a:r>
                  <a:rPr lang="pt-BR" b="1" dirty="0" smtClean="0"/>
                  <a:t>COMPETIÇÃO</a:t>
                </a:r>
                <a:endParaRPr lang="pt-BR" b="1" dirty="0"/>
              </a:p>
            </p:txBody>
          </p:sp>
          <p:sp>
            <p:nvSpPr>
              <p:cNvPr id="53" name="Elipse 52"/>
              <p:cNvSpPr/>
              <p:nvPr/>
            </p:nvSpPr>
            <p:spPr>
              <a:xfrm>
                <a:off x="5037387" y="5120264"/>
                <a:ext cx="684994" cy="621736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2900" b="1" dirty="0" smtClean="0">
                    <a:solidFill>
                      <a:schemeClr val="bg1"/>
                    </a:solidFill>
                  </a:rPr>
                  <a:t>37</a:t>
                </a:r>
                <a:endParaRPr lang="pt-BR" sz="23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Elipse 53"/>
              <p:cNvSpPr/>
              <p:nvPr/>
            </p:nvSpPr>
            <p:spPr>
              <a:xfrm>
                <a:off x="8135927" y="5209995"/>
                <a:ext cx="464246" cy="442275"/>
              </a:xfrm>
              <a:prstGeom prst="ellipse">
                <a:avLst/>
              </a:prstGeom>
              <a:solidFill>
                <a:srgbClr val="009E4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b="1" dirty="0" smtClean="0">
                    <a:solidFill>
                      <a:schemeClr val="bg1"/>
                    </a:solidFill>
                  </a:rPr>
                  <a:t>12</a:t>
                </a:r>
                <a:endParaRPr lang="pt-BR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upo 54"/>
            <p:cNvGrpSpPr/>
            <p:nvPr/>
          </p:nvGrpSpPr>
          <p:grpSpPr>
            <a:xfrm>
              <a:off x="205612" y="2468970"/>
              <a:ext cx="4409989" cy="1640158"/>
              <a:chOff x="4510275" y="2101456"/>
              <a:chExt cx="3915348" cy="1446832"/>
            </a:xfrm>
          </p:grpSpPr>
          <p:sp>
            <p:nvSpPr>
              <p:cNvPr id="56" name="CaixaDeTexto 55"/>
              <p:cNvSpPr txBox="1"/>
              <p:nvPr/>
            </p:nvSpPr>
            <p:spPr>
              <a:xfrm>
                <a:off x="6134052" y="2782294"/>
                <a:ext cx="1285325" cy="3257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 smtClean="0"/>
                  <a:t>VOLUNTÁRIOS</a:t>
                </a:r>
                <a:endParaRPr lang="pt-BR" b="1" dirty="0"/>
              </a:p>
            </p:txBody>
          </p:sp>
          <p:sp>
            <p:nvSpPr>
              <p:cNvPr id="57" name="Elipse 56"/>
              <p:cNvSpPr/>
              <p:nvPr/>
            </p:nvSpPr>
            <p:spPr>
              <a:xfrm>
                <a:off x="4510275" y="2101456"/>
                <a:ext cx="1424896" cy="1446832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5100" b="1" dirty="0" smtClean="0">
                    <a:solidFill>
                      <a:schemeClr val="bg1"/>
                    </a:solidFill>
                  </a:rPr>
                  <a:t>70</a:t>
                </a:r>
                <a:r>
                  <a:rPr lang="pt-BR" sz="40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pt-BR" sz="2900" b="1" dirty="0" smtClean="0">
                    <a:solidFill>
                      <a:schemeClr val="bg1"/>
                    </a:solidFill>
                  </a:rPr>
                  <a:t>MIL</a:t>
                </a:r>
                <a:endParaRPr lang="pt-BR" sz="29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Elipse 57"/>
              <p:cNvSpPr/>
              <p:nvPr/>
            </p:nvSpPr>
            <p:spPr>
              <a:xfrm>
                <a:off x="7621914" y="2571012"/>
                <a:ext cx="803709" cy="748363"/>
              </a:xfrm>
              <a:prstGeom prst="ellipse">
                <a:avLst/>
              </a:prstGeom>
              <a:solidFill>
                <a:srgbClr val="009E4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dirty="0" smtClean="0">
                    <a:solidFill>
                      <a:schemeClr val="bg1"/>
                    </a:solidFill>
                  </a:rPr>
                  <a:t>15 MIL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upo 58"/>
            <p:cNvGrpSpPr/>
            <p:nvPr/>
          </p:nvGrpSpPr>
          <p:grpSpPr>
            <a:xfrm>
              <a:off x="4823410" y="4099788"/>
              <a:ext cx="4018837" cy="1570195"/>
              <a:chOff x="4907705" y="3506521"/>
              <a:chExt cx="3692468" cy="1460974"/>
            </a:xfrm>
          </p:grpSpPr>
          <p:sp>
            <p:nvSpPr>
              <p:cNvPr id="60" name="CaixaDeTexto 59"/>
              <p:cNvSpPr txBox="1"/>
              <p:nvPr/>
            </p:nvSpPr>
            <p:spPr>
              <a:xfrm>
                <a:off x="6428699" y="4223902"/>
                <a:ext cx="1071390" cy="343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t-BR" b="1" dirty="0" smtClean="0"/>
                  <a:t>INGRESSOS</a:t>
                </a:r>
                <a:endParaRPr lang="pt-BR" b="1" dirty="0"/>
              </a:p>
            </p:txBody>
          </p:sp>
          <p:sp>
            <p:nvSpPr>
              <p:cNvPr id="61" name="Elipse 60"/>
              <p:cNvSpPr/>
              <p:nvPr/>
            </p:nvSpPr>
            <p:spPr>
              <a:xfrm>
                <a:off x="4907705" y="3506521"/>
                <a:ext cx="1476405" cy="1460974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5700" b="1" dirty="0" smtClean="0">
                    <a:solidFill>
                      <a:schemeClr val="bg1"/>
                    </a:solidFill>
                  </a:rPr>
                  <a:t>7,5</a:t>
                </a:r>
                <a:r>
                  <a:rPr lang="pt-BR" sz="29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pt-BR" sz="2000" b="1" dirty="0" smtClean="0">
                    <a:solidFill>
                      <a:schemeClr val="bg1"/>
                    </a:solidFill>
                  </a:rPr>
                  <a:t>MILHÕES</a:t>
                </a:r>
                <a:endParaRPr lang="pt-BR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Elipse 61"/>
              <p:cNvSpPr/>
              <p:nvPr/>
            </p:nvSpPr>
            <p:spPr>
              <a:xfrm>
                <a:off x="7553417" y="3919150"/>
                <a:ext cx="1046756" cy="976377"/>
              </a:xfrm>
              <a:prstGeom prst="ellipse">
                <a:avLst/>
              </a:prstGeom>
              <a:solidFill>
                <a:srgbClr val="009E4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4600" b="1" dirty="0" smtClean="0">
                    <a:solidFill>
                      <a:schemeClr val="bg1"/>
                    </a:solidFill>
                  </a:rPr>
                  <a:t>3,4 </a:t>
                </a:r>
                <a:r>
                  <a:rPr lang="pt-BR" sz="1600" b="1" dirty="0" smtClean="0">
                    <a:solidFill>
                      <a:schemeClr val="bg1"/>
                    </a:solidFill>
                  </a:rPr>
                  <a:t>MILHÕES</a:t>
                </a:r>
                <a:endParaRPr lang="pt-BR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upo 62"/>
            <p:cNvGrpSpPr/>
            <p:nvPr/>
          </p:nvGrpSpPr>
          <p:grpSpPr>
            <a:xfrm>
              <a:off x="636058" y="1325304"/>
              <a:ext cx="3234844" cy="938252"/>
              <a:chOff x="4830282" y="3817535"/>
              <a:chExt cx="3234844" cy="938252"/>
            </a:xfrm>
          </p:grpSpPr>
          <p:sp>
            <p:nvSpPr>
              <p:cNvPr id="64" name="Retângulo 63"/>
              <p:cNvSpPr/>
              <p:nvPr/>
            </p:nvSpPr>
            <p:spPr>
              <a:xfrm>
                <a:off x="5993315" y="3963496"/>
                <a:ext cx="1148990" cy="669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b="1" dirty="0" smtClean="0"/>
                  <a:t>CHEFES DE </a:t>
                </a:r>
              </a:p>
              <a:p>
                <a:pPr algn="ctr"/>
                <a:r>
                  <a:rPr lang="pt-BR" b="1" dirty="0" smtClean="0"/>
                  <a:t>ESTADO</a:t>
                </a:r>
                <a:endParaRPr lang="pt-BR" b="1" dirty="0"/>
              </a:p>
            </p:txBody>
          </p:sp>
          <p:sp>
            <p:nvSpPr>
              <p:cNvPr id="65" name="Elipse 64"/>
              <p:cNvSpPr/>
              <p:nvPr/>
            </p:nvSpPr>
            <p:spPr>
              <a:xfrm>
                <a:off x="4830282" y="3817535"/>
                <a:ext cx="988190" cy="938252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3400" b="1" dirty="0" smtClean="0">
                    <a:solidFill>
                      <a:schemeClr val="bg1"/>
                    </a:solidFill>
                  </a:rPr>
                  <a:t>80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Elipse 65"/>
              <p:cNvSpPr/>
              <p:nvPr/>
            </p:nvSpPr>
            <p:spPr>
              <a:xfrm>
                <a:off x="7416001" y="3967318"/>
                <a:ext cx="649125" cy="638686"/>
              </a:xfrm>
              <a:prstGeom prst="ellipse">
                <a:avLst/>
              </a:prstGeom>
              <a:solidFill>
                <a:srgbClr val="009E4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b="1" dirty="0" smtClean="0">
                    <a:solidFill>
                      <a:schemeClr val="bg1"/>
                    </a:solidFill>
                  </a:rPr>
                  <a:t>15</a:t>
                </a:r>
                <a:endParaRPr lang="pt-BR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upo 66"/>
            <p:cNvGrpSpPr/>
            <p:nvPr/>
          </p:nvGrpSpPr>
          <p:grpSpPr>
            <a:xfrm>
              <a:off x="1130153" y="4312574"/>
              <a:ext cx="3566383" cy="1219606"/>
              <a:chOff x="4604861" y="3855526"/>
              <a:chExt cx="3566383" cy="1219606"/>
            </a:xfrm>
          </p:grpSpPr>
          <p:sp>
            <p:nvSpPr>
              <p:cNvPr id="68" name="Retângulo 67"/>
              <p:cNvSpPr/>
              <p:nvPr/>
            </p:nvSpPr>
            <p:spPr>
              <a:xfrm>
                <a:off x="6012490" y="4372856"/>
                <a:ext cx="99685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b="1" dirty="0" smtClean="0"/>
                  <a:t>TURISTAS</a:t>
                </a:r>
                <a:endParaRPr lang="pt-BR" b="1" dirty="0"/>
              </a:p>
            </p:txBody>
          </p:sp>
          <p:sp>
            <p:nvSpPr>
              <p:cNvPr id="69" name="Elipse 68"/>
              <p:cNvSpPr/>
              <p:nvPr/>
            </p:nvSpPr>
            <p:spPr>
              <a:xfrm>
                <a:off x="4604861" y="3855526"/>
                <a:ext cx="1292345" cy="1219606"/>
              </a:xfrm>
              <a:prstGeom prst="ellipse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4600" b="1" dirty="0" smtClean="0">
                    <a:solidFill>
                      <a:schemeClr val="bg1"/>
                    </a:solidFill>
                  </a:rPr>
                  <a:t>1 </a:t>
                </a:r>
                <a:r>
                  <a:rPr lang="pt-BR" sz="2000" b="1" dirty="0" smtClean="0">
                    <a:solidFill>
                      <a:schemeClr val="bg1"/>
                    </a:solidFill>
                  </a:rPr>
                  <a:t>MILHÃO</a:t>
                </a:r>
                <a:endParaRPr lang="pt-BR" sz="16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Elipse 69"/>
              <p:cNvSpPr/>
              <p:nvPr/>
            </p:nvSpPr>
            <p:spPr>
              <a:xfrm>
                <a:off x="7217998" y="4074788"/>
                <a:ext cx="953246" cy="907602"/>
              </a:xfrm>
              <a:prstGeom prst="ellipse">
                <a:avLst/>
              </a:prstGeom>
              <a:solidFill>
                <a:srgbClr val="009E4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3600" b="1" dirty="0" smtClean="0">
                    <a:solidFill>
                      <a:schemeClr val="bg1"/>
                    </a:solidFill>
                  </a:rPr>
                  <a:t>886</a:t>
                </a:r>
                <a:r>
                  <a:rPr lang="pt-BR" sz="3400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pt-BR" sz="1700" b="1" dirty="0" smtClean="0">
                    <a:solidFill>
                      <a:schemeClr val="bg1"/>
                    </a:solidFill>
                  </a:rPr>
                  <a:t>MIL</a:t>
                </a:r>
                <a:endParaRPr lang="pt-BR" sz="17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" name="Grupo 71"/>
          <p:cNvGrpSpPr/>
          <p:nvPr/>
        </p:nvGrpSpPr>
        <p:grpSpPr>
          <a:xfrm>
            <a:off x="3342405" y="8005536"/>
            <a:ext cx="3043035" cy="1056117"/>
            <a:chOff x="356062" y="5565389"/>
            <a:chExt cx="2560213" cy="999618"/>
          </a:xfrm>
        </p:grpSpPr>
        <p:sp>
          <p:nvSpPr>
            <p:cNvPr id="73" name="Elipse 72"/>
            <p:cNvSpPr/>
            <p:nvPr/>
          </p:nvSpPr>
          <p:spPr>
            <a:xfrm>
              <a:off x="356062" y="5853048"/>
              <a:ext cx="279996" cy="308008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4" name="Elipse 73"/>
            <p:cNvSpPr/>
            <p:nvPr/>
          </p:nvSpPr>
          <p:spPr>
            <a:xfrm>
              <a:off x="1758185" y="5853048"/>
              <a:ext cx="279996" cy="308008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855" y="5565389"/>
              <a:ext cx="932744" cy="932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6" descr="http://prorunning.com.br/wp-content/uploads/2011/04/copa-do-mundo-2014-olimpiadas-2016.jpg"/>
            <p:cNvPicPr>
              <a:picLocks noChangeAspect="1" noChangeArrowheads="1"/>
            </p:cNvPicPr>
            <p:nvPr/>
          </p:nvPicPr>
          <p:blipFill>
            <a:blip r:embed="rId3" cstate="print"/>
            <a:srcRect t="11597" r="49318" b="6442"/>
            <a:stretch>
              <a:fillRect/>
            </a:stretch>
          </p:blipFill>
          <p:spPr bwMode="auto">
            <a:xfrm>
              <a:off x="2140483" y="5579037"/>
              <a:ext cx="775792" cy="985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27000">
                <a:schemeClr val="bg1"/>
              </a:glow>
              <a:softEdge rad="31750"/>
            </a:effectLst>
          </p:spPr>
        </p:pic>
      </p:grpSp>
      <p:pic>
        <p:nvPicPr>
          <p:cNvPr id="47" name="Imagen 8" descr="Alamys_Template_Diapositivas_MascaraPortada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457401" y="2412297"/>
            <a:ext cx="10844291" cy="6652633"/>
            <a:chOff x="355837" y="2868"/>
            <a:chExt cx="8333453" cy="5734218"/>
          </a:xfrm>
        </p:grpSpPr>
        <p:grpSp>
          <p:nvGrpSpPr>
            <p:cNvPr id="3" name="Grupo 16"/>
            <p:cNvGrpSpPr/>
            <p:nvPr/>
          </p:nvGrpSpPr>
          <p:grpSpPr>
            <a:xfrm>
              <a:off x="355837" y="2868"/>
              <a:ext cx="3712107" cy="2781890"/>
              <a:chOff x="355837" y="2868"/>
              <a:chExt cx="3712107" cy="2781890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98" t="34211" r="28455" b="26374"/>
              <a:stretch/>
            </p:blipFill>
            <p:spPr bwMode="auto">
              <a:xfrm>
                <a:off x="454710" y="264478"/>
                <a:ext cx="3613234" cy="201622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11" y="2218846"/>
                <a:ext cx="3613233" cy="56591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tângulo 12"/>
              <p:cNvSpPr/>
              <p:nvPr/>
            </p:nvSpPr>
            <p:spPr>
              <a:xfrm>
                <a:off x="355837" y="2868"/>
                <a:ext cx="3286332" cy="289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700" b="1" dirty="0"/>
                  <a:t>BOM DIA BRASIL | REDE GLOBO | 16.06.2014</a:t>
                </a:r>
              </a:p>
            </p:txBody>
          </p:sp>
        </p:grpSp>
        <p:grpSp>
          <p:nvGrpSpPr>
            <p:cNvPr id="4" name="Grupo 18"/>
            <p:cNvGrpSpPr/>
            <p:nvPr/>
          </p:nvGrpSpPr>
          <p:grpSpPr>
            <a:xfrm>
              <a:off x="355837" y="2881402"/>
              <a:ext cx="3712107" cy="2855684"/>
              <a:chOff x="355837" y="2881402"/>
              <a:chExt cx="3712107" cy="2855684"/>
            </a:xfrm>
          </p:grpSpPr>
          <p:pic>
            <p:nvPicPr>
              <p:cNvPr id="13" name="Picture 9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84" t="34230" r="28683" b="26396"/>
              <a:stretch/>
            </p:blipFill>
            <p:spPr bwMode="auto">
              <a:xfrm>
                <a:off x="454711" y="3143012"/>
                <a:ext cx="3613233" cy="20193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1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712" y="5162370"/>
                <a:ext cx="3586450" cy="57471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tângulo 14"/>
              <p:cNvSpPr/>
              <p:nvPr/>
            </p:nvSpPr>
            <p:spPr>
              <a:xfrm>
                <a:off x="355837" y="2881402"/>
                <a:ext cx="3054744" cy="289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700" b="1" dirty="0"/>
                  <a:t>BOM DIA </a:t>
                </a:r>
                <a:r>
                  <a:rPr lang="pt-BR" sz="1700" b="1" dirty="0" smtClean="0"/>
                  <a:t>RIO </a:t>
                </a:r>
                <a:r>
                  <a:rPr lang="pt-BR" sz="1700" b="1" dirty="0"/>
                  <a:t>| REDE GLOBO | </a:t>
                </a:r>
                <a:r>
                  <a:rPr lang="pt-BR" sz="1700" b="1" dirty="0" smtClean="0"/>
                  <a:t>27.06.2014</a:t>
                </a:r>
                <a:endParaRPr lang="pt-BR" sz="1700" b="1" dirty="0"/>
              </a:p>
            </p:txBody>
          </p:sp>
        </p:grpSp>
        <p:grpSp>
          <p:nvGrpSpPr>
            <p:cNvPr id="5" name="Grupo 17"/>
            <p:cNvGrpSpPr/>
            <p:nvPr/>
          </p:nvGrpSpPr>
          <p:grpSpPr>
            <a:xfrm>
              <a:off x="4980999" y="2868"/>
              <a:ext cx="3708291" cy="2781890"/>
              <a:chOff x="4980999" y="2868"/>
              <a:chExt cx="3708291" cy="2781890"/>
            </a:xfrm>
          </p:grpSpPr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43" t="35177" r="28477" b="26124"/>
              <a:stretch/>
            </p:blipFill>
            <p:spPr bwMode="auto">
              <a:xfrm>
                <a:off x="5083229" y="264478"/>
                <a:ext cx="3606061" cy="19697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3229" y="2206899"/>
                <a:ext cx="3606060" cy="57785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4980999" y="2868"/>
                <a:ext cx="3338267" cy="289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700" b="1" dirty="0" smtClean="0"/>
                  <a:t>RJTV – 1ª EDIÇÃO | </a:t>
                </a:r>
                <a:r>
                  <a:rPr lang="pt-BR" sz="1700" b="1" dirty="0"/>
                  <a:t>REDE GLOBO | </a:t>
                </a:r>
                <a:r>
                  <a:rPr lang="pt-BR" sz="1700" b="1" dirty="0" smtClean="0"/>
                  <a:t>24.06.2014</a:t>
                </a:r>
                <a:endParaRPr lang="pt-BR" sz="1700" b="1" dirty="0"/>
              </a:p>
            </p:txBody>
          </p:sp>
        </p:grpSp>
        <p:grpSp>
          <p:nvGrpSpPr>
            <p:cNvPr id="6" name="Grupo 19"/>
            <p:cNvGrpSpPr/>
            <p:nvPr/>
          </p:nvGrpSpPr>
          <p:grpSpPr>
            <a:xfrm>
              <a:off x="4968312" y="2883188"/>
              <a:ext cx="3720978" cy="2853898"/>
              <a:chOff x="4968312" y="2883188"/>
              <a:chExt cx="3720978" cy="2853898"/>
            </a:xfrm>
          </p:grpSpPr>
          <p:pic>
            <p:nvPicPr>
              <p:cNvPr id="7" name="Picture 11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67" t="18954" r="28354" b="41276"/>
              <a:stretch/>
            </p:blipFill>
            <p:spPr bwMode="auto">
              <a:xfrm>
                <a:off x="5076056" y="3138568"/>
                <a:ext cx="3613233" cy="202824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6059" y="4935466"/>
                <a:ext cx="3613231" cy="80162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tângulo 8"/>
              <p:cNvSpPr/>
              <p:nvPr/>
            </p:nvSpPr>
            <p:spPr>
              <a:xfrm>
                <a:off x="4968312" y="2883188"/>
                <a:ext cx="3338267" cy="2896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1700" b="1" dirty="0" smtClean="0"/>
                  <a:t>RJTV – 2ª EDIÇÃO | </a:t>
                </a:r>
                <a:r>
                  <a:rPr lang="pt-BR" sz="1700" b="1" dirty="0"/>
                  <a:t>REDE GLOBO | </a:t>
                </a:r>
                <a:r>
                  <a:rPr lang="pt-BR" sz="1700" b="1" dirty="0" smtClean="0"/>
                  <a:t>28.06.2014</a:t>
                </a:r>
                <a:endParaRPr lang="pt-BR" sz="1700" b="1" dirty="0"/>
              </a:p>
            </p:txBody>
          </p:sp>
        </p:grpSp>
      </p:grpSp>
      <p:pic>
        <p:nvPicPr>
          <p:cNvPr id="19" name="Picture 6" descr="http://prorunning.com.br/wp-content/uploads/2011/04/copa-do-mundo-2014-olimpiadas-2016.jpg"/>
          <p:cNvPicPr>
            <a:picLocks noChangeAspect="1" noChangeArrowheads="1"/>
          </p:cNvPicPr>
          <p:nvPr/>
        </p:nvPicPr>
        <p:blipFill>
          <a:blip r:embed="rId10" cstate="print"/>
          <a:srcRect t="11597" r="49318" b="6442"/>
          <a:stretch>
            <a:fillRect/>
          </a:stretch>
        </p:blipFill>
        <p:spPr bwMode="auto">
          <a:xfrm>
            <a:off x="161256" y="2833424"/>
            <a:ext cx="1163688" cy="131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n 8" descr="Alamys_Template_Diapositivas_MascaraPortada-0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1" b="1626"/>
          <a:stretch/>
        </p:blipFill>
        <p:spPr>
          <a:xfrm>
            <a:off x="2166750" y="2614584"/>
            <a:ext cx="9551790" cy="5689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ítulo 3"/>
          <p:cNvSpPr txBox="1">
            <a:spLocks/>
          </p:cNvSpPr>
          <p:nvPr/>
        </p:nvSpPr>
        <p:spPr>
          <a:xfrm>
            <a:off x="84646" y="8734131"/>
            <a:ext cx="4040525" cy="354651"/>
          </a:xfrm>
          <a:prstGeom prst="rect">
            <a:avLst/>
          </a:prstGeom>
        </p:spPr>
        <p:txBody>
          <a:bodyPr vert="horz" lIns="130622" tIns="65311" rIns="130622" bIns="65311" rtlCol="0" anchor="ctr">
            <a:noAutofit/>
          </a:bodyPr>
          <a:lstStyle/>
          <a:p>
            <a:pPr defTabSz="1306220">
              <a:spcBef>
                <a:spcPct val="0"/>
              </a:spcBef>
              <a:defRPr/>
            </a:pPr>
            <a:r>
              <a:rPr lang="pt-BR" sz="1100" dirty="0" smtClean="0">
                <a:ea typeface="+mj-ea"/>
                <a:cs typeface="+mj-cs"/>
              </a:rPr>
              <a:t>Fonte: Resultados de </a:t>
            </a:r>
            <a:r>
              <a:rPr lang="pt-BR" sz="1100" dirty="0" err="1" smtClean="0">
                <a:ea typeface="+mj-ea"/>
                <a:cs typeface="+mj-cs"/>
              </a:rPr>
              <a:t>midia</a:t>
            </a:r>
            <a:r>
              <a:rPr lang="pt-BR" sz="1100" dirty="0" smtClean="0">
                <a:ea typeface="+mj-ea"/>
                <a:cs typeface="+mj-cs"/>
              </a:rPr>
              <a:t>/ Pesquisa TV Globo</a:t>
            </a:r>
          </a:p>
        </p:txBody>
      </p:sp>
      <p:pic>
        <p:nvPicPr>
          <p:cNvPr id="4" name="Picture 6" descr="http://prorunning.com.br/wp-content/uploads/2011/04/copa-do-mundo-2014-olimpiadas-2016.jpg"/>
          <p:cNvPicPr>
            <a:picLocks noChangeAspect="1" noChangeArrowheads="1"/>
          </p:cNvPicPr>
          <p:nvPr/>
        </p:nvPicPr>
        <p:blipFill>
          <a:blip r:embed="rId3" cstate="print"/>
          <a:srcRect t="11597" r="49318" b="6442"/>
          <a:stretch>
            <a:fillRect/>
          </a:stretch>
        </p:blipFill>
        <p:spPr bwMode="auto">
          <a:xfrm>
            <a:off x="10240845" y="3040780"/>
            <a:ext cx="1163688" cy="131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pic>
        <p:nvPicPr>
          <p:cNvPr id="6" name="Imagen 8" descr="Alamys_Template_Diapositivas_MascaraPortada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51635" y="6488101"/>
            <a:ext cx="10969394" cy="276338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sz="5700" b="1" dirty="0" smtClean="0">
                <a:solidFill>
                  <a:srgbClr val="FF0000"/>
                </a:solidFill>
              </a:rPr>
              <a:t>Superar </a:t>
            </a:r>
            <a:r>
              <a:rPr lang="pt-BR" sz="5700" b="1" dirty="0">
                <a:solidFill>
                  <a:srgbClr val="FF0000"/>
                </a:solidFill>
              </a:rPr>
              <a:t>a atuação </a:t>
            </a:r>
            <a:r>
              <a:rPr lang="pt-BR" dirty="0"/>
              <a:t>dos</a:t>
            </a:r>
            <a:r>
              <a:rPr lang="pt-BR" sz="57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dirty="0" smtClean="0"/>
              <a:t>eventos anteriores, ficando como </a:t>
            </a:r>
            <a:r>
              <a:rPr lang="pt-BR" sz="5700" b="1" dirty="0" smtClean="0">
                <a:solidFill>
                  <a:srgbClr val="009E47"/>
                </a:solidFill>
              </a:rPr>
              <a:t>lembrança positiva </a:t>
            </a:r>
            <a:r>
              <a:rPr lang="pt-BR" dirty="0" smtClean="0"/>
              <a:t>para o turista e, principalmente, para o </a:t>
            </a:r>
            <a:r>
              <a:rPr lang="pt-BR" sz="5700" b="1" dirty="0" smtClean="0">
                <a:solidFill>
                  <a:srgbClr val="FFC000"/>
                </a:solidFill>
              </a:rPr>
              <a:t>carioca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8"/>
          <a:stretch>
            <a:fillRect/>
          </a:stretch>
        </p:blipFill>
        <p:spPr bwMode="auto">
          <a:xfrm>
            <a:off x="0" y="2625418"/>
            <a:ext cx="13716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3811979"/>
            <a:ext cx="13716000" cy="152004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vert="horz" lIns="130622" tIns="65311" rIns="130622" bIns="65311" rtlCol="0" anchor="ctr">
            <a:normAutofit fontScale="75000" lnSpcReduction="20000"/>
          </a:bodyPr>
          <a:lstStyle/>
          <a:p>
            <a:pPr algn="ctr" defTabSz="1306220">
              <a:lnSpc>
                <a:spcPct val="150000"/>
              </a:lnSpc>
              <a:spcBef>
                <a:spcPct val="0"/>
              </a:spcBef>
              <a:defRPr/>
            </a:pPr>
            <a:r>
              <a:rPr lang="pt-BR" sz="8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SISTEMA METRÔ RIO</a:t>
            </a:r>
            <a:endParaRPr lang="pt-BR" sz="86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2" t="19273" r="16636" b="31637"/>
          <a:stretch/>
        </p:blipFill>
        <p:spPr bwMode="auto">
          <a:xfrm>
            <a:off x="1255004" y="970085"/>
            <a:ext cx="11178000" cy="638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ipse 2"/>
          <p:cNvSpPr/>
          <p:nvPr/>
        </p:nvSpPr>
        <p:spPr>
          <a:xfrm>
            <a:off x="3768433" y="1613282"/>
            <a:ext cx="1794164" cy="15962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dirty="0"/>
          </a:p>
        </p:txBody>
      </p:sp>
      <p:sp>
        <p:nvSpPr>
          <p:cNvPr id="4" name="Elipse 3"/>
          <p:cNvSpPr/>
          <p:nvPr/>
        </p:nvSpPr>
        <p:spPr>
          <a:xfrm>
            <a:off x="3602179" y="4359564"/>
            <a:ext cx="2937167" cy="264916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4008888" y="7518098"/>
            <a:ext cx="207819" cy="213113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sz="2300" dirty="0"/>
          </a:p>
        </p:txBody>
      </p:sp>
      <p:sp>
        <p:nvSpPr>
          <p:cNvPr id="6" name="Elipse 5"/>
          <p:cNvSpPr/>
          <p:nvPr/>
        </p:nvSpPr>
        <p:spPr>
          <a:xfrm>
            <a:off x="4010055" y="8365214"/>
            <a:ext cx="207819" cy="1937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sz="23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72128" y="7452321"/>
            <a:ext cx="3122206" cy="393508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700" b="1" dirty="0" smtClean="0"/>
              <a:t>Atendimento Direto pelo Metrô</a:t>
            </a:r>
            <a:endParaRPr lang="pt-BR" sz="17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265210" y="7877185"/>
            <a:ext cx="4556124" cy="393508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700" b="1" dirty="0" smtClean="0"/>
              <a:t>Atendimento Indireto (Metrô + BRT </a:t>
            </a:r>
            <a:r>
              <a:rPr lang="pt-BR" sz="1700" b="1" dirty="0" err="1" smtClean="0"/>
              <a:t>TransOeste</a:t>
            </a:r>
            <a:r>
              <a:rPr lang="pt-BR" sz="1700" b="1" dirty="0" smtClean="0"/>
              <a:t>)</a:t>
            </a:r>
            <a:endParaRPr lang="pt-BR" sz="1700" b="1" dirty="0"/>
          </a:p>
        </p:txBody>
      </p:sp>
      <p:sp>
        <p:nvSpPr>
          <p:cNvPr id="9" name="Elipse 8"/>
          <p:cNvSpPr/>
          <p:nvPr/>
        </p:nvSpPr>
        <p:spPr>
          <a:xfrm>
            <a:off x="4008888" y="7952665"/>
            <a:ext cx="207819" cy="19374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sz="23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272146" y="8277419"/>
            <a:ext cx="3984622" cy="393508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700" b="1" dirty="0" smtClean="0"/>
              <a:t>Atendimento Indireto (Metrô + SuperVia)</a:t>
            </a:r>
            <a:endParaRPr lang="pt-BR" sz="1700" b="1" dirty="0"/>
          </a:p>
        </p:txBody>
      </p:sp>
      <p:sp>
        <p:nvSpPr>
          <p:cNvPr id="11" name="Elipse 10"/>
          <p:cNvSpPr/>
          <p:nvPr/>
        </p:nvSpPr>
        <p:spPr>
          <a:xfrm>
            <a:off x="7578437" y="2241356"/>
            <a:ext cx="3144983" cy="275384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9531928" y="4162085"/>
            <a:ext cx="2763983" cy="2414207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pic>
        <p:nvPicPr>
          <p:cNvPr id="13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270" y="5817135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720" y="5359027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591" y="3659124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446" y="3747008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97" y="2296073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026" y="2835443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238" y="4996345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416" y="4572000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431" y="4162084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1888" y="3620008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417" y="5562227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23"/>
          <p:cNvSpPr txBox="1"/>
          <p:nvPr/>
        </p:nvSpPr>
        <p:spPr>
          <a:xfrm>
            <a:off x="10421015" y="5858737"/>
            <a:ext cx="1288115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GENERAL OSÓRIO</a:t>
            </a:r>
            <a:endParaRPr lang="pt-BR" sz="1100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10750069" y="5589659"/>
            <a:ext cx="1031634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SIQ. CAMPOS</a:t>
            </a:r>
            <a:endParaRPr lang="pt-BR" sz="11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0920719" y="5355260"/>
            <a:ext cx="1534977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CARDEAL ARCOVERDE</a:t>
            </a:r>
            <a:endParaRPr lang="pt-BR" sz="1100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11081759" y="4982261"/>
            <a:ext cx="924232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BOTAFOGO</a:t>
            </a:r>
            <a:endParaRPr lang="pt-BR" sz="1100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11055371" y="4544141"/>
            <a:ext cx="699812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GLÓRIA</a:t>
            </a:r>
            <a:endParaRPr lang="pt-BR" sz="11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11081759" y="4133771"/>
            <a:ext cx="783168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CARIOCA</a:t>
            </a:r>
            <a:endParaRPr lang="pt-BR" sz="1100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10920719" y="3515495"/>
            <a:ext cx="786374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CENTRAL</a:t>
            </a:r>
            <a:endParaRPr lang="pt-BR" sz="1100" dirty="0"/>
          </a:p>
        </p:txBody>
      </p:sp>
      <p:sp>
        <p:nvSpPr>
          <p:cNvPr id="31" name="CaixaDeTexto 30"/>
          <p:cNvSpPr txBox="1"/>
          <p:nvPr/>
        </p:nvSpPr>
        <p:spPr>
          <a:xfrm rot="20459887">
            <a:off x="9700216" y="3469421"/>
            <a:ext cx="1203155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SÃO CRISTOVÃO</a:t>
            </a:r>
            <a:endParaRPr lang="pt-BR" sz="1100" dirty="0"/>
          </a:p>
        </p:txBody>
      </p:sp>
      <p:sp>
        <p:nvSpPr>
          <p:cNvPr id="32" name="CaixaDeTexto 31"/>
          <p:cNvSpPr txBox="1"/>
          <p:nvPr/>
        </p:nvSpPr>
        <p:spPr>
          <a:xfrm rot="20459887">
            <a:off x="9339609" y="3387687"/>
            <a:ext cx="954690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MARACANÃ</a:t>
            </a:r>
            <a:endParaRPr lang="pt-BR" sz="1100" dirty="0"/>
          </a:p>
        </p:txBody>
      </p:sp>
      <p:sp>
        <p:nvSpPr>
          <p:cNvPr id="33" name="CaixaDeTexto 32"/>
          <p:cNvSpPr txBox="1"/>
          <p:nvPr/>
        </p:nvSpPr>
        <p:spPr>
          <a:xfrm rot="20459887">
            <a:off x="8401576" y="2564391"/>
            <a:ext cx="1076518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DEL CASTILHO</a:t>
            </a:r>
            <a:endParaRPr lang="pt-BR" sz="1100" dirty="0"/>
          </a:p>
        </p:txBody>
      </p:sp>
      <p:sp>
        <p:nvSpPr>
          <p:cNvPr id="34" name="CaixaDeTexto 33"/>
          <p:cNvSpPr txBox="1"/>
          <p:nvPr/>
        </p:nvSpPr>
        <p:spPr>
          <a:xfrm rot="20459887">
            <a:off x="7344039" y="1957214"/>
            <a:ext cx="1608715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VICENTE DE CARVALHO</a:t>
            </a:r>
            <a:endParaRPr lang="pt-BR" sz="1100" dirty="0"/>
          </a:p>
        </p:txBody>
      </p:sp>
      <p:pic>
        <p:nvPicPr>
          <p:cNvPr id="36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44" y="5607627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ixaDeTexto 36"/>
          <p:cNvSpPr txBox="1"/>
          <p:nvPr/>
        </p:nvSpPr>
        <p:spPr>
          <a:xfrm>
            <a:off x="7876650" y="5418597"/>
            <a:ext cx="1518947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ANTERO DE QUENTAL</a:t>
            </a:r>
            <a:endParaRPr lang="pt-BR" sz="1100" dirty="0"/>
          </a:p>
        </p:txBody>
      </p:sp>
      <p:pic>
        <p:nvPicPr>
          <p:cNvPr id="38" name="Picture 2" descr="C:\Users\rmicaelo\AppData\Local\Microsoft\Windows\Temporary Internet Files\Content.Outlook\2RSV46Z8\logo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95" y="6093167"/>
            <a:ext cx="262031" cy="23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aixaDeTexto 38"/>
          <p:cNvSpPr txBox="1"/>
          <p:nvPr/>
        </p:nvSpPr>
        <p:spPr>
          <a:xfrm>
            <a:off x="8300650" y="6323799"/>
            <a:ext cx="1387501" cy="301175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1100" dirty="0" smtClean="0"/>
              <a:t>JARDIM  OCEÂNICO</a:t>
            </a:r>
            <a:endParaRPr lang="pt-BR" sz="1100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377281" y="262915"/>
            <a:ext cx="4957388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smtClean="0">
                <a:solidFill>
                  <a:srgbClr val="0044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Estações Impactadas</a:t>
            </a:r>
            <a:endParaRPr lang="pt-BR" sz="3600" b="1" dirty="0">
              <a:solidFill>
                <a:srgbClr val="0044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agen 8" descr="Alamys_Template_Diapositivas_MascaraPortada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71600" y="430351"/>
            <a:ext cx="10972800" cy="804680"/>
          </a:xfrm>
        </p:spPr>
        <p:txBody>
          <a:bodyPr/>
          <a:lstStyle/>
          <a:p>
            <a:pPr algn="ctr"/>
            <a:r>
              <a:rPr lang="pt-BR" sz="3733" b="1" dirty="0">
                <a:latin typeface="Tahoma" pitchFamily="34" charset="0"/>
                <a:cs typeface="Tahoma" pitchFamily="34" charset="0"/>
              </a:rPr>
              <a:t>A CONCESSÃO</a:t>
            </a:r>
            <a:endParaRPr lang="en-US" sz="3733" b="1" dirty="0"/>
          </a:p>
        </p:txBody>
      </p:sp>
      <p:sp>
        <p:nvSpPr>
          <p:cNvPr id="7" name="Retângulo 4"/>
          <p:cNvSpPr>
            <a:spLocks noChangeArrowheads="1"/>
          </p:cNvSpPr>
          <p:nvPr/>
        </p:nvSpPr>
        <p:spPr bwMode="auto">
          <a:xfrm>
            <a:off x="1234152" y="2152763"/>
            <a:ext cx="11411840" cy="564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pt-BR" sz="3467" dirty="0">
                <a:latin typeface="Tahoma" pitchFamily="34" charset="0"/>
                <a:cs typeface="Tahoma" pitchFamily="34" charset="0"/>
              </a:rPr>
              <a:t>Leilão realizado pelo Governo do Estado do Rio de Janeiro, em dezembro de 1997, para a concessão dos serviços públicos metroviários de passageiros das Linhas 1 e 2, por 20 anos, prorrogáveis por igual período (*).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pt-BR" sz="3467" dirty="0">
                <a:latin typeface="Tahoma" pitchFamily="34" charset="0"/>
                <a:cs typeface="Tahoma" pitchFamily="34" charset="0"/>
              </a:rPr>
              <a:t>Início da operação: 05 de Abril de 1998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  <a:spcAft>
                <a:spcPct val="50000"/>
              </a:spcAft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pt-BR" sz="3467" dirty="0">
                <a:latin typeface="Tahoma" pitchFamily="34" charset="0"/>
                <a:cs typeface="Tahoma" pitchFamily="34" charset="0"/>
              </a:rPr>
              <a:t>(*) Em 27 de dezembro de 2007 prorrogado o Contrato de Concessão até 27 de janeiro de 2038.</a:t>
            </a:r>
          </a:p>
        </p:txBody>
      </p:sp>
    </p:spTree>
    <p:extLst>
      <p:ext uri="{BB962C8B-B14F-4D97-AF65-F5344CB8AC3E}">
        <p14:creationId xmlns:p14="http://schemas.microsoft.com/office/powerpoint/2010/main" val="267003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 flipH="1">
            <a:off x="2257249" y="2906385"/>
            <a:ext cx="685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endParaRPr lang="pt-BR" sz="260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flipH="1">
            <a:off x="8124648" y="3793267"/>
            <a:ext cx="685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endParaRPr lang="pt-BR" sz="260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5" name="Rectangle 13"/>
          <p:cNvSpPr>
            <a:spLocks noChangeArrowheads="1"/>
          </p:cNvSpPr>
          <p:nvPr/>
        </p:nvSpPr>
        <p:spPr bwMode="auto">
          <a:xfrm>
            <a:off x="12339163" y="5547607"/>
            <a:ext cx="98216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r>
              <a:rPr lang="pt-BR" sz="1700" b="1" dirty="0">
                <a:solidFill>
                  <a:srgbClr val="000000"/>
                </a:solidFill>
                <a:latin typeface="Arial"/>
              </a:rPr>
              <a:t>Pavuna</a:t>
            </a:r>
            <a:endParaRPr lang="pt-BR" sz="1700" b="1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5669869" y="4895277"/>
            <a:ext cx="170977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r>
              <a:rPr lang="pt-BR" sz="2000" b="1" dirty="0" smtClean="0">
                <a:solidFill>
                  <a:srgbClr val="000000"/>
                </a:solidFill>
                <a:latin typeface="Arial"/>
              </a:rPr>
              <a:t>General Osório</a:t>
            </a:r>
            <a:endParaRPr lang="pt-BR" sz="2000" b="1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12552187" y="4207014"/>
            <a:ext cx="10464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r>
              <a:rPr lang="pt-BR" sz="1700" b="1" dirty="0">
                <a:solidFill>
                  <a:srgbClr val="000000"/>
                </a:solidFill>
                <a:latin typeface="Arial"/>
              </a:rPr>
              <a:t>Uruguai</a:t>
            </a:r>
            <a:endParaRPr lang="pt-BR" sz="1700" b="1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10734261" y="3961922"/>
            <a:ext cx="111357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r>
              <a:rPr lang="pt-BR" sz="1700" b="1" dirty="0">
                <a:solidFill>
                  <a:srgbClr val="000000"/>
                </a:solidFill>
                <a:latin typeface="Arial"/>
              </a:rPr>
              <a:t>Central</a:t>
            </a:r>
            <a:endParaRPr lang="pt-BR" sz="1700" b="1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>
            <a:off x="11265419" y="4299911"/>
            <a:ext cx="582416" cy="1056117"/>
          </a:xfrm>
          <a:prstGeom prst="line">
            <a:avLst/>
          </a:prstGeom>
          <a:noFill/>
          <a:ln w="111125" cap="rnd">
            <a:solidFill>
              <a:srgbClr val="008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22" tIns="65311" rIns="130622" bIns="65311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endParaRPr lang="pt-BR" sz="260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Line 25"/>
          <p:cNvSpPr>
            <a:spLocks noChangeShapeType="1"/>
          </p:cNvSpPr>
          <p:nvPr/>
        </p:nvSpPr>
        <p:spPr bwMode="auto">
          <a:xfrm>
            <a:off x="6365893" y="4490433"/>
            <a:ext cx="6771938" cy="60959"/>
          </a:xfrm>
          <a:prstGeom prst="line">
            <a:avLst/>
          </a:prstGeom>
          <a:noFill/>
          <a:ln w="111125" cap="rnd">
            <a:solidFill>
              <a:srgbClr val="FF99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 extrusionH="6350">
            <a:bevelT w="63500" h="50800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22" tIns="65311" rIns="130622" bIns="65311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endParaRPr lang="pt-BR" sz="260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12050462" y="3984302"/>
            <a:ext cx="1341906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06220">
              <a:defRPr/>
            </a:pPr>
            <a:r>
              <a:rPr lang="pt-BR" sz="1600" dirty="0" smtClean="0">
                <a:solidFill>
                  <a:srgbClr val="FF0000"/>
                </a:solidFill>
                <a:latin typeface="Arial"/>
              </a:rPr>
              <a:t>04:30 </a:t>
            </a:r>
            <a:r>
              <a:rPr lang="pt-BR" sz="1600" dirty="0">
                <a:solidFill>
                  <a:srgbClr val="FF0000"/>
                </a:solidFill>
                <a:latin typeface="Arial"/>
              </a:rPr>
              <a:t>min</a:t>
            </a:r>
          </a:p>
        </p:txBody>
      </p:sp>
      <p:sp>
        <p:nvSpPr>
          <p:cNvPr id="12" name="Rectangle 40"/>
          <p:cNvSpPr>
            <a:spLocks noChangeArrowheads="1"/>
          </p:cNvSpPr>
          <p:nvPr/>
        </p:nvSpPr>
        <p:spPr bwMode="auto">
          <a:xfrm>
            <a:off x="11733746" y="5806361"/>
            <a:ext cx="140408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06220">
              <a:defRPr/>
            </a:pPr>
            <a:r>
              <a:rPr lang="pt-BR" sz="1600" dirty="0" smtClean="0">
                <a:solidFill>
                  <a:srgbClr val="FF0000"/>
                </a:solidFill>
                <a:latin typeface="Arial"/>
              </a:rPr>
              <a:t>04:30 </a:t>
            </a:r>
            <a:r>
              <a:rPr lang="pt-BR" sz="1600" dirty="0">
                <a:solidFill>
                  <a:srgbClr val="FF0000"/>
                </a:solidFill>
                <a:latin typeface="Arial"/>
              </a:rPr>
              <a:t>min</a:t>
            </a:r>
          </a:p>
        </p:txBody>
      </p:sp>
      <p:sp>
        <p:nvSpPr>
          <p:cNvPr id="13" name="Rectangle 75"/>
          <p:cNvSpPr>
            <a:spLocks noChangeArrowheads="1"/>
          </p:cNvSpPr>
          <p:nvPr/>
        </p:nvSpPr>
        <p:spPr bwMode="auto">
          <a:xfrm rot="18808208">
            <a:off x="7870178" y="3615568"/>
            <a:ext cx="9916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r>
              <a:rPr lang="pt-BR" sz="1700" b="1" dirty="0">
                <a:solidFill>
                  <a:srgbClr val="000000"/>
                </a:solidFill>
                <a:latin typeface="Arial"/>
              </a:rPr>
              <a:t>Botafogo</a:t>
            </a:r>
            <a:endParaRPr lang="pt-BR" sz="1700" b="1" dirty="0">
              <a:solidFill>
                <a:sysClr val="windowText" lastClr="000000"/>
              </a:solidFill>
              <a:latin typeface="Arial"/>
            </a:endParaRPr>
          </a:p>
        </p:txBody>
      </p:sp>
      <p:cxnSp>
        <p:nvCxnSpPr>
          <p:cNvPr id="14" name="Conector reto 13"/>
          <p:cNvCxnSpPr>
            <a:stCxn id="15" idx="6"/>
          </p:cNvCxnSpPr>
          <p:nvPr/>
        </p:nvCxnSpPr>
        <p:spPr>
          <a:xfrm>
            <a:off x="8072708" y="4237555"/>
            <a:ext cx="3049389" cy="36395"/>
          </a:xfrm>
          <a:prstGeom prst="line">
            <a:avLst/>
          </a:prstGeom>
          <a:noFill/>
          <a:ln w="111125" cap="rnd">
            <a:solidFill>
              <a:srgbClr val="008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Elipse 14"/>
          <p:cNvSpPr/>
          <p:nvPr/>
        </p:nvSpPr>
        <p:spPr>
          <a:xfrm>
            <a:off x="7881736" y="4149308"/>
            <a:ext cx="190971" cy="176493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Elipse 15"/>
          <p:cNvSpPr/>
          <p:nvPr/>
        </p:nvSpPr>
        <p:spPr>
          <a:xfrm>
            <a:off x="11122097" y="4203900"/>
            <a:ext cx="190971" cy="176493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Elipse 16"/>
          <p:cNvSpPr/>
          <p:nvPr/>
        </p:nvSpPr>
        <p:spPr>
          <a:xfrm>
            <a:off x="13094823" y="4460218"/>
            <a:ext cx="190971" cy="176493"/>
          </a:xfrm>
          <a:prstGeom prst="ellipse">
            <a:avLst/>
          </a:prstGeom>
          <a:solidFill>
            <a:srgbClr val="FFC805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>
            <a:off x="3797651" y="4089315"/>
            <a:ext cx="2216142" cy="9272"/>
          </a:xfrm>
          <a:prstGeom prst="line">
            <a:avLst/>
          </a:prstGeom>
          <a:noFill/>
          <a:ln w="111125" cap="rnd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25400" h="50800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22" tIns="65311" rIns="130622" bIns="65311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endParaRPr lang="pt-BR" sz="260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4657020" y="3999052"/>
            <a:ext cx="190971" cy="17649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Elipse 19"/>
          <p:cNvSpPr/>
          <p:nvPr/>
        </p:nvSpPr>
        <p:spPr>
          <a:xfrm>
            <a:off x="5420906" y="4005476"/>
            <a:ext cx="190971" cy="17649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 rot="18468065">
            <a:off x="1436087" y="3134517"/>
            <a:ext cx="154792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r>
              <a:rPr lang="pt-BR" sz="1700" b="1" dirty="0" smtClean="0">
                <a:solidFill>
                  <a:srgbClr val="000000"/>
                </a:solidFill>
                <a:latin typeface="Arial"/>
                <a:cs typeface="Tahoma" pitchFamily="34" charset="0"/>
              </a:rPr>
              <a:t>São Conrado </a:t>
            </a:r>
            <a:endParaRPr lang="pt-BR" sz="1700" b="1" dirty="0">
              <a:solidFill>
                <a:sysClr val="windowText" lastClr="000000"/>
              </a:solidFill>
              <a:latin typeface="Arial"/>
              <a:cs typeface="Tahoma" pitchFamily="34" charset="0"/>
            </a:endParaRPr>
          </a:p>
        </p:txBody>
      </p:sp>
      <p:grpSp>
        <p:nvGrpSpPr>
          <p:cNvPr id="2" name="Grupo 37"/>
          <p:cNvGrpSpPr/>
          <p:nvPr/>
        </p:nvGrpSpPr>
        <p:grpSpPr>
          <a:xfrm>
            <a:off x="429949" y="4021027"/>
            <a:ext cx="3367703" cy="176765"/>
            <a:chOff x="419152" y="3359101"/>
            <a:chExt cx="2946126" cy="144016"/>
          </a:xfrm>
        </p:grpSpPr>
        <p:cxnSp>
          <p:nvCxnSpPr>
            <p:cNvPr id="23" name="Conector reto 22"/>
            <p:cNvCxnSpPr/>
            <p:nvPr/>
          </p:nvCxnSpPr>
          <p:spPr>
            <a:xfrm flipV="1">
              <a:off x="1431851" y="3418909"/>
              <a:ext cx="1933427" cy="9929"/>
            </a:xfrm>
            <a:prstGeom prst="line">
              <a:avLst/>
            </a:prstGeom>
            <a:noFill/>
            <a:ln w="111125" cap="rnd" cmpd="sng" algn="ctr">
              <a:solidFill>
                <a:schemeClr val="tx2">
                  <a:lumMod val="60000"/>
                  <a:lumOff val="40000"/>
                </a:schemeClr>
              </a:solidFill>
              <a:prstDash val="dashDot"/>
              <a:headEnd/>
              <a:tailEnd/>
            </a:ln>
            <a:effectLst>
              <a:outerShdw blurRad="63500" dist="23000" dir="5400000" rotWithShape="0">
                <a:srgbClr val="FFFFFF">
                  <a:alpha val="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25400" h="508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Line 35"/>
            <p:cNvSpPr>
              <a:spLocks noChangeShapeType="1"/>
            </p:cNvSpPr>
            <p:nvPr/>
          </p:nvSpPr>
          <p:spPr bwMode="auto">
            <a:xfrm flipV="1">
              <a:off x="419152" y="3436937"/>
              <a:ext cx="936764" cy="0"/>
            </a:xfrm>
            <a:prstGeom prst="line">
              <a:avLst/>
            </a:prstGeom>
            <a:noFill/>
            <a:ln w="111125" cap="rnd" cmpd="sng" algn="ctr">
              <a:solidFill>
                <a:schemeClr val="tx2">
                  <a:lumMod val="60000"/>
                  <a:lumOff val="40000"/>
                </a:schemeClr>
              </a:solidFill>
              <a:prstDash val="dashDot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25400" h="508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06220">
                <a:defRPr/>
              </a:pPr>
              <a:endParaRPr lang="pt-BR" sz="2600" dirty="0">
                <a:solidFill>
                  <a:sysClr val="windowText" lastClr="000000"/>
                </a:solidFill>
                <a:latin typeface="Arial"/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1326834" y="3359101"/>
              <a:ext cx="144016" cy="144016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27000"/>
            </a:sp3d>
          </p:spPr>
          <p:txBody>
            <a:bodyPr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306220">
                <a:defRPr/>
              </a:pPr>
              <a:endParaRPr lang="pt-BR" sz="2600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2" name="Grupo 41"/>
          <p:cNvGrpSpPr/>
          <p:nvPr/>
        </p:nvGrpSpPr>
        <p:grpSpPr>
          <a:xfrm>
            <a:off x="656546" y="6241339"/>
            <a:ext cx="4249176" cy="292388"/>
            <a:chOff x="7776360" y="4581121"/>
            <a:chExt cx="3204413" cy="238584"/>
          </a:xfrm>
        </p:grpSpPr>
        <p:sp>
          <p:nvSpPr>
            <p:cNvPr id="27" name="Retângulo 26"/>
            <p:cNvSpPr/>
            <p:nvPr/>
          </p:nvSpPr>
          <p:spPr>
            <a:xfrm>
              <a:off x="7776360" y="4689144"/>
              <a:ext cx="36000" cy="36000"/>
            </a:xfrm>
            <a:prstGeom prst="rect">
              <a:avLst/>
            </a:prstGeom>
            <a:noFill/>
            <a:ln w="111125" cap="rnd">
              <a:solidFill>
                <a:srgbClr val="FF99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 extrusionH="6350"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06220">
                <a:defRPr/>
              </a:pPr>
              <a:endParaRPr lang="pt-BR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8168592" y="4581121"/>
              <a:ext cx="2812181" cy="23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6220">
                <a:defRPr/>
              </a:pPr>
              <a:r>
                <a:rPr lang="pt-BR" sz="1300" b="1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Linha 1 – 24.000 lugares </a:t>
              </a:r>
              <a:r>
                <a:rPr lang="pt-BR" sz="1300" b="1" kern="0" dirty="0" err="1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hp</a:t>
              </a:r>
              <a:r>
                <a:rPr lang="pt-BR" sz="1300" b="1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/sentido</a:t>
              </a:r>
              <a:endParaRPr lang="en-US" sz="13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Retângulo 28"/>
          <p:cNvSpPr/>
          <p:nvPr/>
        </p:nvSpPr>
        <p:spPr>
          <a:xfrm>
            <a:off x="655358" y="7188958"/>
            <a:ext cx="47738" cy="44119"/>
          </a:xfrm>
          <a:prstGeom prst="rect">
            <a:avLst/>
          </a:prstGeom>
          <a:solidFill>
            <a:srgbClr val="FFFFFF"/>
          </a:solidFill>
          <a:ln w="111125" cap="rnd" cmpd="sng" algn="ctr">
            <a:solidFill>
              <a:srgbClr val="0070C0"/>
            </a:solidFill>
            <a:prstDash val="solid"/>
            <a:headEnd/>
            <a:tailEnd/>
          </a:ln>
          <a:effectLst>
            <a:outerShdw blurRad="63500" dist="23000" dir="5400000" rotWithShape="0">
              <a:srgbClr val="FFFFFF">
                <a:alpha val="2000"/>
              </a:srgbClr>
            </a:outerShdw>
          </a:effectLst>
          <a:scene3d>
            <a:camera prst="orthographicFront"/>
            <a:lightRig rig="threePt" dir="t"/>
          </a:scene3d>
          <a:sp3d>
            <a:bevelT w="25400" h="50800"/>
          </a:sp3d>
          <a:extLst/>
        </p:spPr>
        <p:txBody>
          <a:bodyPr lIns="130622" tIns="65311" rIns="130622" bIns="65311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endParaRPr lang="pt-BR" sz="260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1155295" y="7059388"/>
            <a:ext cx="3188471" cy="331952"/>
          </a:xfrm>
          <a:prstGeom prst="rect">
            <a:avLst/>
          </a:prstGeom>
          <a:solidFill>
            <a:srgbClr val="FFFFFF"/>
          </a:solidFill>
        </p:spPr>
        <p:txBody>
          <a:bodyPr wrap="square" lIns="130622" tIns="65311" rIns="130622" bIns="65311" rtlCol="0">
            <a:spAutoFit/>
          </a:bodyPr>
          <a:lstStyle/>
          <a:p>
            <a:pPr defTabSz="1306220">
              <a:defRPr/>
            </a:pPr>
            <a:r>
              <a:rPr lang="pt-BR" sz="13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Linha 4 – 24.000 lugares </a:t>
            </a:r>
            <a:r>
              <a:rPr lang="pt-BR" sz="1300" b="1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hp</a:t>
            </a:r>
            <a:r>
              <a:rPr lang="pt-BR" sz="13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/sentido</a:t>
            </a:r>
            <a:endParaRPr lang="en-US" sz="13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upo 50"/>
          <p:cNvGrpSpPr/>
          <p:nvPr/>
        </p:nvGrpSpPr>
        <p:grpSpPr>
          <a:xfrm>
            <a:off x="650299" y="6625379"/>
            <a:ext cx="4006724" cy="292388"/>
            <a:chOff x="7812360" y="4869152"/>
            <a:chExt cx="3021570" cy="238584"/>
          </a:xfrm>
        </p:grpSpPr>
        <p:sp>
          <p:nvSpPr>
            <p:cNvPr id="32" name="Retângulo 31"/>
            <p:cNvSpPr/>
            <p:nvPr/>
          </p:nvSpPr>
          <p:spPr>
            <a:xfrm>
              <a:off x="7812360" y="4977176"/>
              <a:ext cx="36000" cy="36000"/>
            </a:xfrm>
            <a:prstGeom prst="rect">
              <a:avLst/>
            </a:prstGeom>
            <a:noFill/>
            <a:ln w="111125" cap="rnd">
              <a:solidFill>
                <a:srgbClr val="008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306220">
                <a:defRPr/>
              </a:pPr>
              <a:endParaRPr lang="pt-BR" sz="26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8216694" y="4869152"/>
              <a:ext cx="2617236" cy="23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06220">
                <a:defRPr/>
              </a:pPr>
              <a:r>
                <a:rPr lang="pt-BR" sz="1300" b="1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Linha 2 – 24.000 lugares </a:t>
              </a:r>
              <a:r>
                <a:rPr lang="pt-BR" sz="1300" b="1" kern="0" dirty="0" err="1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hp</a:t>
              </a:r>
              <a:r>
                <a:rPr lang="pt-BR" sz="1300" b="1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/sentido</a:t>
              </a:r>
              <a:endParaRPr lang="en-US" sz="13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Elipse 33"/>
          <p:cNvSpPr/>
          <p:nvPr/>
        </p:nvSpPr>
        <p:spPr>
          <a:xfrm>
            <a:off x="7881736" y="4417124"/>
            <a:ext cx="190971" cy="176493"/>
          </a:xfrm>
          <a:prstGeom prst="ellipse">
            <a:avLst/>
          </a:prstGeom>
          <a:solidFill>
            <a:srgbClr val="FFC805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11173827" y="4453519"/>
            <a:ext cx="190971" cy="176493"/>
          </a:xfrm>
          <a:prstGeom prst="ellipse">
            <a:avLst/>
          </a:prstGeom>
          <a:solidFill>
            <a:srgbClr val="FFC805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Oval 38"/>
          <p:cNvSpPr>
            <a:spLocks noChangeArrowheads="1"/>
          </p:cNvSpPr>
          <p:nvPr/>
        </p:nvSpPr>
        <p:spPr bwMode="auto">
          <a:xfrm>
            <a:off x="5945440" y="3934637"/>
            <a:ext cx="376646" cy="30935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44450">
            <a:solidFill>
              <a:srgbClr val="FF99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01600"/>
          </a:sp3d>
        </p:spPr>
        <p:txBody>
          <a:bodyPr wrap="none"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endParaRPr lang="pt-BR" sz="260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1157412" y="4741551"/>
            <a:ext cx="1027284" cy="617728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lIns="130622" tIns="65311" rIns="130622" bIns="65311" rtlCol="0" anchor="ctr"/>
          <a:lstStyle/>
          <a:p>
            <a:pPr algn="ctr" defTabSz="1306220"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2622453" y="4377281"/>
            <a:ext cx="1421637" cy="307777"/>
          </a:xfrm>
          <a:prstGeom prst="rect">
            <a:avLst/>
          </a:prstGeom>
          <a:solidFill>
            <a:srgbClr val="FF0000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r>
              <a:rPr lang="pt-BR" sz="2000" dirty="0" smtClean="0">
                <a:solidFill>
                  <a:srgbClr val="FFFFFF"/>
                </a:solidFill>
                <a:latin typeface="Arial"/>
              </a:rPr>
              <a:t>04:30 min</a:t>
            </a: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269268" y="4278950"/>
            <a:ext cx="140415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r>
              <a:rPr lang="pt-BR" sz="2000" b="1" dirty="0" smtClean="0">
                <a:solidFill>
                  <a:srgbClr val="000000"/>
                </a:solidFill>
                <a:latin typeface="Arial"/>
                <a:cs typeface="Tahoma" pitchFamily="34" charset="0"/>
              </a:rPr>
              <a:t>Jardim</a:t>
            </a:r>
          </a:p>
          <a:p>
            <a:pPr defTabSz="1306220">
              <a:defRPr/>
            </a:pPr>
            <a:r>
              <a:rPr lang="pt-BR" sz="2000" b="1" dirty="0" smtClean="0">
                <a:solidFill>
                  <a:srgbClr val="000000"/>
                </a:solidFill>
                <a:latin typeface="Arial"/>
                <a:cs typeface="Tahoma" pitchFamily="34" charset="0"/>
              </a:rPr>
              <a:t>Oceânico</a:t>
            </a:r>
            <a:endParaRPr lang="pt-BR" sz="2000" b="1" dirty="0">
              <a:solidFill>
                <a:srgbClr val="000000"/>
              </a:solidFill>
              <a:latin typeface="Arial"/>
              <a:cs typeface="Tahoma" pitchFamily="34" charset="0"/>
            </a:endParaRPr>
          </a:p>
        </p:txBody>
      </p:sp>
      <p:sp>
        <p:nvSpPr>
          <p:cNvPr id="40" name="Rectangle 14"/>
          <p:cNvSpPr>
            <a:spLocks noChangeArrowheads="1"/>
          </p:cNvSpPr>
          <p:nvPr/>
        </p:nvSpPr>
        <p:spPr bwMode="auto">
          <a:xfrm rot="18584986">
            <a:off x="6865203" y="3830748"/>
            <a:ext cx="11696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r>
              <a:rPr lang="pt-BR" sz="1700" b="1" dirty="0" smtClean="0">
                <a:solidFill>
                  <a:srgbClr val="000000"/>
                </a:solidFill>
                <a:latin typeface="Arial"/>
              </a:rPr>
              <a:t>Cantagalo</a:t>
            </a:r>
            <a:endParaRPr lang="pt-BR" sz="1700" b="1" dirty="0">
              <a:solidFill>
                <a:sysClr val="windowText" lastClr="000000"/>
              </a:solidFill>
              <a:latin typeface="Arial"/>
            </a:endParaRPr>
          </a:p>
        </p:txBody>
      </p:sp>
      <p:cxnSp>
        <p:nvCxnSpPr>
          <p:cNvPr id="41" name="Conector reto 40"/>
          <p:cNvCxnSpPr>
            <a:stCxn id="9" idx="1"/>
          </p:cNvCxnSpPr>
          <p:nvPr/>
        </p:nvCxnSpPr>
        <p:spPr>
          <a:xfrm rot="5400000" flipH="1" flipV="1">
            <a:off x="12446339" y="4757656"/>
            <a:ext cx="2117" cy="1196745"/>
          </a:xfrm>
          <a:prstGeom prst="line">
            <a:avLst/>
          </a:prstGeom>
          <a:noFill/>
          <a:ln w="111125" cap="rnd">
            <a:solidFill>
              <a:srgbClr val="008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Elipse 41"/>
          <p:cNvSpPr/>
          <p:nvPr/>
        </p:nvSpPr>
        <p:spPr>
          <a:xfrm>
            <a:off x="7150986" y="4421156"/>
            <a:ext cx="190971" cy="176493"/>
          </a:xfrm>
          <a:prstGeom prst="ellipse">
            <a:avLst/>
          </a:prstGeom>
          <a:solidFill>
            <a:srgbClr val="FFC805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6091533" y="1955887"/>
            <a:ext cx="4104456" cy="170155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sz="1700" b="1" dirty="0" smtClean="0">
                <a:solidFill>
                  <a:schemeClr val="tx2"/>
                </a:solidFill>
              </a:rPr>
              <a:t>Linha 4 - ESCOPO INVEPAR</a:t>
            </a:r>
          </a:p>
          <a:p>
            <a:r>
              <a:rPr lang="pt-BR" sz="1700" b="1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sz="1700" b="1" dirty="0" smtClean="0">
                <a:solidFill>
                  <a:schemeClr val="tx2"/>
                </a:solidFill>
              </a:rPr>
              <a:t> Material rodante</a:t>
            </a:r>
          </a:p>
          <a:p>
            <a:pPr>
              <a:buFont typeface="Arial" pitchFamily="34" charset="0"/>
              <a:buChar char="•"/>
            </a:pPr>
            <a:r>
              <a:rPr lang="pt-BR" sz="1700" b="1" dirty="0" smtClean="0">
                <a:solidFill>
                  <a:schemeClr val="tx2"/>
                </a:solidFill>
              </a:rPr>
              <a:t> Sinalização</a:t>
            </a:r>
          </a:p>
          <a:p>
            <a:pPr>
              <a:buFont typeface="Arial" pitchFamily="34" charset="0"/>
              <a:buChar char="•"/>
            </a:pPr>
            <a:r>
              <a:rPr lang="pt-BR" sz="1700" b="1" dirty="0" smtClean="0">
                <a:solidFill>
                  <a:schemeClr val="tx2"/>
                </a:solidFill>
              </a:rPr>
              <a:t> Piloto automático</a:t>
            </a:r>
          </a:p>
          <a:p>
            <a:pPr>
              <a:buFont typeface="Arial" pitchFamily="34" charset="0"/>
              <a:buChar char="•"/>
            </a:pPr>
            <a:r>
              <a:rPr lang="pt-BR" sz="1700" b="1" dirty="0" smtClean="0">
                <a:solidFill>
                  <a:schemeClr val="tx2"/>
                </a:solidFill>
              </a:rPr>
              <a:t> Telecom</a:t>
            </a:r>
            <a:endParaRPr lang="pt-BR" sz="1700" b="1" dirty="0">
              <a:solidFill>
                <a:schemeClr val="tx2"/>
              </a:solidFill>
            </a:endParaRPr>
          </a:p>
        </p:txBody>
      </p:sp>
      <p:sp>
        <p:nvSpPr>
          <p:cNvPr id="44" name="Oval 38"/>
          <p:cNvSpPr>
            <a:spLocks noChangeArrowheads="1"/>
          </p:cNvSpPr>
          <p:nvPr/>
        </p:nvSpPr>
        <p:spPr bwMode="auto">
          <a:xfrm>
            <a:off x="5945438" y="4286259"/>
            <a:ext cx="376646" cy="309355"/>
          </a:xfrm>
          <a:prstGeom prst="ellipse">
            <a:avLst/>
          </a:prstGeom>
          <a:solidFill>
            <a:schemeClr val="accent6"/>
          </a:solidFill>
          <a:ln w="4445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01600"/>
          </a:sp3d>
        </p:spPr>
        <p:txBody>
          <a:bodyPr wrap="none"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306220">
              <a:defRPr/>
            </a:pPr>
            <a:endParaRPr lang="pt-BR" sz="260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3745992" y="4017499"/>
            <a:ext cx="190971" cy="17649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Elipse 45"/>
          <p:cNvSpPr/>
          <p:nvPr/>
        </p:nvSpPr>
        <p:spPr>
          <a:xfrm>
            <a:off x="13044579" y="5260018"/>
            <a:ext cx="190971" cy="176493"/>
          </a:xfrm>
          <a:prstGeom prst="ellipse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Rectangle 36"/>
          <p:cNvSpPr>
            <a:spLocks noChangeArrowheads="1"/>
          </p:cNvSpPr>
          <p:nvPr/>
        </p:nvSpPr>
        <p:spPr bwMode="auto">
          <a:xfrm>
            <a:off x="8850300" y="3880043"/>
            <a:ext cx="1341906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06220">
              <a:defRPr/>
            </a:pPr>
            <a:r>
              <a:rPr lang="pt-BR" sz="1600" dirty="0" smtClean="0">
                <a:solidFill>
                  <a:srgbClr val="FF0000"/>
                </a:solidFill>
                <a:latin typeface="Arial"/>
              </a:rPr>
              <a:t>02:15 </a:t>
            </a:r>
            <a:r>
              <a:rPr lang="pt-BR" sz="1600" dirty="0">
                <a:solidFill>
                  <a:srgbClr val="FF0000"/>
                </a:solidFill>
                <a:latin typeface="Arial"/>
              </a:rPr>
              <a:t>min</a:t>
            </a:r>
          </a:p>
        </p:txBody>
      </p:sp>
      <p:sp>
        <p:nvSpPr>
          <p:cNvPr id="48" name="Elipse 47"/>
          <p:cNvSpPr/>
          <p:nvPr/>
        </p:nvSpPr>
        <p:spPr>
          <a:xfrm>
            <a:off x="334463" y="4014426"/>
            <a:ext cx="190971" cy="176493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lIns="130622" tIns="65311" rIns="130622" bIns="65311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6220">
              <a:defRPr/>
            </a:pPr>
            <a:endParaRPr lang="pt-BR" sz="2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429949" y="6132945"/>
            <a:ext cx="263860" cy="532007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endParaRPr lang="pt-BR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377281" y="262915"/>
            <a:ext cx="5957662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smtClean="0">
                <a:solidFill>
                  <a:srgbClr val="0044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Operação MetrôRio - 2016</a:t>
            </a:r>
            <a:endParaRPr lang="pt-BR" sz="3600" b="1" dirty="0">
              <a:solidFill>
                <a:srgbClr val="0044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01023"/>
              </p:ext>
            </p:extLst>
          </p:nvPr>
        </p:nvGraphicFramePr>
        <p:xfrm>
          <a:off x="354755" y="3600189"/>
          <a:ext cx="13006495" cy="526118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07245"/>
                <a:gridCol w="907245"/>
                <a:gridCol w="1158458"/>
                <a:gridCol w="1158458"/>
                <a:gridCol w="1158458"/>
                <a:gridCol w="1158458"/>
                <a:gridCol w="1158458"/>
                <a:gridCol w="628341"/>
                <a:gridCol w="1158458"/>
                <a:gridCol w="1158458"/>
                <a:gridCol w="1158458"/>
                <a:gridCol w="1296000"/>
              </a:tblGrid>
              <a:tr h="325120"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pt-BR" sz="15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Faixa Horária</a:t>
                      </a:r>
                      <a:endParaRPr lang="pt-BR" sz="15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Intervalos </a:t>
                      </a:r>
                      <a:r>
                        <a:rPr lang="pt-BR" sz="13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Praticados Normalmente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Intervalos </a:t>
                      </a:r>
                      <a:r>
                        <a:rPr lang="pt-BR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Jogos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5440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Dias úteis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Sábados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Domingos </a:t>
                      </a:r>
                      <a:r>
                        <a:rPr lang="pt-BR" sz="13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 Feriados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L1 e L2 </a:t>
                      </a:r>
                      <a:r>
                        <a:rPr kumimoji="0" lang="pt-BR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(PVN-BTF)</a:t>
                      </a:r>
                      <a:endParaRPr lang="pt-BR" sz="15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0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0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28320">
                <a:tc gridSpan="2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L1 e L2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pt-BR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(PVN-BTF)</a:t>
                      </a:r>
                      <a:endParaRPr kumimoji="0" lang="pt-BR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L1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L2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L1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L2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Dia útil 19h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Dia útil 24h</a:t>
                      </a:r>
                      <a:endParaRPr lang="pt-BR" sz="13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Sábados 19h</a:t>
                      </a:r>
                      <a:endParaRPr lang="pt-BR" sz="13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Domingos 16h</a:t>
                      </a:r>
                      <a:endParaRPr lang="pt-BR" sz="13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05:00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00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06:00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00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00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00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00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00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400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06:00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07:00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06:30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07:30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300" b="0" i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07:00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06:30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07:30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06:30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07:30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09:30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16:00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05:05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06:30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07:30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08:30</a:t>
                      </a:r>
                      <a:endParaRPr lang="pt-BR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09:30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16:00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20:00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06:30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07:30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08:30</a:t>
                      </a:r>
                      <a:endParaRPr lang="pt-BR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09:30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20:00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21:00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06:00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08:30</a:t>
                      </a:r>
                      <a:endParaRPr lang="pt-BR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09:30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04:30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05:30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21:00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22:00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08:30</a:t>
                      </a:r>
                      <a:endParaRPr lang="pt-BR" sz="13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09:30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08:00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22:00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23:00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23:00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10:00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512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05:00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>
                          <a:effectLst/>
                          <a:latin typeface="+mj-lt"/>
                        </a:rPr>
                        <a:t>-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300" u="none" strike="noStrike" dirty="0" smtClean="0">
                          <a:effectLst/>
                          <a:latin typeface="+mj-lt"/>
                        </a:rPr>
                        <a:t>20:00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5787"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103,</a:t>
                      </a:r>
                      <a:endParaRPr lang="pt-BR" sz="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512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pt-BR" sz="1300" b="1" u="none" strike="noStrike" dirty="0">
                          <a:effectLst/>
                          <a:latin typeface="+mj-lt"/>
                        </a:rPr>
                        <a:t>Carro x km (mil)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effectLst/>
                          <a:latin typeface="+mj-lt"/>
                        </a:rPr>
                        <a:t>133,6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effectLst/>
                          <a:latin typeface="+mj-lt"/>
                        </a:rPr>
                        <a:t>71,3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>
                          <a:effectLst/>
                          <a:latin typeface="+mj-lt"/>
                        </a:rPr>
                        <a:t>49,2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138,8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u="none" strike="noStrike" dirty="0" smtClean="0">
                          <a:effectLst/>
                          <a:latin typeface="+mj-lt"/>
                        </a:rPr>
                        <a:t> 148,4</a:t>
                      </a: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127,1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110,8</a:t>
                      </a:r>
                      <a:endParaRPr lang="pt-BR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8580" marR="6858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377280" y="2640381"/>
            <a:ext cx="4803692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smtClean="0">
                <a:solidFill>
                  <a:srgbClr val="0044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Intervalo entre Trens</a:t>
            </a:r>
            <a:endParaRPr lang="pt-BR" sz="3600" b="1" dirty="0">
              <a:solidFill>
                <a:srgbClr val="0044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8859" t="8505" r="9045" b="13061"/>
          <a:stretch>
            <a:fillRect/>
          </a:stretch>
        </p:blipFill>
        <p:spPr bwMode="auto">
          <a:xfrm>
            <a:off x="324036" y="2940329"/>
            <a:ext cx="13122696" cy="611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ixaDeTexto 11"/>
          <p:cNvSpPr txBox="1"/>
          <p:nvPr/>
        </p:nvSpPr>
        <p:spPr>
          <a:xfrm>
            <a:off x="377280" y="2300743"/>
            <a:ext cx="5393405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smtClean="0">
                <a:solidFill>
                  <a:srgbClr val="0044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de Competição</a:t>
            </a:r>
            <a:endParaRPr lang="pt-BR" sz="3600" b="1" dirty="0">
              <a:solidFill>
                <a:srgbClr val="0044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560" t="8505" r="8755" b="25346"/>
          <a:stretch>
            <a:fillRect/>
          </a:stretch>
        </p:blipFill>
        <p:spPr bwMode="auto">
          <a:xfrm>
            <a:off x="108012" y="2338250"/>
            <a:ext cx="13446732" cy="51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349389" y="8048003"/>
            <a:ext cx="12250247" cy="105522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r"/>
            <a:r>
              <a:rPr lang="pt-BR" sz="2000" dirty="0" smtClean="0"/>
              <a:t>Todos dias há eventos terminando após 24h – Propomos operar por 4 dias por 24h</a:t>
            </a:r>
          </a:p>
          <a:p>
            <a:pPr algn="r"/>
            <a:r>
              <a:rPr lang="pt-BR" sz="2000" dirty="0" smtClean="0"/>
              <a:t>Horário de Funcionamento do Metrô – Dias Úteis e sábados: de 5h às 24h</a:t>
            </a:r>
          </a:p>
          <a:p>
            <a:pPr algn="r"/>
            <a:r>
              <a:rPr lang="pt-BR" sz="2000" dirty="0"/>
              <a:t>	</a:t>
            </a:r>
            <a:r>
              <a:rPr lang="pt-BR" sz="2000" dirty="0" smtClean="0"/>
              <a:t>							Domingos e Feriados: de 7h às 23h</a:t>
            </a:r>
            <a:endParaRPr lang="pt-BR" sz="2000" dirty="0"/>
          </a:p>
        </p:txBody>
      </p:sp>
      <p:sp>
        <p:nvSpPr>
          <p:cNvPr id="5" name="Retângulo 4"/>
          <p:cNvSpPr/>
          <p:nvPr/>
        </p:nvSpPr>
        <p:spPr>
          <a:xfrm>
            <a:off x="269268" y="8154964"/>
            <a:ext cx="385445" cy="34834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sz="2300" dirty="0"/>
          </a:p>
        </p:txBody>
      </p:sp>
      <p:sp>
        <p:nvSpPr>
          <p:cNvPr id="6" name="Retângulo 5"/>
          <p:cNvSpPr/>
          <p:nvPr/>
        </p:nvSpPr>
        <p:spPr>
          <a:xfrm>
            <a:off x="713984" y="8084424"/>
            <a:ext cx="13392081" cy="562785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1400" b="1" dirty="0" err="1" smtClean="0"/>
              <a:t>Proposta</a:t>
            </a:r>
            <a:r>
              <a:rPr lang="en-US" sz="1400" b="1" dirty="0" smtClean="0"/>
              <a:t> de </a:t>
            </a:r>
            <a:r>
              <a:rPr lang="en-US" sz="1400" b="1" dirty="0" err="1" smtClean="0"/>
              <a:t>Funcionamento</a:t>
            </a:r>
            <a:r>
              <a:rPr lang="en-US" sz="1400" b="1" dirty="0" smtClean="0"/>
              <a:t> 24h do </a:t>
            </a:r>
            <a:r>
              <a:rPr lang="en-US" sz="1400" b="1" dirty="0" err="1" smtClean="0"/>
              <a:t>Metrô</a:t>
            </a:r>
            <a:r>
              <a:rPr lang="en-US" sz="1400" b="1" dirty="0" smtClean="0"/>
              <a:t> </a:t>
            </a:r>
          </a:p>
          <a:p>
            <a:r>
              <a:rPr lang="en-US" sz="1400" dirty="0" smtClean="0"/>
              <a:t>(</a:t>
            </a:r>
            <a:r>
              <a:rPr lang="en-US" sz="1400" dirty="0" err="1" smtClean="0"/>
              <a:t>para</a:t>
            </a:r>
            <a:r>
              <a:rPr lang="en-US" sz="1400" dirty="0" smtClean="0"/>
              <a:t> </a:t>
            </a:r>
            <a:r>
              <a:rPr lang="en-US" sz="1400" dirty="0" err="1" smtClean="0"/>
              <a:t>atender</a:t>
            </a:r>
            <a:r>
              <a:rPr lang="en-US" sz="1400" dirty="0" smtClean="0"/>
              <a:t> à </a:t>
            </a:r>
            <a:r>
              <a:rPr lang="en-US" sz="1400" dirty="0" err="1" smtClean="0"/>
              <a:t>demanda</a:t>
            </a:r>
            <a:r>
              <a:rPr lang="en-US" sz="1400" dirty="0" smtClean="0"/>
              <a:t> dos </a:t>
            </a:r>
            <a:r>
              <a:rPr lang="en-US" sz="1400" dirty="0" err="1" smtClean="0"/>
              <a:t>Jogos</a:t>
            </a:r>
            <a:r>
              <a:rPr lang="en-US" sz="1400" dirty="0" smtClean="0"/>
              <a:t>)</a:t>
            </a:r>
            <a:endParaRPr lang="pt-BR" sz="1400" dirty="0"/>
          </a:p>
        </p:txBody>
      </p:sp>
      <p:sp>
        <p:nvSpPr>
          <p:cNvPr id="7" name="Retângulo 6"/>
          <p:cNvSpPr/>
          <p:nvPr/>
        </p:nvSpPr>
        <p:spPr>
          <a:xfrm>
            <a:off x="282164" y="7522402"/>
            <a:ext cx="377145" cy="3483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sz="2300" dirty="0"/>
          </a:p>
        </p:txBody>
      </p:sp>
      <p:sp>
        <p:nvSpPr>
          <p:cNvPr id="8" name="Retângulo 7"/>
          <p:cNvSpPr/>
          <p:nvPr/>
        </p:nvSpPr>
        <p:spPr>
          <a:xfrm>
            <a:off x="771158" y="7504134"/>
            <a:ext cx="1201719" cy="347341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1400" b="1" dirty="0" err="1" smtClean="0"/>
              <a:t>Feriado</a:t>
            </a:r>
            <a:r>
              <a:rPr lang="en-US" sz="1400" b="1" dirty="0" smtClean="0"/>
              <a:t> </a:t>
            </a:r>
            <a:endParaRPr lang="pt-BR" sz="14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44040" y="1654212"/>
            <a:ext cx="5393405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smtClean="0">
                <a:solidFill>
                  <a:srgbClr val="0044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 de Competição</a:t>
            </a:r>
            <a:endParaRPr lang="pt-BR" sz="3600" b="1" dirty="0">
              <a:solidFill>
                <a:srgbClr val="0044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1" y="1403196"/>
            <a:ext cx="12733359" cy="366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2525" y="995831"/>
            <a:ext cx="10768377" cy="328253"/>
          </a:xfrm>
          <a:prstGeom prst="rect">
            <a:avLst/>
          </a:prstGeom>
        </p:spPr>
        <p:txBody>
          <a:bodyPr vert="horz" lIns="130622" tIns="65311" rIns="130622" bIns="6531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300" dirty="0" err="1" smtClean="0">
                <a:solidFill>
                  <a:srgbClr val="00823B"/>
                </a:solidFill>
              </a:rPr>
              <a:t>Demanda</a:t>
            </a:r>
            <a:r>
              <a:rPr lang="en-IN" sz="2300" dirty="0" smtClean="0">
                <a:solidFill>
                  <a:srgbClr val="00823B"/>
                </a:solidFill>
              </a:rPr>
              <a:t> total de no </a:t>
            </a:r>
            <a:r>
              <a:rPr lang="en-IN" sz="2300" dirty="0" err="1" smtClean="0">
                <a:solidFill>
                  <a:srgbClr val="00823B"/>
                </a:solidFill>
              </a:rPr>
              <a:t>Maracanã</a:t>
            </a:r>
            <a:r>
              <a:rPr lang="en-IN" sz="2300" dirty="0" smtClean="0">
                <a:solidFill>
                  <a:srgbClr val="00823B"/>
                </a:solidFill>
              </a:rPr>
              <a:t> e </a:t>
            </a:r>
            <a:r>
              <a:rPr lang="en-IN" sz="2300" dirty="0" err="1">
                <a:solidFill>
                  <a:srgbClr val="00823B"/>
                </a:solidFill>
              </a:rPr>
              <a:t>Maracanãzinho</a:t>
            </a:r>
            <a:r>
              <a:rPr lang="en-IN" sz="2300" dirty="0">
                <a:solidFill>
                  <a:srgbClr val="00823B"/>
                </a:solidFill>
              </a:rPr>
              <a:t> </a:t>
            </a:r>
          </a:p>
        </p:txBody>
      </p:sp>
      <p:sp>
        <p:nvSpPr>
          <p:cNvPr id="5" name="Rounded Rectangle 23"/>
          <p:cNvSpPr/>
          <p:nvPr/>
        </p:nvSpPr>
        <p:spPr>
          <a:xfrm>
            <a:off x="8447740" y="1444127"/>
            <a:ext cx="500798" cy="3339987"/>
          </a:xfrm>
          <a:prstGeom prst="roundRect">
            <a:avLst/>
          </a:prstGeom>
          <a:solidFill>
            <a:schemeClr val="tx2">
              <a:lumMod val="20000"/>
              <a:lumOff val="80000"/>
              <a:alpha val="43922"/>
            </a:schemeClr>
          </a:solidFill>
          <a:ln w="1270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>
              <a:spcBef>
                <a:spcPts val="480"/>
              </a:spcBef>
            </a:pPr>
            <a:endParaRPr lang="en-US" sz="2000" dirty="0" smtClean="0"/>
          </a:p>
        </p:txBody>
      </p:sp>
      <p:sp>
        <p:nvSpPr>
          <p:cNvPr id="6" name="Rectangle 26"/>
          <p:cNvSpPr/>
          <p:nvPr/>
        </p:nvSpPr>
        <p:spPr>
          <a:xfrm>
            <a:off x="9112315" y="1469480"/>
            <a:ext cx="2536052" cy="655118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fontAlgn="b"/>
            <a:r>
              <a:rPr lang="en-GB" sz="1700" b="1" dirty="0" smtClean="0">
                <a:solidFill>
                  <a:schemeClr val="tx2"/>
                </a:solidFill>
              </a:rPr>
              <a:t>Pico </a:t>
            </a:r>
            <a:r>
              <a:rPr lang="en-GB" sz="1700" b="1" dirty="0" err="1" smtClean="0">
                <a:solidFill>
                  <a:schemeClr val="tx2"/>
                </a:solidFill>
              </a:rPr>
              <a:t>Saída</a:t>
            </a:r>
            <a:r>
              <a:rPr lang="en-GB" sz="1700" b="1" dirty="0" smtClean="0">
                <a:solidFill>
                  <a:schemeClr val="tx2"/>
                </a:solidFill>
              </a:rPr>
              <a:t>: 61.015 </a:t>
            </a:r>
          </a:p>
          <a:p>
            <a:pPr fontAlgn="b"/>
            <a:r>
              <a:rPr lang="en-GB" sz="1700" b="1" dirty="0" err="1" smtClean="0">
                <a:solidFill>
                  <a:schemeClr val="tx2"/>
                </a:solidFill>
              </a:rPr>
              <a:t>durante</a:t>
            </a:r>
            <a:r>
              <a:rPr lang="en-GB" sz="1700" b="1" dirty="0" smtClean="0">
                <a:solidFill>
                  <a:schemeClr val="tx2"/>
                </a:solidFill>
              </a:rPr>
              <a:t> 20:30-21:30</a:t>
            </a:r>
            <a:endParaRPr lang="en-GB" sz="1700" b="1" dirty="0">
              <a:solidFill>
                <a:schemeClr val="tx2"/>
              </a:solidFill>
            </a:endParaRPr>
          </a:p>
        </p:txBody>
      </p:sp>
      <p:sp>
        <p:nvSpPr>
          <p:cNvPr id="7" name="Rounded Rectangle 29"/>
          <p:cNvSpPr/>
          <p:nvPr/>
        </p:nvSpPr>
        <p:spPr>
          <a:xfrm>
            <a:off x="6601556" y="1444127"/>
            <a:ext cx="440405" cy="3339987"/>
          </a:xfrm>
          <a:prstGeom prst="roundRect">
            <a:avLst/>
          </a:prstGeom>
          <a:solidFill>
            <a:schemeClr val="tx2">
              <a:lumMod val="20000"/>
              <a:lumOff val="80000"/>
              <a:alpha val="43922"/>
            </a:schemeClr>
          </a:solidFill>
          <a:ln w="12700" cmpd="sng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>
              <a:spcBef>
                <a:spcPts val="480"/>
              </a:spcBef>
            </a:pPr>
            <a:endParaRPr lang="en-US" sz="2000" dirty="0" smtClean="0"/>
          </a:p>
        </p:txBody>
      </p:sp>
      <p:sp>
        <p:nvSpPr>
          <p:cNvPr id="8" name="Rectangle 30"/>
          <p:cNvSpPr/>
          <p:nvPr/>
        </p:nvSpPr>
        <p:spPr>
          <a:xfrm>
            <a:off x="4155739" y="1469480"/>
            <a:ext cx="2306792" cy="655118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algn="ctr" fontAlgn="b"/>
            <a:r>
              <a:rPr lang="en-GB" sz="1700" b="1" dirty="0" smtClean="0">
                <a:solidFill>
                  <a:schemeClr val="tx2"/>
                </a:solidFill>
              </a:rPr>
              <a:t>Pico </a:t>
            </a:r>
            <a:r>
              <a:rPr lang="en-GB" sz="1700" b="1" dirty="0" err="1" smtClean="0">
                <a:solidFill>
                  <a:schemeClr val="tx2"/>
                </a:solidFill>
              </a:rPr>
              <a:t>Chegada</a:t>
            </a:r>
            <a:r>
              <a:rPr lang="en-GB" sz="1700" b="1" dirty="0" smtClean="0">
                <a:solidFill>
                  <a:schemeClr val="tx2"/>
                </a:solidFill>
              </a:rPr>
              <a:t>: 43.160 </a:t>
            </a:r>
          </a:p>
          <a:p>
            <a:pPr algn="ctr" fontAlgn="b"/>
            <a:r>
              <a:rPr lang="en-GB" sz="1700" b="1" dirty="0" err="1" smtClean="0">
                <a:solidFill>
                  <a:schemeClr val="tx2"/>
                </a:solidFill>
              </a:rPr>
              <a:t>durante</a:t>
            </a:r>
            <a:r>
              <a:rPr lang="en-GB" sz="1700" b="1" dirty="0" smtClean="0">
                <a:solidFill>
                  <a:schemeClr val="tx2"/>
                </a:solidFill>
              </a:rPr>
              <a:t> 16:15-17:15</a:t>
            </a:r>
            <a:endParaRPr lang="en-GB" sz="1700" b="1" dirty="0">
              <a:solidFill>
                <a:schemeClr val="tx2"/>
              </a:solidFill>
            </a:endParaRPr>
          </a:p>
        </p:txBody>
      </p:sp>
      <p:cxnSp>
        <p:nvCxnSpPr>
          <p:cNvPr id="9" name="Straight Connector 15"/>
          <p:cNvCxnSpPr/>
          <p:nvPr/>
        </p:nvCxnSpPr>
        <p:spPr>
          <a:xfrm flipH="1" flipV="1">
            <a:off x="8948537" y="4601019"/>
            <a:ext cx="509972" cy="924887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0"/>
          <p:cNvSpPr/>
          <p:nvPr/>
        </p:nvSpPr>
        <p:spPr>
          <a:xfrm>
            <a:off x="7226208" y="5303319"/>
            <a:ext cx="5383389" cy="734548"/>
          </a:xfrm>
          <a:prstGeom prst="rect">
            <a:avLst/>
          </a:prstGeom>
          <a:solidFill>
            <a:srgbClr val="F8FAFA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>
              <a:spcBef>
                <a:spcPts val="480"/>
              </a:spcBef>
            </a:pPr>
            <a:endParaRPr lang="en-US" sz="23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22"/>
          <p:cNvSpPr/>
          <p:nvPr/>
        </p:nvSpPr>
        <p:spPr>
          <a:xfrm>
            <a:off x="7226208" y="5312904"/>
            <a:ext cx="5425272" cy="747451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ts val="480"/>
              </a:spcBef>
            </a:pPr>
            <a:r>
              <a:rPr lang="en-US" sz="2000" dirty="0" err="1" smtClean="0">
                <a:solidFill>
                  <a:sysClr val="windowText" lastClr="000000"/>
                </a:solidFill>
              </a:rPr>
              <a:t>Maior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volume: 61.000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espectadores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sairão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do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Maracanã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em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uma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hora</a:t>
            </a:r>
            <a:endParaRPr lang="en-US" sz="2300" b="1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814918"/>
              </p:ext>
            </p:extLst>
          </p:nvPr>
        </p:nvGraphicFramePr>
        <p:xfrm>
          <a:off x="270566" y="6628983"/>
          <a:ext cx="12892701" cy="1350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05751"/>
                <a:gridCol w="1557902"/>
                <a:gridCol w="2773374"/>
                <a:gridCol w="2842397"/>
                <a:gridCol w="2513277"/>
              </a:tblGrid>
              <a:tr h="56896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54000" marR="54000" marT="48000" marB="4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54000" marR="54000" marT="48000" marB="48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Pico de chegadas FOH</a:t>
                      </a:r>
                    </a:p>
                    <a:p>
                      <a:pPr algn="ctr"/>
                      <a:r>
                        <a:rPr lang="en-US" sz="1900" dirty="0" err="1" smtClean="0"/>
                        <a:t>hora</a:t>
                      </a:r>
                      <a:r>
                        <a:rPr lang="en-US" sz="1900" dirty="0" smtClean="0"/>
                        <a:t>/</a:t>
                      </a:r>
                      <a:r>
                        <a:rPr lang="en-US" sz="1900" dirty="0" err="1" smtClean="0"/>
                        <a:t>hora</a:t>
                      </a:r>
                      <a:endParaRPr lang="en-US" sz="1900" dirty="0"/>
                    </a:p>
                  </a:txBody>
                  <a:tcPr marL="54000" marR="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Pico de </a:t>
                      </a:r>
                      <a:r>
                        <a:rPr lang="en-US" sz="1900" dirty="0" err="1" smtClean="0"/>
                        <a:t>saídas</a:t>
                      </a:r>
                      <a:r>
                        <a:rPr lang="en-US" sz="1900" dirty="0" smtClean="0"/>
                        <a:t> FOH</a:t>
                      </a:r>
                    </a:p>
                    <a:p>
                      <a:pPr algn="ctr"/>
                      <a:r>
                        <a:rPr lang="en-US" sz="1900" dirty="0" err="1" smtClean="0"/>
                        <a:t>hora</a:t>
                      </a:r>
                      <a:r>
                        <a:rPr lang="en-US" sz="1900" dirty="0" smtClean="0"/>
                        <a:t>/</a:t>
                      </a:r>
                      <a:r>
                        <a:rPr lang="en-US" sz="1900" dirty="0" err="1" smtClean="0"/>
                        <a:t>hora</a:t>
                      </a:r>
                      <a:endParaRPr lang="en-US" sz="1900" dirty="0"/>
                    </a:p>
                  </a:txBody>
                  <a:tcPr marL="54000" marR="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Pico FOH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 smtClean="0"/>
                        <a:t>cruzamento</a:t>
                      </a:r>
                      <a:r>
                        <a:rPr lang="en-US" sz="1900" dirty="0" smtClean="0"/>
                        <a:t> de dados</a:t>
                      </a:r>
                    </a:p>
                  </a:txBody>
                  <a:tcPr marL="54000" marR="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80480">
                <a:tc>
                  <a:txBody>
                    <a:bodyPr/>
                    <a:lstStyle/>
                    <a:p>
                      <a:r>
                        <a:rPr lang="en-GB" sz="1900" dirty="0" err="1" smtClean="0"/>
                        <a:t>Picos</a:t>
                      </a:r>
                      <a:r>
                        <a:rPr lang="en-GB" sz="1900" dirty="0" smtClean="0"/>
                        <a:t> Final</a:t>
                      </a:r>
                      <a:r>
                        <a:rPr lang="en-GB" sz="1900" baseline="0" dirty="0" smtClean="0"/>
                        <a:t> de </a:t>
                      </a:r>
                      <a:r>
                        <a:rPr lang="en-GB" sz="1900" baseline="0" dirty="0" err="1" smtClean="0"/>
                        <a:t>Semana</a:t>
                      </a:r>
                      <a:endParaRPr lang="en-US" sz="1900" dirty="0"/>
                    </a:p>
                  </a:txBody>
                  <a:tcPr marL="54000" marR="54000" marT="48000" marB="480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Day 15</a:t>
                      </a:r>
                      <a:endParaRPr lang="en-US" sz="1900" dirty="0"/>
                    </a:p>
                  </a:txBody>
                  <a:tcPr marL="54000" marR="54000" marT="48000" marB="480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43.160</a:t>
                      </a:r>
                    </a:p>
                  </a:txBody>
                  <a:tcPr marL="54000" marR="54000" marT="48000" marB="480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61.015 </a:t>
                      </a:r>
                    </a:p>
                  </a:txBody>
                  <a:tcPr marL="54000" marR="54000" marT="48000" marB="480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54000" marR="54000" marT="48000" marB="4800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0480"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Picos</a:t>
                      </a:r>
                      <a:r>
                        <a:rPr lang="en-US" sz="1900" dirty="0" smtClean="0"/>
                        <a:t> </a:t>
                      </a:r>
                      <a:r>
                        <a:rPr lang="en-US" sz="1900" dirty="0" err="1" smtClean="0"/>
                        <a:t>na</a:t>
                      </a:r>
                      <a:r>
                        <a:rPr lang="en-US" sz="1900" dirty="0" smtClean="0"/>
                        <a:t> </a:t>
                      </a:r>
                      <a:r>
                        <a:rPr lang="en-US" sz="1900" dirty="0" err="1" smtClean="0"/>
                        <a:t>Semana</a:t>
                      </a:r>
                      <a:endParaRPr lang="en-US" sz="1900" dirty="0"/>
                    </a:p>
                  </a:txBody>
                  <a:tcPr marL="54000" marR="54000" marT="48000" marB="48000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900" dirty="0" smtClean="0"/>
                        <a:t>Day</a:t>
                      </a:r>
                      <a:r>
                        <a:rPr lang="en-GB" sz="1900" baseline="0" dirty="0" smtClean="0"/>
                        <a:t> 14</a:t>
                      </a:r>
                      <a:endParaRPr lang="en-US" sz="1900" dirty="0"/>
                    </a:p>
                  </a:txBody>
                  <a:tcPr marL="54000" marR="54000" marT="48000" marB="48000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43.160</a:t>
                      </a:r>
                    </a:p>
                  </a:txBody>
                  <a:tcPr marL="54000" marR="54000" marT="48000" marB="48000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61.015 </a:t>
                      </a:r>
                    </a:p>
                  </a:txBody>
                  <a:tcPr marL="54000" marR="54000" marT="48000" marB="48000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38.565</a:t>
                      </a:r>
                    </a:p>
                  </a:txBody>
                  <a:tcPr marL="54000" marR="54000" marT="48000" marB="48000"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3" name="Straight Connector 15"/>
          <p:cNvCxnSpPr/>
          <p:nvPr/>
        </p:nvCxnSpPr>
        <p:spPr>
          <a:xfrm flipV="1">
            <a:off x="3475340" y="4601019"/>
            <a:ext cx="3192971" cy="101272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0"/>
          <p:cNvSpPr/>
          <p:nvPr/>
        </p:nvSpPr>
        <p:spPr>
          <a:xfrm>
            <a:off x="1021686" y="5312905"/>
            <a:ext cx="5383389" cy="1021807"/>
          </a:xfrm>
          <a:prstGeom prst="rect">
            <a:avLst/>
          </a:prstGeom>
          <a:solidFill>
            <a:srgbClr val="F8FAFA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>
              <a:spcBef>
                <a:spcPts val="480"/>
              </a:spcBef>
            </a:pPr>
            <a:endParaRPr lang="en-US" sz="23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22"/>
          <p:cNvSpPr/>
          <p:nvPr/>
        </p:nvSpPr>
        <p:spPr>
          <a:xfrm>
            <a:off x="1064300" y="5349826"/>
            <a:ext cx="5298162" cy="1055227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>
              <a:spcBef>
                <a:spcPts val="480"/>
              </a:spcBef>
            </a:pPr>
            <a:r>
              <a:rPr lang="en-US" sz="2000" dirty="0" err="1" smtClean="0">
                <a:solidFill>
                  <a:sysClr val="windowText" lastClr="000000"/>
                </a:solidFill>
              </a:rPr>
              <a:t>Horário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coincidente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com o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horário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de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pico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da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Linha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2 – </a:t>
            </a:r>
            <a:r>
              <a:rPr lang="en-US" sz="2000" dirty="0" smtClean="0">
                <a:solidFill>
                  <a:srgbClr val="FF0000"/>
                </a:solidFill>
              </a:rPr>
              <a:t>14º (</a:t>
            </a:r>
            <a:r>
              <a:rPr lang="en-US" sz="2000" dirty="0" err="1" smtClean="0">
                <a:solidFill>
                  <a:srgbClr val="FF0000"/>
                </a:solidFill>
              </a:rPr>
              <a:t>sexta</a:t>
            </a:r>
            <a:r>
              <a:rPr lang="en-US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>
                <a:solidFill>
                  <a:sysClr val="windowText" lastClr="000000"/>
                </a:solidFill>
              </a:rPr>
              <a:t>e 15º (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sábado</a:t>
            </a:r>
            <a:r>
              <a:rPr lang="en-US" sz="2000" dirty="0" smtClean="0">
                <a:solidFill>
                  <a:sysClr val="windowText" lastClr="000000"/>
                </a:solidFill>
              </a:rPr>
              <a:t>)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dias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dos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jogos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–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popor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lang="en-US" sz="2000" dirty="0" err="1" smtClean="0">
                <a:solidFill>
                  <a:sysClr val="windowText" lastClr="000000"/>
                </a:solidFill>
              </a:rPr>
              <a:t>feriado</a:t>
            </a:r>
            <a:endParaRPr lang="en-US" sz="23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4651" y="8797243"/>
            <a:ext cx="13392081" cy="301175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1100" dirty="0" err="1" smtClean="0"/>
              <a:t>Fonte</a:t>
            </a:r>
            <a:r>
              <a:rPr lang="en-US" sz="1100" dirty="0" smtClean="0"/>
              <a:t>: </a:t>
            </a:r>
            <a:r>
              <a:rPr lang="en-US" sz="1100" dirty="0" err="1" smtClean="0"/>
              <a:t>Apresentação</a:t>
            </a:r>
            <a:r>
              <a:rPr lang="en-US" sz="1100" dirty="0" smtClean="0"/>
              <a:t> da </a:t>
            </a:r>
            <a:r>
              <a:rPr lang="en-US" sz="1100" dirty="0" err="1" smtClean="0"/>
              <a:t>CETRio</a:t>
            </a:r>
            <a:r>
              <a:rPr lang="en-US" sz="1100" dirty="0" smtClean="0"/>
              <a:t> - Operational </a:t>
            </a:r>
            <a:r>
              <a:rPr lang="en-US" sz="1100" dirty="0"/>
              <a:t>Plan for Transport and Traffic for the Rio 2016 Olympic and Paralympic </a:t>
            </a:r>
            <a:r>
              <a:rPr lang="en-US" sz="1100" dirty="0" smtClean="0"/>
              <a:t>Games - </a:t>
            </a:r>
            <a:r>
              <a:rPr lang="en-US" sz="1100" dirty="0" err="1" smtClean="0"/>
              <a:t>fev</a:t>
            </a:r>
            <a:r>
              <a:rPr lang="en-US" sz="1100" dirty="0" smtClean="0"/>
              <a:t>/15</a:t>
            </a:r>
            <a:endParaRPr lang="pt-BR" sz="11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377280" y="262915"/>
            <a:ext cx="7273278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Dia Crítico Futebol-Vôlei 11/08/2016</a:t>
            </a:r>
            <a:endParaRPr lang="pt-BR" sz="36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Resultado de imagem para maracana fogos"/>
          <p:cNvSpPr>
            <a:spLocks noChangeAspect="1" noChangeArrowheads="1"/>
          </p:cNvSpPr>
          <p:nvPr/>
        </p:nvSpPr>
        <p:spPr bwMode="auto">
          <a:xfrm>
            <a:off x="125363" y="1210298"/>
            <a:ext cx="4572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6" descr="Resultado de imagem para maracana fogos"/>
          <p:cNvSpPr>
            <a:spLocks noChangeAspect="1" noChangeArrowheads="1"/>
          </p:cNvSpPr>
          <p:nvPr/>
        </p:nvSpPr>
        <p:spPr bwMode="auto">
          <a:xfrm>
            <a:off x="353963" y="1413498"/>
            <a:ext cx="4572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Picture 8" descr="http://midia.gruposinos.com.br/_midias/jpg/2014/07/13/000_mvd6625467-2896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5" t="28935" r="3844" b="11675"/>
          <a:stretch/>
        </p:blipFill>
        <p:spPr bwMode="auto">
          <a:xfrm>
            <a:off x="1" y="2580340"/>
            <a:ext cx="13716000" cy="509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25362" y="7383010"/>
            <a:ext cx="13590639" cy="916728"/>
          </a:xfrm>
          <a:prstGeom prst="rect">
            <a:avLst/>
          </a:prstGeom>
          <a:solidFill>
            <a:srgbClr val="FFFF00"/>
          </a:solidFill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5100" b="1" dirty="0" smtClean="0">
                <a:latin typeface="+mj-lt"/>
                <a:cs typeface="Arial" pitchFamily="34" charset="0"/>
              </a:rPr>
              <a:t>CERIMÔNIA DE ABERTURA</a:t>
            </a:r>
            <a:endParaRPr lang="pt-BR" sz="5100" b="1" dirty="0">
              <a:latin typeface="+mj-lt"/>
              <a:cs typeface="Arial" pitchFamily="34" charset="0"/>
            </a:endParaRPr>
          </a:p>
        </p:txBody>
      </p:sp>
      <p:pic>
        <p:nvPicPr>
          <p:cNvPr id="9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371600" y="11064"/>
            <a:ext cx="10972800" cy="161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+mn-lt"/>
                <a:cs typeface="Arial" charset="0"/>
              </a:rPr>
              <a:t>MARACANA</a:t>
            </a:r>
            <a:endParaRPr lang="en-US" sz="4800" dirty="0">
              <a:latin typeface="+mn-lt"/>
              <a:cs typeface="Arial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873367" y="1168877"/>
            <a:ext cx="10196007" cy="6392716"/>
            <a:chOff x="833525" y="1219560"/>
            <a:chExt cx="7647005" cy="4794537"/>
          </a:xfrm>
        </p:grpSpPr>
        <p:grpSp>
          <p:nvGrpSpPr>
            <p:cNvPr id="17" name="Grupo 16"/>
            <p:cNvGrpSpPr/>
            <p:nvPr/>
          </p:nvGrpSpPr>
          <p:grpSpPr>
            <a:xfrm>
              <a:off x="833525" y="1219560"/>
              <a:ext cx="7647005" cy="4794537"/>
              <a:chOff x="1549273" y="2199987"/>
              <a:chExt cx="7647005" cy="4794537"/>
            </a:xfrm>
          </p:grpSpPr>
          <p:grpSp>
            <p:nvGrpSpPr>
              <p:cNvPr id="18" name="Grupo 17"/>
              <p:cNvGrpSpPr/>
              <p:nvPr/>
            </p:nvGrpSpPr>
            <p:grpSpPr>
              <a:xfrm>
                <a:off x="1549273" y="2199987"/>
                <a:ext cx="7647005" cy="4794537"/>
                <a:chOff x="1549273" y="2199987"/>
                <a:chExt cx="7647005" cy="4794537"/>
              </a:xfrm>
            </p:grpSpPr>
            <p:pic>
              <p:nvPicPr>
                <p:cNvPr id="28" name="Picture 57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949" t="14764" r="16345" b="7471"/>
                <a:stretch>
                  <a:fillRect/>
                </a:stretch>
              </p:blipFill>
              <p:spPr bwMode="auto">
                <a:xfrm>
                  <a:off x="1818404" y="2199987"/>
                  <a:ext cx="7281435" cy="4794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CaixaDeTexto 28"/>
                <p:cNvSpPr txBox="1"/>
                <p:nvPr/>
              </p:nvSpPr>
              <p:spPr bwMode="auto">
                <a:xfrm>
                  <a:off x="5578693" y="6551709"/>
                  <a:ext cx="2687067" cy="2847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>
                    <a:defRPr/>
                  </a:pPr>
                  <a:r>
                    <a:rPr lang="pt-BR" sz="1867" b="1" dirty="0"/>
                    <a:t>Estação São Francisco Xavier</a:t>
                  </a:r>
                  <a:endParaRPr lang="pt-BR" sz="1867" b="1" dirty="0"/>
                </a:p>
              </p:txBody>
            </p:sp>
            <p:sp>
              <p:nvSpPr>
                <p:cNvPr id="30" name="Forma livre 29"/>
                <p:cNvSpPr/>
                <p:nvPr/>
              </p:nvSpPr>
              <p:spPr>
                <a:xfrm>
                  <a:off x="3510678" y="5055942"/>
                  <a:ext cx="1070209" cy="368769"/>
                </a:xfrm>
                <a:custGeom>
                  <a:avLst/>
                  <a:gdLst>
                    <a:gd name="connsiteX0" fmla="*/ 1270660 w 1270660"/>
                    <a:gd name="connsiteY0" fmla="*/ 95003 h 597725"/>
                    <a:gd name="connsiteX1" fmla="*/ 273133 w 1270660"/>
                    <a:gd name="connsiteY1" fmla="*/ 581891 h 597725"/>
                    <a:gd name="connsiteX2" fmla="*/ 0 w 1270660"/>
                    <a:gd name="connsiteY2" fmla="*/ 0 h 597725"/>
                    <a:gd name="connsiteX0" fmla="*/ 1270660 w 1270660"/>
                    <a:gd name="connsiteY0" fmla="*/ 95003 h 493392"/>
                    <a:gd name="connsiteX1" fmla="*/ 561478 w 1270660"/>
                    <a:gd name="connsiteY1" fmla="*/ 477558 h 493392"/>
                    <a:gd name="connsiteX2" fmla="*/ 0 w 1270660"/>
                    <a:gd name="connsiteY2" fmla="*/ 0 h 493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0660" h="493392">
                      <a:moveTo>
                        <a:pt x="1270660" y="95003"/>
                      </a:moveTo>
                      <a:cubicBezTo>
                        <a:pt x="877785" y="346364"/>
                        <a:pt x="773255" y="493392"/>
                        <a:pt x="561478" y="477558"/>
                      </a:cubicBezTo>
                      <a:cubicBezTo>
                        <a:pt x="349701" y="461724"/>
                        <a:pt x="71252" y="132608"/>
                        <a:pt x="0" y="0"/>
                      </a:cubicBezTo>
                    </a:path>
                  </a:pathLst>
                </a:custGeom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3467"/>
                </a:p>
              </p:txBody>
            </p:sp>
            <p:sp>
              <p:nvSpPr>
                <p:cNvPr id="31" name="Forma livre 30"/>
                <p:cNvSpPr/>
                <p:nvPr/>
              </p:nvSpPr>
              <p:spPr>
                <a:xfrm rot="2919371">
                  <a:off x="3386440" y="5199174"/>
                  <a:ext cx="1228065" cy="552561"/>
                </a:xfrm>
                <a:custGeom>
                  <a:avLst/>
                  <a:gdLst>
                    <a:gd name="connsiteX0" fmla="*/ 1270660 w 1270660"/>
                    <a:gd name="connsiteY0" fmla="*/ 95003 h 597725"/>
                    <a:gd name="connsiteX1" fmla="*/ 273133 w 1270660"/>
                    <a:gd name="connsiteY1" fmla="*/ 581891 h 597725"/>
                    <a:gd name="connsiteX2" fmla="*/ 0 w 1270660"/>
                    <a:gd name="connsiteY2" fmla="*/ 0 h 597725"/>
                    <a:gd name="connsiteX0" fmla="*/ 1270660 w 1270660"/>
                    <a:gd name="connsiteY0" fmla="*/ 95003 h 493392"/>
                    <a:gd name="connsiteX1" fmla="*/ 561478 w 1270660"/>
                    <a:gd name="connsiteY1" fmla="*/ 477558 h 493392"/>
                    <a:gd name="connsiteX2" fmla="*/ 0 w 1270660"/>
                    <a:gd name="connsiteY2" fmla="*/ 0 h 493392"/>
                    <a:gd name="connsiteX0" fmla="*/ 1609304 w 1609304"/>
                    <a:gd name="connsiteY0" fmla="*/ 0 h 904197"/>
                    <a:gd name="connsiteX1" fmla="*/ 561478 w 1609304"/>
                    <a:gd name="connsiteY1" fmla="*/ 843249 h 904197"/>
                    <a:gd name="connsiteX2" fmla="*/ 0 w 1609304"/>
                    <a:gd name="connsiteY2" fmla="*/ 365691 h 904197"/>
                    <a:gd name="connsiteX0" fmla="*/ 1609304 w 1609304"/>
                    <a:gd name="connsiteY0" fmla="*/ 0 h 723176"/>
                    <a:gd name="connsiteX1" fmla="*/ 697265 w 1609304"/>
                    <a:gd name="connsiteY1" fmla="*/ 662228 h 723176"/>
                    <a:gd name="connsiteX2" fmla="*/ 0 w 1609304"/>
                    <a:gd name="connsiteY2" fmla="*/ 365691 h 723176"/>
                    <a:gd name="connsiteX0" fmla="*/ 1456434 w 1456434"/>
                    <a:gd name="connsiteY0" fmla="*/ 0 h 738988"/>
                    <a:gd name="connsiteX1" fmla="*/ 544395 w 1456434"/>
                    <a:gd name="connsiteY1" fmla="*/ 662228 h 738988"/>
                    <a:gd name="connsiteX2" fmla="*/ 0 w 1456434"/>
                    <a:gd name="connsiteY2" fmla="*/ 460563 h 738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56434" h="738988">
                      <a:moveTo>
                        <a:pt x="1456434" y="0"/>
                      </a:moveTo>
                      <a:cubicBezTo>
                        <a:pt x="1063559" y="251361"/>
                        <a:pt x="787134" y="585468"/>
                        <a:pt x="544395" y="662228"/>
                      </a:cubicBezTo>
                      <a:cubicBezTo>
                        <a:pt x="301656" y="738988"/>
                        <a:pt x="71252" y="593171"/>
                        <a:pt x="0" y="460563"/>
                      </a:cubicBezTo>
                    </a:path>
                  </a:pathLst>
                </a:custGeom>
                <a:ln w="38100">
                  <a:solidFill>
                    <a:srgbClr val="FFFF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3467"/>
                </a:p>
              </p:txBody>
            </p:sp>
            <p:sp>
              <p:nvSpPr>
                <p:cNvPr id="32" name="Forma livre 31"/>
                <p:cNvSpPr/>
                <p:nvPr/>
              </p:nvSpPr>
              <p:spPr>
                <a:xfrm rot="10234904" flipH="1">
                  <a:off x="5604340" y="3047067"/>
                  <a:ext cx="1614149" cy="1341814"/>
                </a:xfrm>
                <a:custGeom>
                  <a:avLst/>
                  <a:gdLst>
                    <a:gd name="connsiteX0" fmla="*/ 1270660 w 1270660"/>
                    <a:gd name="connsiteY0" fmla="*/ 95003 h 597725"/>
                    <a:gd name="connsiteX1" fmla="*/ 273133 w 1270660"/>
                    <a:gd name="connsiteY1" fmla="*/ 581891 h 597725"/>
                    <a:gd name="connsiteX2" fmla="*/ 0 w 1270660"/>
                    <a:gd name="connsiteY2" fmla="*/ 0 h 597725"/>
                    <a:gd name="connsiteX0" fmla="*/ 1270660 w 1270660"/>
                    <a:gd name="connsiteY0" fmla="*/ 95003 h 493392"/>
                    <a:gd name="connsiteX1" fmla="*/ 561478 w 1270660"/>
                    <a:gd name="connsiteY1" fmla="*/ 477558 h 493392"/>
                    <a:gd name="connsiteX2" fmla="*/ 0 w 1270660"/>
                    <a:gd name="connsiteY2" fmla="*/ 0 h 493392"/>
                    <a:gd name="connsiteX0" fmla="*/ 1609304 w 1609304"/>
                    <a:gd name="connsiteY0" fmla="*/ 0 h 904197"/>
                    <a:gd name="connsiteX1" fmla="*/ 561478 w 1609304"/>
                    <a:gd name="connsiteY1" fmla="*/ 843249 h 904197"/>
                    <a:gd name="connsiteX2" fmla="*/ 0 w 1609304"/>
                    <a:gd name="connsiteY2" fmla="*/ 365691 h 904197"/>
                    <a:gd name="connsiteX0" fmla="*/ 1609304 w 1609304"/>
                    <a:gd name="connsiteY0" fmla="*/ 0 h 723176"/>
                    <a:gd name="connsiteX1" fmla="*/ 697265 w 1609304"/>
                    <a:gd name="connsiteY1" fmla="*/ 662228 h 723176"/>
                    <a:gd name="connsiteX2" fmla="*/ 0 w 1609304"/>
                    <a:gd name="connsiteY2" fmla="*/ 365691 h 723176"/>
                    <a:gd name="connsiteX0" fmla="*/ 1456434 w 1456434"/>
                    <a:gd name="connsiteY0" fmla="*/ 0 h 738988"/>
                    <a:gd name="connsiteX1" fmla="*/ 544395 w 1456434"/>
                    <a:gd name="connsiteY1" fmla="*/ 662228 h 738988"/>
                    <a:gd name="connsiteX2" fmla="*/ 0 w 1456434"/>
                    <a:gd name="connsiteY2" fmla="*/ 460563 h 738988"/>
                    <a:gd name="connsiteX0" fmla="*/ 1456434 w 1456434"/>
                    <a:gd name="connsiteY0" fmla="*/ 0 h 982199"/>
                    <a:gd name="connsiteX1" fmla="*/ 652155 w 1456434"/>
                    <a:gd name="connsiteY1" fmla="*/ 871828 h 982199"/>
                    <a:gd name="connsiteX2" fmla="*/ 544395 w 1456434"/>
                    <a:gd name="connsiteY2" fmla="*/ 662228 h 982199"/>
                    <a:gd name="connsiteX3" fmla="*/ 0 w 1456434"/>
                    <a:gd name="connsiteY3" fmla="*/ 460563 h 982199"/>
                    <a:gd name="connsiteX0" fmla="*/ 1456434 w 2300543"/>
                    <a:gd name="connsiteY0" fmla="*/ 939 h 2226717"/>
                    <a:gd name="connsiteX1" fmla="*/ 2166496 w 2300543"/>
                    <a:gd name="connsiteY1" fmla="*/ 2081412 h 2226717"/>
                    <a:gd name="connsiteX2" fmla="*/ 652155 w 2300543"/>
                    <a:gd name="connsiteY2" fmla="*/ 872767 h 2226717"/>
                    <a:gd name="connsiteX3" fmla="*/ 544395 w 2300543"/>
                    <a:gd name="connsiteY3" fmla="*/ 663167 h 2226717"/>
                    <a:gd name="connsiteX4" fmla="*/ 0 w 2300543"/>
                    <a:gd name="connsiteY4" fmla="*/ 461502 h 2226717"/>
                    <a:gd name="connsiteX0" fmla="*/ 2414959 w 2460297"/>
                    <a:gd name="connsiteY0" fmla="*/ 1797673 h 1850978"/>
                    <a:gd name="connsiteX1" fmla="*/ 2166496 w 2460297"/>
                    <a:gd name="connsiteY1" fmla="*/ 1619910 h 1850978"/>
                    <a:gd name="connsiteX2" fmla="*/ 652155 w 2460297"/>
                    <a:gd name="connsiteY2" fmla="*/ 411265 h 1850978"/>
                    <a:gd name="connsiteX3" fmla="*/ 544395 w 2460297"/>
                    <a:gd name="connsiteY3" fmla="*/ 201665 h 1850978"/>
                    <a:gd name="connsiteX4" fmla="*/ 0 w 2460297"/>
                    <a:gd name="connsiteY4" fmla="*/ 0 h 1850978"/>
                    <a:gd name="connsiteX0" fmla="*/ 2414959 w 2460297"/>
                    <a:gd name="connsiteY0" fmla="*/ 1797673 h 1850978"/>
                    <a:gd name="connsiteX1" fmla="*/ 2166496 w 2460297"/>
                    <a:gd name="connsiteY1" fmla="*/ 1619910 h 1850978"/>
                    <a:gd name="connsiteX2" fmla="*/ 652155 w 2460297"/>
                    <a:gd name="connsiteY2" fmla="*/ 411265 h 1850978"/>
                    <a:gd name="connsiteX3" fmla="*/ 332656 w 2460297"/>
                    <a:gd name="connsiteY3" fmla="*/ 245287 h 1850978"/>
                    <a:gd name="connsiteX4" fmla="*/ 0 w 2460297"/>
                    <a:gd name="connsiteY4" fmla="*/ 0 h 1850978"/>
                    <a:gd name="connsiteX0" fmla="*/ 2414959 w 2460297"/>
                    <a:gd name="connsiteY0" fmla="*/ 1797673 h 1850978"/>
                    <a:gd name="connsiteX1" fmla="*/ 2166496 w 2460297"/>
                    <a:gd name="connsiteY1" fmla="*/ 1619910 h 1850978"/>
                    <a:gd name="connsiteX2" fmla="*/ 652155 w 2460297"/>
                    <a:gd name="connsiteY2" fmla="*/ 411265 h 1850978"/>
                    <a:gd name="connsiteX3" fmla="*/ 0 w 2460297"/>
                    <a:gd name="connsiteY3" fmla="*/ 0 h 1850978"/>
                    <a:gd name="connsiteX0" fmla="*/ 2247944 w 2293282"/>
                    <a:gd name="connsiteY0" fmla="*/ 1670894 h 1724199"/>
                    <a:gd name="connsiteX1" fmla="*/ 1999481 w 2293282"/>
                    <a:gd name="connsiteY1" fmla="*/ 1493131 h 1724199"/>
                    <a:gd name="connsiteX2" fmla="*/ 485140 w 2293282"/>
                    <a:gd name="connsiteY2" fmla="*/ 284486 h 1724199"/>
                    <a:gd name="connsiteX3" fmla="*/ 0 w 2293282"/>
                    <a:gd name="connsiteY3" fmla="*/ 0 h 17241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93282" h="1724199">
                      <a:moveTo>
                        <a:pt x="2247944" y="1670894"/>
                      </a:moveTo>
                      <a:cubicBezTo>
                        <a:pt x="2241860" y="1669955"/>
                        <a:pt x="2293282" y="1724199"/>
                        <a:pt x="1999481" y="1493131"/>
                      </a:cubicBezTo>
                      <a:cubicBezTo>
                        <a:pt x="1705680" y="1262063"/>
                        <a:pt x="818387" y="533341"/>
                        <a:pt x="485140" y="284486"/>
                      </a:cubicBezTo>
                      <a:cubicBezTo>
                        <a:pt x="151893" y="35631"/>
                        <a:pt x="135866" y="85680"/>
                        <a:pt x="0" y="0"/>
                      </a:cubicBezTo>
                    </a:path>
                  </a:pathLst>
                </a:custGeom>
                <a:ln w="38100">
                  <a:solidFill>
                    <a:srgbClr val="00B05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3467"/>
                </a:p>
              </p:txBody>
            </p:sp>
            <p:sp>
              <p:nvSpPr>
                <p:cNvPr id="33" name="Forma livre 32"/>
                <p:cNvSpPr/>
                <p:nvPr/>
              </p:nvSpPr>
              <p:spPr>
                <a:xfrm>
                  <a:off x="6156176" y="5170159"/>
                  <a:ext cx="2259146" cy="1304608"/>
                </a:xfrm>
                <a:custGeom>
                  <a:avLst/>
                  <a:gdLst>
                    <a:gd name="connsiteX0" fmla="*/ 1270660 w 1270660"/>
                    <a:gd name="connsiteY0" fmla="*/ 95003 h 597725"/>
                    <a:gd name="connsiteX1" fmla="*/ 273133 w 1270660"/>
                    <a:gd name="connsiteY1" fmla="*/ 581891 h 597725"/>
                    <a:gd name="connsiteX2" fmla="*/ 0 w 1270660"/>
                    <a:gd name="connsiteY2" fmla="*/ 0 h 597725"/>
                    <a:gd name="connsiteX0" fmla="*/ 1270660 w 1270660"/>
                    <a:gd name="connsiteY0" fmla="*/ 95003 h 493392"/>
                    <a:gd name="connsiteX1" fmla="*/ 561478 w 1270660"/>
                    <a:gd name="connsiteY1" fmla="*/ 477558 h 493392"/>
                    <a:gd name="connsiteX2" fmla="*/ 0 w 1270660"/>
                    <a:gd name="connsiteY2" fmla="*/ 0 h 493392"/>
                    <a:gd name="connsiteX0" fmla="*/ 1702708 w 1702708"/>
                    <a:gd name="connsiteY0" fmla="*/ 239019 h 661411"/>
                    <a:gd name="connsiteX1" fmla="*/ 993526 w 1702708"/>
                    <a:gd name="connsiteY1" fmla="*/ 621574 h 661411"/>
                    <a:gd name="connsiteX2" fmla="*/ 0 w 1702708"/>
                    <a:gd name="connsiteY2" fmla="*/ 0 h 661411"/>
                    <a:gd name="connsiteX0" fmla="*/ 1702708 w 3528392"/>
                    <a:gd name="connsiteY0" fmla="*/ 239019 h 927855"/>
                    <a:gd name="connsiteX1" fmla="*/ 3528392 w 3528392"/>
                    <a:gd name="connsiteY1" fmla="*/ 864096 h 927855"/>
                    <a:gd name="connsiteX2" fmla="*/ 993526 w 3528392"/>
                    <a:gd name="connsiteY2" fmla="*/ 621574 h 927855"/>
                    <a:gd name="connsiteX3" fmla="*/ 0 w 3528392"/>
                    <a:gd name="connsiteY3" fmla="*/ 0 h 927855"/>
                    <a:gd name="connsiteX0" fmla="*/ 1702708 w 3816424"/>
                    <a:gd name="connsiteY0" fmla="*/ 239019 h 1224136"/>
                    <a:gd name="connsiteX1" fmla="*/ 3816424 w 3816424"/>
                    <a:gd name="connsiteY1" fmla="*/ 1224136 h 1224136"/>
                    <a:gd name="connsiteX2" fmla="*/ 3528392 w 3816424"/>
                    <a:gd name="connsiteY2" fmla="*/ 864096 h 1224136"/>
                    <a:gd name="connsiteX3" fmla="*/ 993526 w 3816424"/>
                    <a:gd name="connsiteY3" fmla="*/ 621574 h 1224136"/>
                    <a:gd name="connsiteX4" fmla="*/ 0 w 3816424"/>
                    <a:gd name="connsiteY4" fmla="*/ 0 h 1224136"/>
                    <a:gd name="connsiteX0" fmla="*/ 3816424 w 3816424"/>
                    <a:gd name="connsiteY0" fmla="*/ 1224136 h 1224136"/>
                    <a:gd name="connsiteX1" fmla="*/ 3528392 w 3816424"/>
                    <a:gd name="connsiteY1" fmla="*/ 864096 h 1224136"/>
                    <a:gd name="connsiteX2" fmla="*/ 993526 w 3816424"/>
                    <a:gd name="connsiteY2" fmla="*/ 621574 h 1224136"/>
                    <a:gd name="connsiteX3" fmla="*/ 0 w 3816424"/>
                    <a:gd name="connsiteY3" fmla="*/ 0 h 1224136"/>
                    <a:gd name="connsiteX0" fmla="*/ 3816424 w 3816424"/>
                    <a:gd name="connsiteY0" fmla="*/ 1224137 h 1224137"/>
                    <a:gd name="connsiteX1" fmla="*/ 3528392 w 3816424"/>
                    <a:gd name="connsiteY1" fmla="*/ 864097 h 1224137"/>
                    <a:gd name="connsiteX2" fmla="*/ 1584176 w 3816424"/>
                    <a:gd name="connsiteY2" fmla="*/ 144016 h 1224137"/>
                    <a:gd name="connsiteX3" fmla="*/ 0 w 3816424"/>
                    <a:gd name="connsiteY3" fmla="*/ 1 h 1224137"/>
                    <a:gd name="connsiteX0" fmla="*/ 3816424 w 3816424"/>
                    <a:gd name="connsiteY0" fmla="*/ 1224137 h 1224137"/>
                    <a:gd name="connsiteX1" fmla="*/ 1584176 w 3816424"/>
                    <a:gd name="connsiteY1" fmla="*/ 144016 h 1224137"/>
                    <a:gd name="connsiteX2" fmla="*/ 0 w 3816424"/>
                    <a:gd name="connsiteY2" fmla="*/ 1 h 1224137"/>
                    <a:gd name="connsiteX0" fmla="*/ 3816424 w 3816424"/>
                    <a:gd name="connsiteY0" fmla="*/ 1224136 h 1224136"/>
                    <a:gd name="connsiteX1" fmla="*/ 2232248 w 3816424"/>
                    <a:gd name="connsiteY1" fmla="*/ 288032 h 1224136"/>
                    <a:gd name="connsiteX2" fmla="*/ 0 w 3816424"/>
                    <a:gd name="connsiteY2" fmla="*/ 0 h 1224136"/>
                    <a:gd name="connsiteX0" fmla="*/ 3407741 w 3407741"/>
                    <a:gd name="connsiteY0" fmla="*/ 1891980 h 1891980"/>
                    <a:gd name="connsiteX1" fmla="*/ 1823565 w 3407741"/>
                    <a:gd name="connsiteY1" fmla="*/ 955876 h 1891980"/>
                    <a:gd name="connsiteX2" fmla="*/ 0 w 3407741"/>
                    <a:gd name="connsiteY2" fmla="*/ 0 h 1891980"/>
                    <a:gd name="connsiteX0" fmla="*/ 3407741 w 3407741"/>
                    <a:gd name="connsiteY0" fmla="*/ 1891980 h 1891980"/>
                    <a:gd name="connsiteX1" fmla="*/ 1950398 w 3407741"/>
                    <a:gd name="connsiteY1" fmla="*/ 828669 h 1891980"/>
                    <a:gd name="connsiteX2" fmla="*/ 0 w 3407741"/>
                    <a:gd name="connsiteY2" fmla="*/ 0 h 1891980"/>
                    <a:gd name="connsiteX0" fmla="*/ 3125890 w 3125890"/>
                    <a:gd name="connsiteY0" fmla="*/ 1860179 h 1860179"/>
                    <a:gd name="connsiteX1" fmla="*/ 1950398 w 3125890"/>
                    <a:gd name="connsiteY1" fmla="*/ 828669 h 1860179"/>
                    <a:gd name="connsiteX2" fmla="*/ 0 w 3125890"/>
                    <a:gd name="connsiteY2" fmla="*/ 0 h 1860179"/>
                    <a:gd name="connsiteX0" fmla="*/ 3125890 w 3125890"/>
                    <a:gd name="connsiteY0" fmla="*/ 1860179 h 1860179"/>
                    <a:gd name="connsiteX1" fmla="*/ 1950398 w 3125890"/>
                    <a:gd name="connsiteY1" fmla="*/ 828669 h 1860179"/>
                    <a:gd name="connsiteX2" fmla="*/ 0 w 3125890"/>
                    <a:gd name="connsiteY2" fmla="*/ 0 h 1860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25890" h="1860179">
                      <a:moveTo>
                        <a:pt x="3125890" y="1860179"/>
                      </a:moveTo>
                      <a:cubicBezTo>
                        <a:pt x="2931355" y="1436836"/>
                        <a:pt x="2342229" y="1172506"/>
                        <a:pt x="1950398" y="828669"/>
                      </a:cubicBezTo>
                      <a:cubicBezTo>
                        <a:pt x="1362333" y="684653"/>
                        <a:pt x="71252" y="132608"/>
                        <a:pt x="0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t-BR" sz="3467"/>
                </a:p>
              </p:txBody>
            </p:sp>
            <p:sp>
              <p:nvSpPr>
                <p:cNvPr id="34" name="CaixaDeTexto 33"/>
                <p:cNvSpPr txBox="1"/>
                <p:nvPr/>
              </p:nvSpPr>
              <p:spPr bwMode="auto">
                <a:xfrm>
                  <a:off x="1549273" y="4387118"/>
                  <a:ext cx="1622010" cy="2847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>
                    <a:defRPr/>
                  </a:pPr>
                  <a:r>
                    <a:rPr lang="pt-BR" sz="1867" b="1" dirty="0"/>
                    <a:t>Estação Maracanã</a:t>
                  </a:r>
                  <a:endParaRPr lang="pt-BR" sz="1867" b="1" dirty="0"/>
                </a:p>
              </p:txBody>
            </p:sp>
            <p:sp>
              <p:nvSpPr>
                <p:cNvPr id="35" name="CaixaDeTexto 34"/>
                <p:cNvSpPr txBox="1"/>
                <p:nvPr/>
              </p:nvSpPr>
              <p:spPr bwMode="auto">
                <a:xfrm>
                  <a:off x="7335242" y="2353730"/>
                  <a:ext cx="1861036" cy="2847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pt-BR" sz="1867" b="1" dirty="0"/>
                    <a:t>Estação</a:t>
                  </a:r>
                  <a:r>
                    <a:rPr lang="pt-BR" sz="1600" b="1" dirty="0"/>
                    <a:t> </a:t>
                  </a:r>
                  <a:r>
                    <a:rPr lang="pt-BR" sz="1867" b="1" dirty="0"/>
                    <a:t>São Cristóvão</a:t>
                  </a:r>
                  <a:endParaRPr lang="pt-BR" sz="1867" b="1" dirty="0"/>
                </a:p>
              </p:txBody>
            </p:sp>
          </p:grpSp>
          <p:sp>
            <p:nvSpPr>
              <p:cNvPr id="22" name="Elipse 21"/>
              <p:cNvSpPr/>
              <p:nvPr/>
            </p:nvSpPr>
            <p:spPr>
              <a:xfrm>
                <a:off x="4399697" y="4963750"/>
                <a:ext cx="144016" cy="184384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67" dirty="0"/>
                  <a:t>A</a:t>
                </a:r>
                <a:endParaRPr lang="pt-BR" sz="1467" dirty="0"/>
              </a:p>
            </p:txBody>
          </p:sp>
          <p:sp>
            <p:nvSpPr>
              <p:cNvPr id="23" name="Elipse 22"/>
              <p:cNvSpPr/>
              <p:nvPr/>
            </p:nvSpPr>
            <p:spPr>
              <a:xfrm>
                <a:off x="4696113" y="5586950"/>
                <a:ext cx="144016" cy="1843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67" dirty="0">
                    <a:solidFill>
                      <a:schemeClr val="tx1"/>
                    </a:solidFill>
                  </a:rPr>
                  <a:t>B</a:t>
                </a:r>
                <a:endParaRPr lang="pt-BR" sz="14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Elipse 23"/>
              <p:cNvSpPr/>
              <p:nvPr/>
            </p:nvSpPr>
            <p:spPr>
              <a:xfrm>
                <a:off x="5315105" y="5586950"/>
                <a:ext cx="144016" cy="184384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67" dirty="0">
                    <a:solidFill>
                      <a:schemeClr val="tx1"/>
                    </a:solidFill>
                  </a:rPr>
                  <a:t>C</a:t>
                </a:r>
                <a:endParaRPr lang="pt-BR" sz="14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Elipse 24"/>
              <p:cNvSpPr/>
              <p:nvPr/>
            </p:nvSpPr>
            <p:spPr>
              <a:xfrm>
                <a:off x="5868144" y="4926071"/>
                <a:ext cx="144016" cy="18438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67" dirty="0">
                    <a:solidFill>
                      <a:schemeClr val="bg1"/>
                    </a:solidFill>
                  </a:rPr>
                  <a:t>D</a:t>
                </a:r>
                <a:endParaRPr lang="pt-BR" sz="1467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Elipse 25"/>
              <p:cNvSpPr/>
              <p:nvPr/>
            </p:nvSpPr>
            <p:spPr>
              <a:xfrm>
                <a:off x="5315105" y="4327524"/>
                <a:ext cx="144016" cy="18438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67" dirty="0">
                    <a:solidFill>
                      <a:schemeClr val="bg1"/>
                    </a:solidFill>
                  </a:rPr>
                  <a:t>E</a:t>
                </a:r>
                <a:endParaRPr lang="pt-BR" sz="1467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ipse 26"/>
              <p:cNvSpPr/>
              <p:nvPr/>
            </p:nvSpPr>
            <p:spPr>
              <a:xfrm>
                <a:off x="4572000" y="4493054"/>
                <a:ext cx="144016" cy="184384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467" dirty="0">
                    <a:solidFill>
                      <a:schemeClr val="bg1"/>
                    </a:solidFill>
                  </a:rPr>
                  <a:t>F</a:t>
                </a:r>
                <a:endParaRPr lang="pt-BR" sz="1467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7" name="Picture 2" descr="P:\PERMANENTE\IDENTIDADE VISUAL\LOGOMARCA\SEM SLOGAN\logo sozinh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254" y="3295710"/>
              <a:ext cx="529741" cy="52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P:\PERMANENTE\IDENTIDADE VISUAL\LOGOMARCA\SEM SLOGAN\logo sozinh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1862" y="1264579"/>
              <a:ext cx="529741" cy="52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P:\PERMANENTE\IDENTIDADE VISUAL\LOGOMARCA\SEM SLOGAN\logo sozinh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7038" y="5460301"/>
              <a:ext cx="529741" cy="529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6" descr="http://prorunning.com.br/wp-content/uploads/2011/04/copa-do-mundo-2014-olimpiadas-2016.jpg"/>
          <p:cNvPicPr>
            <a:picLocks noChangeAspect="1" noChangeArrowheads="1"/>
          </p:cNvPicPr>
          <p:nvPr/>
        </p:nvPicPr>
        <p:blipFill>
          <a:blip r:embed="rId4"/>
          <a:srcRect t="11597" r="49318" b="6442"/>
          <a:stretch>
            <a:fillRect/>
          </a:stretch>
        </p:blipFill>
        <p:spPr bwMode="auto">
          <a:xfrm>
            <a:off x="776690" y="25860"/>
            <a:ext cx="1034389" cy="131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520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 rot="5400000">
            <a:off x="1841365" y="1227943"/>
            <a:ext cx="673556" cy="222904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b="1" dirty="0" err="1" smtClean="0">
                <a:solidFill>
                  <a:schemeClr val="tx1"/>
                </a:solidFill>
              </a:rPr>
              <a:t>Estação</a:t>
            </a:r>
            <a:endParaRPr lang="en-IN" sz="2000" b="1" dirty="0">
              <a:solidFill>
                <a:schemeClr val="tx1"/>
              </a:solidFill>
            </a:endParaRPr>
          </a:p>
        </p:txBody>
      </p:sp>
      <p:sp>
        <p:nvSpPr>
          <p:cNvPr id="4" name="Rectangle 5"/>
          <p:cNvSpPr/>
          <p:nvPr/>
        </p:nvSpPr>
        <p:spPr>
          <a:xfrm>
            <a:off x="676468" y="2837217"/>
            <a:ext cx="3371588" cy="1483691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51426" rIns="0" bIns="51426" rtlCol="0" anchor="ctr"/>
          <a:lstStyle/>
          <a:p>
            <a:pPr defTabSz="1415072">
              <a:spcBef>
                <a:spcPts val="480"/>
              </a:spcBef>
            </a:pPr>
            <a:r>
              <a:rPr lang="en-IN" sz="2000" b="1" dirty="0" err="1">
                <a:solidFill>
                  <a:schemeClr val="bg1"/>
                </a:solidFill>
              </a:rPr>
              <a:t>Maracanã</a:t>
            </a:r>
            <a:r>
              <a:rPr lang="en-IN" sz="2000" b="1" dirty="0">
                <a:solidFill>
                  <a:schemeClr val="bg1"/>
                </a:solidFill>
              </a:rPr>
              <a:t> </a:t>
            </a:r>
            <a:endParaRPr lang="en-IN" sz="2000" b="1" dirty="0" smtClean="0">
              <a:solidFill>
                <a:schemeClr val="bg1"/>
              </a:solidFill>
            </a:endParaRPr>
          </a:p>
          <a:p>
            <a:pPr marL="244916" indent="-244916" defTabSz="1415072">
              <a:spcBef>
                <a:spcPts val="480"/>
              </a:spcBef>
              <a:buFont typeface="Arial" pitchFamily="34" charset="0"/>
              <a:buChar char="•"/>
            </a:pPr>
            <a:r>
              <a:rPr lang="en-IN" sz="1700" dirty="0" err="1" smtClean="0">
                <a:solidFill>
                  <a:schemeClr val="bg1"/>
                </a:solidFill>
              </a:rPr>
              <a:t>Metrô</a:t>
            </a:r>
            <a:r>
              <a:rPr lang="en-IN" sz="1700" dirty="0" smtClean="0">
                <a:solidFill>
                  <a:schemeClr val="bg1"/>
                </a:solidFill>
              </a:rPr>
              <a:t> </a:t>
            </a:r>
            <a:r>
              <a:rPr lang="en-IN" sz="1700" dirty="0" err="1" smtClean="0">
                <a:solidFill>
                  <a:schemeClr val="bg1"/>
                </a:solidFill>
              </a:rPr>
              <a:t>Linha</a:t>
            </a:r>
            <a:r>
              <a:rPr lang="en-IN" sz="1700" dirty="0" smtClean="0">
                <a:solidFill>
                  <a:schemeClr val="bg1"/>
                </a:solidFill>
              </a:rPr>
              <a:t> 2</a:t>
            </a:r>
            <a:endParaRPr lang="en-IN" sz="1700" dirty="0">
              <a:solidFill>
                <a:schemeClr val="bg1"/>
              </a:solidFill>
            </a:endParaRPr>
          </a:p>
          <a:p>
            <a:pPr marL="244916" indent="-244916" defTabSz="1415072">
              <a:buFont typeface="Arial" pitchFamily="34" charset="0"/>
              <a:buChar char="•"/>
            </a:pPr>
            <a:r>
              <a:rPr lang="en-IN" sz="1700" dirty="0">
                <a:solidFill>
                  <a:schemeClr val="bg1"/>
                </a:solidFill>
              </a:rPr>
              <a:t>Supervia (Santa Cruz, Deodoro, </a:t>
            </a:r>
            <a:r>
              <a:rPr lang="en-IN" sz="1700" dirty="0" err="1">
                <a:solidFill>
                  <a:schemeClr val="bg1"/>
                </a:solidFill>
              </a:rPr>
              <a:t>Japeri</a:t>
            </a:r>
            <a:r>
              <a:rPr lang="en-IN" sz="1700" dirty="0">
                <a:solidFill>
                  <a:schemeClr val="bg1"/>
                </a:solidFill>
              </a:rPr>
              <a:t>,  Belford </a:t>
            </a:r>
            <a:r>
              <a:rPr lang="en-IN" sz="1700" dirty="0" err="1">
                <a:solidFill>
                  <a:schemeClr val="bg1"/>
                </a:solidFill>
              </a:rPr>
              <a:t>Roxo</a:t>
            </a:r>
            <a:r>
              <a:rPr lang="en-IN" sz="1700" dirty="0">
                <a:solidFill>
                  <a:schemeClr val="bg1"/>
                </a:solidFill>
              </a:rPr>
              <a:t>, </a:t>
            </a:r>
            <a:r>
              <a:rPr lang="en-IN" sz="1700" dirty="0" err="1">
                <a:solidFill>
                  <a:schemeClr val="bg1"/>
                </a:solidFill>
              </a:rPr>
              <a:t>Saracuruna</a:t>
            </a:r>
            <a:r>
              <a:rPr lang="en-IN" sz="1700" dirty="0">
                <a:solidFill>
                  <a:schemeClr val="bg1"/>
                </a:solidFill>
              </a:rPr>
              <a:t> lines)</a:t>
            </a:r>
          </a:p>
        </p:txBody>
      </p:sp>
      <p:sp>
        <p:nvSpPr>
          <p:cNvPr id="5" name="Rectangle 6"/>
          <p:cNvSpPr/>
          <p:nvPr/>
        </p:nvSpPr>
        <p:spPr>
          <a:xfrm>
            <a:off x="663768" y="4448853"/>
            <a:ext cx="3371588" cy="14836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51426" rIns="0" bIns="51426" rtlCol="0" anchor="ctr"/>
          <a:lstStyle/>
          <a:p>
            <a:pPr defTabSz="1415072">
              <a:spcBef>
                <a:spcPts val="480"/>
              </a:spcBef>
            </a:pPr>
            <a:r>
              <a:rPr lang="en-IN" sz="2000" b="1" dirty="0">
                <a:solidFill>
                  <a:schemeClr val="bg1"/>
                </a:solidFill>
              </a:rPr>
              <a:t>São </a:t>
            </a:r>
            <a:r>
              <a:rPr lang="en-IN" sz="2000" b="1" dirty="0" err="1">
                <a:solidFill>
                  <a:schemeClr val="bg1"/>
                </a:solidFill>
              </a:rPr>
              <a:t>Cristóvão</a:t>
            </a:r>
            <a:r>
              <a:rPr lang="en-IN" sz="2000" b="1" dirty="0">
                <a:solidFill>
                  <a:schemeClr val="bg1"/>
                </a:solidFill>
              </a:rPr>
              <a:t> </a:t>
            </a:r>
            <a:endParaRPr lang="en-IN" sz="2000" b="1" dirty="0" smtClean="0">
              <a:solidFill>
                <a:schemeClr val="bg1"/>
              </a:solidFill>
            </a:endParaRPr>
          </a:p>
          <a:p>
            <a:pPr marL="244916" indent="-244916" defTabSz="1415072">
              <a:spcBef>
                <a:spcPts val="480"/>
              </a:spcBef>
              <a:buFont typeface="Arial" pitchFamily="34" charset="0"/>
              <a:buChar char="•"/>
            </a:pPr>
            <a:r>
              <a:rPr lang="en-IN" sz="1700" dirty="0" err="1" smtClean="0">
                <a:solidFill>
                  <a:schemeClr val="bg1"/>
                </a:solidFill>
              </a:rPr>
              <a:t>Metrô</a:t>
            </a:r>
            <a:r>
              <a:rPr lang="en-IN" sz="1700" dirty="0" smtClean="0">
                <a:solidFill>
                  <a:schemeClr val="bg1"/>
                </a:solidFill>
              </a:rPr>
              <a:t> </a:t>
            </a:r>
            <a:r>
              <a:rPr lang="en-IN" sz="1700" dirty="0" err="1" smtClean="0">
                <a:solidFill>
                  <a:schemeClr val="bg1"/>
                </a:solidFill>
              </a:rPr>
              <a:t>Linha</a:t>
            </a:r>
            <a:r>
              <a:rPr lang="en-IN" sz="1700" dirty="0" smtClean="0">
                <a:solidFill>
                  <a:schemeClr val="bg1"/>
                </a:solidFill>
              </a:rPr>
              <a:t> 2</a:t>
            </a:r>
            <a:endParaRPr lang="en-IN" sz="1700" dirty="0">
              <a:solidFill>
                <a:schemeClr val="bg1"/>
              </a:solidFill>
            </a:endParaRPr>
          </a:p>
          <a:p>
            <a:pPr marL="244916" indent="-244916" defTabSz="1415072">
              <a:buFont typeface="Arial" pitchFamily="34" charset="0"/>
              <a:buChar char="•"/>
            </a:pPr>
            <a:r>
              <a:rPr lang="en-IN" sz="1700" dirty="0" smtClean="0">
                <a:solidFill>
                  <a:schemeClr val="bg1"/>
                </a:solidFill>
              </a:rPr>
              <a:t>Supervia (Deodoro, Belford </a:t>
            </a:r>
            <a:r>
              <a:rPr lang="en-IN" sz="1700" dirty="0" err="1" smtClean="0">
                <a:solidFill>
                  <a:schemeClr val="bg1"/>
                </a:solidFill>
              </a:rPr>
              <a:t>Roxo</a:t>
            </a:r>
            <a:r>
              <a:rPr lang="en-IN" sz="1700" dirty="0" smtClean="0">
                <a:solidFill>
                  <a:schemeClr val="bg1"/>
                </a:solidFill>
              </a:rPr>
              <a:t>, </a:t>
            </a:r>
            <a:r>
              <a:rPr lang="en-IN" sz="1700" dirty="0" err="1" smtClean="0">
                <a:solidFill>
                  <a:schemeClr val="bg1"/>
                </a:solidFill>
              </a:rPr>
              <a:t>Saracuruna</a:t>
            </a:r>
            <a:r>
              <a:rPr lang="en-IN" sz="1700" dirty="0" smtClean="0">
                <a:solidFill>
                  <a:schemeClr val="bg1"/>
                </a:solidFill>
              </a:rPr>
              <a:t> lines)</a:t>
            </a:r>
            <a:endParaRPr lang="en-IN" sz="1700" dirty="0">
              <a:solidFill>
                <a:schemeClr val="bg1"/>
              </a:solidFill>
            </a:endParaRPr>
          </a:p>
        </p:txBody>
      </p:sp>
      <p:sp>
        <p:nvSpPr>
          <p:cNvPr id="6" name="Line 73"/>
          <p:cNvSpPr>
            <a:spLocks noChangeShapeType="1"/>
          </p:cNvSpPr>
          <p:nvPr/>
        </p:nvSpPr>
        <p:spPr bwMode="auto">
          <a:xfrm>
            <a:off x="688260" y="2680960"/>
            <a:ext cx="12096000" cy="0"/>
          </a:xfrm>
          <a:prstGeom prst="line">
            <a:avLst/>
          </a:pr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/>
            <a:tailEnd/>
          </a:ln>
          <a:effectLst/>
        </p:spPr>
        <p:txBody>
          <a:bodyPr wrap="square" lIns="102852" tIns="102852" rIns="102852" bIns="102852">
            <a:spAutoFit/>
          </a:bodyPr>
          <a:lstStyle/>
          <a:p>
            <a:endParaRPr lang="el-GR" sz="2300" dirty="0"/>
          </a:p>
        </p:txBody>
      </p:sp>
      <p:sp>
        <p:nvSpPr>
          <p:cNvPr id="7" name="Line 73"/>
          <p:cNvSpPr>
            <a:spLocks noChangeShapeType="1"/>
          </p:cNvSpPr>
          <p:nvPr/>
        </p:nvSpPr>
        <p:spPr bwMode="auto">
          <a:xfrm>
            <a:off x="688260" y="4364123"/>
            <a:ext cx="12096000" cy="0"/>
          </a:xfrm>
          <a:prstGeom prst="line">
            <a:avLst/>
          </a:pr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/>
            <a:tailEnd/>
          </a:ln>
          <a:effectLst/>
        </p:spPr>
        <p:txBody>
          <a:bodyPr wrap="square" lIns="102852" tIns="102852" rIns="102852" bIns="102852">
            <a:spAutoFit/>
          </a:bodyPr>
          <a:lstStyle/>
          <a:p>
            <a:endParaRPr lang="el-GR" sz="2300" dirty="0"/>
          </a:p>
        </p:txBody>
      </p:sp>
      <p:sp>
        <p:nvSpPr>
          <p:cNvPr id="8" name="Rectangle 10"/>
          <p:cNvSpPr/>
          <p:nvPr/>
        </p:nvSpPr>
        <p:spPr>
          <a:xfrm>
            <a:off x="676468" y="6134166"/>
            <a:ext cx="3371588" cy="92380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26" tIns="51426" rIns="0" bIns="51426" rtlCol="0" anchor="ctr"/>
          <a:lstStyle/>
          <a:p>
            <a:pPr defTabSz="1415072">
              <a:spcBef>
                <a:spcPts val="480"/>
              </a:spcBef>
            </a:pPr>
            <a:r>
              <a:rPr lang="en-IN" sz="2000" b="1" dirty="0">
                <a:solidFill>
                  <a:schemeClr val="bg1"/>
                </a:solidFill>
              </a:rPr>
              <a:t>São Francisco Xavier </a:t>
            </a:r>
            <a:endParaRPr lang="en-IN" sz="2000" b="1" dirty="0" smtClean="0">
              <a:solidFill>
                <a:schemeClr val="bg1"/>
              </a:solidFill>
            </a:endParaRPr>
          </a:p>
          <a:p>
            <a:pPr marL="244916" indent="-244916" defTabSz="1415072">
              <a:spcBef>
                <a:spcPts val="480"/>
              </a:spcBef>
              <a:buFont typeface="Arial" pitchFamily="34" charset="0"/>
              <a:buChar char="•"/>
            </a:pPr>
            <a:r>
              <a:rPr lang="en-IN" sz="1700" dirty="0" err="1" smtClean="0">
                <a:solidFill>
                  <a:schemeClr val="bg1"/>
                </a:solidFill>
              </a:rPr>
              <a:t>Metrô</a:t>
            </a:r>
            <a:r>
              <a:rPr lang="en-IN" sz="1700" dirty="0" smtClean="0">
                <a:solidFill>
                  <a:schemeClr val="bg1"/>
                </a:solidFill>
              </a:rPr>
              <a:t> </a:t>
            </a:r>
            <a:r>
              <a:rPr lang="en-IN" sz="1700" dirty="0" err="1" smtClean="0">
                <a:solidFill>
                  <a:schemeClr val="bg1"/>
                </a:solidFill>
              </a:rPr>
              <a:t>Linha</a:t>
            </a:r>
            <a:r>
              <a:rPr lang="en-IN" sz="1700" dirty="0" smtClean="0">
                <a:solidFill>
                  <a:schemeClr val="bg1"/>
                </a:solidFill>
              </a:rPr>
              <a:t> </a:t>
            </a:r>
            <a:r>
              <a:rPr lang="en-IN" sz="17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Line 73"/>
          <p:cNvSpPr>
            <a:spLocks noChangeShapeType="1"/>
          </p:cNvSpPr>
          <p:nvPr/>
        </p:nvSpPr>
        <p:spPr bwMode="auto">
          <a:xfrm>
            <a:off x="688260" y="5994523"/>
            <a:ext cx="12096000" cy="0"/>
          </a:xfrm>
          <a:prstGeom prst="line">
            <a:avLst/>
          </a:prstGeom>
          <a:noFill/>
          <a:ln w="9525" cap="rnd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/>
            <a:tailEnd/>
          </a:ln>
          <a:effectLst/>
        </p:spPr>
        <p:txBody>
          <a:bodyPr wrap="square" lIns="102852" tIns="102852" rIns="102852" bIns="102852">
            <a:spAutoFit/>
          </a:bodyPr>
          <a:lstStyle/>
          <a:p>
            <a:endParaRPr lang="el-GR" sz="2300" dirty="0"/>
          </a:p>
        </p:txBody>
      </p:sp>
      <p:sp>
        <p:nvSpPr>
          <p:cNvPr id="10" name="Rectangle 13"/>
          <p:cNvSpPr/>
          <p:nvPr/>
        </p:nvSpPr>
        <p:spPr>
          <a:xfrm rot="5400000">
            <a:off x="4989184" y="1393272"/>
            <a:ext cx="385274" cy="2094534"/>
          </a:xfrm>
          <a:prstGeom prst="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b="1" dirty="0" err="1" smtClean="0">
                <a:solidFill>
                  <a:schemeClr val="bg1"/>
                </a:solidFill>
              </a:rPr>
              <a:t>Entrada</a:t>
            </a:r>
            <a:r>
              <a:rPr lang="en-IN" sz="2000" b="1" dirty="0" smtClean="0">
                <a:solidFill>
                  <a:schemeClr val="bg1"/>
                </a:solidFill>
              </a:rPr>
              <a:t> OESTE </a:t>
            </a:r>
            <a:endParaRPr lang="en-IN" sz="20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4"/>
          <p:cNvSpPr/>
          <p:nvPr/>
        </p:nvSpPr>
        <p:spPr>
          <a:xfrm rot="5400000">
            <a:off x="7171856" y="1399621"/>
            <a:ext cx="397976" cy="209453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b="1" dirty="0" smtClean="0">
                <a:solidFill>
                  <a:schemeClr val="bg1"/>
                </a:solidFill>
              </a:rPr>
              <a:t> </a:t>
            </a:r>
            <a:r>
              <a:rPr lang="en-IN" sz="2000" b="1" dirty="0" err="1" smtClean="0">
                <a:solidFill>
                  <a:schemeClr val="bg1"/>
                </a:solidFill>
              </a:rPr>
              <a:t>Entrada</a:t>
            </a:r>
            <a:r>
              <a:rPr lang="en-IN" sz="2000" b="1" dirty="0" smtClean="0">
                <a:solidFill>
                  <a:schemeClr val="bg1"/>
                </a:solidFill>
              </a:rPr>
              <a:t> </a:t>
            </a:r>
            <a:r>
              <a:rPr lang="en-IN" sz="2000" b="1" dirty="0" err="1" smtClean="0">
                <a:solidFill>
                  <a:schemeClr val="bg1"/>
                </a:solidFill>
              </a:rPr>
              <a:t>Sul</a:t>
            </a:r>
            <a:r>
              <a:rPr lang="en-IN" sz="2000" b="1" dirty="0" smtClean="0">
                <a:solidFill>
                  <a:schemeClr val="bg1"/>
                </a:solidFill>
              </a:rPr>
              <a:t> 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5"/>
          <p:cNvSpPr/>
          <p:nvPr/>
        </p:nvSpPr>
        <p:spPr>
          <a:xfrm rot="5400000">
            <a:off x="9349677" y="1386925"/>
            <a:ext cx="372579" cy="209453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b="1" dirty="0" err="1" smtClean="0">
                <a:solidFill>
                  <a:schemeClr val="bg1"/>
                </a:solidFill>
              </a:rPr>
              <a:t>Entrada</a:t>
            </a:r>
            <a:r>
              <a:rPr lang="en-IN" sz="2000" b="1" dirty="0" smtClean="0">
                <a:solidFill>
                  <a:schemeClr val="bg1"/>
                </a:solidFill>
              </a:rPr>
              <a:t> </a:t>
            </a:r>
            <a:r>
              <a:rPr lang="en-IN" sz="2000" b="1" dirty="0" err="1" smtClean="0">
                <a:solidFill>
                  <a:schemeClr val="bg1"/>
                </a:solidFill>
              </a:rPr>
              <a:t>Norte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6"/>
          <p:cNvSpPr/>
          <p:nvPr/>
        </p:nvSpPr>
        <p:spPr>
          <a:xfrm rot="5400000">
            <a:off x="11577358" y="1380574"/>
            <a:ext cx="359882" cy="209453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b="1" dirty="0" err="1" smtClean="0">
                <a:solidFill>
                  <a:schemeClr val="bg1"/>
                </a:solidFill>
              </a:rPr>
              <a:t>Entrada</a:t>
            </a:r>
            <a:r>
              <a:rPr lang="en-IN" sz="2000" b="1" dirty="0" smtClean="0">
                <a:solidFill>
                  <a:schemeClr val="bg1"/>
                </a:solidFill>
              </a:rPr>
              <a:t> </a:t>
            </a:r>
            <a:r>
              <a:rPr lang="en-IN" sz="2000" b="1" dirty="0" err="1" smtClean="0">
                <a:solidFill>
                  <a:schemeClr val="bg1"/>
                </a:solidFill>
              </a:rPr>
              <a:t>Leste</a:t>
            </a:r>
            <a:endParaRPr lang="en-IN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7"/>
          <p:cNvSpPr/>
          <p:nvPr/>
        </p:nvSpPr>
        <p:spPr>
          <a:xfrm rot="5400000">
            <a:off x="4434847" y="2531784"/>
            <a:ext cx="1493944" cy="20945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300m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8"/>
          <p:cNvSpPr/>
          <p:nvPr/>
        </p:nvSpPr>
        <p:spPr>
          <a:xfrm rot="5400000">
            <a:off x="6623872" y="2488742"/>
            <a:ext cx="1493944" cy="20945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500m – 750m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9"/>
          <p:cNvSpPr/>
          <p:nvPr/>
        </p:nvSpPr>
        <p:spPr>
          <a:xfrm rot="5400000">
            <a:off x="8804748" y="2437942"/>
            <a:ext cx="1493944" cy="20945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550m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20"/>
          <p:cNvSpPr/>
          <p:nvPr/>
        </p:nvSpPr>
        <p:spPr>
          <a:xfrm rot="5400000">
            <a:off x="11010327" y="2425242"/>
            <a:ext cx="1493944" cy="20945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-*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21"/>
          <p:cNvSpPr/>
          <p:nvPr/>
        </p:nvSpPr>
        <p:spPr>
          <a:xfrm rot="5400000">
            <a:off x="4446057" y="4123956"/>
            <a:ext cx="1471524" cy="20945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-*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22"/>
          <p:cNvSpPr/>
          <p:nvPr/>
        </p:nvSpPr>
        <p:spPr>
          <a:xfrm rot="5400000">
            <a:off x="6635082" y="4123956"/>
            <a:ext cx="1471524" cy="20945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-*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20" name="Rectangle 23"/>
          <p:cNvSpPr/>
          <p:nvPr/>
        </p:nvSpPr>
        <p:spPr>
          <a:xfrm rot="5400000">
            <a:off x="8815958" y="4111256"/>
            <a:ext cx="1471524" cy="20945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600m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4"/>
          <p:cNvSpPr/>
          <p:nvPr/>
        </p:nvSpPr>
        <p:spPr>
          <a:xfrm rot="5400000">
            <a:off x="11021537" y="4111257"/>
            <a:ext cx="1471524" cy="20945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</a:rPr>
              <a:t>550m – 800m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Rectangle 29"/>
          <p:cNvSpPr/>
          <p:nvPr/>
        </p:nvSpPr>
        <p:spPr>
          <a:xfrm rot="5400000">
            <a:off x="4723701" y="5531785"/>
            <a:ext cx="916236" cy="20945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-*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30"/>
          <p:cNvSpPr/>
          <p:nvPr/>
        </p:nvSpPr>
        <p:spPr>
          <a:xfrm rot="5400000">
            <a:off x="6912726" y="5519085"/>
            <a:ext cx="916236" cy="20945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1.200m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ctangle 31"/>
          <p:cNvSpPr/>
          <p:nvPr/>
        </p:nvSpPr>
        <p:spPr>
          <a:xfrm rot="5400000">
            <a:off x="9093602" y="5506385"/>
            <a:ext cx="916236" cy="20945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-*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ctangle 32"/>
          <p:cNvSpPr/>
          <p:nvPr/>
        </p:nvSpPr>
        <p:spPr>
          <a:xfrm rot="5400000">
            <a:off x="11299182" y="5493684"/>
            <a:ext cx="916233" cy="20945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51426" tIns="51426" rIns="0" bIns="51426" rtlCol="0" anchor="ctr"/>
          <a:lstStyle/>
          <a:p>
            <a:pPr algn="ctr" defTabSz="1415072">
              <a:spcBef>
                <a:spcPts val="480"/>
              </a:spcBef>
            </a:pPr>
            <a:r>
              <a:rPr lang="en-IN" sz="2000" dirty="0" smtClean="0">
                <a:solidFill>
                  <a:sysClr val="windowText" lastClr="000000"/>
                </a:solidFill>
                <a:sym typeface="Wingdings 2" panose="05020102010507070707" pitchFamily="18" charset="2"/>
              </a:rPr>
              <a:t>1.300m – 1.450m</a:t>
            </a:r>
            <a:endParaRPr lang="en-IN" sz="2000" dirty="0">
              <a:solidFill>
                <a:sysClr val="windowText" lastClr="000000"/>
              </a:solidFill>
            </a:endParaRPr>
          </a:p>
        </p:txBody>
      </p:sp>
      <p:sp>
        <p:nvSpPr>
          <p:cNvPr id="26" name="TextBox 2"/>
          <p:cNvSpPr txBox="1"/>
          <p:nvPr/>
        </p:nvSpPr>
        <p:spPr>
          <a:xfrm>
            <a:off x="676468" y="7254169"/>
            <a:ext cx="5970166" cy="439674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pPr>
              <a:spcBef>
                <a:spcPts val="480"/>
              </a:spcBef>
            </a:pPr>
            <a:r>
              <a:rPr lang="en-US" sz="2000" dirty="0" smtClean="0"/>
              <a:t>* </a:t>
            </a:r>
            <a:r>
              <a:rPr lang="en-US" sz="2000" dirty="0" err="1" smtClean="0"/>
              <a:t>Há</a:t>
            </a:r>
            <a:r>
              <a:rPr lang="en-US" sz="2000" dirty="0" smtClean="0"/>
              <a:t> </a:t>
            </a:r>
            <a:r>
              <a:rPr lang="en-US" sz="2000" dirty="0" err="1" smtClean="0"/>
              <a:t>opções</a:t>
            </a:r>
            <a:r>
              <a:rPr lang="en-US" sz="2000" dirty="0" smtClean="0"/>
              <a:t> </a:t>
            </a:r>
            <a:r>
              <a:rPr lang="en-US" sz="2000" dirty="0" err="1" smtClean="0"/>
              <a:t>melhores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ter</a:t>
            </a:r>
            <a:r>
              <a:rPr lang="en-US" sz="2000" dirty="0" smtClean="0"/>
              <a:t> </a:t>
            </a:r>
            <a:r>
              <a:rPr lang="en-US" sz="2000" dirty="0" err="1" smtClean="0"/>
              <a:t>acesso</a:t>
            </a:r>
            <a:r>
              <a:rPr lang="en-US" sz="2000" dirty="0" smtClean="0"/>
              <a:t> a </a:t>
            </a:r>
            <a:r>
              <a:rPr lang="en-US" sz="2000" dirty="0" err="1" smtClean="0"/>
              <a:t>essas</a:t>
            </a:r>
            <a:r>
              <a:rPr lang="en-US" sz="2000" dirty="0" smtClean="0"/>
              <a:t> </a:t>
            </a:r>
            <a:r>
              <a:rPr lang="en-US" sz="2000" dirty="0" err="1" smtClean="0"/>
              <a:t>entradas</a:t>
            </a:r>
            <a:endParaRPr lang="en-US" sz="2000" dirty="0" smtClean="0"/>
          </a:p>
        </p:txBody>
      </p:sp>
      <p:sp>
        <p:nvSpPr>
          <p:cNvPr id="27" name="Retângulo 26"/>
          <p:cNvSpPr/>
          <p:nvPr/>
        </p:nvSpPr>
        <p:spPr>
          <a:xfrm>
            <a:off x="183960" y="8796469"/>
            <a:ext cx="13392081" cy="301175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en-US" sz="1100" dirty="0" err="1" smtClean="0"/>
              <a:t>Fonte</a:t>
            </a:r>
            <a:r>
              <a:rPr lang="en-US" sz="1100" dirty="0" smtClean="0"/>
              <a:t>: </a:t>
            </a:r>
            <a:r>
              <a:rPr lang="en-US" sz="1100" dirty="0" err="1" smtClean="0"/>
              <a:t>Apresentação</a:t>
            </a:r>
            <a:r>
              <a:rPr lang="en-US" sz="1100" dirty="0" smtClean="0"/>
              <a:t> da </a:t>
            </a:r>
            <a:r>
              <a:rPr lang="en-US" sz="1100" dirty="0" err="1" smtClean="0"/>
              <a:t>CETRio</a:t>
            </a:r>
            <a:r>
              <a:rPr lang="en-US" sz="1100" dirty="0" smtClean="0"/>
              <a:t> - Operational </a:t>
            </a:r>
            <a:r>
              <a:rPr lang="en-US" sz="1100" dirty="0"/>
              <a:t>Plan for Transport and Traffic for the Rio 2016 Olympic and Paralympic </a:t>
            </a:r>
            <a:r>
              <a:rPr lang="en-US" sz="1100" dirty="0" smtClean="0"/>
              <a:t>Games - </a:t>
            </a:r>
            <a:r>
              <a:rPr lang="en-US" sz="1100" dirty="0" err="1" smtClean="0"/>
              <a:t>fev</a:t>
            </a:r>
            <a:r>
              <a:rPr lang="en-US" sz="1100" dirty="0" smtClean="0"/>
              <a:t>/15</a:t>
            </a:r>
            <a:endParaRPr lang="pt-BR" sz="1100" dirty="0"/>
          </a:p>
        </p:txBody>
      </p:sp>
      <p:sp>
        <p:nvSpPr>
          <p:cNvPr id="28" name="Retângulo 27"/>
          <p:cNvSpPr/>
          <p:nvPr/>
        </p:nvSpPr>
        <p:spPr>
          <a:xfrm>
            <a:off x="5101437" y="1633172"/>
            <a:ext cx="5003170" cy="485841"/>
          </a:xfrm>
          <a:prstGeom prst="rect">
            <a:avLst/>
          </a:prstGeom>
        </p:spPr>
        <p:txBody>
          <a:bodyPr wrap="none" lIns="130622" tIns="65311" rIns="130622" bIns="65311">
            <a:spAutoFit/>
          </a:bodyPr>
          <a:lstStyle/>
          <a:p>
            <a:r>
              <a:rPr lang="pt-BR" sz="2300" dirty="0" smtClean="0">
                <a:latin typeface="+mj-lt"/>
                <a:cs typeface="Arial" panose="020B0604020202020204" pitchFamily="34" charset="0"/>
              </a:rPr>
              <a:t>DISTÂNCIAS DE CAMINHADA ESTAÇÕES </a:t>
            </a:r>
            <a:endParaRPr lang="pt-BR" sz="2300" dirty="0">
              <a:latin typeface="+mj-lt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593305" y="7911458"/>
            <a:ext cx="633917" cy="24392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sp>
        <p:nvSpPr>
          <p:cNvPr id="30" name="TextBox 2"/>
          <p:cNvSpPr txBox="1"/>
          <p:nvPr/>
        </p:nvSpPr>
        <p:spPr>
          <a:xfrm>
            <a:off x="1292632" y="7815626"/>
            <a:ext cx="2668364" cy="439674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pPr>
              <a:spcBef>
                <a:spcPts val="480"/>
              </a:spcBef>
            </a:pPr>
            <a:r>
              <a:rPr lang="en-US" sz="2000" dirty="0" err="1" smtClean="0"/>
              <a:t>Fechada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o </a:t>
            </a:r>
            <a:r>
              <a:rPr lang="en-US" sz="2000" dirty="0" err="1" smtClean="0"/>
              <a:t>Público</a:t>
            </a:r>
            <a:endParaRPr lang="en-US" sz="2000" dirty="0" smtClean="0"/>
          </a:p>
        </p:txBody>
      </p:sp>
      <p:sp>
        <p:nvSpPr>
          <p:cNvPr id="31" name="CaixaDeTexto 30"/>
          <p:cNvSpPr txBox="1"/>
          <p:nvPr/>
        </p:nvSpPr>
        <p:spPr>
          <a:xfrm>
            <a:off x="377280" y="262915"/>
            <a:ext cx="7588557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Proposta Rio 2016 – Estádio Maracanã</a:t>
            </a:r>
            <a:endParaRPr lang="pt-BR" sz="36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8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0707" y="2069638"/>
            <a:ext cx="10971727" cy="916728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5100" b="1" dirty="0" smtClean="0">
                <a:solidFill>
                  <a:srgbClr val="00B050"/>
                </a:solidFill>
                <a:latin typeface="+mj-lt"/>
                <a:cs typeface="Arial" pitchFamily="34" charset="0"/>
              </a:rPr>
              <a:t>FAMÍLIA OLÍMPICA</a:t>
            </a:r>
            <a:r>
              <a:rPr lang="pt-BR" sz="5100" b="1" dirty="0" smtClean="0">
                <a:latin typeface="+mj-lt"/>
                <a:cs typeface="Arial" pitchFamily="34" charset="0"/>
              </a:rPr>
              <a:t> – SERVIÇO ESPECIAL</a:t>
            </a:r>
            <a:endParaRPr lang="pt-BR" sz="5100" b="1" dirty="0">
              <a:latin typeface="+mj-lt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701316" y="2978944"/>
            <a:ext cx="12337257" cy="6225874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pt-BR" sz="3400" dirty="0">
                <a:cs typeface="Arial" panose="020B0604020202020204" pitchFamily="34" charset="0"/>
              </a:rPr>
              <a:t>Em função dos eventos de abertura e fechamento dos Jogos Olímpicos, haverá uma </a:t>
            </a:r>
            <a:r>
              <a:rPr lang="pt-BR" sz="3400" b="1" dirty="0">
                <a:cs typeface="Arial" panose="020B0604020202020204" pitchFamily="34" charset="0"/>
              </a:rPr>
              <a:t>Operação Especial </a:t>
            </a:r>
            <a:r>
              <a:rPr lang="pt-BR" sz="3400" dirty="0">
                <a:cs typeface="Arial" panose="020B0604020202020204" pitchFamily="34" charset="0"/>
              </a:rPr>
              <a:t>para transportar a Família Olímpica </a:t>
            </a:r>
            <a:r>
              <a:rPr lang="pt-BR" sz="3400" dirty="0" smtClean="0">
                <a:cs typeface="Arial" panose="020B0604020202020204" pitchFamily="34" charset="0"/>
              </a:rPr>
              <a:t>e, possivelmente, </a:t>
            </a:r>
            <a:r>
              <a:rPr lang="pt-BR" sz="3400" dirty="0">
                <a:cs typeface="Arial" panose="020B0604020202020204" pitchFamily="34" charset="0"/>
              </a:rPr>
              <a:t>os credenciados dos jogos e membros da imprensa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44916" indent="-244916">
              <a:buFont typeface="Arial" panose="020B0604020202020204" pitchFamily="34" charset="0"/>
              <a:buChar char="•"/>
            </a:pPr>
            <a:endParaRPr lang="pt-BR" dirty="0">
              <a:cs typeface="Arial" panose="020B0604020202020204" pitchFamily="34" charset="0"/>
            </a:endParaRPr>
          </a:p>
          <a:p>
            <a:pPr marL="244916" indent="-244916">
              <a:buFont typeface="Arial" panose="020B0604020202020204" pitchFamily="34" charset="0"/>
              <a:buChar char="•"/>
            </a:pPr>
            <a:endParaRPr lang="pt-BR" dirty="0" smtClean="0">
              <a:cs typeface="Arial" panose="020B0604020202020204" pitchFamily="34" charset="0"/>
            </a:endParaRPr>
          </a:p>
          <a:p>
            <a:pPr marL="898027" lvl="1" indent="-244916">
              <a:buFont typeface="Arial" panose="020B0604020202020204" pitchFamily="34" charset="0"/>
              <a:buChar char="•"/>
            </a:pPr>
            <a:r>
              <a:rPr lang="pt-BR" dirty="0" smtClean="0">
                <a:cs typeface="Arial" panose="020B0604020202020204" pitchFamily="34" charset="0"/>
              </a:rPr>
              <a:t>Operação </a:t>
            </a:r>
            <a:r>
              <a:rPr lang="pt-BR" dirty="0">
                <a:cs typeface="Arial" panose="020B0604020202020204" pitchFamily="34" charset="0"/>
              </a:rPr>
              <a:t>independente para  atender a Família Olímpica (semelhante ao loop praticado atualmente no pico manhã); </a:t>
            </a:r>
          </a:p>
          <a:p>
            <a:pPr marL="898027" lvl="1" indent="-244916">
              <a:buFont typeface="Arial" charset="0"/>
              <a:buChar char="•"/>
            </a:pPr>
            <a:r>
              <a:rPr lang="pt-BR" dirty="0" smtClean="0">
                <a:cs typeface="Arial" panose="020B0604020202020204" pitchFamily="34" charset="0"/>
              </a:rPr>
              <a:t>Facilidades </a:t>
            </a:r>
            <a:r>
              <a:rPr lang="pt-BR" dirty="0">
                <a:cs typeface="Arial" panose="020B0604020202020204" pitchFamily="34" charset="0"/>
              </a:rPr>
              <a:t>de estacionamento dos ônibus fretados na área externa da </a:t>
            </a:r>
            <a:r>
              <a:rPr lang="pt-BR" dirty="0" smtClean="0">
                <a:cs typeface="Arial" panose="020B0604020202020204" pitchFamily="34" charset="0"/>
              </a:rPr>
              <a:t>estação Estácio;</a:t>
            </a:r>
            <a:endParaRPr lang="pt-BR" dirty="0">
              <a:cs typeface="Arial" panose="020B0604020202020204" pitchFamily="34" charset="0"/>
            </a:endParaRPr>
          </a:p>
          <a:p>
            <a:pPr marL="898027" lvl="1" indent="-244916">
              <a:buFont typeface="Arial" charset="0"/>
              <a:buChar char="•"/>
            </a:pPr>
            <a:r>
              <a:rPr lang="pt-BR" dirty="0">
                <a:cs typeface="Arial" panose="020B0604020202020204" pitchFamily="34" charset="0"/>
              </a:rPr>
              <a:t>Operação realizada em 1h20min, para atender a expectativa de </a:t>
            </a:r>
            <a:r>
              <a:rPr lang="pt-BR" dirty="0" smtClean="0">
                <a:cs typeface="Arial" panose="020B0604020202020204" pitchFamily="34" charset="0"/>
              </a:rPr>
              <a:t>12.000;</a:t>
            </a:r>
            <a:endParaRPr lang="pt-BR" dirty="0">
              <a:cs typeface="Arial" panose="020B0604020202020204" pitchFamily="34" charset="0"/>
            </a:endParaRPr>
          </a:p>
          <a:p>
            <a:pPr marL="898027" lvl="1" indent="-244916">
              <a:buFont typeface="Arial" charset="0"/>
              <a:buChar char="•"/>
            </a:pPr>
            <a:r>
              <a:rPr lang="pt-BR" dirty="0">
                <a:cs typeface="Arial" panose="020B0604020202020204" pitchFamily="34" charset="0"/>
                <a:sym typeface="Wingdings" panose="05000000000000000000" pitchFamily="2" charset="2"/>
              </a:rPr>
              <a:t>Trajeto mais curto;</a:t>
            </a:r>
          </a:p>
          <a:p>
            <a:pPr marL="898027" lvl="1" indent="-244916">
              <a:buFont typeface="Arial" charset="0"/>
              <a:buChar char="•"/>
            </a:pPr>
            <a:r>
              <a:rPr lang="pt-BR" dirty="0">
                <a:cs typeface="Arial" panose="020B0604020202020204" pitchFamily="34" charset="0"/>
                <a:sym typeface="Wingdings" panose="05000000000000000000" pitchFamily="2" charset="2"/>
              </a:rPr>
              <a:t>Maior facilidade na segregação da estação  usuários comuns e Família Olímpica não usarão a mesma via;</a:t>
            </a:r>
          </a:p>
        </p:txBody>
      </p:sp>
      <p:pic>
        <p:nvPicPr>
          <p:cNvPr id="6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6"/>
          <p:cNvGrpSpPr/>
          <p:nvPr/>
        </p:nvGrpSpPr>
        <p:grpSpPr>
          <a:xfrm>
            <a:off x="591377" y="2172263"/>
            <a:ext cx="12315296" cy="6688109"/>
            <a:chOff x="-22588" y="608848"/>
            <a:chExt cx="8820726" cy="5582626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" t="2049" r="9713"/>
            <a:stretch/>
          </p:blipFill>
          <p:spPr bwMode="auto">
            <a:xfrm>
              <a:off x="-22588" y="608848"/>
              <a:ext cx="8820726" cy="489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9" name="Conector de seta reta 48"/>
            <p:cNvCxnSpPr/>
            <p:nvPr/>
          </p:nvCxnSpPr>
          <p:spPr>
            <a:xfrm>
              <a:off x="760535" y="3475653"/>
              <a:ext cx="386346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>
              <a:off x="1209962" y="2591531"/>
              <a:ext cx="280230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>
              <a:off x="5166958" y="3350626"/>
              <a:ext cx="7097" cy="329777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>
              <a:off x="3894193" y="3716333"/>
              <a:ext cx="804532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>
              <a:off x="4091708" y="1586340"/>
              <a:ext cx="790329" cy="9097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CaixaDeTexto 87"/>
            <p:cNvSpPr txBox="1"/>
            <p:nvPr/>
          </p:nvSpPr>
          <p:spPr>
            <a:xfrm>
              <a:off x="7871646" y="2306784"/>
              <a:ext cx="792070" cy="69364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 smtClean="0">
                  <a:latin typeface="+mj-lt"/>
                  <a:cs typeface="Arial" panose="020B0604020202020204" pitchFamily="34" charset="0"/>
                </a:rPr>
                <a:t>Acesso </a:t>
              </a:r>
              <a:br>
                <a:rPr lang="pt-BR" sz="1600" dirty="0" smtClean="0">
                  <a:latin typeface="+mj-lt"/>
                  <a:cs typeface="Arial" panose="020B0604020202020204" pitchFamily="34" charset="0"/>
                </a:rPr>
              </a:br>
              <a:r>
                <a:rPr lang="pt-BR" sz="1600" dirty="0" smtClean="0">
                  <a:latin typeface="+mj-lt"/>
                  <a:cs typeface="Arial" panose="020B0604020202020204" pitchFamily="34" charset="0"/>
                </a:rPr>
                <a:t>Família Olímpica</a:t>
              </a:r>
              <a:endParaRPr lang="pt-BR" sz="16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55" name="Conector de seta reta 54"/>
            <p:cNvCxnSpPr/>
            <p:nvPr/>
          </p:nvCxnSpPr>
          <p:spPr>
            <a:xfrm flipV="1">
              <a:off x="1276350" y="2851757"/>
              <a:ext cx="0" cy="605424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CaixaDeTexto 85"/>
            <p:cNvSpPr txBox="1"/>
            <p:nvPr/>
          </p:nvSpPr>
          <p:spPr>
            <a:xfrm>
              <a:off x="447868" y="2296071"/>
              <a:ext cx="756163" cy="4881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dirty="0" smtClean="0">
                  <a:latin typeface="+mj-lt"/>
                  <a:cs typeface="Arial" panose="020B0604020202020204" pitchFamily="34" charset="0"/>
                </a:rPr>
                <a:t>Acesso </a:t>
              </a:r>
              <a:br>
                <a:rPr lang="pt-BR" sz="1600" dirty="0" smtClean="0">
                  <a:latin typeface="+mj-lt"/>
                  <a:cs typeface="Arial" panose="020B0604020202020204" pitchFamily="34" charset="0"/>
                </a:rPr>
              </a:br>
              <a:r>
                <a:rPr lang="pt-BR" sz="1600" dirty="0" smtClean="0">
                  <a:latin typeface="+mj-lt"/>
                  <a:cs typeface="Arial" panose="020B0604020202020204" pitchFamily="34" charset="0"/>
                </a:rPr>
                <a:t>Usuários </a:t>
              </a:r>
              <a:endParaRPr lang="pt-BR" sz="1600" dirty="0"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3" name="Grupo 56"/>
            <p:cNvGrpSpPr/>
            <p:nvPr/>
          </p:nvGrpSpPr>
          <p:grpSpPr>
            <a:xfrm>
              <a:off x="149141" y="5030950"/>
              <a:ext cx="4082248" cy="1160524"/>
              <a:chOff x="149141" y="4935700"/>
              <a:chExt cx="4082248" cy="1160524"/>
            </a:xfrm>
          </p:grpSpPr>
          <p:sp>
            <p:nvSpPr>
              <p:cNvPr id="83" name="Retângulo 82"/>
              <p:cNvSpPr/>
              <p:nvPr/>
            </p:nvSpPr>
            <p:spPr>
              <a:xfrm>
                <a:off x="149141" y="4935700"/>
                <a:ext cx="3618978" cy="8578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4" name="CaixaDeTexto 83"/>
              <p:cNvSpPr txBox="1"/>
              <p:nvPr/>
            </p:nvSpPr>
            <p:spPr>
              <a:xfrm>
                <a:off x="618045" y="4953001"/>
                <a:ext cx="3613344" cy="1143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dirty="0" smtClean="0">
                    <a:cs typeface="Arial" panose="020B0604020202020204" pitchFamily="34" charset="0"/>
                  </a:rPr>
                  <a:t>Fluxo de caminhada Família Olímpica.</a:t>
                </a:r>
              </a:p>
              <a:p>
                <a:r>
                  <a:rPr lang="pt-BR" sz="1600" dirty="0" smtClean="0">
                    <a:cs typeface="Arial" panose="020B0604020202020204" pitchFamily="34" charset="0"/>
                  </a:rPr>
                  <a:t>Fluxo de caminhada dos usuários.</a:t>
                </a:r>
              </a:p>
              <a:p>
                <a:r>
                  <a:rPr lang="pt-BR" sz="1600" dirty="0" smtClean="0">
                    <a:cs typeface="Arial" panose="020B0604020202020204" pitchFamily="34" charset="0"/>
                  </a:rPr>
                  <a:t>Barreira Visual</a:t>
                </a:r>
              </a:p>
              <a:p>
                <a:r>
                  <a:rPr lang="pt-BR" sz="1600" dirty="0" smtClean="0">
                    <a:cs typeface="Arial" panose="020B0604020202020204" pitchFamily="34" charset="0"/>
                  </a:rPr>
                  <a:t>Acesso Proibido</a:t>
                </a:r>
              </a:p>
              <a:p>
                <a:endParaRPr lang="pt-BR" sz="19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58" name="Conector de seta reta 57"/>
            <p:cNvCxnSpPr/>
            <p:nvPr/>
          </p:nvCxnSpPr>
          <p:spPr>
            <a:xfrm>
              <a:off x="301829" y="5202922"/>
              <a:ext cx="28023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de seta reta 58"/>
            <p:cNvCxnSpPr/>
            <p:nvPr/>
          </p:nvCxnSpPr>
          <p:spPr>
            <a:xfrm>
              <a:off x="719762" y="1740222"/>
              <a:ext cx="386346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de seta reta 59"/>
            <p:cNvCxnSpPr/>
            <p:nvPr/>
          </p:nvCxnSpPr>
          <p:spPr>
            <a:xfrm>
              <a:off x="1267112" y="1807940"/>
              <a:ext cx="9238" cy="541491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de seta reta 60"/>
            <p:cNvCxnSpPr/>
            <p:nvPr/>
          </p:nvCxnSpPr>
          <p:spPr>
            <a:xfrm>
              <a:off x="301829" y="5418448"/>
              <a:ext cx="299084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/>
            <p:cNvCxnSpPr/>
            <p:nvPr/>
          </p:nvCxnSpPr>
          <p:spPr>
            <a:xfrm>
              <a:off x="284695" y="5620371"/>
              <a:ext cx="33335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/>
            <p:cNvCxnSpPr/>
            <p:nvPr/>
          </p:nvCxnSpPr>
          <p:spPr>
            <a:xfrm>
              <a:off x="291351" y="5811764"/>
              <a:ext cx="300134" cy="0"/>
            </a:xfrm>
            <a:prstGeom prst="line">
              <a:avLst/>
            </a:prstGeom>
            <a:ln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/>
            <p:nvPr/>
          </p:nvCxnSpPr>
          <p:spPr>
            <a:xfrm>
              <a:off x="1646168" y="2591531"/>
              <a:ext cx="401707" cy="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/>
            <p:cNvCxnSpPr/>
            <p:nvPr/>
          </p:nvCxnSpPr>
          <p:spPr>
            <a:xfrm>
              <a:off x="5100082" y="1579276"/>
              <a:ext cx="0" cy="342596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ixaDeTexto 65"/>
            <p:cNvSpPr txBox="1"/>
            <p:nvPr/>
          </p:nvSpPr>
          <p:spPr>
            <a:xfrm>
              <a:off x="5670490" y="1681773"/>
              <a:ext cx="1298464" cy="44530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latin typeface="+mj-lt"/>
                  <a:cs typeface="Arial" panose="020B0604020202020204" pitchFamily="34" charset="0"/>
                </a:rPr>
                <a:t>Acesso </a:t>
              </a:r>
              <a:br>
                <a:rPr lang="pt-BR" sz="1400" dirty="0" smtClean="0">
                  <a:latin typeface="+mj-lt"/>
                  <a:cs typeface="Arial" panose="020B0604020202020204" pitchFamily="34" charset="0"/>
                </a:rPr>
              </a:br>
              <a:r>
                <a:rPr lang="pt-BR" sz="1400" dirty="0" smtClean="0">
                  <a:latin typeface="+mj-lt"/>
                  <a:cs typeface="Arial" panose="020B0604020202020204" pitchFamily="34" charset="0"/>
                </a:rPr>
                <a:t>Família Olímpica</a:t>
              </a:r>
              <a:endParaRPr lang="pt-BR" sz="1400" dirty="0">
                <a:latin typeface="+mj-lt"/>
                <a:cs typeface="Arial" panose="020B0604020202020204" pitchFamily="34" charset="0"/>
              </a:endParaRPr>
            </a:p>
          </p:txBody>
        </p:sp>
        <p:cxnSp>
          <p:nvCxnSpPr>
            <p:cNvPr id="67" name="Conector reto 66"/>
            <p:cNvCxnSpPr/>
            <p:nvPr/>
          </p:nvCxnSpPr>
          <p:spPr>
            <a:xfrm flipV="1">
              <a:off x="3581538" y="3811753"/>
              <a:ext cx="312656" cy="551574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/>
            <p:cNvCxnSpPr/>
            <p:nvPr/>
          </p:nvCxnSpPr>
          <p:spPr>
            <a:xfrm>
              <a:off x="1444756" y="1595437"/>
              <a:ext cx="804532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de seta reta 68"/>
            <p:cNvCxnSpPr/>
            <p:nvPr/>
          </p:nvCxnSpPr>
          <p:spPr>
            <a:xfrm flipH="1">
              <a:off x="7871636" y="1729151"/>
              <a:ext cx="39347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de seta reta 69"/>
            <p:cNvCxnSpPr/>
            <p:nvPr/>
          </p:nvCxnSpPr>
          <p:spPr>
            <a:xfrm flipH="1">
              <a:off x="7871636" y="3486365"/>
              <a:ext cx="39603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de seta reta 70"/>
            <p:cNvCxnSpPr/>
            <p:nvPr/>
          </p:nvCxnSpPr>
          <p:spPr>
            <a:xfrm>
              <a:off x="7704646" y="1729151"/>
              <a:ext cx="14287" cy="49514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de seta reta 71"/>
            <p:cNvCxnSpPr/>
            <p:nvPr/>
          </p:nvCxnSpPr>
          <p:spPr>
            <a:xfrm flipH="1" flipV="1">
              <a:off x="7733220" y="2995824"/>
              <a:ext cx="1" cy="51969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de seta reta 72"/>
            <p:cNvCxnSpPr/>
            <p:nvPr/>
          </p:nvCxnSpPr>
          <p:spPr>
            <a:xfrm flipH="1">
              <a:off x="7520600" y="2606859"/>
              <a:ext cx="341512" cy="461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de seta reta 73"/>
            <p:cNvCxnSpPr/>
            <p:nvPr/>
          </p:nvCxnSpPr>
          <p:spPr>
            <a:xfrm flipH="1" flipV="1">
              <a:off x="7057729" y="2224299"/>
              <a:ext cx="313541" cy="135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de seta reta 74"/>
            <p:cNvCxnSpPr/>
            <p:nvPr/>
          </p:nvCxnSpPr>
          <p:spPr>
            <a:xfrm flipH="1" flipV="1">
              <a:off x="6485445" y="2009727"/>
              <a:ext cx="438150" cy="21457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de seta reta 75"/>
            <p:cNvCxnSpPr/>
            <p:nvPr/>
          </p:nvCxnSpPr>
          <p:spPr>
            <a:xfrm flipH="1" flipV="1">
              <a:off x="5818695" y="1729151"/>
              <a:ext cx="495300" cy="24757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de seta reta 76"/>
            <p:cNvCxnSpPr/>
            <p:nvPr/>
          </p:nvCxnSpPr>
          <p:spPr>
            <a:xfrm flipH="1" flipV="1">
              <a:off x="5189904" y="1239102"/>
              <a:ext cx="504966" cy="42322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de seta reta 77"/>
            <p:cNvCxnSpPr/>
            <p:nvPr/>
          </p:nvCxnSpPr>
          <p:spPr>
            <a:xfrm flipH="1" flipV="1">
              <a:off x="4761810" y="795549"/>
              <a:ext cx="304410" cy="3143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de seta reta 78"/>
            <p:cNvCxnSpPr/>
            <p:nvPr/>
          </p:nvCxnSpPr>
          <p:spPr>
            <a:xfrm flipH="1">
              <a:off x="7214499" y="2737665"/>
              <a:ext cx="156771" cy="42751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de seta reta 79"/>
            <p:cNvCxnSpPr/>
            <p:nvPr/>
          </p:nvCxnSpPr>
          <p:spPr>
            <a:xfrm>
              <a:off x="7214499" y="3350626"/>
              <a:ext cx="0" cy="51921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de seta reta 80"/>
            <p:cNvCxnSpPr/>
            <p:nvPr/>
          </p:nvCxnSpPr>
          <p:spPr>
            <a:xfrm>
              <a:off x="7371270" y="3996387"/>
              <a:ext cx="320085" cy="4091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CaixaDeTexto 81"/>
            <p:cNvSpPr txBox="1"/>
            <p:nvPr/>
          </p:nvSpPr>
          <p:spPr>
            <a:xfrm>
              <a:off x="5953125" y="4309452"/>
              <a:ext cx="1298464" cy="44530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smtClean="0">
                  <a:latin typeface="+mj-lt"/>
                  <a:cs typeface="Arial" panose="020B0604020202020204" pitchFamily="34" charset="0"/>
                </a:rPr>
                <a:t>Acesso </a:t>
              </a:r>
              <a:br>
                <a:rPr lang="pt-BR" sz="1400" dirty="0" smtClean="0">
                  <a:latin typeface="+mj-lt"/>
                  <a:cs typeface="Arial" panose="020B0604020202020204" pitchFamily="34" charset="0"/>
                </a:rPr>
              </a:br>
              <a:r>
                <a:rPr lang="pt-BR" sz="1400" dirty="0" smtClean="0">
                  <a:latin typeface="+mj-lt"/>
                  <a:cs typeface="Arial" panose="020B0604020202020204" pitchFamily="34" charset="0"/>
                </a:rPr>
                <a:t>Família Olímpica</a:t>
              </a:r>
              <a:endParaRPr lang="pt-BR" sz="1400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89" name="CaixaDeTexto 88"/>
          <p:cNvSpPr txBox="1"/>
          <p:nvPr/>
        </p:nvSpPr>
        <p:spPr>
          <a:xfrm>
            <a:off x="8136470" y="2288386"/>
            <a:ext cx="3494680" cy="65511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sz="3400" b="1" dirty="0" smtClean="0">
                <a:cs typeface="Arial" pitchFamily="34" charset="0"/>
              </a:rPr>
              <a:t>ESTAÇÃO ESTÁCIO</a:t>
            </a:r>
            <a:endParaRPr lang="pt-BR" sz="3400" b="1" dirty="0">
              <a:cs typeface="Arial" pitchFamily="34" charset="0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620518" y="8347995"/>
            <a:ext cx="6212283" cy="839784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600" b="1" dirty="0" smtClean="0">
                <a:solidFill>
                  <a:srgbClr val="FF0000"/>
                </a:solidFill>
              </a:rPr>
              <a:t>12.000</a:t>
            </a:r>
            <a:r>
              <a:rPr lang="pt-BR" sz="2900" dirty="0" smtClean="0">
                <a:solidFill>
                  <a:srgbClr val="FF0000"/>
                </a:solidFill>
              </a:rPr>
              <a:t> </a:t>
            </a:r>
            <a:r>
              <a:rPr lang="pt-BR" sz="2900" dirty="0" smtClean="0"/>
              <a:t>pessoas da Família Olímpica</a:t>
            </a:r>
            <a:endParaRPr lang="pt-BR" sz="2900" dirty="0"/>
          </a:p>
        </p:txBody>
      </p:sp>
      <p:pic>
        <p:nvPicPr>
          <p:cNvPr id="46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auto">
          <a:xfrm>
            <a:off x="1238767" y="16037"/>
            <a:ext cx="10972800" cy="16150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800" dirty="0">
                <a:latin typeface="+mn-lt"/>
                <a:cs typeface="Arial" charset="0"/>
              </a:rPr>
              <a:t>METRÔRIO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108367" y="1243001"/>
            <a:ext cx="4696688" cy="6780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133" u="sng" dirty="0"/>
              <a:t>Estrutura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2 linhas de metrô (Tarifa R$3,50)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pt-BR" sz="2133" dirty="0"/>
              <a:t>Linha 1: 17 km </a:t>
            </a:r>
            <a:r>
              <a:rPr lang="pt-BR" sz="1867" i="1" dirty="0"/>
              <a:t>(URI-GOS)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pt-BR" sz="2133" dirty="0"/>
              <a:t>Linha 2: 40 km </a:t>
            </a:r>
            <a:r>
              <a:rPr lang="pt-BR" sz="1867" i="1" dirty="0"/>
              <a:t>(PVN-BTF)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36 estações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2 linhas de Metrô Na Superfície, com a mesma tarifa (R$3,50)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15 Linhas de Ônibus com Integração Tarifária (R$4,55)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Integração Tarifária com a </a:t>
            </a:r>
            <a:r>
              <a:rPr lang="pt-BR" sz="2133" dirty="0" err="1"/>
              <a:t>SuperVia</a:t>
            </a:r>
            <a:r>
              <a:rPr lang="pt-BR" sz="2133" dirty="0"/>
              <a:t> (R$5,20) em 5 estações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Integração física com BRT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12 estações </a:t>
            </a:r>
            <a:r>
              <a:rPr lang="pt-BR" sz="2133" dirty="0"/>
              <a:t>com </a:t>
            </a:r>
            <a:r>
              <a:rPr lang="pt-BR" sz="2133" dirty="0" err="1"/>
              <a:t>bicicletário</a:t>
            </a:r>
            <a:endParaRPr lang="pt-BR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133" dirty="0"/>
          </a:p>
          <a:p>
            <a:r>
              <a:rPr lang="pt-BR" sz="2133" u="sng" dirty="0"/>
              <a:t>Passageiros Transportados</a:t>
            </a:r>
            <a:endParaRPr lang="pt-BR" sz="2133" u="sng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MDU 2013: 687 mil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Total Transportado 2013: 192MM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133" dirty="0"/>
              <a:t>MDU 2014*: 850 mil</a:t>
            </a:r>
            <a:endParaRPr lang="pt-BR" sz="2133" dirty="0"/>
          </a:p>
          <a:p>
            <a:r>
              <a:rPr lang="pt-BR" sz="1600" dirty="0"/>
              <a:t> </a:t>
            </a:r>
            <a:r>
              <a:rPr lang="pt-BR" sz="1600" dirty="0"/>
              <a:t>       *até </a:t>
            </a:r>
            <a:r>
              <a:rPr lang="pt-BR" sz="1600" dirty="0" err="1"/>
              <a:t>Jul</a:t>
            </a:r>
            <a:r>
              <a:rPr lang="pt-BR" sz="1600" dirty="0"/>
              <a:t>/14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3467" dirty="0"/>
          </a:p>
        </p:txBody>
      </p:sp>
      <p:grpSp>
        <p:nvGrpSpPr>
          <p:cNvPr id="3" name="Grupo 5"/>
          <p:cNvGrpSpPr/>
          <p:nvPr/>
        </p:nvGrpSpPr>
        <p:grpSpPr>
          <a:xfrm>
            <a:off x="5805055" y="1144535"/>
            <a:ext cx="6776195" cy="6720000"/>
            <a:chOff x="3782291" y="858401"/>
            <a:chExt cx="5082146" cy="5040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82291" y="858401"/>
              <a:ext cx="5082146" cy="504000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cxnSp>
          <p:nvCxnSpPr>
            <p:cNvPr id="5" name="Conector reto 4"/>
            <p:cNvCxnSpPr/>
            <p:nvPr/>
          </p:nvCxnSpPr>
          <p:spPr>
            <a:xfrm>
              <a:off x="5773479" y="3487479"/>
              <a:ext cx="457200" cy="212651"/>
            </a:xfrm>
            <a:prstGeom prst="line">
              <a:avLst/>
            </a:prstGeom>
            <a:ln>
              <a:solidFill>
                <a:srgbClr val="00B05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35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0" b="30298"/>
          <a:stretch/>
        </p:blipFill>
        <p:spPr>
          <a:xfrm>
            <a:off x="0" y="2413000"/>
            <a:ext cx="13716000" cy="4344274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71874" y="7979410"/>
            <a:ext cx="11756768" cy="93211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dirty="0" smtClean="0"/>
              <a:t>Previsão para a próxima: </a:t>
            </a:r>
          </a:p>
          <a:p>
            <a:r>
              <a:rPr lang="pt-BR" dirty="0" smtClean="0"/>
              <a:t>Março 2016 – sujeito à confirmação das Forças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0" y="6404319"/>
            <a:ext cx="13716000" cy="1562685"/>
          </a:xfrm>
          <a:prstGeom prst="rect">
            <a:avLst/>
          </a:prstGeom>
          <a:solidFill>
            <a:srgbClr val="FFFF00">
              <a:alpha val="8196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350658" y="6430546"/>
            <a:ext cx="13014684" cy="170155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5100" b="1" dirty="0" smtClean="0"/>
              <a:t>Reunião de todas as Forças de Segurança para simulação conjunta para os Jogos</a:t>
            </a:r>
            <a:endParaRPr lang="pt-BR" sz="5100" b="1" dirty="0"/>
          </a:p>
        </p:txBody>
      </p:sp>
      <p:pic>
        <p:nvPicPr>
          <p:cNvPr id="16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3683000" y="1587500"/>
            <a:ext cx="429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hlinkClick r:id="rId4" action="ppaction://hlinkfile"/>
              </a:rPr>
              <a:t>Megassimulação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Z:\Megaeventos\Copa do Mundo 2014\Voluntarios\Fotos - Copa do Mundo\IMG_27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4" r="6069" b="18402"/>
          <a:stretch/>
        </p:blipFill>
        <p:spPr bwMode="auto">
          <a:xfrm rot="21348361">
            <a:off x="8801273" y="4077177"/>
            <a:ext cx="4412857" cy="266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Z:\Megaeventos\Copa do Mundo 2014\Voluntarios\Fotos - Copa do Mundo\IMG_24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20797" r="14449" b="589"/>
          <a:stretch/>
        </p:blipFill>
        <p:spPr bwMode="auto">
          <a:xfrm rot="372805">
            <a:off x="4162512" y="4205433"/>
            <a:ext cx="4294786" cy="255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Z:\Megaeventos\Copa do Mundo 2014\Voluntarios\Fotos - Copa do Mundo\IMG_26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037">
            <a:off x="244636" y="4478081"/>
            <a:ext cx="3481425" cy="246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025353" y="6945875"/>
            <a:ext cx="12054929" cy="233250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sz="5100" b="1" dirty="0" smtClean="0">
                <a:solidFill>
                  <a:srgbClr val="FF0000"/>
                </a:solidFill>
              </a:rPr>
              <a:t>300 voluntários</a:t>
            </a:r>
            <a:r>
              <a:rPr lang="pt-BR" sz="5100" b="1" dirty="0">
                <a:solidFill>
                  <a:srgbClr val="FF0000"/>
                </a:solidFill>
              </a:rPr>
              <a:t> internos </a:t>
            </a:r>
            <a:r>
              <a:rPr lang="pt-BR" sz="2900" dirty="0" smtClean="0"/>
              <a:t>deverão ser escalados para os Jogos de 2016, os valores requeridos são: </a:t>
            </a:r>
            <a:r>
              <a:rPr lang="pt-BR" sz="4600" b="1" dirty="0" smtClean="0">
                <a:solidFill>
                  <a:srgbClr val="00B0F0"/>
                </a:solidFill>
              </a:rPr>
              <a:t>Vontade de servir</a:t>
            </a:r>
            <a:r>
              <a:rPr lang="pt-BR" sz="2900" dirty="0" smtClean="0"/>
              <a:t>, </a:t>
            </a:r>
            <a:r>
              <a:rPr lang="pt-BR" sz="4600" b="1" dirty="0" smtClean="0">
                <a:solidFill>
                  <a:srgbClr val="92D050"/>
                </a:solidFill>
              </a:rPr>
              <a:t>Bom Humor </a:t>
            </a:r>
            <a:r>
              <a:rPr lang="pt-BR" sz="2900" dirty="0" smtClean="0"/>
              <a:t>e </a:t>
            </a:r>
            <a:r>
              <a:rPr lang="pt-BR" sz="4600" b="1" dirty="0" err="1" smtClean="0">
                <a:solidFill>
                  <a:srgbClr val="FF9900"/>
                </a:solidFill>
              </a:rPr>
              <a:t>Proatividade</a:t>
            </a:r>
            <a:endParaRPr lang="pt-BR" sz="4600" b="1" dirty="0">
              <a:solidFill>
                <a:srgbClr val="FF9900"/>
              </a:solidFill>
            </a:endParaRPr>
          </a:p>
        </p:txBody>
      </p:sp>
      <p:pic>
        <p:nvPicPr>
          <p:cNvPr id="12" name="Imagen 8" descr="Alamys_Template_Diapositivas_MascaraPortada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491320" y="2463338"/>
            <a:ext cx="14473451" cy="6528725"/>
          </a:xfrm>
          <a:prstGeom prst="rect">
            <a:avLst/>
          </a:prstGeom>
          <a:solidFill>
            <a:srgbClr val="69D8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dirty="0"/>
          </a:p>
        </p:txBody>
      </p:sp>
      <p:sp>
        <p:nvSpPr>
          <p:cNvPr id="3" name="Texto explicativo retangular com cantos arredondados 2"/>
          <p:cNvSpPr/>
          <p:nvPr/>
        </p:nvSpPr>
        <p:spPr>
          <a:xfrm>
            <a:off x="1920240" y="2833617"/>
            <a:ext cx="9875520" cy="5035296"/>
          </a:xfrm>
          <a:prstGeom prst="wedgeRoundRectCallout">
            <a:avLst>
              <a:gd name="adj1" fmla="val -31250"/>
              <a:gd name="adj2" fmla="val 59594"/>
              <a:gd name="adj3" fmla="val 16667"/>
            </a:avLst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pt-BR" sz="5100" dirty="0" smtClean="0">
                <a:solidFill>
                  <a:schemeClr val="tx2">
                    <a:lumMod val="75000"/>
                  </a:schemeClr>
                </a:solidFill>
              </a:rPr>
              <a:t>Experiência mais que gratificante, ajudamos ao próximo, vivenciamos o evento e deixamos de assistir para participar.</a:t>
            </a:r>
            <a:endParaRPr lang="pt-BR" sz="51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851424" y="7918666"/>
            <a:ext cx="5719149" cy="839784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sz="2300" b="1" dirty="0" smtClean="0"/>
              <a:t>Laura Motta </a:t>
            </a:r>
          </a:p>
          <a:p>
            <a:r>
              <a:rPr lang="pt-BR" sz="2300" dirty="0" smtClean="0"/>
              <a:t>Inteligência de Mercado MetrôRio</a:t>
            </a:r>
            <a:endParaRPr lang="pt-BR" sz="2300" dirty="0"/>
          </a:p>
        </p:txBody>
      </p:sp>
      <p:pic>
        <p:nvPicPr>
          <p:cNvPr id="5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828" y="1856039"/>
            <a:ext cx="13716000" cy="233250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sz="4000" dirty="0" smtClean="0"/>
              <a:t>Contratação de</a:t>
            </a:r>
          </a:p>
          <a:p>
            <a:r>
              <a:rPr lang="pt-BR" sz="4000" dirty="0" smtClean="0"/>
              <a:t>     </a:t>
            </a:r>
            <a:r>
              <a:rPr lang="pt-BR" sz="5100" b="1" dirty="0" smtClean="0">
                <a:solidFill>
                  <a:srgbClr val="009E47"/>
                </a:solidFill>
              </a:rPr>
              <a:t>	</a:t>
            </a:r>
            <a:r>
              <a:rPr lang="pt-BR" sz="6300" b="1" dirty="0" smtClean="0">
                <a:solidFill>
                  <a:srgbClr val="009E47"/>
                </a:solidFill>
              </a:rPr>
              <a:t>PROMOTORES BILÍNGUES</a:t>
            </a:r>
          </a:p>
          <a:p>
            <a:r>
              <a:rPr lang="pt-BR" sz="2900" dirty="0" smtClean="0"/>
              <a:t>		</a:t>
            </a:r>
            <a:r>
              <a:rPr lang="pt-BR" sz="4000" dirty="0" smtClean="0"/>
              <a:t>para orientação aos espectadores e turistas</a:t>
            </a:r>
            <a:endParaRPr lang="pt-BR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4" y="4292971"/>
            <a:ext cx="13101851" cy="3639403"/>
          </a:xfrm>
          <a:prstGeom prst="rect">
            <a:avLst/>
          </a:prstGeom>
        </p:spPr>
      </p:pic>
      <p:pic>
        <p:nvPicPr>
          <p:cNvPr id="6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0" y="3811979"/>
            <a:ext cx="13716000" cy="1520043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28575">
            <a:noFill/>
          </a:ln>
        </p:spPr>
        <p:txBody>
          <a:bodyPr vert="horz" lIns="130622" tIns="65311" rIns="130622" bIns="65311" rtlCol="0" anchor="ctr">
            <a:normAutofit fontScale="75000" lnSpcReduction="20000"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pt-BR" sz="86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FACILIDADES</a:t>
            </a:r>
            <a:endParaRPr lang="pt-BR" sz="8600" b="1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37"/>
          <a:stretch>
            <a:fillRect/>
          </a:stretch>
        </p:blipFill>
        <p:spPr bwMode="auto">
          <a:xfrm>
            <a:off x="2247900" y="1538130"/>
            <a:ext cx="7874000" cy="1088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</p:pic>
      <p:sp>
        <p:nvSpPr>
          <p:cNvPr id="2" name="Espaço Reservado para Conteúdo 3"/>
          <p:cNvSpPr txBox="1">
            <a:spLocks/>
          </p:cNvSpPr>
          <p:nvPr/>
        </p:nvSpPr>
        <p:spPr>
          <a:xfrm>
            <a:off x="67389" y="3895361"/>
            <a:ext cx="13648611" cy="5031700"/>
          </a:xfrm>
          <a:prstGeom prst="rect">
            <a:avLst/>
          </a:prstGeom>
          <a:noFill/>
        </p:spPr>
        <p:txBody>
          <a:bodyPr vert="horz" wrap="square" lIns="130622" tIns="65311" rIns="130622" bIns="65311" rtlCol="0">
            <a:spAutoFit/>
          </a:bodyPr>
          <a:lstStyle/>
          <a:p>
            <a:pPr defTabSz="1306220">
              <a:spcBef>
                <a:spcPct val="20000"/>
              </a:spcBef>
              <a:defRPr/>
            </a:pPr>
            <a:r>
              <a:rPr lang="pt-BR" sz="2300" dirty="0" smtClean="0">
                <a:latin typeface="+mj-lt"/>
                <a:cs typeface="Arial" panose="020B0604020202020204" pitchFamily="34" charset="0"/>
              </a:rPr>
              <a:t>Ação conjunta entre </a:t>
            </a:r>
            <a:r>
              <a:rPr lang="pt-BR" sz="4000" b="1" dirty="0" smtClean="0">
                <a:solidFill>
                  <a:srgbClr val="009E47"/>
                </a:solidFill>
                <a:latin typeface="+mj-lt"/>
                <a:cs typeface="Arial" panose="020B0604020202020204" pitchFamily="34" charset="0"/>
              </a:rPr>
              <a:t>MetrôRio, Supervia, Barcas e </a:t>
            </a:r>
            <a:r>
              <a:rPr lang="pt-BR" sz="4000" b="1" dirty="0" err="1" smtClean="0">
                <a:solidFill>
                  <a:srgbClr val="009E47"/>
                </a:solidFill>
                <a:latin typeface="+mj-lt"/>
                <a:cs typeface="Arial" panose="020B0604020202020204" pitchFamily="34" charset="0"/>
              </a:rPr>
              <a:t>BRTs</a:t>
            </a:r>
            <a:endParaRPr lang="pt-BR" sz="4000" dirty="0" smtClean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defTabSz="1306220">
              <a:spcBef>
                <a:spcPct val="20000"/>
              </a:spcBef>
              <a:defRPr/>
            </a:pPr>
            <a:endParaRPr lang="pt-BR" sz="1700" dirty="0" smtClean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defTabSz="1306220">
              <a:spcBef>
                <a:spcPct val="20000"/>
              </a:spcBef>
              <a:defRPr/>
            </a:pPr>
            <a:r>
              <a:rPr lang="pt-BR" sz="4000" b="1" dirty="0" err="1" smtClean="0">
                <a:solidFill>
                  <a:srgbClr val="FF9900"/>
                </a:solidFill>
                <a:latin typeface="+mj-lt"/>
                <a:cs typeface="Arial" panose="020B0604020202020204" pitchFamily="34" charset="0"/>
              </a:rPr>
              <a:t>Riocard</a:t>
            </a:r>
            <a:r>
              <a:rPr lang="pt-BR" sz="4000" b="1" dirty="0" smtClean="0">
                <a:solidFill>
                  <a:srgbClr val="FF9900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pt-BR" sz="2300" dirty="0" smtClean="0">
                <a:latin typeface="+mj-lt"/>
                <a:cs typeface="Arial" panose="020B0604020202020204" pitchFamily="34" charset="0"/>
              </a:rPr>
              <a:t>Operador do cartão olímpico - definido pela </a:t>
            </a:r>
            <a:r>
              <a:rPr lang="pt-BR" sz="4000" b="1" dirty="0" smtClean="0">
                <a:solidFill>
                  <a:srgbClr val="FF9900"/>
                </a:solidFill>
                <a:latin typeface="+mj-lt"/>
                <a:cs typeface="Arial" panose="020B0604020202020204" pitchFamily="34" charset="0"/>
              </a:rPr>
              <a:t>SETRANS</a:t>
            </a:r>
            <a:endParaRPr lang="pt-BR" sz="900" dirty="0" smtClean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defTabSz="1306220">
              <a:spcBef>
                <a:spcPct val="20000"/>
              </a:spcBef>
              <a:defRPr/>
            </a:pPr>
            <a:endParaRPr lang="pt-BR" sz="1500" dirty="0" smtClean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0" lvl="1" defTabSz="1306220">
              <a:spcBef>
                <a:spcPct val="20000"/>
              </a:spcBef>
              <a:defRPr/>
            </a:pPr>
            <a:r>
              <a:rPr lang="pt-BR" sz="40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Válido</a:t>
            </a:r>
            <a:r>
              <a:rPr lang="pt-BR" sz="17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  </a:t>
            </a:r>
            <a:r>
              <a:rPr lang="pt-BR" sz="2300" dirty="0" smtClean="0">
                <a:latin typeface="+mj-lt"/>
                <a:cs typeface="Arial" panose="020B0604020202020204" pitchFamily="34" charset="0"/>
              </a:rPr>
              <a:t>no período dos   </a:t>
            </a:r>
            <a:r>
              <a:rPr lang="pt-BR" sz="40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Jogos Olímpicos</a:t>
            </a:r>
          </a:p>
          <a:p>
            <a:pPr marL="0" lvl="1" defTabSz="1306220">
              <a:spcBef>
                <a:spcPct val="20000"/>
              </a:spcBef>
              <a:defRPr/>
            </a:pPr>
            <a:endParaRPr lang="pt-BR" sz="1700" dirty="0" smtClean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0" lvl="1" defTabSz="1306220">
              <a:spcBef>
                <a:spcPct val="20000"/>
              </a:spcBef>
              <a:defRPr/>
            </a:pPr>
            <a:r>
              <a:rPr lang="pt-BR" sz="2300" dirty="0" smtClean="0">
                <a:latin typeface="+mj-lt"/>
                <a:cs typeface="Arial" panose="020B0604020202020204" pitchFamily="34" charset="0"/>
              </a:rPr>
              <a:t>Para os custos com transportes estima-se   </a:t>
            </a:r>
            <a:r>
              <a:rPr lang="pt-BR" sz="40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6 embarques por dia</a:t>
            </a:r>
            <a:r>
              <a:rPr lang="pt-BR" sz="17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;</a:t>
            </a:r>
          </a:p>
          <a:p>
            <a:pPr marL="0" lvl="1" defTabSz="1306220">
              <a:spcBef>
                <a:spcPct val="20000"/>
              </a:spcBef>
              <a:defRPr/>
            </a:pPr>
            <a:endParaRPr lang="pt-BR" sz="1400" dirty="0" smtClean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0" lvl="1" defTabSz="1306220">
              <a:spcBef>
                <a:spcPct val="20000"/>
              </a:spcBef>
              <a:defRPr/>
            </a:pPr>
            <a:endParaRPr lang="pt-BR" sz="900" dirty="0" smtClean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0" lvl="1" defTabSz="1306220">
              <a:spcBef>
                <a:spcPct val="20000"/>
              </a:spcBef>
              <a:defRPr/>
            </a:pPr>
            <a:r>
              <a:rPr lang="pt-BR" sz="2300" dirty="0" smtClean="0">
                <a:latin typeface="+mj-lt"/>
                <a:cs typeface="Arial" panose="020B0604020202020204" pitchFamily="34" charset="0"/>
              </a:rPr>
              <a:t>O modelo deverá suportar remuneração para  </a:t>
            </a:r>
            <a:r>
              <a:rPr lang="pt-BR" sz="23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4000" b="1" dirty="0" err="1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free</a:t>
            </a:r>
            <a:r>
              <a:rPr lang="pt-BR" sz="4000" b="1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4000" b="1" dirty="0" err="1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flow</a:t>
            </a:r>
            <a:r>
              <a:rPr lang="pt-BR" sz="4000" b="1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2000" dirty="0" smtClean="0">
                <a:latin typeface="+mj-lt"/>
                <a:cs typeface="Arial" panose="020B0604020202020204" pitchFamily="34" charset="0"/>
              </a:rPr>
              <a:t>e </a:t>
            </a:r>
            <a:r>
              <a:rPr lang="pt-BR" sz="2300" dirty="0" smtClean="0">
                <a:latin typeface="+mj-lt"/>
                <a:cs typeface="Arial" panose="020B0604020202020204" pitchFamily="34" charset="0"/>
              </a:rPr>
              <a:t>custos de </a:t>
            </a:r>
            <a:r>
              <a:rPr lang="pt-BR" sz="4000" b="1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venda e logística</a:t>
            </a:r>
            <a:endParaRPr lang="pt-BR" dirty="0" smtClean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20574" y="2702091"/>
            <a:ext cx="13736574" cy="288032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454260" y="3093149"/>
            <a:ext cx="12344400" cy="755480"/>
          </a:xfrm>
          <a:prstGeom prst="rect">
            <a:avLst/>
          </a:prstGeom>
        </p:spPr>
        <p:txBody>
          <a:bodyPr vert="horz" lIns="130622" tIns="65311" rIns="130622" bIns="65311" rtlCol="0" anchor="ctr">
            <a:noAutofit/>
          </a:bodyPr>
          <a:lstStyle/>
          <a:p>
            <a:pPr defTabSz="1306220">
              <a:spcBef>
                <a:spcPct val="0"/>
              </a:spcBef>
              <a:defRPr/>
            </a:pPr>
            <a:r>
              <a:rPr lang="pt-BR" sz="5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Arial" pitchFamily="34" charset="0"/>
              </a:rPr>
              <a:t>CARTÃO OLÍMPICO</a:t>
            </a:r>
            <a:endParaRPr lang="pt-BR" sz="57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42804" y="8797243"/>
            <a:ext cx="13427964" cy="301175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pt-BR" sz="1100" dirty="0" smtClean="0"/>
              <a:t>Aceito </a:t>
            </a:r>
            <a:r>
              <a:rPr lang="pt-BR" sz="1100" dirty="0"/>
              <a:t>na Cidade do Rio de Janeiro e </a:t>
            </a:r>
            <a:r>
              <a:rPr lang="pt-BR" sz="1100" dirty="0" smtClean="0"/>
              <a:t>na RMRJ </a:t>
            </a:r>
            <a:r>
              <a:rPr lang="pt-BR" sz="1100" dirty="0"/>
              <a:t>apenas </a:t>
            </a:r>
            <a:r>
              <a:rPr lang="pt-BR" sz="1100" dirty="0" smtClean="0"/>
              <a:t>na Supervia </a:t>
            </a:r>
            <a:r>
              <a:rPr lang="pt-BR" sz="1100" dirty="0"/>
              <a:t>e na estação </a:t>
            </a:r>
            <a:r>
              <a:rPr lang="pt-BR" sz="1100" dirty="0" err="1" smtClean="0"/>
              <a:t>Araribóia</a:t>
            </a:r>
            <a:r>
              <a:rPr lang="pt-BR" sz="1100" dirty="0" smtClean="0"/>
              <a:t>  - </a:t>
            </a:r>
            <a:r>
              <a:rPr lang="pt-BR" sz="1100" dirty="0"/>
              <a:t>barcas em Niterói</a:t>
            </a:r>
          </a:p>
        </p:txBody>
      </p:sp>
      <p:sp>
        <p:nvSpPr>
          <p:cNvPr id="8" name="CaixaDeTexto 7"/>
          <p:cNvSpPr txBox="1"/>
          <p:nvPr/>
        </p:nvSpPr>
        <p:spPr>
          <a:xfrm rot="1769802">
            <a:off x="11528401" y="3754712"/>
            <a:ext cx="1448415" cy="839784"/>
          </a:xfrm>
          <a:prstGeom prst="rect">
            <a:avLst/>
          </a:prstGeom>
          <a:solidFill>
            <a:srgbClr val="FF0000"/>
          </a:solidFill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600" b="1" dirty="0" smtClean="0">
                <a:solidFill>
                  <a:srgbClr val="FFFF00"/>
                </a:solidFill>
              </a:rPr>
              <a:t>1 dia</a:t>
            </a:r>
            <a:endParaRPr lang="pt-BR" sz="4600" b="1" dirty="0">
              <a:solidFill>
                <a:srgbClr val="FFFF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 rot="1769802">
            <a:off x="11515602" y="5091044"/>
            <a:ext cx="1684056" cy="839784"/>
          </a:xfrm>
          <a:prstGeom prst="rect">
            <a:avLst/>
          </a:prstGeom>
          <a:solidFill>
            <a:srgbClr val="FF0000"/>
          </a:solidFill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600" b="1" dirty="0" smtClean="0">
                <a:solidFill>
                  <a:srgbClr val="FFFA16"/>
                </a:solidFill>
              </a:rPr>
              <a:t>3 dias</a:t>
            </a:r>
            <a:endParaRPr lang="pt-BR" sz="4600" b="1" dirty="0">
              <a:solidFill>
                <a:srgbClr val="FFFA16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 rot="1769802">
            <a:off x="11515602" y="6458580"/>
            <a:ext cx="1684056" cy="839784"/>
          </a:xfrm>
          <a:prstGeom prst="rect">
            <a:avLst/>
          </a:prstGeom>
          <a:solidFill>
            <a:srgbClr val="FF0000"/>
          </a:solidFill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600" b="1" dirty="0" smtClean="0">
                <a:solidFill>
                  <a:srgbClr val="FFFF00"/>
                </a:solidFill>
              </a:rPr>
              <a:t>7 dias</a:t>
            </a:r>
            <a:endParaRPr lang="pt-BR" sz="4600" b="1" dirty="0">
              <a:solidFill>
                <a:srgbClr val="FFFF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3" t="17828" r="40865" b="64343"/>
          <a:stretch/>
        </p:blipFill>
        <p:spPr bwMode="auto">
          <a:xfrm rot="19664478">
            <a:off x="372958" y="1884461"/>
            <a:ext cx="1650738" cy="94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agen 8" descr="Alamys_Template_Diapositivas_MascaraPortada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724835"/>
              </p:ext>
            </p:extLst>
          </p:nvPr>
        </p:nvGraphicFramePr>
        <p:xfrm>
          <a:off x="203199" y="2285999"/>
          <a:ext cx="13335000" cy="6166757"/>
        </p:xfrm>
        <a:graphic>
          <a:graphicData uri="http://schemas.openxmlformats.org/drawingml/2006/table">
            <a:tbl>
              <a:tblPr/>
              <a:tblGrid>
                <a:gridCol w="370237"/>
                <a:gridCol w="2105521"/>
                <a:gridCol w="845215"/>
                <a:gridCol w="1030647"/>
                <a:gridCol w="1145162"/>
                <a:gridCol w="1145162"/>
                <a:gridCol w="801617"/>
                <a:gridCol w="886203"/>
                <a:gridCol w="1251309"/>
                <a:gridCol w="1251309"/>
                <a:gridCol w="1251309"/>
                <a:gridCol w="1251309"/>
              </a:tblGrid>
              <a:tr h="1034108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Estações</a:t>
                      </a:r>
                      <a:endParaRPr kumimoji="0" lang="pt-BR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Rampa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Elevador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Verical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Inclinada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Piso Tático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Mapa em </a:t>
                      </a: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braille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Sinalização de assento prioritário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Poste SOS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Sinalização para cadeirantes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Sinalização Vertical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54209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Zona Maracanã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532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532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17196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Linha 1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São Francisco Xavier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7196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532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Afonso Pena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7196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532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Praça XI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 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-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12052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L1/L2</a:t>
                      </a:r>
                      <a:endParaRPr kumimoji="0" lang="pt-BR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Central do Brasil</a:t>
                      </a:r>
                      <a:endParaRPr kumimoji="0" lang="pt-BR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7836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Linha 2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São Cristóvão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 2"/>
                      </a:endParaRP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71411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7532" marR="7200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Maracanã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0800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420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0800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Zona Copacabana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0800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" marR="7620" marT="1016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532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532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0800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0800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17836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Linha 1/Linha 2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0800" marT="13388" marB="0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Glória</a:t>
                      </a:r>
                    </a:p>
                  </a:txBody>
                  <a:tcPr marL="11298" marR="10800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  <a:endParaRPr lang="pt-BR" sz="2400" dirty="0"/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783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200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Catete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0800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  <a:endParaRPr lang="pt-BR" sz="2400" dirty="0"/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  <a:endParaRPr lang="pt-BR" sz="2400" dirty="0"/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783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200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Largo do Machado</a:t>
                      </a:r>
                    </a:p>
                  </a:txBody>
                  <a:tcPr marL="11298" marR="10800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  <a:endParaRPr lang="pt-BR" sz="2400" dirty="0"/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  <a:endParaRPr lang="pt-BR" sz="2400" dirty="0"/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7836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200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Cardeal Arcoverde</a:t>
                      </a:r>
                    </a:p>
                  </a:txBody>
                  <a:tcPr marL="11298" marR="10800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  <a:endParaRPr lang="pt-BR" sz="2400" dirty="0"/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  <a:endParaRPr lang="pt-BR" sz="2400" dirty="0"/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-</a:t>
                      </a:r>
                      <a:endParaRPr lang="pt-BR" sz="2400" dirty="0"/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" name="CaixaDeTexto 6"/>
          <p:cNvSpPr txBox="1"/>
          <p:nvPr/>
        </p:nvSpPr>
        <p:spPr>
          <a:xfrm>
            <a:off x="6641976" y="8485585"/>
            <a:ext cx="1628943" cy="655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0622" tIns="65311" rIns="130622" bIns="65311">
            <a:spAutoFit/>
          </a:bodyPr>
          <a:lstStyle>
            <a:defPPr>
              <a:defRPr lang="pt-BR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pitchFamily="2" charset="2"/>
              <a:buChar char="l"/>
              <a:defRPr/>
            </a:pPr>
            <a:r>
              <a:rPr lang="pt-BR" sz="1700" i="1" dirty="0" smtClean="0">
                <a:ea typeface="ＭＳ Ｐゴシック" panose="020B0600070205080204" pitchFamily="34" charset="-128"/>
              </a:rPr>
              <a:t>  Planejado</a:t>
            </a:r>
          </a:p>
          <a:p>
            <a:pPr lvl="0" algn="r">
              <a:defRPr/>
            </a:pPr>
            <a:r>
              <a:rPr lang="pt-BR" sz="1700" dirty="0" smtClean="0">
                <a:latin typeface="Calibri" charset="0"/>
                <a:ea typeface="ＭＳ Ｐゴシック" charset="0"/>
                <a:cs typeface="ＭＳ Ｐゴシック" charset="0"/>
                <a:sym typeface="Wingdings 2"/>
              </a:rPr>
              <a:t>   Executado</a:t>
            </a:r>
            <a:endParaRPr lang="pt-BR" sz="1700" i="1" dirty="0">
              <a:ea typeface="ＭＳ Ｐゴシック" panose="020B0600070205080204" pitchFamily="34" charset="-128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7280" y="262915"/>
            <a:ext cx="6669203" cy="747451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MetrôRio – Acessibilidade 1/2</a:t>
            </a:r>
            <a:endParaRPr lang="pt-BR" sz="40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494856"/>
              </p:ext>
            </p:extLst>
          </p:nvPr>
        </p:nvGraphicFramePr>
        <p:xfrm>
          <a:off x="1" y="2076904"/>
          <a:ext cx="13716004" cy="4471603"/>
        </p:xfrm>
        <a:graphic>
          <a:graphicData uri="http://schemas.openxmlformats.org/drawingml/2006/table">
            <a:tbl>
              <a:tblPr/>
              <a:tblGrid>
                <a:gridCol w="380814"/>
                <a:gridCol w="2165675"/>
                <a:gridCol w="869364"/>
                <a:gridCol w="1060095"/>
                <a:gridCol w="1177883"/>
                <a:gridCol w="1177883"/>
                <a:gridCol w="1275057"/>
                <a:gridCol w="1166885"/>
                <a:gridCol w="2006940"/>
                <a:gridCol w="60696"/>
                <a:gridCol w="1087650"/>
                <a:gridCol w="1287062"/>
              </a:tblGrid>
              <a:tr h="1120565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Estações</a:t>
                      </a:r>
                      <a:endParaRPr kumimoji="0" lang="pt-BR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Rampa</a:t>
                      </a:r>
                      <a:endParaRPr kumimoji="0" lang="pt-BR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Elevador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Vertical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Plataforma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Inclinada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Piso Tático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Mapa em </a:t>
                      </a: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braille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Sinalização de assentos prioritários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Poste SOS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Sinalização para cadeirantes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3823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Zona Copacabana - continuação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41708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L1/L2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General Osório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3500" dirty="0"/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1708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532" marT="753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Cantagalo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3500"/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</a:t>
                      </a:r>
                      <a:endParaRPr kumimoji="0" lang="pt-BR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63628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Linha 4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Nossa Senhora da Paz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-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3500"/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63223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7532" marR="7532" marT="7531" marB="0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General Osório (</a:t>
                      </a:r>
                      <a:r>
                        <a:rPr kumimoji="0" lang="pt-BR" sz="16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Exp</a:t>
                      </a:r>
                      <a:r>
                        <a:rPr kumimoji="0" lang="pt-BR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)</a:t>
                      </a:r>
                      <a:endParaRPr kumimoji="0" lang="pt-BR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pt-BR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765" marR="11765" marT="1858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3500"/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41708">
                <a:tc vMerge="1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532" marR="7532" marT="7531" marB="0" vert="vert27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Jardim de </a:t>
                      </a:r>
                      <a:r>
                        <a:rPr kumimoji="0" lang="pt-BR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Alah</a:t>
                      </a: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" charset="0"/>
                        </a:rPr>
                        <a:t>-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 2"/>
                      </a:endParaRP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</a:p>
                  </a:txBody>
                  <a:tcPr marL="12203" marR="12203" marT="19276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3500"/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  <a:sym typeface="Wingdings 2"/>
                        </a:rPr>
                        <a:t></a:t>
                      </a:r>
                      <a:endParaRPr kumimoji="0" lang="pt-BR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  <a:sym typeface="Wingdings" charset="0"/>
                      </a:endParaRPr>
                    </a:p>
                  </a:txBody>
                  <a:tcPr marL="11298" marR="11298" marT="1338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" name="CaixaDeTexto 6"/>
          <p:cNvSpPr txBox="1"/>
          <p:nvPr/>
        </p:nvSpPr>
        <p:spPr>
          <a:xfrm>
            <a:off x="6317940" y="7260300"/>
            <a:ext cx="1628943" cy="655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30622" tIns="65311" rIns="130622" bIns="65311">
            <a:spAutoFit/>
          </a:bodyPr>
          <a:lstStyle>
            <a:defPPr>
              <a:defRPr lang="pt-BR"/>
            </a:defPPr>
            <a:lvl1pPr marL="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Wingdings" pitchFamily="2" charset="2"/>
              <a:buChar char="l"/>
              <a:defRPr/>
            </a:pPr>
            <a:r>
              <a:rPr lang="pt-BR" sz="1700" i="1" dirty="0" smtClean="0">
                <a:ea typeface="ＭＳ Ｐゴシック" panose="020B0600070205080204" pitchFamily="34" charset="-128"/>
              </a:rPr>
              <a:t>  Planejado</a:t>
            </a:r>
          </a:p>
          <a:p>
            <a:pPr lvl="0" algn="r">
              <a:defRPr/>
            </a:pPr>
            <a:r>
              <a:rPr lang="pt-BR" sz="1700" dirty="0" smtClean="0">
                <a:latin typeface="Calibri" charset="0"/>
                <a:ea typeface="ＭＳ Ｐゴシック" charset="0"/>
                <a:cs typeface="ＭＳ Ｐゴシック" charset="0"/>
                <a:sym typeface="Wingdings 2"/>
              </a:rPr>
              <a:t>   Executado</a:t>
            </a:r>
            <a:endParaRPr lang="pt-BR" sz="1700" i="1" dirty="0">
              <a:ea typeface="ＭＳ Ｐゴシック" panose="020B0600070205080204" pitchFamily="34" charset="-128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77280" y="262915"/>
            <a:ext cx="6669203" cy="747451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MetrôRio – Acessibilidade 2/2</a:t>
            </a:r>
            <a:endParaRPr lang="pt-BR" sz="40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Z:\IMAGENS\Estações\IMG-20150902-WA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635">
            <a:off x="634786" y="2295595"/>
            <a:ext cx="4551491" cy="539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Z:\IMAGENS\Estações\IMG-20150905-WA00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073" y="6032660"/>
            <a:ext cx="4315647" cy="287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rmicaelo\AppData\Local\Microsoft\Windows\Temporary Internet Files\Content.Outlook\2RSV46Z8\Foto 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2109">
            <a:off x="5529894" y="5946399"/>
            <a:ext cx="4298921" cy="253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b="29819"/>
          <a:stretch>
            <a:fillRect/>
          </a:stretch>
        </p:blipFill>
        <p:spPr bwMode="auto">
          <a:xfrm>
            <a:off x="5674702" y="2585404"/>
            <a:ext cx="6623069" cy="126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:\Users\rmicaelo\AppData\Local\Microsoft\Windows\Temporary Internet Files\Content.Outlook\2RSV46Z8\88e7c375654fc0f2fa63c37b924e84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4" t="18640" r="3524" b="13503"/>
          <a:stretch/>
        </p:blipFill>
        <p:spPr bwMode="auto">
          <a:xfrm rot="21047051">
            <a:off x="4893728" y="4216168"/>
            <a:ext cx="5004342" cy="173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micaelo\AppData\Local\Microsoft\Windows\Temporary Internet Files\Content.Outlook\2RSV46Z8\IMG-20150911-WA00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7307">
            <a:off x="1708946" y="5004638"/>
            <a:ext cx="3179375" cy="376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377280" y="262915"/>
            <a:ext cx="5813199" cy="747451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MetrôRio – Acessibilidade</a:t>
            </a:r>
            <a:endParaRPr lang="pt-BR" sz="40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2" name="Imagen 8" descr="Alamys_Template_Diapositivas_MascaraPortada-0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47180" y="1661717"/>
            <a:ext cx="11412027" cy="6202790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indent="-489833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Versão bilíngue;</a:t>
            </a: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lnSpc>
                <a:spcPct val="150000"/>
              </a:lnSpc>
              <a:buFont typeface="+mj-lt"/>
              <a:buAutoNum type="arabicPeriod"/>
            </a:pP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Páginas especialmente desenvolvidas para os visitantes do Rio de Janeiro:</a:t>
            </a: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0819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Plan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your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trip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(Planeje sua viagem);</a:t>
            </a: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0819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Maps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/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Touristic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guide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(Mapas / Guia Turístico);</a:t>
            </a: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0819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Visit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Rio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By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Subway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-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touristic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attractions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indent="-408194">
              <a:lnSpc>
                <a:spcPct val="150000"/>
              </a:lnSpc>
            </a:pP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     (Visite o Rio pelo Metro – atrações turísticas);</a:t>
            </a: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0819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FAQ -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Frequently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Asked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Questions</a:t>
            </a: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(Perguntas Frequentes).</a:t>
            </a: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3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900" dirty="0">
              <a:solidFill>
                <a:srgbClr val="27414E"/>
              </a:solidFill>
              <a:latin typeface="+mj-lt"/>
            </a:endParaRPr>
          </a:p>
          <a:p>
            <a:pPr marL="81639" indent="-489833">
              <a:lnSpc>
                <a:spcPct val="150000"/>
              </a:lnSpc>
              <a:buFont typeface="+mj-lt"/>
              <a:buAutoNum type="arabicPeriod"/>
            </a:pPr>
            <a:endParaRPr lang="pt-BR" sz="2900" dirty="0">
              <a:solidFill>
                <a:srgbClr val="27414E"/>
              </a:solidFill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9389" y="6013607"/>
            <a:ext cx="3104453" cy="27664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88500" y="4167966"/>
            <a:ext cx="3820903" cy="47771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2747" y="5934569"/>
            <a:ext cx="3117717" cy="273836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377281" y="262915"/>
            <a:ext cx="3509043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Site/Mídia Social</a:t>
            </a:r>
            <a:endParaRPr lang="pt-BR" sz="36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Imagen 8" descr="Alamys_Template_Diapositivas_MascaraPortada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  <p:grpSp>
        <p:nvGrpSpPr>
          <p:cNvPr id="4" name="Grupo 7"/>
          <p:cNvGrpSpPr/>
          <p:nvPr/>
        </p:nvGrpSpPr>
        <p:grpSpPr>
          <a:xfrm>
            <a:off x="0" y="2485412"/>
            <a:ext cx="13716000" cy="6329828"/>
            <a:chOff x="-1" y="554552"/>
            <a:chExt cx="9144000" cy="504805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" t="3008" r="-511" b="5126"/>
            <a:stretch/>
          </p:blipFill>
          <p:spPr bwMode="auto">
            <a:xfrm>
              <a:off x="48625" y="653143"/>
              <a:ext cx="9020175" cy="4655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0" y="554552"/>
              <a:ext cx="9143999" cy="13438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857"/>
                </a:spcBef>
              </a:pPr>
              <a:r>
                <a:rPr lang="pt-BR" sz="6900" dirty="0" smtClean="0">
                  <a:solidFill>
                    <a:schemeClr val="bg1"/>
                  </a:solidFill>
                </a:rPr>
                <a:t>UMA ORGANIZAÇÃO</a:t>
              </a:r>
              <a:endParaRPr lang="pt-BR" sz="6900" dirty="0">
                <a:solidFill>
                  <a:schemeClr val="bg1"/>
                </a:solidFill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-1" y="4111478"/>
              <a:ext cx="9144000" cy="149112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857"/>
                </a:spcBef>
              </a:pPr>
              <a:r>
                <a:rPr lang="pt-BR" sz="7700" dirty="0" smtClean="0">
                  <a:solidFill>
                    <a:schemeClr val="bg1"/>
                  </a:solidFill>
                </a:rPr>
                <a:t>2 EVENTOS</a:t>
              </a:r>
              <a:endParaRPr lang="pt-BR" sz="77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4527" y="2251618"/>
            <a:ext cx="6858000" cy="2078584"/>
          </a:xfrm>
          <a:prstGeom prst="rect">
            <a:avLst/>
          </a:prstGeom>
        </p:spPr>
        <p:txBody>
          <a:bodyPr lIns="130622" tIns="65311" rIns="130622" bIns="65311">
            <a:spAutoFit/>
          </a:bodyPr>
          <a:lstStyle/>
          <a:p>
            <a:pPr indent="-489833">
              <a:buFont typeface="+mj-lt"/>
              <a:buAutoNum type="arabicPeriod"/>
            </a:pPr>
            <a:r>
              <a:rPr lang="pt-BR" sz="23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Versão bilíngue;</a:t>
            </a:r>
            <a:endParaRPr lang="pt-BR" sz="2300" b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lnSpc>
                <a:spcPct val="150000"/>
              </a:lnSpc>
              <a:buFont typeface="+mj-lt"/>
              <a:buAutoNum type="arabicPeriod"/>
            </a:pPr>
            <a:r>
              <a:rPr lang="pt-BR" sz="23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Design  atrativo e intuitivo;</a:t>
            </a:r>
            <a:endParaRPr lang="pt-BR" sz="2300" b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lnSpc>
                <a:spcPct val="150000"/>
              </a:lnSpc>
              <a:buFont typeface="+mj-lt"/>
              <a:buAutoNum type="arabicPeriod"/>
            </a:pPr>
            <a:r>
              <a:rPr lang="pt-BR" sz="23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Características diferenciadas;</a:t>
            </a:r>
          </a:p>
          <a:p>
            <a:pPr indent="-489833">
              <a:lnSpc>
                <a:spcPct val="150000"/>
              </a:lnSpc>
              <a:buFont typeface="+mj-lt"/>
              <a:buAutoNum type="arabicPeriod"/>
            </a:pPr>
            <a:r>
              <a:rPr lang="pt-BR" sz="2300" b="1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Canal de alertas operacionais;</a:t>
            </a:r>
            <a:endParaRPr lang="pt-BR" sz="2300" b="1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0255" y="2378748"/>
            <a:ext cx="5299952" cy="31909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6338" y="5737572"/>
            <a:ext cx="5336238" cy="319810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8" y="4500820"/>
            <a:ext cx="2916324" cy="4423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6"/>
          <p:cNvSpPr txBox="1"/>
          <p:nvPr/>
        </p:nvSpPr>
        <p:spPr>
          <a:xfrm>
            <a:off x="377280" y="262915"/>
            <a:ext cx="1041252" cy="685895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3600" b="1" dirty="0" err="1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App</a:t>
            </a:r>
            <a:endParaRPr lang="pt-BR" sz="36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Imagen 8" descr="Alamys_Template_Diapositivas_MascaraPortada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4527" y="2111817"/>
            <a:ext cx="10455915" cy="1470726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indent="-489833">
              <a:buFont typeface="+mj-lt"/>
              <a:buAutoNum type="arabicPeriod"/>
            </a:pPr>
            <a:r>
              <a:rPr lang="pt-BR" sz="29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Versão bilíngue;</a:t>
            </a:r>
            <a:endParaRPr lang="pt-BR" sz="29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buFont typeface="+mj-lt"/>
              <a:buAutoNum type="arabicPeriod"/>
            </a:pPr>
            <a:endParaRPr lang="pt-BR" sz="29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buFont typeface="+mj-lt"/>
              <a:buAutoNum type="arabicPeriod"/>
            </a:pPr>
            <a:r>
              <a:rPr lang="pt-BR" sz="29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Guias carismáticos e empáticos, com a identidade do carioca. </a:t>
            </a:r>
            <a:endParaRPr lang="pt-BR" sz="29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zs_metrorio_PT-EN_PILOTO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96" y="4054048"/>
            <a:ext cx="2934954" cy="260884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zs_metrorio_PT-EN_PILOTO.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81" y="3952432"/>
            <a:ext cx="2930789" cy="26113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377280" y="262915"/>
            <a:ext cx="3506606" cy="747451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b="1" dirty="0" err="1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Soundbranding</a:t>
            </a:r>
            <a:endParaRPr lang="pt-BR" sz="40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Imagen 8" descr="Alamys_Template_Diapositivas_MascaraPortada-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5909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4526" y="2178349"/>
            <a:ext cx="7415582" cy="1470726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indent="-489833">
              <a:buFont typeface="+mj-lt"/>
              <a:buAutoNum type="arabicPeriod"/>
            </a:pPr>
            <a:r>
              <a:rPr lang="pt-BR" sz="29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Versão bilíngue;</a:t>
            </a:r>
            <a:endParaRPr lang="pt-BR" sz="29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buFont typeface="+mj-lt"/>
              <a:buAutoNum type="arabicPeriod"/>
            </a:pPr>
            <a:endParaRPr lang="pt-BR" sz="29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buFont typeface="+mj-lt"/>
              <a:buAutoNum type="arabicPeriod"/>
            </a:pPr>
            <a:r>
              <a:rPr lang="pt-BR" sz="2900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Informação e orientação em tempo real. </a:t>
            </a:r>
            <a:endParaRPr lang="pt-BR" sz="4000" dirty="0">
              <a:solidFill>
                <a:srgbClr val="27414E"/>
              </a:solidFill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07" y="3824732"/>
            <a:ext cx="5508612" cy="37820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79" y="3862832"/>
            <a:ext cx="5669868" cy="3764357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377280" y="262915"/>
            <a:ext cx="5598012" cy="747451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Monitores de Plataforma</a:t>
            </a:r>
            <a:endParaRPr lang="pt-BR" sz="40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Imagen 8" descr="Alamys_Template_Diapositivas_MascaraPortada-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14524" y="2131616"/>
            <a:ext cx="13014873" cy="2532555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indent="-489833">
              <a:buFont typeface="+mj-lt"/>
              <a:buAutoNum type="arabicPeriod"/>
            </a:pP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Versão bilíngue;</a:t>
            </a: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buFont typeface="+mj-lt"/>
              <a:buAutoNum type="arabicPeriod"/>
            </a:pP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buFont typeface="+mj-lt"/>
              <a:buAutoNum type="arabicPeriod"/>
            </a:pP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Sinalização por ícones, baseada nos sistemas internacionais de metrô;</a:t>
            </a: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buFont typeface="+mj-lt"/>
              <a:buAutoNum type="arabicPeriod"/>
            </a:pPr>
            <a:endParaRPr lang="pt-BR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indent="-489833">
              <a:buFont typeface="+mj-lt"/>
              <a:buAutoNum type="arabicPeriod"/>
            </a:pPr>
            <a:r>
              <a:rPr lang="pt-BR" dirty="0" smtClean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Facilidades de orientação para dentro do sistema do metrô e para fora das estações (ao redor),   captando novos usuários.</a:t>
            </a:r>
            <a:endParaRPr lang="pt-BR" sz="2900" dirty="0">
              <a:solidFill>
                <a:srgbClr val="27414E"/>
              </a:solidFill>
              <a:latin typeface="+mj-lt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31" y="4671583"/>
            <a:ext cx="8208912" cy="418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377280" y="262915"/>
            <a:ext cx="6135339" cy="747451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Guias Internos das Estações</a:t>
            </a:r>
            <a:endParaRPr lang="pt-BR" sz="40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74" r="12557"/>
          <a:stretch/>
        </p:blipFill>
        <p:spPr>
          <a:xfrm>
            <a:off x="245730" y="1597362"/>
            <a:ext cx="6210000" cy="683827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CaixaDeTexto 3"/>
          <p:cNvSpPr txBox="1"/>
          <p:nvPr/>
        </p:nvSpPr>
        <p:spPr>
          <a:xfrm>
            <a:off x="6858000" y="2260315"/>
            <a:ext cx="6858000" cy="601043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sz="5100" b="1" dirty="0" smtClean="0">
                <a:solidFill>
                  <a:srgbClr val="00B050"/>
                </a:solidFill>
                <a:latin typeface="+mj-lt"/>
              </a:rPr>
              <a:t>Parceria</a:t>
            </a:r>
            <a:r>
              <a:rPr lang="pt-BR" sz="2900" dirty="0" smtClean="0">
                <a:latin typeface="+mj-lt"/>
              </a:rPr>
              <a:t> firmada com a  </a:t>
            </a:r>
            <a:r>
              <a:rPr lang="pt-BR" sz="51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RioTur</a:t>
            </a:r>
            <a:r>
              <a:rPr lang="pt-BR" sz="2900" dirty="0" smtClean="0">
                <a:latin typeface="+mj-lt"/>
              </a:rPr>
              <a:t>, permitindo a instalação de </a:t>
            </a:r>
            <a:r>
              <a:rPr lang="pt-BR" sz="5100" b="1" dirty="0" smtClean="0">
                <a:solidFill>
                  <a:srgbClr val="FF9900"/>
                </a:solidFill>
                <a:latin typeface="+mj-lt"/>
              </a:rPr>
              <a:t>placas </a:t>
            </a:r>
            <a:r>
              <a:rPr lang="pt-BR" sz="5100" b="1" dirty="0" err="1" smtClean="0">
                <a:solidFill>
                  <a:srgbClr val="FF9900"/>
                </a:solidFill>
                <a:latin typeface="+mj-lt"/>
              </a:rPr>
              <a:t>orientativas</a:t>
            </a:r>
            <a:r>
              <a:rPr lang="pt-BR" sz="2900" dirty="0" smtClean="0">
                <a:latin typeface="+mj-lt"/>
              </a:rPr>
              <a:t> na cidade indicando o</a:t>
            </a:r>
            <a:r>
              <a:rPr lang="pt-BR" sz="29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pt-BR" sz="57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metrô</a:t>
            </a:r>
            <a:r>
              <a:rPr lang="pt-BR" sz="2900" dirty="0" smtClean="0">
                <a:latin typeface="+mj-lt"/>
              </a:rPr>
              <a:t>.</a:t>
            </a:r>
          </a:p>
          <a:p>
            <a:endParaRPr lang="pt-BR" sz="2900" dirty="0">
              <a:latin typeface="+mj-lt"/>
            </a:endParaRPr>
          </a:p>
          <a:p>
            <a:r>
              <a:rPr lang="pt-BR" sz="2900" dirty="0" smtClean="0">
                <a:latin typeface="+mj-lt"/>
              </a:rPr>
              <a:t>Além disso, serão instalados totens nos acessos das </a:t>
            </a:r>
            <a:r>
              <a:rPr lang="pt-BR" sz="6300" b="1" dirty="0" smtClean="0">
                <a:solidFill>
                  <a:srgbClr val="FF0000"/>
                </a:solidFill>
                <a:latin typeface="+mj-lt"/>
              </a:rPr>
              <a:t>36</a:t>
            </a:r>
            <a:r>
              <a:rPr lang="pt-BR" sz="2900" dirty="0" smtClean="0">
                <a:latin typeface="+mj-lt"/>
              </a:rPr>
              <a:t> estações e nas estações da </a:t>
            </a:r>
            <a:r>
              <a:rPr lang="pt-BR" sz="5100" b="1" dirty="0" smtClean="0">
                <a:solidFill>
                  <a:srgbClr val="FF9900"/>
                </a:solidFill>
                <a:latin typeface="+mj-lt"/>
              </a:rPr>
              <a:t>Linha 4.</a:t>
            </a:r>
            <a:endParaRPr lang="pt-BR" sz="5100" b="1" dirty="0">
              <a:solidFill>
                <a:srgbClr val="FF9900"/>
              </a:solidFill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82586" y="8776725"/>
            <a:ext cx="3675114" cy="331952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pPr algn="r"/>
            <a:r>
              <a:rPr lang="pt-BR" sz="1300" dirty="0" smtClean="0"/>
              <a:t>FOTO: Protótipo exposto no Centro Administrativo</a:t>
            </a:r>
            <a:endParaRPr lang="pt-BR" sz="13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77281" y="262915"/>
            <a:ext cx="4348440" cy="747451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Sinalização Externa</a:t>
            </a:r>
            <a:endParaRPr lang="pt-BR" sz="40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" t="8379" r="6365" b="16397"/>
          <a:stretch/>
        </p:blipFill>
        <p:spPr>
          <a:xfrm>
            <a:off x="7723833" y="2432348"/>
            <a:ext cx="5992167" cy="32159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234" y="2416024"/>
            <a:ext cx="2862864" cy="326202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323149" y="5517643"/>
            <a:ext cx="9411824" cy="554552"/>
          </a:xfrm>
          <a:prstGeom prst="round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600" dirty="0" smtClean="0"/>
              <a:t>Placas sinalizando a direção e o tempo de caminhada à estação mais próxima.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65" t="8331" r="3920" b="11238"/>
          <a:stretch/>
        </p:blipFill>
        <p:spPr>
          <a:xfrm>
            <a:off x="-54768" y="2388647"/>
            <a:ext cx="4914000" cy="3264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67916" y="5845043"/>
            <a:ext cx="12379167" cy="3363552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sz="2900" dirty="0" smtClean="0"/>
              <a:t>Por se tratar de </a:t>
            </a:r>
            <a:r>
              <a:rPr lang="pt-BR" sz="4600" b="1" dirty="0" smtClean="0">
                <a:solidFill>
                  <a:srgbClr val="FF9900"/>
                </a:solidFill>
              </a:rPr>
              <a:t>Utilidade Pública</a:t>
            </a:r>
            <a:r>
              <a:rPr lang="pt-BR" sz="2300" dirty="0" smtClean="0"/>
              <a:t>,</a:t>
            </a:r>
            <a:r>
              <a:rPr lang="pt-BR" sz="4600" b="1" dirty="0" smtClean="0">
                <a:solidFill>
                  <a:srgbClr val="00B050"/>
                </a:solidFill>
              </a:rPr>
              <a:t> </a:t>
            </a:r>
            <a:r>
              <a:rPr lang="pt-BR" sz="2900" dirty="0" smtClean="0"/>
              <a:t>além das </a:t>
            </a:r>
            <a:r>
              <a:rPr lang="pt-BR" sz="4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100 placas</a:t>
            </a:r>
            <a:r>
              <a:rPr lang="pt-BR" sz="2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900" dirty="0" smtClean="0"/>
              <a:t>instaladas pelo </a:t>
            </a:r>
            <a:r>
              <a:rPr lang="pt-BR" sz="4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Metrô</a:t>
            </a:r>
            <a:r>
              <a:rPr lang="pt-BR" sz="2900" dirty="0" smtClean="0"/>
              <a:t>, a </a:t>
            </a:r>
            <a:r>
              <a:rPr lang="pt-BR" sz="4600" b="1" dirty="0" smtClean="0">
                <a:solidFill>
                  <a:srgbClr val="00B050"/>
                </a:solidFill>
              </a:rPr>
              <a:t>Prefeitura </a:t>
            </a:r>
            <a:r>
              <a:rPr lang="pt-BR" sz="2900" dirty="0" smtClean="0"/>
              <a:t>estará</a:t>
            </a:r>
            <a:r>
              <a:rPr lang="pt-BR" sz="4600" b="1" dirty="0" smtClean="0">
                <a:solidFill>
                  <a:srgbClr val="00B050"/>
                </a:solidFill>
              </a:rPr>
              <a:t> </a:t>
            </a:r>
            <a:r>
              <a:rPr lang="pt-BR" dirty="0" smtClean="0"/>
              <a:t> </a:t>
            </a:r>
            <a:r>
              <a:rPr lang="pt-BR" sz="2900" dirty="0" smtClean="0"/>
              <a:t>instalando, em parceria, outras  </a:t>
            </a:r>
            <a:r>
              <a:rPr lang="pt-BR" sz="4600" b="1" dirty="0" smtClean="0">
                <a:solidFill>
                  <a:srgbClr val="FF9900"/>
                </a:solidFill>
              </a:rPr>
              <a:t>500 placas </a:t>
            </a:r>
            <a:r>
              <a:rPr lang="pt-BR" sz="2900" dirty="0" smtClean="0"/>
              <a:t>que fazem menção ao Metrô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sz="2900" dirty="0" smtClean="0"/>
              <a:t>Dessa forma, estaremos </a:t>
            </a:r>
            <a:r>
              <a:rPr lang="pt-BR" sz="4600" b="1" dirty="0" smtClean="0">
                <a:solidFill>
                  <a:srgbClr val="009E47"/>
                </a:solidFill>
              </a:rPr>
              <a:t>isentos de taxa de publicidade</a:t>
            </a:r>
            <a:endParaRPr lang="pt-BR" sz="4600" b="1" dirty="0">
              <a:solidFill>
                <a:srgbClr val="FF99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-270792" y="1115616"/>
            <a:ext cx="13986792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pic>
        <p:nvPicPr>
          <p:cNvPr id="9" name="Imagen 8" descr="Alamys_Template_Diapositivas_MascaraPortada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701316" y="3804444"/>
            <a:ext cx="12344400" cy="3821229"/>
          </a:xfrm>
          <a:prstGeom prst="rect">
            <a:avLst/>
          </a:prstGeom>
        </p:spPr>
        <p:txBody>
          <a:bodyPr vert="horz" lIns="130622" tIns="65311" rIns="130622" bIns="65311" rtlCol="0">
            <a:normAutofit lnSpcReduction="10000"/>
          </a:bodyPr>
          <a:lstStyle/>
          <a:p>
            <a:pPr algn="ctr" defTabSz="1306220">
              <a:spcBef>
                <a:spcPct val="20000"/>
              </a:spcBef>
              <a:defRPr/>
            </a:pPr>
            <a:r>
              <a:rPr lang="pt-BR" sz="3400" dirty="0" smtClean="0">
                <a:latin typeface="+mj-lt"/>
                <a:cs typeface="Arial" panose="020B0604020202020204" pitchFamily="34" charset="0"/>
              </a:rPr>
              <a:t>A exemplo do que foi feito na</a:t>
            </a:r>
            <a:r>
              <a:rPr lang="pt-BR" sz="34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5100" b="1" dirty="0" smtClean="0">
                <a:solidFill>
                  <a:srgbClr val="92D050"/>
                </a:solidFill>
                <a:latin typeface="+mj-lt"/>
                <a:cs typeface="Arial" panose="020B0604020202020204" pitchFamily="34" charset="0"/>
              </a:rPr>
              <a:t>Copa do Mundo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, estaremos recebendo</a:t>
            </a:r>
            <a:r>
              <a:rPr lang="pt-BR" sz="51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5100" b="1" dirty="0" smtClean="0">
                <a:solidFill>
                  <a:srgbClr val="FF9900"/>
                </a:solidFill>
                <a:latin typeface="+mj-lt"/>
                <a:cs typeface="Arial" panose="020B0604020202020204" pitchFamily="34" charset="0"/>
              </a:rPr>
              <a:t>placas informativas 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em nossas estações,</a:t>
            </a:r>
            <a:r>
              <a:rPr lang="pt-BR" sz="34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custeadas pela Prefeitura, para indicar aos espectadores</a:t>
            </a:r>
            <a:r>
              <a:rPr lang="pt-BR" sz="51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pt-BR" sz="5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como chegar 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nos</a:t>
            </a:r>
            <a:r>
              <a:rPr lang="pt-BR" sz="51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mais de  </a:t>
            </a:r>
            <a:r>
              <a:rPr lang="pt-BR" sz="57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20</a:t>
            </a:r>
            <a:r>
              <a:rPr lang="pt-BR" sz="5100" b="1" dirty="0" smtClean="0">
                <a:solidFill>
                  <a:srgbClr val="92D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destinos</a:t>
            </a:r>
            <a:r>
              <a:rPr lang="pt-BR" sz="51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diferentes das </a:t>
            </a:r>
            <a:r>
              <a:rPr lang="pt-BR" sz="5100" b="1" dirty="0" smtClean="0">
                <a:solidFill>
                  <a:srgbClr val="FF9900"/>
                </a:solidFill>
                <a:latin typeface="+mj-lt"/>
                <a:cs typeface="Arial" panose="020B0604020202020204" pitchFamily="34" charset="0"/>
              </a:rPr>
              <a:t>competições esportivas</a:t>
            </a:r>
            <a:endParaRPr lang="pt-BR" sz="5100" dirty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77281" y="262915"/>
            <a:ext cx="8242070" cy="747451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Sinalização das Instalações Esportivas</a:t>
            </a:r>
            <a:endParaRPr lang="pt-BR" sz="40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/>
          <p:cNvSpPr txBox="1">
            <a:spLocks/>
          </p:cNvSpPr>
          <p:nvPr/>
        </p:nvSpPr>
        <p:spPr>
          <a:xfrm>
            <a:off x="6425952" y="2841791"/>
            <a:ext cx="7074570" cy="4347411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/>
          <a:p>
            <a:pPr algn="ctr" defTabSz="1306220">
              <a:spcBef>
                <a:spcPct val="20000"/>
              </a:spcBef>
              <a:defRPr/>
            </a:pPr>
            <a:r>
              <a:rPr lang="pt-BR" sz="3400" dirty="0" smtClean="0">
                <a:latin typeface="+mj-lt"/>
                <a:cs typeface="Arial" panose="020B0604020202020204" pitchFamily="34" charset="0"/>
              </a:rPr>
              <a:t>A princípio, teremos que lançar, a</a:t>
            </a:r>
          </a:p>
          <a:p>
            <a:pPr algn="ctr" defTabSz="1306220">
              <a:spcBef>
                <a:spcPct val="20000"/>
              </a:spcBef>
              <a:defRPr/>
            </a:pPr>
            <a:r>
              <a:rPr lang="pt-BR" sz="51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exemplo 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de</a:t>
            </a:r>
            <a:r>
              <a:rPr lang="pt-BR" sz="34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51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Londres</a:t>
            </a:r>
            <a:r>
              <a:rPr lang="pt-BR" sz="34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,</a:t>
            </a:r>
            <a:r>
              <a:rPr lang="pt-BR" sz="5100" dirty="0" smtClean="0">
                <a:solidFill>
                  <a:schemeClr val="tx1">
                    <a:tint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 algn="ctr" defTabSz="1306220">
              <a:spcBef>
                <a:spcPct val="20000"/>
              </a:spcBef>
              <a:defRPr/>
            </a:pPr>
            <a:r>
              <a:rPr lang="pt-BR" sz="3400" dirty="0" smtClean="0">
                <a:latin typeface="+mj-lt"/>
                <a:cs typeface="Arial" panose="020B0604020202020204" pitchFamily="34" charset="0"/>
              </a:rPr>
              <a:t>avisos para o</a:t>
            </a:r>
            <a:r>
              <a:rPr lang="pt-BR" sz="51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pt-BR" sz="5100" b="1" dirty="0" smtClean="0">
                <a:solidFill>
                  <a:srgbClr val="009E47"/>
                </a:solidFill>
                <a:latin typeface="+mj-lt"/>
                <a:cs typeface="Arial" panose="020B0604020202020204" pitchFamily="34" charset="0"/>
              </a:rPr>
              <a:t>usuário comum</a:t>
            </a:r>
          </a:p>
          <a:p>
            <a:pPr algn="ctr" defTabSz="1306220">
              <a:spcBef>
                <a:spcPct val="20000"/>
              </a:spcBef>
              <a:defRPr/>
            </a:pPr>
            <a:r>
              <a:rPr lang="pt-BR" sz="51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planejar de forma </a:t>
            </a:r>
          </a:p>
          <a:p>
            <a:pPr algn="ctr" defTabSz="1306220">
              <a:spcBef>
                <a:spcPct val="20000"/>
              </a:spcBef>
              <a:defRPr/>
            </a:pPr>
            <a:r>
              <a:rPr lang="pt-BR" sz="5100" b="1" dirty="0" smtClean="0">
                <a:solidFill>
                  <a:srgbClr val="FF9900"/>
                </a:solidFill>
                <a:latin typeface="+mj-lt"/>
                <a:cs typeface="Arial" panose="020B0604020202020204" pitchFamily="34" charset="0"/>
              </a:rPr>
              <a:t>diferenciada</a:t>
            </a:r>
            <a:r>
              <a:rPr lang="pt-BR" sz="4600" b="1" dirty="0" smtClean="0">
                <a:solidFill>
                  <a:srgbClr val="FF99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BR" sz="3400" dirty="0" smtClean="0">
                <a:latin typeface="+mj-lt"/>
                <a:cs typeface="Arial" panose="020B0604020202020204" pitchFamily="34" charset="0"/>
              </a:rPr>
              <a:t>sua </a:t>
            </a:r>
          </a:p>
          <a:p>
            <a:pPr algn="ctr" defTabSz="1306220">
              <a:spcBef>
                <a:spcPct val="20000"/>
              </a:spcBef>
              <a:defRPr/>
            </a:pPr>
            <a:r>
              <a:rPr lang="pt-BR" sz="5100" b="1" dirty="0" smtClean="0">
                <a:solidFill>
                  <a:srgbClr val="FF9900"/>
                </a:solidFill>
                <a:latin typeface="+mj-lt"/>
                <a:cs typeface="Arial" panose="020B0604020202020204" pitchFamily="34" charset="0"/>
              </a:rPr>
              <a:t>jornada</a:t>
            </a:r>
            <a:endParaRPr lang="pt-BR" sz="5100" dirty="0">
              <a:solidFill>
                <a:schemeClr val="tx1">
                  <a:tint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16" y="1787691"/>
            <a:ext cx="5435696" cy="730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17" y="2733368"/>
            <a:ext cx="13406283" cy="531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2900" y="2304058"/>
            <a:ext cx="13211844" cy="7303092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r>
              <a:rPr lang="pt-BR" sz="4000" b="1" dirty="0">
                <a:solidFill>
                  <a:srgbClr val="FF9900"/>
                </a:solidFill>
              </a:rPr>
              <a:t>Experiência do usuário</a:t>
            </a:r>
          </a:p>
          <a:p>
            <a:pPr lvl="2"/>
            <a:r>
              <a:rPr lang="pt-BR" sz="2900" b="1" dirty="0">
                <a:solidFill>
                  <a:srgbClr val="FF0000"/>
                </a:solidFill>
              </a:rPr>
              <a:t>Ambientação das estações</a:t>
            </a:r>
            <a:r>
              <a:rPr lang="pt-BR" sz="2900" dirty="0"/>
              <a:t> com temas olímpicos e pontos </a:t>
            </a:r>
            <a:r>
              <a:rPr lang="pt-BR" sz="2900" dirty="0" smtClean="0"/>
              <a:t>turísticos</a:t>
            </a:r>
            <a:endParaRPr lang="pt-BR" sz="2900" dirty="0"/>
          </a:p>
          <a:p>
            <a:pPr lvl="2"/>
            <a:r>
              <a:rPr lang="pt-BR" sz="2900" b="1" dirty="0">
                <a:solidFill>
                  <a:srgbClr val="7030A0"/>
                </a:solidFill>
              </a:rPr>
              <a:t>Promotores</a:t>
            </a:r>
            <a:r>
              <a:rPr lang="pt-BR" sz="2900" dirty="0"/>
              <a:t> bilíngues</a:t>
            </a:r>
          </a:p>
          <a:p>
            <a:pPr lvl="2"/>
            <a:r>
              <a:rPr lang="pt-BR" sz="2900" b="1" dirty="0">
                <a:solidFill>
                  <a:srgbClr val="00B0F0"/>
                </a:solidFill>
              </a:rPr>
              <a:t>Mapa de bolso </a:t>
            </a:r>
            <a:r>
              <a:rPr lang="pt-BR" sz="2900" dirty="0"/>
              <a:t>bilíngue</a:t>
            </a:r>
          </a:p>
          <a:p>
            <a:pPr lvl="2"/>
            <a:r>
              <a:rPr lang="pt-BR" sz="2900" dirty="0"/>
              <a:t>Melhorias no </a:t>
            </a:r>
            <a:r>
              <a:rPr lang="pt-BR" sz="2900" b="1" dirty="0">
                <a:solidFill>
                  <a:srgbClr val="00B050"/>
                </a:solidFill>
              </a:rPr>
              <a:t>aplicativo</a:t>
            </a:r>
            <a:r>
              <a:rPr lang="pt-BR" sz="2900" dirty="0"/>
              <a:t> para facilitar circulação no sistema e informar mudanças operacionais</a:t>
            </a:r>
          </a:p>
          <a:p>
            <a:endParaRPr lang="pt-BR" sz="3400" dirty="0"/>
          </a:p>
          <a:p>
            <a:r>
              <a:rPr lang="pt-BR" sz="2900" dirty="0"/>
              <a:t>Verba orçada: R$ 2.250.000 (baseada em histórico </a:t>
            </a:r>
            <a:r>
              <a:rPr lang="pt-BR" sz="2900" dirty="0" smtClean="0"/>
              <a:t>da Copa </a:t>
            </a:r>
            <a:r>
              <a:rPr lang="pt-BR" sz="2900" dirty="0"/>
              <a:t>do </a:t>
            </a:r>
            <a:r>
              <a:rPr lang="pt-BR" sz="2900" dirty="0" smtClean="0"/>
              <a:t>Mundo)</a:t>
            </a:r>
            <a:endParaRPr lang="pt-BR" sz="2900" dirty="0"/>
          </a:p>
          <a:p>
            <a:endParaRPr lang="pt-BR" sz="3400" dirty="0"/>
          </a:p>
          <a:p>
            <a:r>
              <a:rPr lang="pt-BR" sz="3400" b="1" dirty="0" smtClean="0"/>
              <a:t>Mídia</a:t>
            </a:r>
          </a:p>
          <a:p>
            <a:endParaRPr lang="pt-BR" sz="3400" b="1" dirty="0" smtClean="0"/>
          </a:p>
          <a:p>
            <a:pPr marL="408194" indent="-408194">
              <a:buFont typeface="Wingdings" pitchFamily="2" charset="2"/>
              <a:buChar char="ü"/>
            </a:pPr>
            <a:r>
              <a:rPr lang="pt-BR" sz="2900" dirty="0" smtClean="0"/>
              <a:t>Campanha </a:t>
            </a:r>
            <a:r>
              <a:rPr lang="pt-BR" sz="2900" dirty="0"/>
              <a:t>especifica sobre pré e fechamento olimpíadas</a:t>
            </a:r>
          </a:p>
          <a:p>
            <a:endParaRPr lang="pt-BR" sz="2900" dirty="0"/>
          </a:p>
          <a:p>
            <a:r>
              <a:rPr lang="pt-BR" sz="2900" dirty="0"/>
              <a:t>Verba orçada: R$ 600.000 (10% da verba mídia solicitada para o ano</a:t>
            </a:r>
            <a:r>
              <a:rPr lang="pt-BR" sz="2900" dirty="0" smtClean="0"/>
              <a:t>)</a:t>
            </a:r>
            <a:endParaRPr lang="pt-BR" sz="2900" dirty="0"/>
          </a:p>
          <a:p>
            <a:endParaRPr lang="pt-BR" sz="29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377280" y="262915"/>
            <a:ext cx="3062382" cy="747451"/>
          </a:xfrm>
          <a:prstGeom prst="rect">
            <a:avLst/>
          </a:prstGeom>
          <a:noFill/>
          <a:effectLst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b="1" dirty="0" smtClean="0">
                <a:solidFill>
                  <a:srgbClr val="00443A"/>
                </a:solidFill>
                <a:latin typeface="+mj-lt"/>
                <a:cs typeface="Arial" panose="020B0604020202020204" pitchFamily="34" charset="0"/>
              </a:rPr>
              <a:t>Investimento</a:t>
            </a:r>
            <a:endParaRPr lang="pt-BR" sz="4000" b="1" dirty="0">
              <a:solidFill>
                <a:srgbClr val="00443A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n 8" descr="Alamys_Template_Diapositivas_MascaraPortada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6"/>
          <p:cNvGrpSpPr/>
          <p:nvPr/>
        </p:nvGrpSpPr>
        <p:grpSpPr>
          <a:xfrm>
            <a:off x="0" y="2295857"/>
            <a:ext cx="13983201" cy="6772233"/>
            <a:chOff x="0" y="459763"/>
            <a:chExt cx="9322134" cy="507917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" r="659"/>
            <a:stretch/>
          </p:blipFill>
          <p:spPr bwMode="auto">
            <a:xfrm>
              <a:off x="0" y="471638"/>
              <a:ext cx="9144000" cy="506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7" name="Grupo 2"/>
            <p:cNvGrpSpPr/>
            <p:nvPr/>
          </p:nvGrpSpPr>
          <p:grpSpPr>
            <a:xfrm>
              <a:off x="11875" y="459763"/>
              <a:ext cx="2873824" cy="2414066"/>
              <a:chOff x="9381507" y="1041654"/>
              <a:chExt cx="2695699" cy="2148568"/>
            </a:xfrm>
          </p:grpSpPr>
          <p:sp>
            <p:nvSpPr>
              <p:cNvPr id="4" name="Forma livre 3"/>
              <p:cNvSpPr/>
              <p:nvPr/>
            </p:nvSpPr>
            <p:spPr>
              <a:xfrm>
                <a:off x="9381507" y="1041654"/>
                <a:ext cx="2695699" cy="2148568"/>
              </a:xfrm>
              <a:custGeom>
                <a:avLst/>
                <a:gdLst>
                  <a:gd name="connsiteX0" fmla="*/ 368135 w 3071751"/>
                  <a:gd name="connsiteY0" fmla="*/ 306779 h 2448295"/>
                  <a:gd name="connsiteX1" fmla="*/ 534389 w 3071751"/>
                  <a:gd name="connsiteY1" fmla="*/ 2040576 h 2448295"/>
                  <a:gd name="connsiteX2" fmla="*/ 2315688 w 3071751"/>
                  <a:gd name="connsiteY2" fmla="*/ 2159329 h 2448295"/>
                  <a:gd name="connsiteX3" fmla="*/ 2743200 w 3071751"/>
                  <a:gd name="connsiteY3" fmla="*/ 306779 h 2448295"/>
                  <a:gd name="connsiteX4" fmla="*/ 368135 w 3071751"/>
                  <a:gd name="connsiteY4" fmla="*/ 306779 h 2448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1751" h="2448295">
                    <a:moveTo>
                      <a:pt x="368135" y="306779"/>
                    </a:moveTo>
                    <a:cubicBezTo>
                      <a:pt x="0" y="595745"/>
                      <a:pt x="209797" y="1731818"/>
                      <a:pt x="534389" y="2040576"/>
                    </a:cubicBezTo>
                    <a:cubicBezTo>
                      <a:pt x="858981" y="2349334"/>
                      <a:pt x="1947553" y="2448295"/>
                      <a:pt x="2315688" y="2159329"/>
                    </a:cubicBezTo>
                    <a:cubicBezTo>
                      <a:pt x="2683823" y="1870363"/>
                      <a:pt x="3071751" y="613558"/>
                      <a:pt x="2743200" y="306779"/>
                    </a:cubicBezTo>
                    <a:cubicBezTo>
                      <a:pt x="2414649" y="0"/>
                      <a:pt x="736270" y="17813"/>
                      <a:pt x="368135" y="30677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CaixaDeTexto 4"/>
              <p:cNvSpPr txBox="1"/>
              <p:nvPr/>
            </p:nvSpPr>
            <p:spPr>
              <a:xfrm>
                <a:off x="9547757" y="1300026"/>
                <a:ext cx="2291938" cy="10888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5000" b="1" dirty="0" smtClean="0">
                    <a:solidFill>
                      <a:srgbClr val="000000"/>
                    </a:solidFill>
                    <a:latin typeface="Candara" pitchFamily="34" charset="0"/>
                    <a:cs typeface="Arial" panose="020B0604020202020204" pitchFamily="34" charset="0"/>
                  </a:rPr>
                  <a:t>Jogos Olímpicos</a:t>
                </a:r>
                <a:endParaRPr lang="pt-BR" sz="5000" b="1" dirty="0">
                  <a:solidFill>
                    <a:srgbClr val="000000"/>
                  </a:solidFill>
                  <a:latin typeface="Candar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aixaDeTexto 5"/>
              <p:cNvSpPr txBox="1"/>
              <p:nvPr/>
            </p:nvSpPr>
            <p:spPr>
              <a:xfrm>
                <a:off x="9535882" y="2422077"/>
                <a:ext cx="2291938" cy="359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900" b="1" dirty="0" smtClean="0">
                    <a:solidFill>
                      <a:srgbClr val="009E47"/>
                    </a:solidFill>
                    <a:latin typeface="Calibri" pitchFamily="34" charset="0"/>
                    <a:cs typeface="Arial" panose="020B0604020202020204" pitchFamily="34" charset="0"/>
                  </a:rPr>
                  <a:t>5-21 Agosto</a:t>
                </a:r>
                <a:endParaRPr lang="pt-BR" sz="2900" b="1" dirty="0">
                  <a:solidFill>
                    <a:srgbClr val="009E47"/>
                  </a:solidFill>
                  <a:latin typeface="Calibri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tângulo 6"/>
            <p:cNvSpPr/>
            <p:nvPr/>
          </p:nvSpPr>
          <p:spPr>
            <a:xfrm>
              <a:off x="1259632" y="3356992"/>
              <a:ext cx="1656184" cy="1840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403648" y="3429000"/>
              <a:ext cx="169817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>
                  <a:solidFill>
                    <a:srgbClr val="002060"/>
                  </a:solidFill>
                </a:rPr>
                <a:t>CAMPEONATOS</a:t>
              </a:r>
            </a:p>
            <a:p>
              <a:r>
                <a:rPr lang="pt-BR" sz="2300" b="1" dirty="0" smtClean="0">
                  <a:solidFill>
                    <a:srgbClr val="002060"/>
                  </a:solidFill>
                </a:rPr>
                <a:t>MUNDIAIS</a:t>
              </a:r>
              <a:endParaRPr lang="pt-BR" sz="2300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389407" y="4607625"/>
              <a:ext cx="169817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>
                  <a:solidFill>
                    <a:srgbClr val="002060"/>
                  </a:solidFill>
                </a:rPr>
                <a:t>DIAS DE</a:t>
              </a:r>
            </a:p>
            <a:p>
              <a:r>
                <a:rPr lang="pt-BR" sz="2300" b="1" dirty="0" smtClean="0">
                  <a:solidFill>
                    <a:srgbClr val="002060"/>
                  </a:solidFill>
                </a:rPr>
                <a:t>COMPETIÇÃO</a:t>
              </a: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260763" y="3230056"/>
              <a:ext cx="3336971" cy="2308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272639" y="3165510"/>
              <a:ext cx="3137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atletas de </a:t>
              </a:r>
              <a:r>
                <a:rPr lang="pt-BR" sz="3400" b="1" dirty="0" smtClean="0">
                  <a:solidFill>
                    <a:srgbClr val="92D050"/>
                  </a:solidFill>
                </a:rPr>
                <a:t>205</a:t>
              </a:r>
              <a:r>
                <a:rPr lang="pt-BR" sz="2300" b="1" dirty="0" smtClean="0"/>
                <a:t> países</a:t>
              </a:r>
              <a:endParaRPr lang="pt-BR" sz="23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272639" y="3642564"/>
              <a:ext cx="19713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voluntários</a:t>
              </a:r>
              <a:endParaRPr lang="pt-BR" sz="23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260763" y="4099868"/>
              <a:ext cx="3218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profissionais de mídia credenciados</a:t>
              </a:r>
              <a:endParaRPr lang="pt-BR" sz="2300" b="1" dirty="0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5092521" y="4679026"/>
              <a:ext cx="286993" cy="598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5165764" y="4533499"/>
              <a:ext cx="3218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membros da delegação da NOC</a:t>
              </a:r>
              <a:endParaRPr lang="pt-BR" sz="2300" b="1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165764" y="4974759"/>
              <a:ext cx="41563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árbitros e assistentes</a:t>
              </a:r>
              <a:endParaRPr lang="pt-BR" sz="2300" b="1" dirty="0"/>
            </a:p>
          </p:txBody>
        </p:sp>
      </p:grpSp>
      <p:pic>
        <p:nvPicPr>
          <p:cNvPr id="19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rca dos Jogos Olímpicos Rio 2016™ e marca dos Jogos Paralímpicos Rio 2016™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759" t="-2236" r="-1011" b="-7670"/>
          <a:stretch>
            <a:fillRect/>
          </a:stretch>
        </p:blipFill>
        <p:spPr bwMode="auto">
          <a:xfrm>
            <a:off x="9695911" y="6644806"/>
            <a:ext cx="3558987" cy="21372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81262" y="1918716"/>
            <a:ext cx="8498730" cy="759547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just"/>
            <a:r>
              <a:rPr lang="pt-BR" dirty="0" smtClean="0">
                <a:latin typeface="+mj-lt"/>
              </a:rPr>
              <a:t>Uma história que começou em </a:t>
            </a:r>
            <a:r>
              <a:rPr lang="pt-BR" sz="5100" b="1" dirty="0" smtClean="0">
                <a:solidFill>
                  <a:srgbClr val="FF0000"/>
                </a:solidFill>
                <a:latin typeface="+mj-lt"/>
              </a:rPr>
              <a:t>2012</a:t>
            </a:r>
            <a:r>
              <a:rPr lang="pt-BR" dirty="0" smtClean="0">
                <a:latin typeface="+mj-lt"/>
              </a:rPr>
              <a:t> com a criação da </a:t>
            </a:r>
            <a:r>
              <a:rPr lang="pt-BR" sz="5100" b="1" dirty="0" smtClean="0">
                <a:solidFill>
                  <a:srgbClr val="FF9900"/>
                </a:solidFill>
                <a:latin typeface="+mj-lt"/>
              </a:rPr>
              <a:t>Gerência de Mega Eventos</a:t>
            </a:r>
          </a:p>
          <a:p>
            <a:pPr algn="just"/>
            <a:endParaRPr lang="pt-BR" sz="5100" b="1" dirty="0" smtClean="0">
              <a:solidFill>
                <a:srgbClr val="FF9900"/>
              </a:solidFill>
              <a:latin typeface="+mj-lt"/>
            </a:endParaRPr>
          </a:p>
          <a:p>
            <a:r>
              <a:rPr lang="pt-BR" dirty="0" smtClean="0">
                <a:latin typeface="+mj-lt"/>
              </a:rPr>
              <a:t>Envio de    </a:t>
            </a:r>
            <a:r>
              <a:rPr lang="pt-BR" sz="5100" b="1" dirty="0" smtClean="0">
                <a:solidFill>
                  <a:srgbClr val="00B050"/>
                </a:solidFill>
                <a:latin typeface="+mj-lt"/>
              </a:rPr>
              <a:t>profissionais para vivenciar os bastidores </a:t>
            </a:r>
            <a:r>
              <a:rPr lang="pt-BR" dirty="0" smtClean="0">
                <a:latin typeface="+mj-lt"/>
              </a:rPr>
              <a:t>dos Jogos de   </a:t>
            </a:r>
            <a:r>
              <a:rPr lang="pt-BR" sz="5100" b="1" dirty="0" smtClean="0">
                <a:solidFill>
                  <a:srgbClr val="FF0000"/>
                </a:solidFill>
                <a:latin typeface="+mj-lt"/>
              </a:rPr>
              <a:t>Londres 2012</a:t>
            </a:r>
          </a:p>
          <a:p>
            <a:pPr algn="just"/>
            <a:endParaRPr lang="pt-BR" sz="5100" b="1" dirty="0" smtClean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pt-BR" sz="5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Experiência adquirida</a:t>
            </a:r>
            <a:r>
              <a:rPr lang="pt-BR" dirty="0" smtClean="0">
                <a:latin typeface="+mj-lt"/>
              </a:rPr>
              <a:t> ao longo de </a:t>
            </a:r>
          </a:p>
          <a:p>
            <a:pPr algn="just"/>
            <a:r>
              <a:rPr lang="pt-BR" sz="5100" b="1" dirty="0" smtClean="0">
                <a:solidFill>
                  <a:srgbClr val="00B0F0"/>
                </a:solidFill>
                <a:latin typeface="+mj-lt"/>
              </a:rPr>
              <a:t>3</a:t>
            </a:r>
            <a:r>
              <a:rPr lang="pt-BR" dirty="0" smtClean="0">
                <a:latin typeface="+mj-lt"/>
              </a:rPr>
              <a:t> </a:t>
            </a:r>
            <a:r>
              <a:rPr lang="pt-BR" sz="5100" b="1" dirty="0" smtClean="0">
                <a:solidFill>
                  <a:srgbClr val="00B0F0"/>
                </a:solidFill>
                <a:latin typeface="+mj-lt"/>
              </a:rPr>
              <a:t>grandes eventos</a:t>
            </a:r>
          </a:p>
          <a:p>
            <a:pPr algn="just"/>
            <a:endParaRPr lang="pt-BR" dirty="0">
              <a:latin typeface="+mj-lt"/>
            </a:endParaRPr>
          </a:p>
        </p:txBody>
      </p:sp>
      <p:pic>
        <p:nvPicPr>
          <p:cNvPr id="4" name="Picture 2" descr="C:\Users\rmicaelo\AppData\Local\Microsoft\Windows\Temporary Internet Files\Content.Outlook\2RSV46Z8\NOS VEMOS EM 2016 (com Pictos Olímpicos)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t="7559" r="50388" b="7842"/>
          <a:stretch/>
        </p:blipFill>
        <p:spPr bwMode="auto">
          <a:xfrm>
            <a:off x="9683211" y="2324099"/>
            <a:ext cx="3273438" cy="436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8" descr="Alamys_Template_Diapositivas_MascaraPortada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6945116-seattle-sub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4630400" cy="914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0"/>
            <a:ext cx="13716000" cy="9144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CuadroTexto 7"/>
          <p:cNvSpPr txBox="1"/>
          <p:nvPr/>
        </p:nvSpPr>
        <p:spPr>
          <a:xfrm>
            <a:off x="10498668" y="8207512"/>
            <a:ext cx="2184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dirty="0" smtClean="0">
                <a:solidFill>
                  <a:schemeClr val="bg1">
                    <a:lumMod val="50000"/>
                  </a:schemeClr>
                </a:solidFill>
                <a:latin typeface="Aller Light"/>
                <a:cs typeface="Aller Light"/>
              </a:rPr>
              <a:t>Conclusiones</a:t>
            </a:r>
            <a:endParaRPr lang="es-ES_tradnl" sz="2500" dirty="0">
              <a:solidFill>
                <a:schemeClr val="bg1">
                  <a:lumMod val="50000"/>
                </a:schemeClr>
              </a:solidFill>
              <a:latin typeface="Aller Light"/>
              <a:cs typeface="Aller Light"/>
            </a:endParaRPr>
          </a:p>
        </p:txBody>
      </p:sp>
      <p:pic>
        <p:nvPicPr>
          <p:cNvPr id="11" name="Imagen 10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715999" cy="91440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t="2943" r="1074" b="1298"/>
          <a:stretch>
            <a:fillRect/>
          </a:stretch>
        </p:blipFill>
        <p:spPr bwMode="auto">
          <a:xfrm>
            <a:off x="0" y="2717338"/>
            <a:ext cx="13716000" cy="451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-810852" y="7619251"/>
            <a:ext cx="9615353" cy="806311"/>
          </a:xfrm>
          <a:prstGeom prst="rect">
            <a:avLst/>
          </a:prstGeom>
        </p:spPr>
        <p:txBody>
          <a:bodyPr vert="horz" lIns="130622" tIns="65311" rIns="130622" bIns="65311" rtlCol="0">
            <a:noAutofit/>
          </a:bodyPr>
          <a:lstStyle/>
          <a:p>
            <a:pPr algn="ctr" defTabSz="1306220">
              <a:spcBef>
                <a:spcPct val="20000"/>
              </a:spcBef>
              <a:defRPr/>
            </a:pPr>
            <a:r>
              <a:rPr lang="pt-BR" sz="46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PRÓXIMA PARADA...</a:t>
            </a:r>
            <a:endParaRPr lang="pt-BR" sz="46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1" t="8954" r="45278" b="67497"/>
          <a:stretch>
            <a:fillRect/>
          </a:stretch>
        </p:blipFill>
        <p:spPr bwMode="auto">
          <a:xfrm>
            <a:off x="7471917" y="7366317"/>
            <a:ext cx="5682344" cy="158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18"/>
          <p:cNvGrpSpPr/>
          <p:nvPr/>
        </p:nvGrpSpPr>
        <p:grpSpPr>
          <a:xfrm>
            <a:off x="-162780" y="2230541"/>
            <a:ext cx="13933547" cy="6772800"/>
            <a:chOff x="-47500" y="325875"/>
            <a:chExt cx="9346998" cy="5193314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" t="641" r="260" b="641"/>
            <a:stretch/>
          </p:blipFill>
          <p:spPr bwMode="auto">
            <a:xfrm>
              <a:off x="60431" y="373375"/>
              <a:ext cx="9202328" cy="5145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Grupo 2"/>
            <p:cNvGrpSpPr/>
            <p:nvPr/>
          </p:nvGrpSpPr>
          <p:grpSpPr>
            <a:xfrm>
              <a:off x="-47500" y="325875"/>
              <a:ext cx="3360717" cy="2498776"/>
              <a:chOff x="9381507" y="1041654"/>
              <a:chExt cx="2695699" cy="2148568"/>
            </a:xfrm>
          </p:grpSpPr>
          <p:sp>
            <p:nvSpPr>
              <p:cNvPr id="4" name="Forma livre 3"/>
              <p:cNvSpPr/>
              <p:nvPr/>
            </p:nvSpPr>
            <p:spPr>
              <a:xfrm>
                <a:off x="9381507" y="1041654"/>
                <a:ext cx="2695699" cy="2148568"/>
              </a:xfrm>
              <a:custGeom>
                <a:avLst/>
                <a:gdLst>
                  <a:gd name="connsiteX0" fmla="*/ 368135 w 3071751"/>
                  <a:gd name="connsiteY0" fmla="*/ 306779 h 2448295"/>
                  <a:gd name="connsiteX1" fmla="*/ 534389 w 3071751"/>
                  <a:gd name="connsiteY1" fmla="*/ 2040576 h 2448295"/>
                  <a:gd name="connsiteX2" fmla="*/ 2315688 w 3071751"/>
                  <a:gd name="connsiteY2" fmla="*/ 2159329 h 2448295"/>
                  <a:gd name="connsiteX3" fmla="*/ 2743200 w 3071751"/>
                  <a:gd name="connsiteY3" fmla="*/ 306779 h 2448295"/>
                  <a:gd name="connsiteX4" fmla="*/ 368135 w 3071751"/>
                  <a:gd name="connsiteY4" fmla="*/ 306779 h 2448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71751" h="2448295">
                    <a:moveTo>
                      <a:pt x="368135" y="306779"/>
                    </a:moveTo>
                    <a:cubicBezTo>
                      <a:pt x="0" y="595745"/>
                      <a:pt x="209797" y="1731818"/>
                      <a:pt x="534389" y="2040576"/>
                    </a:cubicBezTo>
                    <a:cubicBezTo>
                      <a:pt x="858981" y="2349334"/>
                      <a:pt x="1947553" y="2448295"/>
                      <a:pt x="2315688" y="2159329"/>
                    </a:cubicBezTo>
                    <a:cubicBezTo>
                      <a:pt x="2683823" y="1870363"/>
                      <a:pt x="3071751" y="613558"/>
                      <a:pt x="2743200" y="306779"/>
                    </a:cubicBezTo>
                    <a:cubicBezTo>
                      <a:pt x="2414649" y="0"/>
                      <a:pt x="736270" y="17813"/>
                      <a:pt x="368135" y="306779"/>
                    </a:cubicBezTo>
                    <a:close/>
                  </a:path>
                </a:pathLst>
              </a:custGeom>
              <a:solidFill>
                <a:srgbClr val="CE085D"/>
              </a:solidFill>
              <a:ln>
                <a:noFill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CaixaDeTexto 4"/>
              <p:cNvSpPr txBox="1"/>
              <p:nvPr/>
            </p:nvSpPr>
            <p:spPr>
              <a:xfrm>
                <a:off x="9547757" y="1351080"/>
                <a:ext cx="2291938" cy="107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5000" b="1" dirty="0" smtClean="0">
                    <a:solidFill>
                      <a:schemeClr val="bg1"/>
                    </a:solidFill>
                    <a:latin typeface="Candara" pitchFamily="34" charset="0"/>
                    <a:cs typeface="Arial" panose="020B0604020202020204" pitchFamily="34" charset="0"/>
                  </a:rPr>
                  <a:t>Jogos Paralímpicos</a:t>
                </a:r>
                <a:endParaRPr lang="pt-BR" sz="5000" b="1" dirty="0">
                  <a:solidFill>
                    <a:schemeClr val="bg1"/>
                  </a:solidFill>
                  <a:latin typeface="Candara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aixaDeTexto 5"/>
              <p:cNvSpPr txBox="1"/>
              <p:nvPr/>
            </p:nvSpPr>
            <p:spPr>
              <a:xfrm>
                <a:off x="9535882" y="2422077"/>
                <a:ext cx="2291938" cy="355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900" b="1" dirty="0" smtClean="0">
                    <a:solidFill>
                      <a:srgbClr val="FFFF00"/>
                    </a:solidFill>
                    <a:latin typeface="Calibri" pitchFamily="34" charset="0"/>
                    <a:cs typeface="Arial" panose="020B0604020202020204" pitchFamily="34" charset="0"/>
                  </a:rPr>
                  <a:t>7-18 Setembro</a:t>
                </a:r>
                <a:endParaRPr lang="pt-BR" sz="2900" b="1" dirty="0">
                  <a:solidFill>
                    <a:srgbClr val="FFFF00"/>
                  </a:solidFill>
                  <a:latin typeface="Calibri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Retângulo 6"/>
            <p:cNvSpPr/>
            <p:nvPr/>
          </p:nvSpPr>
          <p:spPr>
            <a:xfrm>
              <a:off x="1282532" y="3232975"/>
              <a:ext cx="1531917" cy="1840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1282532" y="3289468"/>
              <a:ext cx="1698171" cy="613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>
                  <a:solidFill>
                    <a:srgbClr val="002060"/>
                  </a:solidFill>
                </a:rPr>
                <a:t>CAMPEONATOS</a:t>
              </a:r>
            </a:p>
            <a:p>
              <a:r>
                <a:rPr lang="pt-BR" sz="2300" b="1" dirty="0" smtClean="0">
                  <a:solidFill>
                    <a:srgbClr val="002060"/>
                  </a:solidFill>
                </a:rPr>
                <a:t>MUNDIAIS</a:t>
              </a:r>
              <a:endParaRPr lang="pt-BR" sz="2300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1282532" y="4500750"/>
              <a:ext cx="1698171" cy="613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>
                  <a:solidFill>
                    <a:srgbClr val="002060"/>
                  </a:solidFill>
                </a:rPr>
                <a:t>DIAS DE</a:t>
              </a:r>
            </a:p>
            <a:p>
              <a:r>
                <a:rPr lang="pt-BR" sz="2300" b="1" dirty="0" smtClean="0">
                  <a:solidFill>
                    <a:srgbClr val="002060"/>
                  </a:solidFill>
                </a:rPr>
                <a:t>COMPETIÇÃO</a:t>
              </a: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314344" y="3123181"/>
              <a:ext cx="3477953" cy="2308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5371841" y="3594701"/>
              <a:ext cx="1971309" cy="34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voluntários</a:t>
              </a:r>
              <a:endParaRPr lang="pt-BR" sz="2300" b="1" dirty="0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5172266" y="4512776"/>
              <a:ext cx="286993" cy="819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5211791" y="4522215"/>
              <a:ext cx="3218219" cy="34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membros da delegação da NPC</a:t>
              </a:r>
              <a:endParaRPr lang="pt-BR" sz="23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5143128" y="4993481"/>
              <a:ext cx="4156370" cy="346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árbitros e assistentes</a:t>
              </a:r>
              <a:endParaRPr lang="pt-BR" sz="2300" b="1" dirty="0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169430" y="4088562"/>
              <a:ext cx="286993" cy="360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5241887" y="4080495"/>
              <a:ext cx="3218219" cy="342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profissionais de mídia credenciados</a:t>
              </a:r>
              <a:endParaRPr lang="pt-BR" sz="2300" b="1" dirty="0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5169430" y="3205122"/>
              <a:ext cx="286993" cy="360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292946" y="3103490"/>
              <a:ext cx="3137065" cy="472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300" b="1" dirty="0" smtClean="0"/>
                <a:t>atletas de </a:t>
              </a:r>
              <a:r>
                <a:rPr lang="pt-BR" sz="3400" b="1" dirty="0" smtClean="0">
                  <a:solidFill>
                    <a:srgbClr val="0070C0"/>
                  </a:solidFill>
                </a:rPr>
                <a:t>178</a:t>
              </a:r>
              <a:r>
                <a:rPr lang="pt-BR" sz="2300" b="1" dirty="0" smtClean="0"/>
                <a:t> países</a:t>
              </a:r>
              <a:endParaRPr lang="pt-BR" sz="2300" b="1" dirty="0"/>
            </a:p>
          </p:txBody>
        </p:sp>
      </p:grpSp>
      <p:pic>
        <p:nvPicPr>
          <p:cNvPr id="20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1" r="1600"/>
          <a:stretch>
            <a:fillRect/>
          </a:stretch>
        </p:blipFill>
        <p:spPr bwMode="auto">
          <a:xfrm>
            <a:off x="0" y="2293588"/>
            <a:ext cx="13716000" cy="333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0" y="4379979"/>
            <a:ext cx="13716000" cy="275452"/>
          </a:xfrm>
          <a:prstGeom prst="rect">
            <a:avLst/>
          </a:prstGeom>
          <a:solidFill>
            <a:srgbClr val="FF6600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73289" y="5595256"/>
            <a:ext cx="11167421" cy="1009061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dirty="0" smtClean="0">
                <a:latin typeface="+mj-lt"/>
              </a:rPr>
              <a:t>Audiência Global de </a:t>
            </a:r>
            <a:r>
              <a:rPr lang="pt-BR" sz="5700" b="1" dirty="0" smtClean="0">
                <a:solidFill>
                  <a:srgbClr val="FF9900"/>
                </a:solidFill>
                <a:latin typeface="+mj-lt"/>
              </a:rPr>
              <a:t>+ de 5 bilhões </a:t>
            </a:r>
            <a:r>
              <a:rPr lang="pt-BR" sz="4000" dirty="0" smtClean="0">
                <a:latin typeface="+mj-lt"/>
              </a:rPr>
              <a:t>de pessoas</a:t>
            </a:r>
            <a:endParaRPr lang="pt-BR" sz="4000" dirty="0">
              <a:latin typeface="+mj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73290" y="6427436"/>
            <a:ext cx="8156149" cy="1624614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pt-BR" sz="4000" dirty="0" smtClean="0"/>
              <a:t>Mais de </a:t>
            </a:r>
            <a:r>
              <a:rPr lang="pt-BR" sz="5700" b="1" dirty="0" smtClean="0">
                <a:solidFill>
                  <a:srgbClr val="009E47"/>
                </a:solidFill>
              </a:rPr>
              <a:t>5.600 horas </a:t>
            </a:r>
            <a:r>
              <a:rPr lang="pt-BR" sz="4000" dirty="0" smtClean="0"/>
              <a:t>de </a:t>
            </a:r>
          </a:p>
          <a:p>
            <a:r>
              <a:rPr lang="pt-BR" sz="4000" dirty="0" smtClean="0">
                <a:solidFill>
                  <a:srgbClr val="FF0000"/>
                </a:solidFill>
              </a:rPr>
              <a:t>transmissões ao vivo </a:t>
            </a:r>
            <a:r>
              <a:rPr lang="pt-BR" sz="4000" dirty="0" smtClean="0"/>
              <a:t>das competições</a:t>
            </a:r>
            <a:endParaRPr lang="pt-BR" sz="4000" dirty="0"/>
          </a:p>
        </p:txBody>
      </p:sp>
      <p:grpSp>
        <p:nvGrpSpPr>
          <p:cNvPr id="6" name="Grupo 5"/>
          <p:cNvGrpSpPr/>
          <p:nvPr/>
        </p:nvGrpSpPr>
        <p:grpSpPr>
          <a:xfrm>
            <a:off x="809328" y="7948008"/>
            <a:ext cx="12166271" cy="1167147"/>
            <a:chOff x="581894" y="5056471"/>
            <a:chExt cx="8110847" cy="87536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604"/>
            <a:stretch>
              <a:fillRect/>
            </a:stretch>
          </p:blipFill>
          <p:spPr bwMode="auto">
            <a:xfrm>
              <a:off x="1441844" y="5056471"/>
              <a:ext cx="6390946" cy="513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CaixaDeTexto 7"/>
            <p:cNvSpPr txBox="1"/>
            <p:nvPr/>
          </p:nvSpPr>
          <p:spPr>
            <a:xfrm>
              <a:off x="581894" y="5593277"/>
              <a:ext cx="81108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300" dirty="0" smtClean="0">
                  <a:latin typeface="Candara" pitchFamily="34" charset="0"/>
                </a:rPr>
                <a:t>site mais acessado no planeta durante a transmissão dos jogos </a:t>
              </a:r>
              <a:endParaRPr lang="pt-BR" sz="2300" dirty="0">
                <a:latin typeface="Candara" pitchFamily="34" charset="0"/>
              </a:endParaRPr>
            </a:p>
          </p:txBody>
        </p:sp>
      </p:grpSp>
      <p:pic>
        <p:nvPicPr>
          <p:cNvPr id="10" name="Imagen 8" descr="Alamys_Template_Diapositivas_MascaraPortada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21629" y="2146762"/>
            <a:ext cx="13759257" cy="6774476"/>
            <a:chOff x="0" y="941022"/>
            <a:chExt cx="9172838" cy="5080857"/>
          </a:xfrm>
          <a:solidFill>
            <a:schemeClr val="accent1">
              <a:lumMod val="75000"/>
            </a:schemeClr>
          </a:solidFill>
        </p:grpSpPr>
        <p:sp>
          <p:nvSpPr>
            <p:cNvPr id="3" name="Retângulo 2"/>
            <p:cNvSpPr/>
            <p:nvPr/>
          </p:nvSpPr>
          <p:spPr>
            <a:xfrm>
              <a:off x="0" y="1911927"/>
              <a:ext cx="4572000" cy="4108863"/>
            </a:xfrm>
            <a:prstGeom prst="rect">
              <a:avLst/>
            </a:prstGeom>
            <a:solidFill>
              <a:srgbClr val="1E477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" t="532" r="52385" b="80461"/>
            <a:stretch>
              <a:fillRect/>
            </a:stretch>
          </p:blipFill>
          <p:spPr bwMode="auto">
            <a:xfrm>
              <a:off x="0" y="941022"/>
              <a:ext cx="4358244" cy="97090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44" t="532"/>
            <a:stretch>
              <a:fillRect/>
            </a:stretch>
          </p:blipFill>
          <p:spPr bwMode="auto">
            <a:xfrm>
              <a:off x="4358244" y="941022"/>
              <a:ext cx="4814594" cy="508085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CaixaDeTexto 5"/>
          <p:cNvSpPr txBox="1"/>
          <p:nvPr/>
        </p:nvSpPr>
        <p:spPr>
          <a:xfrm>
            <a:off x="51959" y="3239780"/>
            <a:ext cx="2636322" cy="117833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3400" b="1" dirty="0" smtClean="0">
                <a:solidFill>
                  <a:schemeClr val="bg1"/>
                </a:solidFill>
                <a:latin typeface="Candara" pitchFamily="34" charset="0"/>
                <a:cs typeface="Arial" panose="020B0604020202020204" pitchFamily="34" charset="0"/>
              </a:rPr>
              <a:t>Jogos </a:t>
            </a:r>
          </a:p>
          <a:p>
            <a:pPr algn="ctr"/>
            <a:r>
              <a:rPr lang="pt-BR" sz="3400" b="1" dirty="0" smtClean="0">
                <a:solidFill>
                  <a:schemeClr val="bg1"/>
                </a:solidFill>
                <a:latin typeface="Candara" pitchFamily="34" charset="0"/>
                <a:cs typeface="Arial" panose="020B0604020202020204" pitchFamily="34" charset="0"/>
              </a:rPr>
              <a:t>Olímpicos</a:t>
            </a:r>
            <a:endParaRPr lang="pt-BR" sz="3400" b="1" dirty="0">
              <a:solidFill>
                <a:schemeClr val="bg1"/>
              </a:solidFill>
              <a:latin typeface="Candara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096492" y="3213654"/>
            <a:ext cx="2870859" cy="117833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3400" b="1" dirty="0" smtClean="0">
                <a:solidFill>
                  <a:schemeClr val="bg1"/>
                </a:solidFill>
                <a:latin typeface="Candara" pitchFamily="34" charset="0"/>
                <a:cs typeface="Arial" panose="020B0604020202020204" pitchFamily="34" charset="0"/>
              </a:rPr>
              <a:t>Jogos </a:t>
            </a:r>
          </a:p>
          <a:p>
            <a:pPr algn="ctr"/>
            <a:r>
              <a:rPr lang="pt-BR" sz="3400" b="1" dirty="0" smtClean="0">
                <a:solidFill>
                  <a:schemeClr val="bg1"/>
                </a:solidFill>
                <a:latin typeface="Candara" pitchFamily="34" charset="0"/>
                <a:cs typeface="Arial" panose="020B0604020202020204" pitchFamily="34" charset="0"/>
              </a:rPr>
              <a:t>Paralímpicos</a:t>
            </a:r>
            <a:endParaRPr lang="pt-BR" sz="3400" b="1" dirty="0">
              <a:solidFill>
                <a:schemeClr val="bg1"/>
              </a:solidFill>
              <a:latin typeface="Candara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1959" y="4352561"/>
            <a:ext cx="2636322" cy="170155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5100" b="1" dirty="0" smtClean="0">
                <a:solidFill>
                  <a:srgbClr val="FFC000"/>
                </a:solidFill>
                <a:latin typeface="Candara" pitchFamily="34" charset="0"/>
                <a:cs typeface="Arial" panose="020B0604020202020204" pitchFamily="34" charset="0"/>
              </a:rPr>
              <a:t>7,5</a:t>
            </a:r>
          </a:p>
          <a:p>
            <a:pPr algn="ctr"/>
            <a:r>
              <a:rPr lang="pt-BR" sz="5100" b="1" dirty="0" smtClean="0">
                <a:solidFill>
                  <a:srgbClr val="FFC000"/>
                </a:solidFill>
                <a:latin typeface="Candara" pitchFamily="34" charset="0"/>
                <a:cs typeface="Arial" panose="020B0604020202020204" pitchFamily="34" charset="0"/>
              </a:rPr>
              <a:t>milhões</a:t>
            </a:r>
            <a:endParaRPr lang="pt-BR" sz="5100" b="1" dirty="0">
              <a:solidFill>
                <a:srgbClr val="FFC000"/>
              </a:solidFill>
              <a:latin typeface="Candara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331029" y="4252627"/>
            <a:ext cx="2636322" cy="170155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5100" b="1" dirty="0" smtClean="0">
                <a:solidFill>
                  <a:srgbClr val="FFC000"/>
                </a:solidFill>
                <a:latin typeface="Candara" pitchFamily="34" charset="0"/>
                <a:cs typeface="Arial" panose="020B0604020202020204" pitchFamily="34" charset="0"/>
              </a:rPr>
              <a:t>1,8</a:t>
            </a:r>
          </a:p>
          <a:p>
            <a:pPr algn="ctr"/>
            <a:r>
              <a:rPr lang="pt-BR" sz="5100" b="1" dirty="0" smtClean="0">
                <a:solidFill>
                  <a:srgbClr val="FFC000"/>
                </a:solidFill>
                <a:latin typeface="Candara" pitchFamily="34" charset="0"/>
                <a:cs typeface="Arial" panose="020B0604020202020204" pitchFamily="34" charset="0"/>
              </a:rPr>
              <a:t>milhões</a:t>
            </a:r>
            <a:endParaRPr lang="pt-BR" sz="5100" b="1" dirty="0">
              <a:solidFill>
                <a:srgbClr val="FFC000"/>
              </a:solidFill>
              <a:latin typeface="Candara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191495" y="6223879"/>
            <a:ext cx="6149930" cy="102445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sz="2900" b="1" dirty="0" smtClean="0">
                <a:solidFill>
                  <a:schemeClr val="bg1"/>
                </a:solidFill>
                <a:latin typeface="Candara" pitchFamily="34" charset="0"/>
                <a:cs typeface="Arial" panose="020B0604020202020204" pitchFamily="34" charset="0"/>
              </a:rPr>
              <a:t>5,2 milhões</a:t>
            </a:r>
            <a:r>
              <a:rPr lang="pt-BR" sz="2900" dirty="0" smtClean="0">
                <a:solidFill>
                  <a:schemeClr val="bg1"/>
                </a:solidFill>
                <a:latin typeface="Candara" pitchFamily="34" charset="0"/>
                <a:cs typeface="Arial" panose="020B0604020202020204" pitchFamily="34" charset="0"/>
              </a:rPr>
              <a:t> de tickets solicitados na primeira fase do sorteio</a:t>
            </a:r>
            <a:endParaRPr lang="pt-BR" sz="2900" dirty="0">
              <a:solidFill>
                <a:schemeClr val="bg1"/>
              </a:solidFill>
              <a:latin typeface="Candara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24153" y="7227871"/>
            <a:ext cx="6292622" cy="53200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Candara" pitchFamily="34" charset="0"/>
                <a:cs typeface="Arial" panose="020B0604020202020204" pitchFamily="34" charset="0"/>
              </a:rPr>
              <a:t>Mais populares: vôlei, futebol e basquete.</a:t>
            </a:r>
            <a:endParaRPr lang="pt-BR" dirty="0">
              <a:solidFill>
                <a:schemeClr val="bg1"/>
              </a:solidFill>
              <a:latin typeface="Candara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7638694"/>
            <a:ext cx="6516774" cy="4750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pic>
        <p:nvPicPr>
          <p:cNvPr id="15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" t="485" r="-346" b="33654"/>
          <a:stretch/>
        </p:blipFill>
        <p:spPr bwMode="auto">
          <a:xfrm>
            <a:off x="0" y="1830158"/>
            <a:ext cx="13770768" cy="393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605842" y="5697268"/>
            <a:ext cx="2311880" cy="11885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grpSp>
        <p:nvGrpSpPr>
          <p:cNvPr id="3" name="Grupo 11"/>
          <p:cNvGrpSpPr/>
          <p:nvPr/>
        </p:nvGrpSpPr>
        <p:grpSpPr>
          <a:xfrm>
            <a:off x="3327710" y="6648505"/>
            <a:ext cx="2348472" cy="1513856"/>
            <a:chOff x="2385250" y="4321233"/>
            <a:chExt cx="1565648" cy="1135392"/>
          </a:xfrm>
        </p:grpSpPr>
        <p:grpSp>
          <p:nvGrpSpPr>
            <p:cNvPr id="4" name="Grupo 10"/>
            <p:cNvGrpSpPr/>
            <p:nvPr/>
          </p:nvGrpSpPr>
          <p:grpSpPr>
            <a:xfrm>
              <a:off x="2385250" y="4321233"/>
              <a:ext cx="1559897" cy="553294"/>
              <a:chOff x="276449" y="5348177"/>
              <a:chExt cx="1559897" cy="553294"/>
            </a:xfrm>
          </p:grpSpPr>
          <p:grpSp>
            <p:nvGrpSpPr>
              <p:cNvPr id="12" name="Grupo 5"/>
              <p:cNvGrpSpPr/>
              <p:nvPr/>
            </p:nvGrpSpPr>
            <p:grpSpPr>
              <a:xfrm>
                <a:off x="296373" y="5348177"/>
                <a:ext cx="1539973" cy="553294"/>
                <a:chOff x="-703087" y="5156791"/>
                <a:chExt cx="1539973" cy="553294"/>
              </a:xfrm>
            </p:grpSpPr>
            <p:sp>
              <p:nvSpPr>
                <p:cNvPr id="21" name="Retângulo 2"/>
                <p:cNvSpPr/>
                <p:nvPr/>
              </p:nvSpPr>
              <p:spPr>
                <a:xfrm>
                  <a:off x="-701749" y="5156791"/>
                  <a:ext cx="1538179" cy="265814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2" name="Retângulo 21"/>
                <p:cNvSpPr/>
                <p:nvPr/>
              </p:nvSpPr>
              <p:spPr>
                <a:xfrm>
                  <a:off x="-703087" y="5444271"/>
                  <a:ext cx="1539973" cy="265814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19" name="CaixaDeTexto 12"/>
              <p:cNvSpPr txBox="1"/>
              <p:nvPr/>
            </p:nvSpPr>
            <p:spPr>
              <a:xfrm>
                <a:off x="276449" y="5348177"/>
                <a:ext cx="1453115" cy="26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700" b="1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Riocentro</a:t>
                </a:r>
                <a:endParaRPr lang="pt-BR" sz="17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20" name="CaixaDeTexto 19"/>
              <p:cNvSpPr txBox="1"/>
              <p:nvPr/>
            </p:nvSpPr>
            <p:spPr>
              <a:xfrm>
                <a:off x="279124" y="5636526"/>
                <a:ext cx="1465207" cy="2423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500" b="1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Parque Olímpico Barra</a:t>
                </a:r>
                <a:endParaRPr lang="pt-BR" sz="15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14" name="Retângulo 13"/>
            <p:cNvSpPr/>
            <p:nvPr/>
          </p:nvSpPr>
          <p:spPr>
            <a:xfrm>
              <a:off x="2402967" y="4901075"/>
              <a:ext cx="1542180" cy="265814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2406512" y="5188555"/>
              <a:ext cx="1544386" cy="265814"/>
            </a:xfrm>
            <a:prstGeom prst="rect">
              <a:avLst/>
            </a:prstGeom>
            <a:solidFill>
              <a:srgbClr val="009E4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2402096" y="4903688"/>
              <a:ext cx="1481468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Área Olímpica de Golf</a:t>
              </a:r>
              <a:endParaRPr lang="pt-BR" sz="17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2405637" y="5191168"/>
              <a:ext cx="1136944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Pontal</a:t>
              </a:r>
              <a:endParaRPr lang="pt-BR" sz="17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3" name="Retângulo 22"/>
          <p:cNvSpPr/>
          <p:nvPr/>
        </p:nvSpPr>
        <p:spPr>
          <a:xfrm>
            <a:off x="8583284" y="5720272"/>
            <a:ext cx="2104845" cy="16562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grpSp>
        <p:nvGrpSpPr>
          <p:cNvPr id="13" name="Grupo 23"/>
          <p:cNvGrpSpPr/>
          <p:nvPr/>
        </p:nvGrpSpPr>
        <p:grpSpPr>
          <a:xfrm>
            <a:off x="8453887" y="6359557"/>
            <a:ext cx="2484407" cy="1503177"/>
            <a:chOff x="4008407" y="4755429"/>
            <a:chExt cx="1656271" cy="1127383"/>
          </a:xfrm>
        </p:grpSpPr>
        <p:grpSp>
          <p:nvGrpSpPr>
            <p:cNvPr id="18" name="Grupo 10"/>
            <p:cNvGrpSpPr/>
            <p:nvPr/>
          </p:nvGrpSpPr>
          <p:grpSpPr>
            <a:xfrm>
              <a:off x="4029819" y="4755429"/>
              <a:ext cx="1588853" cy="553294"/>
              <a:chOff x="267622" y="5348177"/>
              <a:chExt cx="1588853" cy="553294"/>
            </a:xfrm>
          </p:grpSpPr>
          <p:grpSp>
            <p:nvGrpSpPr>
              <p:cNvPr id="24" name="Grupo 5"/>
              <p:cNvGrpSpPr/>
              <p:nvPr/>
            </p:nvGrpSpPr>
            <p:grpSpPr>
              <a:xfrm>
                <a:off x="296373" y="5348177"/>
                <a:ext cx="1539973" cy="553294"/>
                <a:chOff x="-703087" y="5156791"/>
                <a:chExt cx="1539973" cy="553294"/>
              </a:xfrm>
            </p:grpSpPr>
            <p:sp>
              <p:nvSpPr>
                <p:cNvPr id="33" name="Retângulo 2"/>
                <p:cNvSpPr/>
                <p:nvPr/>
              </p:nvSpPr>
              <p:spPr>
                <a:xfrm>
                  <a:off x="-701749" y="5156791"/>
                  <a:ext cx="1538179" cy="265814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4" name="Retângulo 33"/>
                <p:cNvSpPr/>
                <p:nvPr/>
              </p:nvSpPr>
              <p:spPr>
                <a:xfrm>
                  <a:off x="-703087" y="5444271"/>
                  <a:ext cx="1539973" cy="265814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31" name="CaixaDeTexto 30"/>
              <p:cNvSpPr txBox="1"/>
              <p:nvPr/>
            </p:nvSpPr>
            <p:spPr>
              <a:xfrm>
                <a:off x="269215" y="5348177"/>
                <a:ext cx="1587260" cy="23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Estádio Olímpico Maracanã</a:t>
                </a:r>
                <a:endParaRPr lang="pt-BR" sz="14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32" name="CaixaDeTexto 31"/>
              <p:cNvSpPr txBox="1"/>
              <p:nvPr/>
            </p:nvSpPr>
            <p:spPr>
              <a:xfrm>
                <a:off x="267622" y="5636525"/>
                <a:ext cx="1456582" cy="23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err="1" smtClean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Maracanãzinho</a:t>
                </a:r>
                <a:endParaRPr lang="pt-BR" sz="14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26" name="Retângulo 25"/>
            <p:cNvSpPr/>
            <p:nvPr/>
          </p:nvSpPr>
          <p:spPr>
            <a:xfrm>
              <a:off x="4056363" y="5329519"/>
              <a:ext cx="1542180" cy="2658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4054157" y="5616998"/>
              <a:ext cx="1544386" cy="2658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4008407" y="5343634"/>
              <a:ext cx="1656271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Parque Aquático Julio de </a:t>
              </a:r>
              <a:r>
                <a:rPr lang="pt-BR" sz="12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Lamare</a:t>
              </a:r>
              <a:endParaRPr lang="pt-BR" sz="12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4024527" y="5625362"/>
              <a:ext cx="1136944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Sambódromo</a:t>
              </a:r>
              <a:endParaRPr lang="pt-BR" sz="1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35" name="Retângulo 34"/>
          <p:cNvSpPr/>
          <p:nvPr/>
        </p:nvSpPr>
        <p:spPr>
          <a:xfrm>
            <a:off x="7832786" y="5697268"/>
            <a:ext cx="621102" cy="421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grpSp>
        <p:nvGrpSpPr>
          <p:cNvPr id="25" name="Grupo 35"/>
          <p:cNvGrpSpPr/>
          <p:nvPr/>
        </p:nvGrpSpPr>
        <p:grpSpPr>
          <a:xfrm>
            <a:off x="5932578" y="6299547"/>
            <a:ext cx="2598945" cy="354419"/>
            <a:chOff x="3937800" y="5209686"/>
            <a:chExt cx="1732630" cy="265814"/>
          </a:xfrm>
        </p:grpSpPr>
        <p:sp>
          <p:nvSpPr>
            <p:cNvPr id="37" name="Retângulo 25"/>
            <p:cNvSpPr/>
            <p:nvPr/>
          </p:nvSpPr>
          <p:spPr>
            <a:xfrm>
              <a:off x="3937800" y="5209686"/>
              <a:ext cx="1600359" cy="265814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3950899" y="5216307"/>
              <a:ext cx="1719531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Parque Olímpico Deodoro</a:t>
              </a:r>
              <a:endParaRPr lang="pt-BR" sz="1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39" name="Retângulo 38"/>
          <p:cNvSpPr/>
          <p:nvPr/>
        </p:nvSpPr>
        <p:spPr>
          <a:xfrm>
            <a:off x="11093570" y="5689600"/>
            <a:ext cx="2147978" cy="12498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grpSp>
        <p:nvGrpSpPr>
          <p:cNvPr id="30" name="Grupo 39"/>
          <p:cNvGrpSpPr/>
          <p:nvPr/>
        </p:nvGrpSpPr>
        <p:grpSpPr>
          <a:xfrm>
            <a:off x="10977113" y="6389517"/>
            <a:ext cx="2484407" cy="1503177"/>
            <a:chOff x="4008407" y="4755429"/>
            <a:chExt cx="1656271" cy="1127383"/>
          </a:xfrm>
        </p:grpSpPr>
        <p:grpSp>
          <p:nvGrpSpPr>
            <p:cNvPr id="36" name="Grupo 10"/>
            <p:cNvGrpSpPr/>
            <p:nvPr/>
          </p:nvGrpSpPr>
          <p:grpSpPr>
            <a:xfrm>
              <a:off x="4029819" y="4755429"/>
              <a:ext cx="1588853" cy="553294"/>
              <a:chOff x="267622" y="5348177"/>
              <a:chExt cx="1588853" cy="553294"/>
            </a:xfrm>
          </p:grpSpPr>
          <p:grpSp>
            <p:nvGrpSpPr>
              <p:cNvPr id="40" name="Grupo 5"/>
              <p:cNvGrpSpPr/>
              <p:nvPr/>
            </p:nvGrpSpPr>
            <p:grpSpPr>
              <a:xfrm>
                <a:off x="296373" y="5348177"/>
                <a:ext cx="1539973" cy="553294"/>
                <a:chOff x="-703087" y="5156791"/>
                <a:chExt cx="1539973" cy="553294"/>
              </a:xfrm>
            </p:grpSpPr>
            <p:sp>
              <p:nvSpPr>
                <p:cNvPr id="49" name="Retângulo 2"/>
                <p:cNvSpPr/>
                <p:nvPr/>
              </p:nvSpPr>
              <p:spPr>
                <a:xfrm>
                  <a:off x="-701749" y="5156791"/>
                  <a:ext cx="1538179" cy="265814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0" name="Retângulo 49"/>
                <p:cNvSpPr/>
                <p:nvPr/>
              </p:nvSpPr>
              <p:spPr>
                <a:xfrm>
                  <a:off x="-703087" y="5444271"/>
                  <a:ext cx="1539973" cy="265814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47" name="CaixaDeTexto 46"/>
              <p:cNvSpPr txBox="1"/>
              <p:nvPr/>
            </p:nvSpPr>
            <p:spPr>
              <a:xfrm>
                <a:off x="269215" y="5348177"/>
                <a:ext cx="1587260" cy="23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Estádio Lagoa</a:t>
                </a:r>
                <a:endParaRPr lang="pt-BR" sz="14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48" name="CaixaDeTexto 47"/>
              <p:cNvSpPr txBox="1"/>
              <p:nvPr/>
            </p:nvSpPr>
            <p:spPr>
              <a:xfrm>
                <a:off x="267622" y="5636525"/>
                <a:ext cx="1456582" cy="238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Marina da Glória</a:t>
                </a:r>
                <a:endParaRPr lang="pt-BR" sz="14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42" name="Retângulo 41"/>
            <p:cNvSpPr/>
            <p:nvPr/>
          </p:nvSpPr>
          <p:spPr>
            <a:xfrm>
              <a:off x="4056363" y="5329519"/>
              <a:ext cx="1542180" cy="2658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/>
          </p:nvSpPr>
          <p:spPr>
            <a:xfrm>
              <a:off x="4054157" y="5616998"/>
              <a:ext cx="1544386" cy="2658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4008407" y="5343634"/>
              <a:ext cx="1656271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Forte de Copacabana</a:t>
              </a:r>
              <a:endParaRPr lang="pt-BR" sz="1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4024527" y="5625362"/>
              <a:ext cx="1424492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Arena de Vôlei de Praia</a:t>
              </a:r>
              <a:endParaRPr lang="pt-BR" sz="1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51" name="Retângulo 50"/>
          <p:cNvSpPr/>
          <p:nvPr/>
        </p:nvSpPr>
        <p:spPr>
          <a:xfrm>
            <a:off x="512064" y="5396992"/>
            <a:ext cx="1975104" cy="7965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grpSp>
        <p:nvGrpSpPr>
          <p:cNvPr id="41" name="Grupo 58"/>
          <p:cNvGrpSpPr/>
          <p:nvPr/>
        </p:nvGrpSpPr>
        <p:grpSpPr>
          <a:xfrm>
            <a:off x="203160" y="7058492"/>
            <a:ext cx="2982432" cy="1450944"/>
            <a:chOff x="0" y="4941168"/>
            <a:chExt cx="1988288" cy="1088208"/>
          </a:xfrm>
        </p:grpSpPr>
        <p:grpSp>
          <p:nvGrpSpPr>
            <p:cNvPr id="46" name="Grupo 2"/>
            <p:cNvGrpSpPr/>
            <p:nvPr/>
          </p:nvGrpSpPr>
          <p:grpSpPr>
            <a:xfrm>
              <a:off x="0" y="5235478"/>
              <a:ext cx="1988288" cy="793898"/>
              <a:chOff x="202021" y="4061638"/>
              <a:chExt cx="1988288" cy="793898"/>
            </a:xfrm>
          </p:grpSpPr>
          <p:grpSp>
            <p:nvGrpSpPr>
              <p:cNvPr id="59" name="Grupo 5"/>
              <p:cNvGrpSpPr/>
              <p:nvPr/>
            </p:nvGrpSpPr>
            <p:grpSpPr>
              <a:xfrm>
                <a:off x="223283" y="4061638"/>
                <a:ext cx="1884169" cy="793898"/>
                <a:chOff x="-701749" y="5156791"/>
                <a:chExt cx="1884169" cy="793898"/>
              </a:xfrm>
            </p:grpSpPr>
            <p:sp>
              <p:nvSpPr>
                <p:cNvPr id="8" name="Retângulo 7"/>
                <p:cNvSpPr/>
                <p:nvPr/>
              </p:nvSpPr>
              <p:spPr>
                <a:xfrm>
                  <a:off x="-701749" y="5156791"/>
                  <a:ext cx="1881963" cy="265814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9" name="Retângulo 3"/>
                <p:cNvSpPr/>
                <p:nvPr/>
              </p:nvSpPr>
              <p:spPr>
                <a:xfrm>
                  <a:off x="-698205" y="5420398"/>
                  <a:ext cx="1878017" cy="265814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10" name="Retângulo 9"/>
                <p:cNvSpPr/>
                <p:nvPr/>
              </p:nvSpPr>
              <p:spPr>
                <a:xfrm>
                  <a:off x="-699543" y="5684875"/>
                  <a:ext cx="1881963" cy="265814"/>
                </a:xfrm>
                <a:prstGeom prst="rect">
                  <a:avLst/>
                </a:prstGeom>
                <a:solidFill>
                  <a:srgbClr val="009E47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5" name="CaixaDeTexto 4"/>
              <p:cNvSpPr txBox="1"/>
              <p:nvPr/>
            </p:nvSpPr>
            <p:spPr>
              <a:xfrm>
                <a:off x="202021" y="4061638"/>
                <a:ext cx="1988288" cy="26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700" b="1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Existentes / para renovação</a:t>
                </a:r>
                <a:endParaRPr lang="pt-BR" sz="17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6" name="CaixaDeTexto 5"/>
              <p:cNvSpPr txBox="1"/>
              <p:nvPr/>
            </p:nvSpPr>
            <p:spPr>
              <a:xfrm>
                <a:off x="305539" y="4309731"/>
                <a:ext cx="1647108" cy="26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700" b="1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A construir</a:t>
                </a:r>
                <a:endParaRPr lang="pt-BR" sz="17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  <p:sp>
            <p:nvSpPr>
              <p:cNvPr id="7" name="CaixaDeTexto 6"/>
              <p:cNvSpPr txBox="1"/>
              <p:nvPr/>
            </p:nvSpPr>
            <p:spPr>
              <a:xfrm>
                <a:off x="213523" y="4575545"/>
                <a:ext cx="1810747" cy="265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700" b="1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</a:rPr>
                  <a:t>Temporário</a:t>
                </a:r>
                <a:endParaRPr lang="pt-BR" sz="1700" b="1" dirty="0">
                  <a:solidFill>
                    <a:schemeClr val="bg1"/>
                  </a:solidFill>
                  <a:latin typeface="+mj-lt"/>
                  <a:cs typeface="Arial" pitchFamily="34" charset="0"/>
                </a:endParaRPr>
              </a:p>
            </p:txBody>
          </p:sp>
        </p:grpSp>
        <p:sp>
          <p:nvSpPr>
            <p:cNvPr id="52" name="CaixaDeTexto 51"/>
            <p:cNvSpPr txBox="1"/>
            <p:nvPr/>
          </p:nvSpPr>
          <p:spPr>
            <a:xfrm>
              <a:off x="253255" y="4941168"/>
              <a:ext cx="1365504" cy="26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700" b="1" dirty="0" smtClean="0"/>
                <a:t>LEGENDA</a:t>
              </a:r>
              <a:endParaRPr lang="pt-BR" sz="1700" b="1" dirty="0"/>
            </a:p>
          </p:txBody>
        </p:sp>
      </p:grpSp>
      <p:sp>
        <p:nvSpPr>
          <p:cNvPr id="53" name="Retângulo de cantos arredondados 52"/>
          <p:cNvSpPr/>
          <p:nvPr/>
        </p:nvSpPr>
        <p:spPr>
          <a:xfrm>
            <a:off x="8269512" y="4514080"/>
            <a:ext cx="5285232" cy="63398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pt-BR"/>
          </a:p>
        </p:txBody>
      </p:sp>
      <p:sp>
        <p:nvSpPr>
          <p:cNvPr id="54" name="CaixaDeTexto 53"/>
          <p:cNvSpPr txBox="1"/>
          <p:nvPr/>
        </p:nvSpPr>
        <p:spPr>
          <a:xfrm>
            <a:off x="6979075" y="4763375"/>
            <a:ext cx="6526917" cy="747451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r"/>
            <a:r>
              <a:rPr lang="pt-BR" sz="4000" b="1" dirty="0" smtClean="0">
                <a:solidFill>
                  <a:schemeClr val="bg1"/>
                </a:solidFill>
                <a:latin typeface="Candara" pitchFamily="34" charset="0"/>
                <a:cs typeface="Arial" panose="020B0604020202020204" pitchFamily="34" charset="0"/>
              </a:rPr>
              <a:t>Locais de Competição</a:t>
            </a:r>
            <a:endParaRPr lang="pt-BR" sz="4000" b="1" dirty="0">
              <a:solidFill>
                <a:schemeClr val="bg1"/>
              </a:solidFill>
              <a:latin typeface="Candara" pitchFamily="34" charset="0"/>
              <a:cs typeface="Arial" panose="020B0604020202020204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3447288" y="5976411"/>
            <a:ext cx="2048256" cy="439674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BARRA</a:t>
            </a:r>
            <a:endParaRPr lang="pt-BR" sz="2000" b="1" dirty="0">
              <a:solidFill>
                <a:schemeClr val="tx2"/>
              </a:solidFill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6108192" y="5728214"/>
            <a:ext cx="2048256" cy="439674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DEODORO</a:t>
            </a:r>
            <a:endParaRPr lang="pt-BR" sz="2000" b="1" dirty="0">
              <a:solidFill>
                <a:schemeClr val="tx2"/>
              </a:solidFill>
            </a:endParaRPr>
          </a:p>
        </p:txBody>
      </p:sp>
      <p:sp>
        <p:nvSpPr>
          <p:cNvPr id="57" name="CaixaDeTexto 56"/>
          <p:cNvSpPr txBox="1"/>
          <p:nvPr/>
        </p:nvSpPr>
        <p:spPr>
          <a:xfrm>
            <a:off x="8650224" y="5741277"/>
            <a:ext cx="2048256" cy="439674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MARACANÃ</a:t>
            </a:r>
            <a:endParaRPr lang="pt-BR" sz="2000" b="1" dirty="0">
              <a:solidFill>
                <a:schemeClr val="tx2"/>
              </a:solidFill>
            </a:endParaRPr>
          </a:p>
        </p:txBody>
      </p:sp>
      <p:sp>
        <p:nvSpPr>
          <p:cNvPr id="58" name="CaixaDeTexto 57"/>
          <p:cNvSpPr txBox="1"/>
          <p:nvPr/>
        </p:nvSpPr>
        <p:spPr>
          <a:xfrm>
            <a:off x="11137392" y="5675962"/>
            <a:ext cx="2048256" cy="439674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2"/>
                </a:solidFill>
              </a:rPr>
              <a:t>COPACABANA</a:t>
            </a:r>
            <a:endParaRPr lang="pt-BR" sz="2000" b="1" dirty="0">
              <a:solidFill>
                <a:schemeClr val="tx2"/>
              </a:solidFill>
            </a:endParaRPr>
          </a:p>
        </p:txBody>
      </p:sp>
      <p:pic>
        <p:nvPicPr>
          <p:cNvPr id="60" name="Imagen 8" descr="Alamys_Template_Diapositivas_MascaraPortada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3715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Alamys_Template_Diapositivas_Final</Template>
  <TotalTime>343</TotalTime>
  <Words>2023</Words>
  <Application>Microsoft Office PowerPoint</Application>
  <PresentationFormat>Personalizado</PresentationFormat>
  <Paragraphs>706</Paragraphs>
  <Slides>51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51</vt:i4>
      </vt:variant>
    </vt:vector>
  </HeadingPairs>
  <TitlesOfParts>
    <vt:vector size="61" baseType="lpstr">
      <vt:lpstr>ＭＳ Ｐゴシック</vt:lpstr>
      <vt:lpstr>Aller Light</vt:lpstr>
      <vt:lpstr>Arial</vt:lpstr>
      <vt:lpstr>Arial Black</vt:lpstr>
      <vt:lpstr>Calibri</vt:lpstr>
      <vt:lpstr>Candara</vt:lpstr>
      <vt:lpstr>Tahoma</vt:lpstr>
      <vt:lpstr>Wingdings</vt:lpstr>
      <vt:lpstr>Wingdings 2</vt:lpstr>
      <vt:lpstr>Tema de Office</vt:lpstr>
      <vt:lpstr>Presentación de PowerPoint</vt:lpstr>
      <vt:lpstr>A CONCESSÃO</vt:lpstr>
      <vt:lpstr>METRÔRIO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Baobab Diseño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Marlene Camus</dc:creator>
  <cp:lastModifiedBy>user3</cp:lastModifiedBy>
  <cp:revision>72</cp:revision>
  <dcterms:created xsi:type="dcterms:W3CDTF">2015-05-26T19:21:45Z</dcterms:created>
  <dcterms:modified xsi:type="dcterms:W3CDTF">2015-11-10T14:37:23Z</dcterms:modified>
</cp:coreProperties>
</file>