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24"/>
  </p:notesMasterIdLst>
  <p:sldIdLst>
    <p:sldId id="256"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4" r:id="rId21"/>
    <p:sldId id="285" r:id="rId22"/>
    <p:sldId id="286" r:id="rId23"/>
  </p:sldIdLst>
  <p:sldSz cx="9144000" cy="6858000" type="screen4x3"/>
  <p:notesSz cx="6797675" cy="9928225"/>
  <p:defaultTextStyle>
    <a:defPPr>
      <a:defRPr lang="en-US"/>
    </a:defPPr>
    <a:lvl1pPr algn="l" rtl="0" fontAlgn="base">
      <a:spcBef>
        <a:spcPct val="0"/>
      </a:spcBef>
      <a:spcAft>
        <a:spcPct val="0"/>
      </a:spcAft>
      <a:defRPr sz="2400" kern="1200">
        <a:solidFill>
          <a:schemeClr val="accent2"/>
        </a:solidFill>
        <a:latin typeface="Verdana" pitchFamily="34" charset="0"/>
        <a:ea typeface="+mn-ea"/>
        <a:cs typeface="Arial" charset="0"/>
      </a:defRPr>
    </a:lvl1pPr>
    <a:lvl2pPr marL="457200" algn="l" rtl="0" fontAlgn="base">
      <a:spcBef>
        <a:spcPct val="0"/>
      </a:spcBef>
      <a:spcAft>
        <a:spcPct val="0"/>
      </a:spcAft>
      <a:defRPr sz="2400" kern="1200">
        <a:solidFill>
          <a:schemeClr val="accent2"/>
        </a:solidFill>
        <a:latin typeface="Verdana" pitchFamily="34" charset="0"/>
        <a:ea typeface="+mn-ea"/>
        <a:cs typeface="Arial" charset="0"/>
      </a:defRPr>
    </a:lvl2pPr>
    <a:lvl3pPr marL="914400" algn="l" rtl="0" fontAlgn="base">
      <a:spcBef>
        <a:spcPct val="0"/>
      </a:spcBef>
      <a:spcAft>
        <a:spcPct val="0"/>
      </a:spcAft>
      <a:defRPr sz="2400" kern="1200">
        <a:solidFill>
          <a:schemeClr val="accent2"/>
        </a:solidFill>
        <a:latin typeface="Verdana" pitchFamily="34" charset="0"/>
        <a:ea typeface="+mn-ea"/>
        <a:cs typeface="Arial" charset="0"/>
      </a:defRPr>
    </a:lvl3pPr>
    <a:lvl4pPr marL="1371600" algn="l" rtl="0" fontAlgn="base">
      <a:spcBef>
        <a:spcPct val="0"/>
      </a:spcBef>
      <a:spcAft>
        <a:spcPct val="0"/>
      </a:spcAft>
      <a:defRPr sz="2400" kern="1200">
        <a:solidFill>
          <a:schemeClr val="accent2"/>
        </a:solidFill>
        <a:latin typeface="Verdana" pitchFamily="34" charset="0"/>
        <a:ea typeface="+mn-ea"/>
        <a:cs typeface="Arial" charset="0"/>
      </a:defRPr>
    </a:lvl4pPr>
    <a:lvl5pPr marL="1828800" algn="l" rtl="0" fontAlgn="base">
      <a:spcBef>
        <a:spcPct val="0"/>
      </a:spcBef>
      <a:spcAft>
        <a:spcPct val="0"/>
      </a:spcAft>
      <a:defRPr sz="2400" kern="1200">
        <a:solidFill>
          <a:schemeClr val="accent2"/>
        </a:solidFill>
        <a:latin typeface="Verdana" pitchFamily="34" charset="0"/>
        <a:ea typeface="+mn-ea"/>
        <a:cs typeface="Arial" charset="0"/>
      </a:defRPr>
    </a:lvl5pPr>
    <a:lvl6pPr marL="2286000" algn="l" defTabSz="914400" rtl="0" eaLnBrk="1" latinLnBrk="0" hangingPunct="1">
      <a:defRPr sz="2400" kern="1200">
        <a:solidFill>
          <a:schemeClr val="accent2"/>
        </a:solidFill>
        <a:latin typeface="Verdana" pitchFamily="34" charset="0"/>
        <a:ea typeface="+mn-ea"/>
        <a:cs typeface="Arial" charset="0"/>
      </a:defRPr>
    </a:lvl6pPr>
    <a:lvl7pPr marL="2743200" algn="l" defTabSz="914400" rtl="0" eaLnBrk="1" latinLnBrk="0" hangingPunct="1">
      <a:defRPr sz="2400" kern="1200">
        <a:solidFill>
          <a:schemeClr val="accent2"/>
        </a:solidFill>
        <a:latin typeface="Verdana" pitchFamily="34" charset="0"/>
        <a:ea typeface="+mn-ea"/>
        <a:cs typeface="Arial" charset="0"/>
      </a:defRPr>
    </a:lvl7pPr>
    <a:lvl8pPr marL="3200400" algn="l" defTabSz="914400" rtl="0" eaLnBrk="1" latinLnBrk="0" hangingPunct="1">
      <a:defRPr sz="2400" kern="1200">
        <a:solidFill>
          <a:schemeClr val="accent2"/>
        </a:solidFill>
        <a:latin typeface="Verdana" pitchFamily="34" charset="0"/>
        <a:ea typeface="+mn-ea"/>
        <a:cs typeface="Arial" charset="0"/>
      </a:defRPr>
    </a:lvl8pPr>
    <a:lvl9pPr marL="3657600" algn="l" defTabSz="914400" rtl="0" eaLnBrk="1" latinLnBrk="0" hangingPunct="1">
      <a:defRPr sz="2400" kern="1200">
        <a:solidFill>
          <a:schemeClr val="accent2"/>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9A5"/>
    <a:srgbClr val="E7C6C3"/>
    <a:srgbClr val="FEC8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91" d="100"/>
          <a:sy n="91" d="100"/>
        </p:scale>
        <p:origin x="-9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Usuarios\vfernandez\Mis%20Documentos\AATE\01%20DATAs%20VArios\datac%20%20cuadro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PE"/>
  <c:style val="20"/>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chemeClr val="accent1">
                  <a:lumMod val="50000"/>
                </a:schemeClr>
              </a:solidFill>
            </c:spPr>
          </c:dPt>
          <c:cat>
            <c:strRef>
              <c:f>Hoja2!$A$1:$A$7</c:f>
              <c:strCache>
                <c:ptCount val="7"/>
                <c:pt idx="0">
                  <c:v>LIMA </c:v>
                </c:pt>
                <c:pt idx="1">
                  <c:v>AREQUIPA</c:v>
                </c:pt>
                <c:pt idx="2">
                  <c:v>TRUJILLO</c:v>
                </c:pt>
                <c:pt idx="3">
                  <c:v>CHICLAYO</c:v>
                </c:pt>
                <c:pt idx="4">
                  <c:v>PIURA</c:v>
                </c:pt>
                <c:pt idx="5">
                  <c:v>MAYNAS</c:v>
                </c:pt>
                <c:pt idx="6">
                  <c:v>HUANCAYO</c:v>
                </c:pt>
              </c:strCache>
            </c:strRef>
          </c:cat>
          <c:val>
            <c:numRef>
              <c:f>Hoja2!$B$1:$B$7</c:f>
              <c:numCache>
                <c:formatCode>#,##0;[Red]#,##0</c:formatCode>
                <c:ptCount val="7"/>
                <c:pt idx="0">
                  <c:v>8482619</c:v>
                </c:pt>
                <c:pt idx="1">
                  <c:v>864250</c:v>
                </c:pt>
                <c:pt idx="2">
                  <c:v>811979</c:v>
                </c:pt>
                <c:pt idx="3">
                  <c:v>757452</c:v>
                </c:pt>
                <c:pt idx="4">
                  <c:v>665991</c:v>
                </c:pt>
                <c:pt idx="5">
                  <c:v>492992</c:v>
                </c:pt>
                <c:pt idx="6">
                  <c:v>466346</c:v>
                </c:pt>
              </c:numCache>
            </c:numRef>
          </c:val>
        </c:ser>
        <c:axId val="132878720"/>
        <c:axId val="132880256"/>
      </c:barChart>
      <c:catAx>
        <c:axId val="132878720"/>
        <c:scaling>
          <c:orientation val="minMax"/>
        </c:scaling>
        <c:axPos val="b"/>
        <c:tickLblPos val="nextTo"/>
        <c:txPr>
          <a:bodyPr/>
          <a:lstStyle/>
          <a:p>
            <a:pPr>
              <a:defRPr sz="800"/>
            </a:pPr>
            <a:endParaRPr lang="es-PE"/>
          </a:p>
        </c:txPr>
        <c:crossAx val="132880256"/>
        <c:crosses val="autoZero"/>
        <c:auto val="1"/>
        <c:lblAlgn val="ctr"/>
        <c:lblOffset val="100"/>
      </c:catAx>
      <c:valAx>
        <c:axId val="132880256"/>
        <c:scaling>
          <c:orientation val="minMax"/>
        </c:scaling>
        <c:axPos val="l"/>
        <c:majorGridlines>
          <c:spPr>
            <a:ln>
              <a:solidFill>
                <a:schemeClr val="bg1">
                  <a:lumMod val="95000"/>
                </a:schemeClr>
              </a:solidFill>
            </a:ln>
          </c:spPr>
        </c:majorGridlines>
        <c:numFmt formatCode="#,##0;[Red]#,##0" sourceLinked="1"/>
        <c:tickLblPos val="nextTo"/>
        <c:crossAx val="132878720"/>
        <c:crosses val="autoZero"/>
        <c:crossBetween val="between"/>
        <c:dispUnits>
          <c:builtInUnit val="millions"/>
        </c:dispUnits>
      </c:valAx>
    </c:plotArea>
    <c:plotVisOnly val="1"/>
  </c:chart>
  <c:txPr>
    <a:bodyPr/>
    <a:lstStyle/>
    <a:p>
      <a:pPr>
        <a:defRPr sz="1100"/>
      </a:pPr>
      <a:endParaRPr lang="es-PE"/>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PE"/>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39129483814524"/>
          <c:y val="8.5438538932633507E-2"/>
          <c:w val="0.71038648293963258"/>
          <c:h val="0.68708624963546228"/>
        </c:manualLayout>
      </c:layout>
      <c:barChart>
        <c:barDir val="col"/>
        <c:grouping val="stacked"/>
        <c:ser>
          <c:idx val="0"/>
          <c:order val="0"/>
          <c:tx>
            <c:strRef>
              <c:f>Hoja1!$F$14</c:f>
              <c:strCache>
                <c:ptCount val="1"/>
                <c:pt idx="0">
                  <c:v>Operación y Matenimiento</c:v>
                </c:pt>
              </c:strCache>
            </c:strRef>
          </c:tx>
          <c:spPr>
            <a:ln>
              <a:solidFill>
                <a:schemeClr val="tx1"/>
              </a:solidFill>
            </a:ln>
          </c:spPr>
          <c:dLbls>
            <c:txPr>
              <a:bodyPr/>
              <a:lstStyle/>
              <a:p>
                <a:pPr>
                  <a:defRPr sz="1600" b="1"/>
                </a:pPr>
                <a:endParaRPr lang="es-PE"/>
              </a:p>
            </c:txPr>
            <c:dLblPos val="ctr"/>
            <c:showVal val="1"/>
          </c:dLbls>
          <c:cat>
            <c:strRef>
              <c:f>Hoja1!$E$15:$E$16</c:f>
              <c:strCache>
                <c:ptCount val="2"/>
                <c:pt idx="0">
                  <c:v>METRO</c:v>
                </c:pt>
                <c:pt idx="1">
                  <c:v>COSAC</c:v>
                </c:pt>
              </c:strCache>
            </c:strRef>
          </c:cat>
          <c:val>
            <c:numRef>
              <c:f>Hoja1!$F$15:$F$16</c:f>
              <c:numCache>
                <c:formatCode>General</c:formatCode>
                <c:ptCount val="2"/>
                <c:pt idx="0">
                  <c:v>235.2</c:v>
                </c:pt>
                <c:pt idx="1">
                  <c:v>939</c:v>
                </c:pt>
              </c:numCache>
            </c:numRef>
          </c:val>
        </c:ser>
        <c:ser>
          <c:idx val="1"/>
          <c:order val="1"/>
          <c:tx>
            <c:strRef>
              <c:f>Hoja1!$G$14</c:f>
              <c:strCache>
                <c:ptCount val="1"/>
                <c:pt idx="0">
                  <c:v>Material Rodante</c:v>
                </c:pt>
              </c:strCache>
            </c:strRef>
          </c:tx>
          <c:spPr>
            <a:ln>
              <a:solidFill>
                <a:schemeClr val="tx1"/>
              </a:solidFill>
            </a:ln>
          </c:spPr>
          <c:dLbls>
            <c:txPr>
              <a:bodyPr/>
              <a:lstStyle/>
              <a:p>
                <a:pPr>
                  <a:defRPr sz="1600" b="1"/>
                </a:pPr>
                <a:endParaRPr lang="es-PE"/>
              </a:p>
            </c:txPr>
            <c:dLblPos val="ctr"/>
            <c:showVal val="1"/>
          </c:dLbls>
          <c:cat>
            <c:strRef>
              <c:f>Hoja1!$E$15:$E$16</c:f>
              <c:strCache>
                <c:ptCount val="2"/>
                <c:pt idx="0">
                  <c:v>METRO</c:v>
                </c:pt>
                <c:pt idx="1">
                  <c:v>COSAC</c:v>
                </c:pt>
              </c:strCache>
            </c:strRef>
          </c:cat>
          <c:val>
            <c:numRef>
              <c:f>Hoja1!$G$15:$G$16</c:f>
              <c:numCache>
                <c:formatCode>General</c:formatCode>
                <c:ptCount val="2"/>
                <c:pt idx="0">
                  <c:v>168</c:v>
                </c:pt>
                <c:pt idx="1">
                  <c:v>203</c:v>
                </c:pt>
              </c:numCache>
            </c:numRef>
          </c:val>
        </c:ser>
        <c:ser>
          <c:idx val="2"/>
          <c:order val="2"/>
          <c:tx>
            <c:strRef>
              <c:f>Hoja1!$H$14</c:f>
              <c:strCache>
                <c:ptCount val="1"/>
                <c:pt idx="0">
                  <c:v>Infraestructura</c:v>
                </c:pt>
              </c:strCache>
            </c:strRef>
          </c:tx>
          <c:spPr>
            <a:ln>
              <a:solidFill>
                <a:schemeClr val="tx1"/>
              </a:solidFill>
            </a:ln>
          </c:spPr>
          <c:dLbls>
            <c:txPr>
              <a:bodyPr/>
              <a:lstStyle/>
              <a:p>
                <a:pPr>
                  <a:defRPr sz="1600" b="1"/>
                </a:pPr>
                <a:endParaRPr lang="es-PE"/>
              </a:p>
            </c:txPr>
            <c:dLblPos val="ctr"/>
            <c:showVal val="1"/>
          </c:dLbls>
          <c:cat>
            <c:strRef>
              <c:f>Hoja1!$E$15:$E$16</c:f>
              <c:strCache>
                <c:ptCount val="2"/>
                <c:pt idx="0">
                  <c:v>METRO</c:v>
                </c:pt>
                <c:pt idx="1">
                  <c:v>COSAC</c:v>
                </c:pt>
              </c:strCache>
            </c:strRef>
          </c:cat>
          <c:val>
            <c:numRef>
              <c:f>Hoja1!$H$15:$H$16</c:f>
              <c:numCache>
                <c:formatCode>General</c:formatCode>
                <c:ptCount val="2"/>
                <c:pt idx="0">
                  <c:v>514.5</c:v>
                </c:pt>
                <c:pt idx="1">
                  <c:v>157.5</c:v>
                </c:pt>
              </c:numCache>
            </c:numRef>
          </c:val>
        </c:ser>
        <c:dLbls>
          <c:showVal val="1"/>
        </c:dLbls>
        <c:gapWidth val="75"/>
        <c:overlap val="100"/>
        <c:axId val="132642304"/>
        <c:axId val="132643840"/>
      </c:barChart>
      <c:catAx>
        <c:axId val="132642304"/>
        <c:scaling>
          <c:orientation val="minMax"/>
        </c:scaling>
        <c:axPos val="b"/>
        <c:majorTickMark val="none"/>
        <c:tickLblPos val="nextTo"/>
        <c:txPr>
          <a:bodyPr/>
          <a:lstStyle/>
          <a:p>
            <a:pPr>
              <a:defRPr b="1"/>
            </a:pPr>
            <a:endParaRPr lang="es-PE"/>
          </a:p>
        </c:txPr>
        <c:crossAx val="132643840"/>
        <c:crosses val="autoZero"/>
        <c:auto val="1"/>
        <c:lblAlgn val="ctr"/>
        <c:lblOffset val="100"/>
      </c:catAx>
      <c:valAx>
        <c:axId val="132643840"/>
        <c:scaling>
          <c:orientation val="minMax"/>
        </c:scaling>
        <c:axPos val="l"/>
        <c:majorGridlines/>
        <c:title>
          <c:tx>
            <c:rich>
              <a:bodyPr rot="-5400000" vert="horz"/>
              <a:lstStyle/>
              <a:p>
                <a:pPr>
                  <a:defRPr/>
                </a:pPr>
                <a:r>
                  <a:rPr lang="es-PE" dirty="0"/>
                  <a:t>MILLONES DE US$</a:t>
                </a:r>
              </a:p>
            </c:rich>
          </c:tx>
          <c:layout/>
        </c:title>
        <c:numFmt formatCode="General" sourceLinked="1"/>
        <c:majorTickMark val="none"/>
        <c:tickLblPos val="nextTo"/>
        <c:spPr>
          <a:ln w="9525">
            <a:noFill/>
          </a:ln>
        </c:spPr>
        <c:crossAx val="132642304"/>
        <c:crosses val="autoZero"/>
        <c:crossBetween val="between"/>
      </c:valAx>
      <c:spPr>
        <a:solidFill>
          <a:schemeClr val="bg1">
            <a:lumMod val="95000"/>
          </a:scheme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plotArea>
    <c:legend>
      <c:legendPos val="b"/>
      <c:layout/>
    </c:legend>
    <c:plotVisOnly val="1"/>
    <c:dispBlanksAs val="gap"/>
  </c:chart>
  <c:spPr>
    <a:solidFill>
      <a:schemeClr val="lt1"/>
    </a:solidFill>
    <a:ln w="25400" cap="flat" cmpd="sng" algn="ctr">
      <a:solidFill>
        <a:schemeClr val="accent6"/>
      </a:solidFill>
      <a:prstDash val="solid"/>
    </a:ln>
    <a:effectLst/>
  </c:spPr>
  <c:txPr>
    <a:bodyPr/>
    <a:lstStyle/>
    <a:p>
      <a:pPr>
        <a:defRPr sz="1400">
          <a:solidFill>
            <a:schemeClr val="dk1"/>
          </a:solidFill>
          <a:latin typeface="+mn-lt"/>
          <a:ea typeface="+mn-ea"/>
          <a:cs typeface="+mn-cs"/>
        </a:defRPr>
      </a:pPr>
      <a:endParaRPr lang="es-PE"/>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B8E94-9762-4EBA-A76B-583FD7591267}"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PE"/>
        </a:p>
      </dgm:t>
    </dgm:pt>
    <dgm:pt modelId="{E09CB3E1-A6A3-4EF2-83C4-CB4E605C89FC}">
      <dgm:prSet phldrT="[Texto]"/>
      <dgm:spPr>
        <a:ln>
          <a:solidFill>
            <a:schemeClr val="tx1">
              <a:alpha val="90000"/>
            </a:schemeClr>
          </a:solidFill>
        </a:ln>
      </dgm:spPr>
      <dgm:t>
        <a:bodyPr/>
        <a:lstStyle/>
        <a:p>
          <a:r>
            <a:rPr lang="es-MX" b="1" dirty="0" smtClean="0"/>
            <a:t>TRANSPORTE PRIVADO Y TAXIS</a:t>
          </a:r>
          <a:endParaRPr lang="es-PE" b="1" dirty="0"/>
        </a:p>
      </dgm:t>
    </dgm:pt>
    <dgm:pt modelId="{A40362A2-16FC-43EC-B9D0-8587845C08C7}" type="parTrans" cxnId="{660F7B46-67A0-4DCA-9703-A93190AF5674}">
      <dgm:prSet/>
      <dgm:spPr/>
      <dgm:t>
        <a:bodyPr/>
        <a:lstStyle/>
        <a:p>
          <a:endParaRPr lang="es-PE"/>
        </a:p>
      </dgm:t>
    </dgm:pt>
    <dgm:pt modelId="{7F08CAD8-DD9F-459A-83BE-847232E07D5D}" type="sibTrans" cxnId="{660F7B46-67A0-4DCA-9703-A93190AF5674}">
      <dgm:prSet/>
      <dgm:spPr/>
      <dgm:t>
        <a:bodyPr/>
        <a:lstStyle/>
        <a:p>
          <a:endParaRPr lang="es-PE"/>
        </a:p>
      </dgm:t>
    </dgm:pt>
    <dgm:pt modelId="{71D68C54-22C1-40B2-B45C-18F34405B0F8}">
      <dgm:prSet phldrT="[Texto]"/>
      <dgm:spPr/>
      <dgm:t>
        <a:bodyPr/>
        <a:lstStyle/>
        <a:p>
          <a:r>
            <a:rPr lang="es-MX" dirty="0" smtClean="0"/>
            <a:t>Representa 23.5%</a:t>
          </a:r>
          <a:endParaRPr lang="es-PE" dirty="0"/>
        </a:p>
      </dgm:t>
    </dgm:pt>
    <dgm:pt modelId="{D8A901C1-35D7-479C-8753-F56787B72BB4}" type="parTrans" cxnId="{4AEF7111-8D84-491F-A9F8-CE7ADF504493}">
      <dgm:prSet/>
      <dgm:spPr/>
      <dgm:t>
        <a:bodyPr/>
        <a:lstStyle/>
        <a:p>
          <a:endParaRPr lang="es-PE"/>
        </a:p>
      </dgm:t>
    </dgm:pt>
    <dgm:pt modelId="{555408A9-74E6-4F16-914F-C77C7FE9AB43}" type="sibTrans" cxnId="{4AEF7111-8D84-491F-A9F8-CE7ADF504493}">
      <dgm:prSet/>
      <dgm:spPr/>
      <dgm:t>
        <a:bodyPr/>
        <a:lstStyle/>
        <a:p>
          <a:endParaRPr lang="es-PE"/>
        </a:p>
      </dgm:t>
    </dgm:pt>
    <dgm:pt modelId="{56F371ED-6FC2-4C54-8D07-CDD68D3350C8}">
      <dgm:prSet phldrT="[Texto]"/>
      <dgm:spPr/>
      <dgm:t>
        <a:bodyPr/>
        <a:lstStyle/>
        <a:p>
          <a:r>
            <a:rPr lang="es-MX" dirty="0" smtClean="0"/>
            <a:t>4 Millones de viajes diarios</a:t>
          </a:r>
          <a:endParaRPr lang="es-PE" dirty="0"/>
        </a:p>
      </dgm:t>
    </dgm:pt>
    <dgm:pt modelId="{4E3F2F16-B2AE-477A-A87E-E08432CA3C7C}" type="parTrans" cxnId="{7261F658-7C43-437A-8E4C-E2BFB27131B9}">
      <dgm:prSet/>
      <dgm:spPr/>
      <dgm:t>
        <a:bodyPr/>
        <a:lstStyle/>
        <a:p>
          <a:endParaRPr lang="es-PE"/>
        </a:p>
      </dgm:t>
    </dgm:pt>
    <dgm:pt modelId="{7387EAF0-EDF6-4D62-A79A-B6C323B0F002}" type="sibTrans" cxnId="{7261F658-7C43-437A-8E4C-E2BFB27131B9}">
      <dgm:prSet/>
      <dgm:spPr/>
      <dgm:t>
        <a:bodyPr/>
        <a:lstStyle/>
        <a:p>
          <a:endParaRPr lang="es-PE"/>
        </a:p>
      </dgm:t>
    </dgm:pt>
    <dgm:pt modelId="{384A10ED-8C6A-4447-8993-EDB4AA73F48B}">
      <dgm:prSet phldrT="[Texto]"/>
      <dgm:spPr>
        <a:ln>
          <a:solidFill>
            <a:schemeClr val="tx1">
              <a:alpha val="90000"/>
            </a:schemeClr>
          </a:solidFill>
        </a:ln>
      </dgm:spPr>
      <dgm:t>
        <a:bodyPr/>
        <a:lstStyle/>
        <a:p>
          <a:r>
            <a:rPr lang="es-MX" b="1" smtClean="0"/>
            <a:t>TRANSPORTE PÚBLICO</a:t>
          </a:r>
          <a:endParaRPr lang="es-PE" b="1" dirty="0"/>
        </a:p>
      </dgm:t>
    </dgm:pt>
    <dgm:pt modelId="{211AE099-28F1-4080-BE50-49C5D8645A11}" type="parTrans" cxnId="{4E310415-C939-4BF8-AB3D-E043EAE7F8BC}">
      <dgm:prSet/>
      <dgm:spPr/>
      <dgm:t>
        <a:bodyPr/>
        <a:lstStyle/>
        <a:p>
          <a:endParaRPr lang="es-PE"/>
        </a:p>
      </dgm:t>
    </dgm:pt>
    <dgm:pt modelId="{9AB0369D-2A04-4043-8B6F-3B6FC4F624A1}" type="sibTrans" cxnId="{4E310415-C939-4BF8-AB3D-E043EAE7F8BC}">
      <dgm:prSet/>
      <dgm:spPr/>
      <dgm:t>
        <a:bodyPr/>
        <a:lstStyle/>
        <a:p>
          <a:endParaRPr lang="es-PE"/>
        </a:p>
      </dgm:t>
    </dgm:pt>
    <dgm:pt modelId="{451F8762-7451-47A4-B0EF-4CD51C4AB9B9}">
      <dgm:prSet phldrT="[Texto]" custT="1"/>
      <dgm:spPr>
        <a:solidFill>
          <a:schemeClr val="accent1">
            <a:lumMod val="90000"/>
          </a:schemeClr>
        </a:solidFill>
      </dgm:spPr>
      <dgm:t>
        <a:bodyPr/>
        <a:lstStyle/>
        <a:p>
          <a:r>
            <a:rPr lang="es-MX" sz="1200" dirty="0" smtClean="0"/>
            <a:t>34,000 vehículos</a:t>
          </a:r>
        </a:p>
        <a:p>
          <a:r>
            <a:rPr lang="es-MX" sz="1200" dirty="0" smtClean="0"/>
            <a:t>(n° excesivo)</a:t>
          </a:r>
          <a:endParaRPr lang="es-PE" sz="1200" dirty="0"/>
        </a:p>
      </dgm:t>
    </dgm:pt>
    <dgm:pt modelId="{44F722D1-D981-4607-89F7-AC38680628F7}" type="parTrans" cxnId="{D6A16768-7F91-4A0F-ACB7-2AD511E18B12}">
      <dgm:prSet/>
      <dgm:spPr/>
      <dgm:t>
        <a:bodyPr/>
        <a:lstStyle/>
        <a:p>
          <a:endParaRPr lang="es-PE"/>
        </a:p>
      </dgm:t>
    </dgm:pt>
    <dgm:pt modelId="{F84F2F7F-8E7E-4615-957D-8D551E9570EF}" type="sibTrans" cxnId="{D6A16768-7F91-4A0F-ACB7-2AD511E18B12}">
      <dgm:prSet/>
      <dgm:spPr/>
      <dgm:t>
        <a:bodyPr/>
        <a:lstStyle/>
        <a:p>
          <a:endParaRPr lang="es-PE"/>
        </a:p>
      </dgm:t>
    </dgm:pt>
    <dgm:pt modelId="{D1352FBF-F01E-45C6-B236-6B3E017D992C}">
      <dgm:prSet phldrT="[Texto]"/>
      <dgm:spPr/>
      <dgm:t>
        <a:bodyPr/>
        <a:lstStyle/>
        <a:p>
          <a:r>
            <a:rPr lang="es-MX" dirty="0" smtClean="0"/>
            <a:t>609 rutas (mal distribuidas)</a:t>
          </a:r>
          <a:endParaRPr lang="es-PE" dirty="0"/>
        </a:p>
      </dgm:t>
    </dgm:pt>
    <dgm:pt modelId="{9BE016FE-3BD2-4C03-98FA-E74E0C1A944B}" type="parTrans" cxnId="{E2DEDCF5-A289-4C50-8DC2-FC2C5C6A92A0}">
      <dgm:prSet/>
      <dgm:spPr/>
      <dgm:t>
        <a:bodyPr/>
        <a:lstStyle/>
        <a:p>
          <a:endParaRPr lang="es-PE"/>
        </a:p>
      </dgm:t>
    </dgm:pt>
    <dgm:pt modelId="{11089151-D428-412D-B6E2-0B656426FDBF}" type="sibTrans" cxnId="{E2DEDCF5-A289-4C50-8DC2-FC2C5C6A92A0}">
      <dgm:prSet/>
      <dgm:spPr/>
      <dgm:t>
        <a:bodyPr/>
        <a:lstStyle/>
        <a:p>
          <a:endParaRPr lang="es-PE"/>
        </a:p>
      </dgm:t>
    </dgm:pt>
    <dgm:pt modelId="{F4D94658-F019-4DA2-B004-5C473F844000}">
      <dgm:prSet phldrT="[Texto]"/>
      <dgm:spPr/>
      <dgm:t>
        <a:bodyPr/>
        <a:lstStyle/>
        <a:p>
          <a:r>
            <a:rPr lang="es-MX" dirty="0" smtClean="0"/>
            <a:t>13 Millones de viajes diarios</a:t>
          </a:r>
          <a:endParaRPr lang="es-PE" dirty="0"/>
        </a:p>
      </dgm:t>
    </dgm:pt>
    <dgm:pt modelId="{B2CF9F59-C4FC-463E-B715-040B22A9CF24}" type="parTrans" cxnId="{86E48655-556E-486A-B4BA-D2AC5B939E20}">
      <dgm:prSet/>
      <dgm:spPr/>
      <dgm:t>
        <a:bodyPr/>
        <a:lstStyle/>
        <a:p>
          <a:endParaRPr lang="es-PE"/>
        </a:p>
      </dgm:t>
    </dgm:pt>
    <dgm:pt modelId="{5004D01D-D43A-4076-B3C0-AE0464382E87}" type="sibTrans" cxnId="{86E48655-556E-486A-B4BA-D2AC5B939E20}">
      <dgm:prSet/>
      <dgm:spPr/>
      <dgm:t>
        <a:bodyPr/>
        <a:lstStyle/>
        <a:p>
          <a:endParaRPr lang="es-PE"/>
        </a:p>
      </dgm:t>
    </dgm:pt>
    <dgm:pt modelId="{4EB91778-897A-493A-9ADF-1DD54675D28A}" type="pres">
      <dgm:prSet presAssocID="{407B8E94-9762-4EBA-A76B-583FD7591267}" presName="outerComposite" presStyleCnt="0">
        <dgm:presLayoutVars>
          <dgm:chMax val="2"/>
          <dgm:animLvl val="lvl"/>
          <dgm:resizeHandles val="exact"/>
        </dgm:presLayoutVars>
      </dgm:prSet>
      <dgm:spPr/>
      <dgm:t>
        <a:bodyPr/>
        <a:lstStyle/>
        <a:p>
          <a:endParaRPr lang="es-PE"/>
        </a:p>
      </dgm:t>
    </dgm:pt>
    <dgm:pt modelId="{C154DDCC-0CE2-4A26-A0A0-AE2F58899BEA}" type="pres">
      <dgm:prSet presAssocID="{407B8E94-9762-4EBA-A76B-583FD7591267}" presName="dummyMaxCanvas" presStyleCnt="0"/>
      <dgm:spPr/>
      <dgm:t>
        <a:bodyPr/>
        <a:lstStyle/>
        <a:p>
          <a:endParaRPr lang="es-PE"/>
        </a:p>
      </dgm:t>
    </dgm:pt>
    <dgm:pt modelId="{E1D5443A-68B2-4297-AF2C-EA551EC90E62}" type="pres">
      <dgm:prSet presAssocID="{407B8E94-9762-4EBA-A76B-583FD7591267}" presName="parentComposite" presStyleCnt="0"/>
      <dgm:spPr/>
      <dgm:t>
        <a:bodyPr/>
        <a:lstStyle/>
        <a:p>
          <a:endParaRPr lang="es-PE"/>
        </a:p>
      </dgm:t>
    </dgm:pt>
    <dgm:pt modelId="{BD60CDFE-3ABA-42A2-9FA0-476CEE701D5E}" type="pres">
      <dgm:prSet presAssocID="{407B8E94-9762-4EBA-A76B-583FD7591267}" presName="parent1" presStyleLbl="alignAccFollowNode1" presStyleIdx="0" presStyleCnt="4">
        <dgm:presLayoutVars>
          <dgm:chMax val="4"/>
        </dgm:presLayoutVars>
      </dgm:prSet>
      <dgm:spPr/>
      <dgm:t>
        <a:bodyPr/>
        <a:lstStyle/>
        <a:p>
          <a:endParaRPr lang="es-PE"/>
        </a:p>
      </dgm:t>
    </dgm:pt>
    <dgm:pt modelId="{68D42896-C212-4923-989E-474EC4732C26}" type="pres">
      <dgm:prSet presAssocID="{407B8E94-9762-4EBA-A76B-583FD7591267}" presName="parent2" presStyleLbl="alignAccFollowNode1" presStyleIdx="1" presStyleCnt="4">
        <dgm:presLayoutVars>
          <dgm:chMax val="4"/>
        </dgm:presLayoutVars>
      </dgm:prSet>
      <dgm:spPr/>
      <dgm:t>
        <a:bodyPr/>
        <a:lstStyle/>
        <a:p>
          <a:endParaRPr lang="es-PE"/>
        </a:p>
      </dgm:t>
    </dgm:pt>
    <dgm:pt modelId="{9B634DA0-00A9-4979-ADB4-4A3B2E494CE2}" type="pres">
      <dgm:prSet presAssocID="{407B8E94-9762-4EBA-A76B-583FD7591267}" presName="childrenComposite" presStyleCnt="0"/>
      <dgm:spPr/>
      <dgm:t>
        <a:bodyPr/>
        <a:lstStyle/>
        <a:p>
          <a:endParaRPr lang="es-PE"/>
        </a:p>
      </dgm:t>
    </dgm:pt>
    <dgm:pt modelId="{E63E3DD3-5342-4594-A505-3F64A79D08B2}" type="pres">
      <dgm:prSet presAssocID="{407B8E94-9762-4EBA-A76B-583FD7591267}" presName="dummyMaxCanvas_ChildArea" presStyleCnt="0"/>
      <dgm:spPr/>
      <dgm:t>
        <a:bodyPr/>
        <a:lstStyle/>
        <a:p>
          <a:endParaRPr lang="es-PE"/>
        </a:p>
      </dgm:t>
    </dgm:pt>
    <dgm:pt modelId="{3129DDA2-5E71-4580-8753-A517342B96CC}" type="pres">
      <dgm:prSet presAssocID="{407B8E94-9762-4EBA-A76B-583FD7591267}" presName="fulcrum" presStyleLbl="alignAccFollowNode1" presStyleIdx="2" presStyleCnt="4"/>
      <dgm:spPr>
        <a:solidFill>
          <a:srgbClr val="FFC000">
            <a:alpha val="90000"/>
          </a:srgbClr>
        </a:solidFill>
        <a:ln>
          <a:solidFill>
            <a:schemeClr val="tx1">
              <a:alpha val="90000"/>
            </a:schemeClr>
          </a:solidFill>
        </a:ln>
      </dgm:spPr>
      <dgm:t>
        <a:bodyPr/>
        <a:lstStyle/>
        <a:p>
          <a:endParaRPr lang="es-PE"/>
        </a:p>
      </dgm:t>
    </dgm:pt>
    <dgm:pt modelId="{9E61EF8B-49FE-4127-9124-661B1C978704}" type="pres">
      <dgm:prSet presAssocID="{407B8E94-9762-4EBA-A76B-583FD7591267}" presName="balance_23" presStyleLbl="alignAccFollowNode1" presStyleIdx="3" presStyleCnt="4">
        <dgm:presLayoutVars>
          <dgm:bulletEnabled val="1"/>
        </dgm:presLayoutVars>
      </dgm:prSet>
      <dgm:spPr>
        <a:solidFill>
          <a:srgbClr val="FFC000">
            <a:alpha val="90000"/>
          </a:srgbClr>
        </a:solidFill>
        <a:ln>
          <a:solidFill>
            <a:schemeClr val="tx1">
              <a:alpha val="90000"/>
            </a:schemeClr>
          </a:solidFill>
        </a:ln>
      </dgm:spPr>
      <dgm:t>
        <a:bodyPr/>
        <a:lstStyle/>
        <a:p>
          <a:endParaRPr lang="es-PE"/>
        </a:p>
      </dgm:t>
    </dgm:pt>
    <dgm:pt modelId="{CE31E22A-7D7F-4169-A84F-38D3930A52B4}" type="pres">
      <dgm:prSet presAssocID="{407B8E94-9762-4EBA-A76B-583FD7591267}" presName="right_23_1" presStyleLbl="node1" presStyleIdx="0" presStyleCnt="5">
        <dgm:presLayoutVars>
          <dgm:bulletEnabled val="1"/>
        </dgm:presLayoutVars>
      </dgm:prSet>
      <dgm:spPr/>
      <dgm:t>
        <a:bodyPr/>
        <a:lstStyle/>
        <a:p>
          <a:endParaRPr lang="es-PE"/>
        </a:p>
      </dgm:t>
    </dgm:pt>
    <dgm:pt modelId="{C228B9F8-5848-48F7-8344-F7F9A2D4C9D7}" type="pres">
      <dgm:prSet presAssocID="{407B8E94-9762-4EBA-A76B-583FD7591267}" presName="right_23_2" presStyleLbl="node1" presStyleIdx="1" presStyleCnt="5">
        <dgm:presLayoutVars>
          <dgm:bulletEnabled val="1"/>
        </dgm:presLayoutVars>
      </dgm:prSet>
      <dgm:spPr/>
      <dgm:t>
        <a:bodyPr/>
        <a:lstStyle/>
        <a:p>
          <a:endParaRPr lang="es-PE"/>
        </a:p>
      </dgm:t>
    </dgm:pt>
    <dgm:pt modelId="{EE74A1F1-1CB7-4A06-91A6-648CD0546B54}" type="pres">
      <dgm:prSet presAssocID="{407B8E94-9762-4EBA-A76B-583FD7591267}" presName="right_23_3" presStyleLbl="node1" presStyleIdx="2" presStyleCnt="5">
        <dgm:presLayoutVars>
          <dgm:bulletEnabled val="1"/>
        </dgm:presLayoutVars>
      </dgm:prSet>
      <dgm:spPr/>
      <dgm:t>
        <a:bodyPr/>
        <a:lstStyle/>
        <a:p>
          <a:endParaRPr lang="es-PE"/>
        </a:p>
      </dgm:t>
    </dgm:pt>
    <dgm:pt modelId="{9C951641-6EDC-4F0A-92A0-F8FA02A28F5E}" type="pres">
      <dgm:prSet presAssocID="{407B8E94-9762-4EBA-A76B-583FD7591267}" presName="left_23_1" presStyleLbl="node1" presStyleIdx="3" presStyleCnt="5">
        <dgm:presLayoutVars>
          <dgm:bulletEnabled val="1"/>
        </dgm:presLayoutVars>
      </dgm:prSet>
      <dgm:spPr/>
      <dgm:t>
        <a:bodyPr/>
        <a:lstStyle/>
        <a:p>
          <a:endParaRPr lang="es-PE"/>
        </a:p>
      </dgm:t>
    </dgm:pt>
    <dgm:pt modelId="{8BB7A60D-F7A9-4FAE-8C06-7D037791B3AF}" type="pres">
      <dgm:prSet presAssocID="{407B8E94-9762-4EBA-A76B-583FD7591267}" presName="left_23_2" presStyleLbl="node1" presStyleIdx="4" presStyleCnt="5">
        <dgm:presLayoutVars>
          <dgm:bulletEnabled val="1"/>
        </dgm:presLayoutVars>
      </dgm:prSet>
      <dgm:spPr/>
      <dgm:t>
        <a:bodyPr/>
        <a:lstStyle/>
        <a:p>
          <a:endParaRPr lang="es-PE"/>
        </a:p>
      </dgm:t>
    </dgm:pt>
  </dgm:ptLst>
  <dgm:cxnLst>
    <dgm:cxn modelId="{660F7B46-67A0-4DCA-9703-A93190AF5674}" srcId="{407B8E94-9762-4EBA-A76B-583FD7591267}" destId="{E09CB3E1-A6A3-4EF2-83C4-CB4E605C89FC}" srcOrd="0" destOrd="0" parTransId="{A40362A2-16FC-43EC-B9D0-8587845C08C7}" sibTransId="{7F08CAD8-DD9F-459A-83BE-847232E07D5D}"/>
    <dgm:cxn modelId="{776E93E4-9B83-400E-9D29-0ED3533560D8}" type="presOf" srcId="{E09CB3E1-A6A3-4EF2-83C4-CB4E605C89FC}" destId="{BD60CDFE-3ABA-42A2-9FA0-476CEE701D5E}" srcOrd="0" destOrd="0" presId="urn:microsoft.com/office/officeart/2005/8/layout/balance1"/>
    <dgm:cxn modelId="{86E48655-556E-486A-B4BA-D2AC5B939E20}" srcId="{384A10ED-8C6A-4447-8993-EDB4AA73F48B}" destId="{F4D94658-F019-4DA2-B004-5C473F844000}" srcOrd="2" destOrd="0" parTransId="{B2CF9F59-C4FC-463E-B715-040B22A9CF24}" sibTransId="{5004D01D-D43A-4076-B3C0-AE0464382E87}"/>
    <dgm:cxn modelId="{7261F658-7C43-437A-8E4C-E2BFB27131B9}" srcId="{E09CB3E1-A6A3-4EF2-83C4-CB4E605C89FC}" destId="{56F371ED-6FC2-4C54-8D07-CDD68D3350C8}" srcOrd="1" destOrd="0" parTransId="{4E3F2F16-B2AE-477A-A87E-E08432CA3C7C}" sibTransId="{7387EAF0-EDF6-4D62-A79A-B6C323B0F002}"/>
    <dgm:cxn modelId="{169596C1-D009-4C53-A7BE-3A898E867535}" type="presOf" srcId="{384A10ED-8C6A-4447-8993-EDB4AA73F48B}" destId="{68D42896-C212-4923-989E-474EC4732C26}" srcOrd="0" destOrd="0" presId="urn:microsoft.com/office/officeart/2005/8/layout/balance1"/>
    <dgm:cxn modelId="{E2DEDCF5-A289-4C50-8DC2-FC2C5C6A92A0}" srcId="{384A10ED-8C6A-4447-8993-EDB4AA73F48B}" destId="{D1352FBF-F01E-45C6-B236-6B3E017D992C}" srcOrd="1" destOrd="0" parTransId="{9BE016FE-3BD2-4C03-98FA-E74E0C1A944B}" sibTransId="{11089151-D428-412D-B6E2-0B656426FDBF}"/>
    <dgm:cxn modelId="{6CA73E9B-3D1D-4B3C-AF14-C74289EC59ED}" type="presOf" srcId="{407B8E94-9762-4EBA-A76B-583FD7591267}" destId="{4EB91778-897A-493A-9ADF-1DD54675D28A}" srcOrd="0" destOrd="0" presId="urn:microsoft.com/office/officeart/2005/8/layout/balance1"/>
    <dgm:cxn modelId="{17147488-C97B-42C2-977B-3A182B529D10}" type="presOf" srcId="{71D68C54-22C1-40B2-B45C-18F34405B0F8}" destId="{9C951641-6EDC-4F0A-92A0-F8FA02A28F5E}" srcOrd="0" destOrd="0" presId="urn:microsoft.com/office/officeart/2005/8/layout/balance1"/>
    <dgm:cxn modelId="{4E310415-C939-4BF8-AB3D-E043EAE7F8BC}" srcId="{407B8E94-9762-4EBA-A76B-583FD7591267}" destId="{384A10ED-8C6A-4447-8993-EDB4AA73F48B}" srcOrd="1" destOrd="0" parTransId="{211AE099-28F1-4080-BE50-49C5D8645A11}" sibTransId="{9AB0369D-2A04-4043-8B6F-3B6FC4F624A1}"/>
    <dgm:cxn modelId="{11249A64-FCB3-45D4-91B2-29DB2F4CF21F}" type="presOf" srcId="{D1352FBF-F01E-45C6-B236-6B3E017D992C}" destId="{C228B9F8-5848-48F7-8344-F7F9A2D4C9D7}" srcOrd="0" destOrd="0" presId="urn:microsoft.com/office/officeart/2005/8/layout/balance1"/>
    <dgm:cxn modelId="{B8D948F3-37C2-442C-BD49-07D7C1144700}" type="presOf" srcId="{56F371ED-6FC2-4C54-8D07-CDD68D3350C8}" destId="{8BB7A60D-F7A9-4FAE-8C06-7D037791B3AF}" srcOrd="0" destOrd="0" presId="urn:microsoft.com/office/officeart/2005/8/layout/balance1"/>
    <dgm:cxn modelId="{4AEF7111-8D84-491F-A9F8-CE7ADF504493}" srcId="{E09CB3E1-A6A3-4EF2-83C4-CB4E605C89FC}" destId="{71D68C54-22C1-40B2-B45C-18F34405B0F8}" srcOrd="0" destOrd="0" parTransId="{D8A901C1-35D7-479C-8753-F56787B72BB4}" sibTransId="{555408A9-74E6-4F16-914F-C77C7FE9AB43}"/>
    <dgm:cxn modelId="{D6A16768-7F91-4A0F-ACB7-2AD511E18B12}" srcId="{384A10ED-8C6A-4447-8993-EDB4AA73F48B}" destId="{451F8762-7451-47A4-B0EF-4CD51C4AB9B9}" srcOrd="0" destOrd="0" parTransId="{44F722D1-D981-4607-89F7-AC38680628F7}" sibTransId="{F84F2F7F-8E7E-4615-957D-8D551E9570EF}"/>
    <dgm:cxn modelId="{5AD30C33-BC43-49BC-87CC-F3538C4F2EC3}" type="presOf" srcId="{451F8762-7451-47A4-B0EF-4CD51C4AB9B9}" destId="{CE31E22A-7D7F-4169-A84F-38D3930A52B4}" srcOrd="0" destOrd="0" presId="urn:microsoft.com/office/officeart/2005/8/layout/balance1"/>
    <dgm:cxn modelId="{0EE26DEA-642B-4612-A02B-AB0FE59D1BC0}" type="presOf" srcId="{F4D94658-F019-4DA2-B004-5C473F844000}" destId="{EE74A1F1-1CB7-4A06-91A6-648CD0546B54}" srcOrd="0" destOrd="0" presId="urn:microsoft.com/office/officeart/2005/8/layout/balance1"/>
    <dgm:cxn modelId="{FFFC30E2-5A23-4045-A579-FFE8A2AD26FA}" type="presParOf" srcId="{4EB91778-897A-493A-9ADF-1DD54675D28A}" destId="{C154DDCC-0CE2-4A26-A0A0-AE2F58899BEA}" srcOrd="0" destOrd="0" presId="urn:microsoft.com/office/officeart/2005/8/layout/balance1"/>
    <dgm:cxn modelId="{A57BCBBD-CBBE-4901-A5D6-C80DE8F373A1}" type="presParOf" srcId="{4EB91778-897A-493A-9ADF-1DD54675D28A}" destId="{E1D5443A-68B2-4297-AF2C-EA551EC90E62}" srcOrd="1" destOrd="0" presId="urn:microsoft.com/office/officeart/2005/8/layout/balance1"/>
    <dgm:cxn modelId="{10BE00C1-78AD-417A-8056-CCE7BA6988AA}" type="presParOf" srcId="{E1D5443A-68B2-4297-AF2C-EA551EC90E62}" destId="{BD60CDFE-3ABA-42A2-9FA0-476CEE701D5E}" srcOrd="0" destOrd="0" presId="urn:microsoft.com/office/officeart/2005/8/layout/balance1"/>
    <dgm:cxn modelId="{864A6EE0-07DC-4537-AB93-7FA9D3A686D7}" type="presParOf" srcId="{E1D5443A-68B2-4297-AF2C-EA551EC90E62}" destId="{68D42896-C212-4923-989E-474EC4732C26}" srcOrd="1" destOrd="0" presId="urn:microsoft.com/office/officeart/2005/8/layout/balance1"/>
    <dgm:cxn modelId="{ACD3B184-4590-4066-AA93-F4C14BF23F04}" type="presParOf" srcId="{4EB91778-897A-493A-9ADF-1DD54675D28A}" destId="{9B634DA0-00A9-4979-ADB4-4A3B2E494CE2}" srcOrd="2" destOrd="0" presId="urn:microsoft.com/office/officeart/2005/8/layout/balance1"/>
    <dgm:cxn modelId="{0EE1A07E-B737-4FBE-80D2-E1AE16A6F77B}" type="presParOf" srcId="{9B634DA0-00A9-4979-ADB4-4A3B2E494CE2}" destId="{E63E3DD3-5342-4594-A505-3F64A79D08B2}" srcOrd="0" destOrd="0" presId="urn:microsoft.com/office/officeart/2005/8/layout/balance1"/>
    <dgm:cxn modelId="{F18BBD93-52C9-440E-81C9-8CEA996D0713}" type="presParOf" srcId="{9B634DA0-00A9-4979-ADB4-4A3B2E494CE2}" destId="{3129DDA2-5E71-4580-8753-A517342B96CC}" srcOrd="1" destOrd="0" presId="urn:microsoft.com/office/officeart/2005/8/layout/balance1"/>
    <dgm:cxn modelId="{E319915F-5B26-4566-9F4B-D8C350A8C155}" type="presParOf" srcId="{9B634DA0-00A9-4979-ADB4-4A3B2E494CE2}" destId="{9E61EF8B-49FE-4127-9124-661B1C978704}" srcOrd="2" destOrd="0" presId="urn:microsoft.com/office/officeart/2005/8/layout/balance1"/>
    <dgm:cxn modelId="{E3EC01E6-B6E3-4F89-9950-5D6CC3E16FA3}" type="presParOf" srcId="{9B634DA0-00A9-4979-ADB4-4A3B2E494CE2}" destId="{CE31E22A-7D7F-4169-A84F-38D3930A52B4}" srcOrd="3" destOrd="0" presId="urn:microsoft.com/office/officeart/2005/8/layout/balance1"/>
    <dgm:cxn modelId="{1FFAB6CF-83B4-4F5C-A169-19A29BC280D2}" type="presParOf" srcId="{9B634DA0-00A9-4979-ADB4-4A3B2E494CE2}" destId="{C228B9F8-5848-48F7-8344-F7F9A2D4C9D7}" srcOrd="4" destOrd="0" presId="urn:microsoft.com/office/officeart/2005/8/layout/balance1"/>
    <dgm:cxn modelId="{3486B2AF-A668-494E-8749-FBDC118EA95D}" type="presParOf" srcId="{9B634DA0-00A9-4979-ADB4-4A3B2E494CE2}" destId="{EE74A1F1-1CB7-4A06-91A6-648CD0546B54}" srcOrd="5" destOrd="0" presId="urn:microsoft.com/office/officeart/2005/8/layout/balance1"/>
    <dgm:cxn modelId="{5DD9D721-BA2E-40C1-9E65-2CC476660E85}" type="presParOf" srcId="{9B634DA0-00A9-4979-ADB4-4A3B2E494CE2}" destId="{9C951641-6EDC-4F0A-92A0-F8FA02A28F5E}" srcOrd="6" destOrd="0" presId="urn:microsoft.com/office/officeart/2005/8/layout/balance1"/>
    <dgm:cxn modelId="{5C8C2DC0-BD8B-4FBF-B4E8-66198D0EE342}" type="presParOf" srcId="{9B634DA0-00A9-4979-ADB4-4A3B2E494CE2}" destId="{8BB7A60D-F7A9-4FAE-8C06-7D037791B3AF}"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A17B0-3406-4337-B426-FB6820C7D2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PE"/>
        </a:p>
      </dgm:t>
    </dgm:pt>
    <dgm:pt modelId="{DB2FC574-0F34-4B1D-9C72-6339593286FB}">
      <dgm:prSet phldrT="[Texto]" custT="1"/>
      <dgm:spPr/>
      <dgm:t>
        <a:bodyPr/>
        <a:lstStyle/>
        <a:p>
          <a:pPr>
            <a:lnSpc>
              <a:spcPct val="150000"/>
            </a:lnSpc>
          </a:pPr>
          <a:r>
            <a:rPr lang="es-MX" sz="1800" b="0" dirty="0" smtClean="0">
              <a:latin typeface="+mn-lt"/>
            </a:rPr>
            <a:t>CORREDOR NORTE SUR</a:t>
          </a:r>
          <a:endParaRPr lang="es-PE" sz="1800" b="0" dirty="0">
            <a:latin typeface="+mn-lt"/>
          </a:endParaRPr>
        </a:p>
      </dgm:t>
    </dgm:pt>
    <dgm:pt modelId="{E9956508-BB44-4FD6-BD30-D51A94F7C5E9}" type="parTrans" cxnId="{94461E04-FD89-47FF-B6D4-511E2C0ABAA2}">
      <dgm:prSet/>
      <dgm:spPr/>
      <dgm:t>
        <a:bodyPr/>
        <a:lstStyle/>
        <a:p>
          <a:pPr>
            <a:lnSpc>
              <a:spcPct val="150000"/>
            </a:lnSpc>
          </a:pPr>
          <a:endParaRPr lang="es-PE" sz="1600" b="0">
            <a:latin typeface="+mn-lt"/>
          </a:endParaRPr>
        </a:p>
      </dgm:t>
    </dgm:pt>
    <dgm:pt modelId="{CFE3B20F-5E45-4C28-893B-AF0D61565568}" type="sibTrans" cxnId="{94461E04-FD89-47FF-B6D4-511E2C0ABAA2}">
      <dgm:prSet/>
      <dgm:spPr/>
      <dgm:t>
        <a:bodyPr/>
        <a:lstStyle/>
        <a:p>
          <a:pPr>
            <a:lnSpc>
              <a:spcPct val="150000"/>
            </a:lnSpc>
          </a:pPr>
          <a:endParaRPr lang="es-PE" sz="1600" b="0">
            <a:latin typeface="+mn-lt"/>
          </a:endParaRPr>
        </a:p>
      </dgm:t>
    </dgm:pt>
    <dgm:pt modelId="{0ADD4DB6-D2E8-4324-A7C9-A6526254FC4A}">
      <dgm:prSet phldrT="[Texto]" custT="1"/>
      <dgm:spPr/>
      <dgm:t>
        <a:bodyPr/>
        <a:lstStyle/>
        <a:p>
          <a:pPr>
            <a:lnSpc>
              <a:spcPct val="150000"/>
            </a:lnSpc>
          </a:pPr>
          <a:r>
            <a:rPr lang="es-ES_tradnl" sz="1400" b="1" dirty="0" smtClean="0">
              <a:solidFill>
                <a:schemeClr val="accent6">
                  <a:lumMod val="75000"/>
                </a:schemeClr>
              </a:solidFill>
              <a:latin typeface="+mn-lt"/>
            </a:rPr>
            <a:t>LONGITUD</a:t>
          </a:r>
          <a:r>
            <a:rPr lang="es-ES_tradnl" sz="1400" b="1" smtClean="0">
              <a:solidFill>
                <a:schemeClr val="accent6">
                  <a:lumMod val="75000"/>
                </a:schemeClr>
              </a:solidFill>
              <a:latin typeface="+mn-lt"/>
            </a:rPr>
            <a:t>:   </a:t>
          </a:r>
          <a:r>
            <a:rPr lang="es-ES_tradnl" sz="1400" b="0" smtClean="0">
              <a:latin typeface="+mn-lt"/>
            </a:rPr>
            <a:t>26 </a:t>
          </a:r>
          <a:r>
            <a:rPr lang="es-ES_tradnl" sz="1400" b="0" dirty="0" smtClean="0">
              <a:latin typeface="+mn-lt"/>
            </a:rPr>
            <a:t>Km. de Red </a:t>
          </a:r>
          <a:r>
            <a:rPr lang="es-ES_tradnl" sz="1400" b="0" smtClean="0">
              <a:latin typeface="+mn-lt"/>
            </a:rPr>
            <a:t>Troncal </a:t>
          </a:r>
          <a:r>
            <a:rPr lang="es-MX" sz="1400" b="0" smtClean="0">
              <a:latin typeface="+mn-lt"/>
            </a:rPr>
            <a:t>	</a:t>
          </a:r>
        </a:p>
      </dgm:t>
    </dgm:pt>
    <dgm:pt modelId="{1ACE32C0-A79E-4A5A-B601-7BDB4FCCB3F3}" type="parTrans" cxnId="{5BA6F285-7EBD-40E6-A689-0E3BCB019ED1}">
      <dgm:prSet/>
      <dgm:spPr/>
      <dgm:t>
        <a:bodyPr/>
        <a:lstStyle/>
        <a:p>
          <a:pPr>
            <a:lnSpc>
              <a:spcPct val="150000"/>
            </a:lnSpc>
          </a:pPr>
          <a:endParaRPr lang="es-PE" sz="1600" b="0">
            <a:latin typeface="+mn-lt"/>
          </a:endParaRPr>
        </a:p>
      </dgm:t>
    </dgm:pt>
    <dgm:pt modelId="{D9AAD204-6988-446A-91C8-CF73EE2B5209}" type="sibTrans" cxnId="{5BA6F285-7EBD-40E6-A689-0E3BCB019ED1}">
      <dgm:prSet/>
      <dgm:spPr/>
      <dgm:t>
        <a:bodyPr/>
        <a:lstStyle/>
        <a:p>
          <a:pPr>
            <a:lnSpc>
              <a:spcPct val="150000"/>
            </a:lnSpc>
          </a:pPr>
          <a:endParaRPr lang="es-PE" sz="1600" b="0">
            <a:latin typeface="+mn-lt"/>
          </a:endParaRPr>
        </a:p>
      </dgm:t>
    </dgm:pt>
    <dgm:pt modelId="{585C08D9-73E8-4983-A4F7-F32DC52F4DC7}">
      <dgm:prSet custT="1"/>
      <dgm:spPr/>
      <dgm:t>
        <a:bodyPr/>
        <a:lstStyle/>
        <a:p>
          <a:pPr>
            <a:lnSpc>
              <a:spcPct val="150000"/>
            </a:lnSpc>
          </a:pPr>
          <a:r>
            <a:rPr lang="es-ES_tradnl" sz="1400" b="1" smtClean="0">
              <a:solidFill>
                <a:schemeClr val="accent6">
                  <a:lumMod val="75000"/>
                </a:schemeClr>
              </a:solidFill>
              <a:latin typeface="+mn-lt"/>
            </a:rPr>
            <a:t>ESTACIONES:</a:t>
          </a:r>
          <a:r>
            <a:rPr lang="es-ES_tradnl" sz="1400" b="0" smtClean="0">
              <a:latin typeface="+mn-lt"/>
            </a:rPr>
            <a:t>38</a:t>
          </a:r>
          <a:endParaRPr lang="es-ES_tradnl" sz="1400" b="0" dirty="0">
            <a:latin typeface="+mn-lt"/>
          </a:endParaRPr>
        </a:p>
      </dgm:t>
    </dgm:pt>
    <dgm:pt modelId="{339EA03D-4C85-4F6E-8EC9-92830CD443A3}" type="parTrans" cxnId="{03F54E0F-32A0-4B28-BA55-1107ABA7C392}">
      <dgm:prSet/>
      <dgm:spPr/>
      <dgm:t>
        <a:bodyPr/>
        <a:lstStyle/>
        <a:p>
          <a:pPr>
            <a:lnSpc>
              <a:spcPct val="150000"/>
            </a:lnSpc>
          </a:pPr>
          <a:endParaRPr lang="es-PE" sz="1600" b="0">
            <a:latin typeface="+mn-lt"/>
          </a:endParaRPr>
        </a:p>
      </dgm:t>
    </dgm:pt>
    <dgm:pt modelId="{B4B0F7EE-1C89-4314-B003-F39E4296E8AD}" type="sibTrans" cxnId="{03F54E0F-32A0-4B28-BA55-1107ABA7C392}">
      <dgm:prSet/>
      <dgm:spPr/>
      <dgm:t>
        <a:bodyPr/>
        <a:lstStyle/>
        <a:p>
          <a:pPr>
            <a:lnSpc>
              <a:spcPct val="150000"/>
            </a:lnSpc>
          </a:pPr>
          <a:endParaRPr lang="es-PE" sz="1600" b="0">
            <a:latin typeface="+mn-lt"/>
          </a:endParaRPr>
        </a:p>
      </dgm:t>
    </dgm:pt>
    <dgm:pt modelId="{FAC3C2B2-11FA-44F3-97DA-2BFAFA672605}">
      <dgm:prSet custT="1"/>
      <dgm:spPr/>
      <dgm:t>
        <a:bodyPr/>
        <a:lstStyle/>
        <a:p>
          <a:pPr>
            <a:lnSpc>
              <a:spcPct val="150000"/>
            </a:lnSpc>
          </a:pPr>
          <a:r>
            <a:rPr lang="es-ES_tradnl" sz="1400" b="1" dirty="0" smtClean="0">
              <a:solidFill>
                <a:schemeClr val="accent6">
                  <a:lumMod val="75000"/>
                </a:schemeClr>
              </a:solidFill>
              <a:latin typeface="+mn-lt"/>
            </a:rPr>
            <a:t>BUSES:</a:t>
          </a:r>
          <a:r>
            <a:rPr lang="es-ES_tradnl" sz="1400" b="0" dirty="0" smtClean="0">
              <a:latin typeface="+mn-lt"/>
            </a:rPr>
            <a:t>	    300 buses en la Troncal                                                                          </a:t>
          </a:r>
          <a:r>
            <a:rPr lang="es-ES_tradnl" sz="1400" b="0" dirty="0" smtClean="0">
              <a:solidFill>
                <a:schemeClr val="bg1"/>
              </a:solidFill>
              <a:latin typeface="+mn-lt"/>
            </a:rPr>
            <a:t>(</a:t>
          </a:r>
          <a:r>
            <a:rPr lang="es-ES_tradnl" sz="1400" b="0" dirty="0" smtClean="0">
              <a:latin typeface="+mn-lt"/>
            </a:rPr>
            <a:t>                     (160 y 120 pasajeros)</a:t>
          </a:r>
          <a:endParaRPr lang="es-ES_tradnl" sz="1400" b="0" dirty="0">
            <a:latin typeface="+mn-lt"/>
          </a:endParaRPr>
        </a:p>
      </dgm:t>
    </dgm:pt>
    <dgm:pt modelId="{992E946E-DBA4-4545-AF4F-2C83CBA1771F}" type="parTrans" cxnId="{0C326046-14F5-4EF4-8086-16A71B143AC0}">
      <dgm:prSet/>
      <dgm:spPr/>
      <dgm:t>
        <a:bodyPr/>
        <a:lstStyle/>
        <a:p>
          <a:pPr>
            <a:lnSpc>
              <a:spcPct val="150000"/>
            </a:lnSpc>
          </a:pPr>
          <a:endParaRPr lang="es-PE" sz="1600">
            <a:latin typeface="+mn-lt"/>
          </a:endParaRPr>
        </a:p>
      </dgm:t>
    </dgm:pt>
    <dgm:pt modelId="{BAA00DE8-6816-4E47-9523-3A0E63B8EE7B}" type="sibTrans" cxnId="{0C326046-14F5-4EF4-8086-16A71B143AC0}">
      <dgm:prSet/>
      <dgm:spPr/>
      <dgm:t>
        <a:bodyPr/>
        <a:lstStyle/>
        <a:p>
          <a:pPr>
            <a:lnSpc>
              <a:spcPct val="150000"/>
            </a:lnSpc>
          </a:pPr>
          <a:endParaRPr lang="es-PE" sz="1600">
            <a:latin typeface="+mn-lt"/>
          </a:endParaRPr>
        </a:p>
      </dgm:t>
    </dgm:pt>
    <dgm:pt modelId="{76352A36-1809-4B0A-9114-6B3C980D3D39}">
      <dgm:prSet custT="1"/>
      <dgm:spPr/>
      <dgm:t>
        <a:bodyPr/>
        <a:lstStyle/>
        <a:p>
          <a:pPr>
            <a:lnSpc>
              <a:spcPct val="150000"/>
            </a:lnSpc>
          </a:pPr>
          <a:endParaRPr lang="es-ES_tradnl" sz="1400" b="0" dirty="0">
            <a:latin typeface="+mn-lt"/>
          </a:endParaRPr>
        </a:p>
      </dgm:t>
    </dgm:pt>
    <dgm:pt modelId="{9475DE99-0E4B-48F6-8E50-E2B6C8CB28CD}" type="parTrans" cxnId="{641006D9-FAB2-448A-89C4-00CA4ACF730E}">
      <dgm:prSet/>
      <dgm:spPr/>
      <dgm:t>
        <a:bodyPr/>
        <a:lstStyle/>
        <a:p>
          <a:pPr>
            <a:lnSpc>
              <a:spcPct val="150000"/>
            </a:lnSpc>
          </a:pPr>
          <a:endParaRPr lang="es-PE" sz="1600">
            <a:latin typeface="+mn-lt"/>
          </a:endParaRPr>
        </a:p>
      </dgm:t>
    </dgm:pt>
    <dgm:pt modelId="{449B6B45-6A86-4182-87C5-BCC847B95FF4}" type="sibTrans" cxnId="{641006D9-FAB2-448A-89C4-00CA4ACF730E}">
      <dgm:prSet/>
      <dgm:spPr/>
      <dgm:t>
        <a:bodyPr/>
        <a:lstStyle/>
        <a:p>
          <a:pPr>
            <a:lnSpc>
              <a:spcPct val="150000"/>
            </a:lnSpc>
          </a:pPr>
          <a:endParaRPr lang="es-PE" sz="1600">
            <a:latin typeface="+mn-lt"/>
          </a:endParaRPr>
        </a:p>
      </dgm:t>
    </dgm:pt>
    <dgm:pt modelId="{A6D2A902-0093-4A4D-9F6D-CC92F7138DF5}">
      <dgm:prSet phldrT="[Texto]" custT="1"/>
      <dgm:spPr/>
      <dgm:t>
        <a:bodyPr/>
        <a:lstStyle/>
        <a:p>
          <a:pPr>
            <a:lnSpc>
              <a:spcPct val="150000"/>
            </a:lnSpc>
          </a:pPr>
          <a:endParaRPr lang="es-MX" sz="1400" b="0" smtClean="0">
            <a:latin typeface="+mn-lt"/>
          </a:endParaRPr>
        </a:p>
      </dgm:t>
    </dgm:pt>
    <dgm:pt modelId="{2528D689-F30B-43F7-8A03-6670629F06AB}" type="parTrans" cxnId="{89325CA3-5617-4694-92A3-3DFAB09F7E1D}">
      <dgm:prSet/>
      <dgm:spPr/>
      <dgm:t>
        <a:bodyPr/>
        <a:lstStyle/>
        <a:p>
          <a:pPr>
            <a:lnSpc>
              <a:spcPct val="150000"/>
            </a:lnSpc>
          </a:pPr>
          <a:endParaRPr lang="es-PE"/>
        </a:p>
      </dgm:t>
    </dgm:pt>
    <dgm:pt modelId="{2F2B0367-DE65-4B04-829B-E670CE39F4B8}" type="sibTrans" cxnId="{89325CA3-5617-4694-92A3-3DFAB09F7E1D}">
      <dgm:prSet/>
      <dgm:spPr/>
      <dgm:t>
        <a:bodyPr/>
        <a:lstStyle/>
        <a:p>
          <a:pPr>
            <a:lnSpc>
              <a:spcPct val="150000"/>
            </a:lnSpc>
          </a:pPr>
          <a:endParaRPr lang="es-PE"/>
        </a:p>
      </dgm:t>
    </dgm:pt>
    <dgm:pt modelId="{A74FA64D-DDCA-4BAE-8059-0DB848775DF2}">
      <dgm:prSet custT="1"/>
      <dgm:spPr/>
      <dgm:t>
        <a:bodyPr/>
        <a:lstStyle/>
        <a:p>
          <a:pPr>
            <a:lnSpc>
              <a:spcPct val="150000"/>
            </a:lnSpc>
          </a:pPr>
          <a:r>
            <a:rPr lang="es-ES_tradnl" sz="1400" b="1" dirty="0" smtClean="0">
              <a:solidFill>
                <a:schemeClr val="accent6">
                  <a:lumMod val="75000"/>
                </a:schemeClr>
              </a:solidFill>
              <a:latin typeface="+mn-lt"/>
            </a:rPr>
            <a:t>DISTRITOS:  </a:t>
          </a:r>
          <a:r>
            <a:rPr lang="es-ES_tradnl" sz="1400" b="0" dirty="0" smtClean="0">
              <a:latin typeface="+mn-lt"/>
            </a:rPr>
            <a:t>16 (Chorrillos a Independencia)</a:t>
          </a:r>
        </a:p>
      </dgm:t>
    </dgm:pt>
    <dgm:pt modelId="{E8652514-CC35-4282-B4CA-D19E75EBA355}" type="sibTrans" cxnId="{3F3F27F0-D746-44D4-B7AB-FB52A777200F}">
      <dgm:prSet/>
      <dgm:spPr/>
      <dgm:t>
        <a:bodyPr/>
        <a:lstStyle/>
        <a:p>
          <a:pPr>
            <a:lnSpc>
              <a:spcPct val="150000"/>
            </a:lnSpc>
          </a:pPr>
          <a:endParaRPr lang="es-PE" sz="1600" b="0">
            <a:latin typeface="+mn-lt"/>
          </a:endParaRPr>
        </a:p>
      </dgm:t>
    </dgm:pt>
    <dgm:pt modelId="{30B521D0-F1AB-4658-AE35-A5CE136BC104}" type="parTrans" cxnId="{3F3F27F0-D746-44D4-B7AB-FB52A777200F}">
      <dgm:prSet/>
      <dgm:spPr/>
      <dgm:t>
        <a:bodyPr/>
        <a:lstStyle/>
        <a:p>
          <a:pPr>
            <a:lnSpc>
              <a:spcPct val="150000"/>
            </a:lnSpc>
          </a:pPr>
          <a:endParaRPr lang="es-PE" sz="1600" b="0">
            <a:latin typeface="+mn-lt"/>
          </a:endParaRPr>
        </a:p>
      </dgm:t>
    </dgm:pt>
    <dgm:pt modelId="{8D6E5B08-3137-4DF0-9BDD-1CDE24B09D85}" type="pres">
      <dgm:prSet presAssocID="{FCDA17B0-3406-4337-B426-FB6820C7D2E3}" presName="linear" presStyleCnt="0">
        <dgm:presLayoutVars>
          <dgm:animLvl val="lvl"/>
          <dgm:resizeHandles val="exact"/>
        </dgm:presLayoutVars>
      </dgm:prSet>
      <dgm:spPr/>
      <dgm:t>
        <a:bodyPr/>
        <a:lstStyle/>
        <a:p>
          <a:endParaRPr lang="es-PE"/>
        </a:p>
      </dgm:t>
    </dgm:pt>
    <dgm:pt modelId="{8EF43E3D-3473-4C26-BCF2-9891E20D9E3D}" type="pres">
      <dgm:prSet presAssocID="{DB2FC574-0F34-4B1D-9C72-6339593286FB}" presName="parentText" presStyleLbl="node1" presStyleIdx="0" presStyleCnt="1" custScaleY="141706">
        <dgm:presLayoutVars>
          <dgm:chMax val="0"/>
          <dgm:bulletEnabled val="1"/>
        </dgm:presLayoutVars>
      </dgm:prSet>
      <dgm:spPr/>
      <dgm:t>
        <a:bodyPr/>
        <a:lstStyle/>
        <a:p>
          <a:endParaRPr lang="es-PE"/>
        </a:p>
      </dgm:t>
    </dgm:pt>
    <dgm:pt modelId="{D5E59CE5-E496-423C-B2A9-CB678251C912}" type="pres">
      <dgm:prSet presAssocID="{DB2FC574-0F34-4B1D-9C72-6339593286FB}" presName="childText" presStyleLbl="revTx" presStyleIdx="0" presStyleCnt="1">
        <dgm:presLayoutVars>
          <dgm:bulletEnabled val="1"/>
        </dgm:presLayoutVars>
      </dgm:prSet>
      <dgm:spPr/>
      <dgm:t>
        <a:bodyPr/>
        <a:lstStyle/>
        <a:p>
          <a:endParaRPr lang="es-PE"/>
        </a:p>
      </dgm:t>
    </dgm:pt>
  </dgm:ptLst>
  <dgm:cxnLst>
    <dgm:cxn modelId="{108BB7D0-0C36-4B48-8E5B-44F70ACAFC3F}" type="presOf" srcId="{DB2FC574-0F34-4B1D-9C72-6339593286FB}" destId="{8EF43E3D-3473-4C26-BCF2-9891E20D9E3D}" srcOrd="0" destOrd="0" presId="urn:microsoft.com/office/officeart/2005/8/layout/vList2"/>
    <dgm:cxn modelId="{B1515DDA-A554-494A-AF7B-AC13C14F7155}" type="presOf" srcId="{A74FA64D-DDCA-4BAE-8059-0DB848775DF2}" destId="{D5E59CE5-E496-423C-B2A9-CB678251C912}" srcOrd="0" destOrd="2" presId="urn:microsoft.com/office/officeart/2005/8/layout/vList2"/>
    <dgm:cxn modelId="{3F3F27F0-D746-44D4-B7AB-FB52A777200F}" srcId="{DB2FC574-0F34-4B1D-9C72-6339593286FB}" destId="{A74FA64D-DDCA-4BAE-8059-0DB848775DF2}" srcOrd="2" destOrd="0" parTransId="{30B521D0-F1AB-4658-AE35-A5CE136BC104}" sibTransId="{E8652514-CC35-4282-B4CA-D19E75EBA355}"/>
    <dgm:cxn modelId="{5BA6F285-7EBD-40E6-A689-0E3BCB019ED1}" srcId="{DB2FC574-0F34-4B1D-9C72-6339593286FB}" destId="{0ADD4DB6-D2E8-4324-A7C9-A6526254FC4A}" srcOrd="1" destOrd="0" parTransId="{1ACE32C0-A79E-4A5A-B601-7BDB4FCCB3F3}" sibTransId="{D9AAD204-6988-446A-91C8-CF73EE2B5209}"/>
    <dgm:cxn modelId="{03F54E0F-32A0-4B28-BA55-1107ABA7C392}" srcId="{DB2FC574-0F34-4B1D-9C72-6339593286FB}" destId="{585C08D9-73E8-4983-A4F7-F32DC52F4DC7}" srcOrd="3" destOrd="0" parTransId="{339EA03D-4C85-4F6E-8EC9-92830CD443A3}" sibTransId="{B4B0F7EE-1C89-4314-B003-F39E4296E8AD}"/>
    <dgm:cxn modelId="{94461E04-FD89-47FF-B6D4-511E2C0ABAA2}" srcId="{FCDA17B0-3406-4337-B426-FB6820C7D2E3}" destId="{DB2FC574-0F34-4B1D-9C72-6339593286FB}" srcOrd="0" destOrd="0" parTransId="{E9956508-BB44-4FD6-BD30-D51A94F7C5E9}" sibTransId="{CFE3B20F-5E45-4C28-893B-AF0D61565568}"/>
    <dgm:cxn modelId="{0C326046-14F5-4EF4-8086-16A71B143AC0}" srcId="{DB2FC574-0F34-4B1D-9C72-6339593286FB}" destId="{FAC3C2B2-11FA-44F3-97DA-2BFAFA672605}" srcOrd="4" destOrd="0" parTransId="{992E946E-DBA4-4545-AF4F-2C83CBA1771F}" sibTransId="{BAA00DE8-6816-4E47-9523-3A0E63B8EE7B}"/>
    <dgm:cxn modelId="{2B1855BF-9BA9-48F4-A665-E56C23F3628D}" type="presOf" srcId="{76352A36-1809-4B0A-9114-6B3C980D3D39}" destId="{D5E59CE5-E496-423C-B2A9-CB678251C912}" srcOrd="0" destOrd="5" presId="urn:microsoft.com/office/officeart/2005/8/layout/vList2"/>
    <dgm:cxn modelId="{0349E8CE-7C42-40C9-9352-CF3EC15139BB}" type="presOf" srcId="{FAC3C2B2-11FA-44F3-97DA-2BFAFA672605}" destId="{D5E59CE5-E496-423C-B2A9-CB678251C912}" srcOrd="0" destOrd="4" presId="urn:microsoft.com/office/officeart/2005/8/layout/vList2"/>
    <dgm:cxn modelId="{9DDDEEAE-A0D3-4B60-A30E-B6642E22A6D7}" type="presOf" srcId="{FCDA17B0-3406-4337-B426-FB6820C7D2E3}" destId="{8D6E5B08-3137-4DF0-9BDD-1CDE24B09D85}" srcOrd="0" destOrd="0" presId="urn:microsoft.com/office/officeart/2005/8/layout/vList2"/>
    <dgm:cxn modelId="{BC910D07-CF2B-4E0E-9796-5D28B5BFED5F}" type="presOf" srcId="{0ADD4DB6-D2E8-4324-A7C9-A6526254FC4A}" destId="{D5E59CE5-E496-423C-B2A9-CB678251C912}" srcOrd="0" destOrd="1" presId="urn:microsoft.com/office/officeart/2005/8/layout/vList2"/>
    <dgm:cxn modelId="{89325CA3-5617-4694-92A3-3DFAB09F7E1D}" srcId="{DB2FC574-0F34-4B1D-9C72-6339593286FB}" destId="{A6D2A902-0093-4A4D-9F6D-CC92F7138DF5}" srcOrd="0" destOrd="0" parTransId="{2528D689-F30B-43F7-8A03-6670629F06AB}" sibTransId="{2F2B0367-DE65-4B04-829B-E670CE39F4B8}"/>
    <dgm:cxn modelId="{6FA642E0-8FAE-4782-8C4B-A8C76D7DC5AA}" type="presOf" srcId="{A6D2A902-0093-4A4D-9F6D-CC92F7138DF5}" destId="{D5E59CE5-E496-423C-B2A9-CB678251C912}" srcOrd="0" destOrd="0" presId="urn:microsoft.com/office/officeart/2005/8/layout/vList2"/>
    <dgm:cxn modelId="{641006D9-FAB2-448A-89C4-00CA4ACF730E}" srcId="{DB2FC574-0F34-4B1D-9C72-6339593286FB}" destId="{76352A36-1809-4B0A-9114-6B3C980D3D39}" srcOrd="5" destOrd="0" parTransId="{9475DE99-0E4B-48F6-8E50-E2B6C8CB28CD}" sibTransId="{449B6B45-6A86-4182-87C5-BCC847B95FF4}"/>
    <dgm:cxn modelId="{9C7C6729-5B7D-4917-A959-F4A9FE519CD7}" type="presOf" srcId="{585C08D9-73E8-4983-A4F7-F32DC52F4DC7}" destId="{D5E59CE5-E496-423C-B2A9-CB678251C912}" srcOrd="0" destOrd="3" presId="urn:microsoft.com/office/officeart/2005/8/layout/vList2"/>
    <dgm:cxn modelId="{1F182298-3619-4E7B-BBC2-C8AEFC92F338}" type="presParOf" srcId="{8D6E5B08-3137-4DF0-9BDD-1CDE24B09D85}" destId="{8EF43E3D-3473-4C26-BCF2-9891E20D9E3D}" srcOrd="0" destOrd="0" presId="urn:microsoft.com/office/officeart/2005/8/layout/vList2"/>
    <dgm:cxn modelId="{E5C173F3-20F9-417B-9BDE-560485FB4ACC}" type="presParOf" srcId="{8D6E5B08-3137-4DF0-9BDD-1CDE24B09D85}" destId="{D5E59CE5-E496-423C-B2A9-CB678251C912}"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A17B0-3406-4337-B426-FB6820C7D2E3}"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s-PE"/>
        </a:p>
      </dgm:t>
    </dgm:pt>
    <dgm:pt modelId="{DB2FC574-0F34-4B1D-9C72-6339593286FB}">
      <dgm:prSet phldrT="[Texto]"/>
      <dgm:spPr/>
      <dgm:t>
        <a:bodyPr/>
        <a:lstStyle/>
        <a:p>
          <a:r>
            <a:rPr lang="es-ES_tradnl" b="0" dirty="0" smtClean="0">
              <a:latin typeface="Calibri" pitchFamily="34" charset="0"/>
            </a:rPr>
            <a:t>TRAMO 1: CONSTRUIDO</a:t>
          </a:r>
          <a:endParaRPr lang="es-PE" b="0" dirty="0"/>
        </a:p>
      </dgm:t>
    </dgm:pt>
    <dgm:pt modelId="{E9956508-BB44-4FD6-BD30-D51A94F7C5E9}" type="parTrans" cxnId="{94461E04-FD89-47FF-B6D4-511E2C0ABAA2}">
      <dgm:prSet/>
      <dgm:spPr/>
      <dgm:t>
        <a:bodyPr/>
        <a:lstStyle/>
        <a:p>
          <a:endParaRPr lang="es-PE" b="0"/>
        </a:p>
      </dgm:t>
    </dgm:pt>
    <dgm:pt modelId="{CFE3B20F-5E45-4C28-893B-AF0D61565568}" type="sibTrans" cxnId="{94461E04-FD89-47FF-B6D4-511E2C0ABAA2}">
      <dgm:prSet/>
      <dgm:spPr/>
      <dgm:t>
        <a:bodyPr/>
        <a:lstStyle/>
        <a:p>
          <a:endParaRPr lang="es-PE" b="0"/>
        </a:p>
      </dgm:t>
    </dgm:pt>
    <dgm:pt modelId="{0ADD4DB6-D2E8-4324-A7C9-A6526254FC4A}">
      <dgm:prSet phldrT="[Texto]" custT="1"/>
      <dgm:spPr/>
      <dgm:t>
        <a:bodyPr/>
        <a:lstStyle/>
        <a:p>
          <a:r>
            <a:rPr lang="es-ES_tradnl" sz="1600" b="0" dirty="0" smtClean="0">
              <a:latin typeface="Calibri" pitchFamily="34" charset="0"/>
            </a:rPr>
            <a:t>LONGITUD:             22.20 Km</a:t>
          </a:r>
          <a:endParaRPr lang="es-PE" sz="1600" b="0" dirty="0"/>
        </a:p>
      </dgm:t>
    </dgm:pt>
    <dgm:pt modelId="{1ACE32C0-A79E-4A5A-B601-7BDB4FCCB3F3}" type="parTrans" cxnId="{5BA6F285-7EBD-40E6-A689-0E3BCB019ED1}">
      <dgm:prSet/>
      <dgm:spPr/>
      <dgm:t>
        <a:bodyPr/>
        <a:lstStyle/>
        <a:p>
          <a:endParaRPr lang="es-PE" b="0"/>
        </a:p>
      </dgm:t>
    </dgm:pt>
    <dgm:pt modelId="{D9AAD204-6988-446A-91C8-CF73EE2B5209}" type="sibTrans" cxnId="{5BA6F285-7EBD-40E6-A689-0E3BCB019ED1}">
      <dgm:prSet/>
      <dgm:spPr/>
      <dgm:t>
        <a:bodyPr/>
        <a:lstStyle/>
        <a:p>
          <a:endParaRPr lang="es-PE" b="0"/>
        </a:p>
      </dgm:t>
    </dgm:pt>
    <dgm:pt modelId="{CBB8727A-B813-4833-8D80-80AD343916C6}">
      <dgm:prSet custT="1"/>
      <dgm:spPr/>
      <dgm:t>
        <a:bodyPr/>
        <a:lstStyle/>
        <a:p>
          <a:r>
            <a:rPr lang="es-ES_tradnl" sz="1600" b="0" dirty="0" smtClean="0">
              <a:latin typeface="Calibri" pitchFamily="34" charset="0"/>
            </a:rPr>
            <a:t>TIEMPO DE VIAJE: 30 Min.</a:t>
          </a:r>
        </a:p>
      </dgm:t>
    </dgm:pt>
    <dgm:pt modelId="{87C8746E-2F00-48AD-880B-F075EDFE20B7}" type="parTrans" cxnId="{6957C3AE-F0A5-455E-8865-4B31E04868FB}">
      <dgm:prSet/>
      <dgm:spPr/>
      <dgm:t>
        <a:bodyPr/>
        <a:lstStyle/>
        <a:p>
          <a:endParaRPr lang="es-PE" b="0"/>
        </a:p>
      </dgm:t>
    </dgm:pt>
    <dgm:pt modelId="{8F0475A6-B799-4A55-A2B7-8D5328C8F249}" type="sibTrans" cxnId="{6957C3AE-F0A5-455E-8865-4B31E04868FB}">
      <dgm:prSet/>
      <dgm:spPr/>
      <dgm:t>
        <a:bodyPr/>
        <a:lstStyle/>
        <a:p>
          <a:endParaRPr lang="es-PE" b="0"/>
        </a:p>
      </dgm:t>
    </dgm:pt>
    <dgm:pt modelId="{A74FA64D-DDCA-4BAE-8059-0DB848775DF2}">
      <dgm:prSet custT="1"/>
      <dgm:spPr/>
      <dgm:t>
        <a:bodyPr/>
        <a:lstStyle/>
        <a:p>
          <a:r>
            <a:rPr lang="es-ES_tradnl" sz="1600" b="0" dirty="0" smtClean="0">
              <a:latin typeface="Calibri" pitchFamily="34" charset="0"/>
            </a:rPr>
            <a:t>DISTRITOS:              09</a:t>
          </a:r>
        </a:p>
      </dgm:t>
    </dgm:pt>
    <dgm:pt modelId="{30B521D0-F1AB-4658-AE35-A5CE136BC104}" type="parTrans" cxnId="{3F3F27F0-D746-44D4-B7AB-FB52A777200F}">
      <dgm:prSet/>
      <dgm:spPr/>
      <dgm:t>
        <a:bodyPr/>
        <a:lstStyle/>
        <a:p>
          <a:endParaRPr lang="es-PE" b="0"/>
        </a:p>
      </dgm:t>
    </dgm:pt>
    <dgm:pt modelId="{E8652514-CC35-4282-B4CA-D19E75EBA355}" type="sibTrans" cxnId="{3F3F27F0-D746-44D4-B7AB-FB52A777200F}">
      <dgm:prSet/>
      <dgm:spPr/>
      <dgm:t>
        <a:bodyPr/>
        <a:lstStyle/>
        <a:p>
          <a:endParaRPr lang="es-PE" b="0"/>
        </a:p>
      </dgm:t>
    </dgm:pt>
    <dgm:pt modelId="{585C08D9-73E8-4983-A4F7-F32DC52F4DC7}">
      <dgm:prSet custT="1"/>
      <dgm:spPr/>
      <dgm:t>
        <a:bodyPr/>
        <a:lstStyle/>
        <a:p>
          <a:r>
            <a:rPr lang="es-ES_tradnl" sz="1600" b="0" dirty="0" smtClean="0">
              <a:latin typeface="Calibri" pitchFamily="34" charset="0"/>
            </a:rPr>
            <a:t>ESTACIONES:          16 (7 Existentes + 9 Nuevas)</a:t>
          </a:r>
          <a:endParaRPr lang="es-ES_tradnl" sz="1600" b="0" dirty="0">
            <a:latin typeface="Calibri" pitchFamily="34" charset="0"/>
          </a:endParaRPr>
        </a:p>
      </dgm:t>
    </dgm:pt>
    <dgm:pt modelId="{339EA03D-4C85-4F6E-8EC9-92830CD443A3}" type="parTrans" cxnId="{03F54E0F-32A0-4B28-BA55-1107ABA7C392}">
      <dgm:prSet/>
      <dgm:spPr/>
      <dgm:t>
        <a:bodyPr/>
        <a:lstStyle/>
        <a:p>
          <a:endParaRPr lang="es-PE" b="0"/>
        </a:p>
      </dgm:t>
    </dgm:pt>
    <dgm:pt modelId="{B4B0F7EE-1C89-4314-B003-F39E4296E8AD}" type="sibTrans" cxnId="{03F54E0F-32A0-4B28-BA55-1107ABA7C392}">
      <dgm:prSet/>
      <dgm:spPr/>
      <dgm:t>
        <a:bodyPr/>
        <a:lstStyle/>
        <a:p>
          <a:endParaRPr lang="es-PE" b="0"/>
        </a:p>
      </dgm:t>
    </dgm:pt>
    <dgm:pt modelId="{57D19F1C-A734-4674-916C-F027D8295492}">
      <dgm:prSet phldrT="[Texto]"/>
      <dgm:spPr/>
      <dgm:t>
        <a:bodyPr/>
        <a:lstStyle/>
        <a:p>
          <a:r>
            <a:rPr lang="es-ES_tradnl" b="0" dirty="0" smtClean="0">
              <a:latin typeface="Calibri" pitchFamily="34" charset="0"/>
            </a:rPr>
            <a:t>TRAMO 2 : EN EJECUCIÓN </a:t>
          </a:r>
          <a:endParaRPr lang="es-ES_tradnl" b="0" dirty="0">
            <a:latin typeface="Calibri" pitchFamily="34" charset="0"/>
          </a:endParaRPr>
        </a:p>
      </dgm:t>
    </dgm:pt>
    <dgm:pt modelId="{6BD929DB-E344-48A7-AC92-97D7FF1EEE38}" type="parTrans" cxnId="{7D88F4BD-3BB5-40BC-9383-8A8A1944F44F}">
      <dgm:prSet/>
      <dgm:spPr/>
      <dgm:t>
        <a:bodyPr/>
        <a:lstStyle/>
        <a:p>
          <a:endParaRPr lang="es-PE"/>
        </a:p>
      </dgm:t>
    </dgm:pt>
    <dgm:pt modelId="{F3B68776-F494-4C5E-B178-5F82854FA5F7}" type="sibTrans" cxnId="{7D88F4BD-3BB5-40BC-9383-8A8A1944F44F}">
      <dgm:prSet/>
      <dgm:spPr/>
      <dgm:t>
        <a:bodyPr/>
        <a:lstStyle/>
        <a:p>
          <a:endParaRPr lang="es-PE"/>
        </a:p>
      </dgm:t>
    </dgm:pt>
    <dgm:pt modelId="{1CA6893C-6DC4-49ED-A6D0-5025AA00E296}">
      <dgm:prSet phldrT="[Texto]"/>
      <dgm:spPr/>
      <dgm:t>
        <a:bodyPr/>
        <a:lstStyle/>
        <a:p>
          <a:r>
            <a:rPr lang="es-ES_tradnl" b="0" dirty="0" smtClean="0">
              <a:latin typeface="Calibri" pitchFamily="34" charset="0"/>
            </a:rPr>
            <a:t>LONGITUD: 	      12.40 Km</a:t>
          </a:r>
          <a:endParaRPr lang="es-PE" b="0" dirty="0"/>
        </a:p>
      </dgm:t>
    </dgm:pt>
    <dgm:pt modelId="{E428A45F-99F5-4629-927D-6906BD43ABC4}" type="parTrans" cxnId="{9E27C248-7282-440B-AC75-947EACAFD249}">
      <dgm:prSet/>
      <dgm:spPr/>
      <dgm:t>
        <a:bodyPr/>
        <a:lstStyle/>
        <a:p>
          <a:endParaRPr lang="es-PE"/>
        </a:p>
      </dgm:t>
    </dgm:pt>
    <dgm:pt modelId="{64F12641-CCDA-4C96-BCBC-27BE3459D114}" type="sibTrans" cxnId="{9E27C248-7282-440B-AC75-947EACAFD249}">
      <dgm:prSet/>
      <dgm:spPr/>
      <dgm:t>
        <a:bodyPr/>
        <a:lstStyle/>
        <a:p>
          <a:endParaRPr lang="es-PE"/>
        </a:p>
      </dgm:t>
    </dgm:pt>
    <dgm:pt modelId="{DEC0D248-0237-4F59-8075-8E3CABF03FE7}">
      <dgm:prSet/>
      <dgm:spPr/>
      <dgm:t>
        <a:bodyPr/>
        <a:lstStyle/>
        <a:p>
          <a:r>
            <a:rPr lang="es-ES_tradnl" b="0" dirty="0" smtClean="0">
              <a:latin typeface="Calibri" pitchFamily="34" charset="0"/>
            </a:rPr>
            <a:t>TIEMPO DE VIAJE: 18 Min</a:t>
          </a:r>
        </a:p>
      </dgm:t>
    </dgm:pt>
    <dgm:pt modelId="{CD4D4B4A-A926-494E-AB6F-B2A8425BE597}" type="parTrans" cxnId="{6AB28DDE-66BB-4D9C-A417-68130CBE650A}">
      <dgm:prSet/>
      <dgm:spPr/>
      <dgm:t>
        <a:bodyPr/>
        <a:lstStyle/>
        <a:p>
          <a:endParaRPr lang="es-PE"/>
        </a:p>
      </dgm:t>
    </dgm:pt>
    <dgm:pt modelId="{D05CD451-E49D-49F1-ADBD-F57708F8364A}" type="sibTrans" cxnId="{6AB28DDE-66BB-4D9C-A417-68130CBE650A}">
      <dgm:prSet/>
      <dgm:spPr/>
      <dgm:t>
        <a:bodyPr/>
        <a:lstStyle/>
        <a:p>
          <a:endParaRPr lang="es-PE"/>
        </a:p>
      </dgm:t>
    </dgm:pt>
    <dgm:pt modelId="{5C2A3A59-E4C0-4F2D-93C8-DAAFCF318533}">
      <dgm:prSet/>
      <dgm:spPr/>
      <dgm:t>
        <a:bodyPr/>
        <a:lstStyle/>
        <a:p>
          <a:r>
            <a:rPr lang="es-ES_tradnl" b="0" dirty="0" smtClean="0">
              <a:latin typeface="Calibri" pitchFamily="34" charset="0"/>
            </a:rPr>
            <a:t>DISTRITOS:	      02</a:t>
          </a:r>
        </a:p>
      </dgm:t>
    </dgm:pt>
    <dgm:pt modelId="{C59386FF-71A9-43B5-8543-7B9D6F9D2AC6}" type="parTrans" cxnId="{E9830CF1-FAFA-431D-8534-3F00B8C23A8F}">
      <dgm:prSet/>
      <dgm:spPr/>
      <dgm:t>
        <a:bodyPr/>
        <a:lstStyle/>
        <a:p>
          <a:endParaRPr lang="es-PE"/>
        </a:p>
      </dgm:t>
    </dgm:pt>
    <dgm:pt modelId="{CBE9AE17-500E-4F1A-B048-A966C4905557}" type="sibTrans" cxnId="{E9830CF1-FAFA-431D-8534-3F00B8C23A8F}">
      <dgm:prSet/>
      <dgm:spPr/>
      <dgm:t>
        <a:bodyPr/>
        <a:lstStyle/>
        <a:p>
          <a:endParaRPr lang="es-PE"/>
        </a:p>
      </dgm:t>
    </dgm:pt>
    <dgm:pt modelId="{1885EF85-1038-4F7D-8B43-93E24B5499B9}">
      <dgm:prSet/>
      <dgm:spPr/>
      <dgm:t>
        <a:bodyPr/>
        <a:lstStyle/>
        <a:p>
          <a:r>
            <a:rPr lang="es-ES_tradnl" b="0" dirty="0" smtClean="0">
              <a:latin typeface="Calibri" pitchFamily="34" charset="0"/>
            </a:rPr>
            <a:t>ESTACIONES:	      10 Nuevas</a:t>
          </a:r>
          <a:endParaRPr lang="es-ES_tradnl" b="0" dirty="0">
            <a:latin typeface="Calibri" pitchFamily="34" charset="0"/>
          </a:endParaRPr>
        </a:p>
      </dgm:t>
    </dgm:pt>
    <dgm:pt modelId="{C5884173-BF03-4B20-B5AC-3A56A6A03E38}" type="parTrans" cxnId="{FDD572A1-3C77-4251-BEB8-02EB8707C047}">
      <dgm:prSet/>
      <dgm:spPr/>
      <dgm:t>
        <a:bodyPr/>
        <a:lstStyle/>
        <a:p>
          <a:endParaRPr lang="es-PE"/>
        </a:p>
      </dgm:t>
    </dgm:pt>
    <dgm:pt modelId="{F96F7F1C-AAFD-4598-9214-44968D128A45}" type="sibTrans" cxnId="{FDD572A1-3C77-4251-BEB8-02EB8707C047}">
      <dgm:prSet/>
      <dgm:spPr/>
      <dgm:t>
        <a:bodyPr/>
        <a:lstStyle/>
        <a:p>
          <a:endParaRPr lang="es-PE"/>
        </a:p>
      </dgm:t>
    </dgm:pt>
    <dgm:pt modelId="{D32F115C-F02D-4D02-BB7D-C645D1F31B68}">
      <dgm:prSet/>
      <dgm:spPr/>
      <dgm:t>
        <a:bodyPr/>
        <a:lstStyle/>
        <a:p>
          <a:r>
            <a:rPr lang="es-ES_tradnl" b="0" dirty="0" smtClean="0">
              <a:latin typeface="Calibri" pitchFamily="34" charset="0"/>
            </a:rPr>
            <a:t>INVERSIÓN:             US$ 690 Millones       </a:t>
          </a:r>
          <a:endParaRPr lang="es-ES_tradnl" b="0" dirty="0">
            <a:latin typeface="Calibri" pitchFamily="34" charset="0"/>
          </a:endParaRPr>
        </a:p>
      </dgm:t>
    </dgm:pt>
    <dgm:pt modelId="{E894C796-86F5-4512-B1F5-A15AB64C39F2}" type="parTrans" cxnId="{28655E5A-5B81-4018-B0F6-93C1F868532F}">
      <dgm:prSet/>
      <dgm:spPr/>
      <dgm:t>
        <a:bodyPr/>
        <a:lstStyle/>
        <a:p>
          <a:endParaRPr lang="es-PE"/>
        </a:p>
      </dgm:t>
    </dgm:pt>
    <dgm:pt modelId="{83F60257-82F2-49CF-AF9C-3800C42DB2FB}" type="sibTrans" cxnId="{28655E5A-5B81-4018-B0F6-93C1F868532F}">
      <dgm:prSet/>
      <dgm:spPr/>
      <dgm:t>
        <a:bodyPr/>
        <a:lstStyle/>
        <a:p>
          <a:endParaRPr lang="es-PE"/>
        </a:p>
      </dgm:t>
    </dgm:pt>
    <dgm:pt modelId="{EB7A8D7F-6F5C-4164-B436-48D65219F788}">
      <dgm:prSet custT="1"/>
      <dgm:spPr/>
      <dgm:t>
        <a:bodyPr/>
        <a:lstStyle/>
        <a:p>
          <a:r>
            <a:rPr lang="es-ES_tradnl" sz="1600" b="0" dirty="0" smtClean="0">
              <a:latin typeface="Calibri" pitchFamily="34" charset="0"/>
            </a:rPr>
            <a:t>INVERSIÓN:             US$ 532 Millones</a:t>
          </a:r>
          <a:endParaRPr lang="es-ES_tradnl" sz="1600" b="0" dirty="0">
            <a:latin typeface="Calibri" pitchFamily="34" charset="0"/>
          </a:endParaRPr>
        </a:p>
      </dgm:t>
    </dgm:pt>
    <dgm:pt modelId="{1286CBD6-C8EC-4649-9FAF-1AEBF334F193}" type="parTrans" cxnId="{C7C5F2D6-4296-4B08-B600-981379465D6E}">
      <dgm:prSet/>
      <dgm:spPr/>
      <dgm:t>
        <a:bodyPr/>
        <a:lstStyle/>
        <a:p>
          <a:endParaRPr lang="es-PE"/>
        </a:p>
      </dgm:t>
    </dgm:pt>
    <dgm:pt modelId="{89D92E5F-1EEF-47E8-BAA8-E6E029527D02}" type="sibTrans" cxnId="{C7C5F2D6-4296-4B08-B600-981379465D6E}">
      <dgm:prSet/>
      <dgm:spPr/>
      <dgm:t>
        <a:bodyPr/>
        <a:lstStyle/>
        <a:p>
          <a:endParaRPr lang="es-PE"/>
        </a:p>
      </dgm:t>
    </dgm:pt>
    <dgm:pt modelId="{8D6E5B08-3137-4DF0-9BDD-1CDE24B09D85}" type="pres">
      <dgm:prSet presAssocID="{FCDA17B0-3406-4337-B426-FB6820C7D2E3}" presName="linear" presStyleCnt="0">
        <dgm:presLayoutVars>
          <dgm:animLvl val="lvl"/>
          <dgm:resizeHandles val="exact"/>
        </dgm:presLayoutVars>
      </dgm:prSet>
      <dgm:spPr/>
      <dgm:t>
        <a:bodyPr/>
        <a:lstStyle/>
        <a:p>
          <a:endParaRPr lang="es-PE"/>
        </a:p>
      </dgm:t>
    </dgm:pt>
    <dgm:pt modelId="{8EF43E3D-3473-4C26-BCF2-9891E20D9E3D}" type="pres">
      <dgm:prSet presAssocID="{DB2FC574-0F34-4B1D-9C72-6339593286FB}" presName="parentText" presStyleLbl="node1" presStyleIdx="0" presStyleCnt="2">
        <dgm:presLayoutVars>
          <dgm:chMax val="0"/>
          <dgm:bulletEnabled val="1"/>
        </dgm:presLayoutVars>
      </dgm:prSet>
      <dgm:spPr/>
      <dgm:t>
        <a:bodyPr/>
        <a:lstStyle/>
        <a:p>
          <a:endParaRPr lang="es-PE"/>
        </a:p>
      </dgm:t>
    </dgm:pt>
    <dgm:pt modelId="{D5E59CE5-E496-423C-B2A9-CB678251C912}" type="pres">
      <dgm:prSet presAssocID="{DB2FC574-0F34-4B1D-9C72-6339593286FB}" presName="childText" presStyleLbl="revTx" presStyleIdx="0" presStyleCnt="2">
        <dgm:presLayoutVars>
          <dgm:bulletEnabled val="1"/>
        </dgm:presLayoutVars>
      </dgm:prSet>
      <dgm:spPr/>
      <dgm:t>
        <a:bodyPr/>
        <a:lstStyle/>
        <a:p>
          <a:endParaRPr lang="es-PE"/>
        </a:p>
      </dgm:t>
    </dgm:pt>
    <dgm:pt modelId="{90EBB9D1-748A-42B8-9353-FB5B256A546F}" type="pres">
      <dgm:prSet presAssocID="{57D19F1C-A734-4674-916C-F027D8295492}" presName="parentText" presStyleLbl="node1" presStyleIdx="1" presStyleCnt="2" custLinFactNeighborY="-1188">
        <dgm:presLayoutVars>
          <dgm:chMax val="0"/>
          <dgm:bulletEnabled val="1"/>
        </dgm:presLayoutVars>
      </dgm:prSet>
      <dgm:spPr/>
      <dgm:t>
        <a:bodyPr/>
        <a:lstStyle/>
        <a:p>
          <a:endParaRPr lang="es-PE"/>
        </a:p>
      </dgm:t>
    </dgm:pt>
    <dgm:pt modelId="{21418859-9B79-4384-8689-43BB80EF03D5}" type="pres">
      <dgm:prSet presAssocID="{57D19F1C-A734-4674-916C-F027D8295492}" presName="childText" presStyleLbl="revTx" presStyleIdx="1" presStyleCnt="2">
        <dgm:presLayoutVars>
          <dgm:bulletEnabled val="1"/>
        </dgm:presLayoutVars>
      </dgm:prSet>
      <dgm:spPr/>
      <dgm:t>
        <a:bodyPr/>
        <a:lstStyle/>
        <a:p>
          <a:endParaRPr lang="es-PE"/>
        </a:p>
      </dgm:t>
    </dgm:pt>
  </dgm:ptLst>
  <dgm:cxnLst>
    <dgm:cxn modelId="{28655E5A-5B81-4018-B0F6-93C1F868532F}" srcId="{57D19F1C-A734-4674-916C-F027D8295492}" destId="{D32F115C-F02D-4D02-BB7D-C645D1F31B68}" srcOrd="4" destOrd="0" parTransId="{E894C796-86F5-4512-B1F5-A15AB64C39F2}" sibTransId="{83F60257-82F2-49CF-AF9C-3800C42DB2FB}"/>
    <dgm:cxn modelId="{50C59F18-4E1F-4EC7-8C7F-46ABAFB1DEAC}" type="presOf" srcId="{5C2A3A59-E4C0-4F2D-93C8-DAAFCF318533}" destId="{21418859-9B79-4384-8689-43BB80EF03D5}" srcOrd="0" destOrd="2" presId="urn:microsoft.com/office/officeart/2005/8/layout/vList2"/>
    <dgm:cxn modelId="{03F54E0F-32A0-4B28-BA55-1107ABA7C392}" srcId="{DB2FC574-0F34-4B1D-9C72-6339593286FB}" destId="{585C08D9-73E8-4983-A4F7-F32DC52F4DC7}" srcOrd="3" destOrd="0" parTransId="{339EA03D-4C85-4F6E-8EC9-92830CD443A3}" sibTransId="{B4B0F7EE-1C89-4314-B003-F39E4296E8AD}"/>
    <dgm:cxn modelId="{9B6E1413-73C5-475D-B974-AE0F211B5242}" type="presOf" srcId="{57D19F1C-A734-4674-916C-F027D8295492}" destId="{90EBB9D1-748A-42B8-9353-FB5B256A546F}" srcOrd="0" destOrd="0" presId="urn:microsoft.com/office/officeart/2005/8/layout/vList2"/>
    <dgm:cxn modelId="{9AAE3D9D-5BC4-401C-B39B-52ED0B4C658F}" type="presOf" srcId="{1CA6893C-6DC4-49ED-A6D0-5025AA00E296}" destId="{21418859-9B79-4384-8689-43BB80EF03D5}" srcOrd="0" destOrd="0" presId="urn:microsoft.com/office/officeart/2005/8/layout/vList2"/>
    <dgm:cxn modelId="{E9830CF1-FAFA-431D-8534-3F00B8C23A8F}" srcId="{57D19F1C-A734-4674-916C-F027D8295492}" destId="{5C2A3A59-E4C0-4F2D-93C8-DAAFCF318533}" srcOrd="2" destOrd="0" parTransId="{C59386FF-71A9-43B5-8543-7B9D6F9D2AC6}" sibTransId="{CBE9AE17-500E-4F1A-B048-A966C4905557}"/>
    <dgm:cxn modelId="{6AB28DDE-66BB-4D9C-A417-68130CBE650A}" srcId="{57D19F1C-A734-4674-916C-F027D8295492}" destId="{DEC0D248-0237-4F59-8075-8E3CABF03FE7}" srcOrd="1" destOrd="0" parTransId="{CD4D4B4A-A926-494E-AB6F-B2A8425BE597}" sibTransId="{D05CD451-E49D-49F1-ADBD-F57708F8364A}"/>
    <dgm:cxn modelId="{93BAD3C6-2098-479D-99B0-A04F19D06594}" type="presOf" srcId="{DEC0D248-0237-4F59-8075-8E3CABF03FE7}" destId="{21418859-9B79-4384-8689-43BB80EF03D5}" srcOrd="0" destOrd="1" presId="urn:microsoft.com/office/officeart/2005/8/layout/vList2"/>
    <dgm:cxn modelId="{2348F254-9AE7-42AF-8144-BE500FE64A9C}" type="presOf" srcId="{0ADD4DB6-D2E8-4324-A7C9-A6526254FC4A}" destId="{D5E59CE5-E496-423C-B2A9-CB678251C912}" srcOrd="0" destOrd="0" presId="urn:microsoft.com/office/officeart/2005/8/layout/vList2"/>
    <dgm:cxn modelId="{C7C5F2D6-4296-4B08-B600-981379465D6E}" srcId="{DB2FC574-0F34-4B1D-9C72-6339593286FB}" destId="{EB7A8D7F-6F5C-4164-B436-48D65219F788}" srcOrd="4" destOrd="0" parTransId="{1286CBD6-C8EC-4649-9FAF-1AEBF334F193}" sibTransId="{89D92E5F-1EEF-47E8-BAA8-E6E029527D02}"/>
    <dgm:cxn modelId="{43322868-B119-4367-9E93-2990B675CFFE}" type="presOf" srcId="{D32F115C-F02D-4D02-BB7D-C645D1F31B68}" destId="{21418859-9B79-4384-8689-43BB80EF03D5}" srcOrd="0" destOrd="4" presId="urn:microsoft.com/office/officeart/2005/8/layout/vList2"/>
    <dgm:cxn modelId="{48E659EA-A37A-4901-BB41-91BE1345F855}" type="presOf" srcId="{A74FA64D-DDCA-4BAE-8059-0DB848775DF2}" destId="{D5E59CE5-E496-423C-B2A9-CB678251C912}" srcOrd="0" destOrd="2" presId="urn:microsoft.com/office/officeart/2005/8/layout/vList2"/>
    <dgm:cxn modelId="{0B4A60D9-2E07-48F4-B764-51AD909AE91B}" type="presOf" srcId="{1885EF85-1038-4F7D-8B43-93E24B5499B9}" destId="{21418859-9B79-4384-8689-43BB80EF03D5}" srcOrd="0" destOrd="3" presId="urn:microsoft.com/office/officeart/2005/8/layout/vList2"/>
    <dgm:cxn modelId="{915E2824-009A-4970-834D-1D196F130C12}" type="presOf" srcId="{FCDA17B0-3406-4337-B426-FB6820C7D2E3}" destId="{8D6E5B08-3137-4DF0-9BDD-1CDE24B09D85}" srcOrd="0" destOrd="0" presId="urn:microsoft.com/office/officeart/2005/8/layout/vList2"/>
    <dgm:cxn modelId="{ACD38BC7-8A6E-4BEC-BA3A-22244641B0CD}" type="presOf" srcId="{CBB8727A-B813-4833-8D80-80AD343916C6}" destId="{D5E59CE5-E496-423C-B2A9-CB678251C912}" srcOrd="0" destOrd="1" presId="urn:microsoft.com/office/officeart/2005/8/layout/vList2"/>
    <dgm:cxn modelId="{7D88F4BD-3BB5-40BC-9383-8A8A1944F44F}" srcId="{FCDA17B0-3406-4337-B426-FB6820C7D2E3}" destId="{57D19F1C-A734-4674-916C-F027D8295492}" srcOrd="1" destOrd="0" parTransId="{6BD929DB-E344-48A7-AC92-97D7FF1EEE38}" sibTransId="{F3B68776-F494-4C5E-B178-5F82854FA5F7}"/>
    <dgm:cxn modelId="{3F3F27F0-D746-44D4-B7AB-FB52A777200F}" srcId="{DB2FC574-0F34-4B1D-9C72-6339593286FB}" destId="{A74FA64D-DDCA-4BAE-8059-0DB848775DF2}" srcOrd="2" destOrd="0" parTransId="{30B521D0-F1AB-4658-AE35-A5CE136BC104}" sibTransId="{E8652514-CC35-4282-B4CA-D19E75EBA355}"/>
    <dgm:cxn modelId="{5BA6F285-7EBD-40E6-A689-0E3BCB019ED1}" srcId="{DB2FC574-0F34-4B1D-9C72-6339593286FB}" destId="{0ADD4DB6-D2E8-4324-A7C9-A6526254FC4A}" srcOrd="0" destOrd="0" parTransId="{1ACE32C0-A79E-4A5A-B601-7BDB4FCCB3F3}" sibTransId="{D9AAD204-6988-446A-91C8-CF73EE2B5209}"/>
    <dgm:cxn modelId="{0A251562-A0B9-45FC-A18F-45C303D13808}" type="presOf" srcId="{DB2FC574-0F34-4B1D-9C72-6339593286FB}" destId="{8EF43E3D-3473-4C26-BCF2-9891E20D9E3D}" srcOrd="0" destOrd="0" presId="urn:microsoft.com/office/officeart/2005/8/layout/vList2"/>
    <dgm:cxn modelId="{E20F3AC8-7480-4A71-A898-2E12952B9090}" type="presOf" srcId="{585C08D9-73E8-4983-A4F7-F32DC52F4DC7}" destId="{D5E59CE5-E496-423C-B2A9-CB678251C912}" srcOrd="0" destOrd="3" presId="urn:microsoft.com/office/officeart/2005/8/layout/vList2"/>
    <dgm:cxn modelId="{C4F1EC50-FD3A-4ABB-A62D-89179A00FC83}" type="presOf" srcId="{EB7A8D7F-6F5C-4164-B436-48D65219F788}" destId="{D5E59CE5-E496-423C-B2A9-CB678251C912}" srcOrd="0" destOrd="4" presId="urn:microsoft.com/office/officeart/2005/8/layout/vList2"/>
    <dgm:cxn modelId="{9E27C248-7282-440B-AC75-947EACAFD249}" srcId="{57D19F1C-A734-4674-916C-F027D8295492}" destId="{1CA6893C-6DC4-49ED-A6D0-5025AA00E296}" srcOrd="0" destOrd="0" parTransId="{E428A45F-99F5-4629-927D-6906BD43ABC4}" sibTransId="{64F12641-CCDA-4C96-BCBC-27BE3459D114}"/>
    <dgm:cxn modelId="{94461E04-FD89-47FF-B6D4-511E2C0ABAA2}" srcId="{FCDA17B0-3406-4337-B426-FB6820C7D2E3}" destId="{DB2FC574-0F34-4B1D-9C72-6339593286FB}" srcOrd="0" destOrd="0" parTransId="{E9956508-BB44-4FD6-BD30-D51A94F7C5E9}" sibTransId="{CFE3B20F-5E45-4C28-893B-AF0D61565568}"/>
    <dgm:cxn modelId="{FDD572A1-3C77-4251-BEB8-02EB8707C047}" srcId="{57D19F1C-A734-4674-916C-F027D8295492}" destId="{1885EF85-1038-4F7D-8B43-93E24B5499B9}" srcOrd="3" destOrd="0" parTransId="{C5884173-BF03-4B20-B5AC-3A56A6A03E38}" sibTransId="{F96F7F1C-AAFD-4598-9214-44968D128A45}"/>
    <dgm:cxn modelId="{6957C3AE-F0A5-455E-8865-4B31E04868FB}" srcId="{DB2FC574-0F34-4B1D-9C72-6339593286FB}" destId="{CBB8727A-B813-4833-8D80-80AD343916C6}" srcOrd="1" destOrd="0" parTransId="{87C8746E-2F00-48AD-880B-F075EDFE20B7}" sibTransId="{8F0475A6-B799-4A55-A2B7-8D5328C8F249}"/>
    <dgm:cxn modelId="{81E0CD31-A2E9-4E0F-9D36-C21D2F944903}" type="presParOf" srcId="{8D6E5B08-3137-4DF0-9BDD-1CDE24B09D85}" destId="{8EF43E3D-3473-4C26-BCF2-9891E20D9E3D}" srcOrd="0" destOrd="0" presId="urn:microsoft.com/office/officeart/2005/8/layout/vList2"/>
    <dgm:cxn modelId="{9A2E47D8-F1EA-402D-BE93-8618C96560DC}" type="presParOf" srcId="{8D6E5B08-3137-4DF0-9BDD-1CDE24B09D85}" destId="{D5E59CE5-E496-423C-B2A9-CB678251C912}" srcOrd="1" destOrd="0" presId="urn:microsoft.com/office/officeart/2005/8/layout/vList2"/>
    <dgm:cxn modelId="{0C7D699C-7C38-4B63-99F7-06D6AEAC5D44}" type="presParOf" srcId="{8D6E5B08-3137-4DF0-9BDD-1CDE24B09D85}" destId="{90EBB9D1-748A-42B8-9353-FB5B256A546F}" srcOrd="2" destOrd="0" presId="urn:microsoft.com/office/officeart/2005/8/layout/vList2"/>
    <dgm:cxn modelId="{C625241C-3940-47CE-BD8F-75E5269154FD}" type="presParOf" srcId="{8D6E5B08-3137-4DF0-9BDD-1CDE24B09D85}" destId="{21418859-9B79-4384-8689-43BB80EF03D5}"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60CDFE-3ABA-42A2-9FA0-476CEE701D5E}">
      <dsp:nvSpPr>
        <dsp:cNvPr id="0" name=""/>
        <dsp:cNvSpPr/>
      </dsp:nvSpPr>
      <dsp:spPr>
        <a:xfrm>
          <a:off x="634291" y="0"/>
          <a:ext cx="1503527" cy="835292"/>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TRANSPORTE PRIVADO Y TAXIS</a:t>
          </a:r>
          <a:endParaRPr lang="es-PE" sz="1400" b="1" kern="1200" dirty="0"/>
        </a:p>
      </dsp:txBody>
      <dsp:txXfrm>
        <a:off x="634291" y="0"/>
        <a:ext cx="1503527" cy="835292"/>
      </dsp:txXfrm>
    </dsp:sp>
    <dsp:sp modelId="{68D42896-C212-4923-989E-474EC4732C26}">
      <dsp:nvSpPr>
        <dsp:cNvPr id="0" name=""/>
        <dsp:cNvSpPr/>
      </dsp:nvSpPr>
      <dsp:spPr>
        <a:xfrm>
          <a:off x="2806053" y="0"/>
          <a:ext cx="1503527" cy="835292"/>
        </a:xfrm>
        <a:prstGeom prst="roundRect">
          <a:avLst>
            <a:gd name="adj" fmla="val 10000"/>
          </a:avLst>
        </a:prstGeom>
        <a:solidFill>
          <a:schemeClr val="accent5">
            <a:tint val="40000"/>
            <a:alpha val="90000"/>
            <a:hueOff val="1081694"/>
            <a:satOff val="-7672"/>
            <a:lumOff val="-4365"/>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smtClean="0"/>
            <a:t>TRANSPORTE PÚBLICO</a:t>
          </a:r>
          <a:endParaRPr lang="es-PE" sz="1400" b="1" kern="1200" dirty="0"/>
        </a:p>
      </dsp:txBody>
      <dsp:txXfrm>
        <a:off x="2806053" y="0"/>
        <a:ext cx="1503527" cy="835292"/>
      </dsp:txXfrm>
    </dsp:sp>
    <dsp:sp modelId="{3129DDA2-5E71-4580-8753-A517342B96CC}">
      <dsp:nvSpPr>
        <dsp:cNvPr id="0" name=""/>
        <dsp:cNvSpPr/>
      </dsp:nvSpPr>
      <dsp:spPr>
        <a:xfrm>
          <a:off x="2158701" y="3549994"/>
          <a:ext cx="626469" cy="626469"/>
        </a:xfrm>
        <a:prstGeom prst="triangle">
          <a:avLst/>
        </a:prstGeom>
        <a:solidFill>
          <a:srgbClr val="FFC0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9E61EF8B-49FE-4127-9124-661B1C978704}">
      <dsp:nvSpPr>
        <dsp:cNvPr id="0" name=""/>
        <dsp:cNvSpPr/>
      </dsp:nvSpPr>
      <dsp:spPr>
        <a:xfrm rot="240000">
          <a:off x="591953" y="3281545"/>
          <a:ext cx="3759965" cy="262922"/>
        </a:xfrm>
        <a:prstGeom prst="rect">
          <a:avLst/>
        </a:prstGeom>
        <a:solidFill>
          <a:srgbClr val="FFC0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CE31E22A-7D7F-4169-A84F-38D3930A52B4}">
      <dsp:nvSpPr>
        <dsp:cNvPr id="0" name=""/>
        <dsp:cNvSpPr/>
      </dsp:nvSpPr>
      <dsp:spPr>
        <a:xfrm rot="240000">
          <a:off x="2849485" y="2624174"/>
          <a:ext cx="1500190" cy="698935"/>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34,000 vehículos</a:t>
          </a:r>
        </a:p>
        <a:p>
          <a:pPr lvl="0" algn="ctr" defTabSz="533400">
            <a:lnSpc>
              <a:spcPct val="90000"/>
            </a:lnSpc>
            <a:spcBef>
              <a:spcPct val="0"/>
            </a:spcBef>
            <a:spcAft>
              <a:spcPct val="35000"/>
            </a:spcAft>
          </a:pPr>
          <a:r>
            <a:rPr lang="es-MX" sz="1200" kern="1200" dirty="0" smtClean="0"/>
            <a:t>(n° excesivo)</a:t>
          </a:r>
          <a:endParaRPr lang="es-PE" sz="1200" kern="1200" dirty="0"/>
        </a:p>
      </dsp:txBody>
      <dsp:txXfrm rot="240000">
        <a:off x="2849485" y="2624174"/>
        <a:ext cx="1500190" cy="698935"/>
      </dsp:txXfrm>
    </dsp:sp>
    <dsp:sp modelId="{C228B9F8-5848-48F7-8344-F7F9A2D4C9D7}">
      <dsp:nvSpPr>
        <dsp:cNvPr id="0" name=""/>
        <dsp:cNvSpPr/>
      </dsp:nvSpPr>
      <dsp:spPr>
        <a:xfrm rot="240000">
          <a:off x="2903779" y="1872411"/>
          <a:ext cx="1500190" cy="698935"/>
        </a:xfrm>
        <a:prstGeom prst="roundRect">
          <a:avLst/>
        </a:prstGeom>
        <a:solidFill>
          <a:schemeClr val="accent5">
            <a:hueOff val="814256"/>
            <a:satOff val="2799"/>
            <a:lumOff val="-1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609 rutas (mal distribuidas)</a:t>
          </a:r>
          <a:endParaRPr lang="es-PE" sz="1300" kern="1200" dirty="0"/>
        </a:p>
      </dsp:txBody>
      <dsp:txXfrm rot="240000">
        <a:off x="2903779" y="1872411"/>
        <a:ext cx="1500190" cy="698935"/>
      </dsp:txXfrm>
    </dsp:sp>
    <dsp:sp modelId="{EE74A1F1-1CB7-4A06-91A6-648CD0546B54}">
      <dsp:nvSpPr>
        <dsp:cNvPr id="0" name=""/>
        <dsp:cNvSpPr/>
      </dsp:nvSpPr>
      <dsp:spPr>
        <a:xfrm rot="240000">
          <a:off x="2958073" y="1137353"/>
          <a:ext cx="1500190" cy="698935"/>
        </a:xfrm>
        <a:prstGeom prst="round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13 Millones de viajes diarios</a:t>
          </a:r>
          <a:endParaRPr lang="es-PE" sz="1300" kern="1200" dirty="0"/>
        </a:p>
      </dsp:txBody>
      <dsp:txXfrm rot="240000">
        <a:off x="2958073" y="1137353"/>
        <a:ext cx="1500190" cy="698935"/>
      </dsp:txXfrm>
    </dsp:sp>
    <dsp:sp modelId="{9C951641-6EDC-4F0A-92A0-F8FA02A28F5E}">
      <dsp:nvSpPr>
        <dsp:cNvPr id="0" name=""/>
        <dsp:cNvSpPr/>
      </dsp:nvSpPr>
      <dsp:spPr>
        <a:xfrm rot="240000">
          <a:off x="698606" y="2473821"/>
          <a:ext cx="1500190" cy="698935"/>
        </a:xfrm>
        <a:prstGeom prst="roundRect">
          <a:avLst/>
        </a:prstGeom>
        <a:solidFill>
          <a:schemeClr val="accent5">
            <a:hueOff val="2442768"/>
            <a:satOff val="8397"/>
            <a:lumOff val="-4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Representa 23.5%</a:t>
          </a:r>
          <a:endParaRPr lang="es-PE" sz="1300" kern="1200" dirty="0"/>
        </a:p>
      </dsp:txBody>
      <dsp:txXfrm rot="240000">
        <a:off x="698606" y="2473821"/>
        <a:ext cx="1500190" cy="698935"/>
      </dsp:txXfrm>
    </dsp:sp>
    <dsp:sp modelId="{8BB7A60D-F7A9-4FAE-8C06-7D037791B3AF}">
      <dsp:nvSpPr>
        <dsp:cNvPr id="0" name=""/>
        <dsp:cNvSpPr/>
      </dsp:nvSpPr>
      <dsp:spPr>
        <a:xfrm rot="240000">
          <a:off x="752900" y="1722058"/>
          <a:ext cx="1500190" cy="698935"/>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4 Millones de viajes diarios</a:t>
          </a:r>
          <a:endParaRPr lang="es-PE" sz="1300" kern="1200" dirty="0"/>
        </a:p>
      </dsp:txBody>
      <dsp:txXfrm rot="240000">
        <a:off x="752900" y="1722058"/>
        <a:ext cx="1500190" cy="6989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43E3D-3473-4C26-BCF2-9891E20D9E3D}">
      <dsp:nvSpPr>
        <dsp:cNvPr id="0" name=""/>
        <dsp:cNvSpPr/>
      </dsp:nvSpPr>
      <dsp:spPr>
        <a:xfrm>
          <a:off x="0" y="2205"/>
          <a:ext cx="4608512" cy="7981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50000"/>
            </a:lnSpc>
            <a:spcBef>
              <a:spcPct val="0"/>
            </a:spcBef>
            <a:spcAft>
              <a:spcPct val="35000"/>
            </a:spcAft>
          </a:pPr>
          <a:r>
            <a:rPr lang="es-MX" sz="1800" b="0" kern="1200" dirty="0" smtClean="0">
              <a:latin typeface="+mn-lt"/>
            </a:rPr>
            <a:t>CORREDOR NORTE SUR</a:t>
          </a:r>
          <a:endParaRPr lang="es-PE" sz="1800" b="0" kern="1200" dirty="0">
            <a:latin typeface="+mn-lt"/>
          </a:endParaRPr>
        </a:p>
      </dsp:txBody>
      <dsp:txXfrm>
        <a:off x="0" y="2205"/>
        <a:ext cx="4608512" cy="798133"/>
      </dsp:txXfrm>
    </dsp:sp>
    <dsp:sp modelId="{D5E59CE5-E496-423C-B2A9-CB678251C912}">
      <dsp:nvSpPr>
        <dsp:cNvPr id="0" name=""/>
        <dsp:cNvSpPr/>
      </dsp:nvSpPr>
      <dsp:spPr>
        <a:xfrm>
          <a:off x="0" y="800338"/>
          <a:ext cx="4608512" cy="229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20" tIns="17780" rIns="99568" bIns="17780" numCol="1" spcCol="1270" anchor="t" anchorCtr="0">
          <a:noAutofit/>
        </a:bodyPr>
        <a:lstStyle/>
        <a:p>
          <a:pPr marL="114300" lvl="1" indent="-114300" algn="l" defTabSz="622300">
            <a:lnSpc>
              <a:spcPct val="150000"/>
            </a:lnSpc>
            <a:spcBef>
              <a:spcPct val="0"/>
            </a:spcBef>
            <a:spcAft>
              <a:spcPct val="20000"/>
            </a:spcAft>
            <a:buChar char="••"/>
          </a:pPr>
          <a:endParaRPr lang="es-MX" sz="1400" b="0" kern="1200" smtClean="0">
            <a:latin typeface="+mn-lt"/>
          </a:endParaRPr>
        </a:p>
        <a:p>
          <a:pPr marL="114300" lvl="1" indent="-114300" algn="l" defTabSz="622300">
            <a:lnSpc>
              <a:spcPct val="150000"/>
            </a:lnSpc>
            <a:spcBef>
              <a:spcPct val="0"/>
            </a:spcBef>
            <a:spcAft>
              <a:spcPct val="20000"/>
            </a:spcAft>
            <a:buChar char="••"/>
          </a:pPr>
          <a:r>
            <a:rPr lang="es-ES_tradnl" sz="1400" b="1" kern="1200" dirty="0" smtClean="0">
              <a:solidFill>
                <a:schemeClr val="accent6">
                  <a:lumMod val="75000"/>
                </a:schemeClr>
              </a:solidFill>
              <a:latin typeface="+mn-lt"/>
            </a:rPr>
            <a:t>LONGITUD</a:t>
          </a:r>
          <a:r>
            <a:rPr lang="es-ES_tradnl" sz="1400" b="1" kern="1200" smtClean="0">
              <a:solidFill>
                <a:schemeClr val="accent6">
                  <a:lumMod val="75000"/>
                </a:schemeClr>
              </a:solidFill>
              <a:latin typeface="+mn-lt"/>
            </a:rPr>
            <a:t>:   </a:t>
          </a:r>
          <a:r>
            <a:rPr lang="es-ES_tradnl" sz="1400" b="0" kern="1200" smtClean="0">
              <a:latin typeface="+mn-lt"/>
            </a:rPr>
            <a:t>26 </a:t>
          </a:r>
          <a:r>
            <a:rPr lang="es-ES_tradnl" sz="1400" b="0" kern="1200" dirty="0" smtClean="0">
              <a:latin typeface="+mn-lt"/>
            </a:rPr>
            <a:t>Km. de Red </a:t>
          </a:r>
          <a:r>
            <a:rPr lang="es-ES_tradnl" sz="1400" b="0" kern="1200" smtClean="0">
              <a:latin typeface="+mn-lt"/>
            </a:rPr>
            <a:t>Troncal </a:t>
          </a:r>
          <a:r>
            <a:rPr lang="es-MX" sz="1400" b="0" kern="1200" smtClean="0">
              <a:latin typeface="+mn-lt"/>
            </a:rPr>
            <a:t>	</a:t>
          </a:r>
        </a:p>
        <a:p>
          <a:pPr marL="114300" lvl="1" indent="-114300" algn="l" defTabSz="622300">
            <a:lnSpc>
              <a:spcPct val="150000"/>
            </a:lnSpc>
            <a:spcBef>
              <a:spcPct val="0"/>
            </a:spcBef>
            <a:spcAft>
              <a:spcPct val="20000"/>
            </a:spcAft>
            <a:buChar char="••"/>
          </a:pPr>
          <a:r>
            <a:rPr lang="es-ES_tradnl" sz="1400" b="1" kern="1200" dirty="0" smtClean="0">
              <a:solidFill>
                <a:schemeClr val="accent6">
                  <a:lumMod val="75000"/>
                </a:schemeClr>
              </a:solidFill>
              <a:latin typeface="+mn-lt"/>
            </a:rPr>
            <a:t>DISTRITOS:  </a:t>
          </a:r>
          <a:r>
            <a:rPr lang="es-ES_tradnl" sz="1400" b="0" kern="1200" dirty="0" smtClean="0">
              <a:latin typeface="+mn-lt"/>
            </a:rPr>
            <a:t>16 (Chorrillos a Independencia)</a:t>
          </a:r>
        </a:p>
        <a:p>
          <a:pPr marL="114300" lvl="1" indent="-114300" algn="l" defTabSz="622300">
            <a:lnSpc>
              <a:spcPct val="150000"/>
            </a:lnSpc>
            <a:spcBef>
              <a:spcPct val="0"/>
            </a:spcBef>
            <a:spcAft>
              <a:spcPct val="20000"/>
            </a:spcAft>
            <a:buChar char="••"/>
          </a:pPr>
          <a:r>
            <a:rPr lang="es-ES_tradnl" sz="1400" b="1" kern="1200" smtClean="0">
              <a:solidFill>
                <a:schemeClr val="accent6">
                  <a:lumMod val="75000"/>
                </a:schemeClr>
              </a:solidFill>
              <a:latin typeface="+mn-lt"/>
            </a:rPr>
            <a:t>ESTACIONES:</a:t>
          </a:r>
          <a:r>
            <a:rPr lang="es-ES_tradnl" sz="1400" b="0" kern="1200" smtClean="0">
              <a:latin typeface="+mn-lt"/>
            </a:rPr>
            <a:t>38</a:t>
          </a:r>
          <a:endParaRPr lang="es-ES_tradnl" sz="1400" b="0" kern="1200" dirty="0">
            <a:latin typeface="+mn-lt"/>
          </a:endParaRPr>
        </a:p>
        <a:p>
          <a:pPr marL="114300" lvl="1" indent="-114300" algn="l" defTabSz="622300">
            <a:lnSpc>
              <a:spcPct val="150000"/>
            </a:lnSpc>
            <a:spcBef>
              <a:spcPct val="0"/>
            </a:spcBef>
            <a:spcAft>
              <a:spcPct val="20000"/>
            </a:spcAft>
            <a:buChar char="••"/>
          </a:pPr>
          <a:r>
            <a:rPr lang="es-ES_tradnl" sz="1400" b="1" kern="1200" dirty="0" smtClean="0">
              <a:solidFill>
                <a:schemeClr val="accent6">
                  <a:lumMod val="75000"/>
                </a:schemeClr>
              </a:solidFill>
              <a:latin typeface="+mn-lt"/>
            </a:rPr>
            <a:t>BUSES:</a:t>
          </a:r>
          <a:r>
            <a:rPr lang="es-ES_tradnl" sz="1400" b="0" kern="1200" dirty="0" smtClean="0">
              <a:latin typeface="+mn-lt"/>
            </a:rPr>
            <a:t>	    300 buses en la Troncal                                                                          </a:t>
          </a:r>
          <a:r>
            <a:rPr lang="es-ES_tradnl" sz="1400" b="0" kern="1200" dirty="0" smtClean="0">
              <a:solidFill>
                <a:schemeClr val="bg1"/>
              </a:solidFill>
              <a:latin typeface="+mn-lt"/>
            </a:rPr>
            <a:t>(</a:t>
          </a:r>
          <a:r>
            <a:rPr lang="es-ES_tradnl" sz="1400" b="0" kern="1200" dirty="0" smtClean="0">
              <a:latin typeface="+mn-lt"/>
            </a:rPr>
            <a:t>                     (160 y 120 pasajeros)</a:t>
          </a:r>
          <a:endParaRPr lang="es-ES_tradnl" sz="1400" b="0" kern="1200" dirty="0">
            <a:latin typeface="+mn-lt"/>
          </a:endParaRPr>
        </a:p>
        <a:p>
          <a:pPr marL="114300" lvl="1" indent="-114300" algn="l" defTabSz="622300">
            <a:lnSpc>
              <a:spcPct val="150000"/>
            </a:lnSpc>
            <a:spcBef>
              <a:spcPct val="0"/>
            </a:spcBef>
            <a:spcAft>
              <a:spcPct val="20000"/>
            </a:spcAft>
            <a:buChar char="••"/>
          </a:pPr>
          <a:endParaRPr lang="es-ES_tradnl" sz="1400" b="0" kern="1200" dirty="0">
            <a:latin typeface="+mn-lt"/>
          </a:endParaRPr>
        </a:p>
      </dsp:txBody>
      <dsp:txXfrm>
        <a:off x="0" y="800338"/>
        <a:ext cx="4608512" cy="2293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43E3D-3473-4C26-BCF2-9891E20D9E3D}">
      <dsp:nvSpPr>
        <dsp:cNvPr id="0" name=""/>
        <dsp:cNvSpPr/>
      </dsp:nvSpPr>
      <dsp:spPr>
        <a:xfrm>
          <a:off x="0" y="72819"/>
          <a:ext cx="4824536" cy="477944"/>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_tradnl" sz="1900" b="0" kern="1200" dirty="0" smtClean="0">
              <a:latin typeface="Calibri" pitchFamily="34" charset="0"/>
            </a:rPr>
            <a:t>TRAMO 1: CONSTRUIDO</a:t>
          </a:r>
          <a:endParaRPr lang="es-PE" sz="1900" b="0" kern="1200" dirty="0"/>
        </a:p>
      </dsp:txBody>
      <dsp:txXfrm>
        <a:off x="0" y="72819"/>
        <a:ext cx="4824536" cy="477944"/>
      </dsp:txXfrm>
    </dsp:sp>
    <dsp:sp modelId="{D5E59CE5-E496-423C-B2A9-CB678251C912}">
      <dsp:nvSpPr>
        <dsp:cNvPr id="0" name=""/>
        <dsp:cNvSpPr/>
      </dsp:nvSpPr>
      <dsp:spPr>
        <a:xfrm>
          <a:off x="0" y="550764"/>
          <a:ext cx="4824536"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7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_tradnl" sz="1600" b="0" kern="1200" dirty="0" smtClean="0">
              <a:latin typeface="Calibri" pitchFamily="34" charset="0"/>
            </a:rPr>
            <a:t>LONGITUD:             22.20 Km</a:t>
          </a:r>
          <a:endParaRPr lang="es-PE" sz="1600" b="0" kern="1200" dirty="0"/>
        </a:p>
        <a:p>
          <a:pPr marL="171450" lvl="1" indent="-171450" algn="l" defTabSz="711200">
            <a:lnSpc>
              <a:spcPct val="90000"/>
            </a:lnSpc>
            <a:spcBef>
              <a:spcPct val="0"/>
            </a:spcBef>
            <a:spcAft>
              <a:spcPct val="20000"/>
            </a:spcAft>
            <a:buChar char="••"/>
          </a:pPr>
          <a:r>
            <a:rPr lang="es-ES_tradnl" sz="1600" b="0" kern="1200" dirty="0" smtClean="0">
              <a:latin typeface="Calibri" pitchFamily="34" charset="0"/>
            </a:rPr>
            <a:t>TIEMPO DE VIAJE: 30 Min.</a:t>
          </a:r>
        </a:p>
        <a:p>
          <a:pPr marL="171450" lvl="1" indent="-171450" algn="l" defTabSz="711200">
            <a:lnSpc>
              <a:spcPct val="90000"/>
            </a:lnSpc>
            <a:spcBef>
              <a:spcPct val="0"/>
            </a:spcBef>
            <a:spcAft>
              <a:spcPct val="20000"/>
            </a:spcAft>
            <a:buChar char="••"/>
          </a:pPr>
          <a:r>
            <a:rPr lang="es-ES_tradnl" sz="1600" b="0" kern="1200" dirty="0" smtClean="0">
              <a:latin typeface="Calibri" pitchFamily="34" charset="0"/>
            </a:rPr>
            <a:t>DISTRITOS:              09</a:t>
          </a:r>
        </a:p>
        <a:p>
          <a:pPr marL="171450" lvl="1" indent="-171450" algn="l" defTabSz="711200">
            <a:lnSpc>
              <a:spcPct val="90000"/>
            </a:lnSpc>
            <a:spcBef>
              <a:spcPct val="0"/>
            </a:spcBef>
            <a:spcAft>
              <a:spcPct val="20000"/>
            </a:spcAft>
            <a:buChar char="••"/>
          </a:pPr>
          <a:r>
            <a:rPr lang="es-ES_tradnl" sz="1600" b="0" kern="1200" dirty="0" smtClean="0">
              <a:latin typeface="Calibri" pitchFamily="34" charset="0"/>
            </a:rPr>
            <a:t>ESTACIONES:          16 (7 Existentes + 9 Nuevas)</a:t>
          </a:r>
          <a:endParaRPr lang="es-ES_tradnl" sz="1600" b="0" kern="1200" dirty="0">
            <a:latin typeface="Calibri" pitchFamily="34" charset="0"/>
          </a:endParaRPr>
        </a:p>
        <a:p>
          <a:pPr marL="171450" lvl="1" indent="-171450" algn="l" defTabSz="711200">
            <a:lnSpc>
              <a:spcPct val="90000"/>
            </a:lnSpc>
            <a:spcBef>
              <a:spcPct val="0"/>
            </a:spcBef>
            <a:spcAft>
              <a:spcPct val="20000"/>
            </a:spcAft>
            <a:buChar char="••"/>
          </a:pPr>
          <a:r>
            <a:rPr lang="es-ES_tradnl" sz="1600" b="0" kern="1200" dirty="0" smtClean="0">
              <a:latin typeface="Calibri" pitchFamily="34" charset="0"/>
            </a:rPr>
            <a:t>INVERSIÓN:             US$ 532 Millones</a:t>
          </a:r>
          <a:endParaRPr lang="es-ES_tradnl" sz="1600" b="0" kern="1200" dirty="0">
            <a:latin typeface="Calibri" pitchFamily="34" charset="0"/>
          </a:endParaRPr>
        </a:p>
      </dsp:txBody>
      <dsp:txXfrm>
        <a:off x="0" y="550764"/>
        <a:ext cx="4824536" cy="1376549"/>
      </dsp:txXfrm>
    </dsp:sp>
    <dsp:sp modelId="{90EBB9D1-748A-42B8-9353-FB5B256A546F}">
      <dsp:nvSpPr>
        <dsp:cNvPr id="0" name=""/>
        <dsp:cNvSpPr/>
      </dsp:nvSpPr>
      <dsp:spPr>
        <a:xfrm>
          <a:off x="0" y="1911895"/>
          <a:ext cx="4824536" cy="477944"/>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_tradnl" sz="1900" b="0" kern="1200" dirty="0" smtClean="0">
              <a:latin typeface="Calibri" pitchFamily="34" charset="0"/>
            </a:rPr>
            <a:t>TRAMO 2 : EN EJECUCIÓN </a:t>
          </a:r>
          <a:endParaRPr lang="es-ES_tradnl" sz="1900" b="0" kern="1200" dirty="0">
            <a:latin typeface="Calibri" pitchFamily="34" charset="0"/>
          </a:endParaRPr>
        </a:p>
      </dsp:txBody>
      <dsp:txXfrm>
        <a:off x="0" y="1911895"/>
        <a:ext cx="4824536" cy="477944"/>
      </dsp:txXfrm>
    </dsp:sp>
    <dsp:sp modelId="{21418859-9B79-4384-8689-43BB80EF03D5}">
      <dsp:nvSpPr>
        <dsp:cNvPr id="0" name=""/>
        <dsp:cNvSpPr/>
      </dsp:nvSpPr>
      <dsp:spPr>
        <a:xfrm>
          <a:off x="0" y="2405258"/>
          <a:ext cx="4824536"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7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_tradnl" sz="1500" b="0" kern="1200" dirty="0" smtClean="0">
              <a:latin typeface="Calibri" pitchFamily="34" charset="0"/>
            </a:rPr>
            <a:t>LONGITUD: 	      12.40 Km</a:t>
          </a:r>
          <a:endParaRPr lang="es-PE" sz="1500" b="0" kern="1200" dirty="0"/>
        </a:p>
        <a:p>
          <a:pPr marL="114300" lvl="1" indent="-114300" algn="l" defTabSz="666750">
            <a:lnSpc>
              <a:spcPct val="90000"/>
            </a:lnSpc>
            <a:spcBef>
              <a:spcPct val="0"/>
            </a:spcBef>
            <a:spcAft>
              <a:spcPct val="20000"/>
            </a:spcAft>
            <a:buChar char="••"/>
          </a:pPr>
          <a:r>
            <a:rPr lang="es-ES_tradnl" sz="1500" b="0" kern="1200" dirty="0" smtClean="0">
              <a:latin typeface="Calibri" pitchFamily="34" charset="0"/>
            </a:rPr>
            <a:t>TIEMPO DE VIAJE: 18 Min</a:t>
          </a:r>
        </a:p>
        <a:p>
          <a:pPr marL="114300" lvl="1" indent="-114300" algn="l" defTabSz="666750">
            <a:lnSpc>
              <a:spcPct val="90000"/>
            </a:lnSpc>
            <a:spcBef>
              <a:spcPct val="0"/>
            </a:spcBef>
            <a:spcAft>
              <a:spcPct val="20000"/>
            </a:spcAft>
            <a:buChar char="••"/>
          </a:pPr>
          <a:r>
            <a:rPr lang="es-ES_tradnl" sz="1500" b="0" kern="1200" dirty="0" smtClean="0">
              <a:latin typeface="Calibri" pitchFamily="34" charset="0"/>
            </a:rPr>
            <a:t>DISTRITOS:	      02</a:t>
          </a:r>
        </a:p>
        <a:p>
          <a:pPr marL="114300" lvl="1" indent="-114300" algn="l" defTabSz="666750">
            <a:lnSpc>
              <a:spcPct val="90000"/>
            </a:lnSpc>
            <a:spcBef>
              <a:spcPct val="0"/>
            </a:spcBef>
            <a:spcAft>
              <a:spcPct val="20000"/>
            </a:spcAft>
            <a:buChar char="••"/>
          </a:pPr>
          <a:r>
            <a:rPr lang="es-ES_tradnl" sz="1500" b="0" kern="1200" dirty="0" smtClean="0">
              <a:latin typeface="Calibri" pitchFamily="34" charset="0"/>
            </a:rPr>
            <a:t>ESTACIONES:	      10 Nuevas</a:t>
          </a:r>
          <a:endParaRPr lang="es-ES_tradnl" sz="1500" b="0" kern="1200" dirty="0">
            <a:latin typeface="Calibri" pitchFamily="34" charset="0"/>
          </a:endParaRPr>
        </a:p>
        <a:p>
          <a:pPr marL="114300" lvl="1" indent="-114300" algn="l" defTabSz="666750">
            <a:lnSpc>
              <a:spcPct val="90000"/>
            </a:lnSpc>
            <a:spcBef>
              <a:spcPct val="0"/>
            </a:spcBef>
            <a:spcAft>
              <a:spcPct val="20000"/>
            </a:spcAft>
            <a:buChar char="••"/>
          </a:pPr>
          <a:r>
            <a:rPr lang="es-ES_tradnl" sz="1500" b="0" kern="1200" dirty="0" smtClean="0">
              <a:latin typeface="Calibri" pitchFamily="34" charset="0"/>
            </a:rPr>
            <a:t>INVERSIÓN:             US$ 690 Millones       </a:t>
          </a:r>
          <a:endParaRPr lang="es-ES_tradnl" sz="1500" b="0" kern="1200" dirty="0">
            <a:latin typeface="Calibri" pitchFamily="34" charset="0"/>
          </a:endParaRPr>
        </a:p>
      </dsp:txBody>
      <dsp:txXfrm>
        <a:off x="0" y="2405258"/>
        <a:ext cx="4824536"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GB"/>
          </a:p>
        </p:txBody>
      </p:sp>
      <p:sp>
        <p:nvSpPr>
          <p:cNvPr id="33795"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798"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GB"/>
          </a:p>
        </p:txBody>
      </p:sp>
      <p:sp>
        <p:nvSpPr>
          <p:cNvPr id="33799"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E50605D0-9621-4D85-9A25-9FAC47A5064E}"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B2B4F8A-B1B3-434A-ADBD-D2E24A593249}" type="slidenum">
              <a:rPr lang="en-GB" smtClean="0"/>
              <a:pPr/>
              <a:t>1</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27651" name="2 Marcador de notas"/>
          <p:cNvSpPr>
            <a:spLocks noGrp="1"/>
          </p:cNvSpPr>
          <p:nvPr>
            <p:ph type="body" idx="1"/>
          </p:nvPr>
        </p:nvSpPr>
        <p:spPr>
          <a:noFill/>
          <a:ln/>
        </p:spPr>
        <p:txBody>
          <a:bodyPr/>
          <a:lstStyle/>
          <a:p>
            <a:endParaRPr lang="es-MX" smtClean="0"/>
          </a:p>
        </p:txBody>
      </p:sp>
      <p:sp>
        <p:nvSpPr>
          <p:cNvPr id="27652" name="3 Marcador de número de diapositiva"/>
          <p:cNvSpPr>
            <a:spLocks noGrp="1"/>
          </p:cNvSpPr>
          <p:nvPr>
            <p:ph type="sldNum" sz="quarter" idx="5"/>
          </p:nvPr>
        </p:nvSpPr>
        <p:spPr>
          <a:noFill/>
        </p:spPr>
        <p:txBody>
          <a:bodyPr/>
          <a:lstStyle/>
          <a:p>
            <a:fld id="{100D9B10-ACAB-4176-8DEA-C57F95052E53}" type="slidenum">
              <a:rPr lang="es-ES" smtClean="0"/>
              <a:pPr/>
              <a:t>10</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a:ln/>
        </p:spPr>
      </p:sp>
      <p:sp>
        <p:nvSpPr>
          <p:cNvPr id="28675" name="2 Marcador de notas"/>
          <p:cNvSpPr>
            <a:spLocks noGrp="1"/>
          </p:cNvSpPr>
          <p:nvPr>
            <p:ph type="body" idx="1"/>
          </p:nvPr>
        </p:nvSpPr>
        <p:spPr>
          <a:noFill/>
          <a:ln/>
        </p:spPr>
        <p:txBody>
          <a:bodyPr/>
          <a:lstStyle/>
          <a:p>
            <a:endParaRPr lang="es-MX" smtClean="0"/>
          </a:p>
        </p:txBody>
      </p:sp>
      <p:sp>
        <p:nvSpPr>
          <p:cNvPr id="28676" name="3 Marcador de número de diapositiva"/>
          <p:cNvSpPr>
            <a:spLocks noGrp="1"/>
          </p:cNvSpPr>
          <p:nvPr>
            <p:ph type="sldNum" sz="quarter" idx="5"/>
          </p:nvPr>
        </p:nvSpPr>
        <p:spPr>
          <a:noFill/>
        </p:spPr>
        <p:txBody>
          <a:bodyPr/>
          <a:lstStyle/>
          <a:p>
            <a:fld id="{F141D005-32BC-493A-B3C1-EAB716EC3233}" type="slidenum">
              <a:rPr lang="es-ES" smtClean="0"/>
              <a:pPr/>
              <a:t>11</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endParaRPr lang="es-MX" smtClean="0"/>
          </a:p>
        </p:txBody>
      </p:sp>
      <p:sp>
        <p:nvSpPr>
          <p:cNvPr id="29700" name="3 Marcador de número de diapositiva"/>
          <p:cNvSpPr>
            <a:spLocks noGrp="1"/>
          </p:cNvSpPr>
          <p:nvPr>
            <p:ph type="sldNum" sz="quarter" idx="5"/>
          </p:nvPr>
        </p:nvSpPr>
        <p:spPr>
          <a:noFill/>
        </p:spPr>
        <p:txBody>
          <a:bodyPr/>
          <a:lstStyle/>
          <a:p>
            <a:fld id="{456BB07F-4508-4F77-BC4F-57E4BBEE26EF}" type="slidenum">
              <a:rPr lang="es-ES" smtClean="0"/>
              <a:pPr/>
              <a:t>13</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p:spPr>
        <p:txBody>
          <a:bodyPr/>
          <a:lstStyle/>
          <a:p>
            <a:endParaRPr lang="es-MX" smtClean="0"/>
          </a:p>
        </p:txBody>
      </p:sp>
      <p:sp>
        <p:nvSpPr>
          <p:cNvPr id="30724" name="3 Marcador de número de diapositiva"/>
          <p:cNvSpPr>
            <a:spLocks noGrp="1"/>
          </p:cNvSpPr>
          <p:nvPr>
            <p:ph type="sldNum" sz="quarter" idx="5"/>
          </p:nvPr>
        </p:nvSpPr>
        <p:spPr>
          <a:noFill/>
        </p:spPr>
        <p:txBody>
          <a:bodyPr/>
          <a:lstStyle/>
          <a:p>
            <a:fld id="{07B2E554-A59F-4B9A-9F4A-42C3298F3DB1}" type="slidenum">
              <a:rPr lang="es-ES" smtClean="0"/>
              <a:pPr/>
              <a:t>14</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p:spPr>
        <p:txBody>
          <a:bodyPr/>
          <a:lstStyle/>
          <a:p>
            <a:endParaRPr lang="es-MX" smtClean="0"/>
          </a:p>
        </p:txBody>
      </p:sp>
      <p:sp>
        <p:nvSpPr>
          <p:cNvPr id="31748" name="3 Marcador de número de diapositiva"/>
          <p:cNvSpPr>
            <a:spLocks noGrp="1"/>
          </p:cNvSpPr>
          <p:nvPr>
            <p:ph type="sldNum" sz="quarter" idx="5"/>
          </p:nvPr>
        </p:nvSpPr>
        <p:spPr>
          <a:noFill/>
        </p:spPr>
        <p:txBody>
          <a:bodyPr/>
          <a:lstStyle/>
          <a:p>
            <a:fld id="{517D7A8C-8173-44B8-97FF-9F6D3C29F5AC}" type="slidenum">
              <a:rPr lang="es-ES" smtClean="0"/>
              <a:pPr/>
              <a:t>15</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p:spPr>
        <p:txBody>
          <a:bodyPr/>
          <a:lstStyle/>
          <a:p>
            <a:endParaRPr lang="es-MX" smtClean="0"/>
          </a:p>
        </p:txBody>
      </p:sp>
      <p:sp>
        <p:nvSpPr>
          <p:cNvPr id="32772" name="3 Marcador de número de diapositiva"/>
          <p:cNvSpPr>
            <a:spLocks noGrp="1"/>
          </p:cNvSpPr>
          <p:nvPr>
            <p:ph type="sldNum" sz="quarter" idx="5"/>
          </p:nvPr>
        </p:nvSpPr>
        <p:spPr>
          <a:noFill/>
        </p:spPr>
        <p:txBody>
          <a:bodyPr/>
          <a:lstStyle/>
          <a:p>
            <a:fld id="{EBBC8180-DE13-412E-92FE-37B972CE25D8}" type="slidenum">
              <a:rPr lang="es-ES" smtClean="0"/>
              <a:pPr/>
              <a:t>16</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5D923CC-0644-49FD-9A8B-D7CAA4FC3A33}" type="slidenum">
              <a:rPr lang="en-GB" smtClean="0"/>
              <a:pPr/>
              <a:t>20</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EBDEFEBE-FCB4-439C-B741-9A0BBFC73A7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35C3BD89-36D9-4D1C-82A5-2F42DA7DA9DD}"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5C6ABD53-F703-4555-996F-5E38AA645FEC}"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205038"/>
            <a:ext cx="3889375"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1525" y="2205038"/>
            <a:ext cx="3889375"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101950BF-E95C-4E51-BA74-6615D1761B1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s-ES"/>
          </a:p>
        </p:txBody>
      </p:sp>
      <p:sp>
        <p:nvSpPr>
          <p:cNvPr id="8" name="Rectangle 7"/>
          <p:cNvSpPr>
            <a:spLocks noGrp="1" noChangeArrowheads="1"/>
          </p:cNvSpPr>
          <p:nvPr>
            <p:ph type="sldNum" sz="quarter" idx="11"/>
          </p:nvPr>
        </p:nvSpPr>
        <p:spPr>
          <a:ln/>
        </p:spPr>
        <p:txBody>
          <a:bodyPr/>
          <a:lstStyle>
            <a:lvl1pPr>
              <a:defRPr/>
            </a:lvl1pPr>
          </a:lstStyle>
          <a:p>
            <a:pPr>
              <a:defRPr/>
            </a:pPr>
            <a:fld id="{EF2A1938-CEFA-4869-8CD9-088D221745D0}"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s-ES"/>
          </a:p>
        </p:txBody>
      </p:sp>
      <p:sp>
        <p:nvSpPr>
          <p:cNvPr id="4" name="Rectangle 7"/>
          <p:cNvSpPr>
            <a:spLocks noGrp="1" noChangeArrowheads="1"/>
          </p:cNvSpPr>
          <p:nvPr>
            <p:ph type="sldNum" sz="quarter" idx="11"/>
          </p:nvPr>
        </p:nvSpPr>
        <p:spPr>
          <a:ln/>
        </p:spPr>
        <p:txBody>
          <a:bodyPr/>
          <a:lstStyle>
            <a:lvl1pPr>
              <a:defRPr/>
            </a:lvl1pPr>
          </a:lstStyle>
          <a:p>
            <a:pPr>
              <a:defRPr/>
            </a:pPr>
            <a:fld id="{77EAD48C-2F61-4710-AAB8-B1BB8F4617EE}"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s-ES"/>
          </a:p>
        </p:txBody>
      </p:sp>
      <p:sp>
        <p:nvSpPr>
          <p:cNvPr id="3" name="Rectangle 7"/>
          <p:cNvSpPr>
            <a:spLocks noGrp="1" noChangeArrowheads="1"/>
          </p:cNvSpPr>
          <p:nvPr>
            <p:ph type="sldNum" sz="quarter" idx="11"/>
          </p:nvPr>
        </p:nvSpPr>
        <p:spPr>
          <a:ln/>
        </p:spPr>
        <p:txBody>
          <a:bodyPr/>
          <a:lstStyle>
            <a:lvl1pPr>
              <a:defRPr/>
            </a:lvl1pPr>
          </a:lstStyle>
          <a:p>
            <a:pPr>
              <a:defRPr/>
            </a:pPr>
            <a:fld id="{B1A41936-62E0-4DD1-912A-CCDCCC6FE066}"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F82C9CED-B9C7-4EC2-96F4-CB135F30E16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EDC0E815-B607-44AE-A544-478C35847A83}"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B72C915E-DCA4-45B6-89BE-4724B1973C8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8588" y="404813"/>
            <a:ext cx="2001837" cy="5111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404813"/>
            <a:ext cx="5857875" cy="511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D654380E-DF08-4195-88E1-6034F6FDC696}"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EABD0BF5-736B-45B7-B082-0AF99385935B}"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2645D0C4-B477-4490-93EE-885F171D249C}"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775233DD-90DB-4C58-A1FA-46A72400AA6A}"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446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46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E1E8DB48-FAAC-44C7-85BF-120661F43B19}"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s-ES"/>
          </a:p>
        </p:txBody>
      </p:sp>
      <p:sp>
        <p:nvSpPr>
          <p:cNvPr id="8" name="Rectangle 7"/>
          <p:cNvSpPr>
            <a:spLocks noGrp="1" noChangeArrowheads="1"/>
          </p:cNvSpPr>
          <p:nvPr>
            <p:ph type="sldNum" sz="quarter" idx="11"/>
          </p:nvPr>
        </p:nvSpPr>
        <p:spPr>
          <a:ln/>
        </p:spPr>
        <p:txBody>
          <a:bodyPr/>
          <a:lstStyle>
            <a:lvl1pPr>
              <a:defRPr/>
            </a:lvl1pPr>
          </a:lstStyle>
          <a:p>
            <a:pPr>
              <a:defRPr/>
            </a:pPr>
            <a:fld id="{FD9C6F98-0F70-4F00-8595-7E61CA2E6FC7}"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s-ES"/>
          </a:p>
        </p:txBody>
      </p:sp>
      <p:sp>
        <p:nvSpPr>
          <p:cNvPr id="4" name="Rectangle 7"/>
          <p:cNvSpPr>
            <a:spLocks noGrp="1" noChangeArrowheads="1"/>
          </p:cNvSpPr>
          <p:nvPr>
            <p:ph type="sldNum" sz="quarter" idx="11"/>
          </p:nvPr>
        </p:nvSpPr>
        <p:spPr>
          <a:ln/>
        </p:spPr>
        <p:txBody>
          <a:bodyPr/>
          <a:lstStyle>
            <a:lvl1pPr>
              <a:defRPr/>
            </a:lvl1pPr>
          </a:lstStyle>
          <a:p>
            <a:pPr>
              <a:defRPr/>
            </a:pPr>
            <a:fld id="{68653DD1-9136-47A4-96A2-817EFC9D96B5}"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s-ES"/>
          </a:p>
        </p:txBody>
      </p:sp>
      <p:sp>
        <p:nvSpPr>
          <p:cNvPr id="3" name="Rectangle 7"/>
          <p:cNvSpPr>
            <a:spLocks noGrp="1" noChangeArrowheads="1"/>
          </p:cNvSpPr>
          <p:nvPr>
            <p:ph type="sldNum" sz="quarter" idx="11"/>
          </p:nvPr>
        </p:nvSpPr>
        <p:spPr>
          <a:ln/>
        </p:spPr>
        <p:txBody>
          <a:bodyPr/>
          <a:lstStyle>
            <a:lvl1pPr>
              <a:defRPr/>
            </a:lvl1pPr>
          </a:lstStyle>
          <a:p>
            <a:pPr>
              <a:defRPr/>
            </a:pPr>
            <a:fld id="{3948BB92-B3B1-4094-A940-DD4D293082E9}"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D999381A-0315-41DC-A3D8-E5570B59715B}"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91DE40B1-2EA0-4E1C-9E7C-397D17EFA15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lvl1pPr>
          </a:lstStyle>
          <a:p>
            <a:r>
              <a:rPr lang="es-ES" smtClean="0"/>
              <a:t>Haga clic para modificar el estilo de título del patrón</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DC3C36E1-2326-476D-AE54-F5ED8473BD40}"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0"/>
            <a:ext cx="2057400" cy="518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0"/>
            <a:ext cx="6019800" cy="518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E854E86B-4B97-40B3-8FCD-4F312443EF61}"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47813" y="476250"/>
            <a:ext cx="7138987" cy="1152525"/>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457200" y="1844675"/>
            <a:ext cx="4038600" cy="38163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844675"/>
            <a:ext cx="4038600" cy="38163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6"/>
          <p:cNvSpPr>
            <a:spLocks noGrp="1" noChangeArrowheads="1"/>
          </p:cNvSpPr>
          <p:nvPr>
            <p:ph type="ftr" sz="quarter" idx="10"/>
          </p:nvPr>
        </p:nvSpPr>
        <p:spPr>
          <a:ln/>
        </p:spPr>
        <p:txBody>
          <a:bodyPr/>
          <a:lstStyle>
            <a:lvl1pPr>
              <a:defRPr/>
            </a:lvl1pPr>
          </a:lstStyle>
          <a:p>
            <a:pPr>
              <a:defRPr/>
            </a:pPr>
            <a:endParaRPr lang="es-ES"/>
          </a:p>
        </p:txBody>
      </p:sp>
      <p:sp>
        <p:nvSpPr>
          <p:cNvPr id="6" name="Rectangle 7"/>
          <p:cNvSpPr>
            <a:spLocks noGrp="1" noChangeArrowheads="1"/>
          </p:cNvSpPr>
          <p:nvPr>
            <p:ph type="sldNum" sz="quarter" idx="11"/>
          </p:nvPr>
        </p:nvSpPr>
        <p:spPr>
          <a:ln/>
        </p:spPr>
        <p:txBody>
          <a:bodyPr/>
          <a:lstStyle>
            <a:lvl1pPr>
              <a:defRPr/>
            </a:lvl1pPr>
          </a:lstStyle>
          <a:p>
            <a:pPr>
              <a:defRPr/>
            </a:pPr>
            <a:fld id="{6D5D94F2-60F9-488E-B9E1-C1D18F0ED5AE}"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547813" y="476250"/>
            <a:ext cx="7138987" cy="1152525"/>
          </a:xfrm>
        </p:spPr>
        <p:txBody>
          <a:bodyPr/>
          <a:lstStyle/>
          <a:p>
            <a:r>
              <a:rPr lang="es-ES" smtClean="0"/>
              <a:t>Haga clic para modificar el estilo de título del patrón</a:t>
            </a:r>
            <a:endParaRPr lang="es-PE"/>
          </a:p>
        </p:txBody>
      </p:sp>
      <p:sp>
        <p:nvSpPr>
          <p:cNvPr id="3" name="2 Marcador de SmartArt"/>
          <p:cNvSpPr>
            <a:spLocks noGrp="1"/>
          </p:cNvSpPr>
          <p:nvPr>
            <p:ph type="dgm" idx="1"/>
          </p:nvPr>
        </p:nvSpPr>
        <p:spPr>
          <a:xfrm>
            <a:off x="457200" y="1844675"/>
            <a:ext cx="8229600" cy="3816350"/>
          </a:xfrm>
        </p:spPr>
        <p:txBody>
          <a:bodyPr/>
          <a:lstStyle/>
          <a:p>
            <a:pPr lvl="0"/>
            <a:endParaRPr lang="es-PE" noProof="0"/>
          </a:p>
        </p:txBody>
      </p:sp>
      <p:sp>
        <p:nvSpPr>
          <p:cNvPr id="4" name="Rectangle 6"/>
          <p:cNvSpPr>
            <a:spLocks noGrp="1" noChangeArrowheads="1"/>
          </p:cNvSpPr>
          <p:nvPr>
            <p:ph type="ftr" sz="quarter" idx="10"/>
          </p:nvPr>
        </p:nvSpPr>
        <p:spPr>
          <a:ln/>
        </p:spPr>
        <p:txBody>
          <a:bodyPr/>
          <a:lstStyle>
            <a:lvl1pPr>
              <a:defRPr/>
            </a:lvl1pPr>
          </a:lstStyle>
          <a:p>
            <a:pPr>
              <a:defRPr/>
            </a:pPr>
            <a:endParaRPr lang="es-ES"/>
          </a:p>
        </p:txBody>
      </p:sp>
      <p:sp>
        <p:nvSpPr>
          <p:cNvPr id="5" name="Rectangle 7"/>
          <p:cNvSpPr>
            <a:spLocks noGrp="1" noChangeArrowheads="1"/>
          </p:cNvSpPr>
          <p:nvPr>
            <p:ph type="sldNum" sz="quarter" idx="11"/>
          </p:nvPr>
        </p:nvSpPr>
        <p:spPr>
          <a:ln/>
        </p:spPr>
        <p:txBody>
          <a:bodyPr/>
          <a:lstStyle>
            <a:lvl1pPr>
              <a:defRPr/>
            </a:lvl1pPr>
          </a:lstStyle>
          <a:p>
            <a:pPr>
              <a:defRPr/>
            </a:pPr>
            <a:fld id="{3BC5C66F-864D-4A4D-AFB8-BF8A47E2A04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s_solo"/>
          <p:cNvPicPr>
            <a:picLocks noChangeAspect="1" noChangeArrowheads="1"/>
          </p:cNvPicPr>
          <p:nvPr userDrawn="1"/>
        </p:nvPicPr>
        <p:blipFill>
          <a:blip r:embed="rId2" cstate="print"/>
          <a:srcRect/>
          <a:stretch>
            <a:fillRect/>
          </a:stretch>
        </p:blipFill>
        <p:spPr bwMode="auto">
          <a:xfrm>
            <a:off x="5867400" y="404813"/>
            <a:ext cx="2819400" cy="6096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3025" y="404813"/>
            <a:ext cx="2057400" cy="5111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404813"/>
            <a:ext cx="6019800" cy="511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5.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3.jpeg"/><Relationship Id="rId2" Type="http://schemas.openxmlformats.org/officeDocument/2006/relationships/slideLayout" Target="../slideLayouts/slideLayout22.xml"/><Relationship Id="rId16"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2.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rra_logo_xxv_asamblea"/>
          <p:cNvPicPr>
            <a:picLocks noChangeAspect="1" noChangeArrowheads="1"/>
          </p:cNvPicPr>
          <p:nvPr userDrawn="1"/>
        </p:nvPicPr>
        <p:blipFill>
          <a:blip r:embed="rId11" cstate="print"/>
          <a:srcRect/>
          <a:stretch>
            <a:fillRect/>
          </a:stretch>
        </p:blipFill>
        <p:spPr bwMode="auto">
          <a:xfrm>
            <a:off x="0" y="3992563"/>
            <a:ext cx="9144000" cy="2865437"/>
          </a:xfrm>
          <a:prstGeom prst="rect">
            <a:avLst/>
          </a:prstGeom>
          <a:noFill/>
          <a:ln w="9525">
            <a:noFill/>
            <a:miter lim="800000"/>
            <a:headEnd/>
            <a:tailEnd/>
          </a:ln>
        </p:spPr>
      </p:pic>
      <p:pic>
        <p:nvPicPr>
          <p:cNvPr id="1027" name="Picture 10" descr="logo_xxv_asamblea"/>
          <p:cNvPicPr>
            <a:picLocks noChangeAspect="1" noChangeArrowheads="1"/>
          </p:cNvPicPr>
          <p:nvPr userDrawn="1"/>
        </p:nvPicPr>
        <p:blipFill>
          <a:blip r:embed="rId12" cstate="print"/>
          <a:srcRect r="2795"/>
          <a:stretch>
            <a:fillRect/>
          </a:stretch>
        </p:blipFill>
        <p:spPr bwMode="auto">
          <a:xfrm>
            <a:off x="0" y="0"/>
            <a:ext cx="2484438" cy="1662113"/>
          </a:xfrm>
          <a:prstGeom prst="rect">
            <a:avLst/>
          </a:prstGeom>
          <a:noFill/>
          <a:ln w="9525">
            <a:noFill/>
            <a:miter lim="800000"/>
            <a:headEnd/>
            <a:tailEnd/>
          </a:ln>
        </p:spPr>
      </p:pic>
      <p:sp>
        <p:nvSpPr>
          <p:cNvPr id="1037" name="Rectangle 13"/>
          <p:cNvSpPr>
            <a:spLocks noChangeArrowheads="1"/>
          </p:cNvSpPr>
          <p:nvPr userDrawn="1"/>
        </p:nvSpPr>
        <p:spPr bwMode="auto">
          <a:xfrm>
            <a:off x="3995738" y="6521450"/>
            <a:ext cx="5148262" cy="336550"/>
          </a:xfrm>
          <a:prstGeom prst="rect">
            <a:avLst/>
          </a:prstGeom>
          <a:noFill/>
          <a:ln w="9525">
            <a:noFill/>
            <a:miter lim="800000"/>
            <a:headEnd/>
            <a:tailEnd/>
          </a:ln>
          <a:effectLst/>
        </p:spPr>
        <p:txBody>
          <a:bodyPr>
            <a:spAutoFit/>
          </a:bodyPr>
          <a:lstStyle/>
          <a:p>
            <a:pPr algn="r">
              <a:defRPr/>
            </a:pPr>
            <a:r>
              <a:rPr lang="es-ES" sz="1600">
                <a:solidFill>
                  <a:schemeClr val="bg1"/>
                </a:solidFill>
                <a:latin typeface="Trebuchet MS" pitchFamily="34" charset="0"/>
              </a:rPr>
              <a:t>“Presente y futuro de la movilidad en Iberoamérica” </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54" r:id="rId6"/>
    <p:sldLayoutId id="2147483727" r:id="rId7"/>
    <p:sldLayoutId id="2147483728" r:id="rId8"/>
    <p:sldLayoutId id="2147483729" r:id="rId9"/>
  </p:sldLayoutIdLst>
  <p:txStyles>
    <p:titleStyle>
      <a:lvl1pPr algn="l" rtl="0" eaLnBrk="0" fontAlgn="base" hangingPunct="0">
        <a:spcBef>
          <a:spcPct val="0"/>
        </a:spcBef>
        <a:spcAft>
          <a:spcPct val="0"/>
        </a:spcAft>
        <a:defRPr sz="2800">
          <a:solidFill>
            <a:schemeClr val="accent2"/>
          </a:solidFill>
          <a:latin typeface="Trebuchet MS" pitchFamily="34" charset="0"/>
          <a:ea typeface="+mj-ea"/>
          <a:cs typeface="+mj-cs"/>
        </a:defRPr>
      </a:lvl1pPr>
      <a:lvl2pPr algn="l" rtl="0" eaLnBrk="0" fontAlgn="base" hangingPunct="0">
        <a:spcBef>
          <a:spcPct val="0"/>
        </a:spcBef>
        <a:spcAft>
          <a:spcPct val="0"/>
        </a:spcAft>
        <a:defRPr sz="2800">
          <a:solidFill>
            <a:schemeClr val="accent2"/>
          </a:solidFill>
          <a:latin typeface="Trebuchet MS" pitchFamily="34" charset="0"/>
          <a:cs typeface="Arial" charset="0"/>
        </a:defRPr>
      </a:lvl2pPr>
      <a:lvl3pPr algn="l" rtl="0" eaLnBrk="0" fontAlgn="base" hangingPunct="0">
        <a:spcBef>
          <a:spcPct val="0"/>
        </a:spcBef>
        <a:spcAft>
          <a:spcPct val="0"/>
        </a:spcAft>
        <a:defRPr sz="2800">
          <a:solidFill>
            <a:schemeClr val="accent2"/>
          </a:solidFill>
          <a:latin typeface="Trebuchet MS" pitchFamily="34" charset="0"/>
          <a:cs typeface="Arial" charset="0"/>
        </a:defRPr>
      </a:lvl3pPr>
      <a:lvl4pPr algn="l" rtl="0" eaLnBrk="0" fontAlgn="base" hangingPunct="0">
        <a:spcBef>
          <a:spcPct val="0"/>
        </a:spcBef>
        <a:spcAft>
          <a:spcPct val="0"/>
        </a:spcAft>
        <a:defRPr sz="2800">
          <a:solidFill>
            <a:schemeClr val="accent2"/>
          </a:solidFill>
          <a:latin typeface="Trebuchet MS" pitchFamily="34" charset="0"/>
          <a:cs typeface="Arial" charset="0"/>
        </a:defRPr>
      </a:lvl4pPr>
      <a:lvl5pPr algn="l" rtl="0" eaLnBrk="0" fontAlgn="base" hangingPunct="0">
        <a:spcBef>
          <a:spcPct val="0"/>
        </a:spcBef>
        <a:spcAft>
          <a:spcPct val="0"/>
        </a:spcAft>
        <a:defRPr sz="2800">
          <a:solidFill>
            <a:schemeClr val="accent2"/>
          </a:solidFill>
          <a:latin typeface="Trebuchet MS" pitchFamily="34" charset="0"/>
          <a:cs typeface="Arial" charset="0"/>
        </a:defRPr>
      </a:lvl5pPr>
      <a:lvl6pPr marL="457200" algn="l" rtl="0" fontAlgn="base">
        <a:spcBef>
          <a:spcPct val="0"/>
        </a:spcBef>
        <a:spcAft>
          <a:spcPct val="0"/>
        </a:spcAft>
        <a:defRPr sz="2800">
          <a:solidFill>
            <a:schemeClr val="accent2"/>
          </a:solidFill>
          <a:latin typeface="Verdana" pitchFamily="34" charset="0"/>
          <a:cs typeface="Arial" charset="0"/>
        </a:defRPr>
      </a:lvl6pPr>
      <a:lvl7pPr marL="914400" algn="l" rtl="0" fontAlgn="base">
        <a:spcBef>
          <a:spcPct val="0"/>
        </a:spcBef>
        <a:spcAft>
          <a:spcPct val="0"/>
        </a:spcAft>
        <a:defRPr sz="2800">
          <a:solidFill>
            <a:schemeClr val="accent2"/>
          </a:solidFill>
          <a:latin typeface="Verdana" pitchFamily="34" charset="0"/>
          <a:cs typeface="Arial" charset="0"/>
        </a:defRPr>
      </a:lvl7pPr>
      <a:lvl8pPr marL="1371600" algn="l" rtl="0" fontAlgn="base">
        <a:spcBef>
          <a:spcPct val="0"/>
        </a:spcBef>
        <a:spcAft>
          <a:spcPct val="0"/>
        </a:spcAft>
        <a:defRPr sz="2800">
          <a:solidFill>
            <a:schemeClr val="accent2"/>
          </a:solidFill>
          <a:latin typeface="Verdana" pitchFamily="34" charset="0"/>
          <a:cs typeface="Arial" charset="0"/>
        </a:defRPr>
      </a:lvl8pPr>
      <a:lvl9pPr marL="1828800" algn="l" rtl="0" fontAlgn="base">
        <a:spcBef>
          <a:spcPct val="0"/>
        </a:spcBef>
        <a:spcAft>
          <a:spcPct val="0"/>
        </a:spcAft>
        <a:defRPr sz="2800">
          <a:solidFill>
            <a:schemeClr val="accent2"/>
          </a:solidFill>
          <a:latin typeface="Verdana" pitchFamily="34" charset="0"/>
          <a:cs typeface="Arial" charset="0"/>
        </a:defRPr>
      </a:lvl9pPr>
    </p:titleStyle>
    <p:bodyStyle>
      <a:lvl1pPr algn="l" rtl="0" eaLnBrk="0" fontAlgn="base" hangingPunct="0">
        <a:spcBef>
          <a:spcPct val="50000"/>
        </a:spcBef>
        <a:spcAft>
          <a:spcPct val="0"/>
        </a:spcAft>
        <a:buFont typeface="Wingdings" pitchFamily="2" charset="2"/>
        <a:defRPr sz="2400">
          <a:solidFill>
            <a:schemeClr val="tx1"/>
          </a:solidFill>
          <a:latin typeface="Trebuchet MS" pitchFamily="34" charset="0"/>
          <a:ea typeface="+mn-ea"/>
          <a:cs typeface="+mn-cs"/>
        </a:defRPr>
      </a:lvl1pPr>
      <a:lvl2pPr marL="522288" algn="l" rtl="0" eaLnBrk="0" fontAlgn="base" hangingPunct="0">
        <a:spcBef>
          <a:spcPct val="20000"/>
        </a:spcBef>
        <a:spcAft>
          <a:spcPct val="0"/>
        </a:spcAft>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logo_xxv_asamblea"/>
          <p:cNvPicPr>
            <a:picLocks noChangeAspect="1" noChangeArrowheads="1"/>
          </p:cNvPicPr>
          <p:nvPr userDrawn="1"/>
        </p:nvPicPr>
        <p:blipFill>
          <a:blip r:embed="rId13" cstate="print"/>
          <a:srcRect r="4411"/>
          <a:stretch>
            <a:fillRect/>
          </a:stretch>
        </p:blipFill>
        <p:spPr bwMode="auto">
          <a:xfrm>
            <a:off x="0" y="0"/>
            <a:ext cx="1547813" cy="1052513"/>
          </a:xfrm>
          <a:prstGeom prst="rect">
            <a:avLst/>
          </a:prstGeom>
          <a:noFill/>
          <a:ln w="9525">
            <a:noFill/>
            <a:miter lim="800000"/>
            <a:headEnd/>
            <a:tailEnd/>
          </a:ln>
        </p:spPr>
      </p:pic>
      <p:pic>
        <p:nvPicPr>
          <p:cNvPr id="2051" name="Picture 8" descr="barra2_logo_xxv_asamblea"/>
          <p:cNvPicPr>
            <a:picLocks noChangeAspect="1" noChangeArrowheads="1"/>
          </p:cNvPicPr>
          <p:nvPr userDrawn="1"/>
        </p:nvPicPr>
        <p:blipFill>
          <a:blip r:embed="rId14" cstate="print"/>
          <a:srcRect/>
          <a:stretch>
            <a:fillRect/>
          </a:stretch>
        </p:blipFill>
        <p:spPr bwMode="auto">
          <a:xfrm>
            <a:off x="0" y="5737225"/>
            <a:ext cx="9144000" cy="1120775"/>
          </a:xfrm>
          <a:prstGeom prst="rect">
            <a:avLst/>
          </a:prstGeom>
          <a:noFill/>
          <a:ln w="9525">
            <a:noFill/>
            <a:miter lim="800000"/>
            <a:headEnd/>
            <a:tailEnd/>
          </a:ln>
        </p:spPr>
      </p:pic>
      <p:sp>
        <p:nvSpPr>
          <p:cNvPr id="2052" name="Rectangle 3"/>
          <p:cNvSpPr>
            <a:spLocks noGrp="1" noChangeArrowheads="1"/>
          </p:cNvSpPr>
          <p:nvPr>
            <p:ph type="title"/>
          </p:nvPr>
        </p:nvSpPr>
        <p:spPr bwMode="auto">
          <a:xfrm>
            <a:off x="1763713" y="333375"/>
            <a:ext cx="6932612" cy="122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Rectangle 4"/>
          <p:cNvSpPr>
            <a:spLocks noGrp="1" noChangeArrowheads="1"/>
          </p:cNvSpPr>
          <p:nvPr>
            <p:ph type="body" idx="1"/>
          </p:nvPr>
        </p:nvSpPr>
        <p:spPr bwMode="auto">
          <a:xfrm>
            <a:off x="539750" y="2205038"/>
            <a:ext cx="8135938" cy="331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0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34" charset="0"/>
              </a:defRPr>
            </a:lvl1pPr>
          </a:lstStyle>
          <a:p>
            <a:pPr>
              <a:defRPr/>
            </a:pPr>
            <a:endParaRPr lang="es-ES"/>
          </a:p>
        </p:txBody>
      </p:sp>
      <p:sp>
        <p:nvSpPr>
          <p:cNvPr id="20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34" charset="0"/>
              </a:defRPr>
            </a:lvl1pPr>
          </a:lstStyle>
          <a:p>
            <a:pPr>
              <a:defRPr/>
            </a:pPr>
            <a:fld id="{699AE285-C147-4083-837C-7DCFE741AD62}" type="slidenum">
              <a:rPr lang="es-ES"/>
              <a:pPr>
                <a:defRPr/>
              </a:pPr>
              <a:t>‹Nº›</a:t>
            </a:fld>
            <a:endParaRPr lang="es-ES"/>
          </a:p>
        </p:txBody>
      </p:sp>
      <p:sp>
        <p:nvSpPr>
          <p:cNvPr id="2059" name="Rectangle 11"/>
          <p:cNvSpPr>
            <a:spLocks noChangeArrowheads="1"/>
          </p:cNvSpPr>
          <p:nvPr userDrawn="1"/>
        </p:nvSpPr>
        <p:spPr bwMode="auto">
          <a:xfrm>
            <a:off x="2303463" y="6597650"/>
            <a:ext cx="5148262" cy="274638"/>
          </a:xfrm>
          <a:prstGeom prst="rect">
            <a:avLst/>
          </a:prstGeom>
          <a:noFill/>
          <a:ln w="9525">
            <a:noFill/>
            <a:miter lim="800000"/>
            <a:headEnd/>
            <a:tailEnd/>
          </a:ln>
          <a:effectLst/>
        </p:spPr>
        <p:txBody>
          <a:bodyPr>
            <a:spAutoFit/>
          </a:bodyPr>
          <a:lstStyle/>
          <a:p>
            <a:pPr algn="ctr">
              <a:defRPr/>
            </a:pPr>
            <a:r>
              <a:rPr lang="es-ES" sz="1200">
                <a:solidFill>
                  <a:schemeClr val="bg1"/>
                </a:solidFill>
                <a:latin typeface="Trebuchet MS" pitchFamily="34" charset="0"/>
              </a:rPr>
              <a:t>“Presente y futuro de la movilidad en Iberoamérica” </a:t>
            </a:r>
          </a:p>
        </p:txBody>
      </p:sp>
      <p:pic>
        <p:nvPicPr>
          <p:cNvPr id="2057" name="Picture 2" descr="Logos_solo"/>
          <p:cNvPicPr>
            <a:picLocks noChangeAspect="1" noChangeArrowheads="1"/>
          </p:cNvPicPr>
          <p:nvPr userDrawn="1"/>
        </p:nvPicPr>
        <p:blipFill>
          <a:blip r:embed="rId15" cstate="print"/>
          <a:srcRect/>
          <a:stretch>
            <a:fillRect/>
          </a:stretch>
        </p:blipFill>
        <p:spPr bwMode="auto">
          <a:xfrm>
            <a:off x="6516688" y="188913"/>
            <a:ext cx="2459037" cy="531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0" fontAlgn="base" hangingPunct="0">
        <a:spcBef>
          <a:spcPct val="0"/>
        </a:spcBef>
        <a:spcAft>
          <a:spcPct val="0"/>
        </a:spcAft>
        <a:defRPr sz="2800">
          <a:solidFill>
            <a:schemeClr val="accent2"/>
          </a:solidFill>
          <a:latin typeface="Trebuchet MS" pitchFamily="34" charset="0"/>
          <a:ea typeface="+mj-ea"/>
          <a:cs typeface="+mj-cs"/>
        </a:defRPr>
      </a:lvl1pPr>
      <a:lvl2pPr algn="l" rtl="0" eaLnBrk="0" fontAlgn="base" hangingPunct="0">
        <a:spcBef>
          <a:spcPct val="0"/>
        </a:spcBef>
        <a:spcAft>
          <a:spcPct val="0"/>
        </a:spcAft>
        <a:defRPr sz="2800">
          <a:solidFill>
            <a:schemeClr val="accent2"/>
          </a:solidFill>
          <a:latin typeface="Trebuchet MS" pitchFamily="34" charset="0"/>
          <a:cs typeface="Arial" charset="0"/>
        </a:defRPr>
      </a:lvl2pPr>
      <a:lvl3pPr algn="l" rtl="0" eaLnBrk="0" fontAlgn="base" hangingPunct="0">
        <a:spcBef>
          <a:spcPct val="0"/>
        </a:spcBef>
        <a:spcAft>
          <a:spcPct val="0"/>
        </a:spcAft>
        <a:defRPr sz="2800">
          <a:solidFill>
            <a:schemeClr val="accent2"/>
          </a:solidFill>
          <a:latin typeface="Trebuchet MS" pitchFamily="34" charset="0"/>
          <a:cs typeface="Arial" charset="0"/>
        </a:defRPr>
      </a:lvl3pPr>
      <a:lvl4pPr algn="l" rtl="0" eaLnBrk="0" fontAlgn="base" hangingPunct="0">
        <a:spcBef>
          <a:spcPct val="0"/>
        </a:spcBef>
        <a:spcAft>
          <a:spcPct val="0"/>
        </a:spcAft>
        <a:defRPr sz="2800">
          <a:solidFill>
            <a:schemeClr val="accent2"/>
          </a:solidFill>
          <a:latin typeface="Trebuchet MS" pitchFamily="34" charset="0"/>
          <a:cs typeface="Arial" charset="0"/>
        </a:defRPr>
      </a:lvl4pPr>
      <a:lvl5pPr algn="l" rtl="0" eaLnBrk="0" fontAlgn="base" hangingPunct="0">
        <a:spcBef>
          <a:spcPct val="0"/>
        </a:spcBef>
        <a:spcAft>
          <a:spcPct val="0"/>
        </a:spcAft>
        <a:defRPr sz="2800">
          <a:solidFill>
            <a:schemeClr val="accent2"/>
          </a:solidFill>
          <a:latin typeface="Trebuchet MS" pitchFamily="34" charset="0"/>
          <a:cs typeface="Arial" charset="0"/>
        </a:defRPr>
      </a:lvl5pPr>
      <a:lvl6pPr marL="457200" algn="l" rtl="0" fontAlgn="base">
        <a:spcBef>
          <a:spcPct val="0"/>
        </a:spcBef>
        <a:spcAft>
          <a:spcPct val="0"/>
        </a:spcAft>
        <a:defRPr sz="2800">
          <a:solidFill>
            <a:schemeClr val="accent2"/>
          </a:solidFill>
          <a:latin typeface="Verdana" pitchFamily="34" charset="0"/>
          <a:cs typeface="Arial" charset="0"/>
        </a:defRPr>
      </a:lvl6pPr>
      <a:lvl7pPr marL="914400" algn="l" rtl="0" fontAlgn="base">
        <a:spcBef>
          <a:spcPct val="0"/>
        </a:spcBef>
        <a:spcAft>
          <a:spcPct val="0"/>
        </a:spcAft>
        <a:defRPr sz="2800">
          <a:solidFill>
            <a:schemeClr val="accent2"/>
          </a:solidFill>
          <a:latin typeface="Verdana" pitchFamily="34" charset="0"/>
          <a:cs typeface="Arial" charset="0"/>
        </a:defRPr>
      </a:lvl7pPr>
      <a:lvl8pPr marL="1371600" algn="l" rtl="0" fontAlgn="base">
        <a:spcBef>
          <a:spcPct val="0"/>
        </a:spcBef>
        <a:spcAft>
          <a:spcPct val="0"/>
        </a:spcAft>
        <a:defRPr sz="2800">
          <a:solidFill>
            <a:schemeClr val="accent2"/>
          </a:solidFill>
          <a:latin typeface="Verdana" pitchFamily="34" charset="0"/>
          <a:cs typeface="Arial" charset="0"/>
        </a:defRPr>
      </a:lvl8pPr>
      <a:lvl9pPr marL="1828800" algn="l" rtl="0" fontAlgn="base">
        <a:spcBef>
          <a:spcPct val="0"/>
        </a:spcBef>
        <a:spcAft>
          <a:spcPct val="0"/>
        </a:spcAft>
        <a:defRPr sz="2800">
          <a:solidFill>
            <a:schemeClr val="accent2"/>
          </a:solidFill>
          <a:latin typeface="Verdana" pitchFamily="34" charset="0"/>
          <a:cs typeface="Arial" charset="0"/>
        </a:defRPr>
      </a:lvl9pPr>
    </p:titleStyle>
    <p:bodyStyle>
      <a:lvl1pPr algn="l" rtl="0" eaLnBrk="0" fontAlgn="base" hangingPunct="0">
        <a:spcBef>
          <a:spcPct val="50000"/>
        </a:spcBef>
        <a:spcAft>
          <a:spcPct val="0"/>
        </a:spcAft>
        <a:buFont typeface="Wingdings" pitchFamily="2" charset="2"/>
        <a:defRPr sz="2400">
          <a:solidFill>
            <a:schemeClr val="tx1"/>
          </a:solidFill>
          <a:latin typeface="Trebuchet MS" pitchFamily="34" charset="0"/>
          <a:ea typeface="+mn-ea"/>
          <a:cs typeface="+mn-cs"/>
        </a:defRPr>
      </a:lvl1pPr>
      <a:lvl2pPr marL="522288" algn="l" rtl="0" eaLnBrk="0" fontAlgn="base" hangingPunct="0">
        <a:spcBef>
          <a:spcPct val="20000"/>
        </a:spcBef>
        <a:spcAft>
          <a:spcPct val="0"/>
        </a:spcAft>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logo_xxv_asamblea"/>
          <p:cNvPicPr>
            <a:picLocks noChangeAspect="1" noChangeArrowheads="1"/>
          </p:cNvPicPr>
          <p:nvPr userDrawn="1"/>
        </p:nvPicPr>
        <p:blipFill>
          <a:blip r:embed="rId15" cstate="print"/>
          <a:srcRect r="4411"/>
          <a:stretch>
            <a:fillRect/>
          </a:stretch>
        </p:blipFill>
        <p:spPr bwMode="auto">
          <a:xfrm>
            <a:off x="0" y="0"/>
            <a:ext cx="1547813" cy="1052513"/>
          </a:xfrm>
          <a:prstGeom prst="rect">
            <a:avLst/>
          </a:prstGeom>
          <a:noFill/>
          <a:ln w="9525">
            <a:noFill/>
            <a:miter lim="800000"/>
            <a:headEnd/>
            <a:tailEnd/>
          </a:ln>
        </p:spPr>
      </p:pic>
      <p:pic>
        <p:nvPicPr>
          <p:cNvPr id="3075" name="Picture 9" descr="barra2_logo_xxv_asamblea"/>
          <p:cNvPicPr>
            <a:picLocks noChangeAspect="1" noChangeArrowheads="1"/>
          </p:cNvPicPr>
          <p:nvPr userDrawn="1"/>
        </p:nvPicPr>
        <p:blipFill>
          <a:blip r:embed="rId16" cstate="print"/>
          <a:srcRect/>
          <a:stretch>
            <a:fillRect/>
          </a:stretch>
        </p:blipFill>
        <p:spPr bwMode="auto">
          <a:xfrm>
            <a:off x="0" y="5737225"/>
            <a:ext cx="9144000" cy="1120775"/>
          </a:xfrm>
          <a:prstGeom prst="rect">
            <a:avLst/>
          </a:prstGeom>
          <a:noFill/>
          <a:ln w="9525">
            <a:noFill/>
            <a:miter lim="800000"/>
            <a:headEnd/>
            <a:tailEnd/>
          </a:ln>
        </p:spPr>
      </p:pic>
      <p:sp>
        <p:nvSpPr>
          <p:cNvPr id="3076" name="Rectangle 2"/>
          <p:cNvSpPr>
            <a:spLocks noGrp="1" noChangeArrowheads="1"/>
          </p:cNvSpPr>
          <p:nvPr>
            <p:ph type="title"/>
          </p:nvPr>
        </p:nvSpPr>
        <p:spPr bwMode="auto">
          <a:xfrm>
            <a:off x="1547813" y="476250"/>
            <a:ext cx="7138987" cy="115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457200" y="1844675"/>
            <a:ext cx="82296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a:t>
            </a:r>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34" charset="0"/>
              </a:defRPr>
            </a:lvl1pPr>
          </a:lstStyle>
          <a:p>
            <a:pPr>
              <a:defRPr/>
            </a:pPr>
            <a:endParaRPr lang="es-E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34" charset="0"/>
              </a:defRPr>
            </a:lvl1pPr>
          </a:lstStyle>
          <a:p>
            <a:pPr>
              <a:defRPr/>
            </a:pPr>
            <a:fld id="{E45740D2-67D5-45DE-9547-0AC932E38476}" type="slidenum">
              <a:rPr lang="es-ES"/>
              <a:pPr>
                <a:defRPr/>
              </a:pPr>
              <a:t>‹Nº›</a:t>
            </a:fld>
            <a:endParaRPr lang="es-ES"/>
          </a:p>
        </p:txBody>
      </p:sp>
      <p:sp>
        <p:nvSpPr>
          <p:cNvPr id="3082" name="Rectangle 10"/>
          <p:cNvSpPr>
            <a:spLocks noChangeArrowheads="1"/>
          </p:cNvSpPr>
          <p:nvPr userDrawn="1"/>
        </p:nvSpPr>
        <p:spPr bwMode="auto">
          <a:xfrm>
            <a:off x="2303463" y="6597650"/>
            <a:ext cx="5148262" cy="274638"/>
          </a:xfrm>
          <a:prstGeom prst="rect">
            <a:avLst/>
          </a:prstGeom>
          <a:noFill/>
          <a:ln w="9525">
            <a:noFill/>
            <a:miter lim="800000"/>
            <a:headEnd/>
            <a:tailEnd/>
          </a:ln>
          <a:effectLst/>
        </p:spPr>
        <p:txBody>
          <a:bodyPr>
            <a:spAutoFit/>
          </a:bodyPr>
          <a:lstStyle/>
          <a:p>
            <a:pPr algn="ctr">
              <a:defRPr/>
            </a:pPr>
            <a:r>
              <a:rPr lang="es-ES" sz="1200">
                <a:solidFill>
                  <a:schemeClr val="bg1"/>
                </a:solidFill>
                <a:latin typeface="Trebuchet MS" pitchFamily="34" charset="0"/>
              </a:rPr>
              <a:t>“Presente y futuro de la movilidad en Iberoamérica” </a:t>
            </a:r>
          </a:p>
        </p:txBody>
      </p:sp>
      <p:pic>
        <p:nvPicPr>
          <p:cNvPr id="3081" name="Picture 2" descr="Logos_solo"/>
          <p:cNvPicPr>
            <a:picLocks noChangeAspect="1" noChangeArrowheads="1"/>
          </p:cNvPicPr>
          <p:nvPr userDrawn="1"/>
        </p:nvPicPr>
        <p:blipFill>
          <a:blip r:embed="rId17" cstate="print"/>
          <a:srcRect/>
          <a:stretch>
            <a:fillRect/>
          </a:stretch>
        </p:blipFill>
        <p:spPr bwMode="auto">
          <a:xfrm>
            <a:off x="6156325" y="188913"/>
            <a:ext cx="28194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rtl="0" eaLnBrk="0" fontAlgn="base" hangingPunct="0">
        <a:spcBef>
          <a:spcPct val="0"/>
        </a:spcBef>
        <a:spcAft>
          <a:spcPct val="0"/>
        </a:spcAft>
        <a:defRPr sz="2800">
          <a:solidFill>
            <a:schemeClr val="accent2"/>
          </a:solidFill>
          <a:latin typeface="Trebuchet MS" pitchFamily="34" charset="0"/>
          <a:ea typeface="+mj-ea"/>
          <a:cs typeface="+mj-cs"/>
        </a:defRPr>
      </a:lvl1pPr>
      <a:lvl2pPr algn="l" rtl="0" eaLnBrk="0" fontAlgn="base" hangingPunct="0">
        <a:spcBef>
          <a:spcPct val="0"/>
        </a:spcBef>
        <a:spcAft>
          <a:spcPct val="0"/>
        </a:spcAft>
        <a:defRPr sz="2800">
          <a:solidFill>
            <a:schemeClr val="accent2"/>
          </a:solidFill>
          <a:latin typeface="Trebuchet MS" pitchFamily="34" charset="0"/>
          <a:cs typeface="Arial" charset="0"/>
        </a:defRPr>
      </a:lvl2pPr>
      <a:lvl3pPr algn="l" rtl="0" eaLnBrk="0" fontAlgn="base" hangingPunct="0">
        <a:spcBef>
          <a:spcPct val="0"/>
        </a:spcBef>
        <a:spcAft>
          <a:spcPct val="0"/>
        </a:spcAft>
        <a:defRPr sz="2800">
          <a:solidFill>
            <a:schemeClr val="accent2"/>
          </a:solidFill>
          <a:latin typeface="Trebuchet MS" pitchFamily="34" charset="0"/>
          <a:cs typeface="Arial" charset="0"/>
        </a:defRPr>
      </a:lvl3pPr>
      <a:lvl4pPr algn="l" rtl="0" eaLnBrk="0" fontAlgn="base" hangingPunct="0">
        <a:spcBef>
          <a:spcPct val="0"/>
        </a:spcBef>
        <a:spcAft>
          <a:spcPct val="0"/>
        </a:spcAft>
        <a:defRPr sz="2800">
          <a:solidFill>
            <a:schemeClr val="accent2"/>
          </a:solidFill>
          <a:latin typeface="Trebuchet MS" pitchFamily="34" charset="0"/>
          <a:cs typeface="Arial" charset="0"/>
        </a:defRPr>
      </a:lvl4pPr>
      <a:lvl5pPr algn="l" rtl="0" eaLnBrk="0" fontAlgn="base" hangingPunct="0">
        <a:spcBef>
          <a:spcPct val="0"/>
        </a:spcBef>
        <a:spcAft>
          <a:spcPct val="0"/>
        </a:spcAft>
        <a:defRPr sz="2800">
          <a:solidFill>
            <a:schemeClr val="accent2"/>
          </a:solidFill>
          <a:latin typeface="Trebuchet MS" pitchFamily="34" charset="0"/>
          <a:cs typeface="Arial" charset="0"/>
        </a:defRPr>
      </a:lvl5pPr>
      <a:lvl6pPr marL="457200" algn="l" rtl="0" fontAlgn="base">
        <a:spcBef>
          <a:spcPct val="0"/>
        </a:spcBef>
        <a:spcAft>
          <a:spcPct val="0"/>
        </a:spcAft>
        <a:defRPr sz="2800">
          <a:solidFill>
            <a:schemeClr val="accent2"/>
          </a:solidFill>
          <a:latin typeface="Verdana" pitchFamily="34" charset="0"/>
          <a:cs typeface="Arial" charset="0"/>
        </a:defRPr>
      </a:lvl6pPr>
      <a:lvl7pPr marL="914400" algn="l" rtl="0" fontAlgn="base">
        <a:spcBef>
          <a:spcPct val="0"/>
        </a:spcBef>
        <a:spcAft>
          <a:spcPct val="0"/>
        </a:spcAft>
        <a:defRPr sz="2800">
          <a:solidFill>
            <a:schemeClr val="accent2"/>
          </a:solidFill>
          <a:latin typeface="Verdana" pitchFamily="34" charset="0"/>
          <a:cs typeface="Arial" charset="0"/>
        </a:defRPr>
      </a:lvl7pPr>
      <a:lvl8pPr marL="1371600" algn="l" rtl="0" fontAlgn="base">
        <a:spcBef>
          <a:spcPct val="0"/>
        </a:spcBef>
        <a:spcAft>
          <a:spcPct val="0"/>
        </a:spcAft>
        <a:defRPr sz="2800">
          <a:solidFill>
            <a:schemeClr val="accent2"/>
          </a:solidFill>
          <a:latin typeface="Verdana" pitchFamily="34" charset="0"/>
          <a:cs typeface="Arial" charset="0"/>
        </a:defRPr>
      </a:lvl8pPr>
      <a:lvl9pPr marL="1828800" algn="l" rtl="0" fontAlgn="base">
        <a:spcBef>
          <a:spcPct val="0"/>
        </a:spcBef>
        <a:spcAft>
          <a:spcPct val="0"/>
        </a:spcAft>
        <a:defRPr sz="2800">
          <a:solidFill>
            <a:schemeClr val="accent2"/>
          </a:solidFill>
          <a:latin typeface="Verdana" pitchFamily="34" charset="0"/>
          <a:cs typeface="Arial" charset="0"/>
        </a:defRPr>
      </a:lvl9pPr>
    </p:titleStyle>
    <p:bodyStyle>
      <a:lvl1pPr marL="342900" indent="-342900" algn="l" rtl="0" eaLnBrk="0" fontAlgn="base" hangingPunct="0">
        <a:spcBef>
          <a:spcPct val="20000"/>
        </a:spcBef>
        <a:spcAft>
          <a:spcPct val="0"/>
        </a:spcAft>
        <a:buFont typeface="Wingdings" pitchFamily="2" charset="2"/>
        <a:defRPr sz="24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Wingdings" pitchFamily="2" charset="2"/>
        <a:buChar char="v"/>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c/c0/Metropolitano_-_bus.jpg" TargetMode="External"/><Relationship Id="rId1" Type="http://schemas.openxmlformats.org/officeDocument/2006/relationships/slideLayout" Target="../slideLayouts/slideLayout2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D:\PERFIL ECASTILLA\Desktop\CALLAO-LIMA3.png"/>
          <p:cNvPicPr>
            <a:picLocks noChangeAspect="1" noChangeArrowheads="1"/>
          </p:cNvPicPr>
          <p:nvPr/>
        </p:nvPicPr>
        <p:blipFill>
          <a:blip r:embed="rId3" cstate="print"/>
          <a:srcRect/>
          <a:stretch>
            <a:fillRect/>
          </a:stretch>
        </p:blipFill>
        <p:spPr bwMode="auto">
          <a:xfrm>
            <a:off x="323850" y="2492375"/>
            <a:ext cx="2087563" cy="2957513"/>
          </a:xfrm>
          <a:prstGeom prst="rect">
            <a:avLst/>
          </a:prstGeom>
          <a:noFill/>
          <a:ln w="9525">
            <a:noFill/>
            <a:miter lim="800000"/>
            <a:headEnd/>
            <a:tailEnd/>
          </a:ln>
        </p:spPr>
      </p:pic>
      <p:sp>
        <p:nvSpPr>
          <p:cNvPr id="3" name="2 CuadroTexto"/>
          <p:cNvSpPr txBox="1"/>
          <p:nvPr/>
        </p:nvSpPr>
        <p:spPr>
          <a:xfrm>
            <a:off x="0" y="1733550"/>
            <a:ext cx="9144000" cy="831850"/>
          </a:xfrm>
          <a:prstGeom prst="rect">
            <a:avLst/>
          </a:prstGeom>
          <a:noFill/>
        </p:spPr>
        <p:txBody>
          <a:bodyPr>
            <a:spAutoFit/>
          </a:bodyPr>
          <a:lstStyle/>
          <a:p>
            <a:pPr algn="ctr">
              <a:defRPr/>
            </a:pPr>
            <a:r>
              <a:rPr lang="es-PE" dirty="0">
                <a:solidFill>
                  <a:schemeClr val="accent6">
                    <a:lumMod val="75000"/>
                  </a:schemeClr>
                </a:solidFill>
                <a:latin typeface="+mj-lt"/>
              </a:rPr>
              <a:t>LIDERAZGO POLÍTICO Y GRANDES PROYECTOS </a:t>
            </a:r>
          </a:p>
          <a:p>
            <a:pPr algn="ctr">
              <a:defRPr/>
            </a:pPr>
            <a:r>
              <a:rPr lang="es-PE" dirty="0">
                <a:solidFill>
                  <a:schemeClr val="accent6">
                    <a:lumMod val="75000"/>
                  </a:schemeClr>
                </a:solidFill>
                <a:latin typeface="+mj-lt"/>
              </a:rPr>
              <a:t>DE TRANSPORTE PÚBLICO</a:t>
            </a:r>
          </a:p>
        </p:txBody>
      </p:sp>
      <p:pic>
        <p:nvPicPr>
          <p:cNvPr id="5124" name="3 Imagen"/>
          <p:cNvPicPr>
            <a:picLocks noChangeAspect="1"/>
          </p:cNvPicPr>
          <p:nvPr/>
        </p:nvPicPr>
        <p:blipFill>
          <a:blip r:embed="rId4" cstate="print"/>
          <a:srcRect t="4173" b="18855"/>
          <a:stretch>
            <a:fillRect/>
          </a:stretch>
        </p:blipFill>
        <p:spPr bwMode="auto">
          <a:xfrm>
            <a:off x="1979613" y="4149725"/>
            <a:ext cx="2798762" cy="1662113"/>
          </a:xfrm>
          <a:prstGeom prst="rect">
            <a:avLst/>
          </a:prstGeom>
          <a:noFill/>
          <a:ln w="9525">
            <a:noFill/>
            <a:miter lim="800000"/>
            <a:headEnd/>
            <a:tailEnd/>
          </a:ln>
        </p:spPr>
      </p:pic>
      <p:sp>
        <p:nvSpPr>
          <p:cNvPr id="5" name="2 Subtítulo"/>
          <p:cNvSpPr txBox="1">
            <a:spLocks/>
          </p:cNvSpPr>
          <p:nvPr/>
        </p:nvSpPr>
        <p:spPr bwMode="auto">
          <a:xfrm>
            <a:off x="0" y="3141663"/>
            <a:ext cx="9144000" cy="719137"/>
          </a:xfrm>
          <a:prstGeom prst="rect">
            <a:avLst/>
          </a:prstGeom>
          <a:noFill/>
          <a:ln w="19050">
            <a:noFill/>
            <a:miter lim="800000"/>
            <a:headEnd/>
            <a:tailEnd/>
          </a:ln>
        </p:spPr>
        <p:txBody>
          <a:bodyPr/>
          <a:lstStyle/>
          <a:p>
            <a:pPr algn="ctr" eaLnBrk="0" hangingPunct="0">
              <a:spcBef>
                <a:spcPct val="20000"/>
              </a:spcBef>
              <a:buFont typeface="Arial" charset="0"/>
              <a:buNone/>
              <a:defRPr/>
            </a:pPr>
            <a:r>
              <a:rPr lang="es-MX" sz="1800" b="1" dirty="0">
                <a:solidFill>
                  <a:schemeClr val="tx1"/>
                </a:solidFill>
                <a:latin typeface="+mn-lt"/>
              </a:rPr>
              <a:t>ALEJANDRO CHANG CHIANG</a:t>
            </a:r>
          </a:p>
          <a:p>
            <a:pPr algn="ctr" eaLnBrk="0" hangingPunct="0">
              <a:spcBef>
                <a:spcPct val="20000"/>
              </a:spcBef>
              <a:buFont typeface="Arial" charset="0"/>
              <a:buNone/>
              <a:defRPr/>
            </a:pPr>
            <a:r>
              <a:rPr lang="es-MX" sz="1800" dirty="0">
                <a:solidFill>
                  <a:schemeClr val="tx1"/>
                </a:solidFill>
                <a:latin typeface="+mn-lt"/>
              </a:rPr>
              <a:t>Viceministro de Transportes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7 CuadroTexto"/>
          <p:cNvSpPr txBox="1">
            <a:spLocks noChangeArrowheads="1"/>
          </p:cNvSpPr>
          <p:nvPr/>
        </p:nvSpPr>
        <p:spPr bwMode="auto">
          <a:xfrm>
            <a:off x="250825" y="5661025"/>
            <a:ext cx="3529013" cy="231775"/>
          </a:xfrm>
          <a:prstGeom prst="rect">
            <a:avLst/>
          </a:prstGeom>
          <a:noFill/>
          <a:ln w="9525">
            <a:noFill/>
            <a:miter lim="800000"/>
            <a:headEnd/>
            <a:tailEnd/>
          </a:ln>
        </p:spPr>
        <p:txBody>
          <a:bodyPr>
            <a:spAutoFit/>
          </a:bodyPr>
          <a:lstStyle/>
          <a:p>
            <a:r>
              <a:rPr lang="es-PE" sz="900" b="1" i="1">
                <a:solidFill>
                  <a:schemeClr val="tx1"/>
                </a:solidFill>
              </a:rPr>
              <a:t>* pphdp = PASAJEROS POR HORA POR DIRECCION</a:t>
            </a:r>
          </a:p>
        </p:txBody>
      </p:sp>
      <p:sp>
        <p:nvSpPr>
          <p:cNvPr id="14339" name="16 CuadroTexto"/>
          <p:cNvSpPr txBox="1">
            <a:spLocks noChangeArrowheads="1"/>
          </p:cNvSpPr>
          <p:nvPr/>
        </p:nvSpPr>
        <p:spPr bwMode="auto">
          <a:xfrm>
            <a:off x="0" y="1125538"/>
            <a:ext cx="9144000" cy="400050"/>
          </a:xfrm>
          <a:prstGeom prst="rect">
            <a:avLst/>
          </a:prstGeom>
          <a:noFill/>
          <a:ln w="9525">
            <a:noFill/>
            <a:miter lim="800000"/>
            <a:headEnd/>
            <a:tailEnd/>
          </a:ln>
        </p:spPr>
        <p:txBody>
          <a:bodyPr>
            <a:spAutoFit/>
          </a:bodyPr>
          <a:lstStyle/>
          <a:p>
            <a:pPr algn="ctr"/>
            <a:r>
              <a:rPr lang="es-MX" sz="2000"/>
              <a:t>CARACTERÍSTICAS DE CADA SISTEMA DE TRANSPORTE</a:t>
            </a:r>
            <a:endParaRPr lang="es-ES" sz="2000"/>
          </a:p>
        </p:txBody>
      </p:sp>
      <p:sp>
        <p:nvSpPr>
          <p:cNvPr id="14340" name="17 CuadroTexto"/>
          <p:cNvSpPr txBox="1">
            <a:spLocks noChangeArrowheads="1"/>
          </p:cNvSpPr>
          <p:nvPr/>
        </p:nvSpPr>
        <p:spPr bwMode="auto">
          <a:xfrm>
            <a:off x="5568950" y="5661025"/>
            <a:ext cx="3395663" cy="231775"/>
          </a:xfrm>
          <a:prstGeom prst="rect">
            <a:avLst/>
          </a:prstGeom>
          <a:noFill/>
          <a:ln w="9525">
            <a:noFill/>
            <a:miter lim="800000"/>
            <a:headEnd/>
            <a:tailEnd/>
          </a:ln>
        </p:spPr>
        <p:txBody>
          <a:bodyPr>
            <a:spAutoFit/>
          </a:bodyPr>
          <a:lstStyle/>
          <a:p>
            <a:pPr algn="r"/>
            <a:r>
              <a:rPr lang="es-PE" sz="900" b="1" i="1">
                <a:solidFill>
                  <a:schemeClr val="tx1"/>
                </a:solidFill>
              </a:rPr>
              <a:t>*Análisis  METRO DE SANTIAGO  - De GRANGE</a:t>
            </a:r>
            <a:endParaRPr lang="es-ES" sz="900" b="1" i="1">
              <a:solidFill>
                <a:schemeClr val="tx1"/>
              </a:solidFill>
            </a:endParaRPr>
          </a:p>
        </p:txBody>
      </p:sp>
      <p:graphicFrame>
        <p:nvGraphicFramePr>
          <p:cNvPr id="19" name="18 Tabla"/>
          <p:cNvGraphicFramePr>
            <a:graphicFrameLocks noGrp="1"/>
          </p:cNvGraphicFramePr>
          <p:nvPr/>
        </p:nvGraphicFramePr>
        <p:xfrm>
          <a:off x="395288" y="1773238"/>
          <a:ext cx="8496944" cy="3888432"/>
        </p:xfrm>
        <a:graphic>
          <a:graphicData uri="http://schemas.openxmlformats.org/drawingml/2006/table">
            <a:tbl>
              <a:tblPr firstRow="1" bandRow="1">
                <a:tableStyleId>{3B4B98B0-60AC-42C2-AFA5-B58CD77FA1E5}</a:tableStyleId>
              </a:tblPr>
              <a:tblGrid>
                <a:gridCol w="2406214"/>
                <a:gridCol w="3082962"/>
                <a:gridCol w="3007768"/>
              </a:tblGrid>
              <a:tr h="264952">
                <a:tc>
                  <a:txBody>
                    <a:bodyPr/>
                    <a:lstStyle/>
                    <a:p>
                      <a:pPr algn="ctr">
                        <a:lnSpc>
                          <a:spcPct val="100000"/>
                        </a:lnSpc>
                        <a:spcAft>
                          <a:spcPts val="0"/>
                        </a:spcAft>
                      </a:pPr>
                      <a:r>
                        <a:rPr lang="es-PE" sz="1200" dirty="0">
                          <a:effectLst/>
                        </a:rPr>
                        <a:t>RUBRO</a:t>
                      </a:r>
                      <a:endParaRPr lang="es-PE" sz="1200" b="1" dirty="0">
                        <a:effectLst/>
                        <a:latin typeface="Calibri"/>
                        <a:ea typeface="Calibri"/>
                        <a:cs typeface="Times New Roman"/>
                      </a:endParaRPr>
                    </a:p>
                  </a:txBody>
                  <a:tcPr marL="66311" marR="66311" marT="0" marB="0" anchor="ctr">
                    <a:solidFill>
                      <a:srgbClr val="0070C0"/>
                    </a:solidFill>
                  </a:tcPr>
                </a:tc>
                <a:tc>
                  <a:txBody>
                    <a:bodyPr/>
                    <a:lstStyle/>
                    <a:p>
                      <a:pPr algn="ctr">
                        <a:lnSpc>
                          <a:spcPct val="100000"/>
                        </a:lnSpc>
                        <a:spcAft>
                          <a:spcPts val="0"/>
                        </a:spcAft>
                      </a:pPr>
                      <a:r>
                        <a:rPr lang="es-PE" sz="1200" dirty="0" smtClean="0">
                          <a:effectLst/>
                        </a:rPr>
                        <a:t>METRO</a:t>
                      </a:r>
                      <a:endParaRPr lang="es-PE" sz="1200" b="1" dirty="0" smtClean="0">
                        <a:effectLst/>
                      </a:endParaRPr>
                    </a:p>
                  </a:txBody>
                  <a:tcPr marL="66311" marR="66311" marT="0" marB="0" anchor="ctr">
                    <a:solidFill>
                      <a:srgbClr val="0070C0"/>
                    </a:solidFill>
                  </a:tcPr>
                </a:tc>
                <a:tc>
                  <a:txBody>
                    <a:bodyPr/>
                    <a:lstStyle/>
                    <a:p>
                      <a:pPr algn="ctr">
                        <a:lnSpc>
                          <a:spcPct val="100000"/>
                        </a:lnSpc>
                        <a:spcAft>
                          <a:spcPts val="0"/>
                        </a:spcAft>
                      </a:pPr>
                      <a:r>
                        <a:rPr lang="es-PE" sz="1200" dirty="0" smtClean="0">
                          <a:effectLst/>
                        </a:rPr>
                        <a:t>BRT</a:t>
                      </a:r>
                      <a:endParaRPr lang="es-PE" sz="1200" b="1" dirty="0">
                        <a:effectLst/>
                        <a:latin typeface="Calibri"/>
                        <a:ea typeface="Calibri"/>
                        <a:cs typeface="Times New Roman"/>
                      </a:endParaRPr>
                    </a:p>
                  </a:txBody>
                  <a:tcPr marL="66311" marR="66311" marT="0" marB="0" anchor="ctr">
                    <a:solidFill>
                      <a:srgbClr val="0070C0"/>
                    </a:solidFill>
                  </a:tcPr>
                </a:tc>
              </a:tr>
              <a:tr h="323227">
                <a:tc>
                  <a:txBody>
                    <a:bodyPr/>
                    <a:lstStyle/>
                    <a:p>
                      <a:pPr>
                        <a:lnSpc>
                          <a:spcPct val="100000"/>
                        </a:lnSpc>
                        <a:spcAft>
                          <a:spcPts val="0"/>
                        </a:spcAft>
                      </a:pPr>
                      <a:r>
                        <a:rPr lang="es-PE" sz="1100" dirty="0" smtClean="0">
                          <a:effectLst/>
                        </a:rPr>
                        <a:t>VELOCIDAD COMERCIAL</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30 KM/H  (A MAS)</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20 A 30 KM/H</a:t>
                      </a:r>
                      <a:endParaRPr lang="es-PE" sz="1100" b="1" dirty="0">
                        <a:effectLst/>
                        <a:latin typeface="Calibri"/>
                        <a:ea typeface="Calibri"/>
                        <a:cs typeface="Times New Roman"/>
                      </a:endParaRPr>
                    </a:p>
                  </a:txBody>
                  <a:tcPr marL="66311" marR="66311" marT="0" marB="0" anchor="ctr"/>
                </a:tc>
              </a:tr>
              <a:tr h="244453">
                <a:tc>
                  <a:txBody>
                    <a:bodyPr/>
                    <a:lstStyle/>
                    <a:p>
                      <a:pPr>
                        <a:lnSpc>
                          <a:spcPct val="100000"/>
                        </a:lnSpc>
                        <a:spcAft>
                          <a:spcPts val="0"/>
                        </a:spcAft>
                      </a:pPr>
                      <a:r>
                        <a:rPr lang="es-PE" sz="1100" dirty="0" smtClean="0">
                          <a:effectLst/>
                        </a:rPr>
                        <a:t>CAPACIDAD</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HASTA 70,000 PPHPD</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25,000 PPHPD (*)</a:t>
                      </a:r>
                      <a:endParaRPr lang="es-PE" sz="1100" b="1" dirty="0">
                        <a:effectLst/>
                        <a:latin typeface="Calibri"/>
                        <a:ea typeface="Calibri"/>
                        <a:cs typeface="Times New Roman"/>
                      </a:endParaRPr>
                    </a:p>
                  </a:txBody>
                  <a:tcPr marL="66311" marR="66311" marT="0" marB="0" anchor="ctr"/>
                </a:tc>
              </a:tr>
              <a:tr h="485241">
                <a:tc>
                  <a:txBody>
                    <a:bodyPr/>
                    <a:lstStyle/>
                    <a:p>
                      <a:pPr>
                        <a:lnSpc>
                          <a:spcPct val="100000"/>
                        </a:lnSpc>
                        <a:spcAft>
                          <a:spcPts val="0"/>
                        </a:spcAft>
                      </a:pPr>
                      <a:r>
                        <a:rPr lang="es-PE" sz="1100" dirty="0" smtClean="0">
                          <a:effectLst/>
                        </a:rPr>
                        <a:t>CAPACIDAD PARA AUMENTAR FRECUENCIA (HORA PUNTA)</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ALTA</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BAJA</a:t>
                      </a:r>
                      <a:endParaRPr lang="es-PE" sz="1100" b="1" dirty="0">
                        <a:effectLst/>
                        <a:latin typeface="Calibri"/>
                        <a:ea typeface="Calibri"/>
                        <a:cs typeface="Times New Roman"/>
                      </a:endParaRPr>
                    </a:p>
                  </a:txBody>
                  <a:tcPr marL="66311" marR="66311" marT="0" marB="0" anchor="ctr"/>
                </a:tc>
              </a:tr>
              <a:tr h="293344">
                <a:tc>
                  <a:txBody>
                    <a:bodyPr/>
                    <a:lstStyle/>
                    <a:p>
                      <a:pPr>
                        <a:lnSpc>
                          <a:spcPct val="100000"/>
                        </a:lnSpc>
                        <a:spcAft>
                          <a:spcPts val="0"/>
                        </a:spcAft>
                      </a:pPr>
                      <a:r>
                        <a:rPr lang="es-PE" sz="1100" dirty="0" smtClean="0">
                          <a:effectLst/>
                        </a:rPr>
                        <a:t>COSTOS DE INVERSIÓN</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nn-NO" sz="1100" dirty="0" smtClean="0">
                          <a:effectLst/>
                        </a:rPr>
                        <a:t>60 MM US$/KM</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DE 3 A 14 MM US$/KM</a:t>
                      </a:r>
                      <a:endParaRPr lang="es-PE" sz="1100" b="1" dirty="0">
                        <a:effectLst/>
                        <a:latin typeface="Calibri"/>
                        <a:ea typeface="Calibri"/>
                        <a:cs typeface="Times New Roman"/>
                      </a:endParaRPr>
                    </a:p>
                  </a:txBody>
                  <a:tcPr marL="66311" marR="66311" marT="0" marB="0" anchor="ctr"/>
                </a:tc>
              </a:tr>
              <a:tr h="293344">
                <a:tc>
                  <a:txBody>
                    <a:bodyPr/>
                    <a:lstStyle/>
                    <a:p>
                      <a:pPr>
                        <a:lnSpc>
                          <a:spcPct val="100000"/>
                        </a:lnSpc>
                        <a:spcAft>
                          <a:spcPts val="0"/>
                        </a:spcAft>
                      </a:pPr>
                      <a:r>
                        <a:rPr lang="es-PE" sz="1100" dirty="0" smtClean="0">
                          <a:effectLst/>
                        </a:rPr>
                        <a:t>USO DE LA SUPERFICIE</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BAJA OCUPACIÓN</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ALTA OCUPACIÓN</a:t>
                      </a:r>
                      <a:endParaRPr lang="es-PE" sz="1100" b="1" dirty="0">
                        <a:effectLst/>
                        <a:latin typeface="Calibri"/>
                        <a:ea typeface="Calibri"/>
                        <a:cs typeface="Times New Roman"/>
                      </a:endParaRPr>
                    </a:p>
                  </a:txBody>
                  <a:tcPr marL="66311" marR="66311" marT="0" marB="0" anchor="ctr"/>
                </a:tc>
              </a:tr>
              <a:tr h="342234">
                <a:tc>
                  <a:txBody>
                    <a:bodyPr/>
                    <a:lstStyle/>
                    <a:p>
                      <a:pPr>
                        <a:lnSpc>
                          <a:spcPct val="100000"/>
                        </a:lnSpc>
                        <a:spcAft>
                          <a:spcPts val="0"/>
                        </a:spcAft>
                      </a:pPr>
                      <a:r>
                        <a:rPr lang="es-PE" sz="1100" dirty="0" smtClean="0">
                          <a:effectLst/>
                        </a:rPr>
                        <a:t>INTEGRACIÓN E INTRUSIÓN URBANA</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BUENA, MEJOR SI ES EN SUBTERRÁNEO</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DEFICIENTE</a:t>
                      </a:r>
                      <a:endParaRPr lang="es-PE" sz="1100" b="1" dirty="0">
                        <a:effectLst/>
                        <a:latin typeface="Calibri"/>
                        <a:ea typeface="Calibri"/>
                        <a:cs typeface="Times New Roman"/>
                      </a:endParaRPr>
                    </a:p>
                  </a:txBody>
                  <a:tcPr marL="66311" marR="66311" marT="0" marB="0" anchor="ctr"/>
                </a:tc>
              </a:tr>
              <a:tr h="646988">
                <a:tc>
                  <a:txBody>
                    <a:bodyPr/>
                    <a:lstStyle/>
                    <a:p>
                      <a:pPr>
                        <a:lnSpc>
                          <a:spcPct val="100000"/>
                        </a:lnSpc>
                        <a:spcAft>
                          <a:spcPts val="0"/>
                        </a:spcAft>
                      </a:pPr>
                      <a:r>
                        <a:rPr lang="es-PE" sz="1100" dirty="0" smtClean="0">
                          <a:effectLst/>
                        </a:rPr>
                        <a:t>IMPLEMENTACIÓN EN LA RED</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FÁCIL</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DIFÍCIL</a:t>
                      </a:r>
                    </a:p>
                    <a:p>
                      <a:pPr algn="ctr">
                        <a:lnSpc>
                          <a:spcPct val="100000"/>
                        </a:lnSpc>
                        <a:spcAft>
                          <a:spcPts val="0"/>
                        </a:spcAft>
                      </a:pPr>
                      <a:r>
                        <a:rPr lang="es-PE" sz="1100" dirty="0" smtClean="0">
                          <a:effectLst/>
                        </a:rPr>
                        <a:t>GENERA CONGESTIÓN Y PERJUICIOS A LOS VECINOS (EFECTO BARRANCO)</a:t>
                      </a:r>
                      <a:endParaRPr lang="es-PE" sz="1100" b="1" dirty="0">
                        <a:effectLst/>
                        <a:latin typeface="Calibri"/>
                        <a:ea typeface="Calibri"/>
                        <a:cs typeface="Times New Roman"/>
                      </a:endParaRPr>
                    </a:p>
                  </a:txBody>
                  <a:tcPr marL="66311" marR="66311" marT="0" marB="0" anchor="ctr"/>
                </a:tc>
              </a:tr>
              <a:tr h="347661">
                <a:tc>
                  <a:txBody>
                    <a:bodyPr/>
                    <a:lstStyle/>
                    <a:p>
                      <a:pPr>
                        <a:lnSpc>
                          <a:spcPct val="100000"/>
                        </a:lnSpc>
                        <a:spcAft>
                          <a:spcPts val="0"/>
                        </a:spcAft>
                      </a:pPr>
                      <a:r>
                        <a:rPr lang="es-PE" sz="1100" dirty="0" smtClean="0">
                          <a:effectLst/>
                        </a:rPr>
                        <a:t>COSTO X PSJ-KM DEBIDO A CONGESTIÓN</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DISMINUYE AL AUMENTAR TAMAÑO DE LA CIUDAD</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CRECE AL AUMENTAR TAMAÑO DE LA CIUDAD</a:t>
                      </a:r>
                      <a:endParaRPr lang="es-PE" sz="1100" b="1" dirty="0">
                        <a:effectLst/>
                        <a:latin typeface="Calibri"/>
                        <a:ea typeface="Calibri"/>
                        <a:cs typeface="Times New Roman"/>
                      </a:endParaRPr>
                    </a:p>
                  </a:txBody>
                  <a:tcPr marL="66311" marR="66311" marT="0" marB="0" anchor="ctr"/>
                </a:tc>
              </a:tr>
              <a:tr h="323494">
                <a:tc>
                  <a:txBody>
                    <a:bodyPr/>
                    <a:lstStyle/>
                    <a:p>
                      <a:pPr>
                        <a:lnSpc>
                          <a:spcPct val="100000"/>
                        </a:lnSpc>
                        <a:spcAft>
                          <a:spcPts val="0"/>
                        </a:spcAft>
                      </a:pPr>
                      <a:r>
                        <a:rPr lang="es-PE" sz="1100" dirty="0" smtClean="0">
                          <a:effectLst/>
                        </a:rPr>
                        <a:t>VIDA UTIL INFRAESTRUCTURA</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100 AÑOS</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30 AÑOS</a:t>
                      </a:r>
                      <a:endParaRPr lang="es-PE" sz="1100" b="1" dirty="0">
                        <a:effectLst/>
                        <a:latin typeface="Calibri"/>
                        <a:ea typeface="Calibri"/>
                        <a:cs typeface="Times New Roman"/>
                      </a:endParaRPr>
                    </a:p>
                  </a:txBody>
                  <a:tcPr marL="66311" marR="66311" marT="0" marB="0" anchor="ctr"/>
                </a:tc>
              </a:tr>
              <a:tr h="323494">
                <a:tc>
                  <a:txBody>
                    <a:bodyPr/>
                    <a:lstStyle/>
                    <a:p>
                      <a:pPr>
                        <a:lnSpc>
                          <a:spcPct val="100000"/>
                        </a:lnSpc>
                        <a:spcAft>
                          <a:spcPts val="0"/>
                        </a:spcAft>
                      </a:pPr>
                      <a:r>
                        <a:rPr lang="es-PE" sz="1100" dirty="0" smtClean="0">
                          <a:effectLst/>
                        </a:rPr>
                        <a:t>VIDA UTIL MATERIAL RODANTE</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50 AÑOS</a:t>
                      </a:r>
                      <a:endParaRPr lang="es-PE" sz="1100" b="1" dirty="0">
                        <a:effectLst/>
                        <a:latin typeface="Calibri"/>
                        <a:ea typeface="Calibri"/>
                        <a:cs typeface="Times New Roman"/>
                      </a:endParaRPr>
                    </a:p>
                  </a:txBody>
                  <a:tcPr marL="66311" marR="66311" marT="0" marB="0" anchor="ctr"/>
                </a:tc>
                <a:tc>
                  <a:txBody>
                    <a:bodyPr/>
                    <a:lstStyle/>
                    <a:p>
                      <a:pPr algn="ctr">
                        <a:lnSpc>
                          <a:spcPct val="100000"/>
                        </a:lnSpc>
                        <a:spcAft>
                          <a:spcPts val="0"/>
                        </a:spcAft>
                      </a:pPr>
                      <a:r>
                        <a:rPr lang="es-PE" sz="1100" dirty="0" smtClean="0">
                          <a:effectLst/>
                        </a:rPr>
                        <a:t>5 AÑOS</a:t>
                      </a:r>
                      <a:endParaRPr lang="es-PE" sz="1100" b="1" dirty="0">
                        <a:effectLst/>
                        <a:latin typeface="Calibri"/>
                        <a:ea typeface="Calibri"/>
                        <a:cs typeface="Times New Roman"/>
                      </a:endParaRPr>
                    </a:p>
                  </a:txBody>
                  <a:tcPr marL="66311" marR="66311" marT="0" marB="0" anchor="ctr"/>
                </a:tc>
              </a:tr>
            </a:tbl>
          </a:graphicData>
        </a:graphic>
      </p:graphicFrame>
      <p:pic>
        <p:nvPicPr>
          <p:cNvPr id="14378" name="Picture 4"/>
          <p:cNvPicPr>
            <a:picLocks noChangeAspect="1" noChangeArrowheads="1"/>
          </p:cNvPicPr>
          <p:nvPr/>
        </p:nvPicPr>
        <p:blipFill>
          <a:blip r:embed="rId3" cstate="print"/>
          <a:srcRect/>
          <a:stretch>
            <a:fillRect/>
          </a:stretch>
        </p:blipFill>
        <p:spPr bwMode="auto">
          <a:xfrm>
            <a:off x="8172450" y="1484313"/>
            <a:ext cx="654050" cy="550862"/>
          </a:xfrm>
          <a:prstGeom prst="rect">
            <a:avLst/>
          </a:prstGeom>
          <a:noFill/>
          <a:ln w="9525">
            <a:noFill/>
            <a:miter lim="800000"/>
            <a:headEnd/>
            <a:tailEnd/>
          </a:ln>
        </p:spPr>
      </p:pic>
      <p:pic>
        <p:nvPicPr>
          <p:cNvPr id="14379" name="Picture 2"/>
          <p:cNvPicPr>
            <a:picLocks noChangeAspect="1" noChangeArrowheads="1"/>
          </p:cNvPicPr>
          <p:nvPr/>
        </p:nvPicPr>
        <p:blipFill>
          <a:blip r:embed="rId4" cstate="print"/>
          <a:srcRect/>
          <a:stretch>
            <a:fillRect/>
          </a:stretch>
        </p:blipFill>
        <p:spPr bwMode="auto">
          <a:xfrm>
            <a:off x="5003800" y="1511300"/>
            <a:ext cx="628650" cy="549275"/>
          </a:xfrm>
          <a:prstGeom prst="rect">
            <a:avLst/>
          </a:prstGeom>
          <a:noFill/>
          <a:ln w="9525">
            <a:noFill/>
            <a:miter lim="800000"/>
            <a:headEnd/>
            <a:tailEnd/>
          </a:ln>
        </p:spPr>
      </p:pic>
      <p:sp>
        <p:nvSpPr>
          <p:cNvPr id="14380" name="8 CuadroTexto"/>
          <p:cNvSpPr txBox="1">
            <a:spLocks noChangeArrowheads="1"/>
          </p:cNvSpPr>
          <p:nvPr/>
        </p:nvSpPr>
        <p:spPr bwMode="auto">
          <a:xfrm>
            <a:off x="250825" y="5876925"/>
            <a:ext cx="8012113" cy="231775"/>
          </a:xfrm>
          <a:prstGeom prst="rect">
            <a:avLst/>
          </a:prstGeom>
          <a:noFill/>
          <a:ln w="9525">
            <a:noFill/>
            <a:miter lim="800000"/>
            <a:headEnd/>
            <a:tailEnd/>
          </a:ln>
        </p:spPr>
        <p:txBody>
          <a:bodyPr>
            <a:spAutoFit/>
          </a:bodyPr>
          <a:lstStyle/>
          <a:p>
            <a:r>
              <a:rPr lang="es-PE" sz="900">
                <a:solidFill>
                  <a:schemeClr val="tx1"/>
                </a:solidFill>
              </a:rPr>
              <a:t>Fuente: Sistemas  de Transporte Público En América Latina</a:t>
            </a:r>
            <a:endParaRPr lang="es-ES" sz="90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73088" y="5805488"/>
            <a:ext cx="7886700" cy="338137"/>
          </a:xfrm>
          <a:prstGeom prst="rect">
            <a:avLst/>
          </a:prstGeom>
        </p:spPr>
        <p:txBody>
          <a:bodyPr>
            <a:spAutoFit/>
          </a:bodyPr>
          <a:lstStyle/>
          <a:p>
            <a:pPr algn="ctr">
              <a:defRPr/>
            </a:pPr>
            <a:r>
              <a:rPr lang="es-ES" sz="1600" b="1" cap="all" dirty="0">
                <a:solidFill>
                  <a:schemeClr val="tx1"/>
                </a:solidFill>
              </a:rPr>
              <a:t>Costo total a largo plazo (30 años)</a:t>
            </a:r>
            <a:endParaRPr lang="es-PE" sz="1600" b="1" dirty="0">
              <a:solidFill>
                <a:schemeClr val="tx1"/>
              </a:solidFill>
            </a:endParaRPr>
          </a:p>
        </p:txBody>
      </p:sp>
      <p:sp>
        <p:nvSpPr>
          <p:cNvPr id="15363" name="23 Rectángulo"/>
          <p:cNvSpPr>
            <a:spLocks noChangeArrowheads="1"/>
          </p:cNvSpPr>
          <p:nvPr/>
        </p:nvSpPr>
        <p:spPr bwMode="auto">
          <a:xfrm>
            <a:off x="0" y="1052513"/>
            <a:ext cx="9144000" cy="1200150"/>
          </a:xfrm>
          <a:prstGeom prst="rect">
            <a:avLst/>
          </a:prstGeom>
          <a:noFill/>
          <a:ln w="9525">
            <a:noFill/>
            <a:miter lim="800000"/>
            <a:headEnd/>
            <a:tailEnd/>
          </a:ln>
        </p:spPr>
        <p:txBody>
          <a:bodyPr>
            <a:spAutoFit/>
          </a:bodyPr>
          <a:lstStyle/>
          <a:p>
            <a:pPr algn="ctr"/>
            <a:r>
              <a:rPr lang="es-ES"/>
              <a:t>COMPARACIÓN DE COSTOS Y CICLO DE VIDA DE LAS ALTERNATIVAS</a:t>
            </a:r>
          </a:p>
          <a:p>
            <a:pPr algn="ctr"/>
            <a:endParaRPr lang="es-PE"/>
          </a:p>
        </p:txBody>
      </p:sp>
      <p:graphicFrame>
        <p:nvGraphicFramePr>
          <p:cNvPr id="19" name="1 Gráfico"/>
          <p:cNvGraphicFramePr>
            <a:graphicFrameLocks/>
          </p:cNvGraphicFramePr>
          <p:nvPr/>
        </p:nvGraphicFramePr>
        <p:xfrm>
          <a:off x="953344" y="2182830"/>
          <a:ext cx="7237312" cy="3651047"/>
        </p:xfrm>
        <a:graphic>
          <a:graphicData uri="http://schemas.openxmlformats.org/drawingml/2006/chart">
            <c:chart xmlns:c="http://schemas.openxmlformats.org/drawingml/2006/chart" xmlns:r="http://schemas.openxmlformats.org/officeDocument/2006/relationships" r:id="rId3"/>
          </a:graphicData>
        </a:graphic>
      </p:graphicFrame>
      <p:sp>
        <p:nvSpPr>
          <p:cNvPr id="15365" name="17 CuadroTexto"/>
          <p:cNvSpPr txBox="1">
            <a:spLocks noChangeArrowheads="1"/>
          </p:cNvSpPr>
          <p:nvPr/>
        </p:nvSpPr>
        <p:spPr bwMode="auto">
          <a:xfrm>
            <a:off x="6202363" y="6589713"/>
            <a:ext cx="2892425" cy="246062"/>
          </a:xfrm>
          <a:prstGeom prst="rect">
            <a:avLst/>
          </a:prstGeom>
          <a:noFill/>
          <a:ln w="9525">
            <a:noFill/>
            <a:miter lim="800000"/>
            <a:headEnd/>
            <a:tailEnd/>
          </a:ln>
        </p:spPr>
        <p:txBody>
          <a:bodyPr>
            <a:spAutoFit/>
          </a:bodyPr>
          <a:lstStyle/>
          <a:p>
            <a:pPr algn="r"/>
            <a:r>
              <a:rPr lang="es-PE" sz="1000" b="1" i="1"/>
              <a:t>* METRO DE MEDELLIN  - ALAMYS</a:t>
            </a:r>
            <a:endParaRPr lang="es-ES" sz="1000" b="1" i="1"/>
          </a:p>
        </p:txBody>
      </p:sp>
      <p:pic>
        <p:nvPicPr>
          <p:cNvPr id="15366" name="Picture 4"/>
          <p:cNvPicPr>
            <a:picLocks noChangeAspect="1" noChangeArrowheads="1"/>
          </p:cNvPicPr>
          <p:nvPr/>
        </p:nvPicPr>
        <p:blipFill>
          <a:blip r:embed="rId4" cstate="print"/>
          <a:srcRect/>
          <a:stretch>
            <a:fillRect/>
          </a:stretch>
        </p:blipFill>
        <p:spPr bwMode="auto">
          <a:xfrm>
            <a:off x="8101013" y="1460500"/>
            <a:ext cx="719137" cy="673100"/>
          </a:xfrm>
          <a:prstGeom prst="rect">
            <a:avLst/>
          </a:prstGeom>
          <a:noFill/>
          <a:ln w="9525">
            <a:noFill/>
            <a:miter lim="800000"/>
            <a:headEnd/>
            <a:tailEnd/>
          </a:ln>
        </p:spPr>
      </p:pic>
      <p:sp>
        <p:nvSpPr>
          <p:cNvPr id="21" name="4 Rectángulo"/>
          <p:cNvSpPr>
            <a:spLocks noChangeArrowheads="1"/>
          </p:cNvSpPr>
          <p:nvPr/>
        </p:nvSpPr>
        <p:spPr bwMode="auto">
          <a:xfrm>
            <a:off x="5795963" y="1897063"/>
            <a:ext cx="2376487" cy="277812"/>
          </a:xfrm>
          <a:prstGeom prst="rect">
            <a:avLst/>
          </a:prstGeom>
          <a:noFill/>
          <a:ln w="9525">
            <a:noFill/>
            <a:miter lim="800000"/>
            <a:headEnd/>
            <a:tailEnd/>
          </a:ln>
        </p:spPr>
        <p:txBody>
          <a:bodyPr>
            <a:spAutoFit/>
          </a:bodyPr>
          <a:lstStyle/>
          <a:p>
            <a:pPr marL="342900" indent="-342900" algn="r">
              <a:defRPr/>
            </a:pPr>
            <a:r>
              <a:rPr lang="es-ES" sz="1200" b="1" dirty="0">
                <a:solidFill>
                  <a:schemeClr val="accent1">
                    <a:lumMod val="50000"/>
                  </a:schemeClr>
                </a:solidFill>
              </a:rPr>
              <a:t>BRT Bus Rapid Transit</a:t>
            </a:r>
          </a:p>
        </p:txBody>
      </p:sp>
      <p:pic>
        <p:nvPicPr>
          <p:cNvPr id="15368" name="Picture 2"/>
          <p:cNvPicPr>
            <a:picLocks noChangeAspect="1" noChangeArrowheads="1"/>
          </p:cNvPicPr>
          <p:nvPr/>
        </p:nvPicPr>
        <p:blipFill>
          <a:blip r:embed="rId5" cstate="print"/>
          <a:srcRect/>
          <a:stretch>
            <a:fillRect/>
          </a:stretch>
        </p:blipFill>
        <p:spPr bwMode="auto">
          <a:xfrm>
            <a:off x="107950" y="1438275"/>
            <a:ext cx="792163" cy="695325"/>
          </a:xfrm>
          <a:prstGeom prst="rect">
            <a:avLst/>
          </a:prstGeom>
          <a:noFill/>
          <a:ln w="9525">
            <a:noFill/>
            <a:miter lim="800000"/>
            <a:headEnd/>
            <a:tailEnd/>
          </a:ln>
        </p:spPr>
      </p:pic>
      <p:sp>
        <p:nvSpPr>
          <p:cNvPr id="23" name="4 Rectángulo"/>
          <p:cNvSpPr>
            <a:spLocks noChangeArrowheads="1"/>
          </p:cNvSpPr>
          <p:nvPr/>
        </p:nvSpPr>
        <p:spPr bwMode="auto">
          <a:xfrm>
            <a:off x="900113" y="1825625"/>
            <a:ext cx="2540000" cy="276225"/>
          </a:xfrm>
          <a:prstGeom prst="rect">
            <a:avLst/>
          </a:prstGeom>
          <a:noFill/>
          <a:ln w="9525">
            <a:noFill/>
            <a:miter lim="800000"/>
            <a:headEnd/>
            <a:tailEnd/>
          </a:ln>
        </p:spPr>
        <p:txBody>
          <a:bodyPr>
            <a:spAutoFit/>
          </a:bodyPr>
          <a:lstStyle/>
          <a:p>
            <a:pPr marL="342900" indent="-342900">
              <a:defRPr/>
            </a:pPr>
            <a:r>
              <a:rPr lang="es-ES" sz="1200" b="1" dirty="0">
                <a:solidFill>
                  <a:schemeClr val="accent1">
                    <a:lumMod val="50000"/>
                  </a:schemeClr>
                </a:solidFill>
              </a:rPr>
              <a:t>HRT Heavy  Rapid Transit</a:t>
            </a:r>
          </a:p>
        </p:txBody>
      </p:sp>
      <p:sp>
        <p:nvSpPr>
          <p:cNvPr id="15370" name="11 CuadroTexto"/>
          <p:cNvSpPr txBox="1">
            <a:spLocks noChangeArrowheads="1"/>
          </p:cNvSpPr>
          <p:nvPr/>
        </p:nvSpPr>
        <p:spPr bwMode="auto">
          <a:xfrm>
            <a:off x="900113" y="6021388"/>
            <a:ext cx="6083300" cy="230187"/>
          </a:xfrm>
          <a:prstGeom prst="rect">
            <a:avLst/>
          </a:prstGeom>
          <a:noFill/>
          <a:ln w="9525">
            <a:noFill/>
            <a:miter lim="800000"/>
            <a:headEnd/>
            <a:tailEnd/>
          </a:ln>
        </p:spPr>
        <p:txBody>
          <a:bodyPr>
            <a:spAutoFit/>
          </a:bodyPr>
          <a:lstStyle/>
          <a:p>
            <a:r>
              <a:rPr lang="es-PE" sz="900">
                <a:solidFill>
                  <a:schemeClr val="tx1"/>
                </a:solidFill>
              </a:rPr>
              <a:t>Fuente: Sistemas  de Transporte Público En América Latina</a:t>
            </a:r>
            <a:endParaRPr lang="es-ES" sz="90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275" y="1196975"/>
            <a:ext cx="5292725" cy="503238"/>
          </a:xfrm>
        </p:spPr>
        <p:txBody>
          <a:bodyPr/>
          <a:lstStyle/>
          <a:p>
            <a:pPr algn="ctr">
              <a:defRPr/>
            </a:pPr>
            <a:r>
              <a:rPr lang="es-MX" sz="2400" dirty="0" smtClean="0">
                <a:latin typeface="+mj-lt"/>
              </a:rPr>
              <a:t>METROPOLITANO LINEA 1</a:t>
            </a:r>
            <a:endParaRPr lang="es-PE" sz="2000" dirty="0">
              <a:latin typeface="+mj-lt"/>
            </a:endParaRPr>
          </a:p>
        </p:txBody>
      </p:sp>
      <p:pic>
        <p:nvPicPr>
          <p:cNvPr id="16387" name="Picture 2"/>
          <p:cNvPicPr>
            <a:picLocks noGrp="1" noChangeAspect="1" noChangeArrowheads="1"/>
          </p:cNvPicPr>
          <p:nvPr>
            <p:ph idx="1"/>
          </p:nvPr>
        </p:nvPicPr>
        <p:blipFill>
          <a:blip r:embed="rId2" cstate="print"/>
          <a:srcRect/>
          <a:stretch>
            <a:fillRect/>
          </a:stretch>
        </p:blipFill>
        <p:spPr>
          <a:xfrm>
            <a:off x="179388" y="981075"/>
            <a:ext cx="3636962" cy="5040313"/>
          </a:xfrm>
        </p:spPr>
      </p:pic>
      <p:graphicFrame>
        <p:nvGraphicFramePr>
          <p:cNvPr id="4" name="3 Diagrama"/>
          <p:cNvGraphicFramePr/>
          <p:nvPr/>
        </p:nvGraphicFramePr>
        <p:xfrm>
          <a:off x="4139952" y="2204864"/>
          <a:ext cx="460851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CuadroTexto"/>
          <p:cNvSpPr txBox="1">
            <a:spLocks noChangeArrowheads="1"/>
          </p:cNvSpPr>
          <p:nvPr/>
        </p:nvSpPr>
        <p:spPr bwMode="auto">
          <a:xfrm>
            <a:off x="3497263" y="992188"/>
            <a:ext cx="5646737" cy="708025"/>
          </a:xfrm>
          <a:prstGeom prst="rect">
            <a:avLst/>
          </a:prstGeom>
          <a:noFill/>
          <a:ln w="9525">
            <a:noFill/>
            <a:miter lim="800000"/>
            <a:headEnd/>
            <a:tailEnd/>
          </a:ln>
        </p:spPr>
        <p:txBody>
          <a:bodyPr>
            <a:spAutoFit/>
          </a:bodyPr>
          <a:lstStyle/>
          <a:p>
            <a:pPr algn="ctr"/>
            <a:r>
              <a:rPr lang="es-PE" sz="2000"/>
              <a:t>METRO LINEA 1: VILLA EL SALVADOR – </a:t>
            </a:r>
          </a:p>
          <a:p>
            <a:pPr algn="ctr"/>
            <a:r>
              <a:rPr lang="es-PE" sz="2000"/>
              <a:t>SAN JUAN DE   LURIGANCHO</a:t>
            </a:r>
            <a:endParaRPr lang="es-ES" sz="2000"/>
          </a:p>
        </p:txBody>
      </p:sp>
      <p:grpSp>
        <p:nvGrpSpPr>
          <p:cNvPr id="17411" name="25 Grupo"/>
          <p:cNvGrpSpPr>
            <a:grpSpLocks/>
          </p:cNvGrpSpPr>
          <p:nvPr/>
        </p:nvGrpSpPr>
        <p:grpSpPr bwMode="auto">
          <a:xfrm>
            <a:off x="179388" y="1052513"/>
            <a:ext cx="3313112" cy="4968875"/>
            <a:chOff x="251520" y="985908"/>
            <a:chExt cx="4248472" cy="5872092"/>
          </a:xfrm>
        </p:grpSpPr>
        <p:pic>
          <p:nvPicPr>
            <p:cNvPr id="17414" name="Picture 2" descr="D:\PERFIL ECASTILLA\Desktop\MAPAS\TREN ELECTRICO_FASE1.png"/>
            <p:cNvPicPr>
              <a:picLocks noChangeAspect="1" noChangeArrowheads="1"/>
            </p:cNvPicPr>
            <p:nvPr/>
          </p:nvPicPr>
          <p:blipFill>
            <a:blip r:embed="rId3" cstate="print"/>
            <a:srcRect t="7098" r="4839"/>
            <a:stretch>
              <a:fillRect/>
            </a:stretch>
          </p:blipFill>
          <p:spPr bwMode="auto">
            <a:xfrm>
              <a:off x="251520" y="985908"/>
              <a:ext cx="4248472" cy="5872092"/>
            </a:xfrm>
            <a:prstGeom prst="rect">
              <a:avLst/>
            </a:prstGeom>
            <a:noFill/>
            <a:ln w="9525">
              <a:noFill/>
              <a:miter lim="800000"/>
              <a:headEnd/>
              <a:tailEnd/>
            </a:ln>
          </p:spPr>
        </p:pic>
        <p:sp>
          <p:nvSpPr>
            <p:cNvPr id="17415" name="17 CuadroTexto"/>
            <p:cNvSpPr txBox="1">
              <a:spLocks noChangeArrowheads="1"/>
            </p:cNvSpPr>
            <p:nvPr/>
          </p:nvSpPr>
          <p:spPr bwMode="auto">
            <a:xfrm>
              <a:off x="3203848" y="1988840"/>
              <a:ext cx="648072" cy="246221"/>
            </a:xfrm>
            <a:prstGeom prst="rect">
              <a:avLst/>
            </a:prstGeom>
            <a:solidFill>
              <a:schemeClr val="bg1"/>
            </a:solidFill>
            <a:ln w="9525">
              <a:noFill/>
              <a:miter lim="800000"/>
              <a:headEnd/>
              <a:tailEnd/>
            </a:ln>
          </p:spPr>
          <p:txBody>
            <a:bodyPr>
              <a:spAutoFit/>
            </a:bodyPr>
            <a:lstStyle/>
            <a:p>
              <a:r>
                <a:rPr lang="es-MX" sz="1000" b="1">
                  <a:solidFill>
                    <a:srgbClr val="FF0000"/>
                  </a:solidFill>
                </a:rPr>
                <a:t>12.4 KM</a:t>
              </a:r>
              <a:endParaRPr lang="es-PE" sz="1000" b="1">
                <a:solidFill>
                  <a:srgbClr val="FF0000"/>
                </a:solidFill>
              </a:endParaRPr>
            </a:p>
          </p:txBody>
        </p:sp>
        <p:sp>
          <p:nvSpPr>
            <p:cNvPr id="17416" name="19 CuadroTexto"/>
            <p:cNvSpPr txBox="1">
              <a:spLocks noChangeArrowheads="1"/>
            </p:cNvSpPr>
            <p:nvPr/>
          </p:nvSpPr>
          <p:spPr bwMode="auto">
            <a:xfrm>
              <a:off x="3779912" y="4365104"/>
              <a:ext cx="648072" cy="246221"/>
            </a:xfrm>
            <a:prstGeom prst="rect">
              <a:avLst/>
            </a:prstGeom>
            <a:solidFill>
              <a:schemeClr val="bg1"/>
            </a:solidFill>
            <a:ln w="9525">
              <a:noFill/>
              <a:miter lim="800000"/>
              <a:headEnd/>
              <a:tailEnd/>
            </a:ln>
          </p:spPr>
          <p:txBody>
            <a:bodyPr>
              <a:spAutoFit/>
            </a:bodyPr>
            <a:lstStyle/>
            <a:p>
              <a:r>
                <a:rPr lang="es-MX" sz="1000" b="1">
                  <a:solidFill>
                    <a:srgbClr val="0000CC"/>
                  </a:solidFill>
                </a:rPr>
                <a:t>22.2 KM</a:t>
              </a:r>
              <a:endParaRPr lang="es-PE" sz="1000" b="1">
                <a:solidFill>
                  <a:srgbClr val="0000CC"/>
                </a:solidFill>
              </a:endParaRPr>
            </a:p>
          </p:txBody>
        </p:sp>
      </p:grpSp>
      <p:graphicFrame>
        <p:nvGraphicFramePr>
          <p:cNvPr id="25" name="24 Diagrama"/>
          <p:cNvGraphicFramePr/>
          <p:nvPr/>
        </p:nvGraphicFramePr>
        <p:xfrm>
          <a:off x="3923928" y="1844824"/>
          <a:ext cx="4824536" cy="3775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3419475" y="5591175"/>
            <a:ext cx="5364163" cy="646113"/>
          </a:xfrm>
          <a:prstGeom prst="rect">
            <a:avLst/>
          </a:prstGeom>
          <a:noFill/>
        </p:spPr>
        <p:txBody>
          <a:bodyPr>
            <a:spAutoFit/>
          </a:bodyPr>
          <a:lstStyle/>
          <a:p>
            <a:pPr>
              <a:defRPr/>
            </a:pPr>
            <a:r>
              <a:rPr lang="es-MX" sz="1800" dirty="0">
                <a:solidFill>
                  <a:schemeClr val="accent1">
                    <a:lumMod val="25000"/>
                  </a:schemeClr>
                </a:solidFill>
              </a:rPr>
              <a:t>Se contará con 24 Trenes de 6 coches; capacidad 120 pasajeros</a:t>
            </a:r>
            <a:endParaRPr lang="es-PE" sz="1800" dirty="0">
              <a:solidFill>
                <a:schemeClr val="accent1">
                  <a:lumMod val="25000"/>
                </a:schemeClr>
              </a:solidFill>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descr="RED - 2010.jpg"/>
          <p:cNvPicPr>
            <a:picLocks noChangeAspect="1"/>
          </p:cNvPicPr>
          <p:nvPr/>
        </p:nvPicPr>
        <p:blipFill>
          <a:blip r:embed="rId3" cstate="print"/>
          <a:srcRect t="1369" b="2599"/>
          <a:stretch>
            <a:fillRect/>
          </a:stretch>
        </p:blipFill>
        <p:spPr bwMode="auto">
          <a:xfrm>
            <a:off x="0" y="1439863"/>
            <a:ext cx="9144000" cy="5445125"/>
          </a:xfrm>
          <a:prstGeom prst="rect">
            <a:avLst/>
          </a:prstGeom>
          <a:noFill/>
          <a:ln w="9525">
            <a:noFill/>
            <a:miter lim="800000"/>
            <a:headEnd/>
            <a:tailEnd/>
          </a:ln>
        </p:spPr>
      </p:pic>
      <p:sp>
        <p:nvSpPr>
          <p:cNvPr id="7" name="Rectangle 3"/>
          <p:cNvSpPr txBox="1">
            <a:spLocks/>
          </p:cNvSpPr>
          <p:nvPr/>
        </p:nvSpPr>
        <p:spPr>
          <a:xfrm>
            <a:off x="6659563" y="4365625"/>
            <a:ext cx="2268537" cy="1366838"/>
          </a:xfrm>
          <a:prstGeom prst="rect">
            <a:avLst/>
          </a:prstGeom>
        </p:spPr>
        <p:txBody>
          <a:bodyPr/>
          <a:lstStyle/>
          <a:p>
            <a:pPr marL="273050" indent="-273050">
              <a:spcBef>
                <a:spcPts val="600"/>
              </a:spcBef>
              <a:buClr>
                <a:schemeClr val="accent3"/>
              </a:buClr>
              <a:buSzPct val="95000"/>
              <a:defRPr/>
            </a:pPr>
            <a:r>
              <a:rPr lang="es-ES" sz="1100" b="1" dirty="0">
                <a:solidFill>
                  <a:srgbClr val="FF0000"/>
                </a:solidFill>
                <a:cs typeface="Arial" pitchFamily="34" charset="0"/>
              </a:rPr>
              <a:t>Línea 4 (Este-Oeste)    </a:t>
            </a:r>
          </a:p>
          <a:p>
            <a:pPr marL="273050" indent="-273050">
              <a:spcBef>
                <a:spcPts val="600"/>
              </a:spcBef>
              <a:buClr>
                <a:schemeClr val="accent3"/>
              </a:buClr>
              <a:buSzPct val="95000"/>
              <a:defRPr/>
            </a:pPr>
            <a:r>
              <a:rPr lang="es-ES" sz="1100" b="1" dirty="0">
                <a:solidFill>
                  <a:srgbClr val="FF0000"/>
                </a:solidFill>
                <a:cs typeface="Arial" pitchFamily="34" charset="0"/>
              </a:rPr>
              <a:t>	</a:t>
            </a:r>
            <a:r>
              <a:rPr lang="es-ES" sz="1100" b="1" u="sng" dirty="0">
                <a:solidFill>
                  <a:srgbClr val="FF0000"/>
                </a:solidFill>
                <a:cs typeface="Arial" pitchFamily="34" charset="0"/>
              </a:rPr>
              <a:t>Ate Vitarte</a:t>
            </a:r>
            <a:r>
              <a:rPr lang="es-ES" sz="1100" b="1" dirty="0">
                <a:solidFill>
                  <a:srgbClr val="FF0000"/>
                </a:solidFill>
                <a:cs typeface="Arial" pitchFamily="34" charset="0"/>
              </a:rPr>
              <a:t>  - </a:t>
            </a:r>
            <a:r>
              <a:rPr lang="es-ES" sz="1100" b="1" u="sng" dirty="0">
                <a:solidFill>
                  <a:srgbClr val="FF0000"/>
                </a:solidFill>
                <a:cs typeface="Arial" pitchFamily="34" charset="0"/>
              </a:rPr>
              <a:t>Callao</a:t>
            </a:r>
          </a:p>
          <a:p>
            <a:pPr marL="273050" indent="-273050" fontAlgn="auto">
              <a:spcBef>
                <a:spcPts val="600"/>
              </a:spcBef>
              <a:spcAft>
                <a:spcPts val="0"/>
              </a:spcAft>
              <a:buClr>
                <a:schemeClr val="accent3"/>
              </a:buClr>
              <a:buSzPct val="95000"/>
              <a:defRPr/>
            </a:pPr>
            <a:r>
              <a:rPr lang="es-ES" sz="1100" b="1" dirty="0">
                <a:solidFill>
                  <a:srgbClr val="DBA9A5"/>
                </a:solidFill>
                <a:cs typeface="Arial" pitchFamily="34" charset="0"/>
              </a:rPr>
              <a:t>Línea 5 (Sur-Norte)</a:t>
            </a:r>
            <a:r>
              <a:rPr lang="es-ES" sz="1100" dirty="0">
                <a:solidFill>
                  <a:srgbClr val="DBA9A5"/>
                </a:solidFill>
                <a:cs typeface="Arial" pitchFamily="34" charset="0"/>
              </a:rPr>
              <a:t>    </a:t>
            </a:r>
          </a:p>
          <a:p>
            <a:pPr marL="273050" indent="-273050" fontAlgn="auto">
              <a:spcBef>
                <a:spcPts val="600"/>
              </a:spcBef>
              <a:spcAft>
                <a:spcPts val="0"/>
              </a:spcAft>
              <a:buClr>
                <a:schemeClr val="accent3"/>
              </a:buClr>
              <a:buSzPct val="95000"/>
              <a:defRPr/>
            </a:pPr>
            <a:r>
              <a:rPr lang="es-ES" sz="1100" b="1" dirty="0">
                <a:solidFill>
                  <a:srgbClr val="DBA9A5"/>
                </a:solidFill>
                <a:cs typeface="Arial" pitchFamily="34" charset="0"/>
              </a:rPr>
              <a:t>	</a:t>
            </a:r>
            <a:r>
              <a:rPr lang="es-ES" sz="1100" b="1" u="sng" dirty="0">
                <a:solidFill>
                  <a:srgbClr val="DBA9A5"/>
                </a:solidFill>
                <a:cs typeface="Arial" pitchFamily="34" charset="0"/>
              </a:rPr>
              <a:t>Chorrillos</a:t>
            </a:r>
            <a:r>
              <a:rPr lang="es-ES" sz="1100" b="1" dirty="0">
                <a:solidFill>
                  <a:srgbClr val="DBA9A5"/>
                </a:solidFill>
                <a:cs typeface="Arial" pitchFamily="34" charset="0"/>
              </a:rPr>
              <a:t> - </a:t>
            </a:r>
            <a:r>
              <a:rPr lang="es-ES" sz="1100" b="1" u="sng" dirty="0">
                <a:solidFill>
                  <a:srgbClr val="DBA9A5"/>
                </a:solidFill>
                <a:cs typeface="Arial" pitchFamily="34" charset="0"/>
              </a:rPr>
              <a:t>Miraflores</a:t>
            </a:r>
          </a:p>
        </p:txBody>
      </p:sp>
      <p:sp>
        <p:nvSpPr>
          <p:cNvPr id="18436" name="4 CuadroTexto"/>
          <p:cNvSpPr txBox="1">
            <a:spLocks noChangeArrowheads="1"/>
          </p:cNvSpPr>
          <p:nvPr/>
        </p:nvSpPr>
        <p:spPr bwMode="auto">
          <a:xfrm>
            <a:off x="252413" y="692150"/>
            <a:ext cx="9144000" cy="985838"/>
          </a:xfrm>
          <a:prstGeom prst="rect">
            <a:avLst/>
          </a:prstGeom>
          <a:noFill/>
          <a:ln w="9525">
            <a:noFill/>
            <a:miter lim="800000"/>
            <a:headEnd/>
            <a:tailEnd/>
          </a:ln>
        </p:spPr>
        <p:txBody>
          <a:bodyPr>
            <a:spAutoFit/>
          </a:bodyPr>
          <a:lstStyle/>
          <a:p>
            <a:pPr algn="ctr"/>
            <a:r>
              <a:rPr lang="es-ES" sz="2200"/>
              <a:t>RED DE TRANSPORTE  MASIVO DE PASAJEROS  </a:t>
            </a:r>
          </a:p>
          <a:p>
            <a:pPr algn="ctr"/>
            <a:r>
              <a:rPr lang="es-ES" sz="2200"/>
              <a:t>DE  LIMA – CALLAO</a:t>
            </a:r>
          </a:p>
          <a:p>
            <a:pPr algn="ctr"/>
            <a:r>
              <a:rPr lang="es-ES" sz="1400"/>
              <a:t>D.S. No. 059 – 2010 - MTC</a:t>
            </a:r>
          </a:p>
        </p:txBody>
      </p:sp>
      <p:sp>
        <p:nvSpPr>
          <p:cNvPr id="10" name="Rectangle 1"/>
          <p:cNvSpPr>
            <a:spLocks noChangeArrowheads="1"/>
          </p:cNvSpPr>
          <p:nvPr/>
        </p:nvSpPr>
        <p:spPr bwMode="auto">
          <a:xfrm>
            <a:off x="6443663" y="2117725"/>
            <a:ext cx="2520950" cy="1736725"/>
          </a:xfrm>
          <a:prstGeom prst="round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a:defRPr/>
            </a:pPr>
            <a:r>
              <a:rPr lang="es-PE" sz="1200" dirty="0"/>
              <a:t> Se </a:t>
            </a:r>
            <a:r>
              <a:rPr lang="es-MX" sz="1200" dirty="0"/>
              <a:t>identifican </a:t>
            </a:r>
            <a:r>
              <a:rPr lang="es-MX" sz="1200" b="1" dirty="0"/>
              <a:t>5 líneas </a:t>
            </a:r>
            <a:r>
              <a:rPr lang="es-MX" sz="1200" dirty="0"/>
              <a:t>con una longitud total de </a:t>
            </a:r>
            <a:r>
              <a:rPr lang="es-MX" sz="1200" b="1" dirty="0"/>
              <a:t>133 kilómetros</a:t>
            </a:r>
            <a:r>
              <a:rPr lang="es-MX" sz="1200" dirty="0"/>
              <a:t> a un costo de </a:t>
            </a:r>
            <a:r>
              <a:rPr lang="es-MX" sz="1200" b="1" dirty="0"/>
              <a:t>6,972 millones de dólares</a:t>
            </a:r>
            <a:r>
              <a:rPr lang="es-MX" sz="1200" dirty="0"/>
              <a:t>,</a:t>
            </a:r>
            <a:r>
              <a:rPr lang="es-MX" sz="1200" b="1" dirty="0"/>
              <a:t> (Metro)</a:t>
            </a:r>
            <a:r>
              <a:rPr lang="es-MX" sz="1200" dirty="0"/>
              <a:t> incluyendo la actual línea 1, (tramo 2 en construcción).</a:t>
            </a:r>
            <a:endParaRPr lang="es-PE" sz="1200" dirty="0"/>
          </a:p>
        </p:txBody>
      </p:sp>
      <p:sp>
        <p:nvSpPr>
          <p:cNvPr id="18438" name="10 Rectángulo"/>
          <p:cNvSpPr>
            <a:spLocks noChangeArrowheads="1"/>
          </p:cNvSpPr>
          <p:nvPr/>
        </p:nvSpPr>
        <p:spPr bwMode="auto">
          <a:xfrm>
            <a:off x="900113" y="1844675"/>
            <a:ext cx="1854200" cy="846138"/>
          </a:xfrm>
          <a:prstGeom prst="rect">
            <a:avLst/>
          </a:prstGeom>
          <a:noFill/>
          <a:ln w="9525">
            <a:noFill/>
            <a:miter lim="800000"/>
            <a:headEnd/>
            <a:tailEnd/>
          </a:ln>
        </p:spPr>
        <p:txBody>
          <a:bodyPr>
            <a:spAutoFit/>
          </a:bodyPr>
          <a:lstStyle/>
          <a:p>
            <a:pPr marL="273050" indent="-273050">
              <a:spcBef>
                <a:spcPts val="600"/>
              </a:spcBef>
              <a:buClr>
                <a:srgbClr val="9BBB59"/>
              </a:buClr>
              <a:buSzPct val="95000"/>
            </a:pPr>
            <a:r>
              <a:rPr lang="es-ES" sz="1100" b="1">
                <a:solidFill>
                  <a:srgbClr val="00B050"/>
                </a:solidFill>
              </a:rPr>
              <a:t>Línea 1 (Sur-Norte) </a:t>
            </a:r>
          </a:p>
          <a:p>
            <a:pPr marL="273050" indent="-273050">
              <a:spcBef>
                <a:spcPts val="600"/>
              </a:spcBef>
              <a:buClr>
                <a:srgbClr val="9BBB59"/>
              </a:buClr>
              <a:buSzPct val="95000"/>
            </a:pPr>
            <a:r>
              <a:rPr lang="es-ES" sz="1100" b="1">
                <a:solidFill>
                  <a:srgbClr val="00B050"/>
                </a:solidFill>
              </a:rPr>
              <a:t>	</a:t>
            </a:r>
            <a:r>
              <a:rPr lang="es-ES" sz="1100" b="1" u="sng">
                <a:solidFill>
                  <a:srgbClr val="00B050"/>
                </a:solidFill>
              </a:rPr>
              <a:t>Villa El Salvador</a:t>
            </a:r>
            <a:r>
              <a:rPr lang="es-ES" sz="1100" b="1">
                <a:solidFill>
                  <a:srgbClr val="00B050"/>
                </a:solidFill>
              </a:rPr>
              <a:t> - </a:t>
            </a:r>
            <a:r>
              <a:rPr lang="es-ES" sz="1100" b="1" u="sng">
                <a:solidFill>
                  <a:srgbClr val="00B050"/>
                </a:solidFill>
              </a:rPr>
              <a:t>San Juan de Lurigancho</a:t>
            </a:r>
          </a:p>
        </p:txBody>
      </p:sp>
      <p:sp>
        <p:nvSpPr>
          <p:cNvPr id="18439" name="11 Rectángulo"/>
          <p:cNvSpPr>
            <a:spLocks noChangeArrowheads="1"/>
          </p:cNvSpPr>
          <p:nvPr/>
        </p:nvSpPr>
        <p:spPr bwMode="auto">
          <a:xfrm>
            <a:off x="3132138" y="2708275"/>
            <a:ext cx="2357437" cy="508000"/>
          </a:xfrm>
          <a:prstGeom prst="rect">
            <a:avLst/>
          </a:prstGeom>
          <a:noFill/>
          <a:ln w="9525">
            <a:noFill/>
            <a:miter lim="800000"/>
            <a:headEnd/>
            <a:tailEnd/>
          </a:ln>
        </p:spPr>
        <p:txBody>
          <a:bodyPr>
            <a:spAutoFit/>
          </a:bodyPr>
          <a:lstStyle/>
          <a:p>
            <a:pPr marL="273050" indent="-273050">
              <a:spcBef>
                <a:spcPts val="600"/>
              </a:spcBef>
              <a:buClr>
                <a:srgbClr val="9BBB59"/>
              </a:buClr>
              <a:buSzPct val="95000"/>
            </a:pPr>
            <a:r>
              <a:rPr lang="es-ES" sz="1100" b="1">
                <a:solidFill>
                  <a:srgbClr val="FFC000"/>
                </a:solidFill>
              </a:rPr>
              <a:t>Línea 2 (Este-Oeste)  </a:t>
            </a:r>
          </a:p>
          <a:p>
            <a:pPr marL="273050" indent="-273050">
              <a:spcBef>
                <a:spcPts val="600"/>
              </a:spcBef>
              <a:buClr>
                <a:srgbClr val="9BBB59"/>
              </a:buClr>
              <a:buSzPct val="95000"/>
            </a:pPr>
            <a:r>
              <a:rPr lang="es-ES" sz="1100" b="1">
                <a:solidFill>
                  <a:srgbClr val="FFC000"/>
                </a:solidFill>
              </a:rPr>
              <a:t>	</a:t>
            </a:r>
            <a:r>
              <a:rPr lang="es-ES" sz="1100" b="1" u="sng">
                <a:solidFill>
                  <a:srgbClr val="FFC000"/>
                </a:solidFill>
              </a:rPr>
              <a:t>Ate Vitarte</a:t>
            </a:r>
            <a:r>
              <a:rPr lang="es-ES" sz="1100" b="1">
                <a:solidFill>
                  <a:srgbClr val="FFC000"/>
                </a:solidFill>
              </a:rPr>
              <a:t> - </a:t>
            </a:r>
            <a:r>
              <a:rPr lang="es-ES" sz="1100" b="1" u="sng">
                <a:solidFill>
                  <a:srgbClr val="FFC000"/>
                </a:solidFill>
              </a:rPr>
              <a:t>Callao</a:t>
            </a:r>
            <a:r>
              <a:rPr lang="es-ES" sz="1100" b="1">
                <a:solidFill>
                  <a:srgbClr val="FFC000"/>
                </a:solidFill>
              </a:rPr>
              <a:t> </a:t>
            </a:r>
          </a:p>
        </p:txBody>
      </p:sp>
      <p:sp>
        <p:nvSpPr>
          <p:cNvPr id="18440" name="12 Rectángulo"/>
          <p:cNvSpPr>
            <a:spLocks noChangeArrowheads="1"/>
          </p:cNvSpPr>
          <p:nvPr/>
        </p:nvSpPr>
        <p:spPr bwMode="auto">
          <a:xfrm>
            <a:off x="0" y="3789363"/>
            <a:ext cx="1998663" cy="508000"/>
          </a:xfrm>
          <a:prstGeom prst="rect">
            <a:avLst/>
          </a:prstGeom>
          <a:noFill/>
          <a:ln w="9525">
            <a:noFill/>
            <a:miter lim="800000"/>
            <a:headEnd/>
            <a:tailEnd/>
          </a:ln>
        </p:spPr>
        <p:txBody>
          <a:bodyPr>
            <a:spAutoFit/>
          </a:bodyPr>
          <a:lstStyle/>
          <a:p>
            <a:pPr marL="273050" indent="-273050">
              <a:spcBef>
                <a:spcPts val="600"/>
              </a:spcBef>
              <a:buClr>
                <a:srgbClr val="9BBB59"/>
              </a:buClr>
              <a:buSzPct val="95000"/>
            </a:pPr>
            <a:r>
              <a:rPr lang="es-ES" sz="1100" b="1">
                <a:solidFill>
                  <a:srgbClr val="00B0F0"/>
                </a:solidFill>
              </a:rPr>
              <a:t>Línea 3 (Sur-Norte)</a:t>
            </a:r>
          </a:p>
          <a:p>
            <a:pPr marL="273050" indent="-273050">
              <a:spcBef>
                <a:spcPts val="600"/>
              </a:spcBef>
              <a:buClr>
                <a:srgbClr val="9BBB59"/>
              </a:buClr>
              <a:buSzPct val="95000"/>
            </a:pPr>
            <a:r>
              <a:rPr lang="es-ES" sz="1100" b="1">
                <a:solidFill>
                  <a:srgbClr val="00B0F0"/>
                </a:solidFill>
              </a:rPr>
              <a:t>	 </a:t>
            </a:r>
            <a:r>
              <a:rPr lang="es-ES" sz="1100" b="1" u="sng">
                <a:solidFill>
                  <a:srgbClr val="00B0F0"/>
                </a:solidFill>
              </a:rPr>
              <a:t>Surco</a:t>
            </a:r>
            <a:r>
              <a:rPr lang="es-ES" sz="1100" b="1">
                <a:solidFill>
                  <a:srgbClr val="00B0F0"/>
                </a:solidFill>
              </a:rPr>
              <a:t> – </a:t>
            </a:r>
            <a:r>
              <a:rPr lang="es-ES" sz="1100" b="1" u="sng">
                <a:solidFill>
                  <a:srgbClr val="00B0F0"/>
                </a:solidFill>
              </a:rPr>
              <a:t>Carabayllo</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684213" y="2997200"/>
            <a:ext cx="7991475" cy="57626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4" name="13 Rectángulo redondeado"/>
          <p:cNvSpPr/>
          <p:nvPr/>
        </p:nvSpPr>
        <p:spPr>
          <a:xfrm>
            <a:off x="684213" y="2276475"/>
            <a:ext cx="7991475" cy="504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3" name="12 Rectángulo redondeado"/>
          <p:cNvSpPr/>
          <p:nvPr/>
        </p:nvSpPr>
        <p:spPr>
          <a:xfrm>
            <a:off x="5364163" y="4581525"/>
            <a:ext cx="2879725" cy="122396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0" name="9 Rectángulo redondeado"/>
          <p:cNvSpPr/>
          <p:nvPr/>
        </p:nvSpPr>
        <p:spPr>
          <a:xfrm>
            <a:off x="971550" y="4581525"/>
            <a:ext cx="2879725" cy="122396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4" name="3 CuadroTexto"/>
          <p:cNvSpPr txBox="1"/>
          <p:nvPr/>
        </p:nvSpPr>
        <p:spPr>
          <a:xfrm>
            <a:off x="36513" y="1220788"/>
            <a:ext cx="9144000" cy="1200150"/>
          </a:xfrm>
          <a:prstGeom prst="rect">
            <a:avLst/>
          </a:prstGeom>
          <a:noFill/>
        </p:spPr>
        <p:txBody>
          <a:bodyPr>
            <a:spAutoFit/>
          </a:bodyPr>
          <a:lstStyle/>
          <a:p>
            <a:pPr algn="ctr">
              <a:defRPr/>
            </a:pPr>
            <a:r>
              <a:rPr lang="es-PE" cap="all" dirty="0">
                <a:ea typeface="Tahoma" pitchFamily="34" charset="0"/>
                <a:cs typeface="Arial" pitchFamily="34" charset="0"/>
              </a:rPr>
              <a:t>ESTRATEGIA DE EJECUCION DEL PROYECTO DE METRO LINEA 1</a:t>
            </a:r>
          </a:p>
          <a:p>
            <a:pPr algn="ctr">
              <a:defRPr/>
            </a:pPr>
            <a:endParaRPr lang="es-PE" cap="all" dirty="0">
              <a:ea typeface="Tahoma" pitchFamily="34" charset="0"/>
              <a:cs typeface="Arial" pitchFamily="34" charset="0"/>
            </a:endParaRPr>
          </a:p>
        </p:txBody>
      </p:sp>
      <p:sp>
        <p:nvSpPr>
          <p:cNvPr id="19463" name="4 Rectángulo"/>
          <p:cNvSpPr>
            <a:spLocks noChangeArrowheads="1"/>
          </p:cNvSpPr>
          <p:nvPr/>
        </p:nvSpPr>
        <p:spPr bwMode="auto">
          <a:xfrm>
            <a:off x="357188" y="2249488"/>
            <a:ext cx="8215312" cy="1323975"/>
          </a:xfrm>
          <a:prstGeom prst="rect">
            <a:avLst/>
          </a:prstGeom>
          <a:noFill/>
          <a:ln w="9525">
            <a:noFill/>
            <a:miter lim="800000"/>
            <a:headEnd/>
            <a:tailEnd/>
          </a:ln>
        </p:spPr>
        <p:txBody>
          <a:bodyPr>
            <a:spAutoFit/>
          </a:bodyPr>
          <a:lstStyle/>
          <a:p>
            <a:pPr marL="342900" indent="-342900" algn="ctr"/>
            <a:r>
              <a:rPr lang="es-ES" sz="1600">
                <a:solidFill>
                  <a:schemeClr val="tx2"/>
                </a:solidFill>
              </a:rPr>
              <a:t>	PRIMERA ETAPA  CONTRUCCION DE OBRAS CIVILES Y ELECTROMECANICAS</a:t>
            </a:r>
          </a:p>
          <a:p>
            <a:pPr marL="342900" indent="-342900" algn="ctr"/>
            <a:r>
              <a:rPr lang="es-ES" sz="1600">
                <a:solidFill>
                  <a:schemeClr val="tx2"/>
                </a:solidFill>
              </a:rPr>
              <a:t>	</a:t>
            </a:r>
          </a:p>
          <a:p>
            <a:pPr marL="342900" indent="-342900" algn="ctr"/>
            <a:r>
              <a:rPr lang="es-ES" sz="1600">
                <a:solidFill>
                  <a:schemeClr val="tx2"/>
                </a:solidFill>
              </a:rPr>
              <a:t>	SEGUNDA  ETAPA  OPERACIÓN, SUMINISTRO DE MATERIAL RODANTE Y MANTENIMIENTO </a:t>
            </a:r>
            <a:endParaRPr lang="es-PE" sz="1600">
              <a:solidFill>
                <a:schemeClr val="tx2"/>
              </a:solidFill>
            </a:endParaRPr>
          </a:p>
        </p:txBody>
      </p:sp>
      <p:sp>
        <p:nvSpPr>
          <p:cNvPr id="7" name="7 Rectángulo"/>
          <p:cNvSpPr>
            <a:spLocks noChangeArrowheads="1"/>
          </p:cNvSpPr>
          <p:nvPr/>
        </p:nvSpPr>
        <p:spPr bwMode="auto">
          <a:xfrm>
            <a:off x="900113" y="4652963"/>
            <a:ext cx="3059112" cy="1169987"/>
          </a:xfrm>
          <a:prstGeom prst="rect">
            <a:avLst/>
          </a:prstGeom>
          <a:noFill/>
          <a:ln w="9525">
            <a:noFill/>
            <a:miter lim="800000"/>
            <a:headEnd/>
            <a:tailEnd/>
          </a:ln>
        </p:spPr>
        <p:txBody>
          <a:bodyPr>
            <a:spAutoFit/>
          </a:bodyPr>
          <a:lstStyle/>
          <a:p>
            <a:pPr algn="ctr">
              <a:defRPr/>
            </a:pPr>
            <a:r>
              <a:rPr lang="es-ES" sz="1400" dirty="0">
                <a:solidFill>
                  <a:schemeClr val="accent6">
                    <a:lumMod val="75000"/>
                  </a:schemeClr>
                </a:solidFill>
              </a:rPr>
              <a:t>EJECUTA LAS OBRAS CIVILES Y ELECTROMECÁNICAS PARA PONER EN OPERACIÓN EL MATERIAL RODANTE EXISTENTE.</a:t>
            </a:r>
            <a:endParaRPr lang="es-PE" sz="1400" dirty="0">
              <a:solidFill>
                <a:schemeClr val="accent6">
                  <a:lumMod val="75000"/>
                </a:schemeClr>
              </a:solidFill>
            </a:endParaRPr>
          </a:p>
        </p:txBody>
      </p:sp>
      <p:sp>
        <p:nvSpPr>
          <p:cNvPr id="8" name="7 Flecha abajo"/>
          <p:cNvSpPr/>
          <p:nvPr/>
        </p:nvSpPr>
        <p:spPr>
          <a:xfrm>
            <a:off x="4287838" y="3573463"/>
            <a:ext cx="788987" cy="539750"/>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s-PE" dirty="0">
              <a:ln>
                <a:solidFill>
                  <a:srgbClr val="66FF33"/>
                </a:solidFill>
              </a:ln>
            </a:endParaRPr>
          </a:p>
        </p:txBody>
      </p:sp>
      <p:sp>
        <p:nvSpPr>
          <p:cNvPr id="9" name="11 Rectángulo"/>
          <p:cNvSpPr>
            <a:spLocks noChangeArrowheads="1"/>
          </p:cNvSpPr>
          <p:nvPr/>
        </p:nvSpPr>
        <p:spPr bwMode="auto">
          <a:xfrm>
            <a:off x="5256213" y="4670425"/>
            <a:ext cx="3060700" cy="954088"/>
          </a:xfrm>
          <a:prstGeom prst="rect">
            <a:avLst/>
          </a:prstGeom>
          <a:noFill/>
          <a:ln w="9525">
            <a:noFill/>
            <a:miter lim="800000"/>
            <a:headEnd/>
            <a:tailEnd/>
          </a:ln>
        </p:spPr>
        <p:txBody>
          <a:bodyPr>
            <a:spAutoFit/>
          </a:bodyPr>
          <a:lstStyle/>
          <a:p>
            <a:pPr algn="ctr">
              <a:defRPr/>
            </a:pPr>
            <a:r>
              <a:rPr lang="es-ES" sz="1400" dirty="0">
                <a:solidFill>
                  <a:schemeClr val="accent6">
                    <a:lumMod val="75000"/>
                  </a:schemeClr>
                </a:solidFill>
              </a:rPr>
              <a:t>CONCESIONÓ LA ETAPA DE OPERACIÓN, SUMINISTRO DEL MATERIAL RODANTE FALTANTE Y MANTENIMIENTO</a:t>
            </a:r>
            <a:endParaRPr lang="es-PE" sz="1400" dirty="0">
              <a:solidFill>
                <a:schemeClr val="accent6">
                  <a:lumMod val="75000"/>
                </a:schemeClr>
              </a:solidFill>
            </a:endParaRPr>
          </a:p>
        </p:txBody>
      </p:sp>
      <p:sp>
        <p:nvSpPr>
          <p:cNvPr id="11" name="6 CuadroTexto"/>
          <p:cNvSpPr txBox="1">
            <a:spLocks noChangeArrowheads="1"/>
          </p:cNvSpPr>
          <p:nvPr/>
        </p:nvSpPr>
        <p:spPr bwMode="auto">
          <a:xfrm>
            <a:off x="971550" y="3892550"/>
            <a:ext cx="2952750" cy="400050"/>
          </a:xfrm>
          <a:prstGeom prst="rect">
            <a:avLst/>
          </a:prstGeom>
          <a:solidFill>
            <a:srgbClr val="C00000"/>
          </a:solidFill>
          <a:ln w="9525">
            <a:solidFill>
              <a:schemeClr val="tx1"/>
            </a:solidFill>
            <a:miter lim="800000"/>
            <a:headEnd/>
            <a:tailEnd/>
          </a:ln>
        </p:spPr>
        <p:txBody>
          <a:bodyPr>
            <a:spAutoFit/>
          </a:bodyPr>
          <a:lstStyle/>
          <a:p>
            <a:pPr algn="ctr">
              <a:defRPr/>
            </a:pPr>
            <a:r>
              <a:rPr lang="es-PE" sz="2000" b="1" dirty="0">
                <a:solidFill>
                  <a:schemeClr val="bg1"/>
                </a:solidFill>
                <a:effectLst>
                  <a:outerShdw blurRad="38100" dist="38100" dir="2700000" algn="tl">
                    <a:srgbClr val="000000">
                      <a:alpha val="43137"/>
                    </a:srgbClr>
                  </a:outerShdw>
                </a:effectLst>
              </a:rPr>
              <a:t>MTC – AATE</a:t>
            </a:r>
          </a:p>
        </p:txBody>
      </p:sp>
      <p:sp>
        <p:nvSpPr>
          <p:cNvPr id="12" name="9 CuadroTexto"/>
          <p:cNvSpPr txBox="1">
            <a:spLocks noChangeArrowheads="1"/>
          </p:cNvSpPr>
          <p:nvPr/>
        </p:nvSpPr>
        <p:spPr bwMode="auto">
          <a:xfrm>
            <a:off x="5364163" y="3892550"/>
            <a:ext cx="2879725" cy="400050"/>
          </a:xfrm>
          <a:prstGeom prst="rect">
            <a:avLst/>
          </a:prstGeom>
          <a:solidFill>
            <a:srgbClr val="C00000"/>
          </a:solidFill>
          <a:ln w="9525">
            <a:solidFill>
              <a:schemeClr val="tx1"/>
            </a:solidFill>
            <a:miter lim="800000"/>
            <a:headEnd/>
            <a:tailEnd/>
          </a:ln>
        </p:spPr>
        <p:txBody>
          <a:bodyPr>
            <a:spAutoFit/>
          </a:bodyPr>
          <a:lstStyle>
            <a:defPPr>
              <a:defRPr lang="es-ES"/>
            </a:defPPr>
            <a:lvl1pPr algn="ctr">
              <a:defRPr sz="2000" b="1">
                <a:solidFill>
                  <a:schemeClr val="bg1"/>
                </a:solidFill>
                <a:effectLst>
                  <a:outerShdw blurRad="38100" dist="38100" dir="2700000" algn="tl">
                    <a:srgbClr val="000000">
                      <a:alpha val="43137"/>
                    </a:srgbClr>
                  </a:outerShdw>
                </a:effectLst>
              </a:defRPr>
            </a:lvl1pPr>
          </a:lstStyle>
          <a:p>
            <a:pPr>
              <a:defRPr/>
            </a:pPr>
            <a:r>
              <a:rPr lang="es-PE" dirty="0"/>
              <a:t>PROINVERSION</a:t>
            </a: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19 Grupo"/>
          <p:cNvGrpSpPr>
            <a:grpSpLocks/>
          </p:cNvGrpSpPr>
          <p:nvPr/>
        </p:nvGrpSpPr>
        <p:grpSpPr bwMode="auto">
          <a:xfrm>
            <a:off x="611188" y="2060575"/>
            <a:ext cx="8005762" cy="3960813"/>
            <a:chOff x="670790" y="2492896"/>
            <a:chExt cx="8005666" cy="3960440"/>
          </a:xfrm>
        </p:grpSpPr>
        <p:sp>
          <p:nvSpPr>
            <p:cNvPr id="5" name="4 Rectángulo"/>
            <p:cNvSpPr/>
            <p:nvPr/>
          </p:nvSpPr>
          <p:spPr>
            <a:xfrm>
              <a:off x="670791" y="2492896"/>
              <a:ext cx="3456384" cy="769441"/>
            </a:xfrm>
            <a:prstGeom prst="rect">
              <a:avLst/>
            </a:prstGeom>
            <a:solidFill>
              <a:schemeClr val="accent2">
                <a:lumMod val="75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1600" dirty="0"/>
                <a:t>MINISTERIO DE TRANSPORTES Y COMUNICACIONES</a:t>
              </a:r>
            </a:p>
            <a:p>
              <a:pPr algn="ctr">
                <a:defRPr/>
              </a:pPr>
              <a:r>
                <a:rPr lang="es-PE" sz="1200" i="1" dirty="0"/>
                <a:t>Concedente</a:t>
              </a:r>
            </a:p>
          </p:txBody>
        </p:sp>
        <p:sp>
          <p:nvSpPr>
            <p:cNvPr id="14" name="13 Rectángulo"/>
            <p:cNvSpPr/>
            <p:nvPr/>
          </p:nvSpPr>
          <p:spPr>
            <a:xfrm>
              <a:off x="971600" y="4588386"/>
              <a:ext cx="3024336" cy="784830"/>
            </a:xfrm>
            <a:prstGeom prst="rect">
              <a:avLst/>
            </a:prstGeom>
            <a:solidFill>
              <a:schemeClr val="bg1">
                <a:lumMod val="5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a:defRPr/>
              </a:pPr>
              <a:r>
                <a:rPr lang="es-PE" sz="1200" dirty="0"/>
                <a:t>Dirección General de Caminos y Ferrocarriles</a:t>
              </a:r>
            </a:p>
            <a:p>
              <a:pPr algn="ctr">
                <a:defRPr/>
              </a:pPr>
              <a:r>
                <a:rPr lang="es-PE" sz="1050" i="1" dirty="0"/>
                <a:t>Responsable en Materia de normatividad técnica del Sistema Ferroviario</a:t>
              </a:r>
            </a:p>
          </p:txBody>
        </p:sp>
        <p:sp>
          <p:nvSpPr>
            <p:cNvPr id="15" name="14 Rectángulo"/>
            <p:cNvSpPr/>
            <p:nvPr/>
          </p:nvSpPr>
          <p:spPr>
            <a:xfrm>
              <a:off x="971600" y="3854514"/>
              <a:ext cx="3024336" cy="438582"/>
            </a:xfrm>
            <a:prstGeom prst="rect">
              <a:avLst/>
            </a:prstGeom>
            <a:solidFill>
              <a:schemeClr val="bg1">
                <a:lumMod val="5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a:defRPr/>
              </a:pPr>
              <a:r>
                <a:rPr lang="es-PE" sz="1200" dirty="0"/>
                <a:t>Dirección General de Concesiones</a:t>
              </a:r>
            </a:p>
            <a:p>
              <a:pPr algn="ctr">
                <a:defRPr/>
              </a:pPr>
              <a:r>
                <a:rPr lang="es-PE" sz="1050" i="1" dirty="0"/>
                <a:t>Administrador del Contrato de Concesión</a:t>
              </a:r>
            </a:p>
          </p:txBody>
        </p:sp>
        <p:sp>
          <p:nvSpPr>
            <p:cNvPr id="16" name="15 Rectángulo"/>
            <p:cNvSpPr/>
            <p:nvPr/>
          </p:nvSpPr>
          <p:spPr>
            <a:xfrm>
              <a:off x="975455" y="5691589"/>
              <a:ext cx="3024336" cy="761747"/>
            </a:xfrm>
            <a:prstGeom prst="rect">
              <a:avLst/>
            </a:prstGeom>
            <a:solidFill>
              <a:schemeClr val="bg1">
                <a:lumMod val="5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a:defRPr/>
              </a:pPr>
              <a:r>
                <a:rPr lang="es-PE" sz="1200" dirty="0"/>
                <a:t>AATE</a:t>
              </a:r>
            </a:p>
            <a:p>
              <a:pPr algn="ctr">
                <a:defRPr/>
              </a:pPr>
              <a:r>
                <a:rPr lang="es-PE" sz="1050" i="1" dirty="0"/>
                <a:t>Órgano Técnico- coordinaciones con Concesionario y demás componentes del Transporte Urbano de Lima</a:t>
              </a:r>
            </a:p>
          </p:txBody>
        </p:sp>
        <p:sp>
          <p:nvSpPr>
            <p:cNvPr id="17" name="16 Rectángulo"/>
            <p:cNvSpPr/>
            <p:nvPr/>
          </p:nvSpPr>
          <p:spPr>
            <a:xfrm>
              <a:off x="5652120" y="3101479"/>
              <a:ext cx="3024336" cy="615553"/>
            </a:xfrm>
            <a:prstGeom prst="rect">
              <a:avLst/>
            </a:prstGeom>
            <a:solidFill>
              <a:schemeClr val="accent2">
                <a:lumMod val="75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1200" dirty="0"/>
                <a:t>OSITRAN</a:t>
              </a:r>
            </a:p>
            <a:p>
              <a:pPr algn="ctr">
                <a:defRPr/>
              </a:pPr>
              <a:r>
                <a:rPr lang="es-PE" sz="1050" i="1" dirty="0"/>
                <a:t>Regulador y Supervisor del contrato de Concesión</a:t>
              </a:r>
            </a:p>
          </p:txBody>
        </p:sp>
        <p:sp>
          <p:nvSpPr>
            <p:cNvPr id="18" name="17 Rectángulo"/>
            <p:cNvSpPr/>
            <p:nvPr/>
          </p:nvSpPr>
          <p:spPr>
            <a:xfrm>
              <a:off x="5651919" y="4633972"/>
              <a:ext cx="3024336" cy="523220"/>
            </a:xfrm>
            <a:prstGeom prst="rect">
              <a:avLst/>
            </a:prstGeom>
            <a:solidFill>
              <a:schemeClr val="accent1">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s-PE" sz="1600" dirty="0"/>
                <a:t>CONCESIONARIO</a:t>
              </a:r>
            </a:p>
            <a:p>
              <a:pPr algn="ctr">
                <a:defRPr/>
              </a:pPr>
              <a:r>
                <a:rPr lang="es-PE" sz="1200" i="1" dirty="0"/>
                <a:t>Operación y Mantenimiento </a:t>
              </a:r>
            </a:p>
          </p:txBody>
        </p:sp>
        <p:cxnSp>
          <p:nvCxnSpPr>
            <p:cNvPr id="7" name="6 Conector angular"/>
            <p:cNvCxnSpPr>
              <a:stCxn id="5" idx="1"/>
              <a:endCxn id="14" idx="1"/>
            </p:cNvCxnSpPr>
            <p:nvPr/>
          </p:nvCxnSpPr>
          <p:spPr>
            <a:xfrm rot="10800000" flipH="1" flipV="1">
              <a:off x="670790" y="2877617"/>
              <a:ext cx="300809" cy="2103184"/>
            </a:xfrm>
            <a:prstGeom prst="bentConnector3">
              <a:avLst>
                <a:gd name="adj1" fmla="val -75995"/>
              </a:avLst>
            </a:prstGeom>
            <a:ln>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5" idx="1"/>
              <a:endCxn id="15" idx="1"/>
            </p:cNvCxnSpPr>
            <p:nvPr/>
          </p:nvCxnSpPr>
          <p:spPr>
            <a:xfrm rot="10800000" flipH="1" flipV="1">
              <a:off x="670790" y="2877617"/>
              <a:ext cx="300809" cy="1196188"/>
            </a:xfrm>
            <a:prstGeom prst="bentConnector3">
              <a:avLst>
                <a:gd name="adj1" fmla="val -75995"/>
              </a:avLst>
            </a:prstGeom>
            <a:ln>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5" idx="1"/>
              <a:endCxn id="16" idx="1"/>
            </p:cNvCxnSpPr>
            <p:nvPr/>
          </p:nvCxnSpPr>
          <p:spPr>
            <a:xfrm rot="10800000" flipH="1" flipV="1">
              <a:off x="670791" y="2877617"/>
              <a:ext cx="304664" cy="3194846"/>
            </a:xfrm>
            <a:prstGeom prst="bentConnector3">
              <a:avLst>
                <a:gd name="adj1" fmla="val -75033"/>
              </a:avLst>
            </a:prstGeom>
            <a:ln>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24 Conector angular"/>
            <p:cNvCxnSpPr>
              <a:stCxn id="15" idx="3"/>
              <a:endCxn id="17" idx="1"/>
            </p:cNvCxnSpPr>
            <p:nvPr/>
          </p:nvCxnSpPr>
          <p:spPr>
            <a:xfrm flipV="1">
              <a:off x="3995936" y="3409256"/>
              <a:ext cx="1656184" cy="664549"/>
            </a:xfrm>
            <a:prstGeom prst="bentConnector3">
              <a:avLst>
                <a:gd name="adj1" fmla="val 50000"/>
              </a:avLst>
            </a:prstGeom>
            <a:ln>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26 Conector angular"/>
            <p:cNvCxnSpPr>
              <a:stCxn id="16" idx="3"/>
              <a:endCxn id="17" idx="1"/>
            </p:cNvCxnSpPr>
            <p:nvPr/>
          </p:nvCxnSpPr>
          <p:spPr>
            <a:xfrm flipV="1">
              <a:off x="3999791" y="3409256"/>
              <a:ext cx="1652329" cy="2663207"/>
            </a:xfrm>
            <a:prstGeom prst="bentConnector3">
              <a:avLst>
                <a:gd name="adj1" fmla="val 50000"/>
              </a:avLst>
            </a:prstGeom>
            <a:ln>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28 Conector angular"/>
            <p:cNvCxnSpPr>
              <a:stCxn id="17" idx="2"/>
              <a:endCxn id="18" idx="0"/>
            </p:cNvCxnSpPr>
            <p:nvPr/>
          </p:nvCxnSpPr>
          <p:spPr>
            <a:xfrm rot="5400000">
              <a:off x="6705718" y="4175402"/>
              <a:ext cx="916940" cy="201"/>
            </a:xfrm>
            <a:prstGeom prst="bentConnector3">
              <a:avLst>
                <a:gd name="adj1" fmla="val 50000"/>
              </a:avLst>
            </a:prstGeom>
            <a:ln>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0" name="2 Marcador de contenido"/>
          <p:cNvSpPr>
            <a:spLocks noGrp="1"/>
          </p:cNvSpPr>
          <p:nvPr>
            <p:ph idx="1"/>
          </p:nvPr>
        </p:nvSpPr>
        <p:spPr>
          <a:xfrm>
            <a:off x="0" y="1079500"/>
            <a:ext cx="9144000" cy="1125538"/>
          </a:xfrm>
        </p:spPr>
        <p:txBody>
          <a:bodyPr>
            <a:noAutofit/>
          </a:bodyPr>
          <a:lstStyle/>
          <a:p>
            <a:pPr algn="ctr">
              <a:defRPr/>
            </a:pPr>
            <a:r>
              <a:rPr lang="es-PE" cap="all" dirty="0" smtClean="0">
                <a:solidFill>
                  <a:schemeClr val="accent2"/>
                </a:solidFill>
                <a:latin typeface="+mj-lt"/>
                <a:ea typeface="Tahoma" pitchFamily="34" charset="0"/>
              </a:rPr>
              <a:t>MARCO INSTITUCIONAL PARA LA OPERACIÓN  DEL METRO</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468313" y="1887538"/>
            <a:ext cx="4103687" cy="4133850"/>
          </a:xfrm>
          <a:prstGeom prst="roundRect">
            <a:avLst/>
          </a:prstGeom>
          <a:ln>
            <a:no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a:lnSpc>
                <a:spcPct val="150000"/>
              </a:lnSpc>
              <a:defRPr/>
            </a:pPr>
            <a:r>
              <a:rPr lang="es-MX" sz="1600" dirty="0">
                <a:solidFill>
                  <a:schemeClr val="tx1">
                    <a:lumMod val="85000"/>
                    <a:lumOff val="15000"/>
                  </a:schemeClr>
                </a:solidFill>
              </a:rPr>
              <a:t>Las soluciones a los grandes problemas como el del Transporte Urbano necesariamente deben ser coordinados y consensuados  por gobiernos locales que entre sus competencias tienen la de Planificar integralmente el desarrollo local</a:t>
            </a:r>
            <a:r>
              <a:rPr lang="es-PE" sz="1600" dirty="0">
                <a:solidFill>
                  <a:schemeClr val="tx1">
                    <a:lumMod val="85000"/>
                    <a:lumOff val="15000"/>
                  </a:schemeClr>
                </a:solidFill>
              </a:rPr>
              <a:t> y el ordenamiento territorial, en el nivel provincial  y el Gobierno Nacional.</a:t>
            </a:r>
          </a:p>
        </p:txBody>
      </p:sp>
      <p:pic>
        <p:nvPicPr>
          <p:cNvPr id="21507" name="Picture 1" descr="D:\PERFIL ECASTILLA\Desktop\POB_CIUDADES Y DEPARTAMENTOS.jpg"/>
          <p:cNvPicPr>
            <a:picLocks noChangeAspect="1" noChangeArrowheads="1"/>
          </p:cNvPicPr>
          <p:nvPr/>
        </p:nvPicPr>
        <p:blipFill>
          <a:blip r:embed="rId2" cstate="print"/>
          <a:srcRect l="1492" t="7378" b="3052"/>
          <a:stretch>
            <a:fillRect/>
          </a:stretch>
        </p:blipFill>
        <p:spPr bwMode="auto">
          <a:xfrm>
            <a:off x="4500563" y="1700213"/>
            <a:ext cx="3240087" cy="4171950"/>
          </a:xfrm>
          <a:prstGeom prst="rect">
            <a:avLst/>
          </a:prstGeom>
          <a:noFill/>
          <a:ln w="9525">
            <a:noFill/>
            <a:miter lim="800000"/>
            <a:headEnd/>
            <a:tailEnd/>
          </a:ln>
        </p:spPr>
      </p:pic>
      <p:sp>
        <p:nvSpPr>
          <p:cNvPr id="4" name="3 Rectángulo"/>
          <p:cNvSpPr/>
          <p:nvPr/>
        </p:nvSpPr>
        <p:spPr>
          <a:xfrm>
            <a:off x="0" y="908050"/>
            <a:ext cx="91440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accent2"/>
                </a:solidFill>
              </a:rPr>
              <a:t>MARCO INSTITUCIOINAL</a:t>
            </a:r>
            <a:endParaRPr lang="es-PE" dirty="0">
              <a:solidFill>
                <a:schemeClr val="accent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D:\PERFIL ECASTILLA\Desktop\POB_CIUDADES Y DEPARTAMENTOS.jpg"/>
          <p:cNvPicPr>
            <a:picLocks noChangeAspect="1" noChangeArrowheads="1"/>
          </p:cNvPicPr>
          <p:nvPr/>
        </p:nvPicPr>
        <p:blipFill>
          <a:blip r:embed="rId2" cstate="print"/>
          <a:srcRect l="1492" t="7378" b="3052"/>
          <a:stretch>
            <a:fillRect/>
          </a:stretch>
        </p:blipFill>
        <p:spPr bwMode="auto">
          <a:xfrm>
            <a:off x="4500563" y="1700213"/>
            <a:ext cx="3240087" cy="4171950"/>
          </a:xfrm>
          <a:prstGeom prst="rect">
            <a:avLst/>
          </a:prstGeom>
          <a:noFill/>
          <a:ln w="9525">
            <a:noFill/>
            <a:miter lim="800000"/>
            <a:headEnd/>
            <a:tailEnd/>
          </a:ln>
        </p:spPr>
      </p:pic>
      <p:sp>
        <p:nvSpPr>
          <p:cNvPr id="4" name="3 Rectángulo"/>
          <p:cNvSpPr/>
          <p:nvPr/>
        </p:nvSpPr>
        <p:spPr>
          <a:xfrm>
            <a:off x="0" y="908050"/>
            <a:ext cx="91440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accent2"/>
                </a:solidFill>
              </a:rPr>
              <a:t>MARCO INSTITUCIOINAL</a:t>
            </a:r>
            <a:endParaRPr lang="es-PE" dirty="0">
              <a:solidFill>
                <a:schemeClr val="accent2"/>
              </a:solidFill>
            </a:endParaRPr>
          </a:p>
        </p:txBody>
      </p:sp>
      <p:sp>
        <p:nvSpPr>
          <p:cNvPr id="5" name="Rectangle 1"/>
          <p:cNvSpPr>
            <a:spLocks noChangeArrowheads="1"/>
          </p:cNvSpPr>
          <p:nvPr/>
        </p:nvSpPr>
        <p:spPr bwMode="auto">
          <a:xfrm>
            <a:off x="323850" y="1582738"/>
            <a:ext cx="4319588" cy="4556125"/>
          </a:xfrm>
          <a:prstGeom prst="roundRect">
            <a:avLst/>
          </a:prstGeom>
          <a:ln>
            <a:no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a:lnSpc>
                <a:spcPct val="150000"/>
              </a:lnSpc>
              <a:defRPr/>
            </a:pPr>
            <a:r>
              <a:rPr lang="es-MX" sz="1600" dirty="0">
                <a:solidFill>
                  <a:schemeClr val="tx1">
                    <a:lumMod val="85000"/>
                    <a:lumOff val="15000"/>
                  </a:schemeClr>
                </a:solidFill>
              </a:rPr>
              <a:t>La envergadura de los recursos que compromete la solución del transporte masivo supera la capacidad financiera de los entes municipales y tiene trascendencia nacional lo que hace necesario la participación del Gobierno Nacional en la creación de un marco institucional apropiado para la toma de decisiones que atañen al transporte masivo de pasajeros</a:t>
            </a:r>
            <a:endParaRPr lang="es-PE" sz="1600" dirty="0">
              <a:solidFill>
                <a:schemeClr val="tx1">
                  <a:lumMod val="85000"/>
                  <a:lumOff val="15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D:\PERFIL ECASTILLA\Desktop\POB_CIUDADES Y DEPARTAMENTOS.jpg"/>
          <p:cNvPicPr>
            <a:picLocks noChangeAspect="1" noChangeArrowheads="1"/>
          </p:cNvPicPr>
          <p:nvPr/>
        </p:nvPicPr>
        <p:blipFill>
          <a:blip r:embed="rId2" cstate="print"/>
          <a:srcRect l="1492" t="7378" b="3052"/>
          <a:stretch>
            <a:fillRect/>
          </a:stretch>
        </p:blipFill>
        <p:spPr bwMode="auto">
          <a:xfrm>
            <a:off x="4500563" y="1700213"/>
            <a:ext cx="3240087" cy="4171950"/>
          </a:xfrm>
          <a:prstGeom prst="rect">
            <a:avLst/>
          </a:prstGeom>
          <a:noFill/>
          <a:ln w="9525">
            <a:noFill/>
            <a:miter lim="800000"/>
            <a:headEnd/>
            <a:tailEnd/>
          </a:ln>
        </p:spPr>
      </p:pic>
      <p:sp>
        <p:nvSpPr>
          <p:cNvPr id="4" name="3 Rectángulo"/>
          <p:cNvSpPr/>
          <p:nvPr/>
        </p:nvSpPr>
        <p:spPr>
          <a:xfrm>
            <a:off x="0" y="908050"/>
            <a:ext cx="91440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accent2"/>
                </a:solidFill>
              </a:rPr>
              <a:t>MARCO INSTITUCIOINAL</a:t>
            </a:r>
            <a:endParaRPr lang="es-PE" dirty="0">
              <a:solidFill>
                <a:schemeClr val="accent2"/>
              </a:solidFill>
            </a:endParaRPr>
          </a:p>
        </p:txBody>
      </p:sp>
      <p:sp>
        <p:nvSpPr>
          <p:cNvPr id="6" name="Rectangle 1"/>
          <p:cNvSpPr>
            <a:spLocks noChangeArrowheads="1"/>
          </p:cNvSpPr>
          <p:nvPr/>
        </p:nvSpPr>
        <p:spPr bwMode="auto">
          <a:xfrm>
            <a:off x="250825" y="1905000"/>
            <a:ext cx="4392613" cy="4187825"/>
          </a:xfrm>
          <a:prstGeom prst="roundRect">
            <a:avLst/>
          </a:prstGeom>
          <a:ln>
            <a:no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a:lnSpc>
                <a:spcPct val="150000"/>
              </a:lnSpc>
              <a:defRPr/>
            </a:pPr>
            <a:r>
              <a:rPr lang="es-MX" sz="1600" dirty="0">
                <a:solidFill>
                  <a:schemeClr val="tx1">
                    <a:lumMod val="85000"/>
                    <a:lumOff val="15000"/>
                  </a:schemeClr>
                </a:solidFill>
              </a:rPr>
              <a:t>En la actualidad mediante una cooperación técnica de la CAF se cuenta con el concurso de una empresa consultora especializada a fin de que  aporten consideraciones técnicas que faciliten el dialogo institucional y permitan avanzar en la construcción de una red masiva de Transportes en Lima Metropolitana y el Callao.</a:t>
            </a:r>
            <a:endParaRPr lang="es-PE" sz="1600" dirty="0">
              <a:solidFill>
                <a:schemeClr val="tx1">
                  <a:lumMod val="85000"/>
                  <a:lumOff val="15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4925" y="2073275"/>
            <a:ext cx="3744913" cy="3676650"/>
          </a:xfrm>
          <a:prstGeom prst="roundRect">
            <a:avLst/>
          </a:prstGeom>
          <a:noFill/>
          <a:ln w="9525">
            <a:noFill/>
            <a:miter lim="800000"/>
            <a:headEnd/>
            <a:tailEnd/>
          </a:ln>
          <a:effectLst/>
        </p:spPr>
        <p:txBody>
          <a:bodyPr anchor="ctr">
            <a:spAutoFit/>
          </a:bodyPr>
          <a:lstStyle/>
          <a:p>
            <a:pPr algn="ctr">
              <a:defRPr/>
            </a:pPr>
            <a:r>
              <a:rPr lang="es-MX" sz="1400" dirty="0">
                <a:solidFill>
                  <a:schemeClr val="tx1"/>
                </a:solidFill>
                <a:latin typeface="+mn-lt"/>
                <a:ea typeface="Calibri" pitchFamily="34" charset="0"/>
                <a:cs typeface="Times New Roman" pitchFamily="18" charset="0"/>
              </a:rPr>
              <a:t>La ciudad de Lima es la principal urbe del país, nueve veces mas grande que la segunda ciudad, Arequipa, que bordea el millón de habitantes.</a:t>
            </a:r>
          </a:p>
          <a:p>
            <a:pPr algn="ctr">
              <a:defRPr/>
            </a:pPr>
            <a:endParaRPr lang="es-MX" sz="1400" dirty="0">
              <a:solidFill>
                <a:schemeClr val="tx1"/>
              </a:solidFill>
              <a:latin typeface="+mn-lt"/>
              <a:ea typeface="Calibri" pitchFamily="34" charset="0"/>
              <a:cs typeface="Times New Roman" pitchFamily="18" charset="0"/>
            </a:endParaRPr>
          </a:p>
          <a:p>
            <a:pPr algn="ctr">
              <a:defRPr/>
            </a:pPr>
            <a:r>
              <a:rPr lang="es-MX" sz="1400" dirty="0">
                <a:solidFill>
                  <a:schemeClr val="tx1"/>
                </a:solidFill>
                <a:latin typeface="+mn-lt"/>
                <a:ea typeface="Calibri" pitchFamily="34" charset="0"/>
                <a:cs typeface="Times New Roman" pitchFamily="18" charset="0"/>
              </a:rPr>
              <a:t>Congrega el 45 % de la población urbana y su explosivo crecimiento requiere de la dotación de servicios que eleven la calidad de vida de la población y garanticen el desenvolvimiento económica y social; entre ellos un  servicio integrado de transporte  público de pasajeros.</a:t>
            </a:r>
            <a:endParaRPr lang="es-MX" dirty="0">
              <a:solidFill>
                <a:schemeClr val="tx1"/>
              </a:solidFill>
              <a:latin typeface="+mn-lt"/>
              <a:cs typeface="Arial" pitchFamily="34" charset="0"/>
            </a:endParaRPr>
          </a:p>
        </p:txBody>
      </p:sp>
      <p:sp>
        <p:nvSpPr>
          <p:cNvPr id="6" name="5 CuadroTexto"/>
          <p:cNvSpPr txBox="1"/>
          <p:nvPr/>
        </p:nvSpPr>
        <p:spPr>
          <a:xfrm>
            <a:off x="0" y="1166813"/>
            <a:ext cx="9144000" cy="831850"/>
          </a:xfrm>
          <a:prstGeom prst="rect">
            <a:avLst/>
          </a:prstGeom>
          <a:noFill/>
        </p:spPr>
        <p:txBody>
          <a:bodyPr>
            <a:spAutoFit/>
          </a:bodyPr>
          <a:lstStyle/>
          <a:p>
            <a:pPr algn="ctr">
              <a:defRPr/>
            </a:pPr>
            <a:r>
              <a:rPr lang="es-MX" dirty="0">
                <a:latin typeface="+mj-lt"/>
              </a:rPr>
              <a:t>LIMA METROPOLITANA  Y  PRINCIPALES CIUDADES </a:t>
            </a:r>
          </a:p>
          <a:p>
            <a:pPr algn="ctr">
              <a:defRPr/>
            </a:pPr>
            <a:r>
              <a:rPr lang="es-MX" dirty="0">
                <a:latin typeface="+mj-lt"/>
              </a:rPr>
              <a:t>DEL PERÚ</a:t>
            </a:r>
            <a:endParaRPr lang="es-PE" dirty="0">
              <a:latin typeface="+mj-lt"/>
            </a:endParaRPr>
          </a:p>
        </p:txBody>
      </p:sp>
      <p:graphicFrame>
        <p:nvGraphicFramePr>
          <p:cNvPr id="9" name="1 Gráfico"/>
          <p:cNvGraphicFramePr/>
          <p:nvPr/>
        </p:nvGraphicFramePr>
        <p:xfrm>
          <a:off x="3779912" y="2708920"/>
          <a:ext cx="5004048" cy="2560315"/>
        </p:xfrm>
        <a:graphic>
          <a:graphicData uri="http://schemas.openxmlformats.org/drawingml/2006/chart">
            <c:chart xmlns:c="http://schemas.openxmlformats.org/drawingml/2006/chart" xmlns:r="http://schemas.openxmlformats.org/officeDocument/2006/relationships" r:id="rId2"/>
          </a:graphicData>
        </a:graphic>
      </p:graphicFrame>
      <p:sp>
        <p:nvSpPr>
          <p:cNvPr id="6149" name="9 CuadroTexto"/>
          <p:cNvSpPr txBox="1">
            <a:spLocks noChangeArrowheads="1"/>
          </p:cNvSpPr>
          <p:nvPr/>
        </p:nvSpPr>
        <p:spPr bwMode="auto">
          <a:xfrm>
            <a:off x="3995738" y="5229225"/>
            <a:ext cx="3744912" cy="230188"/>
          </a:xfrm>
          <a:prstGeom prst="rect">
            <a:avLst/>
          </a:prstGeom>
          <a:noFill/>
          <a:ln w="9525">
            <a:noFill/>
            <a:miter lim="800000"/>
            <a:headEnd/>
            <a:tailEnd/>
          </a:ln>
        </p:spPr>
        <p:txBody>
          <a:bodyPr>
            <a:spAutoFit/>
          </a:bodyPr>
          <a:lstStyle/>
          <a:p>
            <a:r>
              <a:rPr lang="es-MX" sz="900">
                <a:solidFill>
                  <a:schemeClr val="tx1"/>
                </a:solidFill>
              </a:rPr>
              <a:t>Fuente: INEI-CENSO 2007</a:t>
            </a:r>
            <a:endParaRPr lang="es-PE" sz="900">
              <a:solidFill>
                <a:schemeClr val="tx1"/>
              </a:solidFill>
            </a:endParaRPr>
          </a:p>
        </p:txBody>
      </p:sp>
      <p:sp>
        <p:nvSpPr>
          <p:cNvPr id="12" name="11 CuadroTexto"/>
          <p:cNvSpPr txBox="1"/>
          <p:nvPr/>
        </p:nvSpPr>
        <p:spPr>
          <a:xfrm>
            <a:off x="5508625" y="2565400"/>
            <a:ext cx="1511300" cy="260350"/>
          </a:xfrm>
          <a:prstGeom prst="rect">
            <a:avLst/>
          </a:prstGeom>
          <a:noFill/>
        </p:spPr>
        <p:txBody>
          <a:bodyPr>
            <a:spAutoFit/>
          </a:bodyPr>
          <a:lstStyle/>
          <a:p>
            <a:pPr algn="ctr">
              <a:defRPr/>
            </a:pPr>
            <a:r>
              <a:rPr lang="es-MX" sz="1050" dirty="0">
                <a:solidFill>
                  <a:schemeClr val="tx1"/>
                </a:solidFill>
              </a:rPr>
              <a:t>(En Millones) </a:t>
            </a:r>
            <a:endParaRPr lang="es-PE" sz="1050"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D:\PERFIL ECASTILLA\Desktop\CALLAO-LIMA3.png"/>
          <p:cNvPicPr>
            <a:picLocks noChangeAspect="1" noChangeArrowheads="1"/>
          </p:cNvPicPr>
          <p:nvPr/>
        </p:nvPicPr>
        <p:blipFill>
          <a:blip r:embed="rId3" cstate="print"/>
          <a:srcRect/>
          <a:stretch>
            <a:fillRect/>
          </a:stretch>
        </p:blipFill>
        <p:spPr bwMode="auto">
          <a:xfrm>
            <a:off x="323850" y="2492375"/>
            <a:ext cx="2087563" cy="2957513"/>
          </a:xfrm>
          <a:prstGeom prst="rect">
            <a:avLst/>
          </a:prstGeom>
          <a:noFill/>
          <a:ln w="9525">
            <a:noFill/>
            <a:miter lim="800000"/>
            <a:headEnd/>
            <a:tailEnd/>
          </a:ln>
        </p:spPr>
      </p:pic>
      <p:sp>
        <p:nvSpPr>
          <p:cNvPr id="3" name="2 CuadroTexto"/>
          <p:cNvSpPr txBox="1"/>
          <p:nvPr/>
        </p:nvSpPr>
        <p:spPr>
          <a:xfrm>
            <a:off x="0" y="1733550"/>
            <a:ext cx="9144000" cy="831850"/>
          </a:xfrm>
          <a:prstGeom prst="rect">
            <a:avLst/>
          </a:prstGeom>
          <a:noFill/>
        </p:spPr>
        <p:txBody>
          <a:bodyPr>
            <a:spAutoFit/>
          </a:bodyPr>
          <a:lstStyle/>
          <a:p>
            <a:pPr algn="ctr">
              <a:defRPr/>
            </a:pPr>
            <a:r>
              <a:rPr lang="es-PE" dirty="0">
                <a:solidFill>
                  <a:schemeClr val="accent6">
                    <a:lumMod val="75000"/>
                  </a:schemeClr>
                </a:solidFill>
                <a:latin typeface="+mj-lt"/>
              </a:rPr>
              <a:t>LIDERAZGO POLÍTICO Y GRANDES PROYECTOS </a:t>
            </a:r>
          </a:p>
          <a:p>
            <a:pPr algn="ctr">
              <a:defRPr/>
            </a:pPr>
            <a:r>
              <a:rPr lang="es-PE" dirty="0">
                <a:solidFill>
                  <a:schemeClr val="accent6">
                    <a:lumMod val="75000"/>
                  </a:schemeClr>
                </a:solidFill>
                <a:latin typeface="+mj-lt"/>
              </a:rPr>
              <a:t>DE TRANSPORTE PÚBLICO</a:t>
            </a:r>
          </a:p>
        </p:txBody>
      </p:sp>
      <p:pic>
        <p:nvPicPr>
          <p:cNvPr id="24580" name="3 Imagen"/>
          <p:cNvPicPr>
            <a:picLocks noChangeAspect="1"/>
          </p:cNvPicPr>
          <p:nvPr/>
        </p:nvPicPr>
        <p:blipFill>
          <a:blip r:embed="rId4" cstate="print"/>
          <a:srcRect t="4173" b="18855"/>
          <a:stretch>
            <a:fillRect/>
          </a:stretch>
        </p:blipFill>
        <p:spPr bwMode="auto">
          <a:xfrm>
            <a:off x="1979613" y="4149725"/>
            <a:ext cx="2798762" cy="1662113"/>
          </a:xfrm>
          <a:prstGeom prst="rect">
            <a:avLst/>
          </a:prstGeom>
          <a:noFill/>
          <a:ln w="9525">
            <a:noFill/>
            <a:miter lim="800000"/>
            <a:headEnd/>
            <a:tailEnd/>
          </a:ln>
        </p:spPr>
      </p:pic>
      <p:sp>
        <p:nvSpPr>
          <p:cNvPr id="5" name="2 Subtítulo"/>
          <p:cNvSpPr txBox="1">
            <a:spLocks/>
          </p:cNvSpPr>
          <p:nvPr/>
        </p:nvSpPr>
        <p:spPr bwMode="auto">
          <a:xfrm>
            <a:off x="0" y="3141663"/>
            <a:ext cx="9144000" cy="719137"/>
          </a:xfrm>
          <a:prstGeom prst="rect">
            <a:avLst/>
          </a:prstGeom>
          <a:noFill/>
          <a:ln w="19050">
            <a:noFill/>
            <a:miter lim="800000"/>
            <a:headEnd/>
            <a:tailEnd/>
          </a:ln>
        </p:spPr>
        <p:txBody>
          <a:bodyPr/>
          <a:lstStyle/>
          <a:p>
            <a:pPr algn="ctr" eaLnBrk="0" hangingPunct="0">
              <a:spcBef>
                <a:spcPct val="20000"/>
              </a:spcBef>
              <a:buFont typeface="Arial" charset="0"/>
              <a:buNone/>
              <a:defRPr/>
            </a:pPr>
            <a:r>
              <a:rPr lang="es-MX" sz="1800" b="1" dirty="0">
                <a:solidFill>
                  <a:schemeClr val="tx1"/>
                </a:solidFill>
                <a:latin typeface="+mn-lt"/>
              </a:rPr>
              <a:t>ALEJANDRO CHANG CHIANG</a:t>
            </a:r>
          </a:p>
          <a:p>
            <a:pPr algn="ctr" eaLnBrk="0" hangingPunct="0">
              <a:spcBef>
                <a:spcPct val="20000"/>
              </a:spcBef>
              <a:buFont typeface="Arial" charset="0"/>
              <a:buNone/>
              <a:defRPr/>
            </a:pPr>
            <a:r>
              <a:rPr lang="es-MX" sz="1800" dirty="0">
                <a:solidFill>
                  <a:schemeClr val="tx1"/>
                </a:solidFill>
                <a:latin typeface="+mn-lt"/>
              </a:rPr>
              <a:t>Viceministro de Transportes</a:t>
            </a:r>
          </a:p>
        </p:txBody>
      </p:sp>
      <p:sp>
        <p:nvSpPr>
          <p:cNvPr id="24582" name="5 CuadroTexto"/>
          <p:cNvSpPr txBox="1">
            <a:spLocks noChangeArrowheads="1"/>
          </p:cNvSpPr>
          <p:nvPr/>
        </p:nvSpPr>
        <p:spPr bwMode="auto">
          <a:xfrm>
            <a:off x="5292725" y="4365625"/>
            <a:ext cx="3311525" cy="768350"/>
          </a:xfrm>
          <a:prstGeom prst="rect">
            <a:avLst/>
          </a:prstGeom>
          <a:noFill/>
          <a:ln w="9525">
            <a:noFill/>
            <a:miter lim="800000"/>
            <a:headEnd/>
            <a:tailEnd/>
          </a:ln>
        </p:spPr>
        <p:txBody>
          <a:bodyPr>
            <a:spAutoFit/>
          </a:bodyPr>
          <a:lstStyle/>
          <a:p>
            <a:r>
              <a:rPr lang="es-MX" sz="4400"/>
              <a:t>GRACIAS.</a:t>
            </a:r>
            <a:endParaRPr lang="es-PE" sz="4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3635375" y="1844675"/>
            <a:ext cx="5329238" cy="3862388"/>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lnSpc>
                <a:spcPct val="150000"/>
              </a:lnSpc>
              <a:spcBef>
                <a:spcPts val="600"/>
              </a:spcBef>
              <a:buClr>
                <a:srgbClr val="C00000"/>
              </a:buClr>
              <a:buFont typeface="Wingdings" pitchFamily="2" charset="2"/>
              <a:buChar char="Ø"/>
              <a:defRPr/>
            </a:pPr>
            <a:r>
              <a:rPr lang="es-MX" sz="1600" dirty="0">
                <a:solidFill>
                  <a:schemeClr val="tx1"/>
                </a:solidFill>
                <a:ea typeface="Calibri" pitchFamily="34" charset="0"/>
                <a:cs typeface="Times New Roman" pitchFamily="18" charset="0"/>
              </a:rPr>
              <a:t>La ciudad de Lima, y El Callao, principal puerto del país y uno de los mayores de la costa del Pacífico Americano, conforman un conglomerado urbano continuo de 2,817 km2 de extensión y 9 millones de habitantes.</a:t>
            </a:r>
          </a:p>
          <a:p>
            <a:pPr algn="ctr">
              <a:lnSpc>
                <a:spcPct val="150000"/>
              </a:lnSpc>
              <a:spcBef>
                <a:spcPts val="600"/>
              </a:spcBef>
              <a:buClr>
                <a:srgbClr val="C00000"/>
              </a:buClr>
              <a:buFont typeface="Wingdings" pitchFamily="2" charset="2"/>
              <a:buChar char="Ø"/>
              <a:defRPr/>
            </a:pPr>
            <a:r>
              <a:rPr lang="es-MX" sz="1600" dirty="0">
                <a:solidFill>
                  <a:schemeClr val="tx1"/>
                </a:solidFill>
                <a:ea typeface="Calibri" pitchFamily="34" charset="0"/>
                <a:cs typeface="Times New Roman" pitchFamily="18" charset="0"/>
              </a:rPr>
              <a:t> Aporta el 60% del PBI nacional, Paradójicamente es una de las pocas grandes metrópolis que no ha  contado con un sistema de transporte público masivo de pasajeros, dándose actualmente los primeros pasos.</a:t>
            </a:r>
            <a:endParaRPr lang="es-MX" sz="2800" dirty="0">
              <a:solidFill>
                <a:schemeClr val="tx1"/>
              </a:solidFill>
            </a:endParaRPr>
          </a:p>
        </p:txBody>
      </p:sp>
      <p:pic>
        <p:nvPicPr>
          <p:cNvPr id="7171" name="Picture 3" descr="D:\PERFIL ECASTILLA\Desktop\CALLAO-LIMA2.jpg"/>
          <p:cNvPicPr>
            <a:picLocks noChangeAspect="1" noChangeArrowheads="1"/>
          </p:cNvPicPr>
          <p:nvPr/>
        </p:nvPicPr>
        <p:blipFill>
          <a:blip r:embed="rId2" cstate="print"/>
          <a:srcRect/>
          <a:stretch>
            <a:fillRect/>
          </a:stretch>
        </p:blipFill>
        <p:spPr bwMode="auto">
          <a:xfrm>
            <a:off x="250825" y="1484313"/>
            <a:ext cx="3205163" cy="4537075"/>
          </a:xfrm>
          <a:prstGeom prst="rect">
            <a:avLst/>
          </a:prstGeom>
          <a:noFill/>
          <a:ln w="9525">
            <a:noFill/>
            <a:miter lim="800000"/>
            <a:headEnd/>
            <a:tailEnd/>
          </a:ln>
        </p:spPr>
      </p:pic>
      <p:sp>
        <p:nvSpPr>
          <p:cNvPr id="7172" name="4 CuadroTexto"/>
          <p:cNvSpPr txBox="1">
            <a:spLocks noChangeArrowheads="1"/>
          </p:cNvSpPr>
          <p:nvPr/>
        </p:nvSpPr>
        <p:spPr bwMode="auto">
          <a:xfrm>
            <a:off x="0" y="1001713"/>
            <a:ext cx="9144000" cy="523875"/>
          </a:xfrm>
          <a:prstGeom prst="rect">
            <a:avLst/>
          </a:prstGeom>
          <a:noFill/>
          <a:ln w="9525">
            <a:noFill/>
            <a:miter lim="800000"/>
            <a:headEnd/>
            <a:tailEnd/>
          </a:ln>
        </p:spPr>
        <p:txBody>
          <a:bodyPr>
            <a:spAutoFit/>
          </a:bodyPr>
          <a:lstStyle/>
          <a:p>
            <a:pPr algn="ctr"/>
            <a:r>
              <a:rPr lang="es-MX" sz="2800"/>
              <a:t>LIMA Y CALLAO</a:t>
            </a:r>
            <a:endParaRPr lang="es-PE" sz="28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395288" y="2058988"/>
            <a:ext cx="4824412" cy="2862262"/>
          </a:xfrm>
          <a:prstGeom prst="rect">
            <a:avLst/>
          </a:prstGeom>
          <a:noFill/>
          <a:ln w="9525">
            <a:noFill/>
            <a:miter lim="800000"/>
            <a:headEnd/>
            <a:tailEnd/>
          </a:ln>
          <a:effectLst/>
        </p:spPr>
        <p:txBody>
          <a:bodyPr anchor="ctr">
            <a:spAutoFit/>
          </a:bodyPr>
          <a:lstStyle/>
          <a:p>
            <a:pPr algn="ctr">
              <a:defRPr/>
            </a:pPr>
            <a:r>
              <a:rPr lang="es-MX" sz="2000" dirty="0">
                <a:solidFill>
                  <a:schemeClr val="tx1"/>
                </a:solidFill>
                <a:latin typeface="+mn-lt"/>
                <a:ea typeface="Calibri" pitchFamily="34" charset="0"/>
                <a:cs typeface="Times New Roman" pitchFamily="18" charset="0"/>
              </a:rPr>
              <a:t>La intención de dar una solución a la problemática del Transporte Masivo  de Pasajeros en  Lima ha sido una constante  en los diferentes gobiernos  sin resultados positivos. Recientemente se vienen desarrollando soluciones parciales por la Municipalidad de Lima y el Gobierno Central.</a:t>
            </a:r>
            <a:endParaRPr lang="es-MX" sz="2000" dirty="0">
              <a:solidFill>
                <a:schemeClr val="tx1"/>
              </a:solidFill>
              <a:latin typeface="+mn-lt"/>
              <a:cs typeface="Arial" pitchFamily="34" charset="0"/>
            </a:endParaRPr>
          </a:p>
        </p:txBody>
      </p:sp>
      <p:pic>
        <p:nvPicPr>
          <p:cNvPr id="8195" name="Picture 3" descr="hombre pensando"/>
          <p:cNvPicPr>
            <a:picLocks noChangeAspect="1" noChangeArrowheads="1" noCrop="1"/>
          </p:cNvPicPr>
          <p:nvPr/>
        </p:nvPicPr>
        <p:blipFill>
          <a:blip r:embed="rId2" cstate="print"/>
          <a:srcRect/>
          <a:stretch>
            <a:fillRect/>
          </a:stretch>
        </p:blipFill>
        <p:spPr bwMode="auto">
          <a:xfrm>
            <a:off x="5364163" y="1844675"/>
            <a:ext cx="3333750" cy="3333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188" y="1989138"/>
            <a:ext cx="7921625" cy="3138487"/>
          </a:xfrm>
          <a:prstGeom prst="rect">
            <a:avLst/>
          </a:prstGeom>
        </p:spPr>
        <p:txBody>
          <a:bodyPr>
            <a:spAutoFit/>
          </a:bodyPr>
          <a:lstStyle/>
          <a:p>
            <a:pPr algn="ctr">
              <a:defRPr/>
            </a:pPr>
            <a:r>
              <a:rPr lang="es-MX" sz="1800" dirty="0">
                <a:solidFill>
                  <a:schemeClr val="tx1"/>
                </a:solidFill>
                <a:latin typeface="+mn-lt"/>
              </a:rPr>
              <a:t>De acuerdo al ordenamiento legal del Perú , es de competencia de los municipios provinciales el desarrollo del transporte urbano ; en este caso la Municipalidad Metropolitana de Lima y la Municipalidad Provincial del Callao</a:t>
            </a:r>
          </a:p>
          <a:p>
            <a:pPr algn="ctr">
              <a:defRPr/>
            </a:pPr>
            <a:endParaRPr lang="es-MX" sz="1800" dirty="0">
              <a:solidFill>
                <a:schemeClr val="tx1"/>
              </a:solidFill>
              <a:latin typeface="+mn-lt"/>
            </a:endParaRPr>
          </a:p>
          <a:p>
            <a:pPr algn="ctr">
              <a:defRPr/>
            </a:pPr>
            <a:r>
              <a:rPr lang="es-MX" sz="1800" dirty="0">
                <a:solidFill>
                  <a:schemeClr val="tx1"/>
                </a:solidFill>
                <a:latin typeface="+mn-lt"/>
              </a:rPr>
              <a:t>El MTC, como ente rector del Sector y  en consideración  al interés general de la nación que tiene la Capital de la República , tendrá  un rol activo  en LA consolidación  de un marco institucional apropiado y en la solución del Transporte Urbano de Lima y Callao  con una perspectiva integral, y de largo plazo  consensuada con los gobiernos municipales</a:t>
            </a:r>
            <a:endParaRPr lang="es-PE" sz="18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4092624" y="1988840"/>
          <a:ext cx="49438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3 CuadroTexto"/>
          <p:cNvSpPr txBox="1">
            <a:spLocks noChangeArrowheads="1"/>
          </p:cNvSpPr>
          <p:nvPr/>
        </p:nvSpPr>
        <p:spPr bwMode="auto">
          <a:xfrm>
            <a:off x="0" y="1239838"/>
            <a:ext cx="9144000" cy="460375"/>
          </a:xfrm>
          <a:prstGeom prst="rect">
            <a:avLst/>
          </a:prstGeom>
          <a:noFill/>
          <a:ln w="9525">
            <a:noFill/>
            <a:miter lim="800000"/>
            <a:headEnd/>
            <a:tailEnd/>
          </a:ln>
        </p:spPr>
        <p:txBody>
          <a:bodyPr>
            <a:spAutoFit/>
          </a:bodyPr>
          <a:lstStyle/>
          <a:p>
            <a:pPr algn="ctr"/>
            <a:r>
              <a:rPr lang="es-MX"/>
              <a:t>SITUACIÓN ACTUAL DE LA MOVILIDAD URBANA</a:t>
            </a:r>
            <a:endParaRPr lang="es-PE"/>
          </a:p>
        </p:txBody>
      </p:sp>
      <p:sp>
        <p:nvSpPr>
          <p:cNvPr id="5" name="4 Rectángulo redondeado"/>
          <p:cNvSpPr/>
          <p:nvPr/>
        </p:nvSpPr>
        <p:spPr>
          <a:xfrm>
            <a:off x="611188" y="2420938"/>
            <a:ext cx="3600450" cy="295275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600" dirty="0">
                <a:solidFill>
                  <a:schemeClr val="tx1"/>
                </a:solidFill>
              </a:rPr>
              <a:t>La movilidad urbana genera un estimado de 17 millones de viajes diarios. El Transporte público  tiene rutas mal distribuidas, contando con vehículos de diferentes tamaños y características en su mayor parte obsoletos, inadecuados y contaminantes.</a:t>
            </a:r>
            <a:endParaRPr lang="es-PE" sz="1600"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tretch>
            <a:fillRect/>
          </a:stretch>
        </p:blipFill>
        <p:spPr bwMode="auto">
          <a:xfrm>
            <a:off x="250825" y="3789363"/>
            <a:ext cx="2305050" cy="2200275"/>
          </a:xfrm>
          <a:prstGeom prst="rect">
            <a:avLst/>
          </a:prstGeom>
          <a:ln>
            <a:noFill/>
          </a:ln>
          <a:effectLst>
            <a:outerShdw blurRad="292100" dist="139700" dir="2700000" algn="tl" rotWithShape="0">
              <a:srgbClr val="333333">
                <a:alpha val="65000"/>
              </a:srgbClr>
            </a:outerShdw>
          </a:effectLst>
        </p:spPr>
      </p:pic>
      <p:pic>
        <p:nvPicPr>
          <p:cNvPr id="9" name="Picture 5" descr="Oct-2009-0018"/>
          <p:cNvPicPr>
            <a:picLocks noChangeAspect="1" noChangeArrowheads="1"/>
          </p:cNvPicPr>
          <p:nvPr/>
        </p:nvPicPr>
        <p:blipFill>
          <a:blip r:embed="rId3" cstate="print"/>
          <a:srcRect b="8334"/>
          <a:stretch>
            <a:fillRect/>
          </a:stretch>
        </p:blipFill>
        <p:spPr bwMode="auto">
          <a:xfrm>
            <a:off x="250825" y="1628775"/>
            <a:ext cx="2449513" cy="1682750"/>
          </a:xfrm>
          <a:prstGeom prst="rect">
            <a:avLst/>
          </a:prstGeom>
          <a:ln>
            <a:noFill/>
          </a:ln>
          <a:effectLst>
            <a:outerShdw blurRad="292100" dist="139700" dir="2700000" algn="tl" rotWithShape="0">
              <a:srgbClr val="333333">
                <a:alpha val="65000"/>
              </a:srgbClr>
            </a:outerShdw>
          </a:effectLst>
        </p:spPr>
      </p:pic>
      <p:pic>
        <p:nvPicPr>
          <p:cNvPr id="10" name="Picture 2" descr="D:\PERFIL ECASTILLA\Desktop\TRAFICO.jpg"/>
          <p:cNvPicPr>
            <a:picLocks noChangeAspect="1" noChangeArrowheads="1"/>
          </p:cNvPicPr>
          <p:nvPr/>
        </p:nvPicPr>
        <p:blipFill>
          <a:blip r:embed="rId4" cstate="print"/>
          <a:srcRect/>
          <a:stretch>
            <a:fillRect/>
          </a:stretch>
        </p:blipFill>
        <p:spPr bwMode="auto">
          <a:xfrm>
            <a:off x="6588125" y="4244975"/>
            <a:ext cx="2232025" cy="1487488"/>
          </a:xfrm>
          <a:prstGeom prst="rect">
            <a:avLst/>
          </a:prstGeom>
          <a:ln>
            <a:noFill/>
          </a:ln>
          <a:effectLst>
            <a:outerShdw blurRad="292100" dist="139700" dir="2700000" algn="tl" rotWithShape="0">
              <a:srgbClr val="333333">
                <a:alpha val="65000"/>
              </a:srgbClr>
            </a:outerShdw>
          </a:effectLst>
        </p:spPr>
      </p:pic>
      <p:sp>
        <p:nvSpPr>
          <p:cNvPr id="11269" name="10 CuadroTexto"/>
          <p:cNvSpPr txBox="1">
            <a:spLocks noChangeArrowheads="1"/>
          </p:cNvSpPr>
          <p:nvPr/>
        </p:nvSpPr>
        <p:spPr bwMode="auto">
          <a:xfrm>
            <a:off x="0" y="1022350"/>
            <a:ext cx="9144000" cy="461963"/>
          </a:xfrm>
          <a:prstGeom prst="rect">
            <a:avLst/>
          </a:prstGeom>
          <a:noFill/>
          <a:ln w="9525">
            <a:noFill/>
            <a:miter lim="800000"/>
            <a:headEnd/>
            <a:tailEnd/>
          </a:ln>
        </p:spPr>
        <p:txBody>
          <a:bodyPr>
            <a:spAutoFit/>
          </a:bodyPr>
          <a:lstStyle/>
          <a:p>
            <a:pPr algn="ctr"/>
            <a:r>
              <a:rPr lang="es-PE"/>
              <a:t>CONDICIONES DEL SERVICIO</a:t>
            </a:r>
            <a:endParaRPr lang="es-ES"/>
          </a:p>
        </p:txBody>
      </p:sp>
      <p:sp>
        <p:nvSpPr>
          <p:cNvPr id="13" name="12 Rectángulo redondeado"/>
          <p:cNvSpPr/>
          <p:nvPr/>
        </p:nvSpPr>
        <p:spPr>
          <a:xfrm>
            <a:off x="3132138" y="1628775"/>
            <a:ext cx="5688012" cy="7207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400" cap="all" dirty="0">
                <a:ea typeface="Tahoma" pitchFamily="34" charset="0"/>
              </a:rPr>
              <a:t>EXISTE UN exceso de rutas de transporte público, diseminadas en extensos y sinuosos recorridos.</a:t>
            </a:r>
            <a:endParaRPr lang="es-PE" sz="1400" dirty="0"/>
          </a:p>
        </p:txBody>
      </p:sp>
      <p:sp>
        <p:nvSpPr>
          <p:cNvPr id="14" name="13 Rectángulo redondeado"/>
          <p:cNvSpPr/>
          <p:nvPr/>
        </p:nvSpPr>
        <p:spPr>
          <a:xfrm>
            <a:off x="3132138" y="2492375"/>
            <a:ext cx="5688012" cy="7207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185738" indent="-185738" algn="ctr">
              <a:spcBef>
                <a:spcPct val="20000"/>
              </a:spcBef>
              <a:defRPr/>
            </a:pPr>
            <a:r>
              <a:rPr lang="es-ES" sz="1400" cap="all" dirty="0">
                <a:ea typeface="Tahoma" pitchFamily="34" charset="0"/>
              </a:rPr>
              <a:t>EN LAS vías principales más del 50% de los autos que circulan son taxis formales e informales.</a:t>
            </a:r>
          </a:p>
        </p:txBody>
      </p:sp>
      <p:sp>
        <p:nvSpPr>
          <p:cNvPr id="15" name="14 Rectángulo redondeado"/>
          <p:cNvSpPr/>
          <p:nvPr/>
        </p:nvSpPr>
        <p:spPr>
          <a:xfrm>
            <a:off x="3132138" y="3357563"/>
            <a:ext cx="5688012" cy="7191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185738" indent="-185738" algn="ctr">
              <a:spcBef>
                <a:spcPct val="20000"/>
              </a:spcBef>
              <a:defRPr/>
            </a:pPr>
            <a:r>
              <a:rPr lang="es-PE" sz="1400" dirty="0">
                <a:ea typeface="Tahoma" pitchFamily="34" charset="0"/>
              </a:rPr>
              <a:t>LAS CONDICIONES EN QUE VIAJAN LOS USUARIOS ES PRECARIA Y CON  EL  MINIMO  CONFORT Y SEGURIDAD</a:t>
            </a:r>
            <a:endParaRPr lang="es-ES" sz="1400" cap="all" dirty="0">
              <a:ea typeface="Tahoma" pitchFamily="34" charset="0"/>
            </a:endParaRPr>
          </a:p>
        </p:txBody>
      </p:sp>
      <p:pic>
        <p:nvPicPr>
          <p:cNvPr id="16" name="15 Imagen"/>
          <p:cNvPicPr>
            <a:picLocks noChangeAspect="1"/>
          </p:cNvPicPr>
          <p:nvPr/>
        </p:nvPicPr>
        <p:blipFill>
          <a:blip r:embed="rId5" cstate="print"/>
          <a:stretch>
            <a:fillRect/>
          </a:stretch>
        </p:blipFill>
        <p:spPr bwMode="auto">
          <a:xfrm>
            <a:off x="3419475" y="4894263"/>
            <a:ext cx="2089150" cy="14874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amond(in)">
                                      <p:cBhvr>
                                        <p:cTn id="16" dur="2000"/>
                                        <p:tgtEl>
                                          <p:spTgt spid="14"/>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childTnLst>
                                </p:cTn>
                              </p:par>
                            </p:childTnLst>
                          </p:cTn>
                        </p:par>
                        <p:par>
                          <p:cTn id="30" fill="hold">
                            <p:stCondLst>
                              <p:cond delay="750"/>
                            </p:stCondLst>
                            <p:childTnLst>
                              <p:par>
                                <p:cTn id="31" presetID="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0 CuadroTexto"/>
          <p:cNvSpPr txBox="1">
            <a:spLocks noChangeArrowheads="1"/>
          </p:cNvSpPr>
          <p:nvPr/>
        </p:nvSpPr>
        <p:spPr bwMode="auto">
          <a:xfrm>
            <a:off x="0" y="1239838"/>
            <a:ext cx="9144000" cy="460375"/>
          </a:xfrm>
          <a:prstGeom prst="rect">
            <a:avLst/>
          </a:prstGeom>
          <a:noFill/>
          <a:ln w="9525">
            <a:noFill/>
            <a:miter lim="800000"/>
            <a:headEnd/>
            <a:tailEnd/>
          </a:ln>
        </p:spPr>
        <p:txBody>
          <a:bodyPr>
            <a:spAutoFit/>
          </a:bodyPr>
          <a:lstStyle/>
          <a:p>
            <a:pPr algn="ctr"/>
            <a:r>
              <a:rPr lang="es-PE"/>
              <a:t>PRINCIPALES  CAUSAS DE LOS PROBLEMAS</a:t>
            </a:r>
            <a:endParaRPr lang="es-ES"/>
          </a:p>
        </p:txBody>
      </p:sp>
      <p:sp>
        <p:nvSpPr>
          <p:cNvPr id="13" name="12 Rectángulo redondeado"/>
          <p:cNvSpPr/>
          <p:nvPr/>
        </p:nvSpPr>
        <p:spPr>
          <a:xfrm>
            <a:off x="539750" y="1916113"/>
            <a:ext cx="8135938" cy="3603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b="1" cap="all" dirty="0">
                <a:ea typeface="Tahoma" pitchFamily="34" charset="0"/>
              </a:rPr>
              <a:t>AUSENCIA DE UNA AUTORIDAD UNIFICADA Y FUERTE</a:t>
            </a:r>
            <a:endParaRPr lang="es-PE" sz="1600" dirty="0"/>
          </a:p>
        </p:txBody>
      </p:sp>
      <p:sp>
        <p:nvSpPr>
          <p:cNvPr id="14" name="13 Rectángulo redondeado"/>
          <p:cNvSpPr/>
          <p:nvPr/>
        </p:nvSpPr>
        <p:spPr>
          <a:xfrm>
            <a:off x="611188" y="4365625"/>
            <a:ext cx="8137525" cy="12954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185738" indent="-185738" algn="ctr">
              <a:spcBef>
                <a:spcPct val="20000"/>
              </a:spcBef>
              <a:defRPr/>
            </a:pPr>
            <a:r>
              <a:rPr lang="es-ES" sz="1400" dirty="0">
                <a:ea typeface="Tahoma" pitchFamily="34" charset="0"/>
              </a:rPr>
              <a:t>Excesiva liberalización del mercado que alienta la informalidad con competencia indebida </a:t>
            </a:r>
            <a:r>
              <a:rPr lang="es-ES" sz="1400" dirty="0" smtClean="0">
                <a:ea typeface="Tahoma" pitchFamily="34" charset="0"/>
              </a:rPr>
              <a:t>y </a:t>
            </a:r>
            <a:r>
              <a:rPr lang="es-ES" sz="1400" dirty="0">
                <a:ea typeface="Tahoma" pitchFamily="34" charset="0"/>
              </a:rPr>
              <a:t>tarifas </a:t>
            </a:r>
            <a:r>
              <a:rPr lang="es-ES" sz="1400" dirty="0" err="1">
                <a:ea typeface="Tahoma" pitchFamily="34" charset="0"/>
              </a:rPr>
              <a:t>depredatorias</a:t>
            </a:r>
            <a:r>
              <a:rPr lang="es-ES" sz="1400" dirty="0">
                <a:ea typeface="Tahoma" pitchFamily="34" charset="0"/>
              </a:rPr>
              <a:t> que no permiten la sostenibilidad </a:t>
            </a:r>
            <a:r>
              <a:rPr lang="es-ES" sz="1400" dirty="0" smtClean="0">
                <a:ea typeface="Tahoma" pitchFamily="34" charset="0"/>
              </a:rPr>
              <a:t>de </a:t>
            </a:r>
            <a:r>
              <a:rPr lang="es-ES" sz="1400" dirty="0">
                <a:ea typeface="Tahoma" pitchFamily="34" charset="0"/>
              </a:rPr>
              <a:t>un buen servicio ni la reposición de los vehículos.</a:t>
            </a:r>
          </a:p>
          <a:p>
            <a:pPr marL="185738" indent="-185738" algn="ctr">
              <a:spcBef>
                <a:spcPct val="20000"/>
              </a:spcBef>
              <a:defRPr/>
            </a:pPr>
            <a:r>
              <a:rPr lang="es-ES" sz="1400" dirty="0">
                <a:ea typeface="Tahoma" pitchFamily="34" charset="0"/>
              </a:rPr>
              <a:t>Condiciones laborales precarias  de conductores y </a:t>
            </a:r>
            <a:r>
              <a:rPr lang="es-ES" sz="1400" dirty="0" smtClean="0">
                <a:ea typeface="Tahoma" pitchFamily="34" charset="0"/>
              </a:rPr>
              <a:t>operadores </a:t>
            </a:r>
            <a:r>
              <a:rPr lang="es-ES" sz="1400" dirty="0">
                <a:ea typeface="Tahoma" pitchFamily="34" charset="0"/>
              </a:rPr>
              <a:t>en general con  horarios excesivos, sin seguridad social. </a:t>
            </a:r>
          </a:p>
        </p:txBody>
      </p:sp>
      <p:sp>
        <p:nvSpPr>
          <p:cNvPr id="12" name="11 Rectángulo redondeado"/>
          <p:cNvSpPr/>
          <p:nvPr/>
        </p:nvSpPr>
        <p:spPr>
          <a:xfrm>
            <a:off x="539750" y="2349500"/>
            <a:ext cx="8208963" cy="13668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buFont typeface="Arial" pitchFamily="34" charset="0"/>
              <a:buChar char="•"/>
              <a:defRPr/>
            </a:pPr>
            <a:r>
              <a:rPr lang="es-ES" sz="1400" dirty="0">
                <a:ea typeface="Tahoma" pitchFamily="34" charset="0"/>
              </a:rPr>
              <a:t> Dispersión de las competencias entre diferentes instituciones</a:t>
            </a:r>
          </a:p>
          <a:p>
            <a:pPr>
              <a:buFont typeface="Arial" pitchFamily="34" charset="0"/>
              <a:buChar char="•"/>
              <a:defRPr/>
            </a:pPr>
            <a:r>
              <a:rPr lang="es-ES" sz="1400" dirty="0">
                <a:ea typeface="Tahoma" pitchFamily="34" charset="0"/>
              </a:rPr>
              <a:t> Escasa capacidad de gestión y fiscalización de las entidades responsables</a:t>
            </a:r>
          </a:p>
          <a:p>
            <a:pPr>
              <a:buFont typeface="Arial" pitchFamily="34" charset="0"/>
              <a:buChar char="•"/>
              <a:defRPr/>
            </a:pPr>
            <a:r>
              <a:rPr lang="es-ES" sz="1400" dirty="0">
                <a:ea typeface="Tahoma" pitchFamily="34" charset="0"/>
              </a:rPr>
              <a:t> Falta de coordinación entre éstas</a:t>
            </a:r>
          </a:p>
          <a:p>
            <a:pPr>
              <a:buFont typeface="Arial" pitchFamily="34" charset="0"/>
              <a:buChar char="•"/>
              <a:defRPr/>
            </a:pPr>
            <a:r>
              <a:rPr lang="es-ES" sz="1400" dirty="0">
                <a:ea typeface="Tahoma" pitchFamily="34" charset="0"/>
              </a:rPr>
              <a:t> Escasa capacidad de planificación y ejecución de proyectos.</a:t>
            </a:r>
            <a:endParaRPr lang="es-PE" sz="1400" dirty="0"/>
          </a:p>
        </p:txBody>
      </p:sp>
      <p:sp>
        <p:nvSpPr>
          <p:cNvPr id="17" name="16 Rectángulo redondeado"/>
          <p:cNvSpPr/>
          <p:nvPr/>
        </p:nvSpPr>
        <p:spPr>
          <a:xfrm>
            <a:off x="611188" y="3933825"/>
            <a:ext cx="8137525" cy="3587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b="1" cap="all" dirty="0">
                <a:ea typeface="Tahoma" pitchFamily="34" charset="0"/>
              </a:rPr>
              <a:t>MODELO ECONOMICO INADECUADO</a:t>
            </a:r>
            <a:endParaRPr lang="es-PE"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rchivo:Metropolitano - bus.jpg">
            <a:hlinkClick r:id="rId2"/>
          </p:cNvPr>
          <p:cNvPicPr>
            <a:picLocks noChangeAspect="1" noChangeArrowheads="1"/>
          </p:cNvPicPr>
          <p:nvPr/>
        </p:nvPicPr>
        <p:blipFill>
          <a:blip r:embed="rId3" cstate="print"/>
          <a:srcRect/>
          <a:stretch>
            <a:fillRect/>
          </a:stretch>
        </p:blipFill>
        <p:spPr bwMode="auto">
          <a:xfrm>
            <a:off x="250825" y="1989138"/>
            <a:ext cx="2881313" cy="1871662"/>
          </a:xfrm>
          <a:prstGeom prst="rect">
            <a:avLst/>
          </a:prstGeom>
          <a:noFill/>
          <a:ln w="9525">
            <a:noFill/>
            <a:miter lim="800000"/>
            <a:headEnd/>
            <a:tailEnd/>
          </a:ln>
        </p:spPr>
      </p:pic>
      <p:pic>
        <p:nvPicPr>
          <p:cNvPr id="13315" name="5 Imagen"/>
          <p:cNvPicPr>
            <a:picLocks noChangeAspect="1"/>
          </p:cNvPicPr>
          <p:nvPr/>
        </p:nvPicPr>
        <p:blipFill>
          <a:blip r:embed="rId4" cstate="print"/>
          <a:srcRect t="4173" b="18855"/>
          <a:stretch>
            <a:fillRect/>
          </a:stretch>
        </p:blipFill>
        <p:spPr bwMode="auto">
          <a:xfrm>
            <a:off x="250825" y="4076700"/>
            <a:ext cx="2881313" cy="1873250"/>
          </a:xfrm>
          <a:prstGeom prst="rect">
            <a:avLst/>
          </a:prstGeom>
          <a:noFill/>
          <a:ln w="9525">
            <a:noFill/>
            <a:miter lim="800000"/>
            <a:headEnd/>
            <a:tailEnd/>
          </a:ln>
        </p:spPr>
      </p:pic>
      <p:sp>
        <p:nvSpPr>
          <p:cNvPr id="7" name="6 CuadroTexto"/>
          <p:cNvSpPr txBox="1"/>
          <p:nvPr/>
        </p:nvSpPr>
        <p:spPr>
          <a:xfrm>
            <a:off x="3348038" y="2044700"/>
            <a:ext cx="5400675" cy="1600200"/>
          </a:xfrm>
          <a:prstGeom prst="rect">
            <a:avLst/>
          </a:prstGeom>
          <a:noFill/>
        </p:spPr>
        <p:txBody>
          <a:bodyPr>
            <a:spAutoFit/>
          </a:bodyPr>
          <a:lstStyle/>
          <a:p>
            <a:pPr>
              <a:defRPr/>
            </a:pPr>
            <a:r>
              <a:rPr lang="es-MX" sz="1400" dirty="0">
                <a:solidFill>
                  <a:schemeClr val="accent4">
                    <a:lumMod val="65000"/>
                    <a:lumOff val="35000"/>
                  </a:schemeClr>
                </a:solidFill>
              </a:rPr>
              <a:t>En el año 2011, la Municipalidad Metropolitana de Lima optó  por el  sistema de buses articulados tipo BTR-COSAC, habiendo implementado una primera ruta del “Metropolitano” de 26 km de longitud de norte a sur de la ciudad, que ha tomado en exclusividad una parte significativa del espacio útil de circulación en las más importantes avenidas y calles de la ruta.</a:t>
            </a:r>
            <a:endParaRPr lang="es-PE" sz="1400" dirty="0">
              <a:solidFill>
                <a:schemeClr val="accent4">
                  <a:lumMod val="65000"/>
                  <a:lumOff val="35000"/>
                </a:schemeClr>
              </a:solidFill>
            </a:endParaRPr>
          </a:p>
        </p:txBody>
      </p:sp>
      <p:sp>
        <p:nvSpPr>
          <p:cNvPr id="13317" name="7 CuadroTexto"/>
          <p:cNvSpPr txBox="1">
            <a:spLocks noChangeArrowheads="1"/>
          </p:cNvSpPr>
          <p:nvPr/>
        </p:nvSpPr>
        <p:spPr bwMode="auto">
          <a:xfrm>
            <a:off x="0" y="1052513"/>
            <a:ext cx="9144000" cy="461962"/>
          </a:xfrm>
          <a:prstGeom prst="rect">
            <a:avLst/>
          </a:prstGeom>
          <a:noFill/>
          <a:ln w="9525">
            <a:noFill/>
            <a:miter lim="800000"/>
            <a:headEnd/>
            <a:tailEnd/>
          </a:ln>
        </p:spPr>
        <p:txBody>
          <a:bodyPr>
            <a:spAutoFit/>
          </a:bodyPr>
          <a:lstStyle/>
          <a:p>
            <a:pPr algn="ctr"/>
            <a:r>
              <a:rPr lang="es-PE"/>
              <a:t>SOLUCIONES TECNOLÓGICAS</a:t>
            </a:r>
            <a:endParaRPr lang="es-ES"/>
          </a:p>
        </p:txBody>
      </p:sp>
      <p:sp>
        <p:nvSpPr>
          <p:cNvPr id="9" name="8 Rectángulo"/>
          <p:cNvSpPr/>
          <p:nvPr/>
        </p:nvSpPr>
        <p:spPr>
          <a:xfrm>
            <a:off x="3348038" y="4005263"/>
            <a:ext cx="5400675" cy="2062162"/>
          </a:xfrm>
          <a:prstGeom prst="rect">
            <a:avLst/>
          </a:prstGeom>
        </p:spPr>
        <p:txBody>
          <a:bodyPr>
            <a:spAutoFit/>
          </a:bodyPr>
          <a:lstStyle/>
          <a:p>
            <a:pPr>
              <a:defRPr/>
            </a:pPr>
            <a:r>
              <a:rPr lang="es-MX" sz="1400" dirty="0">
                <a:solidFill>
                  <a:schemeClr val="accent6">
                    <a:lumMod val="75000"/>
                  </a:schemeClr>
                </a:solidFill>
              </a:rPr>
              <a:t>La implementación del Sistema  Metro  ha sido recientemente retomada por el Gobierno Central, continuando  el Proyecto y  la construcción de la Línea 1 entre Villa El Salvador – San Juan de Lurigancho, mediante un viaducto elevado, el cual  ha  sido concluido en su primer tramo de 22.20 km. y  se ha dado inicio a la construcción del segundo tramo de 12.6 Km  cuya conclusión está proyectada para el año 2013.  La longitud total de la Línea 1 será de  34.60 km</a:t>
            </a:r>
            <a:endParaRPr lang="es-PE" sz="1400"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samb_ALAMY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Verdan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amays">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Verdan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lamy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294</TotalTime>
  <Words>1374</Words>
  <Application>Microsoft Office PowerPoint</Application>
  <PresentationFormat>Presentación en pantalla (4:3)</PresentationFormat>
  <Paragraphs>166</Paragraphs>
  <Slides>20</Slides>
  <Notes>8</Notes>
  <HiddenSlides>0</HiddenSlides>
  <MMClips>0</MMClips>
  <ScaleCrop>false</ScaleCrop>
  <HeadingPairs>
    <vt:vector size="4" baseType="variant">
      <vt:variant>
        <vt:lpstr>Tema</vt:lpstr>
      </vt:variant>
      <vt:variant>
        <vt:i4>3</vt:i4>
      </vt:variant>
      <vt:variant>
        <vt:lpstr>Títulos de diapositiva</vt:lpstr>
      </vt:variant>
      <vt:variant>
        <vt:i4>20</vt:i4>
      </vt:variant>
    </vt:vector>
  </HeadingPairs>
  <TitlesOfParts>
    <vt:vector size="23" baseType="lpstr">
      <vt:lpstr>Asamb_ALAMYS</vt:lpstr>
      <vt:lpstr>1_Alamays</vt:lpstr>
      <vt:lpstr>2_alamys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METROPOLITANO LINEA 1</vt:lpstr>
      <vt:lpstr>Diapositiva 13</vt:lpstr>
      <vt:lpstr>Diapositiva 14</vt:lpstr>
      <vt:lpstr>Diapositiva 15</vt:lpstr>
      <vt:lpstr>Diapositiva 16</vt:lpstr>
      <vt:lpstr>Diapositiva 17</vt:lpstr>
      <vt:lpstr>Diapositiva 18</vt:lpstr>
      <vt:lpstr>Diapositiva 19</vt:lpstr>
      <vt:lpstr>Diapositiva 20</vt:lpstr>
    </vt:vector>
  </TitlesOfParts>
  <Company>Sigtuna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Delice Gan</dc:creator>
  <cp:lastModifiedBy>gchavez</cp:lastModifiedBy>
  <cp:revision>53</cp:revision>
  <dcterms:created xsi:type="dcterms:W3CDTF">2004-10-01T15:37:41Z</dcterms:created>
  <dcterms:modified xsi:type="dcterms:W3CDTF">2011-11-18T14:51:42Z</dcterms:modified>
</cp:coreProperties>
</file>