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452" r:id="rId2"/>
    <p:sldId id="256" r:id="rId3"/>
    <p:sldId id="481" r:id="rId4"/>
    <p:sldId id="473" r:id="rId5"/>
    <p:sldId id="472" r:id="rId6"/>
    <p:sldId id="466" r:id="rId7"/>
    <p:sldId id="477" r:id="rId8"/>
    <p:sldId id="474" r:id="rId9"/>
    <p:sldId id="478" r:id="rId10"/>
    <p:sldId id="475" r:id="rId11"/>
    <p:sldId id="476" r:id="rId12"/>
    <p:sldId id="469" r:id="rId13"/>
    <p:sldId id="470" r:id="rId14"/>
    <p:sldId id="419" r:id="rId15"/>
    <p:sldId id="468" r:id="rId16"/>
    <p:sldId id="463" r:id="rId17"/>
    <p:sldId id="467" r:id="rId18"/>
    <p:sldId id="456" r:id="rId19"/>
    <p:sldId id="479" r:id="rId20"/>
    <p:sldId id="464" r:id="rId21"/>
    <p:sldId id="480" r:id="rId22"/>
    <p:sldId id="471" r:id="rId23"/>
    <p:sldId id="420" r:id="rId24"/>
    <p:sldId id="465" r:id="rId25"/>
    <p:sldId id="454" r:id="rId26"/>
    <p:sldId id="453" r:id="rId27"/>
    <p:sldId id="422" r:id="rId28"/>
    <p:sldId id="423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15" r:id="rId41"/>
    <p:sldId id="448" r:id="rId42"/>
    <p:sldId id="450" r:id="rId43"/>
    <p:sldId id="482" r:id="rId44"/>
    <p:sldId id="449" r:id="rId45"/>
    <p:sldId id="458" r:id="rId46"/>
    <p:sldId id="459" r:id="rId47"/>
    <p:sldId id="460" r:id="rId48"/>
    <p:sldId id="461" r:id="rId49"/>
    <p:sldId id="408" r:id="rId50"/>
    <p:sldId id="438" r:id="rId51"/>
    <p:sldId id="437" r:id="rId52"/>
    <p:sldId id="391" r:id="rId53"/>
    <p:sldId id="439" r:id="rId54"/>
    <p:sldId id="451" r:id="rId55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1" autoAdjust="0"/>
    <p:restoredTop sz="94671" autoAdjust="0"/>
  </p:normalViewPr>
  <p:slideViewPr>
    <p:cSldViewPr snapToGrid="0" snapToObjects="1">
      <p:cViewPr varScale="1">
        <p:scale>
          <a:sx n="59" d="100"/>
          <a:sy n="59" d="100"/>
        </p:scale>
        <p:origin x="-174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marquinez\Documents\METRO\Presupuesto\Costos\Estimacion%20de%20Costos%20-%2018%20de%20julio%20201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PA" dirty="0"/>
              <a:t>Inversión TOTAL del Proyecto</a:t>
            </a:r>
          </a:p>
          <a:p>
            <a:pPr>
              <a:defRPr/>
            </a:pPr>
            <a:r>
              <a:rPr lang="es-PA" sz="1000" dirty="0"/>
              <a:t>en </a:t>
            </a:r>
            <a:r>
              <a:rPr lang="es-PA" sz="1000" dirty="0" smtClean="0"/>
              <a:t>Millones de </a:t>
            </a:r>
            <a:r>
              <a:rPr lang="es-PA" sz="1000" dirty="0"/>
              <a:t>US$</a:t>
            </a:r>
          </a:p>
        </c:rich>
      </c:tx>
      <c:layout>
        <c:manualLayout>
          <c:xMode val="edge"/>
          <c:yMode val="edge"/>
          <c:x val="0.22388685805593919"/>
          <c:y val="9.9400622075704204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11418783705632"/>
          <c:y val="0.14037971603133001"/>
          <c:w val="0.48551360032489421"/>
          <c:h val="0.60039280968758291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0.1713650863200189"/>
                  <c:y val="-3.3849039619077981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300621226895717"/>
                  <c:y val="-3.02545751680027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1778001774933994"/>
                  <c:y val="3.17938498930596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158867176887455"/>
                  <c:y val="3.62287873593716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7198178120698121"/>
                  <c:y val="-5.968211628881393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7654762154574521"/>
                  <c:y val="1.70332488558492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7977975442475369"/>
                  <c:y val="4.348581545296158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21360526456042947"/>
                  <c:y val="-2.901141515700347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22625784379503844"/>
                  <c:y val="4.60650137465059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27670288128623288"/>
                  <c:y val="-4.27352376263317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0.28507924104402332"/>
                  <c:y val="-1.49432422452321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30286080263980636"/>
                  <c:y val="2.27814709109312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'Resumen Simple'!$C$8:$C$16</c:f>
              <c:strCache>
                <c:ptCount val="9"/>
                <c:pt idx="0">
                  <c:v>Diseño, Construcción y Equipamiento</c:v>
                </c:pt>
                <c:pt idx="1">
                  <c:v>Project Manager</c:v>
                </c:pt>
                <c:pt idx="2">
                  <c:v>Seguros del Proyecto</c:v>
                </c:pt>
                <c:pt idx="3">
                  <c:v>Obras por Contratar - ADENDA CLU</c:v>
                </c:pt>
                <c:pt idx="4">
                  <c:v>Obras por Contratar - Local</c:v>
                </c:pt>
                <c:pt idx="5">
                  <c:v>Compensaciones</c:v>
                </c:pt>
                <c:pt idx="6">
                  <c:v>Marañón y Curundú</c:v>
                </c:pt>
                <c:pt idx="7">
                  <c:v>Inversiones y Gastos Transitorios</c:v>
                </c:pt>
                <c:pt idx="8">
                  <c:v>Cultura Metro</c:v>
                </c:pt>
              </c:strCache>
            </c:strRef>
          </c:cat>
          <c:val>
            <c:numRef>
              <c:f>'Resumen Simple'!$D$8:$D$16</c:f>
              <c:numCache>
                <c:formatCode>_(* #,##0.0_);_(* \(#,##0.0\);_(* "-"??_);_(@_)</c:formatCode>
                <c:ptCount val="9"/>
                <c:pt idx="0">
                  <c:v>1452.2513824104274</c:v>
                </c:pt>
                <c:pt idx="1">
                  <c:v>29.175645225887894</c:v>
                </c:pt>
                <c:pt idx="2">
                  <c:v>13.00883235</c:v>
                </c:pt>
                <c:pt idx="3">
                  <c:v>135.6017938</c:v>
                </c:pt>
                <c:pt idx="4">
                  <c:v>78.5</c:v>
                </c:pt>
                <c:pt idx="5">
                  <c:v>30</c:v>
                </c:pt>
                <c:pt idx="6">
                  <c:v>118.8456874</c:v>
                </c:pt>
                <c:pt idx="7">
                  <c:v>20</c:v>
                </c:pt>
                <c:pt idx="8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27"/>
      </c:pieChart>
    </c:plotArea>
    <c:plotVisOnly val="1"/>
    <c:dispBlanksAs val="zero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image" Target="../media/image91.gif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gif"/><Relationship Id="rId2" Type="http://schemas.openxmlformats.org/officeDocument/2006/relationships/image" Target="../media/image91.gif"/><Relationship Id="rId1" Type="http://schemas.openxmlformats.org/officeDocument/2006/relationships/image" Target="../media/image98.jpeg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85DB2-DB0F-4FA0-A7C6-9D1A2ADAA95B}" type="doc">
      <dgm:prSet loTypeId="urn:microsoft.com/office/officeart/2005/8/layout/radial2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s-PA"/>
        </a:p>
      </dgm:t>
    </dgm:pt>
    <dgm:pt modelId="{EC72309D-218C-4021-8F4B-8991D19FF98D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E70134B1-21AE-491E-A80E-9FEC3325EB93}" type="parTrans" cxnId="{92B02522-23A2-46D1-AA91-238F3E588115}">
      <dgm:prSet/>
      <dgm:spPr/>
      <dgm:t>
        <a:bodyPr/>
        <a:lstStyle/>
        <a:p>
          <a:endParaRPr lang="es-PA"/>
        </a:p>
      </dgm:t>
    </dgm:pt>
    <dgm:pt modelId="{18B0C57F-4899-4695-B5A0-AF4D6E38532A}" type="sibTrans" cxnId="{92B02522-23A2-46D1-AA91-238F3E588115}">
      <dgm:prSet/>
      <dgm:spPr/>
      <dgm:t>
        <a:bodyPr/>
        <a:lstStyle/>
        <a:p>
          <a:endParaRPr lang="es-PA"/>
        </a:p>
      </dgm:t>
    </dgm:pt>
    <dgm:pt modelId="{2EAAC573-9E14-465A-84BE-4B7A3415FF76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6ED7353C-1FCA-445B-ABCA-464F428E3841}" type="parTrans" cxnId="{F362BEC5-EEEB-4685-9CAD-3F381F00BEA2}">
      <dgm:prSet/>
      <dgm:spPr/>
      <dgm:t>
        <a:bodyPr/>
        <a:lstStyle/>
        <a:p>
          <a:endParaRPr lang="es-PA"/>
        </a:p>
      </dgm:t>
    </dgm:pt>
    <dgm:pt modelId="{10E16583-8432-43F7-914E-FC5BA699CD40}" type="sibTrans" cxnId="{F362BEC5-EEEB-4685-9CAD-3F381F00BEA2}">
      <dgm:prSet/>
      <dgm:spPr/>
      <dgm:t>
        <a:bodyPr/>
        <a:lstStyle/>
        <a:p>
          <a:endParaRPr lang="es-PA"/>
        </a:p>
      </dgm:t>
    </dgm:pt>
    <dgm:pt modelId="{99944A10-EE0F-4F46-9BA6-9A1B186144C5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9AEF6657-920B-4FDF-B7EE-6170D0D5850E}" type="parTrans" cxnId="{5CA8EB6B-0B84-4C17-9D62-8FEDFABBEFCB}">
      <dgm:prSet/>
      <dgm:spPr/>
      <dgm:t>
        <a:bodyPr/>
        <a:lstStyle/>
        <a:p>
          <a:endParaRPr lang="es-PA"/>
        </a:p>
      </dgm:t>
    </dgm:pt>
    <dgm:pt modelId="{3819C15E-DC19-4A0B-A785-196589D9C5B9}" type="sibTrans" cxnId="{5CA8EB6B-0B84-4C17-9D62-8FEDFABBEFCB}">
      <dgm:prSet/>
      <dgm:spPr/>
      <dgm:t>
        <a:bodyPr/>
        <a:lstStyle/>
        <a:p>
          <a:endParaRPr lang="es-PA"/>
        </a:p>
      </dgm:t>
    </dgm:pt>
    <dgm:pt modelId="{A78D3FED-5160-4655-8368-409AB82BF84F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C5B88358-0DF2-482C-9D70-08F4C6A402FB}" type="parTrans" cxnId="{F13D4154-1620-42EB-8831-59BB1C472F4F}">
      <dgm:prSet/>
      <dgm:spPr/>
      <dgm:t>
        <a:bodyPr/>
        <a:lstStyle/>
        <a:p>
          <a:endParaRPr lang="es-PA"/>
        </a:p>
      </dgm:t>
    </dgm:pt>
    <dgm:pt modelId="{6E8E14AA-FF4C-4CE8-AC88-A4F0328DF44F}" type="sibTrans" cxnId="{F13D4154-1620-42EB-8831-59BB1C472F4F}">
      <dgm:prSet/>
      <dgm:spPr/>
      <dgm:t>
        <a:bodyPr/>
        <a:lstStyle/>
        <a:p>
          <a:endParaRPr lang="es-PA"/>
        </a:p>
      </dgm:t>
    </dgm:pt>
    <dgm:pt modelId="{31658BC6-83DE-446F-A29B-3B94FB2D2524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5FBE32F0-8860-4C30-90E0-4316AB1D2F05}" type="parTrans" cxnId="{2BDADE1D-0CCF-4602-8C1A-4B6EC49BD8D8}">
      <dgm:prSet/>
      <dgm:spPr/>
      <dgm:t>
        <a:bodyPr/>
        <a:lstStyle/>
        <a:p>
          <a:endParaRPr lang="es-PA"/>
        </a:p>
      </dgm:t>
    </dgm:pt>
    <dgm:pt modelId="{2A8868AA-03AB-406D-8065-FF5E60C908C5}" type="sibTrans" cxnId="{2BDADE1D-0CCF-4602-8C1A-4B6EC49BD8D8}">
      <dgm:prSet/>
      <dgm:spPr/>
      <dgm:t>
        <a:bodyPr/>
        <a:lstStyle/>
        <a:p>
          <a:endParaRPr lang="es-PA"/>
        </a:p>
      </dgm:t>
    </dgm:pt>
    <dgm:pt modelId="{FCD6B2CB-C7F1-4AAD-BB1E-7457025ED1E2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CEA3ADB0-41CD-4AC7-B833-144FF1518256}" type="parTrans" cxnId="{45E5B36D-3938-4CD5-855B-D7B750261875}">
      <dgm:prSet/>
      <dgm:spPr/>
      <dgm:t>
        <a:bodyPr/>
        <a:lstStyle/>
        <a:p>
          <a:endParaRPr lang="es-PA"/>
        </a:p>
      </dgm:t>
    </dgm:pt>
    <dgm:pt modelId="{8BAA87B8-45F8-4D45-8195-948C6B1C0596}" type="sibTrans" cxnId="{45E5B36D-3938-4CD5-855B-D7B750261875}">
      <dgm:prSet/>
      <dgm:spPr/>
      <dgm:t>
        <a:bodyPr/>
        <a:lstStyle/>
        <a:p>
          <a:endParaRPr lang="es-PA"/>
        </a:p>
      </dgm:t>
    </dgm:pt>
    <dgm:pt modelId="{F8883705-FB3E-4B62-8EE2-04D48877C049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PA" dirty="0"/>
        </a:p>
      </dgm:t>
    </dgm:pt>
    <dgm:pt modelId="{E03FB48D-7D32-4A97-8AC9-092925108EC8}" type="parTrans" cxnId="{F0CB916C-F2CC-45ED-B59B-060C22A5C1F4}">
      <dgm:prSet/>
      <dgm:spPr/>
      <dgm:t>
        <a:bodyPr/>
        <a:lstStyle/>
        <a:p>
          <a:endParaRPr lang="es-PA"/>
        </a:p>
      </dgm:t>
    </dgm:pt>
    <dgm:pt modelId="{D7346AAF-7008-40B1-B0B1-8031DFC12F61}" type="sibTrans" cxnId="{F0CB916C-F2CC-45ED-B59B-060C22A5C1F4}">
      <dgm:prSet/>
      <dgm:spPr/>
      <dgm:t>
        <a:bodyPr/>
        <a:lstStyle/>
        <a:p>
          <a:endParaRPr lang="es-PA"/>
        </a:p>
      </dgm:t>
    </dgm:pt>
    <dgm:pt modelId="{16B3A6F4-704B-4876-B04D-56B1E1ABAB13}" type="pres">
      <dgm:prSet presAssocID="{86885DB2-DB0F-4FA0-A7C6-9D1A2ADAA95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PA"/>
        </a:p>
      </dgm:t>
    </dgm:pt>
    <dgm:pt modelId="{FD2CA8D1-7209-408C-97A6-1C962E64E546}" type="pres">
      <dgm:prSet presAssocID="{86885DB2-DB0F-4FA0-A7C6-9D1A2ADAA95B}" presName="cycle" presStyleCnt="0"/>
      <dgm:spPr/>
    </dgm:pt>
    <dgm:pt modelId="{80151E62-7387-4AC9-A0CA-A80B18E60168}" type="pres">
      <dgm:prSet presAssocID="{86885DB2-DB0F-4FA0-A7C6-9D1A2ADAA95B}" presName="centerShape" presStyleCnt="0"/>
      <dgm:spPr/>
    </dgm:pt>
    <dgm:pt modelId="{15616794-C3BC-4332-B5F9-F10FAE18F262}" type="pres">
      <dgm:prSet presAssocID="{86885DB2-DB0F-4FA0-A7C6-9D1A2ADAA95B}" presName="connSite" presStyleLbl="node1" presStyleIdx="0" presStyleCnt="8"/>
      <dgm:spPr/>
    </dgm:pt>
    <dgm:pt modelId="{35B4C246-6613-4643-BDE4-E042D5F0627D}" type="pres">
      <dgm:prSet presAssocID="{86885DB2-DB0F-4FA0-A7C6-9D1A2ADAA95B}" presName="visible" presStyleLbl="node1" presStyleIdx="0" presStyleCnt="8" custScaleX="170038" custScaleY="163757" custLinFactX="-100000" custLinFactY="-75327" custLinFactNeighborX="-105713" custLinFactNeighborY="-100000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PA"/>
        </a:p>
      </dgm:t>
    </dgm:pt>
    <dgm:pt modelId="{B9E5D369-245F-43B9-8D44-BDFC305BE27D}" type="pres">
      <dgm:prSet presAssocID="{E70134B1-21AE-491E-A80E-9FEC3325EB93}" presName="Name25" presStyleLbl="parChTrans1D1" presStyleIdx="0" presStyleCnt="7"/>
      <dgm:spPr/>
      <dgm:t>
        <a:bodyPr/>
        <a:lstStyle/>
        <a:p>
          <a:endParaRPr lang="es-PA"/>
        </a:p>
      </dgm:t>
    </dgm:pt>
    <dgm:pt modelId="{24B7888D-DA55-41EB-B720-7461AE7779E3}" type="pres">
      <dgm:prSet presAssocID="{EC72309D-218C-4021-8F4B-8991D19FF98D}" presName="node" presStyleCnt="0"/>
      <dgm:spPr/>
    </dgm:pt>
    <dgm:pt modelId="{9CB6D7F3-4D07-4716-8208-4E1488029D61}" type="pres">
      <dgm:prSet presAssocID="{EC72309D-218C-4021-8F4B-8991D19FF98D}" presName="parentNode" presStyleLbl="node1" presStyleIdx="1" presStyleCnt="8" custScaleX="198605" custScaleY="208458" custLinFactY="20775" custLinFactNeighborX="-4154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E0A9A49D-00FE-4B2E-8E8F-4F7C8902F402}" type="pres">
      <dgm:prSet presAssocID="{EC72309D-218C-4021-8F4B-8991D19FF98D}" presName="childNode" presStyleLbl="revTx" presStyleIdx="0" presStyleCnt="0">
        <dgm:presLayoutVars>
          <dgm:bulletEnabled val="1"/>
        </dgm:presLayoutVars>
      </dgm:prSet>
      <dgm:spPr/>
    </dgm:pt>
    <dgm:pt modelId="{9E3CCFC5-56E1-4EDC-8C7E-58EED3723181}" type="pres">
      <dgm:prSet presAssocID="{6ED7353C-1FCA-445B-ABCA-464F428E3841}" presName="Name25" presStyleLbl="parChTrans1D1" presStyleIdx="1" presStyleCnt="7"/>
      <dgm:spPr/>
      <dgm:t>
        <a:bodyPr/>
        <a:lstStyle/>
        <a:p>
          <a:endParaRPr lang="es-PA"/>
        </a:p>
      </dgm:t>
    </dgm:pt>
    <dgm:pt modelId="{B1552D94-4EA3-458C-A8AD-3367C1441282}" type="pres">
      <dgm:prSet presAssocID="{2EAAC573-9E14-465A-84BE-4B7A3415FF76}" presName="node" presStyleCnt="0"/>
      <dgm:spPr/>
    </dgm:pt>
    <dgm:pt modelId="{286213FC-B86B-4AD9-B47A-72A513346A0F}" type="pres">
      <dgm:prSet presAssocID="{2EAAC573-9E14-465A-84BE-4B7A3415FF76}" presName="parentNode" presStyleLbl="node1" presStyleIdx="2" presStyleCnt="8" custScaleX="198605" custScaleY="208458" custLinFactX="100000" custLinFactNeighborX="148535" custLinFactNeighborY="9991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D261EB3-6C87-4D5B-88F4-4381912543DC}" type="pres">
      <dgm:prSet presAssocID="{2EAAC573-9E14-465A-84BE-4B7A3415FF76}" presName="childNode" presStyleLbl="revTx" presStyleIdx="0" presStyleCnt="0">
        <dgm:presLayoutVars>
          <dgm:bulletEnabled val="1"/>
        </dgm:presLayoutVars>
      </dgm:prSet>
      <dgm:spPr/>
    </dgm:pt>
    <dgm:pt modelId="{5D621A69-8B78-49F1-A209-6BC26B5D22E3}" type="pres">
      <dgm:prSet presAssocID="{9AEF6657-920B-4FDF-B7EE-6170D0D5850E}" presName="Name25" presStyleLbl="parChTrans1D1" presStyleIdx="2" presStyleCnt="7"/>
      <dgm:spPr/>
      <dgm:t>
        <a:bodyPr/>
        <a:lstStyle/>
        <a:p>
          <a:endParaRPr lang="es-PA"/>
        </a:p>
      </dgm:t>
    </dgm:pt>
    <dgm:pt modelId="{492C66F7-ADEC-4251-821D-6AA1DB0901E0}" type="pres">
      <dgm:prSet presAssocID="{99944A10-EE0F-4F46-9BA6-9A1B186144C5}" presName="node" presStyleCnt="0"/>
      <dgm:spPr/>
    </dgm:pt>
    <dgm:pt modelId="{78585FB5-A984-43B0-B184-4B7810A6CC63}" type="pres">
      <dgm:prSet presAssocID="{99944A10-EE0F-4F46-9BA6-9A1B186144C5}" presName="parentNode" presStyleLbl="node1" presStyleIdx="3" presStyleCnt="8" custScaleX="198605" custScaleY="208458" custLinFactX="200000" custLinFactY="35506" custLinFactNeighborX="263019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BB4ECA8-4E75-44DA-80F6-943AE86D1CD8}" type="pres">
      <dgm:prSet presAssocID="{99944A10-EE0F-4F46-9BA6-9A1B186144C5}" presName="childNode" presStyleLbl="revTx" presStyleIdx="0" presStyleCnt="0">
        <dgm:presLayoutVars>
          <dgm:bulletEnabled val="1"/>
        </dgm:presLayoutVars>
      </dgm:prSet>
      <dgm:spPr/>
    </dgm:pt>
    <dgm:pt modelId="{5307D10E-FF0A-4698-90EF-D4850D47806E}" type="pres">
      <dgm:prSet presAssocID="{C5B88358-0DF2-482C-9D70-08F4C6A402FB}" presName="Name25" presStyleLbl="parChTrans1D1" presStyleIdx="3" presStyleCnt="7"/>
      <dgm:spPr/>
      <dgm:t>
        <a:bodyPr/>
        <a:lstStyle/>
        <a:p>
          <a:endParaRPr lang="es-PA"/>
        </a:p>
      </dgm:t>
    </dgm:pt>
    <dgm:pt modelId="{63C334C9-7E93-4C46-A166-A984A38A30C1}" type="pres">
      <dgm:prSet presAssocID="{A78D3FED-5160-4655-8368-409AB82BF84F}" presName="node" presStyleCnt="0"/>
      <dgm:spPr/>
    </dgm:pt>
    <dgm:pt modelId="{49FEB348-D526-4CF2-BCEA-600BCC508C61}" type="pres">
      <dgm:prSet presAssocID="{A78D3FED-5160-4655-8368-409AB82BF84F}" presName="parentNode" presStyleLbl="node1" presStyleIdx="4" presStyleCnt="8" custScaleX="198605" custScaleY="208458" custLinFactX="-400000" custLinFactY="124447" custLinFactNeighborX="-414443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8E6153AD-DD2A-42DB-8351-84BB2C73929C}" type="pres">
      <dgm:prSet presAssocID="{A78D3FED-5160-4655-8368-409AB82BF84F}" presName="childNode" presStyleLbl="revTx" presStyleIdx="0" presStyleCnt="0">
        <dgm:presLayoutVars>
          <dgm:bulletEnabled val="1"/>
        </dgm:presLayoutVars>
      </dgm:prSet>
      <dgm:spPr/>
    </dgm:pt>
    <dgm:pt modelId="{D78653E2-D986-41B4-86B3-80CC48FF5F86}" type="pres">
      <dgm:prSet presAssocID="{5FBE32F0-8860-4C30-90E0-4316AB1D2F05}" presName="Name25" presStyleLbl="parChTrans1D1" presStyleIdx="4" presStyleCnt="7"/>
      <dgm:spPr/>
      <dgm:t>
        <a:bodyPr/>
        <a:lstStyle/>
        <a:p>
          <a:endParaRPr lang="es-PA"/>
        </a:p>
      </dgm:t>
    </dgm:pt>
    <dgm:pt modelId="{C633BD7A-115A-4AC5-8584-ED21F9016735}" type="pres">
      <dgm:prSet presAssocID="{31658BC6-83DE-446F-A29B-3B94FB2D2524}" presName="node" presStyleCnt="0"/>
      <dgm:spPr/>
    </dgm:pt>
    <dgm:pt modelId="{7CEB1FD1-E888-4A1B-8A95-5D813537E55E}" type="pres">
      <dgm:prSet presAssocID="{31658BC6-83DE-446F-A29B-3B94FB2D2524}" presName="parentNode" presStyleLbl="node1" presStyleIdx="5" presStyleCnt="8" custScaleX="198605" custScaleY="208458" custLinFactX="-100000" custLinFactY="86001" custLinFactNeighborX="-198223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77A53321-2D08-4BA7-8E42-2E0A979CF75E}" type="pres">
      <dgm:prSet presAssocID="{31658BC6-83DE-446F-A29B-3B94FB2D2524}" presName="childNode" presStyleLbl="revTx" presStyleIdx="0" presStyleCnt="0">
        <dgm:presLayoutVars>
          <dgm:bulletEnabled val="1"/>
        </dgm:presLayoutVars>
      </dgm:prSet>
      <dgm:spPr/>
    </dgm:pt>
    <dgm:pt modelId="{7780827B-1C76-4A4B-9711-5CB3A64D07EF}" type="pres">
      <dgm:prSet presAssocID="{CEA3ADB0-41CD-4AC7-B833-144FF1518256}" presName="Name25" presStyleLbl="parChTrans1D1" presStyleIdx="5" presStyleCnt="7"/>
      <dgm:spPr/>
      <dgm:t>
        <a:bodyPr/>
        <a:lstStyle/>
        <a:p>
          <a:endParaRPr lang="es-PA"/>
        </a:p>
      </dgm:t>
    </dgm:pt>
    <dgm:pt modelId="{500970F4-BF6D-46B9-83D0-C3AD9676E1B7}" type="pres">
      <dgm:prSet presAssocID="{FCD6B2CB-C7F1-4AAD-BB1E-7457025ED1E2}" presName="node" presStyleCnt="0"/>
      <dgm:spPr/>
    </dgm:pt>
    <dgm:pt modelId="{6E0BE589-4673-45B3-92E3-FFC78AAEDF04}" type="pres">
      <dgm:prSet presAssocID="{FCD6B2CB-C7F1-4AAD-BB1E-7457025ED1E2}" presName="parentNode" presStyleLbl="node1" presStyleIdx="6" presStyleCnt="8" custScaleX="198605" custScaleY="208458" custLinFactX="14574" custLinFactNeighborX="100000" custLinFactNeighborY="51110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F101D5A0-F032-43D2-921F-6A4157756A42}" type="pres">
      <dgm:prSet presAssocID="{FCD6B2CB-C7F1-4AAD-BB1E-7457025ED1E2}" presName="childNode" presStyleLbl="revTx" presStyleIdx="0" presStyleCnt="0">
        <dgm:presLayoutVars>
          <dgm:bulletEnabled val="1"/>
        </dgm:presLayoutVars>
      </dgm:prSet>
      <dgm:spPr/>
    </dgm:pt>
    <dgm:pt modelId="{AC4532BB-D29B-443B-9ED8-883986A256B0}" type="pres">
      <dgm:prSet presAssocID="{E03FB48D-7D32-4A97-8AC9-092925108EC8}" presName="Name25" presStyleLbl="parChTrans1D1" presStyleIdx="6" presStyleCnt="7"/>
      <dgm:spPr/>
      <dgm:t>
        <a:bodyPr/>
        <a:lstStyle/>
        <a:p>
          <a:endParaRPr lang="es-PA"/>
        </a:p>
      </dgm:t>
    </dgm:pt>
    <dgm:pt modelId="{37508FC6-D515-4B5C-A95D-BC646348F261}" type="pres">
      <dgm:prSet presAssocID="{F8883705-FB3E-4B62-8EE2-04D48877C049}" presName="node" presStyleCnt="0"/>
      <dgm:spPr/>
    </dgm:pt>
    <dgm:pt modelId="{FE753548-29CB-4E28-9637-9F579A3E69D8}" type="pres">
      <dgm:prSet presAssocID="{F8883705-FB3E-4B62-8EE2-04D48877C049}" presName="parentNode" presStyleLbl="node1" presStyleIdx="7" presStyleCnt="8" custScaleX="198605" custScaleY="208458" custLinFactX="288069" custLinFactNeighborX="300000" custLinFactNeighborY="-59674">
        <dgm:presLayoutVars>
          <dgm:chMax val="1"/>
          <dgm:bulletEnabled val="1"/>
        </dgm:presLayoutVars>
      </dgm:prSet>
      <dgm:spPr/>
      <dgm:t>
        <a:bodyPr/>
        <a:lstStyle/>
        <a:p>
          <a:endParaRPr lang="es-PA"/>
        </a:p>
      </dgm:t>
    </dgm:pt>
    <dgm:pt modelId="{08E05A65-135A-456F-A75D-A9D4B3E38E25}" type="pres">
      <dgm:prSet presAssocID="{F8883705-FB3E-4B62-8EE2-04D48877C04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3E0DFAA-49A1-420F-93CC-6F5AC83037E8}" type="presOf" srcId="{FCD6B2CB-C7F1-4AAD-BB1E-7457025ED1E2}" destId="{6E0BE589-4673-45B3-92E3-FFC78AAEDF04}" srcOrd="0" destOrd="0" presId="urn:microsoft.com/office/officeart/2005/8/layout/radial2"/>
    <dgm:cxn modelId="{429CE85F-B13C-4FD2-ADDA-1C44F599E6B4}" type="presOf" srcId="{31658BC6-83DE-446F-A29B-3B94FB2D2524}" destId="{7CEB1FD1-E888-4A1B-8A95-5D813537E55E}" srcOrd="0" destOrd="0" presId="urn:microsoft.com/office/officeart/2005/8/layout/radial2"/>
    <dgm:cxn modelId="{752C560D-8315-4C06-86C9-ED874B9CC21F}" type="presOf" srcId="{2EAAC573-9E14-465A-84BE-4B7A3415FF76}" destId="{286213FC-B86B-4AD9-B47A-72A513346A0F}" srcOrd="0" destOrd="0" presId="urn:microsoft.com/office/officeart/2005/8/layout/radial2"/>
    <dgm:cxn modelId="{08A38A7E-2480-4836-83B6-B21CC1255752}" type="presOf" srcId="{F8883705-FB3E-4B62-8EE2-04D48877C049}" destId="{FE753548-29CB-4E28-9637-9F579A3E69D8}" srcOrd="0" destOrd="0" presId="urn:microsoft.com/office/officeart/2005/8/layout/radial2"/>
    <dgm:cxn modelId="{5CA8EB6B-0B84-4C17-9D62-8FEDFABBEFCB}" srcId="{86885DB2-DB0F-4FA0-A7C6-9D1A2ADAA95B}" destId="{99944A10-EE0F-4F46-9BA6-9A1B186144C5}" srcOrd="2" destOrd="0" parTransId="{9AEF6657-920B-4FDF-B7EE-6170D0D5850E}" sibTransId="{3819C15E-DC19-4A0B-A785-196589D9C5B9}"/>
    <dgm:cxn modelId="{2BDADE1D-0CCF-4602-8C1A-4B6EC49BD8D8}" srcId="{86885DB2-DB0F-4FA0-A7C6-9D1A2ADAA95B}" destId="{31658BC6-83DE-446F-A29B-3B94FB2D2524}" srcOrd="4" destOrd="0" parTransId="{5FBE32F0-8860-4C30-90E0-4316AB1D2F05}" sibTransId="{2A8868AA-03AB-406D-8065-FF5E60C908C5}"/>
    <dgm:cxn modelId="{7EC2A399-4E03-4ECD-A5D1-A05930AA1680}" type="presOf" srcId="{A78D3FED-5160-4655-8368-409AB82BF84F}" destId="{49FEB348-D526-4CF2-BCEA-600BCC508C61}" srcOrd="0" destOrd="0" presId="urn:microsoft.com/office/officeart/2005/8/layout/radial2"/>
    <dgm:cxn modelId="{F0CB916C-F2CC-45ED-B59B-060C22A5C1F4}" srcId="{86885DB2-DB0F-4FA0-A7C6-9D1A2ADAA95B}" destId="{F8883705-FB3E-4B62-8EE2-04D48877C049}" srcOrd="6" destOrd="0" parTransId="{E03FB48D-7D32-4A97-8AC9-092925108EC8}" sibTransId="{D7346AAF-7008-40B1-B0B1-8031DFC12F61}"/>
    <dgm:cxn modelId="{22B6D047-75F3-4196-B667-B493165F0CF2}" type="presOf" srcId="{86885DB2-DB0F-4FA0-A7C6-9D1A2ADAA95B}" destId="{16B3A6F4-704B-4876-B04D-56B1E1ABAB13}" srcOrd="0" destOrd="0" presId="urn:microsoft.com/office/officeart/2005/8/layout/radial2"/>
    <dgm:cxn modelId="{45E5B36D-3938-4CD5-855B-D7B750261875}" srcId="{86885DB2-DB0F-4FA0-A7C6-9D1A2ADAA95B}" destId="{FCD6B2CB-C7F1-4AAD-BB1E-7457025ED1E2}" srcOrd="5" destOrd="0" parTransId="{CEA3ADB0-41CD-4AC7-B833-144FF1518256}" sibTransId="{8BAA87B8-45F8-4D45-8195-948C6B1C0596}"/>
    <dgm:cxn modelId="{237998BD-6E7A-42EA-99CB-60E3494CF32D}" type="presOf" srcId="{EC72309D-218C-4021-8F4B-8991D19FF98D}" destId="{9CB6D7F3-4D07-4716-8208-4E1488029D61}" srcOrd="0" destOrd="0" presId="urn:microsoft.com/office/officeart/2005/8/layout/radial2"/>
    <dgm:cxn modelId="{31C5B090-7667-4CAB-B9A4-8A432D1149C6}" type="presOf" srcId="{5FBE32F0-8860-4C30-90E0-4316AB1D2F05}" destId="{D78653E2-D986-41B4-86B3-80CC48FF5F86}" srcOrd="0" destOrd="0" presId="urn:microsoft.com/office/officeart/2005/8/layout/radial2"/>
    <dgm:cxn modelId="{DFE346A4-0EE9-4C97-A06A-EA316A251E43}" type="presOf" srcId="{99944A10-EE0F-4F46-9BA6-9A1B186144C5}" destId="{78585FB5-A984-43B0-B184-4B7810A6CC63}" srcOrd="0" destOrd="0" presId="urn:microsoft.com/office/officeart/2005/8/layout/radial2"/>
    <dgm:cxn modelId="{92B02522-23A2-46D1-AA91-238F3E588115}" srcId="{86885DB2-DB0F-4FA0-A7C6-9D1A2ADAA95B}" destId="{EC72309D-218C-4021-8F4B-8991D19FF98D}" srcOrd="0" destOrd="0" parTransId="{E70134B1-21AE-491E-A80E-9FEC3325EB93}" sibTransId="{18B0C57F-4899-4695-B5A0-AF4D6E38532A}"/>
    <dgm:cxn modelId="{F13D4154-1620-42EB-8831-59BB1C472F4F}" srcId="{86885DB2-DB0F-4FA0-A7C6-9D1A2ADAA95B}" destId="{A78D3FED-5160-4655-8368-409AB82BF84F}" srcOrd="3" destOrd="0" parTransId="{C5B88358-0DF2-482C-9D70-08F4C6A402FB}" sibTransId="{6E8E14AA-FF4C-4CE8-AC88-A4F0328DF44F}"/>
    <dgm:cxn modelId="{E77E0223-03DA-42E0-817B-9747056F4224}" type="presOf" srcId="{C5B88358-0DF2-482C-9D70-08F4C6A402FB}" destId="{5307D10E-FF0A-4698-90EF-D4850D47806E}" srcOrd="0" destOrd="0" presId="urn:microsoft.com/office/officeart/2005/8/layout/radial2"/>
    <dgm:cxn modelId="{932B7AA0-A1E4-493F-8E57-65EAB96698CD}" type="presOf" srcId="{CEA3ADB0-41CD-4AC7-B833-144FF1518256}" destId="{7780827B-1C76-4A4B-9711-5CB3A64D07EF}" srcOrd="0" destOrd="0" presId="urn:microsoft.com/office/officeart/2005/8/layout/radial2"/>
    <dgm:cxn modelId="{29F683C2-6430-4479-83FE-56F0B491213B}" type="presOf" srcId="{E70134B1-21AE-491E-A80E-9FEC3325EB93}" destId="{B9E5D369-245F-43B9-8D44-BDFC305BE27D}" srcOrd="0" destOrd="0" presId="urn:microsoft.com/office/officeart/2005/8/layout/radial2"/>
    <dgm:cxn modelId="{3D8A51C9-EEDE-4FE4-8431-2765AA125DB9}" type="presOf" srcId="{E03FB48D-7D32-4A97-8AC9-092925108EC8}" destId="{AC4532BB-D29B-443B-9ED8-883986A256B0}" srcOrd="0" destOrd="0" presId="urn:microsoft.com/office/officeart/2005/8/layout/radial2"/>
    <dgm:cxn modelId="{A8E0F558-DACF-4FF4-8B96-64EF21494875}" type="presOf" srcId="{6ED7353C-1FCA-445B-ABCA-464F428E3841}" destId="{9E3CCFC5-56E1-4EDC-8C7E-58EED3723181}" srcOrd="0" destOrd="0" presId="urn:microsoft.com/office/officeart/2005/8/layout/radial2"/>
    <dgm:cxn modelId="{2B88EC17-7752-4D5F-8D5F-7C305F76896A}" type="presOf" srcId="{9AEF6657-920B-4FDF-B7EE-6170D0D5850E}" destId="{5D621A69-8B78-49F1-A209-6BC26B5D22E3}" srcOrd="0" destOrd="0" presId="urn:microsoft.com/office/officeart/2005/8/layout/radial2"/>
    <dgm:cxn modelId="{F362BEC5-EEEB-4685-9CAD-3F381F00BEA2}" srcId="{86885DB2-DB0F-4FA0-A7C6-9D1A2ADAA95B}" destId="{2EAAC573-9E14-465A-84BE-4B7A3415FF76}" srcOrd="1" destOrd="0" parTransId="{6ED7353C-1FCA-445B-ABCA-464F428E3841}" sibTransId="{10E16583-8432-43F7-914E-FC5BA699CD40}"/>
    <dgm:cxn modelId="{5B135A69-B840-47A5-A444-84F89BC832FD}" type="presParOf" srcId="{16B3A6F4-704B-4876-B04D-56B1E1ABAB13}" destId="{FD2CA8D1-7209-408C-97A6-1C962E64E546}" srcOrd="0" destOrd="0" presId="urn:microsoft.com/office/officeart/2005/8/layout/radial2"/>
    <dgm:cxn modelId="{5CD92327-DA08-461F-B079-D763926FD7C2}" type="presParOf" srcId="{FD2CA8D1-7209-408C-97A6-1C962E64E546}" destId="{80151E62-7387-4AC9-A0CA-A80B18E60168}" srcOrd="0" destOrd="0" presId="urn:microsoft.com/office/officeart/2005/8/layout/radial2"/>
    <dgm:cxn modelId="{77D3B796-02F9-470A-80A9-50F201A57FD4}" type="presParOf" srcId="{80151E62-7387-4AC9-A0CA-A80B18E60168}" destId="{15616794-C3BC-4332-B5F9-F10FAE18F262}" srcOrd="0" destOrd="0" presId="urn:microsoft.com/office/officeart/2005/8/layout/radial2"/>
    <dgm:cxn modelId="{955CC410-B9F7-45A3-8CB7-A76A85EC6284}" type="presParOf" srcId="{80151E62-7387-4AC9-A0CA-A80B18E60168}" destId="{35B4C246-6613-4643-BDE4-E042D5F0627D}" srcOrd="1" destOrd="0" presId="urn:microsoft.com/office/officeart/2005/8/layout/radial2"/>
    <dgm:cxn modelId="{23245376-4F2C-4850-99AE-080688F9CC55}" type="presParOf" srcId="{FD2CA8D1-7209-408C-97A6-1C962E64E546}" destId="{B9E5D369-245F-43B9-8D44-BDFC305BE27D}" srcOrd="1" destOrd="0" presId="urn:microsoft.com/office/officeart/2005/8/layout/radial2"/>
    <dgm:cxn modelId="{86103E62-CDC1-4573-86A7-913DD4DF75CB}" type="presParOf" srcId="{FD2CA8D1-7209-408C-97A6-1C962E64E546}" destId="{24B7888D-DA55-41EB-B720-7461AE7779E3}" srcOrd="2" destOrd="0" presId="urn:microsoft.com/office/officeart/2005/8/layout/radial2"/>
    <dgm:cxn modelId="{B05D23B3-7239-4F83-BC8E-2488C732F3D1}" type="presParOf" srcId="{24B7888D-DA55-41EB-B720-7461AE7779E3}" destId="{9CB6D7F3-4D07-4716-8208-4E1488029D61}" srcOrd="0" destOrd="0" presId="urn:microsoft.com/office/officeart/2005/8/layout/radial2"/>
    <dgm:cxn modelId="{C5CBA2AB-5493-4754-935A-D1B280E0E4C1}" type="presParOf" srcId="{24B7888D-DA55-41EB-B720-7461AE7779E3}" destId="{E0A9A49D-00FE-4B2E-8E8F-4F7C8902F402}" srcOrd="1" destOrd="0" presId="urn:microsoft.com/office/officeart/2005/8/layout/radial2"/>
    <dgm:cxn modelId="{B4182ABD-B145-49CA-8FB6-DE524DEC271A}" type="presParOf" srcId="{FD2CA8D1-7209-408C-97A6-1C962E64E546}" destId="{9E3CCFC5-56E1-4EDC-8C7E-58EED3723181}" srcOrd="3" destOrd="0" presId="urn:microsoft.com/office/officeart/2005/8/layout/radial2"/>
    <dgm:cxn modelId="{4E8957B3-422F-4F87-A65F-65221DFE2549}" type="presParOf" srcId="{FD2CA8D1-7209-408C-97A6-1C962E64E546}" destId="{B1552D94-4EA3-458C-A8AD-3367C1441282}" srcOrd="4" destOrd="0" presId="urn:microsoft.com/office/officeart/2005/8/layout/radial2"/>
    <dgm:cxn modelId="{B93AEBD3-AE1A-4C81-86E9-D5AE0FEF0EE8}" type="presParOf" srcId="{B1552D94-4EA3-458C-A8AD-3367C1441282}" destId="{286213FC-B86B-4AD9-B47A-72A513346A0F}" srcOrd="0" destOrd="0" presId="urn:microsoft.com/office/officeart/2005/8/layout/radial2"/>
    <dgm:cxn modelId="{C52A92C5-D2E3-4BF3-92F8-728E44486531}" type="presParOf" srcId="{B1552D94-4EA3-458C-A8AD-3367C1441282}" destId="{8D261EB3-6C87-4D5B-88F4-4381912543DC}" srcOrd="1" destOrd="0" presId="urn:microsoft.com/office/officeart/2005/8/layout/radial2"/>
    <dgm:cxn modelId="{5E84605D-6036-409E-8909-2BC6583715C8}" type="presParOf" srcId="{FD2CA8D1-7209-408C-97A6-1C962E64E546}" destId="{5D621A69-8B78-49F1-A209-6BC26B5D22E3}" srcOrd="5" destOrd="0" presId="urn:microsoft.com/office/officeart/2005/8/layout/radial2"/>
    <dgm:cxn modelId="{FB7A74A2-2152-4FAF-9049-296406E7AAF3}" type="presParOf" srcId="{FD2CA8D1-7209-408C-97A6-1C962E64E546}" destId="{492C66F7-ADEC-4251-821D-6AA1DB0901E0}" srcOrd="6" destOrd="0" presId="urn:microsoft.com/office/officeart/2005/8/layout/radial2"/>
    <dgm:cxn modelId="{C4633F9B-39C5-48FB-AFFE-563A9B93CD67}" type="presParOf" srcId="{492C66F7-ADEC-4251-821D-6AA1DB0901E0}" destId="{78585FB5-A984-43B0-B184-4B7810A6CC63}" srcOrd="0" destOrd="0" presId="urn:microsoft.com/office/officeart/2005/8/layout/radial2"/>
    <dgm:cxn modelId="{82C8FDD4-45DB-4059-A137-8A03A86650BA}" type="presParOf" srcId="{492C66F7-ADEC-4251-821D-6AA1DB0901E0}" destId="{0BB4ECA8-4E75-44DA-80F6-943AE86D1CD8}" srcOrd="1" destOrd="0" presId="urn:microsoft.com/office/officeart/2005/8/layout/radial2"/>
    <dgm:cxn modelId="{ACDC2C0D-8969-4B2F-8F37-C566B3C64322}" type="presParOf" srcId="{FD2CA8D1-7209-408C-97A6-1C962E64E546}" destId="{5307D10E-FF0A-4698-90EF-D4850D47806E}" srcOrd="7" destOrd="0" presId="urn:microsoft.com/office/officeart/2005/8/layout/radial2"/>
    <dgm:cxn modelId="{060496C3-B745-4D64-9E1E-54CF7E373932}" type="presParOf" srcId="{FD2CA8D1-7209-408C-97A6-1C962E64E546}" destId="{63C334C9-7E93-4C46-A166-A984A38A30C1}" srcOrd="8" destOrd="0" presId="urn:microsoft.com/office/officeart/2005/8/layout/radial2"/>
    <dgm:cxn modelId="{BF6DC416-9F2B-41E4-B4CB-756B318AADB0}" type="presParOf" srcId="{63C334C9-7E93-4C46-A166-A984A38A30C1}" destId="{49FEB348-D526-4CF2-BCEA-600BCC508C61}" srcOrd="0" destOrd="0" presId="urn:microsoft.com/office/officeart/2005/8/layout/radial2"/>
    <dgm:cxn modelId="{888A9871-C0D1-4617-8F7F-EB503C65EF99}" type="presParOf" srcId="{63C334C9-7E93-4C46-A166-A984A38A30C1}" destId="{8E6153AD-DD2A-42DB-8351-84BB2C73929C}" srcOrd="1" destOrd="0" presId="urn:microsoft.com/office/officeart/2005/8/layout/radial2"/>
    <dgm:cxn modelId="{5DCCEFB8-08B2-49F1-ACB4-EE4A5BBC8FE1}" type="presParOf" srcId="{FD2CA8D1-7209-408C-97A6-1C962E64E546}" destId="{D78653E2-D986-41B4-86B3-80CC48FF5F86}" srcOrd="9" destOrd="0" presId="urn:microsoft.com/office/officeart/2005/8/layout/radial2"/>
    <dgm:cxn modelId="{FF6B1F3D-DA25-4299-B50D-DC9E9188D99B}" type="presParOf" srcId="{FD2CA8D1-7209-408C-97A6-1C962E64E546}" destId="{C633BD7A-115A-4AC5-8584-ED21F9016735}" srcOrd="10" destOrd="0" presId="urn:microsoft.com/office/officeart/2005/8/layout/radial2"/>
    <dgm:cxn modelId="{2D2CDDE2-D25A-46A4-A16E-4E995A385775}" type="presParOf" srcId="{C633BD7A-115A-4AC5-8584-ED21F9016735}" destId="{7CEB1FD1-E888-4A1B-8A95-5D813537E55E}" srcOrd="0" destOrd="0" presId="urn:microsoft.com/office/officeart/2005/8/layout/radial2"/>
    <dgm:cxn modelId="{7F4FED54-2E43-4E90-9B84-4A1BD2945CC1}" type="presParOf" srcId="{C633BD7A-115A-4AC5-8584-ED21F9016735}" destId="{77A53321-2D08-4BA7-8E42-2E0A979CF75E}" srcOrd="1" destOrd="0" presId="urn:microsoft.com/office/officeart/2005/8/layout/radial2"/>
    <dgm:cxn modelId="{5B944F13-688A-4EA2-9317-103C1E411BCC}" type="presParOf" srcId="{FD2CA8D1-7209-408C-97A6-1C962E64E546}" destId="{7780827B-1C76-4A4B-9711-5CB3A64D07EF}" srcOrd="11" destOrd="0" presId="urn:microsoft.com/office/officeart/2005/8/layout/radial2"/>
    <dgm:cxn modelId="{B559AA14-F69E-4961-BCD9-251154F70FD4}" type="presParOf" srcId="{FD2CA8D1-7209-408C-97A6-1C962E64E546}" destId="{500970F4-BF6D-46B9-83D0-C3AD9676E1B7}" srcOrd="12" destOrd="0" presId="urn:microsoft.com/office/officeart/2005/8/layout/radial2"/>
    <dgm:cxn modelId="{1AC1013A-3B82-4176-BB38-E55F7A58EBCB}" type="presParOf" srcId="{500970F4-BF6D-46B9-83D0-C3AD9676E1B7}" destId="{6E0BE589-4673-45B3-92E3-FFC78AAEDF04}" srcOrd="0" destOrd="0" presId="urn:microsoft.com/office/officeart/2005/8/layout/radial2"/>
    <dgm:cxn modelId="{BD79FE0D-98AA-4A42-B4C1-39044011E039}" type="presParOf" srcId="{500970F4-BF6D-46B9-83D0-C3AD9676E1B7}" destId="{F101D5A0-F032-43D2-921F-6A4157756A42}" srcOrd="1" destOrd="0" presId="urn:microsoft.com/office/officeart/2005/8/layout/radial2"/>
    <dgm:cxn modelId="{D5E23554-2700-43CF-9026-B107A96D88EB}" type="presParOf" srcId="{FD2CA8D1-7209-408C-97A6-1C962E64E546}" destId="{AC4532BB-D29B-443B-9ED8-883986A256B0}" srcOrd="13" destOrd="0" presId="urn:microsoft.com/office/officeart/2005/8/layout/radial2"/>
    <dgm:cxn modelId="{8395A097-B0A3-46A4-A216-D6B480B3B7FA}" type="presParOf" srcId="{FD2CA8D1-7209-408C-97A6-1C962E64E546}" destId="{37508FC6-D515-4B5C-A95D-BC646348F261}" srcOrd="14" destOrd="0" presId="urn:microsoft.com/office/officeart/2005/8/layout/radial2"/>
    <dgm:cxn modelId="{83FB3EB1-0B56-45F3-85FC-35E4E0B09BB2}" type="presParOf" srcId="{37508FC6-D515-4B5C-A95D-BC646348F261}" destId="{FE753548-29CB-4E28-9637-9F579A3E69D8}" srcOrd="0" destOrd="0" presId="urn:microsoft.com/office/officeart/2005/8/layout/radial2"/>
    <dgm:cxn modelId="{E7A3B1AE-D966-4D28-8F65-A8A85D9764E5}" type="presParOf" srcId="{37508FC6-D515-4B5C-A95D-BC646348F261}" destId="{08E05A65-135A-456F-A75D-A9D4B3E38E2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532BB-D29B-443B-9ED8-883986A256B0}">
      <dsp:nvSpPr>
        <dsp:cNvPr id="0" name=""/>
        <dsp:cNvSpPr/>
      </dsp:nvSpPr>
      <dsp:spPr>
        <a:xfrm rot="1200298">
          <a:off x="2971085" y="2318379"/>
          <a:ext cx="3076606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3076606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80827B-1C76-4A4B-9711-5CB3A64D07EF}">
      <dsp:nvSpPr>
        <dsp:cNvPr id="0" name=""/>
        <dsp:cNvSpPr/>
      </dsp:nvSpPr>
      <dsp:spPr>
        <a:xfrm rot="1996575">
          <a:off x="2929380" y="2310599"/>
          <a:ext cx="1640855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640855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653E2-D986-41B4-86B3-80CC48FF5F86}">
      <dsp:nvSpPr>
        <dsp:cNvPr id="0" name=""/>
        <dsp:cNvSpPr/>
      </dsp:nvSpPr>
      <dsp:spPr>
        <a:xfrm rot="4129401">
          <a:off x="2689167" y="2278763"/>
          <a:ext cx="724840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724840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7D10E-FF0A-4698-90EF-D4850D47806E}">
      <dsp:nvSpPr>
        <dsp:cNvPr id="0" name=""/>
        <dsp:cNvSpPr/>
      </dsp:nvSpPr>
      <dsp:spPr>
        <a:xfrm rot="8342473">
          <a:off x="1488407" y="2323714"/>
          <a:ext cx="1262381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1262381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21A69-8B78-49F1-A209-6BC26B5D22E3}">
      <dsp:nvSpPr>
        <dsp:cNvPr id="0" name=""/>
        <dsp:cNvSpPr/>
      </dsp:nvSpPr>
      <dsp:spPr>
        <a:xfrm rot="21589442">
          <a:off x="3063895" y="1701792"/>
          <a:ext cx="2921834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2921834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CCFC5-56E1-4EDC-8C7E-58EED3723181}">
      <dsp:nvSpPr>
        <dsp:cNvPr id="0" name=""/>
        <dsp:cNvSpPr/>
      </dsp:nvSpPr>
      <dsp:spPr>
        <a:xfrm rot="20246400">
          <a:off x="2986170" y="1220140"/>
          <a:ext cx="2031631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2031631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E5D369-245F-43B9-8D44-BDFC305BE27D}">
      <dsp:nvSpPr>
        <dsp:cNvPr id="0" name=""/>
        <dsp:cNvSpPr/>
      </dsp:nvSpPr>
      <dsp:spPr>
        <a:xfrm rot="18810070">
          <a:off x="2944611" y="1223268"/>
          <a:ext cx="689061" cy="15029"/>
        </a:xfrm>
        <a:custGeom>
          <a:avLst/>
          <a:gdLst/>
          <a:ahLst/>
          <a:cxnLst/>
          <a:rect l="0" t="0" r="0" b="0"/>
          <a:pathLst>
            <a:path>
              <a:moveTo>
                <a:pt x="0" y="7514"/>
              </a:moveTo>
              <a:lnTo>
                <a:pt x="689061" y="75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4C246-6613-4643-BDE4-E042D5F0627D}">
      <dsp:nvSpPr>
        <dsp:cNvPr id="0" name=""/>
        <dsp:cNvSpPr/>
      </dsp:nvSpPr>
      <dsp:spPr>
        <a:xfrm>
          <a:off x="887826" y="0"/>
          <a:ext cx="1135950" cy="10939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6D7F3-4D07-4716-8208-4E1488029D61}">
      <dsp:nvSpPr>
        <dsp:cNvPr id="0" name=""/>
        <dsp:cNvSpPr/>
      </dsp:nvSpPr>
      <dsp:spPr>
        <a:xfrm>
          <a:off x="3409171" y="267090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3525754" y="389456"/>
        <a:ext cx="562910" cy="590838"/>
      </dsp:txXfrm>
    </dsp:sp>
    <dsp:sp modelId="{286213FC-B86B-4AD9-B47A-72A513346A0F}">
      <dsp:nvSpPr>
        <dsp:cNvPr id="0" name=""/>
        <dsp:cNvSpPr/>
      </dsp:nvSpPr>
      <dsp:spPr>
        <a:xfrm>
          <a:off x="4912133" y="266395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5028716" y="388761"/>
        <a:ext cx="562910" cy="590838"/>
      </dsp:txXfrm>
    </dsp:sp>
    <dsp:sp modelId="{78585FB5-A984-43B0-B184-4B7810A6CC63}">
      <dsp:nvSpPr>
        <dsp:cNvPr id="0" name=""/>
        <dsp:cNvSpPr/>
      </dsp:nvSpPr>
      <dsp:spPr>
        <a:xfrm>
          <a:off x="5985720" y="1285812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6102303" y="1408178"/>
        <a:ext cx="562910" cy="590838"/>
      </dsp:txXfrm>
    </dsp:sp>
    <dsp:sp modelId="{49FEB348-D526-4CF2-BCEA-600BCC508C61}">
      <dsp:nvSpPr>
        <dsp:cNvPr id="0" name=""/>
        <dsp:cNvSpPr/>
      </dsp:nvSpPr>
      <dsp:spPr>
        <a:xfrm>
          <a:off x="938161" y="2593453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1054744" y="2715819"/>
        <a:ext cx="562910" cy="590838"/>
      </dsp:txXfrm>
    </dsp:sp>
    <dsp:sp modelId="{7CEB1FD1-E888-4A1B-8A95-5D813537E55E}">
      <dsp:nvSpPr>
        <dsp:cNvPr id="0" name=""/>
        <dsp:cNvSpPr/>
      </dsp:nvSpPr>
      <dsp:spPr>
        <a:xfrm>
          <a:off x="2934403" y="2593453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3050986" y="2715819"/>
        <a:ext cx="562910" cy="590838"/>
      </dsp:txXfrm>
    </dsp:sp>
    <dsp:sp modelId="{6E0BE589-4673-45B3-92E3-FFC78AAEDF04}">
      <dsp:nvSpPr>
        <dsp:cNvPr id="0" name=""/>
        <dsp:cNvSpPr/>
      </dsp:nvSpPr>
      <dsp:spPr>
        <a:xfrm>
          <a:off x="4375171" y="2571970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4491754" y="2694336"/>
        <a:ext cx="562910" cy="590838"/>
      </dsp:txXfrm>
    </dsp:sp>
    <dsp:sp modelId="{FE753548-29CB-4E28-9637-9F579A3E69D8}">
      <dsp:nvSpPr>
        <dsp:cNvPr id="0" name=""/>
        <dsp:cNvSpPr/>
      </dsp:nvSpPr>
      <dsp:spPr>
        <a:xfrm>
          <a:off x="5932895" y="2571275"/>
          <a:ext cx="796076" cy="835570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A" sz="3800" kern="1200" dirty="0"/>
        </a:p>
      </dsp:txBody>
      <dsp:txXfrm>
        <a:off x="6049478" y="2693641"/>
        <a:ext cx="562910" cy="590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9D429-7B39-274A-B62D-76E274CFD0DE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5C92C-8A15-3C42-A562-97E1045A4F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14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F2F6D-8A29-4554-AD29-060D249C9094}" type="slidenum">
              <a:rPr lang="es-MX">
                <a:solidFill>
                  <a:prstClr val="black"/>
                </a:solidFill>
              </a:rPr>
              <a:pPr eaLnBrk="1" hangingPunct="1"/>
              <a:t>7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91903F-EFF8-4BA3-9A36-B038F436BEA9}" type="slidenum">
              <a:rPr lang="es-MX">
                <a:solidFill>
                  <a:prstClr val="black"/>
                </a:solidFill>
              </a:rPr>
              <a:pPr eaLnBrk="1" hangingPunct="1"/>
              <a:t>8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6F72B4-02BE-4BC3-B9F7-1DED9C0E6FCF}" type="slidenum">
              <a:rPr lang="es-MX">
                <a:solidFill>
                  <a:prstClr val="black"/>
                </a:solidFill>
              </a:rPr>
              <a:pPr eaLnBrk="1" hangingPunct="1"/>
              <a:t>11</a:t>
            </a:fld>
            <a:endParaRPr lang="es-MX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E61E7-FCB2-4D26-9C31-754DCC6FD1AE}" type="slidenum">
              <a:rPr lang="es-MX" smtClean="0"/>
              <a:pPr>
                <a:defRPr/>
              </a:pPr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E9192-D524-43E0-B61B-4961EC461D79}" type="slidenum">
              <a:rPr lang="es-MX">
                <a:latin typeface="Arial" charset="0"/>
              </a:rPr>
              <a:pPr/>
              <a:t>15</a:t>
            </a:fld>
            <a:endParaRPr lang="es-MX">
              <a:latin typeface="Arial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5C92C-8A15-3C42-A562-97E1045A4FB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8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5C92C-8A15-3C42-A562-97E1045A4FB8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79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5C92C-8A15-3C42-A562-97E1045A4FB8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965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  <a:p>
            <a:r>
              <a:rPr lang="es-ES"/>
              <a:t>----- Notas de la reunión (09/12/11 08:29) -----</a:t>
            </a:r>
          </a:p>
          <a:p>
            <a:r>
              <a:rPr lang="es-ES"/>
              <a:t>empleos directos y empleos indirectos </a:t>
            </a:r>
          </a:p>
          <a:p>
            <a:r>
              <a:rPr lang="es-ES"/>
              <a:t>----- Notas de la reunión (09/12/11 08:37) -----</a:t>
            </a:r>
          </a:p>
          <a:p>
            <a:r>
              <a:rPr lang="es-ES"/>
              <a:t>poner banderas</a:t>
            </a:r>
          </a:p>
          <a:p>
            <a:r>
              <a:rPr lang="es-ES"/>
              <a:t>achicar en obrero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5C92C-8A15-3C42-A562-97E1045A4FB8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57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77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8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9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5614" y="204787"/>
            <a:ext cx="8226425" cy="43672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EAEAEA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EAEAEA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DA5D-8A43-4831-A3F2-55A491C4D858}" type="slidenum">
              <a:rPr lang="es-E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0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2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6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3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0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38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6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6614-7BDB-154E-9A47-9C52BDD2A973}" type="datetimeFigureOut">
              <a:rPr lang="es-ES" smtClean="0"/>
              <a:t>22/11/2011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F0092-EA52-0D49-B737-B19BBBCF36C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85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slide" Target="slide40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image" Target="../media/image81.png"/><Relationship Id="rId4" Type="http://schemas.openxmlformats.org/officeDocument/2006/relationships/image" Target="../media/image82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slide" Target="slide20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6.emf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slide" Target="slide14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9.jpeg"/><Relationship Id="rId4" Type="http://schemas.openxmlformats.org/officeDocument/2006/relationships/slide" Target="slide14.xml"/><Relationship Id="rId9" Type="http://schemas.microsoft.com/office/2007/relationships/diagramDrawing" Target="../diagrams/drawing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6.emf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24" Type="http://schemas.openxmlformats.org/officeDocument/2006/relationships/image" Target="../media/image118.gif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7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gif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slide" Target="slide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lmetrodepanama.com/inicio.html" TargetMode="External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isl\Pictures\tre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4"/>
            <a:ext cx="9144000" cy="50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" y="303610"/>
            <a:ext cx="9180513" cy="483989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 dirty="0"/>
          </a:p>
        </p:txBody>
      </p:sp>
      <p:pic>
        <p:nvPicPr>
          <p:cNvPr id="2052" name="Picture 4" descr="C:\Users\luisl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260"/>
            <a:ext cx="1116013" cy="49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 dirty="0"/>
          </a:p>
        </p:txBody>
      </p:sp>
      <p:pic>
        <p:nvPicPr>
          <p:cNvPr id="2054" name="Picture 5" descr="C:\Users\luisl\Desktop\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-8335"/>
            <a:ext cx="9144000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" descr="C:\Users\luisl\Pictures\metro\imagenes-metro\5Curundu - cop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4192191"/>
            <a:ext cx="1655763" cy="77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C:\Users\luisl\Pictures\metro\imagenes-metro\9Tablero en U-con camión - cop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92192"/>
            <a:ext cx="1492250" cy="7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11 CuadroTexto"/>
          <p:cNvSpPr txBox="1">
            <a:spLocks noChangeArrowheads="1"/>
          </p:cNvSpPr>
          <p:nvPr/>
        </p:nvSpPr>
        <p:spPr bwMode="auto">
          <a:xfrm>
            <a:off x="1116014" y="1113235"/>
            <a:ext cx="6911975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sz="4500" dirty="0" smtClean="0">
                <a:solidFill>
                  <a:srgbClr val="00487E"/>
                </a:solidFill>
                <a:latin typeface="Franklin Gothic Demi Cond" pitchFamily="34" charset="0"/>
              </a:rPr>
              <a:t>METRO </a:t>
            </a:r>
            <a:r>
              <a:rPr lang="es-MX" sz="4500" dirty="0">
                <a:solidFill>
                  <a:srgbClr val="00487E"/>
                </a:solidFill>
                <a:latin typeface="Franklin Gothic Demi Cond" pitchFamily="34" charset="0"/>
              </a:rPr>
              <a:t>DE PANAMA</a:t>
            </a:r>
            <a:r>
              <a:rPr lang="es-MX" sz="4000" dirty="0">
                <a:solidFill>
                  <a:srgbClr val="00487E"/>
                </a:solidFill>
                <a:latin typeface="Franklin Gothic Demi Cond" pitchFamily="34" charset="0"/>
              </a:rPr>
              <a:t> </a:t>
            </a:r>
          </a:p>
          <a:p>
            <a:pPr algn="ctr" eaLnBrk="1" hangingPunct="1"/>
            <a:r>
              <a:rPr lang="es-MX" sz="3200" dirty="0" smtClean="0">
                <a:solidFill>
                  <a:srgbClr val="00487E"/>
                </a:solidFill>
                <a:latin typeface="Franklin Gothic Demi Cond" pitchFamily="34" charset="0"/>
              </a:rPr>
              <a:t>ALAMYS, Guadalajara 22 Nov. 2011</a:t>
            </a:r>
            <a:endParaRPr lang="es-MX" sz="3200" dirty="0">
              <a:solidFill>
                <a:srgbClr val="00487E"/>
              </a:solidFill>
              <a:latin typeface="Franklin Gothic Demi Cond" pitchFamily="34" charset="0"/>
            </a:endParaRPr>
          </a:p>
          <a:p>
            <a:pPr algn="ctr" eaLnBrk="1" hangingPunct="1"/>
            <a:endParaRPr lang="es-MX" sz="4500" dirty="0">
              <a:solidFill>
                <a:srgbClr val="00487E"/>
              </a:solidFill>
              <a:latin typeface="Franklin Gothic Demi Cond" pitchFamily="34" charset="0"/>
            </a:endParaRPr>
          </a:p>
          <a:p>
            <a:pPr algn="ctr" eaLnBrk="1" hangingPunct="1"/>
            <a:r>
              <a:rPr lang="es-MX" sz="2400" dirty="0" smtClean="0">
                <a:solidFill>
                  <a:srgbClr val="00487E"/>
                </a:solidFill>
                <a:latin typeface="Franklin Gothic Demi Cond" pitchFamily="34" charset="0"/>
              </a:rPr>
              <a:t>Ing. Roberto Roy</a:t>
            </a:r>
            <a:endParaRPr lang="es-MX" sz="2400" dirty="0">
              <a:solidFill>
                <a:srgbClr val="00487E"/>
              </a:solidFill>
              <a:latin typeface="Franklin Gothic Demi Cond" pitchFamily="34" charset="0"/>
            </a:endParaRPr>
          </a:p>
          <a:p>
            <a:pPr algn="ctr" eaLnBrk="1" hangingPunct="1"/>
            <a:r>
              <a:rPr lang="es-MX" sz="2400" dirty="0" smtClean="0">
                <a:solidFill>
                  <a:srgbClr val="00487E"/>
                </a:solidFill>
                <a:latin typeface="Franklin Gothic Demi Cond" pitchFamily="34" charset="0"/>
              </a:rPr>
              <a:t>Secretario Ejecutivo</a:t>
            </a:r>
          </a:p>
          <a:p>
            <a:pPr algn="ctr" eaLnBrk="1" hangingPunct="1"/>
            <a:r>
              <a:rPr lang="es-MX" sz="2400" dirty="0" smtClean="0">
                <a:solidFill>
                  <a:srgbClr val="00487E"/>
                </a:solidFill>
                <a:latin typeface="Franklin Gothic Demi Cond" pitchFamily="34" charset="0"/>
              </a:rPr>
              <a:t>Presidencia de la República</a:t>
            </a:r>
            <a:endParaRPr lang="es-MX" sz="2400" dirty="0">
              <a:solidFill>
                <a:srgbClr val="00487E"/>
              </a:solidFill>
              <a:latin typeface="Franklin Gothic Demi Cond" pitchFamily="34" charset="0"/>
            </a:endParaRPr>
          </a:p>
          <a:p>
            <a:pPr algn="ctr" eaLnBrk="1" hangingPunct="1"/>
            <a:endParaRPr lang="es-PA" sz="2400" dirty="0">
              <a:solidFill>
                <a:srgbClr val="00487E"/>
              </a:solidFill>
              <a:latin typeface="Franklin Gothic Demi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58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IMG_7455.JPG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01" y="202500"/>
            <a:ext cx="8964001" cy="4482000"/>
          </a:xfrm>
        </p:spPr>
      </p:pic>
    </p:spTree>
    <p:extLst>
      <p:ext uri="{BB962C8B-B14F-4D97-AF65-F5344CB8AC3E}">
        <p14:creationId xmlns:p14="http://schemas.microsoft.com/office/powerpoint/2010/main" val="5624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247776" y="0"/>
            <a:ext cx="6634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>
              <a:solidFill>
                <a:srgbClr val="EAEAEA"/>
              </a:solidFill>
            </a:endParaRPr>
          </a:p>
        </p:txBody>
      </p:sp>
      <p:pic>
        <p:nvPicPr>
          <p:cNvPr id="31747" name="Picture 5" descr="IMG_945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01" y="330993"/>
            <a:ext cx="8963137" cy="448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IMG_7815.JPG"/>
          <p:cNvPicPr>
            <a:picLocks noGrp="1" noChangeAspect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252001" y="270000"/>
            <a:ext cx="8640001" cy="4320000"/>
          </a:xfrm>
        </p:spPr>
      </p:pic>
    </p:spTree>
    <p:extLst>
      <p:ext uri="{BB962C8B-B14F-4D97-AF65-F5344CB8AC3E}">
        <p14:creationId xmlns:p14="http://schemas.microsoft.com/office/powerpoint/2010/main" val="3812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" y="202500"/>
            <a:ext cx="8964001" cy="4482000"/>
          </a:xfrm>
        </p:spPr>
      </p:pic>
    </p:spTree>
    <p:extLst>
      <p:ext uri="{BB962C8B-B14F-4D97-AF65-F5344CB8AC3E}">
        <p14:creationId xmlns:p14="http://schemas.microsoft.com/office/powerpoint/2010/main" val="13250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25 Grupo"/>
          <p:cNvGrpSpPr>
            <a:grpSpLocks/>
          </p:cNvGrpSpPr>
          <p:nvPr/>
        </p:nvGrpSpPr>
        <p:grpSpPr bwMode="auto">
          <a:xfrm>
            <a:off x="214314" y="1385891"/>
            <a:ext cx="6357937" cy="369320"/>
            <a:chOff x="299101" y="1985963"/>
            <a:chExt cx="5019961" cy="492424"/>
          </a:xfrm>
        </p:grpSpPr>
        <p:sp>
          <p:nvSpPr>
            <p:cNvPr id="4118" name="Text Box 7"/>
            <p:cNvSpPr txBox="1">
              <a:spLocks noChangeArrowheads="1"/>
            </p:cNvSpPr>
            <p:nvPr/>
          </p:nvSpPr>
          <p:spPr bwMode="auto">
            <a:xfrm>
              <a:off x="299101" y="2000250"/>
              <a:ext cx="3215031" cy="45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1600"/>
                <a:t>Viajes diarios  </a:t>
              </a:r>
              <a:r>
                <a:rPr lang="es-MX" sz="1600" b="1"/>
                <a:t>motorizados</a:t>
              </a:r>
              <a:endParaRPr lang="es-ES" sz="1600"/>
            </a:p>
          </p:txBody>
        </p:sp>
        <p:sp>
          <p:nvSpPr>
            <p:cNvPr id="4119" name="AutoShape 8"/>
            <p:cNvSpPr>
              <a:spLocks noChangeArrowheads="1"/>
            </p:cNvSpPr>
            <p:nvPr/>
          </p:nvSpPr>
          <p:spPr bwMode="auto">
            <a:xfrm>
              <a:off x="3119304" y="2133600"/>
              <a:ext cx="615657" cy="106893"/>
            </a:xfrm>
            <a:prstGeom prst="rightArrow">
              <a:avLst>
                <a:gd name="adj1" fmla="val 50000"/>
                <a:gd name="adj2" fmla="val 1511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8" tIns="45714" rIns="91428" bIns="45714" anchor="ctr"/>
            <a:lstStyle/>
            <a:p>
              <a:pPr algn="ctr"/>
              <a:r>
                <a:rPr lang="es-MX"/>
                <a:t>  </a:t>
              </a:r>
              <a:endParaRPr lang="es-ES"/>
            </a:p>
          </p:txBody>
        </p:sp>
        <p:sp>
          <p:nvSpPr>
            <p:cNvPr id="4120" name="Text Box 9"/>
            <p:cNvSpPr txBox="1">
              <a:spLocks noChangeArrowheads="1"/>
            </p:cNvSpPr>
            <p:nvPr/>
          </p:nvSpPr>
          <p:spPr bwMode="auto">
            <a:xfrm>
              <a:off x="3980704" y="1985963"/>
              <a:ext cx="1338358" cy="492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dirty="0" smtClean="0"/>
                <a:t>2.200.000 </a:t>
              </a:r>
              <a:endParaRPr lang="es-ES" sz="1400" dirty="0"/>
            </a:p>
          </p:txBody>
        </p:sp>
      </p:grpSp>
      <p:sp>
        <p:nvSpPr>
          <p:cNvPr id="4099" name="Text Box 11"/>
          <p:cNvSpPr txBox="1">
            <a:spLocks noChangeArrowheads="1"/>
          </p:cNvSpPr>
          <p:nvPr/>
        </p:nvSpPr>
        <p:spPr bwMode="auto">
          <a:xfrm>
            <a:off x="6497638" y="964407"/>
            <a:ext cx="2646362" cy="14465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MX" sz="1600" b="1"/>
              <a:t>Abordajes  por modo</a:t>
            </a:r>
          </a:p>
          <a:p>
            <a:pPr eaLnBrk="1" hangingPunct="1">
              <a:spcBef>
                <a:spcPct val="50000"/>
              </a:spcBef>
            </a:pPr>
            <a:r>
              <a:rPr lang="es-MX" sz="1600"/>
              <a:t>Autobuses       30%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MX" sz="1600"/>
              <a:t>Particular         19%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MX" sz="1600"/>
              <a:t>A pie                 40% 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s-MX" sz="1600"/>
              <a:t>Taxi 	       11%</a:t>
            </a:r>
          </a:p>
        </p:txBody>
      </p:sp>
      <p:grpSp>
        <p:nvGrpSpPr>
          <p:cNvPr id="4100" name="26 Grupo"/>
          <p:cNvGrpSpPr>
            <a:grpSpLocks/>
          </p:cNvGrpSpPr>
          <p:nvPr/>
        </p:nvGrpSpPr>
        <p:grpSpPr bwMode="auto">
          <a:xfrm>
            <a:off x="214313" y="1125143"/>
            <a:ext cx="6286500" cy="369320"/>
            <a:chOff x="500034" y="1398588"/>
            <a:chExt cx="5727729" cy="492426"/>
          </a:xfrm>
        </p:grpSpPr>
        <p:sp>
          <p:nvSpPr>
            <p:cNvPr id="4116" name="Text Box 5"/>
            <p:cNvSpPr txBox="1">
              <a:spLocks noChangeArrowheads="1"/>
            </p:cNvSpPr>
            <p:nvPr/>
          </p:nvSpPr>
          <p:spPr bwMode="auto">
            <a:xfrm>
              <a:off x="500034" y="1428736"/>
              <a:ext cx="2879725" cy="45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1600" dirty="0" smtClean="0"/>
                <a:t>Autos que se venden al mes</a:t>
              </a:r>
              <a:endParaRPr lang="es-ES" dirty="0"/>
            </a:p>
          </p:txBody>
        </p:sp>
        <p:sp>
          <p:nvSpPr>
            <p:cNvPr id="4117" name="Text Box 17"/>
            <p:cNvSpPr txBox="1">
              <a:spLocks noChangeArrowheads="1"/>
            </p:cNvSpPr>
            <p:nvPr/>
          </p:nvSpPr>
          <p:spPr bwMode="auto">
            <a:xfrm>
              <a:off x="4932363" y="1398588"/>
              <a:ext cx="1295400" cy="49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dirty="0" smtClean="0"/>
                <a:t>3,500</a:t>
              </a:r>
              <a:endParaRPr lang="es-ES" dirty="0"/>
            </a:p>
          </p:txBody>
        </p:sp>
      </p:grpSp>
      <p:grpSp>
        <p:nvGrpSpPr>
          <p:cNvPr id="4101" name="24 Grupo"/>
          <p:cNvGrpSpPr>
            <a:grpSpLocks/>
          </p:cNvGrpSpPr>
          <p:nvPr/>
        </p:nvGrpSpPr>
        <p:grpSpPr bwMode="auto">
          <a:xfrm>
            <a:off x="71438" y="1660924"/>
            <a:ext cx="6858000" cy="369320"/>
            <a:chOff x="356488" y="2377543"/>
            <a:chExt cx="5367605" cy="491672"/>
          </a:xfrm>
        </p:grpSpPr>
        <p:sp>
          <p:nvSpPr>
            <p:cNvPr id="4114" name="Text Box 15"/>
            <p:cNvSpPr txBox="1">
              <a:spLocks noChangeArrowheads="1"/>
            </p:cNvSpPr>
            <p:nvPr/>
          </p:nvSpPr>
          <p:spPr bwMode="auto">
            <a:xfrm>
              <a:off x="356488" y="2377543"/>
              <a:ext cx="3180197" cy="45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1600"/>
                <a:t>Tiempo de viaje promedio  TP hora pico</a:t>
              </a:r>
              <a:endParaRPr lang="es-ES" sz="1600"/>
            </a:p>
          </p:txBody>
        </p:sp>
        <p:sp>
          <p:nvSpPr>
            <p:cNvPr id="4115" name="Text Box 18"/>
            <p:cNvSpPr txBox="1">
              <a:spLocks noChangeArrowheads="1"/>
            </p:cNvSpPr>
            <p:nvPr/>
          </p:nvSpPr>
          <p:spPr bwMode="auto">
            <a:xfrm>
              <a:off x="4102629" y="2377543"/>
              <a:ext cx="1621464" cy="491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dirty="0"/>
                <a:t> </a:t>
              </a:r>
              <a:r>
                <a:rPr lang="es-MX" dirty="0" smtClean="0"/>
                <a:t>75 </a:t>
              </a:r>
              <a:r>
                <a:rPr lang="es-MX" dirty="0"/>
                <a:t>minutos </a:t>
              </a:r>
              <a:endParaRPr lang="es-ES" dirty="0"/>
            </a:p>
          </p:txBody>
        </p:sp>
      </p:grpSp>
      <p:grpSp>
        <p:nvGrpSpPr>
          <p:cNvPr id="4102" name="23 Grupo"/>
          <p:cNvGrpSpPr>
            <a:grpSpLocks/>
          </p:cNvGrpSpPr>
          <p:nvPr/>
        </p:nvGrpSpPr>
        <p:grpSpPr bwMode="auto">
          <a:xfrm>
            <a:off x="428625" y="1982392"/>
            <a:ext cx="7500938" cy="447444"/>
            <a:chOff x="468313" y="2841058"/>
            <a:chExt cx="4767427" cy="811125"/>
          </a:xfrm>
        </p:grpSpPr>
        <p:sp>
          <p:nvSpPr>
            <p:cNvPr id="4112" name="Text Box 19"/>
            <p:cNvSpPr txBox="1">
              <a:spLocks noChangeArrowheads="1"/>
            </p:cNvSpPr>
            <p:nvPr/>
          </p:nvSpPr>
          <p:spPr bwMode="auto">
            <a:xfrm>
              <a:off x="468313" y="3038475"/>
              <a:ext cx="2257425" cy="61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MX" sz="1600" dirty="0"/>
                <a:t>TRAFICO</a:t>
              </a:r>
              <a:endParaRPr lang="es-ES" sz="1600" dirty="0"/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2746084" y="2841058"/>
              <a:ext cx="2489656" cy="669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8" tIns="45714" rIns="91428" bIns="4571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ts val="600"/>
                </a:spcBef>
              </a:pPr>
              <a:r>
                <a:rPr lang="es-MX" dirty="0"/>
                <a:t>Autos ocupan 80% </a:t>
              </a:r>
              <a:r>
                <a:rPr lang="es-MX" dirty="0" err="1" smtClean="0"/>
                <a:t>esp</a:t>
              </a:r>
              <a:endParaRPr lang="es-ES" dirty="0"/>
            </a:p>
          </p:txBody>
        </p:sp>
      </p:grpSp>
      <p:pic>
        <p:nvPicPr>
          <p:cNvPr id="8211" name="Picture 5" descr="tranq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/>
          <a:stretch>
            <a:fillRect/>
          </a:stretch>
        </p:blipFill>
        <p:spPr bwMode="auto">
          <a:xfrm>
            <a:off x="785813" y="2625329"/>
            <a:ext cx="2457450" cy="23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35" descr="bus corridor Manche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750469"/>
            <a:ext cx="2768600" cy="106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Imagen 37" descr="..\..\..\FOTOS\SCA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6" y="2678906"/>
            <a:ext cx="242887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8" descr="diablos roj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518173"/>
            <a:ext cx="2214562" cy="24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27 Imagen" descr="LOGO METRO FINAL VERSION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735"/>
            <a:ext cx="1071562" cy="9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AutoShape 8"/>
          <p:cNvSpPr>
            <a:spLocks noChangeArrowheads="1"/>
          </p:cNvSpPr>
          <p:nvPr/>
        </p:nvSpPr>
        <p:spPr bwMode="auto">
          <a:xfrm>
            <a:off x="3786188" y="1714501"/>
            <a:ext cx="779462" cy="79772"/>
          </a:xfrm>
          <a:prstGeom prst="rightArrow">
            <a:avLst>
              <a:gd name="adj1" fmla="val 50000"/>
              <a:gd name="adj2" fmla="val 1517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/>
            <a:r>
              <a:rPr lang="es-MX"/>
              <a:t>  </a:t>
            </a:r>
            <a:endParaRPr lang="es-ES"/>
          </a:p>
        </p:txBody>
      </p:sp>
      <p:sp>
        <p:nvSpPr>
          <p:cNvPr id="4109" name="AutoShape 8"/>
          <p:cNvSpPr>
            <a:spLocks noChangeArrowheads="1"/>
          </p:cNvSpPr>
          <p:nvPr/>
        </p:nvSpPr>
        <p:spPr bwMode="auto">
          <a:xfrm>
            <a:off x="2643188" y="2196703"/>
            <a:ext cx="779462" cy="79772"/>
          </a:xfrm>
          <a:prstGeom prst="rightArrow">
            <a:avLst>
              <a:gd name="adj1" fmla="val 50000"/>
              <a:gd name="adj2" fmla="val 1517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/>
            <a:r>
              <a:rPr lang="es-MX"/>
              <a:t>  </a:t>
            </a:r>
            <a:endParaRPr lang="es-ES"/>
          </a:p>
        </p:txBody>
      </p:sp>
      <p:sp>
        <p:nvSpPr>
          <p:cNvPr id="4110" name="AutoShape 8"/>
          <p:cNvSpPr>
            <a:spLocks noChangeArrowheads="1"/>
          </p:cNvSpPr>
          <p:nvPr/>
        </p:nvSpPr>
        <p:spPr bwMode="auto">
          <a:xfrm>
            <a:off x="3792538" y="1232297"/>
            <a:ext cx="779462" cy="79772"/>
          </a:xfrm>
          <a:prstGeom prst="rightArrow">
            <a:avLst>
              <a:gd name="adj1" fmla="val 50000"/>
              <a:gd name="adj2" fmla="val 15179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4" rIns="91428" bIns="45714" anchor="ctr"/>
          <a:lstStyle/>
          <a:p>
            <a:pPr algn="ctr"/>
            <a:r>
              <a:rPr lang="es-MX"/>
              <a:t>  </a:t>
            </a:r>
            <a:endParaRPr lang="es-ES"/>
          </a:p>
        </p:txBody>
      </p:sp>
      <p:sp>
        <p:nvSpPr>
          <p:cNvPr id="4111" name="Rectangle 12"/>
          <p:cNvSpPr>
            <a:spLocks noGrp="1" noChangeArrowheads="1"/>
          </p:cNvSpPr>
          <p:nvPr>
            <p:ph type="title"/>
          </p:nvPr>
        </p:nvSpPr>
        <p:spPr>
          <a:xfrm>
            <a:off x="3357563" y="267891"/>
            <a:ext cx="5429250" cy="490538"/>
          </a:xfrm>
          <a:solidFill>
            <a:srgbClr val="00327D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s-MX" sz="3200" smtClean="0">
                <a:solidFill>
                  <a:schemeClr val="bg1"/>
                </a:solidFill>
              </a:rPr>
              <a:t>MOVILIZACION EN LA CIUDAD</a:t>
            </a:r>
            <a:endParaRPr lang="es-ES" sz="32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05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SC04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DIABLO ROJO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71001" y="1821650"/>
            <a:ext cx="7700929" cy="3662540"/>
            <a:chOff x="53" y="1374"/>
            <a:chExt cx="4995" cy="4429"/>
          </a:xfrm>
        </p:grpSpPr>
        <p:sp>
          <p:nvSpPr>
            <p:cNvPr id="9222" name="Text Box 8"/>
            <p:cNvSpPr txBox="1">
              <a:spLocks noChangeArrowheads="1"/>
            </p:cNvSpPr>
            <p:nvPr/>
          </p:nvSpPr>
          <p:spPr bwMode="auto">
            <a:xfrm>
              <a:off x="136" y="1374"/>
              <a:ext cx="4912" cy="4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8" tIns="45714" rIns="91428" bIns="45714">
              <a:spAutoFit/>
            </a:bodyPr>
            <a:lstStyle/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ES" sz="2000" dirty="0" smtClean="0"/>
                <a:t> Crecimiento acelerado de la población. Migración a la ciudad.</a:t>
              </a:r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ES" sz="2000" dirty="0" smtClean="0"/>
                <a:t> </a:t>
              </a:r>
              <a:r>
                <a:rPr lang="es-ES" sz="2000" dirty="0"/>
                <a:t>Buses </a:t>
              </a:r>
              <a:r>
                <a:rPr lang="es-ES" sz="2000" dirty="0" smtClean="0"/>
                <a:t>peligrosos y deteriorados </a:t>
              </a:r>
              <a:r>
                <a:rPr lang="es-ES" sz="2000" dirty="0"/>
                <a:t>(vida promedio </a:t>
              </a:r>
              <a:r>
                <a:rPr lang="es-ES" sz="2000" dirty="0" smtClean="0"/>
                <a:t>18 años</a:t>
              </a:r>
              <a:r>
                <a:rPr lang="es-ES" sz="2000" dirty="0"/>
                <a:t>).</a:t>
              </a:r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ES" sz="2000" dirty="0"/>
                <a:t> Desorden en el Transporte – Anarquía.</a:t>
              </a:r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ES" sz="2000" dirty="0"/>
                <a:t> Competencia por el pasajero </a:t>
              </a:r>
              <a:r>
                <a:rPr lang="es-ES" sz="2000" dirty="0" smtClean="0"/>
                <a:t>produciendo </a:t>
              </a:r>
              <a:r>
                <a:rPr lang="es-ES" sz="2000" dirty="0"/>
                <a:t>un mal servicio al usuario</a:t>
              </a:r>
              <a:r>
                <a:rPr lang="es-ES" sz="2000" dirty="0" smtClean="0"/>
                <a:t>.</a:t>
              </a:r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ES" sz="2000" dirty="0" smtClean="0"/>
                <a:t> Incumplimiento de las normas de tránsito e Inseguridad.</a:t>
              </a:r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VE" sz="2000" dirty="0" smtClean="0"/>
                <a:t> Congestionamiento vial (aprox.  3500 autos se venden al mes)</a:t>
              </a:r>
              <a:endParaRPr lang="es-ES" sz="2000" dirty="0" smtClean="0"/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VE" sz="2000" dirty="0" smtClean="0"/>
                <a:t> Baja calidad del servicio de transporte público</a:t>
              </a:r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VE" sz="2000" dirty="0" smtClean="0"/>
                <a:t> FALTAS DE ALTERNATIVA AL AUTOMOVIL</a:t>
              </a:r>
              <a:endParaRPr lang="es-ES" sz="2000" dirty="0" smtClean="0"/>
            </a:p>
            <a:p>
              <a:pPr>
                <a:buClr>
                  <a:srgbClr val="00327D"/>
                </a:buClr>
                <a:buFont typeface="Wingdings" pitchFamily="2" charset="2"/>
                <a:buChar char="q"/>
              </a:pPr>
              <a:r>
                <a:rPr lang="es-VE" sz="2000" dirty="0" smtClean="0"/>
                <a:t> </a:t>
              </a:r>
              <a:r>
                <a:rPr lang="es-VE" sz="2000" b="1" dirty="0" smtClean="0"/>
                <a:t>CRECIMIENTO DEL PIB 11, </a:t>
              </a:r>
              <a:r>
                <a:rPr lang="es-VE" sz="2000" b="1" dirty="0"/>
                <a:t>8</a:t>
              </a:r>
              <a:r>
                <a:rPr lang="es-VE" sz="2000" b="1" dirty="0" smtClean="0"/>
                <a:t> Y 9.5% (2011) ULTIMOS 3 AÑOS, ES UN RETO</a:t>
              </a:r>
              <a:endParaRPr lang="es-ES" sz="2000" b="1" dirty="0" smtClean="0"/>
            </a:p>
            <a:p>
              <a:pPr>
                <a:lnSpc>
                  <a:spcPct val="150000"/>
                </a:lnSpc>
                <a:spcBef>
                  <a:spcPct val="50000"/>
                </a:spcBef>
                <a:buClr>
                  <a:srgbClr val="00327D"/>
                </a:buClr>
              </a:pPr>
              <a:endParaRPr lang="es-ES" sz="1600" dirty="0"/>
            </a:p>
          </p:txBody>
        </p:sp>
        <p:sp>
          <p:nvSpPr>
            <p:cNvPr id="9223" name="Text Box 9"/>
            <p:cNvSpPr txBox="1">
              <a:spLocks noChangeArrowheads="1"/>
            </p:cNvSpPr>
            <p:nvPr/>
          </p:nvSpPr>
          <p:spPr bwMode="auto">
            <a:xfrm>
              <a:off x="53" y="1709"/>
              <a:ext cx="4354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8" tIns="45714" rIns="91428" bIns="45714">
              <a:spAutoFit/>
            </a:bodyPr>
            <a:lstStyle/>
            <a:p>
              <a:endParaRPr lang="es-MX" sz="1400"/>
            </a:p>
          </p:txBody>
        </p:sp>
      </p:grp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>
          <a:xfrm>
            <a:off x="1857356" y="589345"/>
            <a:ext cx="4103668" cy="394097"/>
          </a:xfrm>
          <a:solidFill>
            <a:srgbClr val="00327D"/>
          </a:solidFill>
        </p:spPr>
        <p:txBody>
          <a:bodyPr/>
          <a:lstStyle/>
          <a:p>
            <a:pPr eaLnBrk="1" hangingPunct="1">
              <a:lnSpc>
                <a:spcPct val="55000"/>
              </a:lnSpc>
            </a:pPr>
            <a:r>
              <a:rPr lang="es-VE" sz="2400" dirty="0" smtClean="0">
                <a:solidFill>
                  <a:schemeClr val="bg1"/>
                </a:solidFill>
              </a:rPr>
              <a:t>Retos del Gobierno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428596" y="1421833"/>
            <a:ext cx="6357982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>
              <a:spcBef>
                <a:spcPct val="50000"/>
              </a:spcBef>
              <a:buClr>
                <a:srgbClr val="00327D"/>
              </a:buClr>
            </a:pPr>
            <a:r>
              <a:rPr lang="es-ES" sz="2400" dirty="0" smtClean="0">
                <a:solidFill>
                  <a:srgbClr val="00327D"/>
                </a:solidFill>
              </a:rPr>
              <a:t>Situación de los últimos 20 años</a:t>
            </a:r>
            <a:endParaRPr lang="es-ES" sz="2400" dirty="0">
              <a:solidFill>
                <a:srgbClr val="00327D"/>
              </a:solidFill>
            </a:endParaRPr>
          </a:p>
        </p:txBody>
      </p:sp>
      <p:pic>
        <p:nvPicPr>
          <p:cNvPr id="9" name="8 Imagen" descr="LOGO METRO FINAL VERSI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60718"/>
            <a:ext cx="1071570" cy="950976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6215074" y="428611"/>
            <a:ext cx="2786050" cy="1169551"/>
          </a:xfrm>
          <a:prstGeom prst="rect">
            <a:avLst/>
          </a:prstGeom>
          <a:noFill/>
          <a:ln>
            <a:solidFill>
              <a:srgbClr val="00327D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 pitchFamily="34" charset="0"/>
                <a:cs typeface="Arial" pitchFamily="34" charset="0"/>
              </a:rPr>
              <a:t>El Sistema de Transporte Público requiere de una reforma sustancial para lograr que la ciudad no llegue al colapso de vehículos en el 2015.</a:t>
            </a:r>
            <a:endParaRPr lang="es-PA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35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41"/>
          <p:cNvGrpSpPr>
            <a:grpSpLocks/>
          </p:cNvGrpSpPr>
          <p:nvPr/>
        </p:nvGrpSpPr>
        <p:grpSpPr bwMode="auto">
          <a:xfrm>
            <a:off x="179512" y="141480"/>
            <a:ext cx="8856984" cy="4428492"/>
            <a:chOff x="249" y="2387"/>
            <a:chExt cx="2470" cy="1723"/>
          </a:xfrm>
        </p:grpSpPr>
        <p:sp>
          <p:nvSpPr>
            <p:cNvPr id="17417" name="19 CuadroTexto"/>
            <p:cNvSpPr txBox="1">
              <a:spLocks noChangeArrowheads="1"/>
            </p:cNvSpPr>
            <p:nvPr/>
          </p:nvSpPr>
          <p:spPr bwMode="auto">
            <a:xfrm>
              <a:off x="340" y="2387"/>
              <a:ext cx="235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46088" lvl="1" indent="-266700" algn="ctr">
                <a:spcBef>
                  <a:spcPts val="400"/>
                </a:spcBef>
                <a:spcAft>
                  <a:spcPts val="400"/>
                </a:spcAft>
                <a:buSzPct val="100000"/>
                <a:buFont typeface="Arial" charset="0"/>
                <a:buNone/>
              </a:pPr>
              <a:r>
                <a:rPr lang="es-ES" b="1" dirty="0">
                  <a:latin typeface="Verdana" pitchFamily="34" charset="0"/>
                </a:rPr>
                <a:t>Población en AMP - </a:t>
              </a:r>
              <a:r>
                <a:rPr lang="es-ES" b="1" dirty="0" smtClean="0">
                  <a:latin typeface="Verdana" pitchFamily="34" charset="0"/>
                </a:rPr>
                <a:t>2025</a:t>
              </a:r>
              <a:endParaRPr lang="es-ES" b="1" dirty="0">
                <a:latin typeface="Verdana" pitchFamily="34" charset="0"/>
              </a:endParaRPr>
            </a:p>
          </p:txBody>
        </p:sp>
        <p:pic>
          <p:nvPicPr>
            <p:cNvPr id="17430" name="Picture 5" descr="delimitacion amp"/>
            <p:cNvPicPr>
              <a:picLocks noChangeAspect="1" noChangeArrowheads="1"/>
            </p:cNvPicPr>
            <p:nvPr/>
          </p:nvPicPr>
          <p:blipFill>
            <a:blip r:embed="rId2"/>
            <a:srcRect t="9135" b="4298"/>
            <a:stretch>
              <a:fillRect/>
            </a:stretch>
          </p:blipFill>
          <p:spPr bwMode="auto">
            <a:xfrm>
              <a:off x="249" y="2577"/>
              <a:ext cx="2470" cy="1533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7431" name="Text Box 15"/>
            <p:cNvSpPr txBox="1">
              <a:spLocks noChangeArrowheads="1"/>
            </p:cNvSpPr>
            <p:nvPr/>
          </p:nvSpPr>
          <p:spPr bwMode="auto">
            <a:xfrm>
              <a:off x="466" y="3512"/>
              <a:ext cx="71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MX" sz="1400" b="1" dirty="0">
                  <a:latin typeface="Tahoma" pitchFamily="34" charset="0"/>
                </a:rPr>
                <a:t> </a:t>
              </a:r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473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MX" sz="1400" b="1" dirty="0" err="1">
                  <a:solidFill>
                    <a:srgbClr val="000000"/>
                  </a:solidFill>
                  <a:latin typeface="Tahoma" pitchFamily="34" charset="0"/>
                </a:rPr>
                <a:t>hab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56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MX" sz="1400" b="1" dirty="0" err="1" smtClean="0">
                  <a:solidFill>
                    <a:srgbClr val="000000"/>
                  </a:solidFill>
                  <a:latin typeface="Tahoma" pitchFamily="34" charset="0"/>
                </a:rPr>
                <a:t>emp</a:t>
              </a:r>
              <a:r>
                <a:rPr lang="es-MX" sz="1400" b="1" dirty="0" smtClean="0">
                  <a:latin typeface="Tahoma" pitchFamily="34" charset="0"/>
                </a:rPr>
                <a:t> </a:t>
              </a:r>
              <a:endParaRPr lang="es-MX" sz="1400" b="1" dirty="0">
                <a:latin typeface="Tahoma" pitchFamily="34" charset="0"/>
              </a:endParaRPr>
            </a:p>
          </p:txBody>
        </p:sp>
        <p:sp>
          <p:nvSpPr>
            <p:cNvPr id="17432" name="Line 22"/>
            <p:cNvSpPr>
              <a:spLocks noChangeShapeType="1"/>
            </p:cNvSpPr>
            <p:nvPr/>
          </p:nvSpPr>
          <p:spPr bwMode="auto">
            <a:xfrm>
              <a:off x="1898" y="3339"/>
              <a:ext cx="127" cy="2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Text Box 24"/>
            <p:cNvSpPr txBox="1">
              <a:spLocks noChangeArrowheads="1"/>
            </p:cNvSpPr>
            <p:nvPr/>
          </p:nvSpPr>
          <p:spPr bwMode="auto">
            <a:xfrm>
              <a:off x="1968" y="3566"/>
              <a:ext cx="36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632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 </a:t>
              </a:r>
              <a:r>
                <a:rPr lang="es-MX" sz="1400" b="1" dirty="0" err="1">
                  <a:solidFill>
                    <a:srgbClr val="000000"/>
                  </a:solidFill>
                  <a:latin typeface="Tahoma" pitchFamily="34" charset="0"/>
                </a:rPr>
                <a:t>hab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555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MX" sz="1400" b="1" dirty="0" err="1" smtClean="0">
                  <a:solidFill>
                    <a:srgbClr val="000000"/>
                  </a:solidFill>
                  <a:latin typeface="Tahoma" pitchFamily="34" charset="0"/>
                </a:rPr>
                <a:t>emp</a:t>
              </a:r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4" name="Text Box 31"/>
            <p:cNvSpPr txBox="1">
              <a:spLocks noChangeArrowheads="1"/>
            </p:cNvSpPr>
            <p:nvPr/>
          </p:nvSpPr>
          <p:spPr bwMode="auto">
            <a:xfrm>
              <a:off x="1964" y="2893"/>
              <a:ext cx="36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400" b="1" dirty="0" smtClean="0">
                  <a:solidFill>
                    <a:srgbClr val="000000"/>
                  </a:solidFill>
                  <a:latin typeface="Tahoma" pitchFamily="34" charset="0"/>
                </a:rPr>
                <a:t>652 </a:t>
              </a:r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ES_tradnl" sz="1400" b="1" dirty="0" err="1">
                  <a:solidFill>
                    <a:srgbClr val="000000"/>
                  </a:solidFill>
                  <a:latin typeface="Tahoma" pitchFamily="34" charset="0"/>
                </a:rPr>
                <a:t>hab</a:t>
              </a:r>
              <a:endParaRPr lang="es-ES_tradnl" sz="1400" b="1" dirty="0">
                <a:solidFill>
                  <a:srgbClr val="000000"/>
                </a:solidFill>
                <a:latin typeface="Tahoma" pitchFamily="34" charset="0"/>
              </a:endParaRPr>
            </a:p>
            <a:p>
              <a:r>
                <a:rPr lang="es-ES_tradnl" sz="1400" b="1" dirty="0" smtClean="0">
                  <a:solidFill>
                    <a:srgbClr val="000000"/>
                  </a:solidFill>
                  <a:latin typeface="Tahoma" pitchFamily="34" charset="0"/>
                </a:rPr>
                <a:t>113 </a:t>
              </a:r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ES_tradnl" sz="1400" b="1" dirty="0" err="1">
                  <a:solidFill>
                    <a:srgbClr val="000000"/>
                  </a:solidFill>
                  <a:latin typeface="Tahoma" pitchFamily="34" charset="0"/>
                </a:rPr>
                <a:t>emp</a:t>
              </a:r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5" name="Text Box 32"/>
            <p:cNvSpPr txBox="1">
              <a:spLocks noChangeArrowheads="1"/>
            </p:cNvSpPr>
            <p:nvPr/>
          </p:nvSpPr>
          <p:spPr bwMode="auto">
            <a:xfrm>
              <a:off x="1269" y="2808"/>
              <a:ext cx="36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580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 </a:t>
              </a:r>
              <a:r>
                <a:rPr lang="es-MX" sz="1400" b="1" dirty="0" err="1">
                  <a:solidFill>
                    <a:srgbClr val="000000"/>
                  </a:solidFill>
                  <a:latin typeface="Tahoma" pitchFamily="34" charset="0"/>
                </a:rPr>
                <a:t>hab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  <a:p>
              <a:pPr algn="ctr"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44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MX" sz="1400" b="1" dirty="0" err="1" smtClean="0">
                  <a:solidFill>
                    <a:srgbClr val="000000"/>
                  </a:solidFill>
                  <a:latin typeface="Tahoma" pitchFamily="34" charset="0"/>
                </a:rPr>
                <a:t>emp</a:t>
              </a:r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.</a:t>
              </a:r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6" name="Text Box 33"/>
            <p:cNvSpPr txBox="1">
              <a:spLocks noChangeArrowheads="1"/>
            </p:cNvSpPr>
            <p:nvPr/>
          </p:nvSpPr>
          <p:spPr bwMode="auto">
            <a:xfrm>
              <a:off x="928" y="3133"/>
              <a:ext cx="33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28 mil  </a:t>
              </a:r>
              <a:r>
                <a:rPr lang="es-MX" sz="1400" b="1" dirty="0" err="1">
                  <a:solidFill>
                    <a:srgbClr val="000000"/>
                  </a:solidFill>
                  <a:latin typeface="Tahoma" pitchFamily="34" charset="0"/>
                </a:rPr>
                <a:t>hab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  <a:p>
              <a:pPr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39 </a:t>
              </a:r>
              <a:r>
                <a:rPr lang="es-MX" sz="1400" b="1" dirty="0">
                  <a:solidFill>
                    <a:srgbClr val="000000"/>
                  </a:solidFill>
                  <a:latin typeface="Tahoma" pitchFamily="34" charset="0"/>
                </a:rPr>
                <a:t>mil </a:t>
              </a:r>
              <a:r>
                <a:rPr lang="es-MX" sz="1400" b="1" dirty="0" err="1" smtClean="0">
                  <a:solidFill>
                    <a:srgbClr val="000000"/>
                  </a:solidFill>
                  <a:latin typeface="Tahoma" pitchFamily="34" charset="0"/>
                </a:rPr>
                <a:t>emp</a:t>
              </a:r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7" name="Line 34"/>
            <p:cNvSpPr>
              <a:spLocks noChangeShapeType="1"/>
            </p:cNvSpPr>
            <p:nvPr/>
          </p:nvSpPr>
          <p:spPr bwMode="auto">
            <a:xfrm>
              <a:off x="1383" y="3088"/>
              <a:ext cx="340" cy="19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Text Box 35"/>
            <p:cNvSpPr txBox="1">
              <a:spLocks noChangeArrowheads="1"/>
            </p:cNvSpPr>
            <p:nvPr/>
          </p:nvSpPr>
          <p:spPr bwMode="auto">
            <a:xfrm>
              <a:off x="1048" y="3043"/>
              <a:ext cx="33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Ancón Este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439" name="Text Box 36"/>
            <p:cNvSpPr txBox="1">
              <a:spLocks noChangeArrowheads="1"/>
            </p:cNvSpPr>
            <p:nvPr/>
          </p:nvSpPr>
          <p:spPr bwMode="auto">
            <a:xfrm>
              <a:off x="866" y="2651"/>
              <a:ext cx="857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NORTE</a:t>
              </a:r>
              <a:b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</a:br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S. Miguelito- Alcalde Díaz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440" name="Rectangle 37"/>
            <p:cNvSpPr>
              <a:spLocks noChangeArrowheads="1"/>
            </p:cNvSpPr>
            <p:nvPr/>
          </p:nvSpPr>
          <p:spPr bwMode="auto">
            <a:xfrm>
              <a:off x="2117" y="2761"/>
              <a:ext cx="45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ESTE </a:t>
              </a:r>
              <a:r>
                <a:rPr lang="es-ES_tradnl" sz="1400" b="1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Chanis</a:t>
              </a:r>
              <a:endParaRPr lang="es-ES_tradnl" sz="1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/>
              <a:r>
                <a:rPr lang="es-ES_tradnl" sz="1400" b="1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Tocumen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441" name="Text Box 38"/>
            <p:cNvSpPr txBox="1">
              <a:spLocks noChangeArrowheads="1"/>
            </p:cNvSpPr>
            <p:nvPr/>
          </p:nvSpPr>
          <p:spPr bwMode="auto">
            <a:xfrm>
              <a:off x="485" y="3359"/>
              <a:ext cx="49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2" tIns="45706" rIns="91412" bIns="45706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OESTE</a:t>
              </a:r>
              <a:b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</a:br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Chorrera-Arraiján</a:t>
              </a:r>
            </a:p>
          </p:txBody>
        </p:sp>
      </p:grpSp>
      <p:sp>
        <p:nvSpPr>
          <p:cNvPr id="17416" name="Slide Number Placeholder 17"/>
          <p:cNvSpPr txBox="1">
            <a:spLocks noGrp="1"/>
          </p:cNvSpPr>
          <p:nvPr/>
        </p:nvSpPr>
        <p:spPr bwMode="auto">
          <a:xfrm>
            <a:off x="0" y="4768454"/>
            <a:ext cx="571500" cy="26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s-ES" sz="1400" b="1" dirty="0">
              <a:solidFill>
                <a:srgbClr val="00006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 descr="LOGO METRO FINAL VERSI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735"/>
            <a:ext cx="1071562" cy="9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2"/>
          <a:stretch>
            <a:fillRect/>
          </a:stretch>
        </p:blipFill>
        <p:spPr bwMode="auto">
          <a:xfrm>
            <a:off x="1" y="1285876"/>
            <a:ext cx="9153525" cy="3261122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Forma libre"/>
          <p:cNvSpPr/>
          <p:nvPr/>
        </p:nvSpPr>
        <p:spPr>
          <a:xfrm>
            <a:off x="3463926" y="1532335"/>
            <a:ext cx="657225" cy="1277540"/>
          </a:xfrm>
          <a:custGeom>
            <a:avLst/>
            <a:gdLst>
              <a:gd name="connsiteX0" fmla="*/ 374073 w 658091"/>
              <a:gd name="connsiteY0" fmla="*/ 0 h 1704109"/>
              <a:gd name="connsiteX1" fmla="*/ 595746 w 658091"/>
              <a:gd name="connsiteY1" fmla="*/ 775855 h 1704109"/>
              <a:gd name="connsiteX2" fmla="*/ 0 w 658091"/>
              <a:gd name="connsiteY2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8091" h="1704109">
                <a:moveTo>
                  <a:pt x="374073" y="0"/>
                </a:moveTo>
                <a:cubicBezTo>
                  <a:pt x="516082" y="245918"/>
                  <a:pt x="658091" y="491837"/>
                  <a:pt x="595746" y="775855"/>
                </a:cubicBezTo>
                <a:cubicBezTo>
                  <a:pt x="533401" y="1059873"/>
                  <a:pt x="266700" y="1381991"/>
                  <a:pt x="0" y="1704109"/>
                </a:cubicBezTo>
              </a:path>
            </a:pathLst>
          </a:custGeom>
          <a:ln w="57150" cmpd="sng">
            <a:solidFill>
              <a:schemeClr val="accent2"/>
            </a:solidFill>
            <a:tailEnd type="triangle"/>
          </a:ln>
          <a:effectLst>
            <a:outerShdw blurRad="50800" dist="50800" dir="5400000" algn="ctr" rotWithShape="0">
              <a:schemeClr val="bg1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9" name="8 Forma libre"/>
          <p:cNvSpPr/>
          <p:nvPr/>
        </p:nvSpPr>
        <p:spPr>
          <a:xfrm>
            <a:off x="1527176" y="1410891"/>
            <a:ext cx="1482725" cy="2378869"/>
          </a:xfrm>
          <a:custGeom>
            <a:avLst/>
            <a:gdLst>
              <a:gd name="connsiteX0" fmla="*/ 930275 w 1482725"/>
              <a:gd name="connsiteY0" fmla="*/ 0 h 3171825"/>
              <a:gd name="connsiteX1" fmla="*/ 1139825 w 1482725"/>
              <a:gd name="connsiteY1" fmla="*/ 361950 h 3171825"/>
              <a:gd name="connsiteX2" fmla="*/ 1397000 w 1482725"/>
              <a:gd name="connsiteY2" fmla="*/ 1190625 h 3171825"/>
              <a:gd name="connsiteX3" fmla="*/ 625475 w 1482725"/>
              <a:gd name="connsiteY3" fmla="*/ 1819275 h 3171825"/>
              <a:gd name="connsiteX4" fmla="*/ 63500 w 1482725"/>
              <a:gd name="connsiteY4" fmla="*/ 2924175 h 3171825"/>
              <a:gd name="connsiteX5" fmla="*/ 244475 w 1482725"/>
              <a:gd name="connsiteY5" fmla="*/ 3171825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725" h="3171825">
                <a:moveTo>
                  <a:pt x="930275" y="0"/>
                </a:moveTo>
                <a:cubicBezTo>
                  <a:pt x="996156" y="81756"/>
                  <a:pt x="1062038" y="163513"/>
                  <a:pt x="1139825" y="361950"/>
                </a:cubicBezTo>
                <a:cubicBezTo>
                  <a:pt x="1217612" y="560387"/>
                  <a:pt x="1482725" y="947738"/>
                  <a:pt x="1397000" y="1190625"/>
                </a:cubicBezTo>
                <a:cubicBezTo>
                  <a:pt x="1311275" y="1433513"/>
                  <a:pt x="847725" y="1530350"/>
                  <a:pt x="625475" y="1819275"/>
                </a:cubicBezTo>
                <a:cubicBezTo>
                  <a:pt x="403225" y="2108200"/>
                  <a:pt x="127000" y="2698750"/>
                  <a:pt x="63500" y="2924175"/>
                </a:cubicBezTo>
                <a:cubicBezTo>
                  <a:pt x="0" y="3149600"/>
                  <a:pt x="122237" y="3160712"/>
                  <a:pt x="244475" y="3171825"/>
                </a:cubicBezTo>
              </a:path>
            </a:pathLst>
          </a:custGeom>
          <a:ln w="5715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2500314" y="1285876"/>
            <a:ext cx="2928937" cy="1660922"/>
          </a:xfrm>
          <a:prstGeom prst="ellipse">
            <a:avLst/>
          </a:prstGeom>
          <a:solidFill>
            <a:schemeClr val="accent2">
              <a:alpha val="9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1741489" y="2160985"/>
            <a:ext cx="2249487" cy="1521619"/>
          </a:xfrm>
          <a:custGeom>
            <a:avLst/>
            <a:gdLst>
              <a:gd name="connsiteX0" fmla="*/ 2249487 w 2249487"/>
              <a:gd name="connsiteY0" fmla="*/ 0 h 2028825"/>
              <a:gd name="connsiteX1" fmla="*/ 1239837 w 2249487"/>
              <a:gd name="connsiteY1" fmla="*/ 257175 h 2028825"/>
              <a:gd name="connsiteX2" fmla="*/ 201612 w 2249487"/>
              <a:gd name="connsiteY2" fmla="*/ 1381125 h 2028825"/>
              <a:gd name="connsiteX3" fmla="*/ 30162 w 2249487"/>
              <a:gd name="connsiteY3" fmla="*/ 20288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487" h="2028825">
                <a:moveTo>
                  <a:pt x="2249487" y="0"/>
                </a:moveTo>
                <a:cubicBezTo>
                  <a:pt x="1915318" y="13494"/>
                  <a:pt x="1581150" y="26988"/>
                  <a:pt x="1239837" y="257175"/>
                </a:cubicBezTo>
                <a:cubicBezTo>
                  <a:pt x="898525" y="487363"/>
                  <a:pt x="403224" y="1085850"/>
                  <a:pt x="201612" y="1381125"/>
                </a:cubicBezTo>
                <a:cubicBezTo>
                  <a:pt x="0" y="1676400"/>
                  <a:pt x="15081" y="1852612"/>
                  <a:pt x="30162" y="2028825"/>
                </a:cubicBezTo>
              </a:path>
            </a:pathLst>
          </a:custGeom>
          <a:ln w="57150">
            <a:tailEnd type="triangle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500430" y="1400179"/>
            <a:ext cx="857256" cy="2143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>
                <a:ln>
                  <a:solidFill>
                    <a:srgbClr val="C0504D"/>
                  </a:solidFill>
                </a:ln>
                <a:solidFill>
                  <a:srgbClr val="33CC33"/>
                </a:solidFill>
              </a:rPr>
              <a:t>44 mil</a:t>
            </a:r>
            <a:endParaRPr lang="es-MX" dirty="0">
              <a:ln>
                <a:solidFill>
                  <a:srgbClr val="C0504D"/>
                </a:solidFill>
              </a:ln>
              <a:solidFill>
                <a:srgbClr val="33CC33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500314" y="321468"/>
            <a:ext cx="6429375" cy="400110"/>
          </a:xfrm>
          <a:prstGeom prst="rect">
            <a:avLst/>
          </a:prstGeom>
          <a:solidFill>
            <a:srgbClr val="00327D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DEMANDA  </a:t>
            </a:r>
            <a:r>
              <a:rPr lang="es-ES_tradnl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TRIPLICA AL 2025</a:t>
            </a:r>
            <a:endParaRPr lang="es-MX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5072064" y="2357438"/>
            <a:ext cx="4071937" cy="1660922"/>
          </a:xfrm>
          <a:prstGeom prst="ellipse">
            <a:avLst/>
          </a:prstGeom>
          <a:solidFill>
            <a:srgbClr val="800080">
              <a:alpha val="18000"/>
            </a:srgb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3390901" y="3018235"/>
            <a:ext cx="3910013" cy="209550"/>
          </a:xfrm>
          <a:custGeom>
            <a:avLst/>
            <a:gdLst>
              <a:gd name="connsiteX0" fmla="*/ 2981325 w 2981325"/>
              <a:gd name="connsiteY0" fmla="*/ 247650 h 279400"/>
              <a:gd name="connsiteX1" fmla="*/ 2343150 w 2981325"/>
              <a:gd name="connsiteY1" fmla="*/ 238125 h 279400"/>
              <a:gd name="connsiteX2" fmla="*/ 1771650 w 2981325"/>
              <a:gd name="connsiteY2" fmla="*/ 0 h 279400"/>
              <a:gd name="connsiteX3" fmla="*/ 552450 w 2981325"/>
              <a:gd name="connsiteY3" fmla="*/ 95250 h 279400"/>
              <a:gd name="connsiteX4" fmla="*/ 0 w 2981325"/>
              <a:gd name="connsiteY4" fmla="*/ 133350 h 279400"/>
              <a:gd name="connsiteX5" fmla="*/ 0 w 2981325"/>
              <a:gd name="connsiteY5" fmla="*/ 133350 h 279400"/>
              <a:gd name="connsiteX0" fmla="*/ 3909987 w 3909987"/>
              <a:gd name="connsiteY0" fmla="*/ 247650 h 279400"/>
              <a:gd name="connsiteX1" fmla="*/ 2343150 w 3909987"/>
              <a:gd name="connsiteY1" fmla="*/ 238125 h 279400"/>
              <a:gd name="connsiteX2" fmla="*/ 1771650 w 3909987"/>
              <a:gd name="connsiteY2" fmla="*/ 0 h 279400"/>
              <a:gd name="connsiteX3" fmla="*/ 552450 w 3909987"/>
              <a:gd name="connsiteY3" fmla="*/ 95250 h 279400"/>
              <a:gd name="connsiteX4" fmla="*/ 0 w 3909987"/>
              <a:gd name="connsiteY4" fmla="*/ 133350 h 279400"/>
              <a:gd name="connsiteX5" fmla="*/ 0 w 3909987"/>
              <a:gd name="connsiteY5" fmla="*/ 13335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9987" h="279400">
                <a:moveTo>
                  <a:pt x="3909987" y="247650"/>
                </a:moveTo>
                <a:cubicBezTo>
                  <a:pt x="3691705" y="263525"/>
                  <a:pt x="2699540" y="279400"/>
                  <a:pt x="2343150" y="238125"/>
                </a:cubicBezTo>
                <a:cubicBezTo>
                  <a:pt x="1986760" y="196850"/>
                  <a:pt x="2070100" y="23813"/>
                  <a:pt x="1771650" y="0"/>
                </a:cubicBezTo>
                <a:lnTo>
                  <a:pt x="552450" y="95250"/>
                </a:lnTo>
                <a:lnTo>
                  <a:pt x="0" y="133350"/>
                </a:lnTo>
                <a:lnTo>
                  <a:pt x="0" y="133350"/>
                </a:lnTo>
              </a:path>
            </a:pathLst>
          </a:custGeom>
          <a:ln w="57150">
            <a:solidFill>
              <a:srgbClr val="80008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3352801" y="3213498"/>
            <a:ext cx="3952875" cy="169069"/>
          </a:xfrm>
          <a:custGeom>
            <a:avLst/>
            <a:gdLst>
              <a:gd name="connsiteX0" fmla="*/ 3095625 w 3095625"/>
              <a:gd name="connsiteY0" fmla="*/ 44450 h 225425"/>
              <a:gd name="connsiteX1" fmla="*/ 2647950 w 3095625"/>
              <a:gd name="connsiteY1" fmla="*/ 206375 h 225425"/>
              <a:gd name="connsiteX2" fmla="*/ 2038350 w 3095625"/>
              <a:gd name="connsiteY2" fmla="*/ 73025 h 225425"/>
              <a:gd name="connsiteX3" fmla="*/ 1457325 w 3095625"/>
              <a:gd name="connsiteY3" fmla="*/ 25400 h 225425"/>
              <a:gd name="connsiteX4" fmla="*/ 0 w 3095625"/>
              <a:gd name="connsiteY4" fmla="*/ 225425 h 225425"/>
              <a:gd name="connsiteX0" fmla="*/ 3952849 w 3952849"/>
              <a:gd name="connsiteY0" fmla="*/ 44450 h 225425"/>
              <a:gd name="connsiteX1" fmla="*/ 2647950 w 3952849"/>
              <a:gd name="connsiteY1" fmla="*/ 206375 h 225425"/>
              <a:gd name="connsiteX2" fmla="*/ 2038350 w 3952849"/>
              <a:gd name="connsiteY2" fmla="*/ 73025 h 225425"/>
              <a:gd name="connsiteX3" fmla="*/ 1457325 w 3952849"/>
              <a:gd name="connsiteY3" fmla="*/ 25400 h 225425"/>
              <a:gd name="connsiteX4" fmla="*/ 0 w 3952849"/>
              <a:gd name="connsiteY4" fmla="*/ 225425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2849" h="225425">
                <a:moveTo>
                  <a:pt x="3952849" y="44450"/>
                </a:moveTo>
                <a:cubicBezTo>
                  <a:pt x="3817117" y="123031"/>
                  <a:pt x="2967033" y="201613"/>
                  <a:pt x="2647950" y="206375"/>
                </a:cubicBezTo>
                <a:cubicBezTo>
                  <a:pt x="2328867" y="211137"/>
                  <a:pt x="2236787" y="103187"/>
                  <a:pt x="2038350" y="73025"/>
                </a:cubicBezTo>
                <a:cubicBezTo>
                  <a:pt x="1839913" y="42863"/>
                  <a:pt x="1797050" y="0"/>
                  <a:pt x="1457325" y="25400"/>
                </a:cubicBezTo>
                <a:cubicBezTo>
                  <a:pt x="1117600" y="50800"/>
                  <a:pt x="0" y="225425"/>
                  <a:pt x="0" y="225425"/>
                </a:cubicBezTo>
              </a:path>
            </a:pathLst>
          </a:custGeom>
          <a:ln w="57150">
            <a:solidFill>
              <a:srgbClr val="80008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20" name="19 Forma libre"/>
          <p:cNvSpPr/>
          <p:nvPr/>
        </p:nvSpPr>
        <p:spPr>
          <a:xfrm>
            <a:off x="3952875" y="3339704"/>
            <a:ext cx="3570288" cy="676275"/>
          </a:xfrm>
          <a:custGeom>
            <a:avLst/>
            <a:gdLst>
              <a:gd name="connsiteX0" fmla="*/ 3543300 w 3570287"/>
              <a:gd name="connsiteY0" fmla="*/ 0 h 901700"/>
              <a:gd name="connsiteX1" fmla="*/ 3276600 w 3570287"/>
              <a:gd name="connsiteY1" fmla="*/ 828675 h 901700"/>
              <a:gd name="connsiteX2" fmla="*/ 1781175 w 3570287"/>
              <a:gd name="connsiteY2" fmla="*/ 438150 h 901700"/>
              <a:gd name="connsiteX3" fmla="*/ 838200 w 3570287"/>
              <a:gd name="connsiteY3" fmla="*/ 257175 h 901700"/>
              <a:gd name="connsiteX4" fmla="*/ 0 w 3570287"/>
              <a:gd name="connsiteY4" fmla="*/ 638175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287" h="901700">
                <a:moveTo>
                  <a:pt x="3543300" y="0"/>
                </a:moveTo>
                <a:cubicBezTo>
                  <a:pt x="3556793" y="377825"/>
                  <a:pt x="3570287" y="755650"/>
                  <a:pt x="3276600" y="828675"/>
                </a:cubicBezTo>
                <a:cubicBezTo>
                  <a:pt x="2982913" y="901700"/>
                  <a:pt x="2187575" y="533400"/>
                  <a:pt x="1781175" y="438150"/>
                </a:cubicBezTo>
                <a:cubicBezTo>
                  <a:pt x="1374775" y="342900"/>
                  <a:pt x="1135062" y="223838"/>
                  <a:pt x="838200" y="257175"/>
                </a:cubicBezTo>
                <a:cubicBezTo>
                  <a:pt x="541338" y="290512"/>
                  <a:pt x="270669" y="464343"/>
                  <a:pt x="0" y="638175"/>
                </a:cubicBezTo>
              </a:path>
            </a:pathLst>
          </a:custGeom>
          <a:ln w="57150">
            <a:solidFill>
              <a:srgbClr val="80008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7286644" y="3061112"/>
            <a:ext cx="928694" cy="267893"/>
          </a:xfrm>
          <a:prstGeom prst="rect">
            <a:avLst/>
          </a:prstGeom>
          <a:solidFill>
            <a:srgbClr val="CC66FF">
              <a:alpha val="97000"/>
            </a:srgb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>
                <a:ln>
                  <a:solidFill>
                    <a:srgbClr val="800080"/>
                  </a:solidFill>
                </a:ln>
                <a:solidFill>
                  <a:srgbClr val="800080"/>
                </a:solidFill>
              </a:rPr>
              <a:t>43 mil</a:t>
            </a:r>
            <a:endParaRPr lang="es-MX" dirty="0">
              <a:ln>
                <a:solidFill>
                  <a:srgbClr val="800080"/>
                </a:solidFill>
              </a:ln>
              <a:solidFill>
                <a:srgbClr val="800080"/>
              </a:solidFill>
            </a:endParaRPr>
          </a:p>
        </p:txBody>
      </p:sp>
      <p:sp>
        <p:nvSpPr>
          <p:cNvPr id="25" name="24 Forma libre"/>
          <p:cNvSpPr/>
          <p:nvPr/>
        </p:nvSpPr>
        <p:spPr>
          <a:xfrm>
            <a:off x="9526" y="4032647"/>
            <a:ext cx="1247775" cy="252413"/>
          </a:xfrm>
          <a:custGeom>
            <a:avLst/>
            <a:gdLst>
              <a:gd name="connsiteX0" fmla="*/ 0 w 1247775"/>
              <a:gd name="connsiteY0" fmla="*/ 266700 h 336550"/>
              <a:gd name="connsiteX1" fmla="*/ 561975 w 1247775"/>
              <a:gd name="connsiteY1" fmla="*/ 333375 h 336550"/>
              <a:gd name="connsiteX2" fmla="*/ 857250 w 1247775"/>
              <a:gd name="connsiteY2" fmla="*/ 285750 h 336550"/>
              <a:gd name="connsiteX3" fmla="*/ 1104900 w 1247775"/>
              <a:gd name="connsiteY3" fmla="*/ 95250 h 336550"/>
              <a:gd name="connsiteX4" fmla="*/ 1247775 w 1247775"/>
              <a:gd name="connsiteY4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775" h="336550">
                <a:moveTo>
                  <a:pt x="0" y="266700"/>
                </a:moveTo>
                <a:cubicBezTo>
                  <a:pt x="209550" y="298450"/>
                  <a:pt x="419100" y="330200"/>
                  <a:pt x="561975" y="333375"/>
                </a:cubicBezTo>
                <a:cubicBezTo>
                  <a:pt x="704850" y="336550"/>
                  <a:pt x="766762" y="325438"/>
                  <a:pt x="857250" y="285750"/>
                </a:cubicBezTo>
                <a:cubicBezTo>
                  <a:pt x="947738" y="246062"/>
                  <a:pt x="1039813" y="142875"/>
                  <a:pt x="1104900" y="95250"/>
                </a:cubicBezTo>
                <a:cubicBezTo>
                  <a:pt x="1169988" y="47625"/>
                  <a:pt x="1208881" y="23812"/>
                  <a:pt x="1247775" y="0"/>
                </a:cubicBezTo>
              </a:path>
            </a:pathLst>
          </a:custGeom>
          <a:ln w="76200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black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1285875" y="2893219"/>
            <a:ext cx="3500438" cy="1285875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prstClr val="white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142844" y="3757633"/>
            <a:ext cx="928694" cy="267893"/>
          </a:xfrm>
          <a:prstGeom prst="rect">
            <a:avLst/>
          </a:prstGeom>
          <a:solidFill>
            <a:schemeClr val="tx2">
              <a:lumMod val="20000"/>
              <a:lumOff val="80000"/>
              <a:alpha val="96863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>
                <a:ln>
                  <a:solidFill>
                    <a:srgbClr val="0070C0"/>
                  </a:solidFill>
                </a:ln>
                <a:solidFill>
                  <a:srgbClr val="FFCC99"/>
                </a:solidFill>
              </a:rPr>
              <a:t>32 mil</a:t>
            </a:r>
            <a:endParaRPr lang="es-MX" dirty="0">
              <a:ln>
                <a:solidFill>
                  <a:srgbClr val="0070C0"/>
                </a:solidFill>
              </a:ln>
              <a:solidFill>
                <a:srgbClr val="FFCC99"/>
              </a:solidFill>
            </a:endParaRPr>
          </a:p>
        </p:txBody>
      </p:sp>
      <p:sp>
        <p:nvSpPr>
          <p:cNvPr id="6162" name="4609 CuadroTexto"/>
          <p:cNvSpPr txBox="1">
            <a:spLocks noChangeArrowheads="1"/>
          </p:cNvSpPr>
          <p:nvPr/>
        </p:nvSpPr>
        <p:spPr bwMode="auto">
          <a:xfrm>
            <a:off x="0" y="4554141"/>
            <a:ext cx="8858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 sz="1200">
                <a:solidFill>
                  <a:srgbClr val="000000"/>
                </a:solidFill>
              </a:rPr>
              <a:t>Fuente:  SIMULACIONES ESCENARIO BÁSICO 2025 A. Resultados de Transporte público. Modelo Tranus, enero 2010    </a:t>
            </a:r>
            <a:endParaRPr lang="es-MX" sz="1200">
              <a:solidFill>
                <a:srgbClr val="000000"/>
              </a:solidFill>
            </a:endParaRPr>
          </a:p>
        </p:txBody>
      </p:sp>
      <p:sp>
        <p:nvSpPr>
          <p:cNvPr id="6163" name="28 CuadroTexto"/>
          <p:cNvSpPr txBox="1">
            <a:spLocks noChangeArrowheads="1"/>
          </p:cNvSpPr>
          <p:nvPr/>
        </p:nvSpPr>
        <p:spPr bwMode="auto">
          <a:xfrm>
            <a:off x="2928938" y="4286250"/>
            <a:ext cx="6211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_tradnl">
                <a:solidFill>
                  <a:srgbClr val="000000"/>
                </a:solidFill>
              </a:rPr>
              <a:t>Las horas 5 a 6 am y 7 a 8 a.m tienen volúmenes similares</a:t>
            </a:r>
            <a:endParaRPr lang="es-MX">
              <a:solidFill>
                <a:srgbClr val="00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500563" y="803672"/>
            <a:ext cx="421481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Entrando a la ciudad: 6 – 7 a.m.</a:t>
            </a:r>
            <a:endParaRPr lang="es-PA" sz="2000" dirty="0">
              <a:solidFill>
                <a:prstClr val="black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2214546" y="1607337"/>
            <a:ext cx="714380" cy="2678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>
                <a:ln>
                  <a:solidFill>
                    <a:srgbClr val="C0504D"/>
                  </a:solidFill>
                </a:ln>
                <a:solidFill>
                  <a:srgbClr val="33CC33"/>
                </a:solidFill>
              </a:rPr>
              <a:t> </a:t>
            </a:r>
            <a:r>
              <a:rPr lang="es-ES_tradnl" dirty="0">
                <a:ln>
                  <a:solidFill>
                    <a:srgbClr val="C0504D"/>
                  </a:solidFill>
                </a:ln>
                <a:solidFill>
                  <a:srgbClr val="33CC33"/>
                </a:solidFill>
              </a:rPr>
              <a:t>mil</a:t>
            </a:r>
            <a:endParaRPr lang="es-MX" dirty="0">
              <a:ln>
                <a:solidFill>
                  <a:srgbClr val="C0504D"/>
                </a:solidFill>
              </a:ln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Rectángulo"/>
          <p:cNvSpPr/>
          <p:nvPr/>
        </p:nvSpPr>
        <p:spPr bwMode="auto">
          <a:xfrm>
            <a:off x="0" y="161893"/>
            <a:ext cx="9144000" cy="4217252"/>
          </a:xfrm>
          <a:prstGeom prst="rect">
            <a:avLst/>
          </a:prstGeom>
          <a:solidFill>
            <a:srgbClr val="001E6D"/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0" y="4406529"/>
            <a:ext cx="9144000" cy="301232"/>
          </a:xfrm>
          <a:prstGeom prst="rect">
            <a:avLst/>
          </a:prstGeom>
          <a:solidFill>
            <a:srgbClr val="FF85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16 Imagen" descr="Panama_City.jpg"/>
          <p:cNvPicPr>
            <a:picLocks noChangeAspect="1" noChangeArrowheads="1"/>
          </p:cNvPicPr>
          <p:nvPr/>
        </p:nvPicPr>
        <p:blipFill>
          <a:blip r:embed="rId2" cstate="print"/>
          <a:srcRect b="14641"/>
          <a:stretch>
            <a:fillRect/>
          </a:stretch>
        </p:blipFill>
        <p:spPr bwMode="auto">
          <a:xfrm>
            <a:off x="438157" y="435740"/>
            <a:ext cx="8405865" cy="39030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42188-EC47-4897-85A3-8915EC9E396B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11" name="Gruppe 205"/>
          <p:cNvGrpSpPr>
            <a:grpSpLocks/>
          </p:cNvGrpSpPr>
          <p:nvPr/>
        </p:nvGrpSpPr>
        <p:grpSpPr bwMode="auto">
          <a:xfrm>
            <a:off x="3768715" y="2790828"/>
            <a:ext cx="1646237" cy="2746772"/>
            <a:chOff x="544829" y="4069081"/>
            <a:chExt cx="970768" cy="2171508"/>
          </a:xfrm>
        </p:grpSpPr>
        <p:sp>
          <p:nvSpPr>
            <p:cNvPr id="12" name="Ellipse 148"/>
            <p:cNvSpPr/>
            <p:nvPr/>
          </p:nvSpPr>
          <p:spPr bwMode="auto">
            <a:xfrm>
              <a:off x="544829" y="5208486"/>
              <a:ext cx="970768" cy="182221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37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nb-NO" sz="1800" b="1" smtClean="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grpSp>
          <p:nvGrpSpPr>
            <p:cNvPr id="13" name="Gruppe 181"/>
            <p:cNvGrpSpPr/>
            <p:nvPr/>
          </p:nvGrpSpPr>
          <p:grpSpPr>
            <a:xfrm>
              <a:off x="756758" y="4069081"/>
              <a:ext cx="549995" cy="2171509"/>
              <a:chOff x="3708854" y="1314450"/>
              <a:chExt cx="1763452" cy="6962516"/>
            </a:xfr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grpSpPr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3708854" y="2290435"/>
                <a:ext cx="1739446" cy="2991860"/>
              </a:xfrm>
              <a:custGeom>
                <a:avLst/>
                <a:gdLst/>
                <a:ahLst/>
                <a:cxnLst>
                  <a:cxn ang="0">
                    <a:pos x="63" y="130"/>
                  </a:cxn>
                  <a:cxn ang="0">
                    <a:pos x="75" y="215"/>
                  </a:cxn>
                  <a:cxn ang="0">
                    <a:pos x="109" y="215"/>
                  </a:cxn>
                  <a:cxn ang="0">
                    <a:pos x="96" y="100"/>
                  </a:cxn>
                  <a:cxn ang="0">
                    <a:pos x="125" y="100"/>
                  </a:cxn>
                  <a:cxn ang="0">
                    <a:pos x="92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33" y="0"/>
                  </a:cxn>
                  <a:cxn ang="0">
                    <a:pos x="0" y="100"/>
                  </a:cxn>
                  <a:cxn ang="0">
                    <a:pos x="31" y="100"/>
                  </a:cxn>
                  <a:cxn ang="0">
                    <a:pos x="17" y="215"/>
                  </a:cxn>
                  <a:cxn ang="0">
                    <a:pos x="52" y="215"/>
                  </a:cxn>
                  <a:cxn ang="0">
                    <a:pos x="63" y="130"/>
                  </a:cxn>
                  <a:cxn ang="0">
                    <a:pos x="63" y="130"/>
                  </a:cxn>
                </a:cxnLst>
                <a:rect l="0" t="0" r="r" b="b"/>
                <a:pathLst>
                  <a:path w="125" h="215">
                    <a:moveTo>
                      <a:pt x="63" y="130"/>
                    </a:moveTo>
                    <a:lnTo>
                      <a:pt x="75" y="215"/>
                    </a:lnTo>
                    <a:lnTo>
                      <a:pt x="109" y="215"/>
                    </a:lnTo>
                    <a:lnTo>
                      <a:pt x="96" y="100"/>
                    </a:lnTo>
                    <a:lnTo>
                      <a:pt x="125" y="100"/>
                    </a:lnTo>
                    <a:lnTo>
                      <a:pt x="9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33" y="0"/>
                    </a:lnTo>
                    <a:lnTo>
                      <a:pt x="0" y="100"/>
                    </a:lnTo>
                    <a:lnTo>
                      <a:pt x="31" y="100"/>
                    </a:lnTo>
                    <a:lnTo>
                      <a:pt x="17" y="215"/>
                    </a:lnTo>
                    <a:lnTo>
                      <a:pt x="52" y="215"/>
                    </a:lnTo>
                    <a:lnTo>
                      <a:pt x="63" y="130"/>
                    </a:lnTo>
                    <a:lnTo>
                      <a:pt x="63" y="13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>
                  <a:solidFill>
                    <a:sysClr val="windowText" lastClr="000000"/>
                  </a:solidFill>
                  <a:latin typeface="+mn-lt"/>
                  <a:ea typeface="ＭＳ Ｐゴシック" pitchFamily="-97" charset="-128"/>
                </a:endParaRPr>
              </a:p>
            </p:txBody>
          </p:sp>
          <p:sp>
            <p:nvSpPr>
              <p:cNvPr id="15" name="Ellipse 152"/>
              <p:cNvSpPr/>
              <p:nvPr/>
            </p:nvSpPr>
            <p:spPr>
              <a:xfrm>
                <a:off x="4140427" y="1314450"/>
                <a:ext cx="876300" cy="8763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>
                  <a:solidFill>
                    <a:sysClr val="windowText" lastClr="000000"/>
                  </a:solidFill>
                  <a:latin typeface="+mn-lt"/>
                  <a:ea typeface="ＭＳ Ｐゴシック" pitchFamily="-97" charset="-128"/>
                </a:endParaRPr>
              </a:p>
            </p:txBody>
          </p:sp>
          <p:sp>
            <p:nvSpPr>
              <p:cNvPr id="16" name="Freeform 25"/>
              <p:cNvSpPr>
                <a:spLocks/>
              </p:cNvSpPr>
              <p:nvPr/>
            </p:nvSpPr>
            <p:spPr bwMode="auto">
              <a:xfrm rot="10800000">
                <a:off x="3732858" y="5285106"/>
                <a:ext cx="1739448" cy="2991860"/>
              </a:xfrm>
              <a:custGeom>
                <a:avLst/>
                <a:gdLst/>
                <a:ahLst/>
                <a:cxnLst>
                  <a:cxn ang="0">
                    <a:pos x="63" y="130"/>
                  </a:cxn>
                  <a:cxn ang="0">
                    <a:pos x="75" y="215"/>
                  </a:cxn>
                  <a:cxn ang="0">
                    <a:pos x="109" y="215"/>
                  </a:cxn>
                  <a:cxn ang="0">
                    <a:pos x="96" y="100"/>
                  </a:cxn>
                  <a:cxn ang="0">
                    <a:pos x="125" y="100"/>
                  </a:cxn>
                  <a:cxn ang="0">
                    <a:pos x="92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33" y="0"/>
                  </a:cxn>
                  <a:cxn ang="0">
                    <a:pos x="0" y="100"/>
                  </a:cxn>
                  <a:cxn ang="0">
                    <a:pos x="31" y="100"/>
                  </a:cxn>
                  <a:cxn ang="0">
                    <a:pos x="17" y="215"/>
                  </a:cxn>
                  <a:cxn ang="0">
                    <a:pos x="52" y="215"/>
                  </a:cxn>
                  <a:cxn ang="0">
                    <a:pos x="63" y="130"/>
                  </a:cxn>
                  <a:cxn ang="0">
                    <a:pos x="63" y="130"/>
                  </a:cxn>
                </a:cxnLst>
                <a:rect l="0" t="0" r="r" b="b"/>
                <a:pathLst>
                  <a:path w="125" h="215">
                    <a:moveTo>
                      <a:pt x="63" y="130"/>
                    </a:moveTo>
                    <a:lnTo>
                      <a:pt x="75" y="215"/>
                    </a:lnTo>
                    <a:lnTo>
                      <a:pt x="109" y="215"/>
                    </a:lnTo>
                    <a:lnTo>
                      <a:pt x="96" y="100"/>
                    </a:lnTo>
                    <a:lnTo>
                      <a:pt x="125" y="100"/>
                    </a:lnTo>
                    <a:lnTo>
                      <a:pt x="9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33" y="0"/>
                    </a:lnTo>
                    <a:lnTo>
                      <a:pt x="0" y="100"/>
                    </a:lnTo>
                    <a:lnTo>
                      <a:pt x="31" y="100"/>
                    </a:lnTo>
                    <a:lnTo>
                      <a:pt x="17" y="215"/>
                    </a:lnTo>
                    <a:lnTo>
                      <a:pt x="52" y="215"/>
                    </a:lnTo>
                    <a:lnTo>
                      <a:pt x="63" y="130"/>
                    </a:lnTo>
                    <a:lnTo>
                      <a:pt x="63" y="130"/>
                    </a:ln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540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>
                  <a:solidFill>
                    <a:sysClr val="windowText" lastClr="000000"/>
                  </a:solidFill>
                  <a:latin typeface="+mn-lt"/>
                  <a:ea typeface="ＭＳ Ｐゴシック" pitchFamily="-97" charset="-128"/>
                </a:endParaRPr>
              </a:p>
            </p:txBody>
          </p:sp>
        </p:grpSp>
      </p:grpSp>
      <p:sp>
        <p:nvSpPr>
          <p:cNvPr id="18" name="17 Llamada de nube"/>
          <p:cNvSpPr/>
          <p:nvPr/>
        </p:nvSpPr>
        <p:spPr bwMode="auto">
          <a:xfrm>
            <a:off x="1322343" y="956050"/>
            <a:ext cx="6645366" cy="1204929"/>
          </a:xfrm>
          <a:prstGeom prst="cloudCallout">
            <a:avLst>
              <a:gd name="adj1" fmla="val 182"/>
              <a:gd name="adj2" fmla="val 88790"/>
            </a:avLst>
          </a:prstGeom>
          <a:solidFill>
            <a:srgbClr val="FF850E">
              <a:alpha val="5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Ciudad de Panamá….. </a:t>
            </a:r>
            <a:endParaRPr lang="en-US" sz="2800" dirty="0" smtClean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1E6D"/>
                </a:solidFill>
              </a:rPr>
              <a:t>¿</a:t>
            </a:r>
            <a:r>
              <a:rPr lang="en-US" sz="3200" b="1" dirty="0" err="1" smtClean="0">
                <a:solidFill>
                  <a:srgbClr val="001E6D"/>
                </a:solidFill>
              </a:rPr>
              <a:t>Qué</a:t>
            </a:r>
            <a:r>
              <a:rPr lang="en-US" sz="3200" b="1" dirty="0" smtClean="0">
                <a:solidFill>
                  <a:srgbClr val="001E6D"/>
                </a:solidFill>
              </a:rPr>
              <a:t> </a:t>
            </a:r>
            <a:r>
              <a:rPr lang="en-US" sz="3200" b="1" dirty="0" err="1" smtClean="0">
                <a:solidFill>
                  <a:srgbClr val="001E6D"/>
                </a:solidFill>
              </a:rPr>
              <a:t>necesitamos</a:t>
            </a:r>
            <a:r>
              <a:rPr lang="en-US" sz="3200" b="1" dirty="0" smtClean="0">
                <a:solidFill>
                  <a:srgbClr val="001E6D"/>
                </a:solidFill>
              </a:rPr>
              <a:t> </a:t>
            </a:r>
            <a:r>
              <a:rPr lang="en-US" sz="3200" b="1" dirty="0" err="1" smtClean="0">
                <a:solidFill>
                  <a:srgbClr val="001E6D"/>
                </a:solidFill>
              </a:rPr>
              <a:t>hacer</a:t>
            </a:r>
            <a:r>
              <a:rPr lang="en-US" sz="3200" b="1" dirty="0" smtClean="0">
                <a:solidFill>
                  <a:srgbClr val="001E6D"/>
                </a:solidFill>
              </a:rPr>
              <a:t>?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1E6D"/>
              </a:solidFill>
              <a:effectLst/>
              <a:latin typeface="Arial" charset="0"/>
            </a:endParaRPr>
          </a:p>
        </p:txBody>
      </p:sp>
      <p:sp>
        <p:nvSpPr>
          <p:cNvPr id="20" name="2 Marcador de fecha"/>
          <p:cNvSpPr>
            <a:spLocks noGrp="1"/>
          </p:cNvSpPr>
          <p:nvPr>
            <p:ph type="dt" sz="half" idx="4294967295"/>
          </p:nvPr>
        </p:nvSpPr>
        <p:spPr>
          <a:xfrm>
            <a:off x="7813675" y="4920853"/>
            <a:ext cx="719138" cy="8096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Nov.</a:t>
            </a:r>
            <a:endParaRPr lang="en-GB" dirty="0"/>
          </a:p>
        </p:txBody>
      </p:sp>
      <p:sp>
        <p:nvSpPr>
          <p:cNvPr id="22" name="3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5813442" y="4817300"/>
            <a:ext cx="2714608" cy="12141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ALAMYS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9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1714299"/>
            <a:ext cx="9144000" cy="1738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50591" y="2112351"/>
            <a:ext cx="8242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Arial"/>
                <a:cs typeface="Arial"/>
              </a:rPr>
              <a:t>Conceptos Generales</a:t>
            </a:r>
            <a:endParaRPr lang="es-ES" sz="6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639" y="-33786"/>
            <a:ext cx="7022700" cy="11583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1054" y="590498"/>
            <a:ext cx="663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Impact"/>
                <a:cs typeface="Impact"/>
              </a:rPr>
              <a:t>Proyecto Línea Uno del Metro de Panamá</a:t>
            </a:r>
            <a:endParaRPr lang="es-ES" sz="2800" dirty="0">
              <a:latin typeface="Impact"/>
              <a:cs typeface="Impact"/>
            </a:endParaRPr>
          </a:p>
        </p:txBody>
      </p:sp>
      <p:pic>
        <p:nvPicPr>
          <p:cNvPr id="11" name="10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357291" y="1017974"/>
            <a:ext cx="7457195" cy="432197"/>
          </a:xfrm>
        </p:spPr>
        <p:txBody>
          <a:bodyPr>
            <a:noAutofit/>
          </a:bodyPr>
          <a:lstStyle/>
          <a:p>
            <a:pPr algn="l" eaLnBrk="1" hangingPunct="1"/>
            <a:r>
              <a:rPr lang="es-ES" sz="2400" b="1" dirty="0" err="1" smtClean="0"/>
              <a:t>Multiples</a:t>
            </a:r>
            <a:r>
              <a:rPr lang="es-ES" sz="2400" b="1" dirty="0" smtClean="0"/>
              <a:t> Soluciones sino, no trabaja </a:t>
            </a:r>
            <a:r>
              <a:rPr lang="es-ES" sz="2400" b="1" dirty="0" smtClean="0"/>
              <a:t>!</a:t>
            </a:r>
            <a:endParaRPr lang="es-ES" sz="2400" b="1" dirty="0" smtClean="0">
              <a:solidFill>
                <a:schemeClr val="tx1"/>
              </a:solidFill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57158" y="1446603"/>
            <a:ext cx="8229600" cy="21512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s-VE" sz="2000" dirty="0" smtClean="0"/>
          </a:p>
          <a:p>
            <a:pPr eaLnBrk="1" hangingPunct="1">
              <a:lnSpc>
                <a:spcPct val="80000"/>
              </a:lnSpc>
            </a:pPr>
            <a:r>
              <a:rPr lang="es-VE" sz="2000" dirty="0" smtClean="0"/>
              <a:t>METRO+ Ampliación red </a:t>
            </a:r>
            <a:r>
              <a:rPr lang="es-VE" sz="2000" dirty="0" smtClean="0"/>
              <a:t>Vial + Intersecciones, ensanches, asfalto (MOP)</a:t>
            </a:r>
          </a:p>
          <a:p>
            <a:pPr eaLnBrk="1" hangingPunct="1">
              <a:lnSpc>
                <a:spcPct val="80000"/>
              </a:lnSpc>
            </a:pPr>
            <a:endParaRPr lang="es-VE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Nuevo METROBUS (1600 BUSES NUEVOS), </a:t>
            </a:r>
            <a:r>
              <a:rPr lang="en-US" sz="2000" dirty="0" err="1" smtClean="0"/>
              <a:t>Semáforos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</a:pPr>
            <a:r>
              <a:rPr lang="es-ES" sz="2000" dirty="0" smtClean="0"/>
              <a:t>INVERSION </a:t>
            </a:r>
            <a:r>
              <a:rPr lang="es-ES" sz="2000" dirty="0" smtClean="0"/>
              <a:t>TOTAL DE APROX $4,000 MILLONES EN 3 AÑOS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4214810" y="343824"/>
            <a:ext cx="4460875" cy="584763"/>
          </a:xfrm>
          <a:prstGeom prst="rect">
            <a:avLst/>
          </a:prstGeom>
          <a:solidFill>
            <a:srgbClr val="00327D"/>
          </a:solidFill>
          <a:ln w="9525">
            <a:noFill/>
            <a:miter lim="800000"/>
            <a:headEnd/>
            <a:tailEnd/>
          </a:ln>
        </p:spPr>
        <p:txBody>
          <a:bodyPr lIns="91428" tIns="45714" rIns="91428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sz="3200" dirty="0" smtClean="0">
                <a:solidFill>
                  <a:schemeClr val="bg1"/>
                </a:solidFill>
              </a:rPr>
              <a:t>SOLUCIONES?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6" name="5 Imagen" descr="LOGO METRO FINAL VERSIO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60718"/>
            <a:ext cx="1071570" cy="950976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2620312" y="3696899"/>
            <a:ext cx="3071834" cy="1285884"/>
            <a:chOff x="2143108" y="4786322"/>
            <a:chExt cx="4286280" cy="1857388"/>
          </a:xfrm>
        </p:grpSpPr>
        <p:sp>
          <p:nvSpPr>
            <p:cNvPr id="10" name="9 Rectángulo redondeado"/>
            <p:cNvSpPr/>
            <p:nvPr/>
          </p:nvSpPr>
          <p:spPr>
            <a:xfrm>
              <a:off x="2143108" y="4786322"/>
              <a:ext cx="4286280" cy="1857388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50000">
                  <a:schemeClr val="accent6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6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2155835" y="4929198"/>
              <a:ext cx="4270847" cy="44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1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SISTEMA INTEGRADO DE TRANSPORTE</a:t>
              </a:r>
              <a:endParaRPr lang="es-MX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pic>
          <p:nvPicPr>
            <p:cNvPr id="8" name="7 Imagen" descr="LogoMetrobus.JPG"/>
            <p:cNvPicPr>
              <a:picLocks noChangeAspect="1"/>
            </p:cNvPicPr>
            <p:nvPr/>
          </p:nvPicPr>
          <p:blipFill>
            <a:blip r:embed="rId4" cstate="print"/>
            <a:srcRect r="47265" b="66308"/>
            <a:stretch>
              <a:fillRect/>
            </a:stretch>
          </p:blipFill>
          <p:spPr>
            <a:xfrm>
              <a:off x="2756524" y="5429264"/>
              <a:ext cx="1481879" cy="757405"/>
            </a:xfrm>
            <a:prstGeom prst="rect">
              <a:avLst/>
            </a:prstGeom>
          </p:spPr>
        </p:pic>
        <p:pic>
          <p:nvPicPr>
            <p:cNvPr id="9" name="8 Imagen" descr="LOGO METRO FINAL VERSION 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78643" y="5214950"/>
              <a:ext cx="1357321" cy="1285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463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ktangel 70"/>
          <p:cNvSpPr/>
          <p:nvPr/>
        </p:nvSpPr>
        <p:spPr>
          <a:xfrm flipV="1">
            <a:off x="226954" y="189277"/>
            <a:ext cx="8690094" cy="4326789"/>
          </a:xfrm>
          <a:prstGeom prst="rect">
            <a:avLst/>
          </a:prstGeom>
          <a:gradFill flip="none" rotWithShape="1">
            <a:gsLst>
              <a:gs pos="0">
                <a:srgbClr val="BBE4F9"/>
              </a:gs>
              <a:gs pos="100000">
                <a:schemeClr val="bg1"/>
              </a:gs>
              <a:gs pos="37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itchFamily="-109" charset="0"/>
              <a:ea typeface="ＭＳ Ｐゴシック" pitchFamily="-109" charset="-128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90441" y="3475447"/>
            <a:ext cx="8726607" cy="1200150"/>
          </a:xfrm>
          <a:prstGeom prst="rect">
            <a:avLst/>
          </a:prstGeom>
          <a:solidFill>
            <a:srgbClr val="001E6D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  <a:latin typeface="Calibri" pitchFamily="-109" charset="0"/>
              <a:ea typeface="ＭＳ Ｐゴシック" pitchFamily="-109" charset="-128"/>
            </a:endParaRPr>
          </a:p>
        </p:txBody>
      </p:sp>
      <p:sp>
        <p:nvSpPr>
          <p:cNvPr id="4100" name="Rektangel 76"/>
          <p:cNvSpPr>
            <a:spLocks noChangeArrowheads="1"/>
          </p:cNvSpPr>
          <p:nvPr/>
        </p:nvSpPr>
        <p:spPr bwMode="auto">
          <a:xfrm>
            <a:off x="1112838" y="3669536"/>
            <a:ext cx="499270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MX" sz="3600" b="1" noProof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Liderazgo </a:t>
            </a:r>
            <a:r>
              <a:rPr lang="es-MX" sz="3600" b="1" noProof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Político</a:t>
            </a:r>
          </a:p>
          <a:p>
            <a:r>
              <a:rPr lang="es-MX" sz="3600" b="1" noProof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Del Presidente Martinelli</a:t>
            </a:r>
          </a:p>
          <a:p>
            <a:r>
              <a:rPr lang="es-MX" sz="3600" b="1" noProof="1" smtClean="0">
                <a:solidFill>
                  <a:srgbClr val="FFFFFF"/>
                </a:solidFill>
                <a:latin typeface="+mj-lt"/>
                <a:cs typeface="Arial" pitchFamily="34" charset="0"/>
              </a:rPr>
              <a:t> </a:t>
            </a:r>
            <a:endParaRPr lang="da-DK" sz="3600" dirty="0">
              <a:solidFill>
                <a:srgbClr val="FFFFFF"/>
              </a:solidFill>
              <a:latin typeface="+mj-lt"/>
            </a:endParaRPr>
          </a:p>
          <a:p>
            <a:endParaRPr lang="da-DK" sz="3600" dirty="0">
              <a:solidFill>
                <a:srgbClr val="1E1C11"/>
              </a:solidFill>
              <a:latin typeface="+mj-lt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08039" y="3736211"/>
            <a:ext cx="250825" cy="188119"/>
            <a:chOff x="530225" y="5016500"/>
            <a:chExt cx="393700" cy="393700"/>
          </a:xfrm>
        </p:grpSpPr>
        <p:sp>
          <p:nvSpPr>
            <p:cNvPr id="4128" name="Oval 110"/>
            <p:cNvSpPr>
              <a:spLocks noChangeArrowheads="1"/>
            </p:cNvSpPr>
            <p:nvPr/>
          </p:nvSpPr>
          <p:spPr bwMode="auto">
            <a:xfrm>
              <a:off x="530225" y="5016500"/>
              <a:ext cx="393700" cy="393700"/>
            </a:xfrm>
            <a:prstGeom prst="ellipse">
              <a:avLst/>
            </a:prstGeom>
            <a:noFill/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nb-NO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4129" name="Isosceles Triangle 111"/>
            <p:cNvSpPr>
              <a:spLocks noChangeArrowheads="1"/>
            </p:cNvSpPr>
            <p:nvPr/>
          </p:nvSpPr>
          <p:spPr bwMode="auto">
            <a:xfrm rot="5400000">
              <a:off x="634879" y="5111187"/>
              <a:ext cx="234227" cy="204325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nb-NO">
                <a:solidFill>
                  <a:srgbClr val="353637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uppe 31"/>
          <p:cNvGrpSpPr/>
          <p:nvPr/>
        </p:nvGrpSpPr>
        <p:grpSpPr>
          <a:xfrm>
            <a:off x="1760500" y="298816"/>
            <a:ext cx="3857715" cy="3344176"/>
            <a:chOff x="1323976" y="2008482"/>
            <a:chExt cx="4067174" cy="4701002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perspectiveRelaxedModerately" fov="4800000">
              <a:rot lat="18290636" lon="0" rev="0"/>
            </a:camera>
            <a:lightRig rig="soft" dir="t">
              <a:rot lat="0" lon="0" rev="4800000"/>
            </a:lightRig>
          </a:scene3d>
        </p:grpSpPr>
        <p:sp>
          <p:nvSpPr>
            <p:cNvPr id="24" name="Højrepil 14"/>
            <p:cNvSpPr/>
            <p:nvPr/>
          </p:nvSpPr>
          <p:spPr>
            <a:xfrm rot="5400000">
              <a:off x="1731102" y="3049437"/>
              <a:ext cx="3252921" cy="4067174"/>
            </a:xfrm>
            <a:prstGeom prst="rightArrow">
              <a:avLst/>
            </a:prstGeom>
            <a:solidFill>
              <a:srgbClr val="FF850E"/>
            </a:solidFill>
            <a:ln w="76200" cap="flat" cmpd="sng" algn="ctr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5000">
                    <a:srgbClr val="FFFFFF"/>
                  </a:gs>
                  <a:gs pos="33000">
                    <a:schemeClr val="bg1">
                      <a:lumMod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prstDash val="solid"/>
            </a:ln>
            <a:effectLst/>
            <a:sp3d extrusionH="254000" prstMaterial="matte"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a-DK" sz="4000" kern="0" dirty="0" err="1">
                <a:solidFill>
                  <a:schemeClr val="bg1"/>
                </a:solidFill>
                <a:latin typeface="Calibri"/>
                <a:ea typeface="+mn-ea"/>
              </a:endParaRPr>
            </a:p>
          </p:txBody>
        </p:sp>
        <p:sp>
          <p:nvSpPr>
            <p:cNvPr id="25" name="Rektangel 16"/>
            <p:cNvSpPr/>
            <p:nvPr/>
          </p:nvSpPr>
          <p:spPr>
            <a:xfrm>
              <a:off x="2344881" y="2008482"/>
              <a:ext cx="2025362" cy="1259029"/>
            </a:xfrm>
            <a:prstGeom prst="rect">
              <a:avLst/>
            </a:prstGeom>
            <a:solidFill>
              <a:srgbClr val="FF850E"/>
            </a:solidFill>
            <a:ln w="762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  <a:sp3d extrusionH="254000"/>
          </p:spPr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a-DK" sz="2800" kern="0" dirty="0" smtClean="0">
                  <a:solidFill>
                    <a:schemeClr val="bg1"/>
                  </a:solidFill>
                  <a:latin typeface="Calibri"/>
                </a:rPr>
                <a:t>INICIO</a:t>
              </a:r>
              <a:endParaRPr lang="da-DK" sz="2800" kern="0" dirty="0">
                <a:solidFill>
                  <a:schemeClr val="bg1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6" name="Gruppe 205"/>
          <p:cNvGrpSpPr>
            <a:grpSpLocks/>
          </p:cNvGrpSpPr>
          <p:nvPr/>
        </p:nvGrpSpPr>
        <p:grpSpPr bwMode="auto">
          <a:xfrm>
            <a:off x="2538451" y="967635"/>
            <a:ext cx="1646237" cy="2746772"/>
            <a:chOff x="544829" y="4069081"/>
            <a:chExt cx="970768" cy="2171508"/>
          </a:xfrm>
        </p:grpSpPr>
        <p:sp>
          <p:nvSpPr>
            <p:cNvPr id="69" name="Ellipse 148"/>
            <p:cNvSpPr/>
            <p:nvPr/>
          </p:nvSpPr>
          <p:spPr bwMode="auto">
            <a:xfrm>
              <a:off x="544829" y="5208486"/>
              <a:ext cx="970768" cy="182221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37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9" charset="-128"/>
                </a:defRPr>
              </a:lvl9pPr>
            </a:lstStyle>
            <a:p>
              <a:pPr algn="ctr" eaLnBrk="1" hangingPunct="1">
                <a:defRPr/>
              </a:pPr>
              <a:endParaRPr lang="nb-NO" sz="1800" b="1" smtClean="0">
                <a:solidFill>
                  <a:srgbClr val="FFFFFF"/>
                </a:solidFill>
                <a:latin typeface="Calibri" pitchFamily="-109" charset="0"/>
              </a:endParaRPr>
            </a:p>
          </p:txBody>
        </p:sp>
        <p:grpSp>
          <p:nvGrpSpPr>
            <p:cNvPr id="7" name="Gruppe 181"/>
            <p:cNvGrpSpPr/>
            <p:nvPr/>
          </p:nvGrpSpPr>
          <p:grpSpPr>
            <a:xfrm>
              <a:off x="756758" y="4069081"/>
              <a:ext cx="549995" cy="2171508"/>
              <a:chOff x="3708854" y="1314450"/>
              <a:chExt cx="1763452" cy="6962516"/>
            </a:xfr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grpSpPr>
          <p:sp>
            <p:nvSpPr>
              <p:cNvPr id="72" name="Freeform 25"/>
              <p:cNvSpPr>
                <a:spLocks/>
              </p:cNvSpPr>
              <p:nvPr/>
            </p:nvSpPr>
            <p:spPr bwMode="auto">
              <a:xfrm>
                <a:off x="3708854" y="2290435"/>
                <a:ext cx="1739446" cy="2991860"/>
              </a:xfrm>
              <a:custGeom>
                <a:avLst/>
                <a:gdLst/>
                <a:ahLst/>
                <a:cxnLst>
                  <a:cxn ang="0">
                    <a:pos x="63" y="130"/>
                  </a:cxn>
                  <a:cxn ang="0">
                    <a:pos x="75" y="215"/>
                  </a:cxn>
                  <a:cxn ang="0">
                    <a:pos x="109" y="215"/>
                  </a:cxn>
                  <a:cxn ang="0">
                    <a:pos x="96" y="100"/>
                  </a:cxn>
                  <a:cxn ang="0">
                    <a:pos x="125" y="100"/>
                  </a:cxn>
                  <a:cxn ang="0">
                    <a:pos x="92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33" y="0"/>
                  </a:cxn>
                  <a:cxn ang="0">
                    <a:pos x="0" y="100"/>
                  </a:cxn>
                  <a:cxn ang="0">
                    <a:pos x="31" y="100"/>
                  </a:cxn>
                  <a:cxn ang="0">
                    <a:pos x="17" y="215"/>
                  </a:cxn>
                  <a:cxn ang="0">
                    <a:pos x="52" y="215"/>
                  </a:cxn>
                  <a:cxn ang="0">
                    <a:pos x="63" y="130"/>
                  </a:cxn>
                  <a:cxn ang="0">
                    <a:pos x="63" y="130"/>
                  </a:cxn>
                </a:cxnLst>
                <a:rect l="0" t="0" r="r" b="b"/>
                <a:pathLst>
                  <a:path w="125" h="215">
                    <a:moveTo>
                      <a:pt x="63" y="130"/>
                    </a:moveTo>
                    <a:lnTo>
                      <a:pt x="75" y="215"/>
                    </a:lnTo>
                    <a:lnTo>
                      <a:pt x="109" y="215"/>
                    </a:lnTo>
                    <a:lnTo>
                      <a:pt x="96" y="100"/>
                    </a:lnTo>
                    <a:lnTo>
                      <a:pt x="125" y="100"/>
                    </a:lnTo>
                    <a:lnTo>
                      <a:pt x="9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33" y="0"/>
                    </a:lnTo>
                    <a:lnTo>
                      <a:pt x="0" y="100"/>
                    </a:lnTo>
                    <a:lnTo>
                      <a:pt x="31" y="100"/>
                    </a:lnTo>
                    <a:lnTo>
                      <a:pt x="17" y="215"/>
                    </a:lnTo>
                    <a:lnTo>
                      <a:pt x="52" y="215"/>
                    </a:lnTo>
                    <a:lnTo>
                      <a:pt x="63" y="130"/>
                    </a:lnTo>
                    <a:lnTo>
                      <a:pt x="63" y="13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>
                  <a:solidFill>
                    <a:sysClr val="windowText" lastClr="000000"/>
                  </a:solidFill>
                  <a:latin typeface="+mn-lt"/>
                  <a:ea typeface="ＭＳ Ｐゴシック" pitchFamily="-97" charset="-128"/>
                </a:endParaRPr>
              </a:p>
            </p:txBody>
          </p:sp>
          <p:sp>
            <p:nvSpPr>
              <p:cNvPr id="73" name="Ellipse 152"/>
              <p:cNvSpPr/>
              <p:nvPr/>
            </p:nvSpPr>
            <p:spPr>
              <a:xfrm>
                <a:off x="4140427" y="1314450"/>
                <a:ext cx="876300" cy="8763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>
                  <a:solidFill>
                    <a:sysClr val="windowText" lastClr="000000"/>
                  </a:solidFill>
                  <a:latin typeface="+mn-lt"/>
                  <a:ea typeface="ＭＳ Ｐゴシック" pitchFamily="-97" charset="-128"/>
                </a:endParaRPr>
              </a:p>
            </p:txBody>
          </p:sp>
          <p:sp>
            <p:nvSpPr>
              <p:cNvPr id="91" name="Freeform 25"/>
              <p:cNvSpPr>
                <a:spLocks/>
              </p:cNvSpPr>
              <p:nvPr/>
            </p:nvSpPr>
            <p:spPr bwMode="auto">
              <a:xfrm rot="10800000">
                <a:off x="3732858" y="5285106"/>
                <a:ext cx="1739448" cy="2991860"/>
              </a:xfrm>
              <a:custGeom>
                <a:avLst/>
                <a:gdLst/>
                <a:ahLst/>
                <a:cxnLst>
                  <a:cxn ang="0">
                    <a:pos x="63" y="130"/>
                  </a:cxn>
                  <a:cxn ang="0">
                    <a:pos x="75" y="215"/>
                  </a:cxn>
                  <a:cxn ang="0">
                    <a:pos x="109" y="215"/>
                  </a:cxn>
                  <a:cxn ang="0">
                    <a:pos x="96" y="100"/>
                  </a:cxn>
                  <a:cxn ang="0">
                    <a:pos x="125" y="100"/>
                  </a:cxn>
                  <a:cxn ang="0">
                    <a:pos x="92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33" y="0"/>
                  </a:cxn>
                  <a:cxn ang="0">
                    <a:pos x="0" y="100"/>
                  </a:cxn>
                  <a:cxn ang="0">
                    <a:pos x="31" y="100"/>
                  </a:cxn>
                  <a:cxn ang="0">
                    <a:pos x="17" y="215"/>
                  </a:cxn>
                  <a:cxn ang="0">
                    <a:pos x="52" y="215"/>
                  </a:cxn>
                  <a:cxn ang="0">
                    <a:pos x="63" y="130"/>
                  </a:cxn>
                  <a:cxn ang="0">
                    <a:pos x="63" y="130"/>
                  </a:cxn>
                </a:cxnLst>
                <a:rect l="0" t="0" r="r" b="b"/>
                <a:pathLst>
                  <a:path w="125" h="215">
                    <a:moveTo>
                      <a:pt x="63" y="130"/>
                    </a:moveTo>
                    <a:lnTo>
                      <a:pt x="75" y="215"/>
                    </a:lnTo>
                    <a:lnTo>
                      <a:pt x="109" y="215"/>
                    </a:lnTo>
                    <a:lnTo>
                      <a:pt x="96" y="100"/>
                    </a:lnTo>
                    <a:lnTo>
                      <a:pt x="125" y="100"/>
                    </a:lnTo>
                    <a:lnTo>
                      <a:pt x="92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33" y="0"/>
                    </a:lnTo>
                    <a:lnTo>
                      <a:pt x="0" y="100"/>
                    </a:lnTo>
                    <a:lnTo>
                      <a:pt x="31" y="100"/>
                    </a:lnTo>
                    <a:lnTo>
                      <a:pt x="17" y="215"/>
                    </a:lnTo>
                    <a:lnTo>
                      <a:pt x="52" y="215"/>
                    </a:lnTo>
                    <a:lnTo>
                      <a:pt x="63" y="130"/>
                    </a:lnTo>
                    <a:lnTo>
                      <a:pt x="63" y="130"/>
                    </a:lnTo>
                    <a:close/>
                  </a:path>
                </a:pathLst>
              </a:custGeom>
              <a:gradFill flip="none" rotWithShape="1">
                <a:gsLst>
                  <a:gs pos="6300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  <a:alpha val="46000"/>
                    </a:schemeClr>
                  </a:gs>
                </a:gsLst>
                <a:lin ang="540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b="1" kern="0">
                  <a:solidFill>
                    <a:sysClr val="windowText" lastClr="000000"/>
                  </a:solidFill>
                  <a:latin typeface="+mn-lt"/>
                  <a:ea typeface="ＭＳ Ｐゴシック" pitchFamily="-97" charset="-128"/>
                </a:endParaRPr>
              </a:p>
            </p:txBody>
          </p:sp>
        </p:grpSp>
      </p:grpSp>
      <p:sp>
        <p:nvSpPr>
          <p:cNvPr id="38" name="37 Título"/>
          <p:cNvSpPr>
            <a:spLocks noGrp="1"/>
          </p:cNvSpPr>
          <p:nvPr>
            <p:ph type="title"/>
          </p:nvPr>
        </p:nvSpPr>
        <p:spPr>
          <a:xfrm>
            <a:off x="611188" y="350044"/>
            <a:ext cx="3303578" cy="809625"/>
          </a:xfrm>
        </p:spPr>
        <p:txBody>
          <a:bodyPr/>
          <a:lstStyle/>
          <a:p>
            <a:r>
              <a:rPr lang="en-US" dirty="0" smtClean="0"/>
              <a:t>Primer Paso</a:t>
            </a:r>
            <a:endParaRPr lang="en-US" dirty="0"/>
          </a:p>
        </p:txBody>
      </p:sp>
      <p:pic>
        <p:nvPicPr>
          <p:cNvPr id="36" name="Picture 10" descr="C:\Users\gaj4i\AppData\Local\Microsoft\Windows\Temporary Internet Files\Content.IE5\FOY35OEI\MC90031905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755" y="490509"/>
            <a:ext cx="1836115" cy="1235812"/>
          </a:xfrm>
          <a:prstGeom prst="rect">
            <a:avLst/>
          </a:prstGeom>
          <a:noFill/>
        </p:spPr>
      </p:pic>
      <p:sp>
        <p:nvSpPr>
          <p:cNvPr id="37" name="36 Llamada de nube"/>
          <p:cNvSpPr/>
          <p:nvPr/>
        </p:nvSpPr>
        <p:spPr bwMode="auto">
          <a:xfrm>
            <a:off x="6178573" y="298816"/>
            <a:ext cx="2738475" cy="1670470"/>
          </a:xfrm>
          <a:prstGeom prst="cloudCallout">
            <a:avLst>
              <a:gd name="adj1" fmla="val -69551"/>
              <a:gd name="adj2" fmla="val 156723"/>
            </a:avLst>
          </a:prstGeom>
          <a:solidFill>
            <a:srgbClr val="52ADD5">
              <a:alpha val="69000"/>
            </a:srgbClr>
          </a:solidFill>
          <a:ln w="9525" cap="flat" cmpd="sng" algn="ctr">
            <a:solidFill>
              <a:srgbClr val="9696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6099" name="Picture 3" descr="C:\Users\gaj4i\AppData\Local\Microsoft\Windows\Temporary Internet Files\Content.IE5\W2NHYWXR\MC900434726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6728" y="2708674"/>
            <a:ext cx="2285714" cy="171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2 Marcador de fecha"/>
          <p:cNvSpPr>
            <a:spLocks noGrp="1"/>
          </p:cNvSpPr>
          <p:nvPr>
            <p:ph type="dt" sz="half" idx="4294967295"/>
          </p:nvPr>
        </p:nvSpPr>
        <p:spPr>
          <a:xfrm>
            <a:off x="7813675" y="4920853"/>
            <a:ext cx="719138" cy="8096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Nov</a:t>
            </a:r>
            <a:endParaRPr lang="en-GB" dirty="0"/>
          </a:p>
        </p:txBody>
      </p:sp>
      <p:sp>
        <p:nvSpPr>
          <p:cNvPr id="22" name="3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5813442" y="4817300"/>
            <a:ext cx="2714608" cy="12141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ALAMYS</a:t>
            </a:r>
            <a:endParaRPr lang="en-GB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F80AF-99A3-462C-8825-3ED7C3C04E7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1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4320" y="0"/>
            <a:ext cx="8075613" cy="750072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PARA METRO: LIDERAZGO </a:t>
            </a:r>
            <a:r>
              <a:rPr lang="es-MX" dirty="0" smtClean="0"/>
              <a:t>ES CLAVE</a:t>
            </a:r>
            <a:endParaRPr lang="es-MX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11188" y="956051"/>
            <a:ext cx="8132762" cy="3811213"/>
          </a:xfrm>
        </p:spPr>
        <p:txBody>
          <a:bodyPr>
            <a:normAutofit fontScale="62500" lnSpcReduction="20000"/>
          </a:bodyPr>
          <a:lstStyle/>
          <a:p>
            <a:r>
              <a:rPr lang="es-MX" b="1" dirty="0" smtClean="0"/>
              <a:t>GOBIERNO DE EMPRESARIOS. OTRA MENTALIDAD.</a:t>
            </a:r>
          </a:p>
          <a:p>
            <a:r>
              <a:rPr lang="es-MX" b="1" dirty="0" smtClean="0"/>
              <a:t>DECISIÓN FIRME DEL ORGANO EJECUTIVO DE LLEVAR ADELANTE PROYECTO.</a:t>
            </a:r>
            <a:r>
              <a:rPr lang="es-MX" dirty="0" smtClean="0"/>
              <a:t> </a:t>
            </a:r>
          </a:p>
          <a:p>
            <a:r>
              <a:rPr lang="es-MX" dirty="0" smtClean="0"/>
              <a:t>CREACIÓN DE LA </a:t>
            </a:r>
            <a:r>
              <a:rPr lang="es-MX" sz="3600" dirty="0" smtClean="0">
                <a:solidFill>
                  <a:srgbClr val="FF0000"/>
                </a:solidFill>
              </a:rPr>
              <a:t>SMP</a:t>
            </a:r>
            <a:r>
              <a:rPr lang="es-MX" dirty="0" smtClean="0"/>
              <a:t> DENTRO DE LA PRESIDENCIA, JULIO 2009</a:t>
            </a:r>
          </a:p>
          <a:p>
            <a:r>
              <a:rPr lang="es-MX" dirty="0" smtClean="0"/>
              <a:t>SECRETARÍA </a:t>
            </a:r>
            <a:r>
              <a:rPr lang="es-MX" dirty="0" smtClean="0"/>
              <a:t>DE ESTADO CON PARTICIPACIÓN EN EL </a:t>
            </a:r>
            <a:r>
              <a:rPr lang="es-MX" dirty="0" smtClean="0"/>
              <a:t>GABINETE Y  NIVEL MINISTERIAL.</a:t>
            </a:r>
            <a:endParaRPr lang="es-MX" dirty="0" smtClean="0"/>
          </a:p>
          <a:p>
            <a:r>
              <a:rPr lang="es-MX" dirty="0" smtClean="0"/>
              <a:t>CONCEPTO : LLAVE EN MANO VS ATOMIZACIÓN</a:t>
            </a:r>
            <a:endParaRPr lang="es-MX" dirty="0" smtClean="0"/>
          </a:p>
          <a:p>
            <a:r>
              <a:rPr lang="es-MX" dirty="0" smtClean="0"/>
              <a:t>CONTRATACIONES </a:t>
            </a:r>
            <a:r>
              <a:rPr lang="es-MX" dirty="0" smtClean="0"/>
              <a:t>LEGALES DE ASESORÍAS, POYRY CONSULTOR ORIGINAL (PLANO CONCEPTUAL).  </a:t>
            </a:r>
            <a:r>
              <a:rPr lang="es-MX" dirty="0" smtClean="0"/>
              <a:t>ESPECIFICACIONES.</a:t>
            </a:r>
          </a:p>
          <a:p>
            <a:r>
              <a:rPr lang="es-MX" dirty="0" smtClean="0"/>
              <a:t>LICITACION INTERNACIONAL: ODEBRECHT / FCC</a:t>
            </a:r>
          </a:p>
          <a:p>
            <a:r>
              <a:rPr lang="es-MX" dirty="0" smtClean="0"/>
              <a:t>LICITACIÓN PARA EL PROJECT MANAGEMENT: AYESA, TMB (BARCELONA), INELECTRA</a:t>
            </a:r>
            <a:endParaRPr lang="es-MX" dirty="0" smtClean="0"/>
          </a:p>
          <a:p>
            <a:r>
              <a:rPr lang="es-MX" b="1" dirty="0" smtClean="0">
                <a:solidFill>
                  <a:srgbClr val="FF0000"/>
                </a:solidFill>
              </a:rPr>
              <a:t>FUTURO DE SMP: CORPORACIÓN 100% PUBLICA O PPP.</a:t>
            </a:r>
            <a:endParaRPr lang="es-MX" b="1" dirty="0" smtClean="0">
              <a:solidFill>
                <a:srgbClr val="FF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2 Marcador de fecha"/>
          <p:cNvSpPr>
            <a:spLocks noGrp="1"/>
          </p:cNvSpPr>
          <p:nvPr>
            <p:ph type="dt" sz="half" idx="4294967295"/>
          </p:nvPr>
        </p:nvSpPr>
        <p:spPr>
          <a:xfrm>
            <a:off x="7813675" y="4920853"/>
            <a:ext cx="719138" cy="8096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NOV.</a:t>
            </a:r>
            <a:endParaRPr lang="en-GB" dirty="0"/>
          </a:p>
        </p:txBody>
      </p:sp>
      <p:sp>
        <p:nvSpPr>
          <p:cNvPr id="8" name="3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5813442" y="4817300"/>
            <a:ext cx="2714608" cy="12141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ALAMYS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3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357314" y="1017985"/>
            <a:ext cx="7318375" cy="43219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400" smtClean="0"/>
              <a:t>SE ESTUDIARON 5 OPCIONES DE TIPOLOGÍAS</a:t>
            </a:r>
            <a:br>
              <a:rPr lang="en-US" sz="2400" smtClean="0"/>
            </a:br>
            <a:endParaRPr lang="es-ES" sz="2400" b="1" smtClean="0"/>
          </a:p>
        </p:txBody>
      </p:sp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357188" y="1446610"/>
            <a:ext cx="8229600" cy="3393281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2000" dirty="0" smtClean="0"/>
              <a:t>       </a:t>
            </a:r>
            <a:endParaRPr lang="en-US" sz="2000" dirty="0"/>
          </a:p>
          <a:p>
            <a:pPr eaLnBrk="1" hangingPunct="1">
              <a:buFont typeface="Arial" charset="0"/>
              <a:buAutoNum type="alphaUcParenR"/>
              <a:defRPr/>
            </a:pPr>
            <a:r>
              <a:rPr lang="en-US" sz="2000" dirty="0"/>
              <a:t>METRO LIGERO SOBRE </a:t>
            </a:r>
            <a:r>
              <a:rPr lang="en-US" sz="2000" dirty="0" smtClean="0"/>
              <a:t>SUPERFICIE (OCUPABA MUCHO ESPACIO DE CALLE)</a:t>
            </a:r>
            <a:endParaRPr lang="en-US" sz="2000" dirty="0"/>
          </a:p>
          <a:p>
            <a:pPr eaLnBrk="1" hangingPunct="1">
              <a:buFont typeface="Arial" charset="0"/>
              <a:buAutoNum type="alphaUcParenR"/>
              <a:defRPr/>
            </a:pPr>
            <a:r>
              <a:rPr lang="en-US" sz="2000" dirty="0" smtClean="0"/>
              <a:t>MONORIEL  ( SUPLIDOR UNICO, SISTEMA NO STANDARD)</a:t>
            </a:r>
            <a:endParaRPr lang="en-US" sz="2000" dirty="0"/>
          </a:p>
          <a:p>
            <a:pPr eaLnBrk="1" hangingPunct="1">
              <a:buFont typeface="Arial" charset="0"/>
              <a:buAutoNum type="alphaUcParenR"/>
              <a:defRPr/>
            </a:pPr>
            <a:r>
              <a:rPr lang="en-US" sz="2000" dirty="0"/>
              <a:t>METRO </a:t>
            </a:r>
            <a:r>
              <a:rPr lang="en-US" sz="2000" dirty="0" smtClean="0"/>
              <a:t>ELEVADO SOLO (</a:t>
            </a:r>
            <a:r>
              <a:rPr lang="en-US" sz="2000" u="sng" dirty="0" smtClean="0"/>
              <a:t>PROBLEMAS SOCIALES y ESTETICOS </a:t>
            </a:r>
            <a:r>
              <a:rPr lang="en-US" sz="2000" dirty="0" smtClean="0"/>
              <a:t> EN CENTRO DE CIUDAD)</a:t>
            </a:r>
            <a:endParaRPr lang="en-US" sz="2000" dirty="0"/>
          </a:p>
          <a:p>
            <a:pPr eaLnBrk="1" hangingPunct="1">
              <a:buFont typeface="Arial" charset="0"/>
              <a:buAutoNum type="alphaUcParenR"/>
              <a:defRPr/>
            </a:pPr>
            <a:r>
              <a:rPr lang="en-US" sz="2000" dirty="0"/>
              <a:t>METRO </a:t>
            </a:r>
            <a:r>
              <a:rPr lang="en-US" sz="2000" dirty="0" smtClean="0"/>
              <a:t>SUBTERRANEO TODO (MAS CARO)</a:t>
            </a:r>
            <a:endParaRPr lang="en-US" sz="2000" dirty="0"/>
          </a:p>
          <a:p>
            <a:pPr eaLnBrk="1" hangingPunct="1">
              <a:buFont typeface="Arial" charset="0"/>
              <a:buAutoNum type="alphaUcParenR"/>
              <a:defRPr/>
            </a:pPr>
            <a:r>
              <a:rPr lang="en-US" sz="2000" dirty="0" smtClean="0"/>
              <a:t>COMBINACION: </a:t>
            </a:r>
            <a:r>
              <a:rPr lang="en-US" sz="2000" dirty="0"/>
              <a:t>SUBTERRANEO Y ELEVADO</a:t>
            </a:r>
          </a:p>
          <a:p>
            <a:pPr eaLnBrk="1" hangingPunct="1">
              <a:buFont typeface="Arial" charset="0"/>
              <a:buAutoNum type="alphaUcParenR"/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LA OPCION (E) FUE LA </a:t>
            </a:r>
            <a:r>
              <a:rPr lang="en-US" sz="2000" dirty="0" smtClean="0"/>
              <a:t>ESCOGIDA POR SER LA MEJOR ENTRE COSTO Y EFECTIVIDAD.</a:t>
            </a:r>
            <a:endParaRPr lang="en-US" sz="2000" dirty="0"/>
          </a:p>
          <a:p>
            <a:pPr marL="0" indent="0" eaLnBrk="1" hangingPunct="1">
              <a:buFont typeface="Arial" charset="0"/>
              <a:buNone/>
              <a:defRPr/>
            </a:pPr>
            <a:endParaRPr lang="es-ES" sz="2000" dirty="0" smtClean="0"/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2484438" y="375047"/>
            <a:ext cx="6191250" cy="584763"/>
          </a:xfrm>
          <a:prstGeom prst="rect">
            <a:avLst/>
          </a:prstGeom>
          <a:solidFill>
            <a:srgbClr val="003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MX" sz="3200">
                <a:solidFill>
                  <a:schemeClr val="bg1"/>
                </a:solidFill>
              </a:rPr>
              <a:t>TIPOS DE METRO: OPCIONES</a:t>
            </a:r>
            <a:endParaRPr lang="es-ES" sz="3200">
              <a:solidFill>
                <a:schemeClr val="bg1"/>
              </a:solidFill>
            </a:endParaRPr>
          </a:p>
        </p:txBody>
      </p:sp>
      <p:pic>
        <p:nvPicPr>
          <p:cNvPr id="9221" name="5 Imagen" descr="LOGO METRO FINAL VERSI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735"/>
            <a:ext cx="1071562" cy="9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790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GO METRO FINAL VERSI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60718"/>
            <a:ext cx="1071570" cy="95097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215074" y="482189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A" dirty="0">
              <a:solidFill>
                <a:srgbClr val="EAEAEA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8596" y="1355273"/>
            <a:ext cx="3947461" cy="461665"/>
          </a:xfrm>
          <a:prstGeom prst="rect">
            <a:avLst/>
          </a:prstGeom>
          <a:solidFill>
            <a:srgbClr val="00327D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dirty="0">
                <a:solidFill>
                  <a:srgbClr val="EAEAEA"/>
                </a:solidFill>
              </a:rPr>
              <a:t>METRO DE </a:t>
            </a:r>
            <a:r>
              <a:rPr lang="es-MX" sz="2400" dirty="0" smtClean="0">
                <a:solidFill>
                  <a:srgbClr val="EAEAEA"/>
                </a:solidFill>
              </a:rPr>
              <a:t>PANAMÁ , L1</a:t>
            </a:r>
            <a:endParaRPr lang="es-PA" dirty="0">
              <a:solidFill>
                <a:srgbClr val="EAEAEA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85720" y="3161114"/>
            <a:ext cx="4308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dirty="0">
                <a:solidFill>
                  <a:srgbClr val="EAEAEA"/>
                </a:solidFill>
              </a:rPr>
              <a:t>Fase 1: Los Andes - </a:t>
            </a:r>
            <a:r>
              <a:rPr lang="es-MX" sz="2400" dirty="0" err="1">
                <a:solidFill>
                  <a:srgbClr val="EAEAEA"/>
                </a:solidFill>
              </a:rPr>
              <a:t>Albrook</a:t>
            </a:r>
            <a:r>
              <a:rPr lang="es-MX" sz="2400" dirty="0">
                <a:solidFill>
                  <a:srgbClr val="EAEAEA"/>
                </a:solidFill>
              </a:rPr>
              <a:t> </a:t>
            </a:r>
            <a:endParaRPr lang="es-PA" sz="2400" dirty="0">
              <a:solidFill>
                <a:srgbClr val="EAEAEA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2982" y="3433293"/>
            <a:ext cx="228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400" dirty="0">
                <a:solidFill>
                  <a:srgbClr val="EAEAEA"/>
                </a:solidFill>
              </a:rPr>
              <a:t>14 km</a:t>
            </a:r>
            <a:br>
              <a:rPr lang="es-MX" sz="2400" dirty="0">
                <a:solidFill>
                  <a:srgbClr val="EAEAEA"/>
                </a:solidFill>
              </a:rPr>
            </a:br>
            <a:r>
              <a:rPr lang="es-MX" sz="2400" dirty="0" smtClean="0">
                <a:solidFill>
                  <a:srgbClr val="EAEAEA"/>
                </a:solidFill>
              </a:rPr>
              <a:t>14 </a:t>
            </a:r>
            <a:r>
              <a:rPr lang="es-MX" sz="2400" dirty="0">
                <a:solidFill>
                  <a:srgbClr val="EAEAEA"/>
                </a:solidFill>
              </a:rPr>
              <a:t>estaciones</a:t>
            </a:r>
            <a:endParaRPr lang="es-PA" sz="2400" dirty="0">
              <a:solidFill>
                <a:srgbClr val="EAEAEA"/>
              </a:solidFill>
            </a:endParaRPr>
          </a:p>
        </p:txBody>
      </p:sp>
      <p:pic>
        <p:nvPicPr>
          <p:cNvPr id="13" name="12 Imagen" descr="Linea U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6472" y="0"/>
            <a:ext cx="4437529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78" y="2075934"/>
            <a:ext cx="3328087" cy="147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7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3 Imagen" descr="LOGO METRO FINAL VERSI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0735"/>
            <a:ext cx="1071562" cy="9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5 Imagen" descr="RedMaest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115616"/>
            <a:ext cx="8429625" cy="393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6 CuadroTexto"/>
          <p:cNvSpPr txBox="1">
            <a:spLocks noChangeArrowheads="1"/>
          </p:cNvSpPr>
          <p:nvPr/>
        </p:nvSpPr>
        <p:spPr bwMode="auto">
          <a:xfrm>
            <a:off x="1977081" y="160736"/>
            <a:ext cx="6452544" cy="954107"/>
          </a:xfrm>
          <a:prstGeom prst="rect">
            <a:avLst/>
          </a:prstGeom>
          <a:solidFill>
            <a:srgbClr val="0032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2800" dirty="0">
                <a:solidFill>
                  <a:schemeClr val="bg1"/>
                </a:solidFill>
              </a:rPr>
              <a:t>RED MAESTRA DEL METRO DE PANAMÁ</a:t>
            </a:r>
            <a:endParaRPr lang="es-P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1714299"/>
            <a:ext cx="9144000" cy="1738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50591" y="2112351"/>
            <a:ext cx="824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bg1"/>
                </a:solidFill>
                <a:latin typeface="Arial"/>
                <a:cs typeface="Arial"/>
              </a:rPr>
              <a:t>Diseños</a:t>
            </a:r>
            <a:endParaRPr lang="es-ES" sz="6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639" y="-33786"/>
            <a:ext cx="7022700" cy="11583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1054" y="590498"/>
            <a:ext cx="663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Impact"/>
                <a:cs typeface="Impact"/>
              </a:rPr>
              <a:t>Proyecto Línea Uno del Metro de Panamá</a:t>
            </a:r>
            <a:endParaRPr lang="es-ES" sz="2800" dirty="0">
              <a:latin typeface="Impact"/>
              <a:cs typeface="Impact"/>
            </a:endParaRPr>
          </a:p>
        </p:txBody>
      </p:sp>
      <p:pic>
        <p:nvPicPr>
          <p:cNvPr id="11" name="10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15363" name="4 CuadroTexto"/>
          <p:cNvSpPr txBox="1">
            <a:spLocks noChangeArrowheads="1"/>
          </p:cNvSpPr>
          <p:nvPr/>
        </p:nvSpPr>
        <p:spPr bwMode="auto">
          <a:xfrm>
            <a:off x="0" y="554831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ESTACIÓN SEMIENTERRADA- ALBROOK</a:t>
            </a:r>
            <a:endParaRPr lang="es-PA" sz="1600" b="1"/>
          </a:p>
        </p:txBody>
      </p:sp>
      <p:pic>
        <p:nvPicPr>
          <p:cNvPr id="15364" name="Picture 7" descr="Albr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" y="2564607"/>
            <a:ext cx="5500687" cy="254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Albr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789385"/>
            <a:ext cx="4121150" cy="17823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ALBROK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4" r="-4857"/>
          <a:stretch>
            <a:fillRect/>
          </a:stretch>
        </p:blipFill>
        <p:spPr bwMode="auto">
          <a:xfrm>
            <a:off x="-107950" y="-20241"/>
            <a:ext cx="1016000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Albr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3151585"/>
            <a:ext cx="3635375" cy="13644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Albr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789385"/>
            <a:ext cx="5067300" cy="17823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2" descr="Albr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9" y="-20241"/>
            <a:ext cx="181292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78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16387" name="4 CuadroTexto"/>
          <p:cNvSpPr txBox="1">
            <a:spLocks noChangeArrowheads="1"/>
          </p:cNvSpPr>
          <p:nvPr/>
        </p:nvSpPr>
        <p:spPr bwMode="auto">
          <a:xfrm>
            <a:off x="4643438" y="535781"/>
            <a:ext cx="46815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ACCESOS ESTACIONES SUBTERRÁNEAS</a:t>
            </a:r>
            <a:endParaRPr lang="es-PA" sz="1600" b="1"/>
          </a:p>
        </p:txBody>
      </p:sp>
      <p:pic>
        <p:nvPicPr>
          <p:cNvPr id="16388" name="Picture 12" descr="Archi Ediculo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5734"/>
          <a:stretch>
            <a:fillRect/>
          </a:stretch>
        </p:blipFill>
        <p:spPr bwMode="auto">
          <a:xfrm>
            <a:off x="0" y="589360"/>
            <a:ext cx="4891088" cy="17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3" descr="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750094"/>
            <a:ext cx="2282825" cy="122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4" descr="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1804988"/>
            <a:ext cx="2268537" cy="122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4" y="3598069"/>
            <a:ext cx="3521075" cy="154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01478"/>
            <a:ext cx="3529012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Archi Ediculos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759994"/>
            <a:ext cx="30718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Archi Ediculos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301479"/>
            <a:ext cx="3071813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28"/>
          <p:cNvSpPr txBox="1">
            <a:spLocks noChangeArrowheads="1"/>
          </p:cNvSpPr>
          <p:nvPr/>
        </p:nvSpPr>
        <p:spPr bwMode="auto">
          <a:xfrm>
            <a:off x="4859339" y="1127522"/>
            <a:ext cx="201612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400"/>
              <a:t>LOS ACCESOS SE INSPIRAN EN LA IMAGEN DE LA LÍNEA </a:t>
            </a:r>
          </a:p>
          <a:p>
            <a:pPr algn="ctr" eaLnBrk="1" hangingPunct="1">
              <a:spcBef>
                <a:spcPct val="50000"/>
              </a:spcBef>
            </a:pPr>
            <a:r>
              <a:rPr lang="es-ES" sz="1400"/>
              <a:t>“LA HOJA”</a:t>
            </a:r>
          </a:p>
        </p:txBody>
      </p:sp>
      <p:sp>
        <p:nvSpPr>
          <p:cNvPr id="16396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  <p:pic>
        <p:nvPicPr>
          <p:cNvPr id="16397" name="Picture 22" descr="0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2842023"/>
            <a:ext cx="2268537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1" descr="Ediculo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3921919"/>
            <a:ext cx="2268537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9" name="Text Box 23"/>
          <p:cNvSpPr txBox="1">
            <a:spLocks noChangeArrowheads="1"/>
          </p:cNvSpPr>
          <p:nvPr/>
        </p:nvSpPr>
        <p:spPr bwMode="auto">
          <a:xfrm rot="-5400000">
            <a:off x="4832747" y="2786460"/>
            <a:ext cx="4407694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sz="1400" b="1">
                <a:solidFill>
                  <a:schemeClr val="bg1"/>
                </a:solidFill>
              </a:rPr>
              <a:t>ESTUDIO LUMÍNICO DE “LA HOJA”</a:t>
            </a:r>
          </a:p>
        </p:txBody>
      </p:sp>
    </p:spTree>
    <p:extLst>
      <p:ext uri="{BB962C8B-B14F-4D97-AF65-F5344CB8AC3E}">
        <p14:creationId xmlns:p14="http://schemas.microsoft.com/office/powerpoint/2010/main" val="4128077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19459" name="Picture 6" descr="5 ma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33675"/>
            <a:ext cx="57102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5 may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971925"/>
            <a:ext cx="2508250" cy="11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5 may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87253"/>
            <a:ext cx="2508250" cy="12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5 may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652463"/>
            <a:ext cx="5465762" cy="202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  <p:sp>
        <p:nvSpPr>
          <p:cNvPr id="19464" name="4 CuadroTexto"/>
          <p:cNvSpPr txBox="1">
            <a:spLocks noChangeArrowheads="1"/>
          </p:cNvSpPr>
          <p:nvPr/>
        </p:nvSpPr>
        <p:spPr bwMode="auto">
          <a:xfrm>
            <a:off x="0" y="573881"/>
            <a:ext cx="370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ESTACIONES SUBTERRÁNEAS   </a:t>
            </a:r>
          </a:p>
          <a:p>
            <a:pPr algn="ctr" eaLnBrk="1" hangingPunct="1"/>
            <a:r>
              <a:rPr lang="en-US" sz="1600" b="1"/>
              <a:t>UN VESTÍBULO</a:t>
            </a:r>
          </a:p>
        </p:txBody>
      </p:sp>
    </p:spTree>
    <p:extLst>
      <p:ext uri="{BB962C8B-B14F-4D97-AF65-F5344CB8AC3E}">
        <p14:creationId xmlns:p14="http://schemas.microsoft.com/office/powerpoint/2010/main" val="3291232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Istmo</a:t>
            </a:r>
            <a:r>
              <a:rPr lang="en-US" dirty="0" smtClean="0"/>
              <a:t> </a:t>
            </a:r>
            <a:r>
              <a:rPr lang="en-US" dirty="0" err="1" smtClean="0"/>
              <a:t>Centroamericano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Roberto\Desktop\central_ame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51" y="542255"/>
            <a:ext cx="4085968" cy="39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2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11 Imagen" descr="Est-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25850"/>
          <a:stretch>
            <a:fillRect/>
          </a:stretch>
        </p:blipFill>
        <p:spPr bwMode="auto">
          <a:xfrm>
            <a:off x="0" y="573881"/>
            <a:ext cx="8001000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0484" name="Picture 21" descr="ANEXO 15 -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9" y="2768203"/>
            <a:ext cx="4918075" cy="237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0" y="2842022"/>
            <a:ext cx="4211638" cy="3077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NIVEL MEZZANINE</a:t>
            </a:r>
          </a:p>
        </p:txBody>
      </p:sp>
      <p:sp>
        <p:nvSpPr>
          <p:cNvPr id="20486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  <p:sp>
        <p:nvSpPr>
          <p:cNvPr id="20487" name="4 CuadroTexto"/>
          <p:cNvSpPr txBox="1">
            <a:spLocks noChangeArrowheads="1"/>
          </p:cNvSpPr>
          <p:nvPr/>
        </p:nvSpPr>
        <p:spPr bwMode="auto">
          <a:xfrm>
            <a:off x="179388" y="3706416"/>
            <a:ext cx="370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ESTACIONES SUBTERRÁNEAS   </a:t>
            </a:r>
          </a:p>
          <a:p>
            <a:pPr algn="ctr" eaLnBrk="1" hangingPunct="1"/>
            <a:r>
              <a:rPr lang="en-US" sz="1600" b="1"/>
              <a:t>UN VESTÍBULO</a:t>
            </a:r>
          </a:p>
        </p:txBody>
      </p:sp>
    </p:spTree>
    <p:extLst>
      <p:ext uri="{BB962C8B-B14F-4D97-AF65-F5344CB8AC3E}">
        <p14:creationId xmlns:p14="http://schemas.microsoft.com/office/powerpoint/2010/main" val="3195947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1507" name="Picture 7" descr="Iglesia de El Car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50"/>
            <a:ext cx="5643563" cy="258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IGLESIA DE EL CAR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89000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4" descr="Iglesia de El Car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-20241"/>
            <a:ext cx="165576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3" descr="Iglesia de El Car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/>
          <a:stretch>
            <a:fillRect/>
          </a:stretch>
        </p:blipFill>
        <p:spPr bwMode="auto">
          <a:xfrm>
            <a:off x="5651500" y="2571750"/>
            <a:ext cx="3492500" cy="125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3" descr="Iglesia de El Carm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9871" b="7410"/>
          <a:stretch>
            <a:fillRect/>
          </a:stretch>
        </p:blipFill>
        <p:spPr bwMode="auto">
          <a:xfrm>
            <a:off x="5651500" y="3804048"/>
            <a:ext cx="3492500" cy="133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Iglesia de El Carm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 r="2303"/>
          <a:stretch>
            <a:fillRect/>
          </a:stretch>
        </p:blipFill>
        <p:spPr bwMode="auto">
          <a:xfrm>
            <a:off x="2916238" y="681038"/>
            <a:ext cx="6227762" cy="18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4 CuadroTexto"/>
          <p:cNvSpPr txBox="1">
            <a:spLocks noChangeArrowheads="1"/>
          </p:cNvSpPr>
          <p:nvPr/>
        </p:nvSpPr>
        <p:spPr bwMode="auto">
          <a:xfrm>
            <a:off x="1" y="945357"/>
            <a:ext cx="32035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ESTACIONES SUBTERRÁNEAS   </a:t>
            </a:r>
          </a:p>
          <a:p>
            <a:pPr algn="ctr" eaLnBrk="1" hangingPunct="1"/>
            <a:endParaRPr lang="en-US" sz="1600" b="1"/>
          </a:p>
          <a:p>
            <a:pPr algn="ctr" eaLnBrk="1" hangingPunct="1"/>
            <a:r>
              <a:rPr lang="en-US" sz="1600" b="1"/>
              <a:t>DOS VESTÍBULOS</a:t>
            </a:r>
          </a:p>
        </p:txBody>
      </p:sp>
      <p:sp>
        <p:nvSpPr>
          <p:cNvPr id="21514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687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3327798"/>
            <a:ext cx="2051050" cy="1815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A"/>
          </a:p>
        </p:txBody>
      </p:sp>
      <p:pic>
        <p:nvPicPr>
          <p:cNvPr id="22531" name="12 Imagen" descr="Est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25850" b="26900"/>
          <a:stretch>
            <a:fillRect/>
          </a:stretch>
        </p:blipFill>
        <p:spPr bwMode="auto">
          <a:xfrm>
            <a:off x="-36513" y="586979"/>
            <a:ext cx="9220201" cy="274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2533" name="Picture 25" descr="C:\usr\PROYECTOS\L1- PANAMÁ\Doc SENER\VIDEO-PANELES\IMAGENES\IMAGENES 150710\ESTACION VIRGEN DEL CARME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07"/>
          <a:stretch>
            <a:fillRect/>
          </a:stretch>
        </p:blipFill>
        <p:spPr bwMode="auto">
          <a:xfrm>
            <a:off x="1" y="3234928"/>
            <a:ext cx="91805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345363" y="3274219"/>
            <a:ext cx="1835150" cy="30777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NIVEL MEZANINE</a:t>
            </a:r>
          </a:p>
        </p:txBody>
      </p:sp>
      <p:sp>
        <p:nvSpPr>
          <p:cNvPr id="22535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  <p:sp>
        <p:nvSpPr>
          <p:cNvPr id="22536" name="4 CuadroTexto"/>
          <p:cNvSpPr txBox="1">
            <a:spLocks noChangeArrowheads="1"/>
          </p:cNvSpPr>
          <p:nvPr/>
        </p:nvSpPr>
        <p:spPr bwMode="auto">
          <a:xfrm>
            <a:off x="-468313" y="4245769"/>
            <a:ext cx="32035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ESTACIONES SUBTERRÁNEAS   </a:t>
            </a:r>
          </a:p>
          <a:p>
            <a:pPr algn="ctr" eaLnBrk="1" hangingPunct="1"/>
            <a:endParaRPr lang="en-US" sz="1600" b="1"/>
          </a:p>
          <a:p>
            <a:pPr algn="ctr" eaLnBrk="1" hangingPunct="1"/>
            <a:r>
              <a:rPr lang="en-US" sz="1600" b="1"/>
              <a:t>DOS VESTÍBULOS</a:t>
            </a:r>
          </a:p>
        </p:txBody>
      </p:sp>
      <p:pic>
        <p:nvPicPr>
          <p:cNvPr id="22537" name="Picture 9" descr="IGLESIA DE EL CAR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89000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4" descr="Iglesia de El Car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1" y="-20241"/>
            <a:ext cx="165576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65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5603" name="Picture 7" descr="Tablero en U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44154"/>
            <a:ext cx="4032250" cy="24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2" descr="Tablero en U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6" y="844154"/>
            <a:ext cx="5076825" cy="24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Tablero en U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" y="3288507"/>
            <a:ext cx="910907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4 CuadroTexto"/>
          <p:cNvSpPr txBox="1">
            <a:spLocks noChangeArrowheads="1"/>
          </p:cNvSpPr>
          <p:nvPr/>
        </p:nvSpPr>
        <p:spPr bwMode="auto">
          <a:xfrm>
            <a:off x="0" y="573881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VIADUCTO – TABLERO EN DOBLE “U”</a:t>
            </a:r>
            <a:endParaRPr lang="es-PA" sz="1600" b="1"/>
          </a:p>
        </p:txBody>
      </p:sp>
      <p:sp>
        <p:nvSpPr>
          <p:cNvPr id="25607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21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26627" name="4 CuadroTexto"/>
          <p:cNvSpPr txBox="1">
            <a:spLocks noChangeArrowheads="1"/>
          </p:cNvSpPr>
          <p:nvPr/>
        </p:nvSpPr>
        <p:spPr bwMode="auto">
          <a:xfrm>
            <a:off x="0" y="627460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VIADUCTO – TABLERO EN DOBLE “U”</a:t>
            </a:r>
            <a:endParaRPr lang="es-PA" sz="1600" b="1"/>
          </a:p>
        </p:txBody>
      </p:sp>
      <p:grpSp>
        <p:nvGrpSpPr>
          <p:cNvPr id="26628" name="Group 16"/>
          <p:cNvGrpSpPr>
            <a:grpSpLocks noChangeAspect="1"/>
          </p:cNvGrpSpPr>
          <p:nvPr/>
        </p:nvGrpSpPr>
        <p:grpSpPr bwMode="auto">
          <a:xfrm>
            <a:off x="7524751" y="-20241"/>
            <a:ext cx="1630363" cy="594122"/>
            <a:chOff x="612" y="890"/>
            <a:chExt cx="1134" cy="495"/>
          </a:xfrm>
        </p:grpSpPr>
        <p:pic>
          <p:nvPicPr>
            <p:cNvPr id="26631" name="Picture 8" descr="Tablero en U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890"/>
              <a:ext cx="1134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2" name="Oval 15"/>
            <p:cNvSpPr>
              <a:spLocks noChangeArrowheads="1"/>
            </p:cNvSpPr>
            <p:nvPr/>
          </p:nvSpPr>
          <p:spPr bwMode="auto">
            <a:xfrm rot="-1763406">
              <a:off x="1202" y="969"/>
              <a:ext cx="499" cy="181"/>
            </a:xfrm>
            <a:prstGeom prst="ellipse">
              <a:avLst/>
            </a:prstGeom>
            <a:solidFill>
              <a:srgbClr val="CCDAEC">
                <a:alpha val="50195"/>
              </a:srgbClr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6629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" t="22148" r="46844" b="33556"/>
          <a:stretch>
            <a:fillRect/>
          </a:stretch>
        </p:blipFill>
        <p:spPr bwMode="auto">
          <a:xfrm>
            <a:off x="431800" y="844154"/>
            <a:ext cx="8172450" cy="427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828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27651" name="4 CuadroTexto"/>
          <p:cNvSpPr txBox="1">
            <a:spLocks noChangeArrowheads="1"/>
          </p:cNvSpPr>
          <p:nvPr/>
        </p:nvSpPr>
        <p:spPr bwMode="auto">
          <a:xfrm>
            <a:off x="-1588" y="589360"/>
            <a:ext cx="9145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 smtClean="0"/>
              <a:t>ESTACIONES ELEVADAS - </a:t>
            </a:r>
            <a:r>
              <a:rPr lang="en-US" sz="1600" b="1" dirty="0"/>
              <a:t>LOS ANDES</a:t>
            </a:r>
            <a:endParaRPr lang="es-PA" sz="1600" b="1" dirty="0"/>
          </a:p>
        </p:txBody>
      </p:sp>
      <p:pic>
        <p:nvPicPr>
          <p:cNvPr id="27652" name="Picture 6" descr="Typ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1" y="3489723"/>
            <a:ext cx="3921125" cy="165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Typ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828676"/>
            <a:ext cx="6572250" cy="266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Typ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-20241"/>
            <a:ext cx="158432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PROYECTO BÁSICO</a:t>
            </a:r>
            <a:endParaRPr lang="es-PA" sz="2400" b="1" i="1">
              <a:solidFill>
                <a:schemeClr val="bg1"/>
              </a:solidFill>
            </a:endParaRPr>
          </a:p>
        </p:txBody>
      </p:sp>
      <p:pic>
        <p:nvPicPr>
          <p:cNvPr id="27656" name="Picture 15" descr="LOS ANDES con los an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52500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13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8675" name="Picture 11" descr="Typ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-20241"/>
            <a:ext cx="147637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4 CuadroTexto"/>
          <p:cNvSpPr txBox="1">
            <a:spLocks noChangeArrowheads="1"/>
          </p:cNvSpPr>
          <p:nvPr/>
        </p:nvSpPr>
        <p:spPr bwMode="auto">
          <a:xfrm>
            <a:off x="-140044" y="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 dirty="0" smtClean="0">
                <a:solidFill>
                  <a:schemeClr val="bg1"/>
                </a:solidFill>
              </a:rPr>
              <a:t>TUNEL 8.70m </a:t>
            </a:r>
            <a:r>
              <a:rPr lang="en-US" sz="2400" b="1" i="1" dirty="0" err="1" smtClean="0">
                <a:solidFill>
                  <a:schemeClr val="bg1"/>
                </a:solidFill>
              </a:rPr>
              <a:t>diámetro</a:t>
            </a:r>
            <a:r>
              <a:rPr lang="en-US" sz="2400" b="1" i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</a:rPr>
              <a:t>interno</a:t>
            </a:r>
            <a:endParaRPr lang="es-PA" sz="2400" b="1" i="1" dirty="0">
              <a:solidFill>
                <a:schemeClr val="bg1"/>
              </a:solidFill>
            </a:endParaRP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43" y="642552"/>
            <a:ext cx="6613183" cy="446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56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1"/>
            <a:ext cx="9144000" cy="5738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30723" name="4 CuadroTexto"/>
          <p:cNvSpPr txBox="1">
            <a:spLocks noChangeArrowheads="1"/>
          </p:cNvSpPr>
          <p:nvPr/>
        </p:nvSpPr>
        <p:spPr bwMode="auto">
          <a:xfrm>
            <a:off x="0" y="573881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/>
              <a:t>EQUIPOS DE CONSTRUCCIÓN DEL TÚNEL</a:t>
            </a:r>
            <a:endParaRPr lang="es-PA" sz="1600" b="1"/>
          </a:p>
        </p:txBody>
      </p:sp>
      <p:pic>
        <p:nvPicPr>
          <p:cNvPr id="30724" name="Picture 9" descr="Métodos Constructivos Tramo Subterraneo-190810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9" y="1472803"/>
            <a:ext cx="3521075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15"/>
          <p:cNvSpPr txBox="1">
            <a:spLocks noChangeArrowheads="1"/>
          </p:cNvSpPr>
          <p:nvPr/>
        </p:nvSpPr>
        <p:spPr bwMode="auto">
          <a:xfrm>
            <a:off x="34926" y="1152526"/>
            <a:ext cx="2917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s-ES" sz="1400" b="1" dirty="0"/>
              <a:t>TUNELADORAS  EPB</a:t>
            </a:r>
          </a:p>
        </p:txBody>
      </p:sp>
      <p:pic>
        <p:nvPicPr>
          <p:cNvPr id="30726" name="Picture 20" descr="Foto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73994"/>
            <a:ext cx="5357812" cy="306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4 CuadroTexto"/>
          <p:cNvSpPr txBox="1">
            <a:spLocks noChangeArrowheads="1"/>
          </p:cNvSpPr>
          <p:nvPr/>
        </p:nvSpPr>
        <p:spPr bwMode="auto">
          <a:xfrm>
            <a:off x="0" y="86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>
                <a:solidFill>
                  <a:schemeClr val="bg1"/>
                </a:solidFill>
              </a:rPr>
              <a:t>EQUIPOS PRINCIPALES DE CONSTRUCCIÓN</a:t>
            </a:r>
            <a:endParaRPr lang="es-PA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68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2" descr="C:\Users\Roberto\Downloads\2011-08-23 12.03.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043" y="370703"/>
            <a:ext cx="210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Tuneladora “MARTA””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 dirty="0"/>
          </a:p>
        </p:txBody>
      </p:sp>
      <p:pic>
        <p:nvPicPr>
          <p:cNvPr id="35843" name="Picture 2" descr="C:\Users\luisl\Pictures\tre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5244"/>
            <a:ext cx="9144000" cy="509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36513" y="303610"/>
            <a:ext cx="9144000" cy="483989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 dirty="0"/>
          </a:p>
        </p:txBody>
      </p:sp>
      <p:pic>
        <p:nvPicPr>
          <p:cNvPr id="35845" name="Picture 4" descr="C:\Users\luisl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260"/>
            <a:ext cx="1116013" cy="49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1" y="-20241"/>
            <a:ext cx="9180513" cy="735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 dirty="0"/>
          </a:p>
        </p:txBody>
      </p:sp>
      <p:pic>
        <p:nvPicPr>
          <p:cNvPr id="35847" name="Picture 5" descr="C:\Users\luisl\Desktop\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241"/>
            <a:ext cx="9180513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10 Imagen" descr="VUE-001 copie_3caiss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23840" r="4755"/>
          <a:stretch>
            <a:fillRect/>
          </a:stretch>
        </p:blipFill>
        <p:spPr bwMode="auto">
          <a:xfrm>
            <a:off x="974725" y="1500187"/>
            <a:ext cx="715803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11 CuadroTexto"/>
          <p:cNvSpPr txBox="1">
            <a:spLocks noChangeArrowheads="1"/>
          </p:cNvSpPr>
          <p:nvPr/>
        </p:nvSpPr>
        <p:spPr bwMode="auto">
          <a:xfrm>
            <a:off x="1116014" y="897732"/>
            <a:ext cx="6911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sz="3200" dirty="0" smtClean="0">
                <a:solidFill>
                  <a:srgbClr val="00487E"/>
                </a:solidFill>
                <a:latin typeface="Franklin Gothic Demi Cond" pitchFamily="34" charset="0"/>
              </a:rPr>
              <a:t>TREN  ALSTOM DEL METRO  </a:t>
            </a:r>
            <a:r>
              <a:rPr lang="es-MX" sz="3200" dirty="0">
                <a:solidFill>
                  <a:srgbClr val="00487E"/>
                </a:solidFill>
                <a:latin typeface="Franklin Gothic Demi Cond" pitchFamily="34" charset="0"/>
              </a:rPr>
              <a:t>DE PANAMÁ</a:t>
            </a:r>
          </a:p>
        </p:txBody>
      </p:sp>
    </p:spTree>
    <p:extLst>
      <p:ext uri="{BB962C8B-B14F-4D97-AF65-F5344CB8AC3E}">
        <p14:creationId xmlns:p14="http://schemas.microsoft.com/office/powerpoint/2010/main" val="2073122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3225" y="0"/>
            <a:ext cx="15595600" cy="5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1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1714299"/>
            <a:ext cx="9144000" cy="173844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3605" y="2041538"/>
            <a:ext cx="824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i="1" dirty="0" smtClean="0">
                <a:solidFill>
                  <a:schemeClr val="bg1"/>
                </a:solidFill>
                <a:latin typeface="Arial"/>
                <a:cs typeface="Arial"/>
              </a:rPr>
              <a:t>Avance del Proyecto</a:t>
            </a:r>
            <a:endParaRPr lang="es-ES" sz="6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639" y="-33786"/>
            <a:ext cx="7022700" cy="11583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91054" y="590498"/>
            <a:ext cx="6632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Impact"/>
                <a:cs typeface="Impact"/>
              </a:rPr>
              <a:t>Proyecto Línea Uno del Metro de Panamá</a:t>
            </a:r>
            <a:endParaRPr lang="es-ES" sz="2800" dirty="0">
              <a:latin typeface="Impact"/>
              <a:cs typeface="Impact"/>
            </a:endParaRPr>
          </a:p>
        </p:txBody>
      </p:sp>
      <p:sp>
        <p:nvSpPr>
          <p:cNvPr id="13" name="Botón de acción: Volver 12">
            <a:hlinkClick r:id="rId3" action="ppaction://hlinksldjump" highlightClick="1"/>
          </p:cNvPr>
          <p:cNvSpPr/>
          <p:nvPr/>
        </p:nvSpPr>
        <p:spPr>
          <a:xfrm>
            <a:off x="97705" y="126520"/>
            <a:ext cx="1274500" cy="1274500"/>
          </a:xfrm>
          <a:prstGeom prst="actionButtonReturn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>
            <a:hlinkClick r:id="rId4" action="ppaction://hlinksldjump"/>
          </p:cNvPr>
          <p:cNvSpPr/>
          <p:nvPr/>
        </p:nvSpPr>
        <p:spPr>
          <a:xfrm>
            <a:off x="0" y="-33786"/>
            <a:ext cx="9182339" cy="525305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1" name="10 Image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oberto\Desktop\Presentaciones METRO\FOTO ESTAC 5 DE MA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4150" y="-1457325"/>
            <a:ext cx="142875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62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2228" name="Picture 2" descr="C:\Users\Roberto\Desktop\Presentaciones METRO\FOTO ESTAC VIA ARGENT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1450" y="-847725"/>
            <a:ext cx="142875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6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:\Users\luisl\Desktop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260"/>
            <a:ext cx="1116013" cy="49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53252" name="Picture 5" descr="C:\Users\luisl\Desktop\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35"/>
            <a:ext cx="9144000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16 CuadroTexto"/>
          <p:cNvSpPr txBox="1">
            <a:spLocks noChangeArrowheads="1"/>
          </p:cNvSpPr>
          <p:nvPr/>
        </p:nvSpPr>
        <p:spPr bwMode="auto">
          <a:xfrm>
            <a:off x="107951" y="344091"/>
            <a:ext cx="583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2800" b="1">
                <a:latin typeface="Trebuchet MS" pitchFamily="34" charset="0"/>
              </a:rPr>
              <a:t>Trinchera Norte Transístmica</a:t>
            </a:r>
            <a:endParaRPr lang="es-PA" sz="2800" b="1">
              <a:latin typeface="Trebuchet MS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771776" y="3057525"/>
            <a:ext cx="3960813" cy="8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19" name="18 Rectángulo"/>
          <p:cNvSpPr/>
          <p:nvPr/>
        </p:nvSpPr>
        <p:spPr>
          <a:xfrm rot="5400000">
            <a:off x="1774429" y="4038204"/>
            <a:ext cx="2031206" cy="179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2" name="Picture 2" descr="C:\Users\luisl\Pictures\metro\GENERALES\aereas\IMG_017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6038" y="1041797"/>
            <a:ext cx="7359650" cy="368022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969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2" descr="C:\Users\Roberto\Desktop\Presentaciones METRO\volante-santo-tom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"/>
            <a:ext cx="7416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7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11 Rectángulo"/>
          <p:cNvSpPr/>
          <p:nvPr/>
        </p:nvSpPr>
        <p:spPr>
          <a:xfrm>
            <a:off x="1389492" y="3220210"/>
            <a:ext cx="1091928" cy="40947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67" name="Imagen 1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515935" y="5137439"/>
            <a:ext cx="7022700" cy="1158300"/>
          </a:xfrm>
          <a:prstGeom prst="rect">
            <a:avLst/>
          </a:prstGeom>
        </p:spPr>
      </p:pic>
      <p:sp>
        <p:nvSpPr>
          <p:cNvPr id="87" name="CuadroTexto 86"/>
          <p:cNvSpPr txBox="1"/>
          <p:nvPr/>
        </p:nvSpPr>
        <p:spPr>
          <a:xfrm>
            <a:off x="1" y="1709969"/>
            <a:ext cx="2353788" cy="13649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solidFill>
                  <a:srgbClr val="FFFFFF"/>
                </a:solidFill>
                <a:latin typeface="Trebuchet MS" pitchFamily="34" charset="0"/>
              </a:rPr>
              <a:t>Cambio y Soterramiento de cables en las áreas en donde se construirán las estaciones</a:t>
            </a:r>
            <a:endParaRPr lang="es-PA" sz="16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90" name="89 Imagen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  <p:pic>
        <p:nvPicPr>
          <p:cNvPr id="3" name="Picture 2" descr="fernandez de cordob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89" y="0"/>
            <a:ext cx="6790211" cy="5143500"/>
          </a:xfrm>
          <a:prstGeom prst="rect">
            <a:avLst/>
          </a:prstGeom>
        </p:spPr>
      </p:pic>
      <p:pic>
        <p:nvPicPr>
          <p:cNvPr id="2" name="Picture 1" descr="play 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1" y="3755571"/>
            <a:ext cx="1387929" cy="1387929"/>
          </a:xfrm>
          <a:prstGeom prst="rect">
            <a:avLst/>
          </a:prstGeom>
        </p:spPr>
      </p:pic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7756071" y="3629683"/>
            <a:ext cx="1387929" cy="151381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136071" y="0"/>
            <a:ext cx="1324429" cy="1614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804165" y="3085590"/>
            <a:ext cx="87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1</a:t>
            </a:r>
            <a:endParaRPr lang="es-PA" sz="3600" b="1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1816609"/>
            <a:ext cx="2285999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FF"/>
                </a:solidFill>
                <a:latin typeface="Trebuchet MS" pitchFamily="34" charset="0"/>
              </a:rPr>
              <a:t>Reemplazo de las tuberías de agua potable</a:t>
            </a:r>
            <a:endParaRPr lang="es-PA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515935" y="5137439"/>
            <a:ext cx="7022700" cy="1158300"/>
          </a:xfrm>
          <a:prstGeom prst="rect">
            <a:avLst/>
          </a:prstGeom>
        </p:spPr>
      </p:pic>
      <p:pic>
        <p:nvPicPr>
          <p:cNvPr id="8" name="7 Imagen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  <p:pic>
        <p:nvPicPr>
          <p:cNvPr id="3" name="Picture 2" descr="DSC048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-1"/>
            <a:ext cx="6858000" cy="5143500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>
          <a:xfrm>
            <a:off x="693965" y="4041163"/>
            <a:ext cx="153307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FFFFFF"/>
                </a:solidFill>
                <a:latin typeface="Trebuchet MS" pitchFamily="34" charset="0"/>
              </a:rPr>
              <a:t>T</a:t>
            </a:r>
            <a:r>
              <a:rPr lang="es-MX" sz="2000" b="1" dirty="0" smtClean="0">
                <a:solidFill>
                  <a:srgbClr val="FFFFFF"/>
                </a:solidFill>
                <a:latin typeface="Trebuchet MS" pitchFamily="34" charset="0"/>
              </a:rPr>
              <a:t>ubería54</a:t>
            </a:r>
            <a:r>
              <a:rPr lang="es-MX" sz="2000" dirty="0" smtClean="0">
                <a:solidFill>
                  <a:srgbClr val="FFFFFF"/>
                </a:solidFill>
                <a:latin typeface="Trebuchet MS" pitchFamily="34" charset="0"/>
              </a:rPr>
              <a:t> pulgadas</a:t>
            </a:r>
            <a:endParaRPr lang="es-PA" sz="2000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10" name="Picture 9" descr="play 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0" y="3755570"/>
            <a:ext cx="1387929" cy="1387929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671285" y="3975817"/>
            <a:ext cx="1614714" cy="83857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7" action="ppaction://hlinksldjump"/>
          </p:cNvPr>
          <p:cNvSpPr/>
          <p:nvPr/>
        </p:nvSpPr>
        <p:spPr>
          <a:xfrm>
            <a:off x="7756070" y="3646714"/>
            <a:ext cx="1387930" cy="1496785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36071" y="0"/>
            <a:ext cx="1324429" cy="1614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11 CuadroTexto"/>
          <p:cNvSpPr txBox="1"/>
          <p:nvPr/>
        </p:nvSpPr>
        <p:spPr>
          <a:xfrm>
            <a:off x="1804165" y="3085590"/>
            <a:ext cx="87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2</a:t>
            </a:r>
            <a:endParaRPr lang="es-PA" sz="3600" b="1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/>
          <p:cNvSpPr txBox="1"/>
          <p:nvPr/>
        </p:nvSpPr>
        <p:spPr>
          <a:xfrm>
            <a:off x="0" y="1816609"/>
            <a:ext cx="2285999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FF"/>
                </a:solidFill>
                <a:latin typeface="Trebuchet MS" pitchFamily="34" charset="0"/>
              </a:rPr>
              <a:t>Adecuación y mejoramiento de los sistemas de alcantarillado</a:t>
            </a:r>
            <a:endParaRPr lang="es-PA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5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515935" y="5137439"/>
            <a:ext cx="7022700" cy="1158300"/>
          </a:xfrm>
          <a:prstGeom prst="rect">
            <a:avLst/>
          </a:prstGeom>
        </p:spPr>
      </p:pic>
      <p:pic>
        <p:nvPicPr>
          <p:cNvPr id="6" name="7 Imagen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  <p:pic>
        <p:nvPicPr>
          <p:cNvPr id="2" name="Picture 1" descr="DSC08094(2) cop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42" y="172360"/>
            <a:ext cx="3193142" cy="4789714"/>
          </a:xfrm>
          <a:prstGeom prst="rect">
            <a:avLst/>
          </a:prstGeom>
        </p:spPr>
      </p:pic>
      <p:pic>
        <p:nvPicPr>
          <p:cNvPr id="3" name="Picture 2" descr="DSC08093 cop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2" y="172360"/>
            <a:ext cx="3193143" cy="4789714"/>
          </a:xfrm>
          <a:prstGeom prst="rect">
            <a:avLst/>
          </a:prstGeom>
        </p:spPr>
      </p:pic>
      <p:pic>
        <p:nvPicPr>
          <p:cNvPr id="8" name="Picture 7" descr="play 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0" y="3755570"/>
            <a:ext cx="1387929" cy="1387929"/>
          </a:xfrm>
          <a:prstGeom prst="rect">
            <a:avLst/>
          </a:prstGeom>
        </p:spPr>
      </p:pic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7756070" y="3755570"/>
            <a:ext cx="1387930" cy="138793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36071" y="0"/>
            <a:ext cx="1324429" cy="1614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1804165" y="3085590"/>
            <a:ext cx="87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3600" b="1" dirty="0" smtClean="0">
                <a:solidFill>
                  <a:schemeClr val="accent6">
                    <a:lumMod val="75000"/>
                  </a:schemeClr>
                </a:solidFill>
                <a:latin typeface="Impact" pitchFamily="34" charset="0"/>
              </a:rPr>
              <a:t>3</a:t>
            </a:r>
            <a:endParaRPr lang="es-PA" sz="3600" b="1" dirty="0">
              <a:solidFill>
                <a:schemeClr val="accent6">
                  <a:lumMod val="75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515935" y="5137439"/>
            <a:ext cx="7022700" cy="1158300"/>
          </a:xfrm>
          <a:prstGeom prst="rect">
            <a:avLst/>
          </a:prstGeom>
        </p:spPr>
      </p:pic>
      <p:sp>
        <p:nvSpPr>
          <p:cNvPr id="42" name="CuadroTexto 5"/>
          <p:cNvSpPr txBox="1"/>
          <p:nvPr/>
        </p:nvSpPr>
        <p:spPr>
          <a:xfrm>
            <a:off x="4181929" y="310005"/>
            <a:ext cx="496207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srgbClr val="FFFFFF"/>
                </a:solidFill>
                <a:latin typeface="Trebuchet MS" pitchFamily="34" charset="0"/>
              </a:rPr>
              <a:t>Total de Obras</a:t>
            </a:r>
            <a:endParaRPr lang="es-PA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43" name="7 Imagen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8285" y="1717345"/>
            <a:ext cx="7751318" cy="2836860"/>
            <a:chOff x="1818242" y="1602645"/>
            <a:chExt cx="7888200" cy="2441398"/>
          </a:xfrm>
        </p:grpSpPr>
        <p:sp>
          <p:nvSpPr>
            <p:cNvPr id="2" name="TextBox 1"/>
            <p:cNvSpPr txBox="1"/>
            <p:nvPr/>
          </p:nvSpPr>
          <p:spPr>
            <a:xfrm>
              <a:off x="1818242" y="1602645"/>
              <a:ext cx="7888200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18.7</a:t>
              </a:r>
              <a:r>
                <a:rPr lang="es-PA" b="1" dirty="0" smtClean="0"/>
                <a:t>kms </a:t>
              </a:r>
              <a:r>
                <a:rPr lang="es-PA" dirty="0" smtClean="0"/>
                <a:t>de </a:t>
              </a:r>
              <a:r>
                <a:rPr lang="es-PA" b="1" dirty="0" smtClean="0"/>
                <a:t>NUEVAS LÍNEAS ELÉCTRICAS </a:t>
              </a:r>
              <a:r>
                <a:rPr lang="es-PA" dirty="0" smtClean="0"/>
                <a:t>serán reubicadas </a:t>
              </a:r>
              <a:endParaRPr lang="es-PA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18242" y="1971920"/>
              <a:ext cx="7215342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5.7</a:t>
              </a:r>
              <a:r>
                <a:rPr lang="es-PA" dirty="0" smtClean="0"/>
                <a:t> </a:t>
              </a:r>
              <a:r>
                <a:rPr lang="es-PA" b="1" dirty="0" smtClean="0"/>
                <a:t>kms </a:t>
              </a:r>
              <a:r>
                <a:rPr lang="es-PA" dirty="0" smtClean="0"/>
                <a:t>de </a:t>
              </a:r>
              <a:r>
                <a:rPr lang="es-PA" b="1" dirty="0" smtClean="0"/>
                <a:t>NUEVAS LÍNEAS ELÉCTRICAS</a:t>
              </a:r>
              <a:r>
                <a:rPr lang="es-PA" dirty="0" smtClean="0"/>
                <a:t> estarán bajo tierra</a:t>
              </a:r>
              <a:endParaRPr lang="es-PA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22503" y="2304912"/>
              <a:ext cx="7116681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9.8</a:t>
              </a:r>
              <a:r>
                <a:rPr lang="es-PA" dirty="0" smtClean="0"/>
                <a:t> </a:t>
              </a:r>
              <a:r>
                <a:rPr lang="es-PA" b="1" dirty="0" smtClean="0"/>
                <a:t>kms </a:t>
              </a:r>
              <a:r>
                <a:rPr lang="es-PA" dirty="0" smtClean="0"/>
                <a:t>de </a:t>
              </a:r>
              <a:r>
                <a:rPr lang="es-PA" b="1" dirty="0" smtClean="0"/>
                <a:t>TUBERÍAS DE AGUA POTABLE </a:t>
              </a:r>
              <a:r>
                <a:rPr lang="es-PA" dirty="0" smtClean="0"/>
                <a:t>serán instalados</a:t>
              </a:r>
              <a:endParaRPr lang="es-PA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1574" y="2644642"/>
              <a:ext cx="7443243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2.4</a:t>
              </a:r>
              <a:r>
                <a:rPr lang="es-PA" dirty="0" smtClean="0"/>
                <a:t> </a:t>
              </a:r>
              <a:r>
                <a:rPr lang="es-PA" b="1" dirty="0" smtClean="0"/>
                <a:t>kms</a:t>
              </a:r>
              <a:r>
                <a:rPr lang="es-PA" dirty="0" smtClean="0"/>
                <a:t> de </a:t>
              </a:r>
              <a:r>
                <a:rPr lang="es-PA" b="1" dirty="0" smtClean="0"/>
                <a:t>TUBERÍAS DE AGUAS SANITARIAS</a:t>
              </a:r>
              <a:r>
                <a:rPr lang="es-PA" dirty="0" smtClean="0"/>
                <a:t> serán instalados</a:t>
              </a:r>
              <a:endParaRPr lang="es-PA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18242" y="2951285"/>
              <a:ext cx="6844984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3.6</a:t>
              </a:r>
              <a:r>
                <a:rPr lang="es-PA" b="1" dirty="0" smtClean="0"/>
                <a:t> kms </a:t>
              </a:r>
              <a:r>
                <a:rPr lang="es-PA" dirty="0" smtClean="0"/>
                <a:t>de </a:t>
              </a:r>
              <a:r>
                <a:rPr lang="es-PA" b="1" dirty="0" smtClean="0"/>
                <a:t>TUBERÍAS DE AGUAS PLUVIALES </a:t>
              </a:r>
              <a:r>
                <a:rPr lang="es-PA" dirty="0" smtClean="0"/>
                <a:t>serán instalados</a:t>
              </a:r>
              <a:endParaRPr lang="es-PA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0378" y="3282331"/>
              <a:ext cx="6258311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70</a:t>
              </a:r>
              <a:r>
                <a:rPr lang="es-PA" dirty="0" smtClean="0"/>
                <a:t> </a:t>
              </a:r>
              <a:r>
                <a:rPr lang="es-PA" b="1" dirty="0" smtClean="0"/>
                <a:t>kms </a:t>
              </a:r>
              <a:r>
                <a:rPr lang="es-PA" dirty="0" smtClean="0"/>
                <a:t>de </a:t>
              </a:r>
              <a:r>
                <a:rPr lang="es-PA" b="1" dirty="0" smtClean="0"/>
                <a:t>LÍNEAS TELEFÓNICAS</a:t>
              </a:r>
              <a:r>
                <a:rPr lang="es-PA" dirty="0" smtClean="0"/>
                <a:t> serán cambiados</a:t>
              </a:r>
              <a:endParaRPr lang="es-PA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31574" y="3577096"/>
              <a:ext cx="6248170" cy="466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PA" sz="2800" b="1" dirty="0" smtClean="0"/>
                <a:t>98</a:t>
              </a:r>
              <a:r>
                <a:rPr lang="es-PA" b="1" dirty="0" smtClean="0"/>
                <a:t> kms </a:t>
              </a:r>
              <a:r>
                <a:rPr lang="es-PA" dirty="0" smtClean="0"/>
                <a:t>de </a:t>
              </a:r>
              <a:r>
                <a:rPr lang="es-PA" b="1" dirty="0" smtClean="0"/>
                <a:t>FIBRA ÓPTICA </a:t>
              </a:r>
              <a:r>
                <a:rPr lang="es-PA" dirty="0" smtClean="0"/>
                <a:t>nueva serán colocados</a:t>
              </a:r>
              <a:endParaRPr lang="es-PA" dirty="0"/>
            </a:p>
          </p:txBody>
        </p:sp>
      </p:grpSp>
      <p:pic>
        <p:nvPicPr>
          <p:cNvPr id="7" name="Picture 6" descr="IMG00053-20110914-10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3" y="3613478"/>
            <a:ext cx="1832298" cy="1371664"/>
          </a:xfrm>
          <a:prstGeom prst="rect">
            <a:avLst/>
          </a:prstGeom>
        </p:spPr>
      </p:pic>
      <p:pic>
        <p:nvPicPr>
          <p:cNvPr id="8" name="Picture 7" descr="IMG_2852_441x58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3" y="2332385"/>
            <a:ext cx="854241" cy="1138988"/>
          </a:xfrm>
          <a:prstGeom prst="rect">
            <a:avLst/>
          </a:prstGeom>
        </p:spPr>
      </p:pic>
      <p:pic>
        <p:nvPicPr>
          <p:cNvPr id="11" name="Picture 10" descr="IMG_1690_588x44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04" y="807430"/>
            <a:ext cx="1839837" cy="1379878"/>
          </a:xfrm>
          <a:prstGeom prst="rect">
            <a:avLst/>
          </a:prstGeom>
        </p:spPr>
      </p:pic>
      <p:pic>
        <p:nvPicPr>
          <p:cNvPr id="14" name="Picture 13" descr="IMG_2678_441x58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05" y="2323535"/>
            <a:ext cx="854241" cy="1138988"/>
          </a:xfrm>
          <a:prstGeom prst="rect">
            <a:avLst/>
          </a:prstGeom>
        </p:spPr>
      </p:pic>
      <p:sp>
        <p:nvSpPr>
          <p:cNvPr id="19" name="Rectangle 18">
            <a:hlinkClick r:id="rId9" action="ppaction://hlinksldjump"/>
          </p:cNvPr>
          <p:cNvSpPr/>
          <p:nvPr/>
        </p:nvSpPr>
        <p:spPr>
          <a:xfrm>
            <a:off x="136071" y="0"/>
            <a:ext cx="1324429" cy="16147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16312" y="5137150"/>
            <a:ext cx="70231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integracion soci a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85" y="456077"/>
            <a:ext cx="5036694" cy="4149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/>
          <p:cNvSpPr txBox="1"/>
          <p:nvPr/>
        </p:nvSpPr>
        <p:spPr>
          <a:xfrm>
            <a:off x="1" y="1994867"/>
            <a:ext cx="170849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smtClean="0">
                <a:solidFill>
                  <a:srgbClr val="FFFFFF"/>
                </a:solidFill>
                <a:latin typeface="Trebuchet MS" pitchFamily="34" charset="0"/>
              </a:rPr>
              <a:t>Sustentabilidad</a:t>
            </a:r>
            <a:endParaRPr lang="es-PA" sz="16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6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Características</a:t>
            </a:r>
            <a:r>
              <a:rPr lang="en-US" dirty="0" smtClean="0"/>
              <a:t> de la Ciudad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Localización</a:t>
            </a:r>
            <a:r>
              <a:rPr lang="en-US" dirty="0" smtClean="0"/>
              <a:t> en el </a:t>
            </a:r>
            <a:r>
              <a:rPr lang="en-US" dirty="0" err="1" smtClean="0"/>
              <a:t>Pacífico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Portobelo</a:t>
            </a:r>
            <a:r>
              <a:rPr lang="en-US" dirty="0" smtClean="0"/>
              <a:t>, </a:t>
            </a:r>
            <a:r>
              <a:rPr lang="en-US" dirty="0" err="1" smtClean="0"/>
              <a:t>razones</a:t>
            </a:r>
            <a:r>
              <a:rPr lang="en-US" dirty="0" smtClean="0"/>
              <a:t> </a:t>
            </a:r>
            <a:r>
              <a:rPr lang="en-US" dirty="0" err="1" smtClean="0"/>
              <a:t>históricas</a:t>
            </a:r>
            <a:endParaRPr lang="en-US" dirty="0" smtClean="0"/>
          </a:p>
          <a:p>
            <a:r>
              <a:rPr lang="en-US" dirty="0" smtClean="0"/>
              <a:t> 3 </a:t>
            </a:r>
            <a:r>
              <a:rPr lang="en-US" dirty="0" err="1" smtClean="0"/>
              <a:t>Límites</a:t>
            </a:r>
            <a:r>
              <a:rPr lang="en-US" dirty="0" smtClean="0"/>
              <a:t> al </a:t>
            </a:r>
            <a:r>
              <a:rPr lang="en-US" dirty="0" err="1" smtClean="0"/>
              <a:t>crecimiento</a:t>
            </a:r>
            <a:r>
              <a:rPr lang="en-US" dirty="0" smtClean="0"/>
              <a:t>, </a:t>
            </a:r>
            <a:r>
              <a:rPr lang="en-US" dirty="0" err="1" smtClean="0"/>
              <a:t>protección</a:t>
            </a:r>
            <a:r>
              <a:rPr lang="en-US" dirty="0" smtClean="0"/>
              <a:t> a la </a:t>
            </a:r>
            <a:r>
              <a:rPr lang="en-US" dirty="0" err="1" smtClean="0"/>
              <a:t>cuenca</a:t>
            </a:r>
            <a:r>
              <a:rPr lang="en-US" dirty="0" smtClean="0"/>
              <a:t> del Canal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dormitorios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C:\Users\luisl\Desktop\Untitled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260"/>
            <a:ext cx="1116013" cy="49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76804" name="Picture 5" descr="C:\Users\luisl\Desktop\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35"/>
            <a:ext cx="9144000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16 CuadroTexto"/>
          <p:cNvSpPr txBox="1">
            <a:spLocks noChangeArrowheads="1"/>
          </p:cNvSpPr>
          <p:nvPr/>
        </p:nvSpPr>
        <p:spPr bwMode="auto">
          <a:xfrm>
            <a:off x="107950" y="344092"/>
            <a:ext cx="89281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2300" b="1" dirty="0" smtClean="0">
                <a:latin typeface="Trebuchet MS" pitchFamily="34" charset="0"/>
              </a:rPr>
              <a:t>LICITACION 1,452 </a:t>
            </a:r>
            <a:r>
              <a:rPr lang="es-MX" sz="2300" b="1" dirty="0">
                <a:latin typeface="Trebuchet MS" pitchFamily="34" charset="0"/>
              </a:rPr>
              <a:t>millones</a:t>
            </a:r>
            <a:endParaRPr lang="es-PA" sz="2300" b="1" dirty="0">
              <a:latin typeface="Trebuchet MS" pitchFamily="34" charset="0"/>
            </a:endParaRPr>
          </a:p>
        </p:txBody>
      </p:sp>
      <p:sp>
        <p:nvSpPr>
          <p:cNvPr id="14" name="13 Rectángulo">
            <a:hlinkClick r:id="rId5" action="ppaction://hlinksldjump"/>
          </p:cNvPr>
          <p:cNvSpPr/>
          <p:nvPr/>
        </p:nvSpPr>
        <p:spPr>
          <a:xfrm>
            <a:off x="107950" y="3975497"/>
            <a:ext cx="647700" cy="594122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76807" name="36 CuadroTexto"/>
          <p:cNvSpPr txBox="1">
            <a:spLocks noChangeArrowheads="1"/>
          </p:cNvSpPr>
          <p:nvPr/>
        </p:nvSpPr>
        <p:spPr bwMode="auto">
          <a:xfrm>
            <a:off x="6735764" y="1221581"/>
            <a:ext cx="12207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1500" b="1">
                <a:solidFill>
                  <a:schemeClr val="bg1"/>
                </a:solidFill>
                <a:latin typeface="Trebuchet MS" pitchFamily="34" charset="0"/>
              </a:rPr>
              <a:t>Suelo</a:t>
            </a:r>
            <a:endParaRPr lang="es-PA" sz="1500" b="1">
              <a:solidFill>
                <a:schemeClr val="bg1"/>
              </a:solidFill>
              <a:latin typeface="Trebuchet MS" pitchFamily="34" charset="0"/>
            </a:endParaRPr>
          </a:p>
        </p:txBody>
      </p:sp>
      <p:graphicFrame>
        <p:nvGraphicFramePr>
          <p:cNvPr id="9" name="1 Gráfico"/>
          <p:cNvGraphicFramePr/>
          <p:nvPr/>
        </p:nvGraphicFramePr>
        <p:xfrm>
          <a:off x="3214679" y="1071552"/>
          <a:ext cx="5742179" cy="34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2 Marcador de contenido"/>
          <p:cNvSpPr txBox="1">
            <a:spLocks/>
          </p:cNvSpPr>
          <p:nvPr/>
        </p:nvSpPr>
        <p:spPr>
          <a:xfrm>
            <a:off x="785813" y="964407"/>
            <a:ext cx="2500312" cy="417909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 typeface="Arial" pitchFamily="34" charset="0"/>
              <a:buNone/>
              <a:defRPr/>
            </a:pPr>
            <a:r>
              <a:rPr lang="es-PA" b="1" u="sng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Obras NO</a:t>
            </a: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 typeface="Arial" pitchFamily="34" charset="0"/>
              <a:buNone/>
              <a:defRPr/>
            </a:pPr>
            <a:r>
              <a:rPr lang="es-PA" b="1" u="sng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contratadas con CLU:</a:t>
            </a: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 typeface="Arial" pitchFamily="34" charset="0"/>
              <a:buBlip>
                <a:blip r:embed="rId7"/>
              </a:buBlip>
              <a:defRPr/>
            </a:pPr>
            <a:r>
              <a:rPr lang="es-PA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Contratar empresas locales. Galeras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 Escaleras y </a:t>
            </a:r>
            <a:r>
              <a:rPr lang="es-PA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Elev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  <a:endParaRPr lang="es-PA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defRPr/>
            </a:pPr>
            <a:r>
              <a:rPr lang="es-PA" sz="2600" b="1" u="sng" dirty="0" smtClean="0">
                <a:solidFill>
                  <a:schemeClr val="tx1">
                    <a:lumMod val="50000"/>
                  </a:schemeClr>
                </a:solidFill>
              </a:rPr>
              <a:t>OTRAS OBRAS Y OPCIONES</a:t>
            </a:r>
            <a:endParaRPr lang="es-PA" sz="2600" b="1" u="sng" dirty="0">
              <a:solidFill>
                <a:schemeClr val="tx1">
                  <a:lumMod val="50000"/>
                </a:schemeClr>
              </a:solidFill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Compensaciones, </a:t>
            </a:r>
            <a:r>
              <a:rPr lang="es-PA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Exprop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 Indemnizaciones.  Imprevistos</a:t>
            </a: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Aumentos de Materiales. Patios y Talleres, Canal</a:t>
            </a:r>
            <a:endParaRPr lang="es-PA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Soterramientos, </a:t>
            </a:r>
            <a:r>
              <a:rPr lang="es-PA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serv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. </a:t>
            </a:r>
            <a:r>
              <a:rPr lang="es-PA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publicos</a:t>
            </a:r>
            <a:endParaRPr lang="es-PA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Estación de 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Marañón</a:t>
            </a:r>
            <a:endParaRPr lang="es-PA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Estación de 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Curundú</a:t>
            </a:r>
            <a:endParaRPr lang="es-PA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Futura Estación el </a:t>
            </a:r>
            <a:r>
              <a:rPr lang="es-PA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Ingenio 1/2</a:t>
            </a:r>
            <a:endParaRPr lang="es-PA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Nueva Tubería de </a:t>
            </a:r>
            <a:r>
              <a:rPr lang="es-PA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Agua de 54” para la </a:t>
            </a:r>
            <a:r>
              <a:rPr lang="es-PA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Ciudad</a:t>
            </a:r>
          </a:p>
          <a:p>
            <a:pPr marL="446088" lvl="1" indent="-266700" fontAlgn="auto">
              <a:spcBef>
                <a:spcPts val="400"/>
              </a:spcBef>
              <a:spcAft>
                <a:spcPts val="400"/>
              </a:spcAft>
              <a:buSzPct val="100000"/>
              <a:buFontTx/>
              <a:buBlip>
                <a:blip r:embed="rId7"/>
              </a:buBlip>
              <a:defRPr/>
            </a:pPr>
            <a:r>
              <a:rPr lang="es-PA" b="1" dirty="0" err="1" smtClean="0">
                <a:solidFill>
                  <a:schemeClr val="tx1">
                    <a:lumMod val="50000"/>
                  </a:schemeClr>
                </a:solidFill>
              </a:rPr>
              <a:t>Recom</a:t>
            </a:r>
            <a:r>
              <a:rPr lang="es-PA" b="1" dirty="0" smtClean="0">
                <a:solidFill>
                  <a:schemeClr val="tx1">
                    <a:lumMod val="50000"/>
                  </a:schemeClr>
                </a:solidFill>
              </a:rPr>
              <a:t>. De Bancos: Mejor Servicio y Mas Trenes</a:t>
            </a:r>
            <a:endParaRPr lang="es-PA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81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:\Users\luisl\Desktop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260"/>
            <a:ext cx="1116013" cy="49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75780" name="Picture 5" descr="C:\Users\luisl\Desktop\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35"/>
            <a:ext cx="9144000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16 CuadroTexto"/>
          <p:cNvSpPr txBox="1">
            <a:spLocks noChangeArrowheads="1"/>
          </p:cNvSpPr>
          <p:nvPr/>
        </p:nvSpPr>
        <p:spPr bwMode="auto">
          <a:xfrm>
            <a:off x="107950" y="344092"/>
            <a:ext cx="89281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2300" b="1">
                <a:latin typeface="Trebuchet MS" pitchFamily="34" charset="0"/>
              </a:rPr>
              <a:t>FINANCIAMIENTO DEL PROYECTO</a:t>
            </a:r>
            <a:endParaRPr lang="es-PA" sz="2300" b="1">
              <a:latin typeface="Trebuchet MS" pitchFamily="34" charset="0"/>
            </a:endParaRPr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107950" y="3975497"/>
            <a:ext cx="647700" cy="594122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75783" name="36 CuadroTexto"/>
          <p:cNvSpPr txBox="1">
            <a:spLocks noChangeArrowheads="1"/>
          </p:cNvSpPr>
          <p:nvPr/>
        </p:nvSpPr>
        <p:spPr bwMode="auto">
          <a:xfrm>
            <a:off x="6735764" y="1221581"/>
            <a:ext cx="12207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1500" b="1">
                <a:solidFill>
                  <a:schemeClr val="bg1"/>
                </a:solidFill>
                <a:latin typeface="Trebuchet MS" pitchFamily="34" charset="0"/>
              </a:rPr>
              <a:t>Suelo</a:t>
            </a:r>
            <a:endParaRPr lang="es-PA" sz="1500" b="1">
              <a:solidFill>
                <a:schemeClr val="bg1"/>
              </a:solidFill>
              <a:latin typeface="Trebuchet MS" pitchFamily="34" charset="0"/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928662" y="1071552"/>
          <a:ext cx="8001056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9 Elipse"/>
          <p:cNvSpPr/>
          <p:nvPr/>
        </p:nvSpPr>
        <p:spPr>
          <a:xfrm>
            <a:off x="2357438" y="2143125"/>
            <a:ext cx="1714500" cy="1196579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1" name="10 Conector recto"/>
          <p:cNvCxnSpPr/>
          <p:nvPr/>
        </p:nvCxnSpPr>
        <p:spPr>
          <a:xfrm>
            <a:off x="2143125" y="1982391"/>
            <a:ext cx="571500" cy="375047"/>
          </a:xfrm>
          <a:prstGeom prst="line">
            <a:avLst/>
          </a:prstGeom>
          <a:ln w="63500" cmpd="tri">
            <a:solidFill>
              <a:schemeClr val="bg2">
                <a:lumMod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857876" y="1071563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US$400 MM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3929064" y="1071563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US$100 MM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072064" y="3375423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US$270 MM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286626" y="3375423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US$75 MM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7358064" y="2143126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EU 300 MM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1928814" y="3964782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US$450 MM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714376" y="2607469"/>
            <a:ext cx="15716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A" sz="1400" b="1" dirty="0"/>
              <a:t>NOTAS del Tesoro</a:t>
            </a:r>
          </a:p>
        </p:txBody>
      </p:sp>
    </p:spTree>
    <p:extLst>
      <p:ext uri="{BB962C8B-B14F-4D97-AF65-F5344CB8AC3E}">
        <p14:creationId xmlns:p14="http://schemas.microsoft.com/office/powerpoint/2010/main" val="328389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3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16312" y="5137150"/>
            <a:ext cx="70231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CuadroTexto 5"/>
          <p:cNvSpPr txBox="1">
            <a:spLocks noChangeArrowheads="1"/>
          </p:cNvSpPr>
          <p:nvPr/>
        </p:nvSpPr>
        <p:spPr bwMode="auto">
          <a:xfrm>
            <a:off x="1335646" y="922956"/>
            <a:ext cx="1435100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es-ES" sz="1400" dirty="0"/>
              <a:t>Panamá</a:t>
            </a:r>
          </a:p>
          <a:p>
            <a:pPr algn="r" eaLnBrk="1" hangingPunct="1">
              <a:lnSpc>
                <a:spcPct val="80000"/>
              </a:lnSpc>
            </a:pPr>
            <a:r>
              <a:rPr lang="pt-BR" sz="1400" dirty="0"/>
              <a:t>Brasil</a:t>
            </a:r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/>
              <a:t>Ecuador</a:t>
            </a:r>
          </a:p>
          <a:p>
            <a:pPr algn="r" eaLnBrk="1" hangingPunct="1">
              <a:lnSpc>
                <a:spcPct val="80000"/>
              </a:lnSpc>
            </a:pPr>
            <a:r>
              <a:rPr lang="de-DE" sz="1400" dirty="0" smtClean="0"/>
              <a:t>Venezuela</a:t>
            </a:r>
            <a:endParaRPr lang="de-DE" sz="1400" dirty="0"/>
          </a:p>
          <a:p>
            <a:pPr algn="r" eaLnBrk="1" hangingPunct="1">
              <a:lnSpc>
                <a:spcPct val="80000"/>
              </a:lnSpc>
            </a:pPr>
            <a:r>
              <a:rPr lang="es-ES" sz="1400" dirty="0"/>
              <a:t>Portugal</a:t>
            </a:r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/>
              <a:t>Rep. Dominicana</a:t>
            </a:r>
          </a:p>
          <a:p>
            <a:pPr algn="r" eaLnBrk="1" hangingPunct="1">
              <a:lnSpc>
                <a:spcPct val="80000"/>
              </a:lnSpc>
            </a:pPr>
            <a:r>
              <a:rPr lang="es-ES" sz="1400" dirty="0"/>
              <a:t>Colombia</a:t>
            </a:r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/>
              <a:t>España</a:t>
            </a:r>
          </a:p>
          <a:p>
            <a:pPr algn="r" eaLnBrk="1" hangingPunct="1">
              <a:lnSpc>
                <a:spcPct val="80000"/>
              </a:lnSpc>
            </a:pPr>
            <a:r>
              <a:rPr lang="da-DK" sz="1400" dirty="0"/>
              <a:t>Nicaragua</a:t>
            </a:r>
          </a:p>
          <a:p>
            <a:pPr algn="r" eaLnBrk="1" hangingPunct="1">
              <a:lnSpc>
                <a:spcPct val="80000"/>
              </a:lnSpc>
            </a:pPr>
            <a:r>
              <a:rPr lang="it-IT" sz="1400" dirty="0"/>
              <a:t>Costa Rica</a:t>
            </a:r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/>
              <a:t>El Salvador</a:t>
            </a:r>
          </a:p>
          <a:p>
            <a:pPr algn="r" eaLnBrk="1" hangingPunct="1">
              <a:lnSpc>
                <a:spcPct val="80000"/>
              </a:lnSpc>
            </a:pPr>
            <a:r>
              <a:rPr lang="cs-CZ" sz="1400" dirty="0" smtClean="0"/>
              <a:t>Romaina</a:t>
            </a:r>
            <a:endParaRPr lang="cs-CZ" sz="1400" dirty="0"/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 smtClean="0"/>
              <a:t>Gambia</a:t>
            </a:r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 smtClean="0"/>
              <a:t>Francia</a:t>
            </a:r>
          </a:p>
          <a:p>
            <a:pPr algn="r" eaLnBrk="1" hangingPunct="1">
              <a:lnSpc>
                <a:spcPct val="80000"/>
              </a:lnSpc>
            </a:pPr>
            <a:r>
              <a:rPr lang="es-ES" sz="1400" dirty="0" smtClean="0"/>
              <a:t>Guatemala</a:t>
            </a:r>
            <a:endParaRPr lang="es-ES" sz="1400" dirty="0"/>
          </a:p>
          <a:p>
            <a:pPr algn="r" eaLnBrk="1" hangingPunct="1">
              <a:lnSpc>
                <a:spcPct val="80000"/>
              </a:lnSpc>
            </a:pPr>
            <a:r>
              <a:rPr lang="es-ES_tradnl" sz="1400" dirty="0"/>
              <a:t>Alemania</a:t>
            </a:r>
          </a:p>
          <a:p>
            <a:pPr algn="r" eaLnBrk="1" hangingPunct="1">
              <a:lnSpc>
                <a:spcPct val="80000"/>
              </a:lnSpc>
            </a:pPr>
            <a:r>
              <a:rPr lang="fi-FI" sz="1400" dirty="0" err="1" smtClean="0"/>
              <a:t>Turquía</a:t>
            </a:r>
            <a:endParaRPr lang="fi-FI" sz="1400" dirty="0"/>
          </a:p>
          <a:p>
            <a:pPr algn="r" eaLnBrk="1" hangingPunct="1">
              <a:lnSpc>
                <a:spcPct val="80000"/>
              </a:lnSpc>
            </a:pPr>
            <a:r>
              <a:rPr lang="es-ES" sz="1400" dirty="0"/>
              <a:t>Ucrania</a:t>
            </a:r>
          </a:p>
          <a:p>
            <a:pPr algn="r" eaLnBrk="1" hangingPunct="1">
              <a:lnSpc>
                <a:spcPct val="80000"/>
              </a:lnSpc>
            </a:pPr>
            <a:r>
              <a:rPr lang="is-IS" sz="1400" dirty="0"/>
              <a:t>Honduras</a:t>
            </a:r>
            <a:br>
              <a:rPr lang="is-IS" sz="1400" dirty="0"/>
            </a:br>
            <a:r>
              <a:rPr lang="is-IS" sz="1400" b="1" dirty="0" smtClean="0">
                <a:latin typeface="Calibri"/>
                <a:cs typeface="Calibri"/>
              </a:rPr>
              <a:t/>
            </a:r>
            <a:br>
              <a:rPr lang="is-IS" sz="1400" b="1" dirty="0" smtClean="0">
                <a:latin typeface="Calibri"/>
                <a:cs typeface="Calibri"/>
              </a:rPr>
            </a:br>
            <a:endParaRPr lang="es-ES" b="1" dirty="0">
              <a:latin typeface="Calibri"/>
              <a:cs typeface="Calibri"/>
            </a:endParaRPr>
          </a:p>
        </p:txBody>
      </p:sp>
      <p:sp>
        <p:nvSpPr>
          <p:cNvPr id="13326" name="CuadroTexto 10"/>
          <p:cNvSpPr txBox="1">
            <a:spLocks noChangeArrowheads="1"/>
          </p:cNvSpPr>
          <p:nvPr/>
        </p:nvSpPr>
        <p:spPr bwMode="auto">
          <a:xfrm>
            <a:off x="5629792" y="3319486"/>
            <a:ext cx="2696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es-ES" sz="3200" dirty="0" smtClean="0">
                <a:latin typeface="Calibri"/>
                <a:cs typeface="Calibri"/>
              </a:rPr>
              <a:t>21</a:t>
            </a:r>
            <a:r>
              <a:rPr lang="es-ES" sz="4800" dirty="0">
                <a:latin typeface="Calibri"/>
                <a:cs typeface="Calibri"/>
              </a:rPr>
              <a:t> </a:t>
            </a:r>
            <a:r>
              <a:rPr lang="es-ES" dirty="0" smtClean="0">
                <a:solidFill>
                  <a:srgbClr val="4F81BD"/>
                </a:solidFill>
                <a:latin typeface="Calibri"/>
                <a:cs typeface="Calibri"/>
              </a:rPr>
              <a:t>Nacionalidades</a:t>
            </a:r>
            <a:endParaRPr lang="es-ES" sz="18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13327" name="CuadroTexto 19"/>
          <p:cNvSpPr txBox="1">
            <a:spLocks noChangeArrowheads="1"/>
          </p:cNvSpPr>
          <p:nvPr/>
        </p:nvSpPr>
        <p:spPr bwMode="auto">
          <a:xfrm>
            <a:off x="6381156" y="3865680"/>
            <a:ext cx="1944688" cy="42062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es-ES" sz="3200" dirty="0" smtClean="0">
                <a:latin typeface="Calibri"/>
                <a:cs typeface="Calibri"/>
              </a:rPr>
              <a:t>   8</a:t>
            </a:r>
            <a:r>
              <a:rPr lang="es-ES" sz="1800" dirty="0" smtClean="0">
                <a:latin typeface="Calibri"/>
                <a:cs typeface="Calibri"/>
              </a:rPr>
              <a:t>   </a:t>
            </a:r>
            <a:r>
              <a:rPr lang="es-ES" dirty="0" smtClean="0">
                <a:solidFill>
                  <a:schemeClr val="accent1"/>
                </a:solidFill>
                <a:latin typeface="Calibri"/>
                <a:cs typeface="Calibri"/>
              </a:rPr>
              <a:t>Idiomas</a:t>
            </a:r>
            <a:endParaRPr lang="es-ES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0" name="CuadroTexto 10"/>
          <p:cNvSpPr txBox="1">
            <a:spLocks noChangeArrowheads="1"/>
          </p:cNvSpPr>
          <p:nvPr/>
        </p:nvSpPr>
        <p:spPr bwMode="auto">
          <a:xfrm>
            <a:off x="1960149" y="490261"/>
            <a:ext cx="1441981" cy="4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1400" b="1" dirty="0" smtClean="0">
                <a:latin typeface="Calibri"/>
                <a:cs typeface="Calibri"/>
              </a:rPr>
              <a:t>Mano de Obra</a:t>
            </a:r>
          </a:p>
          <a:p>
            <a:pPr algn="ctr" eaLnBrk="1" hangingPunct="1">
              <a:lnSpc>
                <a:spcPct val="80000"/>
              </a:lnSpc>
            </a:pPr>
            <a:r>
              <a:rPr lang="es-ES" sz="1400" b="1" dirty="0" smtClean="0">
                <a:latin typeface="Calibri"/>
                <a:cs typeface="Calibri"/>
              </a:rPr>
              <a:t> Del Consorcio</a:t>
            </a:r>
            <a:endParaRPr lang="es-ES" sz="1400" b="1" dirty="0">
              <a:latin typeface="Calibri"/>
              <a:cs typeface="Calibri"/>
            </a:endParaRPr>
          </a:p>
        </p:txBody>
      </p:sp>
      <p:pic>
        <p:nvPicPr>
          <p:cNvPr id="6" name="Imagen 5" descr="bandera_ecuado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55" y="1295311"/>
            <a:ext cx="208827" cy="1390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312" y="1493435"/>
            <a:ext cx="197712" cy="1314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0842" y="1660790"/>
            <a:ext cx="200653" cy="1337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712" y="1834061"/>
            <a:ext cx="208912" cy="13079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755" y="1998900"/>
            <a:ext cx="208826" cy="1379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6712" y="2164667"/>
            <a:ext cx="208912" cy="13999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0842" y="2350588"/>
            <a:ext cx="200653" cy="13376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2312" y="2529077"/>
            <a:ext cx="197713" cy="11862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6862" y="2719289"/>
            <a:ext cx="188613" cy="106372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6904" y="2865490"/>
            <a:ext cx="188528" cy="12568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756" y="3024586"/>
            <a:ext cx="192824" cy="12898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56862" y="3200119"/>
            <a:ext cx="188613" cy="125742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0841" y="3549971"/>
            <a:ext cx="200655" cy="120393"/>
          </a:xfrm>
          <a:prstGeom prst="rect">
            <a:avLst/>
          </a:prstGeom>
        </p:spPr>
      </p:pic>
      <p:pic>
        <p:nvPicPr>
          <p:cNvPr id="13313" name="Imagen 133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6713" y="3708623"/>
            <a:ext cx="208911" cy="139075"/>
          </a:xfrm>
          <a:prstGeom prst="rect">
            <a:avLst/>
          </a:prstGeom>
        </p:spPr>
      </p:pic>
      <p:pic>
        <p:nvPicPr>
          <p:cNvPr id="13315" name="Imagen 133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46713" y="3881112"/>
            <a:ext cx="208910" cy="139099"/>
          </a:xfrm>
          <a:prstGeom prst="rect">
            <a:avLst/>
          </a:prstGeom>
        </p:spPr>
      </p:pic>
      <p:pic>
        <p:nvPicPr>
          <p:cNvPr id="13317" name="Imagen 133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6877" y="4041736"/>
            <a:ext cx="208829" cy="125216"/>
          </a:xfrm>
          <a:prstGeom prst="rect">
            <a:avLst/>
          </a:prstGeom>
        </p:spPr>
      </p:pic>
      <p:pic>
        <p:nvPicPr>
          <p:cNvPr id="13322" name="Imagen 133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46712" y="979405"/>
            <a:ext cx="208912" cy="125347"/>
          </a:xfrm>
          <a:prstGeom prst="rect">
            <a:avLst/>
          </a:prstGeom>
        </p:spPr>
      </p:pic>
      <p:pic>
        <p:nvPicPr>
          <p:cNvPr id="13324" name="Imagen 133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45287" y="1127231"/>
            <a:ext cx="211763" cy="148234"/>
          </a:xfrm>
          <a:prstGeom prst="rect">
            <a:avLst/>
          </a:prstGeom>
        </p:spPr>
      </p:pic>
      <p:sp>
        <p:nvSpPr>
          <p:cNvPr id="51" name="CuadroTexto 10"/>
          <p:cNvSpPr txBox="1">
            <a:spLocks noChangeArrowheads="1"/>
          </p:cNvSpPr>
          <p:nvPr/>
        </p:nvSpPr>
        <p:spPr bwMode="auto">
          <a:xfrm>
            <a:off x="4962419" y="4357616"/>
            <a:ext cx="3363426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s-ES" sz="2800" b="1" dirty="0" smtClean="0">
                <a:latin typeface="Calibri"/>
                <a:cs typeface="Calibri"/>
              </a:rPr>
              <a:t>5.368</a:t>
            </a:r>
            <a:r>
              <a:rPr lang="es-ES" dirty="0" smtClean="0">
                <a:latin typeface="Calibri"/>
                <a:cs typeface="Calibri"/>
              </a:rPr>
              <a:t> </a:t>
            </a:r>
            <a:r>
              <a:rPr lang="es-ES" dirty="0" smtClean="0">
                <a:solidFill>
                  <a:srgbClr val="4F81BD"/>
                </a:solidFill>
                <a:latin typeface="Calibri"/>
                <a:cs typeface="Calibri"/>
              </a:rPr>
              <a:t>Empleos </a:t>
            </a:r>
            <a:r>
              <a:rPr lang="es-ES" sz="2000" dirty="0" smtClean="0">
                <a:solidFill>
                  <a:srgbClr val="4F81BD"/>
                </a:solidFill>
                <a:latin typeface="Calibri"/>
                <a:cs typeface="Calibri"/>
              </a:rPr>
              <a:t>Indirectos</a:t>
            </a:r>
            <a:endParaRPr lang="es-ES" sz="36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54" name="CuadroTexto 17"/>
          <p:cNvSpPr txBox="1">
            <a:spLocks noChangeArrowheads="1"/>
          </p:cNvSpPr>
          <p:nvPr/>
        </p:nvSpPr>
        <p:spPr bwMode="auto">
          <a:xfrm>
            <a:off x="3210465" y="895110"/>
            <a:ext cx="529327" cy="337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1.273</a:t>
            </a:r>
            <a:endParaRPr lang="es-ES_tradnl" sz="1020" b="1" dirty="0"/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28</a:t>
            </a:r>
            <a:endParaRPr lang="es-ES_tradnl" sz="1020" b="1" dirty="0"/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6</a:t>
            </a:r>
            <a:br>
              <a:rPr lang="es-ES_tradnl" sz="1020" b="1" dirty="0" smtClean="0"/>
            </a:br>
            <a:r>
              <a:rPr lang="es-ES_tradnl" sz="1020" b="1" dirty="0" smtClean="0"/>
              <a:t>18</a:t>
            </a:r>
            <a:endParaRPr lang="es-ES_tradnl" sz="1020" b="1" dirty="0"/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2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3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18</a:t>
            </a:r>
            <a:endParaRPr lang="es-ES_tradnl" sz="1020" b="1" dirty="0"/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30</a:t>
            </a:r>
            <a:endParaRPr lang="es-ES_tradnl" sz="1020" b="1" dirty="0"/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1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1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4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4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2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6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2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4</a:t>
            </a:r>
            <a:br>
              <a:rPr lang="es-ES_tradnl" sz="1020" b="1" dirty="0" smtClean="0"/>
            </a:br>
            <a:r>
              <a:rPr lang="es-ES_tradnl" sz="1020" b="1" dirty="0" smtClean="0"/>
              <a:t>6</a:t>
            </a:r>
            <a:endParaRPr lang="es-ES_tradnl" sz="1020" b="1" dirty="0"/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/>
              <a:t>1</a:t>
            </a:r>
          </a:p>
          <a:p>
            <a:pPr algn="r" eaLnBrk="1" hangingPunct="1">
              <a:lnSpc>
                <a:spcPct val="110000"/>
              </a:lnSpc>
            </a:pPr>
            <a:r>
              <a:rPr lang="es-ES_tradnl" sz="1020" b="1" dirty="0" smtClean="0"/>
              <a:t>1</a:t>
            </a:r>
            <a:endParaRPr lang="es-ES_tradnl" sz="1020" b="1" dirty="0"/>
          </a:p>
        </p:txBody>
      </p:sp>
      <p:sp>
        <p:nvSpPr>
          <p:cNvPr id="13331" name="CuadroTexto 13330"/>
          <p:cNvSpPr txBox="1"/>
          <p:nvPr/>
        </p:nvSpPr>
        <p:spPr>
          <a:xfrm>
            <a:off x="3961412" y="346682"/>
            <a:ext cx="5182588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Calibri"/>
                <a:cs typeface="Calibri"/>
              </a:rPr>
              <a:t>Generación </a:t>
            </a:r>
            <a:r>
              <a:rPr lang="es-ES" sz="3600" dirty="0" smtClean="0">
                <a:solidFill>
                  <a:srgbClr val="FFFFFF"/>
                </a:solidFill>
                <a:latin typeface="Calibri"/>
                <a:cs typeface="Calibri"/>
              </a:rPr>
              <a:t>de Empleos</a:t>
            </a:r>
            <a:endParaRPr lang="es-ES" sz="3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2" name="CuadroTexto 20"/>
          <p:cNvSpPr txBox="1">
            <a:spLocks noChangeArrowheads="1"/>
          </p:cNvSpPr>
          <p:nvPr/>
        </p:nvSpPr>
        <p:spPr bwMode="auto">
          <a:xfrm>
            <a:off x="4390750" y="1496677"/>
            <a:ext cx="388761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70000"/>
              </a:lnSpc>
            </a:pPr>
            <a:r>
              <a:rPr lang="es-ES" sz="2000" dirty="0" smtClean="0">
                <a:solidFill>
                  <a:srgbClr val="4F81BD"/>
                </a:solidFill>
                <a:latin typeface="Calibri"/>
                <a:cs typeface="Calibri"/>
              </a:rPr>
              <a:t>Más </a:t>
            </a:r>
            <a:r>
              <a:rPr lang="es-ES" sz="2000" dirty="0">
                <a:solidFill>
                  <a:srgbClr val="4F81BD"/>
                </a:solidFill>
                <a:latin typeface="Calibri"/>
                <a:cs typeface="Calibri"/>
              </a:rPr>
              <a:t>d</a:t>
            </a:r>
            <a:r>
              <a:rPr lang="es-ES" sz="2000" dirty="0" smtClean="0">
                <a:solidFill>
                  <a:srgbClr val="4F81BD"/>
                </a:solidFill>
                <a:latin typeface="Calibri"/>
                <a:cs typeface="Calibri"/>
              </a:rPr>
              <a:t>e </a:t>
            </a:r>
            <a:r>
              <a:rPr lang="es-ES" sz="3200" dirty="0" smtClean="0">
                <a:latin typeface="Calibri"/>
                <a:cs typeface="Calibri"/>
              </a:rPr>
              <a:t>90</a:t>
            </a:r>
            <a:r>
              <a:rPr lang="es-ES" sz="3200" dirty="0">
                <a:latin typeface="Calibri"/>
                <a:cs typeface="Calibri"/>
              </a:rPr>
              <a:t>%</a:t>
            </a:r>
            <a:r>
              <a:rPr lang="es-ES" sz="2000" dirty="0">
                <a:latin typeface="Calibri"/>
                <a:cs typeface="Calibri"/>
              </a:rPr>
              <a:t/>
            </a:r>
            <a:br>
              <a:rPr lang="es-ES" sz="2000" dirty="0">
                <a:latin typeface="Calibri"/>
                <a:cs typeface="Calibri"/>
              </a:rPr>
            </a:br>
            <a:r>
              <a:rPr lang="es-ES" sz="2000" dirty="0">
                <a:solidFill>
                  <a:srgbClr val="4F81BD"/>
                </a:solidFill>
                <a:latin typeface="Calibri"/>
                <a:cs typeface="Calibri"/>
              </a:rPr>
              <a:t>d</a:t>
            </a:r>
            <a:r>
              <a:rPr lang="es-ES" sz="2000" dirty="0" smtClean="0">
                <a:solidFill>
                  <a:srgbClr val="4F81BD"/>
                </a:solidFill>
                <a:latin typeface="Calibri"/>
                <a:cs typeface="Calibri"/>
              </a:rPr>
              <a:t>e </a:t>
            </a:r>
            <a:r>
              <a:rPr lang="es-ES" sz="2000" dirty="0">
                <a:solidFill>
                  <a:srgbClr val="4F81BD"/>
                </a:solidFill>
                <a:latin typeface="Calibri"/>
                <a:cs typeface="Calibri"/>
              </a:rPr>
              <a:t>mano </a:t>
            </a:r>
            <a:r>
              <a:rPr lang="es-ES" dirty="0">
                <a:solidFill>
                  <a:srgbClr val="4F81BD"/>
                </a:solidFill>
                <a:latin typeface="Calibri"/>
                <a:cs typeface="Calibri"/>
              </a:rPr>
              <a:t>de </a:t>
            </a:r>
            <a:r>
              <a:rPr lang="es-ES" sz="2000" dirty="0" smtClean="0">
                <a:solidFill>
                  <a:srgbClr val="4F81BD"/>
                </a:solidFill>
                <a:latin typeface="Calibri"/>
                <a:cs typeface="Calibri"/>
              </a:rPr>
              <a:t>Obra</a:t>
            </a:r>
            <a:endParaRPr lang="es-ES" sz="2000" dirty="0">
              <a:solidFill>
                <a:srgbClr val="4F81BD"/>
              </a:solidFill>
              <a:latin typeface="Calibri"/>
              <a:cs typeface="Calibri"/>
            </a:endParaRPr>
          </a:p>
          <a:p>
            <a:pPr algn="r" eaLnBrk="1" hangingPunct="1">
              <a:lnSpc>
                <a:spcPct val="80000"/>
              </a:lnSpc>
            </a:pPr>
            <a:r>
              <a:rPr lang="es-ES" sz="3600" dirty="0" smtClean="0">
                <a:solidFill>
                  <a:srgbClr val="4F81BD"/>
                </a:solidFill>
                <a:latin typeface="Calibri"/>
                <a:cs typeface="Calibri"/>
              </a:rPr>
              <a:t>PANAMEÑA</a:t>
            </a:r>
            <a:endParaRPr lang="es-ES" sz="3600" dirty="0">
              <a:solidFill>
                <a:srgbClr val="4F81BD"/>
              </a:solidFill>
              <a:latin typeface="Calibri"/>
              <a:cs typeface="Calibri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895648" y="4409343"/>
            <a:ext cx="97424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is-IS" sz="2400" b="1" dirty="0">
                <a:cs typeface="Calibri"/>
              </a:rPr>
              <a:t>TOTAL</a:t>
            </a:r>
            <a:endParaRPr lang="es-ES" sz="2400" b="1" dirty="0">
              <a:cs typeface="Calibri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993937" y="4306335"/>
            <a:ext cx="888385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es-ES_tradnl" sz="2400" b="1" dirty="0"/>
              <a:t>1.410</a:t>
            </a:r>
            <a:endParaRPr lang="es-ES" sz="2400" b="1" dirty="0"/>
          </a:p>
        </p:txBody>
      </p:sp>
      <p:pic>
        <p:nvPicPr>
          <p:cNvPr id="33" name="32 Imagen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50208"/>
            <a:ext cx="945222" cy="138325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66" y="3366990"/>
            <a:ext cx="206084" cy="1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4"/>
          <p:cNvSpPr>
            <a:spLocks noChangeArrowheads="1" noChangeShapeType="1" noTextEdit="1"/>
          </p:cNvSpPr>
          <p:nvPr/>
        </p:nvSpPr>
        <p:spPr bwMode="auto">
          <a:xfrm>
            <a:off x="319089" y="371475"/>
            <a:ext cx="8391525" cy="4714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 dirty="0" smtClean="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Ojalá no tengamos tanto éxito como </a:t>
            </a:r>
            <a:r>
              <a:rPr lang="es-ES" sz="3600" kern="10" spc="720" dirty="0" smtClean="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este en</a:t>
            </a:r>
            <a:r>
              <a:rPr lang="es-ES" sz="3600" kern="10" spc="720" dirty="0" smtClean="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 </a:t>
            </a:r>
            <a:r>
              <a:rPr lang="es-ES" sz="3600" kern="10" spc="720" dirty="0">
                <a:gradFill rotWithShape="1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INDIA...</a:t>
            </a:r>
            <a:endParaRPr lang="en-US" sz="3600" kern="10" spc="720" dirty="0">
              <a:gradFill rotWithShape="1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9875" name="Picture 6" descr="tren-in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0" y="922638"/>
            <a:ext cx="8059824" cy="40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9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C:\Users\luisl\Desktop\Untitled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60"/>
            <a:ext cx="1116013" cy="49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0" y="1"/>
            <a:ext cx="9144000" cy="73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pic>
        <p:nvPicPr>
          <p:cNvPr id="80900" name="Picture 5" descr="C:\Users\luisl\Desktop\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35"/>
            <a:ext cx="9144000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16 CuadroTexto"/>
          <p:cNvSpPr txBox="1">
            <a:spLocks noChangeArrowheads="1"/>
          </p:cNvSpPr>
          <p:nvPr/>
        </p:nvSpPr>
        <p:spPr bwMode="auto">
          <a:xfrm>
            <a:off x="107950" y="344092"/>
            <a:ext cx="892810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2300" b="1">
                <a:latin typeface="Trebuchet MS" pitchFamily="34" charset="0"/>
              </a:rPr>
              <a:t>Metro de Panamá – Línea 1</a:t>
            </a:r>
            <a:endParaRPr lang="es-PA" sz="2300" b="1">
              <a:latin typeface="Trebuchet MS" pitchFamily="34" charset="0"/>
            </a:endParaRPr>
          </a:p>
        </p:txBody>
      </p:sp>
      <p:sp>
        <p:nvSpPr>
          <p:cNvPr id="14" name="13 Rectángulo">
            <a:hlinkClick r:id="rId4" action="ppaction://hlinksldjump"/>
          </p:cNvPr>
          <p:cNvSpPr/>
          <p:nvPr/>
        </p:nvSpPr>
        <p:spPr>
          <a:xfrm>
            <a:off x="107950" y="3975497"/>
            <a:ext cx="647700" cy="594122"/>
          </a:xfrm>
          <a:prstGeom prst="rect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A"/>
          </a:p>
        </p:txBody>
      </p:sp>
      <p:sp>
        <p:nvSpPr>
          <p:cNvPr id="80903" name="36 CuadroTexto"/>
          <p:cNvSpPr txBox="1">
            <a:spLocks noChangeArrowheads="1"/>
          </p:cNvSpPr>
          <p:nvPr/>
        </p:nvSpPr>
        <p:spPr bwMode="auto">
          <a:xfrm>
            <a:off x="6735764" y="1221581"/>
            <a:ext cx="12207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sz="1500" b="1">
                <a:solidFill>
                  <a:schemeClr val="bg1"/>
                </a:solidFill>
                <a:latin typeface="Trebuchet MS" pitchFamily="34" charset="0"/>
              </a:rPr>
              <a:t>Suelo</a:t>
            </a:r>
            <a:endParaRPr lang="es-PA" sz="1500" b="1">
              <a:solidFill>
                <a:schemeClr val="bg1"/>
              </a:solidFill>
              <a:latin typeface="Trebuchet MS" pitchFamily="34" charset="0"/>
            </a:endParaRPr>
          </a:p>
        </p:txBody>
      </p:sp>
      <p:grpSp>
        <p:nvGrpSpPr>
          <p:cNvPr id="9" name="Gruppe 46"/>
          <p:cNvGrpSpPr/>
          <p:nvPr/>
        </p:nvGrpSpPr>
        <p:grpSpPr>
          <a:xfrm rot="16200000">
            <a:off x="3310290" y="275858"/>
            <a:ext cx="3704125" cy="5927392"/>
            <a:chOff x="1246982" y="110797"/>
            <a:chExt cx="4067174" cy="7977516"/>
          </a:xfrm>
          <a:solidFill>
            <a:srgbClr val="FF850E"/>
          </a:solidFill>
          <a:effectLst/>
          <a:scene3d>
            <a:camera prst="perspectiveRelaxed" fov="4200000">
              <a:rot lat="18600000" lon="0" rev="0"/>
            </a:camera>
            <a:lightRig rig="threePt" dir="t">
              <a:rot lat="0" lon="0" rev="4800000"/>
            </a:lightRig>
          </a:scene3d>
        </p:grpSpPr>
        <p:grpSp>
          <p:nvGrpSpPr>
            <p:cNvPr id="10" name="Gruppe 31"/>
            <p:cNvGrpSpPr/>
            <p:nvPr/>
          </p:nvGrpSpPr>
          <p:grpSpPr>
            <a:xfrm>
              <a:off x="1246982" y="110797"/>
              <a:ext cx="4067174" cy="7977516"/>
              <a:chOff x="3122296" y="-1883103"/>
              <a:chExt cx="4067174" cy="7977516"/>
            </a:xfrm>
            <a:grpFill/>
          </p:grpSpPr>
          <p:sp>
            <p:nvSpPr>
              <p:cNvPr id="12" name="Højrepil 14">
                <a:hlinkClick r:id="rId5"/>
              </p:cNvPr>
              <p:cNvSpPr/>
              <p:nvPr/>
            </p:nvSpPr>
            <p:spPr>
              <a:xfrm rot="5400000">
                <a:off x="3529422" y="2434366"/>
                <a:ext cx="3252921" cy="4067174"/>
              </a:xfrm>
              <a:prstGeom prst="rightArrow">
                <a:avLst/>
              </a:prstGeom>
              <a:grpFill/>
              <a:ln w="76200" cap="flat" cmpd="sng" algn="ctr">
                <a:solidFill>
                  <a:schemeClr val="bg1">
                    <a:lumMod val="75000"/>
                  </a:schemeClr>
                </a:solidFill>
                <a:prstDash val="solid"/>
              </a:ln>
              <a:effectLst/>
              <a:sp3d extrusionH="254000"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4000" kern="0" dirty="0" err="1">
                  <a:solidFill>
                    <a:schemeClr val="bg1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13" name="Gruppe 27"/>
              <p:cNvGrpSpPr/>
              <p:nvPr/>
            </p:nvGrpSpPr>
            <p:grpSpPr>
              <a:xfrm>
                <a:off x="4143201" y="-1883103"/>
                <a:ext cx="2025362" cy="4535545"/>
                <a:chOff x="4143201" y="-1488381"/>
                <a:chExt cx="2025362" cy="4140821"/>
              </a:xfrm>
              <a:grpFill/>
            </p:grpSpPr>
            <p:sp>
              <p:nvSpPr>
                <p:cNvPr id="15" name="Rektangel 16"/>
                <p:cNvSpPr/>
                <p:nvPr/>
              </p:nvSpPr>
              <p:spPr>
                <a:xfrm>
                  <a:off x="4143201" y="1393411"/>
                  <a:ext cx="2025362" cy="1259029"/>
                </a:xfrm>
                <a:prstGeom prst="rect">
                  <a:avLst/>
                </a:prstGeom>
                <a:grpFill/>
                <a:ln w="762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/>
                <a:sp3d extrusionH="254000"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4000" kern="0" dirty="0" err="1">
                    <a:solidFill>
                      <a:schemeClr val="bg1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6" name="Rektangel 17"/>
                <p:cNvSpPr/>
                <p:nvPr/>
              </p:nvSpPr>
              <p:spPr>
                <a:xfrm>
                  <a:off x="4143201" y="-36497"/>
                  <a:ext cx="2025362" cy="1259029"/>
                </a:xfrm>
                <a:prstGeom prst="rect">
                  <a:avLst/>
                </a:prstGeom>
                <a:grpFill/>
                <a:ln w="762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/>
                <a:sp3d extrusionH="254000"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4000" kern="0" dirty="0" err="1">
                    <a:solidFill>
                      <a:schemeClr val="bg1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17" name="Rektangel 29"/>
                <p:cNvSpPr/>
                <p:nvPr/>
              </p:nvSpPr>
              <p:spPr>
                <a:xfrm>
                  <a:off x="4143201" y="-1488381"/>
                  <a:ext cx="2025362" cy="1259029"/>
                </a:xfrm>
                <a:prstGeom prst="rect">
                  <a:avLst/>
                </a:prstGeom>
                <a:grpFill/>
                <a:ln w="762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/>
                <a:sp3d extrusionH="254000"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4000" kern="0" dirty="0" err="1">
                    <a:solidFill>
                      <a:schemeClr val="bg1"/>
                    </a:solidFill>
                    <a:latin typeface="Calibri"/>
                    <a:ea typeface="+mn-ea"/>
                  </a:endParaRPr>
                </a:p>
              </p:txBody>
            </p:sp>
          </p:grpSp>
        </p:grpSp>
        <p:sp>
          <p:nvSpPr>
            <p:cNvPr id="11" name="Tekstboks 45"/>
            <p:cNvSpPr txBox="1"/>
            <p:nvPr/>
          </p:nvSpPr>
          <p:spPr>
            <a:xfrm rot="5400000">
              <a:off x="2092572" y="5977132"/>
              <a:ext cx="2508843" cy="506914"/>
            </a:xfrm>
            <a:prstGeom prst="rect">
              <a:avLst/>
            </a:prstGeom>
            <a:grpFill/>
            <a:sp3d extrusionH="254000"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 smtClean="0">
                  <a:solidFill>
                    <a:schemeClr val="bg1"/>
                  </a:solidFill>
                  <a:latin typeface="+mn-lt"/>
                </a:rPr>
                <a:t>Febrero</a:t>
              </a:r>
              <a:r>
                <a:rPr lang="en-US" sz="2400" b="1" dirty="0" smtClean="0">
                  <a:solidFill>
                    <a:schemeClr val="bg1"/>
                  </a:solidFill>
                  <a:latin typeface="+mn-lt"/>
                  <a:ea typeface="+mn-ea"/>
                </a:rPr>
                <a:t> 2014</a:t>
              </a:r>
              <a:endParaRPr lang="en-US" sz="24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9904" y="1562261"/>
            <a:ext cx="521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LA OBRA MAS CARA ES LA QUE NO SE HACE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76865" y="4569619"/>
            <a:ext cx="2643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MIL GRACIAS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83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2" name="Group 41"/>
          <p:cNvGrpSpPr>
            <a:grpSpLocks/>
          </p:cNvGrpSpPr>
          <p:nvPr/>
        </p:nvGrpSpPr>
        <p:grpSpPr bwMode="auto">
          <a:xfrm>
            <a:off x="179512" y="141480"/>
            <a:ext cx="8856984" cy="4428492"/>
            <a:chOff x="249" y="2387"/>
            <a:chExt cx="2470" cy="1723"/>
          </a:xfrm>
        </p:grpSpPr>
        <p:sp>
          <p:nvSpPr>
            <p:cNvPr id="17417" name="19 CuadroTexto"/>
            <p:cNvSpPr txBox="1">
              <a:spLocks noChangeArrowheads="1"/>
            </p:cNvSpPr>
            <p:nvPr/>
          </p:nvSpPr>
          <p:spPr bwMode="auto">
            <a:xfrm>
              <a:off x="340" y="2387"/>
              <a:ext cx="2359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46088" lvl="1" indent="-266700" algn="ctr">
                <a:spcBef>
                  <a:spcPts val="400"/>
                </a:spcBef>
                <a:spcAft>
                  <a:spcPts val="400"/>
                </a:spcAft>
                <a:buSzPct val="100000"/>
                <a:buFont typeface="Arial" charset="0"/>
                <a:buNone/>
              </a:pPr>
              <a:r>
                <a:rPr lang="es-ES" b="1" dirty="0" smtClean="0">
                  <a:latin typeface="Verdana" pitchFamily="34" charset="0"/>
                </a:rPr>
                <a:t>Límites al Crecimiento</a:t>
              </a:r>
              <a:endParaRPr lang="es-ES" b="1" dirty="0">
                <a:latin typeface="Verdana" pitchFamily="34" charset="0"/>
              </a:endParaRPr>
            </a:p>
          </p:txBody>
        </p:sp>
        <p:pic>
          <p:nvPicPr>
            <p:cNvPr id="17430" name="Picture 5" descr="delimitacion amp"/>
            <p:cNvPicPr>
              <a:picLocks noChangeAspect="1" noChangeArrowheads="1"/>
            </p:cNvPicPr>
            <p:nvPr/>
          </p:nvPicPr>
          <p:blipFill>
            <a:blip r:embed="rId2"/>
            <a:srcRect t="9135" b="4298"/>
            <a:stretch>
              <a:fillRect/>
            </a:stretch>
          </p:blipFill>
          <p:spPr bwMode="auto">
            <a:xfrm>
              <a:off x="249" y="2577"/>
              <a:ext cx="2470" cy="1533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7431" name="Text Box 15"/>
            <p:cNvSpPr txBox="1">
              <a:spLocks noChangeArrowheads="1"/>
            </p:cNvSpPr>
            <p:nvPr/>
          </p:nvSpPr>
          <p:spPr bwMode="auto">
            <a:xfrm>
              <a:off x="466" y="3512"/>
              <a:ext cx="71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MX" sz="1400" b="1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17432" name="Line 22"/>
            <p:cNvSpPr>
              <a:spLocks noChangeShapeType="1"/>
            </p:cNvSpPr>
            <p:nvPr/>
          </p:nvSpPr>
          <p:spPr bwMode="auto">
            <a:xfrm>
              <a:off x="1898" y="3339"/>
              <a:ext cx="127" cy="2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Text Box 24"/>
            <p:cNvSpPr txBox="1">
              <a:spLocks noChangeArrowheads="1"/>
            </p:cNvSpPr>
            <p:nvPr/>
          </p:nvSpPr>
          <p:spPr bwMode="auto">
            <a:xfrm>
              <a:off x="1940" y="3566"/>
              <a:ext cx="414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"/>
              <a:r>
                <a:rPr lang="es-MX" sz="1400" b="1" dirty="0" smtClean="0">
                  <a:solidFill>
                    <a:srgbClr val="000000"/>
                  </a:solidFill>
                  <a:latin typeface="Tahoma" pitchFamily="34" charset="0"/>
                </a:rPr>
                <a:t>Concentración</a:t>
              </a:r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4" name="Text Box 31"/>
            <p:cNvSpPr txBox="1">
              <a:spLocks noChangeArrowheads="1"/>
            </p:cNvSpPr>
            <p:nvPr/>
          </p:nvSpPr>
          <p:spPr bwMode="auto">
            <a:xfrm>
              <a:off x="1964" y="2893"/>
              <a:ext cx="5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s-ES_tradnl" sz="1400" b="1" dirty="0">
                <a:solidFill>
                  <a:srgbClr val="000000"/>
                </a:solidFill>
                <a:latin typeface="Tahoma" pitchFamily="34" charset="0"/>
              </a:endParaRPr>
            </a:p>
            <a:p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5" name="Text Box 32"/>
            <p:cNvSpPr txBox="1">
              <a:spLocks noChangeArrowheads="1"/>
            </p:cNvSpPr>
            <p:nvPr/>
          </p:nvSpPr>
          <p:spPr bwMode="auto">
            <a:xfrm>
              <a:off x="1424" y="2808"/>
              <a:ext cx="52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"/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6" name="Text Box 33"/>
            <p:cNvSpPr txBox="1">
              <a:spLocks noChangeArrowheads="1"/>
            </p:cNvSpPr>
            <p:nvPr/>
          </p:nvSpPr>
          <p:spPr bwMode="auto">
            <a:xfrm>
              <a:off x="928" y="3140"/>
              <a:ext cx="52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"/>
              <a:endParaRPr lang="es-MX" sz="1400" dirty="0">
                <a:latin typeface="Tahoma" pitchFamily="34" charset="0"/>
              </a:endParaRPr>
            </a:p>
          </p:txBody>
        </p:sp>
        <p:sp>
          <p:nvSpPr>
            <p:cNvPr id="17437" name="Line 34"/>
            <p:cNvSpPr>
              <a:spLocks noChangeShapeType="1"/>
            </p:cNvSpPr>
            <p:nvPr/>
          </p:nvSpPr>
          <p:spPr bwMode="auto">
            <a:xfrm>
              <a:off x="1383" y="3088"/>
              <a:ext cx="340" cy="19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Text Box 35"/>
            <p:cNvSpPr txBox="1">
              <a:spLocks noChangeArrowheads="1"/>
            </p:cNvSpPr>
            <p:nvPr/>
          </p:nvSpPr>
          <p:spPr bwMode="auto">
            <a:xfrm>
              <a:off x="1048" y="3043"/>
              <a:ext cx="330" cy="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Ancón Este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439" name="Text Box 36"/>
            <p:cNvSpPr txBox="1">
              <a:spLocks noChangeArrowheads="1"/>
            </p:cNvSpPr>
            <p:nvPr/>
          </p:nvSpPr>
          <p:spPr bwMode="auto">
            <a:xfrm>
              <a:off x="866" y="2651"/>
              <a:ext cx="857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NORTE</a:t>
              </a:r>
              <a:b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</a:br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S. Miguelito- Alcalde Díaz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17440" name="Rectangle 37"/>
            <p:cNvSpPr>
              <a:spLocks noChangeArrowheads="1"/>
            </p:cNvSpPr>
            <p:nvPr/>
          </p:nvSpPr>
          <p:spPr bwMode="auto">
            <a:xfrm>
              <a:off x="2117" y="2761"/>
              <a:ext cx="45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ESTE </a:t>
              </a:r>
            </a:p>
            <a:p>
              <a:pPr algn="ctr"/>
              <a:r>
                <a:rPr lang="es-ES_tradnl" sz="1400" b="1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Tocumen</a:t>
              </a:r>
              <a:endParaRPr lang="es-MX" sz="14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7441" name="Text Box 38"/>
            <p:cNvSpPr txBox="1">
              <a:spLocks noChangeArrowheads="1"/>
            </p:cNvSpPr>
            <p:nvPr/>
          </p:nvSpPr>
          <p:spPr bwMode="auto">
            <a:xfrm>
              <a:off x="485" y="3359"/>
              <a:ext cx="499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2" tIns="45706" rIns="91412" bIns="45706">
              <a:spAutoFit/>
            </a:bodyPr>
            <a:lstStyle/>
            <a:p>
              <a:pPr algn="ctr"/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OESTE</a:t>
              </a:r>
              <a:b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</a:br>
              <a:r>
                <a:rPr lang="es-ES_tradnl" sz="1400" b="1" dirty="0">
                  <a:solidFill>
                    <a:srgbClr val="000000"/>
                  </a:solidFill>
                  <a:latin typeface="Tahoma" pitchFamily="34" charset="0"/>
                </a:rPr>
                <a:t>Chorrera-Arraiján</a:t>
              </a:r>
            </a:p>
          </p:txBody>
        </p:sp>
      </p:grpSp>
      <p:sp>
        <p:nvSpPr>
          <p:cNvPr id="17416" name="Slide Number Placeholder 17"/>
          <p:cNvSpPr txBox="1">
            <a:spLocks noGrp="1"/>
          </p:cNvSpPr>
          <p:nvPr/>
        </p:nvSpPr>
        <p:spPr bwMode="auto">
          <a:xfrm>
            <a:off x="0" y="4768454"/>
            <a:ext cx="571500" cy="26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s-ES" sz="1400" b="1" dirty="0">
              <a:solidFill>
                <a:srgbClr val="000066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0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47776" y="0"/>
            <a:ext cx="6634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>
              <a:solidFill>
                <a:srgbClr val="EAEAEA"/>
              </a:solidFill>
            </a:endParaRPr>
          </a:p>
        </p:txBody>
      </p:sp>
      <p:pic>
        <p:nvPicPr>
          <p:cNvPr id="6147" name="Picture 3" descr="rmp2000b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3028"/>
          <a:stretch/>
        </p:blipFill>
        <p:spPr>
          <a:xfrm>
            <a:off x="1027114" y="0"/>
            <a:ext cx="7058025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247776" y="0"/>
            <a:ext cx="6634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s-ES">
              <a:solidFill>
                <a:srgbClr val="EAEAEA"/>
              </a:solidFill>
            </a:endParaRPr>
          </a:p>
        </p:txBody>
      </p:sp>
      <p:pic>
        <p:nvPicPr>
          <p:cNvPr id="3" name="2 Marcador de contenido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" y="202500"/>
            <a:ext cx="8964001" cy="4482000"/>
          </a:xfrm>
        </p:spPr>
      </p:pic>
    </p:spTree>
    <p:extLst>
      <p:ext uri="{BB962C8B-B14F-4D97-AF65-F5344CB8AC3E}">
        <p14:creationId xmlns:p14="http://schemas.microsoft.com/office/powerpoint/2010/main" val="333996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1" y="270000"/>
            <a:ext cx="8910001" cy="4455000"/>
          </a:xfrm>
        </p:spPr>
      </p:pic>
    </p:spTree>
    <p:extLst>
      <p:ext uri="{BB962C8B-B14F-4D97-AF65-F5344CB8AC3E}">
        <p14:creationId xmlns:p14="http://schemas.microsoft.com/office/powerpoint/2010/main" val="4105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1090</Words>
  <Application>Microsoft Office PowerPoint</Application>
  <PresentationFormat>On-screen Show (16:9)</PresentationFormat>
  <Paragraphs>282</Paragraphs>
  <Slides>54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Tema de Office</vt:lpstr>
      <vt:lpstr>PowerPoint Presentation</vt:lpstr>
      <vt:lpstr>PowerPoint Presentation</vt:lpstr>
      <vt:lpstr>Istmo Centroamericano </vt:lpstr>
      <vt:lpstr>PowerPoint Presentation</vt:lpstr>
      <vt:lpstr>Características de la Ciudad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MOVILIZACION EN LA CIUDAD</vt:lpstr>
      <vt:lpstr>PowerPoint Presentation</vt:lpstr>
      <vt:lpstr>Retos del Gobierno</vt:lpstr>
      <vt:lpstr>PowerPoint Presentation</vt:lpstr>
      <vt:lpstr>PowerPoint Presentation</vt:lpstr>
      <vt:lpstr>PowerPoint Presentation</vt:lpstr>
      <vt:lpstr>Multiples Soluciones sino, no trabaja !</vt:lpstr>
      <vt:lpstr>Primer Paso</vt:lpstr>
      <vt:lpstr>PARA METRO: LIDERAZGO ES CLAVE</vt:lpstr>
      <vt:lpstr>SE ESTUDIARON 5 OPCIONES DE TIPOLOGÍAS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J. Soto</dc:creator>
  <cp:lastModifiedBy>Roberto</cp:lastModifiedBy>
  <cp:revision>344</cp:revision>
  <dcterms:created xsi:type="dcterms:W3CDTF">2011-09-08T19:15:28Z</dcterms:created>
  <dcterms:modified xsi:type="dcterms:W3CDTF">2011-11-22T14:37:37Z</dcterms:modified>
</cp:coreProperties>
</file>