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41"/>
  </p:notesMasterIdLst>
  <p:handoutMasterIdLst>
    <p:handoutMasterId r:id="rId142"/>
  </p:handoutMasterIdLst>
  <p:sldIdLst>
    <p:sldId id="663" r:id="rId2"/>
    <p:sldId id="637" r:id="rId3"/>
    <p:sldId id="493" r:id="rId4"/>
    <p:sldId id="486" r:id="rId5"/>
    <p:sldId id="487" r:id="rId6"/>
    <p:sldId id="448" r:id="rId7"/>
    <p:sldId id="449" r:id="rId8"/>
    <p:sldId id="451" r:id="rId9"/>
    <p:sldId id="452" r:id="rId10"/>
    <p:sldId id="453" r:id="rId11"/>
    <p:sldId id="454" r:id="rId12"/>
    <p:sldId id="455" r:id="rId13"/>
    <p:sldId id="489" r:id="rId14"/>
    <p:sldId id="490" r:id="rId15"/>
    <p:sldId id="491" r:id="rId16"/>
    <p:sldId id="492" r:id="rId17"/>
    <p:sldId id="639" r:id="rId18"/>
    <p:sldId id="640" r:id="rId19"/>
    <p:sldId id="641" r:id="rId20"/>
    <p:sldId id="642" r:id="rId21"/>
    <p:sldId id="643" r:id="rId22"/>
    <p:sldId id="644" r:id="rId23"/>
    <p:sldId id="645" r:id="rId24"/>
    <p:sldId id="646" r:id="rId25"/>
    <p:sldId id="648" r:id="rId26"/>
    <p:sldId id="649" r:id="rId27"/>
    <p:sldId id="650" r:id="rId28"/>
    <p:sldId id="651" r:id="rId29"/>
    <p:sldId id="652" r:id="rId30"/>
    <p:sldId id="653" r:id="rId31"/>
    <p:sldId id="654" r:id="rId32"/>
    <p:sldId id="655" r:id="rId33"/>
    <p:sldId id="656" r:id="rId34"/>
    <p:sldId id="657" r:id="rId35"/>
    <p:sldId id="658" r:id="rId36"/>
    <p:sldId id="661" r:id="rId37"/>
    <p:sldId id="662" r:id="rId38"/>
    <p:sldId id="664" r:id="rId39"/>
    <p:sldId id="665" r:id="rId40"/>
    <p:sldId id="666" r:id="rId41"/>
    <p:sldId id="667" r:id="rId42"/>
    <p:sldId id="668" r:id="rId43"/>
    <p:sldId id="669" r:id="rId44"/>
    <p:sldId id="670" r:id="rId45"/>
    <p:sldId id="671" r:id="rId46"/>
    <p:sldId id="672" r:id="rId47"/>
    <p:sldId id="673" r:id="rId48"/>
    <p:sldId id="676" r:id="rId49"/>
    <p:sldId id="674" r:id="rId50"/>
    <p:sldId id="675" r:id="rId51"/>
    <p:sldId id="677" r:id="rId52"/>
    <p:sldId id="678" r:id="rId53"/>
    <p:sldId id="679" r:id="rId54"/>
    <p:sldId id="680" r:id="rId55"/>
    <p:sldId id="682" r:id="rId56"/>
    <p:sldId id="779" r:id="rId57"/>
    <p:sldId id="683" r:id="rId58"/>
    <p:sldId id="689" r:id="rId59"/>
    <p:sldId id="690" r:id="rId60"/>
    <p:sldId id="691" r:id="rId61"/>
    <p:sldId id="692" r:id="rId62"/>
    <p:sldId id="693" r:id="rId63"/>
    <p:sldId id="694" r:id="rId64"/>
    <p:sldId id="695" r:id="rId65"/>
    <p:sldId id="696" r:id="rId66"/>
    <p:sldId id="697" r:id="rId67"/>
    <p:sldId id="698" r:id="rId68"/>
    <p:sldId id="699" r:id="rId69"/>
    <p:sldId id="700" r:id="rId70"/>
    <p:sldId id="701" r:id="rId71"/>
    <p:sldId id="780" r:id="rId72"/>
    <p:sldId id="702" r:id="rId73"/>
    <p:sldId id="703" r:id="rId74"/>
    <p:sldId id="705" r:id="rId75"/>
    <p:sldId id="706" r:id="rId76"/>
    <p:sldId id="707" r:id="rId77"/>
    <p:sldId id="708" r:id="rId78"/>
    <p:sldId id="709" r:id="rId79"/>
    <p:sldId id="710" r:id="rId80"/>
    <p:sldId id="781" r:id="rId81"/>
    <p:sldId id="713" r:id="rId82"/>
    <p:sldId id="714" r:id="rId83"/>
    <p:sldId id="715" r:id="rId84"/>
    <p:sldId id="716" r:id="rId85"/>
    <p:sldId id="717" r:id="rId86"/>
    <p:sldId id="718" r:id="rId87"/>
    <p:sldId id="719" r:id="rId88"/>
    <p:sldId id="720" r:id="rId89"/>
    <p:sldId id="721" r:id="rId90"/>
    <p:sldId id="722" r:id="rId91"/>
    <p:sldId id="723" r:id="rId92"/>
    <p:sldId id="724" r:id="rId93"/>
    <p:sldId id="725" r:id="rId94"/>
    <p:sldId id="726" r:id="rId95"/>
    <p:sldId id="727" r:id="rId96"/>
    <p:sldId id="728" r:id="rId97"/>
    <p:sldId id="729" r:id="rId98"/>
    <p:sldId id="730" r:id="rId99"/>
    <p:sldId id="731" r:id="rId100"/>
    <p:sldId id="732" r:id="rId101"/>
    <p:sldId id="733" r:id="rId102"/>
    <p:sldId id="735" r:id="rId103"/>
    <p:sldId id="736" r:id="rId104"/>
    <p:sldId id="737" r:id="rId105"/>
    <p:sldId id="738" r:id="rId106"/>
    <p:sldId id="739" r:id="rId107"/>
    <p:sldId id="740" r:id="rId108"/>
    <p:sldId id="741" r:id="rId109"/>
    <p:sldId id="744" r:id="rId110"/>
    <p:sldId id="745" r:id="rId111"/>
    <p:sldId id="746" r:id="rId112"/>
    <p:sldId id="747" r:id="rId113"/>
    <p:sldId id="748" r:id="rId114"/>
    <p:sldId id="749" r:id="rId115"/>
    <p:sldId id="750" r:id="rId116"/>
    <p:sldId id="751" r:id="rId117"/>
    <p:sldId id="752" r:id="rId118"/>
    <p:sldId id="753" r:id="rId119"/>
    <p:sldId id="754" r:id="rId120"/>
    <p:sldId id="755" r:id="rId121"/>
    <p:sldId id="758" r:id="rId122"/>
    <p:sldId id="761" r:id="rId123"/>
    <p:sldId id="762" r:id="rId124"/>
    <p:sldId id="763" r:id="rId125"/>
    <p:sldId id="764" r:id="rId126"/>
    <p:sldId id="765" r:id="rId127"/>
    <p:sldId id="766" r:id="rId128"/>
    <p:sldId id="767" r:id="rId129"/>
    <p:sldId id="768" r:id="rId130"/>
    <p:sldId id="769" r:id="rId131"/>
    <p:sldId id="770" r:id="rId132"/>
    <p:sldId id="771" r:id="rId133"/>
    <p:sldId id="772" r:id="rId134"/>
    <p:sldId id="773" r:id="rId135"/>
    <p:sldId id="774" r:id="rId136"/>
    <p:sldId id="775" r:id="rId137"/>
    <p:sldId id="776" r:id="rId138"/>
    <p:sldId id="777" r:id="rId139"/>
    <p:sldId id="778" r:id="rId140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9933"/>
    <a:srgbClr val="CC33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01" autoAdjust="0"/>
    <p:restoredTop sz="93656" autoAdjust="0"/>
  </p:normalViewPr>
  <p:slideViewPr>
    <p:cSldViewPr snapToGrid="0" snapToObjects="1">
      <p:cViewPr>
        <p:scale>
          <a:sx n="70" d="100"/>
          <a:sy n="70" d="100"/>
        </p:scale>
        <p:origin x="-1910" y="-35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notesMaster" Target="notesMasters/notesMaster1.xml"/><Relationship Id="rId14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67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967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7EEA18C-E9BC-4006-BE2C-C17482F4926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42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BB14520-D319-46F9-9EA8-79B647FC80A7}" type="datetimeFigureOut">
              <a:rPr lang="en-US"/>
              <a:pPr>
                <a:defRPr/>
              </a:pPr>
              <a:t>11/21/2011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2DF6704-B679-4B9B-AD1A-23FC01E3DE8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960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DF6704-B679-4B9B-AD1A-23FC01E3DE83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49543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9544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60A49-27A0-47B6-8030-054612DD7E9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B2B2D-89FB-4C8B-9F3C-50E3E98CF8F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999C2-7C91-4351-ABA9-E4B22E21961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DCAB5-582F-4367-BF56-81C4708B1BE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33E14-9800-4CD5-83A0-D3870E34F60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23318-53E2-4524-BCDC-579F0F091A5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022B5-9C3A-4C68-9FF5-9CE097BCC25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16EB1-8D02-4410-AED7-AFD6D5241D3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9CC6C-68B2-4987-91DA-78962EE243E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8946C-CEBE-4007-8C2B-1256EA3F8AD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6CDB8-E5F4-4496-8162-4E06E999BF6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EA347-259F-413B-A2CC-12BDA61DCF0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148483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484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485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4107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48487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8488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8489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8490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8491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8492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8493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8494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8495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8496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8497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8498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8499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48500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501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502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503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504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505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506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507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508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509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510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411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4851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851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851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851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851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48517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518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4851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520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521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52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7D49BCE4-C862-4BE8-B65D-ACBAE870225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4852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5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4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53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0251"/>
            <a:ext cx="7143750" cy="2133600"/>
          </a:xfrm>
        </p:spPr>
        <p:txBody>
          <a:bodyPr/>
          <a:lstStyle/>
          <a:p>
            <a:pPr eaLnBrk="1" hangingPunct="1"/>
            <a:r>
              <a:rPr lang="es-MX" sz="4000" dirty="0" err="1" smtClean="0">
                <a:latin typeface="Helvetica"/>
              </a:rPr>
              <a:t>Trends</a:t>
            </a:r>
            <a:r>
              <a:rPr lang="es-MX" sz="4000" dirty="0" smtClean="0">
                <a:latin typeface="Helvetica"/>
              </a:rPr>
              <a:t> in </a:t>
            </a:r>
            <a:r>
              <a:rPr lang="es-MX" sz="4000" dirty="0" err="1" smtClean="0">
                <a:latin typeface="Helvetica"/>
              </a:rPr>
              <a:t>Iberoamerica’s</a:t>
            </a:r>
            <a:r>
              <a:rPr lang="es-MX" sz="4000" dirty="0" smtClean="0">
                <a:latin typeface="Helvetica"/>
              </a:rPr>
              <a:t> </a:t>
            </a:r>
            <a:r>
              <a:rPr lang="es-MX" sz="4000" dirty="0" err="1" smtClean="0">
                <a:latin typeface="Helvetica"/>
              </a:rPr>
              <a:t>Mobility</a:t>
            </a:r>
            <a:r>
              <a:rPr lang="es-MX" sz="4200" dirty="0" smtClean="0">
                <a:latin typeface="Helvetica"/>
              </a:rPr>
              <a:t/>
            </a:r>
            <a:br>
              <a:rPr lang="es-MX" sz="4200" dirty="0" smtClean="0">
                <a:latin typeface="Helvetica"/>
              </a:rPr>
            </a:br>
            <a:endParaRPr lang="es-ES" sz="4200" i="1" dirty="0" smtClean="0">
              <a:solidFill>
                <a:srgbClr val="FF0000"/>
              </a:solidFill>
            </a:endParaRPr>
          </a:p>
        </p:txBody>
      </p:sp>
      <p:sp>
        <p:nvSpPr>
          <p:cNvPr id="946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38100" y="1924050"/>
            <a:ext cx="7181850" cy="36195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es-MX" sz="900" b="1" dirty="0" smtClean="0"/>
          </a:p>
          <a:p>
            <a:pPr eaLnBrk="1" hangingPunct="1">
              <a:lnSpc>
                <a:spcPct val="80000"/>
              </a:lnSpc>
              <a:defRPr/>
            </a:pPr>
            <a:endParaRPr lang="es-MX" sz="20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s-MX" sz="2000" b="1" dirty="0" smtClean="0"/>
              <a:t>XXV General Meeting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MX" sz="2000" b="1" dirty="0" err="1" smtClean="0"/>
              <a:t>Latin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America</a:t>
            </a:r>
            <a:r>
              <a:rPr lang="es-MX" sz="2000" b="1" dirty="0" smtClean="0"/>
              <a:t> Metro and </a:t>
            </a:r>
            <a:r>
              <a:rPr lang="es-MX" sz="2000" b="1" dirty="0" err="1" smtClean="0"/>
              <a:t>Subway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Association</a:t>
            </a:r>
            <a:endParaRPr lang="es-MX" sz="20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s-MX" sz="2000" b="1" dirty="0" smtClean="0"/>
              <a:t>Guadalajara, Jalisco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MX" sz="2000" b="1" dirty="0" smtClean="0"/>
              <a:t>22 </a:t>
            </a:r>
            <a:r>
              <a:rPr lang="es-MX" sz="2000" b="1" dirty="0" err="1" smtClean="0"/>
              <a:t>November</a:t>
            </a:r>
            <a:r>
              <a:rPr lang="es-MX" sz="2000" b="1" dirty="0" smtClean="0"/>
              <a:t> 2011</a:t>
            </a:r>
          </a:p>
          <a:p>
            <a:pPr eaLnBrk="1" hangingPunct="1">
              <a:lnSpc>
                <a:spcPct val="80000"/>
              </a:lnSpc>
              <a:defRPr/>
            </a:pPr>
            <a:endParaRPr lang="es-MX" sz="1200" b="1" dirty="0">
              <a:solidFill>
                <a:schemeClr val="bg2">
                  <a:lumMod val="7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s-MX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s-MX" sz="2800" b="1" dirty="0" smtClean="0"/>
              <a:t>Integral </a:t>
            </a:r>
            <a:r>
              <a:rPr lang="es-MX" sz="2800" b="1" dirty="0" err="1" smtClean="0"/>
              <a:t>Mobility</a:t>
            </a:r>
            <a:r>
              <a:rPr lang="es-MX" sz="2800" b="1" dirty="0" smtClean="0"/>
              <a:t> </a:t>
            </a:r>
            <a:r>
              <a:rPr lang="es-MX" sz="2800" b="1" dirty="0" err="1" smtClean="0"/>
              <a:t>Systems</a:t>
            </a:r>
            <a:r>
              <a:rPr lang="es-MX" sz="2800" b="1" dirty="0" smtClean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MX" sz="2800" b="1" dirty="0" err="1" smtClean="0"/>
              <a:t>for</a:t>
            </a:r>
            <a:r>
              <a:rPr lang="es-MX" sz="2800" b="1" dirty="0" smtClean="0"/>
              <a:t> </a:t>
            </a:r>
            <a:r>
              <a:rPr lang="es-MX" sz="2800" b="1" dirty="0" err="1" smtClean="0"/>
              <a:t>Metropolis</a:t>
            </a:r>
            <a:r>
              <a:rPr lang="es-MX" sz="2800" b="1" dirty="0" smtClean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es-MX" sz="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s-MX" sz="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s-MX" sz="1600" b="1" dirty="0" smtClean="0">
              <a:solidFill>
                <a:srgbClr val="0000CC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s-MX" sz="16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s-MX" sz="1800" b="1" dirty="0" err="1" smtClean="0"/>
              <a:t>Dr</a:t>
            </a:r>
            <a:r>
              <a:rPr lang="es-MX" sz="1800" b="1" dirty="0" smtClean="0"/>
              <a:t> </a:t>
            </a:r>
            <a:r>
              <a:rPr lang="es-MX" sz="1800" b="1" dirty="0" err="1" smtClean="0"/>
              <a:t>Vukan</a:t>
            </a:r>
            <a:r>
              <a:rPr lang="es-MX" sz="1800" b="1" dirty="0" smtClean="0"/>
              <a:t> R Vuchic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MX" sz="1800" b="1" dirty="0" err="1" smtClean="0"/>
              <a:t>Emeritus</a:t>
            </a:r>
            <a:r>
              <a:rPr lang="es-MX" sz="1800" b="1" dirty="0" smtClean="0"/>
              <a:t> </a:t>
            </a:r>
            <a:r>
              <a:rPr lang="es-MX" sz="1800" b="1" dirty="0" err="1" smtClean="0"/>
              <a:t>Professor</a:t>
            </a:r>
            <a:r>
              <a:rPr lang="es-MX" sz="1800" b="1" dirty="0" smtClean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MX" sz="1800" b="1" dirty="0" err="1" smtClean="0"/>
              <a:t>University</a:t>
            </a:r>
            <a:r>
              <a:rPr lang="es-MX" sz="1800" b="1" dirty="0" smtClean="0"/>
              <a:t> of Pennsylvania</a:t>
            </a:r>
          </a:p>
        </p:txBody>
      </p:sp>
      <p:pic>
        <p:nvPicPr>
          <p:cNvPr id="6" name="Picture 15" descr="Profile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6605" y="4367284"/>
            <a:ext cx="2114199" cy="2490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1" descr="image001"/>
          <p:cNvPicPr>
            <a:picLocks noChangeAspect="1" noChangeArrowheads="1"/>
          </p:cNvPicPr>
          <p:nvPr/>
        </p:nvPicPr>
        <p:blipFill>
          <a:blip r:embed="rId4" cstate="print"/>
          <a:srcRect r="73116"/>
          <a:stretch>
            <a:fillRect/>
          </a:stretch>
        </p:blipFill>
        <p:spPr bwMode="auto">
          <a:xfrm>
            <a:off x="7389813" y="363142"/>
            <a:ext cx="16764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jeto 7" descr="Descripción: cid:image002.png@01CC0F1A.BFFF07B0"/>
          <p:cNvPicPr>
            <a:picLocks noChangeAspect="1" noChangeArrowheads="1"/>
          </p:cNvPicPr>
          <p:nvPr/>
        </p:nvPicPr>
        <p:blipFill>
          <a:blip r:embed="rId5" cstate="print"/>
          <a:srcRect r="62962"/>
          <a:stretch>
            <a:fillRect/>
          </a:stretch>
        </p:blipFill>
        <p:spPr bwMode="auto">
          <a:xfrm>
            <a:off x="7389813" y="1476659"/>
            <a:ext cx="16764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 descr="ILF-Logo-int-pt286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9" t="-472" r="289" b="73093"/>
          <a:stretch/>
        </p:blipFill>
        <p:spPr bwMode="auto">
          <a:xfrm>
            <a:off x="7401605" y="3157287"/>
            <a:ext cx="1664607" cy="90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9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0459172"/>
              </p:ext>
            </p:extLst>
          </p:nvPr>
        </p:nvGraphicFramePr>
        <p:xfrm>
          <a:off x="7410677" y="2663349"/>
          <a:ext cx="1656001" cy="393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Imagen" r:id="rId7" imgW="4209524" imgH="1609524" progId="">
                  <p:embed/>
                </p:oleObj>
              </mc:Choice>
              <mc:Fallback>
                <p:oleObj name="Imagen" r:id="rId7" imgW="4209524" imgH="16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0677" y="2663349"/>
                        <a:ext cx="1656001" cy="3936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900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6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46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46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46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46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46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46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7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4617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7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4617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7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4617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5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6178" grpId="0" autoUpdateAnimBg="0"/>
      <p:bldP spid="946179" grpId="0" build="p" autoUpdateAnimBg="0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T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12920" t="2000" r="8054" b="3200"/>
          <a:stretch>
            <a:fillRect/>
          </a:stretch>
        </p:blipFill>
        <p:spPr bwMode="auto">
          <a:xfrm>
            <a:off x="3197225" y="0"/>
            <a:ext cx="5453063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65100" y="4198938"/>
            <a:ext cx="2844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000" dirty="0" smtClean="0">
                <a:cs typeface="Times New Roman" pitchFamily="18" charset="0"/>
              </a:rPr>
              <a:t>Light rail, rapid </a:t>
            </a:r>
            <a:r>
              <a:rPr lang="en-US" sz="2000" dirty="0">
                <a:cs typeface="Times New Roman" pitchFamily="18" charset="0"/>
              </a:rPr>
              <a:t>transit, and </a:t>
            </a:r>
            <a:r>
              <a:rPr lang="en-US" sz="2000" dirty="0" smtClean="0">
                <a:cs typeface="Times New Roman" pitchFamily="18" charset="0"/>
              </a:rPr>
              <a:t> regional </a:t>
            </a:r>
            <a:r>
              <a:rPr lang="en-US" sz="2000" dirty="0">
                <a:cs typeface="Times New Roman" pitchFamily="18" charset="0"/>
              </a:rPr>
              <a:t>rail transit </a:t>
            </a:r>
            <a:r>
              <a:rPr lang="en-US" sz="2000" dirty="0" smtClean="0">
                <a:cs typeface="Times New Roman" pitchFamily="18" charset="0"/>
              </a:rPr>
              <a:t>networks in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sz="2000" dirty="0" smtClean="0">
                <a:cs typeface="Times New Roman" pitchFamily="18" charset="0"/>
              </a:rPr>
              <a:t>Philadelphia</a:t>
            </a:r>
            <a:endParaRPr lang="en-US" sz="20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40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 </a:t>
            </a:r>
          </a:p>
        </p:txBody>
      </p:sp>
      <p:sp>
        <p:nvSpPr>
          <p:cNvPr id="35843" name="Text Box 166"/>
          <p:cNvSpPr txBox="1">
            <a:spLocks noChangeArrowheads="1"/>
          </p:cNvSpPr>
          <p:nvPr/>
        </p:nvSpPr>
        <p:spPr bwMode="auto">
          <a:xfrm>
            <a:off x="0" y="5967413"/>
            <a:ext cx="9144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800" dirty="0" smtClean="0">
                <a:ea typeface="SimSun" pitchFamily="2" charset="-122"/>
              </a:rPr>
              <a:t> </a:t>
            </a:r>
            <a:r>
              <a:rPr kumimoji="1" lang="en-US" altLang="zh-CN" sz="1800" dirty="0">
                <a:ea typeface="SimSun" pitchFamily="2" charset="-122"/>
              </a:rPr>
              <a:t>Trunk line with branches on both sides: Philadelphia Regional Rail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935666" y="2286001"/>
            <a:ext cx="191386" cy="653516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" name="Picture 9" descr="untitled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143556"/>
            <a:ext cx="8243924" cy="359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3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nichU(Finished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9024"/>
            <a:ext cx="9144000" cy="625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1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8891588" y="3560763"/>
            <a:ext cx="4778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>
                <a:solidFill>
                  <a:srgbClr val="CCECFF"/>
                </a:solidFill>
                <a:ea typeface="SimSun" pitchFamily="2" charset="-122"/>
              </a:rPr>
              <a:t>S5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443788" y="1609725"/>
            <a:ext cx="7635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>
                <a:solidFill>
                  <a:srgbClr val="CCECFF"/>
                </a:solidFill>
                <a:ea typeface="SimSun" pitchFamily="2" charset="-122"/>
              </a:rPr>
              <a:t>S1, S8</a:t>
            </a:r>
          </a:p>
        </p:txBody>
      </p:sp>
      <p:sp>
        <p:nvSpPr>
          <p:cNvPr id="34820" name="Freeform 4"/>
          <p:cNvSpPr>
            <a:spLocks/>
          </p:cNvSpPr>
          <p:nvPr/>
        </p:nvSpPr>
        <p:spPr bwMode="auto">
          <a:xfrm rot="5400000">
            <a:off x="7174707" y="2228056"/>
            <a:ext cx="742950" cy="2941637"/>
          </a:xfrm>
          <a:custGeom>
            <a:avLst/>
            <a:gdLst>
              <a:gd name="T0" fmla="*/ 2147483647 w 684"/>
              <a:gd name="T1" fmla="*/ 2147483647 h 1478"/>
              <a:gd name="T2" fmla="*/ 2147483647 w 684"/>
              <a:gd name="T3" fmla="*/ 2147483647 h 1478"/>
              <a:gd name="T4" fmla="*/ 2147483647 w 684"/>
              <a:gd name="T5" fmla="*/ 2147483647 h 1478"/>
              <a:gd name="T6" fmla="*/ 2147483647 w 684"/>
              <a:gd name="T7" fmla="*/ 2147483647 h 1478"/>
              <a:gd name="T8" fmla="*/ 2147483647 w 684"/>
              <a:gd name="T9" fmla="*/ 2147483647 h 1478"/>
              <a:gd name="T10" fmla="*/ 2147483647 w 684"/>
              <a:gd name="T11" fmla="*/ 2147483647 h 1478"/>
              <a:gd name="T12" fmla="*/ 2147483647 w 684"/>
              <a:gd name="T13" fmla="*/ 2147483647 h 1478"/>
              <a:gd name="T14" fmla="*/ 2147483647 w 684"/>
              <a:gd name="T15" fmla="*/ 2147483647 h 1478"/>
              <a:gd name="T16" fmla="*/ 2147483647 w 684"/>
              <a:gd name="T17" fmla="*/ 2147483647 h 1478"/>
              <a:gd name="T18" fmla="*/ 2147483647 w 684"/>
              <a:gd name="T19" fmla="*/ 2147483647 h 1478"/>
              <a:gd name="T20" fmla="*/ 2147483647 w 684"/>
              <a:gd name="T21" fmla="*/ 2147483647 h 1478"/>
              <a:gd name="T22" fmla="*/ 2147483647 w 684"/>
              <a:gd name="T23" fmla="*/ 2147483647 h 1478"/>
              <a:gd name="T24" fmla="*/ 0 w 684"/>
              <a:gd name="T25" fmla="*/ 2147483647 h 14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84"/>
              <a:gd name="T40" fmla="*/ 0 h 1478"/>
              <a:gd name="T41" fmla="*/ 684 w 684"/>
              <a:gd name="T42" fmla="*/ 1478 h 14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84" h="1478">
                <a:moveTo>
                  <a:pt x="414" y="8"/>
                </a:moveTo>
                <a:cubicBezTo>
                  <a:pt x="434" y="4"/>
                  <a:pt x="454" y="0"/>
                  <a:pt x="462" y="8"/>
                </a:cubicBezTo>
                <a:cubicBezTo>
                  <a:pt x="470" y="16"/>
                  <a:pt x="454" y="48"/>
                  <a:pt x="462" y="56"/>
                </a:cubicBezTo>
                <a:cubicBezTo>
                  <a:pt x="470" y="64"/>
                  <a:pt x="482" y="59"/>
                  <a:pt x="510" y="56"/>
                </a:cubicBezTo>
                <a:cubicBezTo>
                  <a:pt x="538" y="53"/>
                  <a:pt x="604" y="28"/>
                  <a:pt x="630" y="38"/>
                </a:cubicBezTo>
                <a:cubicBezTo>
                  <a:pt x="656" y="48"/>
                  <a:pt x="684" y="82"/>
                  <a:pt x="666" y="116"/>
                </a:cubicBezTo>
                <a:cubicBezTo>
                  <a:pt x="648" y="150"/>
                  <a:pt x="550" y="207"/>
                  <a:pt x="522" y="242"/>
                </a:cubicBezTo>
                <a:cubicBezTo>
                  <a:pt x="494" y="277"/>
                  <a:pt x="524" y="285"/>
                  <a:pt x="498" y="326"/>
                </a:cubicBezTo>
                <a:cubicBezTo>
                  <a:pt x="472" y="367"/>
                  <a:pt x="403" y="410"/>
                  <a:pt x="366" y="488"/>
                </a:cubicBezTo>
                <a:cubicBezTo>
                  <a:pt x="329" y="566"/>
                  <a:pt x="315" y="684"/>
                  <a:pt x="276" y="794"/>
                </a:cubicBezTo>
                <a:cubicBezTo>
                  <a:pt x="237" y="904"/>
                  <a:pt x="163" y="1065"/>
                  <a:pt x="132" y="1148"/>
                </a:cubicBezTo>
                <a:cubicBezTo>
                  <a:pt x="101" y="1231"/>
                  <a:pt x="112" y="1237"/>
                  <a:pt x="90" y="1292"/>
                </a:cubicBezTo>
                <a:cubicBezTo>
                  <a:pt x="68" y="1347"/>
                  <a:pt x="19" y="1439"/>
                  <a:pt x="0" y="147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1" name="Freeform 5"/>
          <p:cNvSpPr>
            <a:spLocks/>
          </p:cNvSpPr>
          <p:nvPr/>
        </p:nvSpPr>
        <p:spPr bwMode="auto">
          <a:xfrm rot="5400000">
            <a:off x="6565106" y="1356519"/>
            <a:ext cx="1258888" cy="2686050"/>
          </a:xfrm>
          <a:custGeom>
            <a:avLst/>
            <a:gdLst>
              <a:gd name="T0" fmla="*/ 2147483647 w 1161"/>
              <a:gd name="T1" fmla="*/ 2147483647 h 1350"/>
              <a:gd name="T2" fmla="*/ 2147483647 w 1161"/>
              <a:gd name="T3" fmla="*/ 2147483647 h 1350"/>
              <a:gd name="T4" fmla="*/ 2147483647 w 1161"/>
              <a:gd name="T5" fmla="*/ 2147483647 h 1350"/>
              <a:gd name="T6" fmla="*/ 2147483647 w 1161"/>
              <a:gd name="T7" fmla="*/ 2147483647 h 1350"/>
              <a:gd name="T8" fmla="*/ 2147483647 w 1161"/>
              <a:gd name="T9" fmla="*/ 2147483647 h 1350"/>
              <a:gd name="T10" fmla="*/ 2147483647 w 1161"/>
              <a:gd name="T11" fmla="*/ 2147483647 h 1350"/>
              <a:gd name="T12" fmla="*/ 2147483647 w 1161"/>
              <a:gd name="T13" fmla="*/ 2147483647 h 1350"/>
              <a:gd name="T14" fmla="*/ 2147483647 w 1161"/>
              <a:gd name="T15" fmla="*/ 2147483647 h 1350"/>
              <a:gd name="T16" fmla="*/ 2147483647 w 1161"/>
              <a:gd name="T17" fmla="*/ 2147483647 h 1350"/>
              <a:gd name="T18" fmla="*/ 2147483647 w 1161"/>
              <a:gd name="T19" fmla="*/ 2147483647 h 1350"/>
              <a:gd name="T20" fmla="*/ 2147483647 w 1161"/>
              <a:gd name="T21" fmla="*/ 2147483647 h 1350"/>
              <a:gd name="T22" fmla="*/ 2147483647 w 1161"/>
              <a:gd name="T23" fmla="*/ 2147483647 h 1350"/>
              <a:gd name="T24" fmla="*/ 2147483647 w 1161"/>
              <a:gd name="T25" fmla="*/ 0 h 135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161"/>
              <a:gd name="T40" fmla="*/ 0 h 1350"/>
              <a:gd name="T41" fmla="*/ 1161 w 1161"/>
              <a:gd name="T42" fmla="*/ 1350 h 135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161" h="1350">
                <a:moveTo>
                  <a:pt x="1141" y="1350"/>
                </a:moveTo>
                <a:cubicBezTo>
                  <a:pt x="1143" y="1330"/>
                  <a:pt x="1161" y="1270"/>
                  <a:pt x="1153" y="1230"/>
                </a:cubicBezTo>
                <a:cubicBezTo>
                  <a:pt x="1145" y="1190"/>
                  <a:pt x="1113" y="1186"/>
                  <a:pt x="1093" y="1110"/>
                </a:cubicBezTo>
                <a:cubicBezTo>
                  <a:pt x="1073" y="1034"/>
                  <a:pt x="1063" y="873"/>
                  <a:pt x="1033" y="774"/>
                </a:cubicBezTo>
                <a:cubicBezTo>
                  <a:pt x="1003" y="675"/>
                  <a:pt x="945" y="592"/>
                  <a:pt x="913" y="516"/>
                </a:cubicBezTo>
                <a:cubicBezTo>
                  <a:pt x="881" y="440"/>
                  <a:pt x="876" y="368"/>
                  <a:pt x="841" y="318"/>
                </a:cubicBezTo>
                <a:cubicBezTo>
                  <a:pt x="806" y="268"/>
                  <a:pt x="741" y="236"/>
                  <a:pt x="703" y="216"/>
                </a:cubicBezTo>
                <a:cubicBezTo>
                  <a:pt x="665" y="196"/>
                  <a:pt x="638" y="215"/>
                  <a:pt x="613" y="198"/>
                </a:cubicBezTo>
                <a:cubicBezTo>
                  <a:pt x="588" y="181"/>
                  <a:pt x="593" y="122"/>
                  <a:pt x="553" y="114"/>
                </a:cubicBezTo>
                <a:cubicBezTo>
                  <a:pt x="513" y="106"/>
                  <a:pt x="427" y="152"/>
                  <a:pt x="373" y="150"/>
                </a:cubicBezTo>
                <a:cubicBezTo>
                  <a:pt x="319" y="148"/>
                  <a:pt x="285" y="118"/>
                  <a:pt x="229" y="102"/>
                </a:cubicBezTo>
                <a:cubicBezTo>
                  <a:pt x="173" y="86"/>
                  <a:pt x="74" y="71"/>
                  <a:pt x="37" y="54"/>
                </a:cubicBezTo>
                <a:cubicBezTo>
                  <a:pt x="0" y="37"/>
                  <a:pt x="13" y="11"/>
                  <a:pt x="7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2" name="Freeform 6"/>
          <p:cNvSpPr>
            <a:spLocks/>
          </p:cNvSpPr>
          <p:nvPr/>
        </p:nvSpPr>
        <p:spPr bwMode="auto">
          <a:xfrm rot="5400000">
            <a:off x="5843588" y="3379787"/>
            <a:ext cx="1252538" cy="1624013"/>
          </a:xfrm>
          <a:custGeom>
            <a:avLst/>
            <a:gdLst>
              <a:gd name="T0" fmla="*/ 0 w 1154"/>
              <a:gd name="T1" fmla="*/ 2147483647 h 816"/>
              <a:gd name="T2" fmla="*/ 2147483647 w 1154"/>
              <a:gd name="T3" fmla="*/ 2147483647 h 816"/>
              <a:gd name="T4" fmla="*/ 2147483647 w 1154"/>
              <a:gd name="T5" fmla="*/ 2147483647 h 816"/>
              <a:gd name="T6" fmla="*/ 2147483647 w 1154"/>
              <a:gd name="T7" fmla="*/ 2147483647 h 816"/>
              <a:gd name="T8" fmla="*/ 2147483647 w 1154"/>
              <a:gd name="T9" fmla="*/ 2147483647 h 816"/>
              <a:gd name="T10" fmla="*/ 2147483647 w 1154"/>
              <a:gd name="T11" fmla="*/ 2147483647 h 816"/>
              <a:gd name="T12" fmla="*/ 2147483647 w 1154"/>
              <a:gd name="T13" fmla="*/ 2147483647 h 816"/>
              <a:gd name="T14" fmla="*/ 2147483647 w 1154"/>
              <a:gd name="T15" fmla="*/ 2147483647 h 816"/>
              <a:gd name="T16" fmla="*/ 2147483647 w 1154"/>
              <a:gd name="T17" fmla="*/ 0 h 816"/>
              <a:gd name="T18" fmla="*/ 2147483647 w 1154"/>
              <a:gd name="T19" fmla="*/ 2147483647 h 8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54"/>
              <a:gd name="T31" fmla="*/ 0 h 816"/>
              <a:gd name="T32" fmla="*/ 1154 w 1154"/>
              <a:gd name="T33" fmla="*/ 816 h 81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54" h="816">
                <a:moveTo>
                  <a:pt x="0" y="816"/>
                </a:moveTo>
                <a:cubicBezTo>
                  <a:pt x="6" y="809"/>
                  <a:pt x="31" y="787"/>
                  <a:pt x="39" y="771"/>
                </a:cubicBezTo>
                <a:cubicBezTo>
                  <a:pt x="47" y="755"/>
                  <a:pt x="40" y="745"/>
                  <a:pt x="50" y="720"/>
                </a:cubicBezTo>
                <a:cubicBezTo>
                  <a:pt x="60" y="695"/>
                  <a:pt x="34" y="688"/>
                  <a:pt x="98" y="624"/>
                </a:cubicBezTo>
                <a:cubicBezTo>
                  <a:pt x="162" y="560"/>
                  <a:pt x="346" y="392"/>
                  <a:pt x="434" y="336"/>
                </a:cubicBezTo>
                <a:cubicBezTo>
                  <a:pt x="522" y="280"/>
                  <a:pt x="570" y="312"/>
                  <a:pt x="626" y="288"/>
                </a:cubicBezTo>
                <a:cubicBezTo>
                  <a:pt x="682" y="264"/>
                  <a:pt x="714" y="232"/>
                  <a:pt x="770" y="192"/>
                </a:cubicBezTo>
                <a:cubicBezTo>
                  <a:pt x="826" y="152"/>
                  <a:pt x="914" y="80"/>
                  <a:pt x="962" y="48"/>
                </a:cubicBezTo>
                <a:cubicBezTo>
                  <a:pt x="1010" y="16"/>
                  <a:pt x="1026" y="0"/>
                  <a:pt x="1058" y="0"/>
                </a:cubicBezTo>
                <a:cubicBezTo>
                  <a:pt x="1090" y="0"/>
                  <a:pt x="1122" y="24"/>
                  <a:pt x="1154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3" name="Freeform 7"/>
          <p:cNvSpPr>
            <a:spLocks/>
          </p:cNvSpPr>
          <p:nvPr/>
        </p:nvSpPr>
        <p:spPr bwMode="auto">
          <a:xfrm rot="5400000">
            <a:off x="5198269" y="1962944"/>
            <a:ext cx="2447925" cy="1909763"/>
          </a:xfrm>
          <a:custGeom>
            <a:avLst/>
            <a:gdLst>
              <a:gd name="T0" fmla="*/ 2147483647 w 2256"/>
              <a:gd name="T1" fmla="*/ 2147483647 h 960"/>
              <a:gd name="T2" fmla="*/ 2147483647 w 2256"/>
              <a:gd name="T3" fmla="*/ 2147483647 h 960"/>
              <a:gd name="T4" fmla="*/ 2147483647 w 2256"/>
              <a:gd name="T5" fmla="*/ 2147483647 h 960"/>
              <a:gd name="T6" fmla="*/ 2147483647 w 2256"/>
              <a:gd name="T7" fmla="*/ 2147483647 h 960"/>
              <a:gd name="T8" fmla="*/ 2147483647 w 2256"/>
              <a:gd name="T9" fmla="*/ 2147483647 h 960"/>
              <a:gd name="T10" fmla="*/ 2147483647 w 2256"/>
              <a:gd name="T11" fmla="*/ 2147483647 h 960"/>
              <a:gd name="T12" fmla="*/ 2147483647 w 2256"/>
              <a:gd name="T13" fmla="*/ 2147483647 h 960"/>
              <a:gd name="T14" fmla="*/ 2147483647 w 2256"/>
              <a:gd name="T15" fmla="*/ 2147483647 h 960"/>
              <a:gd name="T16" fmla="*/ 2147483647 w 2256"/>
              <a:gd name="T17" fmla="*/ 2147483647 h 960"/>
              <a:gd name="T18" fmla="*/ 2147483647 w 2256"/>
              <a:gd name="T19" fmla="*/ 2147483647 h 960"/>
              <a:gd name="T20" fmla="*/ 2147483647 w 2256"/>
              <a:gd name="T21" fmla="*/ 2147483647 h 960"/>
              <a:gd name="T22" fmla="*/ 2147483647 w 2256"/>
              <a:gd name="T23" fmla="*/ 2147483647 h 960"/>
              <a:gd name="T24" fmla="*/ 2147483647 w 2256"/>
              <a:gd name="T25" fmla="*/ 2147483647 h 960"/>
              <a:gd name="T26" fmla="*/ 2147483647 w 2256"/>
              <a:gd name="T27" fmla="*/ 2147483647 h 960"/>
              <a:gd name="T28" fmla="*/ 0 w 2256"/>
              <a:gd name="T29" fmla="*/ 0 h 96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256"/>
              <a:gd name="T46" fmla="*/ 0 h 960"/>
              <a:gd name="T47" fmla="*/ 2256 w 2256"/>
              <a:gd name="T48" fmla="*/ 960 h 96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256" h="960">
                <a:moveTo>
                  <a:pt x="2256" y="960"/>
                </a:moveTo>
                <a:cubicBezTo>
                  <a:pt x="2208" y="924"/>
                  <a:pt x="2160" y="888"/>
                  <a:pt x="2112" y="864"/>
                </a:cubicBezTo>
                <a:cubicBezTo>
                  <a:pt x="2064" y="840"/>
                  <a:pt x="2032" y="816"/>
                  <a:pt x="1968" y="816"/>
                </a:cubicBezTo>
                <a:cubicBezTo>
                  <a:pt x="1904" y="816"/>
                  <a:pt x="1787" y="852"/>
                  <a:pt x="1728" y="864"/>
                </a:cubicBezTo>
                <a:cubicBezTo>
                  <a:pt x="1669" y="876"/>
                  <a:pt x="1651" y="897"/>
                  <a:pt x="1614" y="888"/>
                </a:cubicBezTo>
                <a:cubicBezTo>
                  <a:pt x="1577" y="879"/>
                  <a:pt x="1531" y="845"/>
                  <a:pt x="1506" y="810"/>
                </a:cubicBezTo>
                <a:cubicBezTo>
                  <a:pt x="1481" y="775"/>
                  <a:pt x="1483" y="709"/>
                  <a:pt x="1464" y="678"/>
                </a:cubicBezTo>
                <a:cubicBezTo>
                  <a:pt x="1445" y="647"/>
                  <a:pt x="1440" y="625"/>
                  <a:pt x="1392" y="624"/>
                </a:cubicBezTo>
                <a:cubicBezTo>
                  <a:pt x="1344" y="623"/>
                  <a:pt x="1244" y="685"/>
                  <a:pt x="1176" y="672"/>
                </a:cubicBezTo>
                <a:cubicBezTo>
                  <a:pt x="1108" y="659"/>
                  <a:pt x="1035" y="574"/>
                  <a:pt x="984" y="546"/>
                </a:cubicBezTo>
                <a:cubicBezTo>
                  <a:pt x="933" y="518"/>
                  <a:pt x="930" y="536"/>
                  <a:pt x="870" y="504"/>
                </a:cubicBezTo>
                <a:cubicBezTo>
                  <a:pt x="810" y="472"/>
                  <a:pt x="705" y="382"/>
                  <a:pt x="624" y="354"/>
                </a:cubicBezTo>
                <a:cubicBezTo>
                  <a:pt x="543" y="326"/>
                  <a:pt x="476" y="352"/>
                  <a:pt x="384" y="336"/>
                </a:cubicBezTo>
                <a:cubicBezTo>
                  <a:pt x="292" y="320"/>
                  <a:pt x="136" y="314"/>
                  <a:pt x="72" y="258"/>
                </a:cubicBezTo>
                <a:cubicBezTo>
                  <a:pt x="8" y="202"/>
                  <a:pt x="15" y="54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4" name="Freeform 8"/>
          <p:cNvSpPr>
            <a:spLocks/>
          </p:cNvSpPr>
          <p:nvPr/>
        </p:nvSpPr>
        <p:spPr bwMode="auto">
          <a:xfrm rot="5400000">
            <a:off x="5068888" y="3625850"/>
            <a:ext cx="1412875" cy="1558925"/>
          </a:xfrm>
          <a:custGeom>
            <a:avLst/>
            <a:gdLst>
              <a:gd name="T0" fmla="*/ 2147483647 w 1302"/>
              <a:gd name="T1" fmla="*/ 2147483647 h 784"/>
              <a:gd name="T2" fmla="*/ 2147483647 w 1302"/>
              <a:gd name="T3" fmla="*/ 2147483647 h 784"/>
              <a:gd name="T4" fmla="*/ 2147483647 w 1302"/>
              <a:gd name="T5" fmla="*/ 2147483647 h 784"/>
              <a:gd name="T6" fmla="*/ 2147483647 w 1302"/>
              <a:gd name="T7" fmla="*/ 2147483647 h 784"/>
              <a:gd name="T8" fmla="*/ 2147483647 w 1302"/>
              <a:gd name="T9" fmla="*/ 2147483647 h 784"/>
              <a:gd name="T10" fmla="*/ 2147483647 w 1302"/>
              <a:gd name="T11" fmla="*/ 0 h 7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02"/>
              <a:gd name="T19" fmla="*/ 0 h 784"/>
              <a:gd name="T20" fmla="*/ 1302 w 1302"/>
              <a:gd name="T21" fmla="*/ 784 h 7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02" h="784">
                <a:moveTo>
                  <a:pt x="55" y="781"/>
                </a:moveTo>
                <a:cubicBezTo>
                  <a:pt x="56" y="778"/>
                  <a:pt x="61" y="784"/>
                  <a:pt x="63" y="765"/>
                </a:cubicBezTo>
                <a:cubicBezTo>
                  <a:pt x="65" y="746"/>
                  <a:pt x="0" y="705"/>
                  <a:pt x="67" y="665"/>
                </a:cubicBezTo>
                <a:cubicBezTo>
                  <a:pt x="134" y="625"/>
                  <a:pt x="354" y="594"/>
                  <a:pt x="462" y="528"/>
                </a:cubicBezTo>
                <a:cubicBezTo>
                  <a:pt x="570" y="462"/>
                  <a:pt x="574" y="358"/>
                  <a:pt x="714" y="270"/>
                </a:cubicBezTo>
                <a:cubicBezTo>
                  <a:pt x="854" y="182"/>
                  <a:pt x="1180" y="56"/>
                  <a:pt x="130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5" name="Freeform 9"/>
          <p:cNvSpPr>
            <a:spLocks/>
          </p:cNvSpPr>
          <p:nvPr/>
        </p:nvSpPr>
        <p:spPr bwMode="auto">
          <a:xfrm rot="5400000">
            <a:off x="3731419" y="3518694"/>
            <a:ext cx="1566863" cy="1031875"/>
          </a:xfrm>
          <a:custGeom>
            <a:avLst/>
            <a:gdLst>
              <a:gd name="T0" fmla="*/ 0 w 1445"/>
              <a:gd name="T1" fmla="*/ 2147483647 h 519"/>
              <a:gd name="T2" fmla="*/ 2147483647 w 1445"/>
              <a:gd name="T3" fmla="*/ 2147483647 h 519"/>
              <a:gd name="T4" fmla="*/ 2147483647 w 1445"/>
              <a:gd name="T5" fmla="*/ 2147483647 h 519"/>
              <a:gd name="T6" fmla="*/ 2147483647 w 1445"/>
              <a:gd name="T7" fmla="*/ 2147483647 h 519"/>
              <a:gd name="T8" fmla="*/ 2147483647 w 1445"/>
              <a:gd name="T9" fmla="*/ 2147483647 h 519"/>
              <a:gd name="T10" fmla="*/ 2147483647 w 1445"/>
              <a:gd name="T11" fmla="*/ 2147483647 h 519"/>
              <a:gd name="T12" fmla="*/ 2147483647 w 1445"/>
              <a:gd name="T13" fmla="*/ 2147483647 h 519"/>
              <a:gd name="T14" fmla="*/ 2147483647 w 1445"/>
              <a:gd name="T15" fmla="*/ 2147483647 h 519"/>
              <a:gd name="T16" fmla="*/ 2147483647 w 1445"/>
              <a:gd name="T17" fmla="*/ 2147483647 h 519"/>
              <a:gd name="T18" fmla="*/ 2147483647 w 1445"/>
              <a:gd name="T19" fmla="*/ 2147483647 h 5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445"/>
              <a:gd name="T31" fmla="*/ 0 h 519"/>
              <a:gd name="T32" fmla="*/ 1445 w 1445"/>
              <a:gd name="T33" fmla="*/ 519 h 51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445" h="519">
                <a:moveTo>
                  <a:pt x="0" y="27"/>
                </a:moveTo>
                <a:cubicBezTo>
                  <a:pt x="7" y="36"/>
                  <a:pt x="17" y="82"/>
                  <a:pt x="44" y="79"/>
                </a:cubicBezTo>
                <a:cubicBezTo>
                  <a:pt x="71" y="76"/>
                  <a:pt x="105" y="19"/>
                  <a:pt x="164" y="11"/>
                </a:cubicBezTo>
                <a:cubicBezTo>
                  <a:pt x="223" y="3"/>
                  <a:pt x="348" y="31"/>
                  <a:pt x="401" y="32"/>
                </a:cubicBezTo>
                <a:cubicBezTo>
                  <a:pt x="454" y="33"/>
                  <a:pt x="429" y="0"/>
                  <a:pt x="485" y="20"/>
                </a:cubicBezTo>
                <a:cubicBezTo>
                  <a:pt x="541" y="40"/>
                  <a:pt x="665" y="104"/>
                  <a:pt x="737" y="152"/>
                </a:cubicBezTo>
                <a:cubicBezTo>
                  <a:pt x="809" y="200"/>
                  <a:pt x="847" y="269"/>
                  <a:pt x="917" y="308"/>
                </a:cubicBezTo>
                <a:cubicBezTo>
                  <a:pt x="987" y="347"/>
                  <a:pt x="1077" y="354"/>
                  <a:pt x="1157" y="386"/>
                </a:cubicBezTo>
                <a:cubicBezTo>
                  <a:pt x="1237" y="418"/>
                  <a:pt x="1349" y="481"/>
                  <a:pt x="1397" y="500"/>
                </a:cubicBezTo>
                <a:cubicBezTo>
                  <a:pt x="1445" y="519"/>
                  <a:pt x="1445" y="508"/>
                  <a:pt x="1445" y="50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6" name="Freeform 10"/>
          <p:cNvSpPr>
            <a:spLocks/>
          </p:cNvSpPr>
          <p:nvPr/>
        </p:nvSpPr>
        <p:spPr bwMode="auto">
          <a:xfrm rot="5400000">
            <a:off x="4908550" y="1031875"/>
            <a:ext cx="1738313" cy="2436813"/>
          </a:xfrm>
          <a:custGeom>
            <a:avLst/>
            <a:gdLst>
              <a:gd name="T0" fmla="*/ 2147483647 w 1602"/>
              <a:gd name="T1" fmla="*/ 2147483647 h 1224"/>
              <a:gd name="T2" fmla="*/ 2147483647 w 1602"/>
              <a:gd name="T3" fmla="*/ 2147483647 h 1224"/>
              <a:gd name="T4" fmla="*/ 2147483647 w 1602"/>
              <a:gd name="T5" fmla="*/ 2147483647 h 1224"/>
              <a:gd name="T6" fmla="*/ 2147483647 w 1602"/>
              <a:gd name="T7" fmla="*/ 2147483647 h 1224"/>
              <a:gd name="T8" fmla="*/ 2147483647 w 1602"/>
              <a:gd name="T9" fmla="*/ 2147483647 h 1224"/>
              <a:gd name="T10" fmla="*/ 0 w 1602"/>
              <a:gd name="T11" fmla="*/ 0 h 12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02"/>
              <a:gd name="T19" fmla="*/ 0 h 1224"/>
              <a:gd name="T20" fmla="*/ 1602 w 1602"/>
              <a:gd name="T21" fmla="*/ 1224 h 12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02" h="1224">
                <a:moveTo>
                  <a:pt x="1602" y="1224"/>
                </a:moveTo>
                <a:cubicBezTo>
                  <a:pt x="1551" y="1182"/>
                  <a:pt x="1404" y="1030"/>
                  <a:pt x="1296" y="972"/>
                </a:cubicBezTo>
                <a:cubicBezTo>
                  <a:pt x="1188" y="914"/>
                  <a:pt x="1048" y="911"/>
                  <a:pt x="954" y="876"/>
                </a:cubicBezTo>
                <a:cubicBezTo>
                  <a:pt x="860" y="841"/>
                  <a:pt x="803" y="836"/>
                  <a:pt x="732" y="762"/>
                </a:cubicBezTo>
                <a:cubicBezTo>
                  <a:pt x="661" y="688"/>
                  <a:pt x="650" y="559"/>
                  <a:pt x="528" y="432"/>
                </a:cubicBezTo>
                <a:cubicBezTo>
                  <a:pt x="406" y="305"/>
                  <a:pt x="204" y="152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7" name="Freeform 11"/>
          <p:cNvSpPr>
            <a:spLocks/>
          </p:cNvSpPr>
          <p:nvPr/>
        </p:nvSpPr>
        <p:spPr bwMode="auto">
          <a:xfrm rot="5400000">
            <a:off x="3340100" y="1038225"/>
            <a:ext cx="731838" cy="3976688"/>
          </a:xfrm>
          <a:custGeom>
            <a:avLst/>
            <a:gdLst>
              <a:gd name="T0" fmla="*/ 2147483647 w 675"/>
              <a:gd name="T1" fmla="*/ 0 h 1998"/>
              <a:gd name="T2" fmla="*/ 2147483647 w 675"/>
              <a:gd name="T3" fmla="*/ 2147483647 h 1998"/>
              <a:gd name="T4" fmla="*/ 2147483647 w 675"/>
              <a:gd name="T5" fmla="*/ 2147483647 h 1998"/>
              <a:gd name="T6" fmla="*/ 2147483647 w 675"/>
              <a:gd name="T7" fmla="*/ 2147483647 h 1998"/>
              <a:gd name="T8" fmla="*/ 2147483647 w 675"/>
              <a:gd name="T9" fmla="*/ 2147483647 h 1998"/>
              <a:gd name="T10" fmla="*/ 2147483647 w 675"/>
              <a:gd name="T11" fmla="*/ 2147483647 h 1998"/>
              <a:gd name="T12" fmla="*/ 2147483647 w 675"/>
              <a:gd name="T13" fmla="*/ 2147483647 h 19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75"/>
              <a:gd name="T22" fmla="*/ 0 h 1998"/>
              <a:gd name="T23" fmla="*/ 675 w 675"/>
              <a:gd name="T24" fmla="*/ 1998 h 19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75" h="1998">
                <a:moveTo>
                  <a:pt x="652" y="0"/>
                </a:moveTo>
                <a:cubicBezTo>
                  <a:pt x="653" y="9"/>
                  <a:pt x="675" y="21"/>
                  <a:pt x="661" y="57"/>
                </a:cubicBezTo>
                <a:cubicBezTo>
                  <a:pt x="647" y="93"/>
                  <a:pt x="592" y="136"/>
                  <a:pt x="567" y="216"/>
                </a:cubicBezTo>
                <a:cubicBezTo>
                  <a:pt x="542" y="296"/>
                  <a:pt x="532" y="453"/>
                  <a:pt x="513" y="540"/>
                </a:cubicBezTo>
                <a:cubicBezTo>
                  <a:pt x="494" y="627"/>
                  <a:pt x="526" y="626"/>
                  <a:pt x="453" y="738"/>
                </a:cubicBezTo>
                <a:cubicBezTo>
                  <a:pt x="380" y="850"/>
                  <a:pt x="150" y="1002"/>
                  <a:pt x="75" y="1212"/>
                </a:cubicBezTo>
                <a:cubicBezTo>
                  <a:pt x="0" y="1422"/>
                  <a:pt x="18" y="1834"/>
                  <a:pt x="3" y="199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8" name="Freeform 12"/>
          <p:cNvSpPr>
            <a:spLocks/>
          </p:cNvSpPr>
          <p:nvPr/>
        </p:nvSpPr>
        <p:spPr bwMode="auto">
          <a:xfrm rot="5400000">
            <a:off x="3889375" y="2454275"/>
            <a:ext cx="1062038" cy="477838"/>
          </a:xfrm>
          <a:custGeom>
            <a:avLst/>
            <a:gdLst>
              <a:gd name="T0" fmla="*/ 2147483647 w 979"/>
              <a:gd name="T1" fmla="*/ 0 h 241"/>
              <a:gd name="T2" fmla="*/ 2147483647 w 979"/>
              <a:gd name="T3" fmla="*/ 2147483647 h 241"/>
              <a:gd name="T4" fmla="*/ 2147483647 w 979"/>
              <a:gd name="T5" fmla="*/ 2147483647 h 241"/>
              <a:gd name="T6" fmla="*/ 0 w 979"/>
              <a:gd name="T7" fmla="*/ 2147483647 h 241"/>
              <a:gd name="T8" fmla="*/ 0 60000 65536"/>
              <a:gd name="T9" fmla="*/ 0 60000 65536"/>
              <a:gd name="T10" fmla="*/ 0 60000 65536"/>
              <a:gd name="T11" fmla="*/ 0 60000 65536"/>
              <a:gd name="T12" fmla="*/ 0 w 979"/>
              <a:gd name="T13" fmla="*/ 0 h 241"/>
              <a:gd name="T14" fmla="*/ 979 w 979"/>
              <a:gd name="T15" fmla="*/ 241 h 2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79" h="241">
                <a:moveTo>
                  <a:pt x="979" y="0"/>
                </a:moveTo>
                <a:lnTo>
                  <a:pt x="913" y="39"/>
                </a:lnTo>
                <a:cubicBezTo>
                  <a:pt x="798" y="75"/>
                  <a:pt x="440" y="197"/>
                  <a:pt x="288" y="219"/>
                </a:cubicBezTo>
                <a:cubicBezTo>
                  <a:pt x="136" y="241"/>
                  <a:pt x="48" y="179"/>
                  <a:pt x="0" y="17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9" name="Freeform 13"/>
          <p:cNvSpPr>
            <a:spLocks/>
          </p:cNvSpPr>
          <p:nvPr/>
        </p:nvSpPr>
        <p:spPr bwMode="auto">
          <a:xfrm rot="5400000">
            <a:off x="1863725" y="1258888"/>
            <a:ext cx="700088" cy="4024312"/>
          </a:xfrm>
          <a:custGeom>
            <a:avLst/>
            <a:gdLst>
              <a:gd name="T0" fmla="*/ 2147483647 w 646"/>
              <a:gd name="T1" fmla="*/ 0 h 2022"/>
              <a:gd name="T2" fmla="*/ 2147483647 w 646"/>
              <a:gd name="T3" fmla="*/ 2147483647 h 2022"/>
              <a:gd name="T4" fmla="*/ 2147483647 w 646"/>
              <a:gd name="T5" fmla="*/ 2147483647 h 2022"/>
              <a:gd name="T6" fmla="*/ 2147483647 w 646"/>
              <a:gd name="T7" fmla="*/ 2147483647 h 2022"/>
              <a:gd name="T8" fmla="*/ 2147483647 w 646"/>
              <a:gd name="T9" fmla="*/ 2147483647 h 2022"/>
              <a:gd name="T10" fmla="*/ 2147483647 w 646"/>
              <a:gd name="T11" fmla="*/ 2147483647 h 20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46"/>
              <a:gd name="T19" fmla="*/ 0 h 2022"/>
              <a:gd name="T20" fmla="*/ 646 w 646"/>
              <a:gd name="T21" fmla="*/ 2022 h 20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46" h="2022">
                <a:moveTo>
                  <a:pt x="213" y="0"/>
                </a:moveTo>
                <a:cubicBezTo>
                  <a:pt x="229" y="48"/>
                  <a:pt x="229" y="126"/>
                  <a:pt x="213" y="192"/>
                </a:cubicBezTo>
                <a:cubicBezTo>
                  <a:pt x="197" y="258"/>
                  <a:pt x="140" y="305"/>
                  <a:pt x="117" y="396"/>
                </a:cubicBezTo>
                <a:cubicBezTo>
                  <a:pt x="94" y="487"/>
                  <a:pt x="0" y="509"/>
                  <a:pt x="75" y="738"/>
                </a:cubicBezTo>
                <a:cubicBezTo>
                  <a:pt x="150" y="967"/>
                  <a:pt x="488" y="1556"/>
                  <a:pt x="567" y="1770"/>
                </a:cubicBezTo>
                <a:cubicBezTo>
                  <a:pt x="646" y="1984"/>
                  <a:pt x="553" y="1970"/>
                  <a:pt x="549" y="202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30" name="Freeform 14"/>
          <p:cNvSpPr>
            <a:spLocks/>
          </p:cNvSpPr>
          <p:nvPr/>
        </p:nvSpPr>
        <p:spPr bwMode="auto">
          <a:xfrm rot="5400000">
            <a:off x="2412206" y="2258219"/>
            <a:ext cx="989013" cy="2803525"/>
          </a:xfrm>
          <a:custGeom>
            <a:avLst/>
            <a:gdLst>
              <a:gd name="T0" fmla="*/ 2147483647 w 912"/>
              <a:gd name="T1" fmla="*/ 0 h 1409"/>
              <a:gd name="T2" fmla="*/ 2147483647 w 912"/>
              <a:gd name="T3" fmla="*/ 2147483647 h 1409"/>
              <a:gd name="T4" fmla="*/ 2147483647 w 912"/>
              <a:gd name="T5" fmla="*/ 2147483647 h 1409"/>
              <a:gd name="T6" fmla="*/ 2147483647 w 912"/>
              <a:gd name="T7" fmla="*/ 2147483647 h 1409"/>
              <a:gd name="T8" fmla="*/ 2147483647 w 912"/>
              <a:gd name="T9" fmla="*/ 2147483647 h 1409"/>
              <a:gd name="T10" fmla="*/ 2147483647 w 912"/>
              <a:gd name="T11" fmla="*/ 2147483647 h 1409"/>
              <a:gd name="T12" fmla="*/ 2147483647 w 912"/>
              <a:gd name="T13" fmla="*/ 2147483647 h 1409"/>
              <a:gd name="T14" fmla="*/ 2147483647 w 912"/>
              <a:gd name="T15" fmla="*/ 2147483647 h 1409"/>
              <a:gd name="T16" fmla="*/ 2147483647 w 912"/>
              <a:gd name="T17" fmla="*/ 2147483647 h 1409"/>
              <a:gd name="T18" fmla="*/ 2147483647 w 912"/>
              <a:gd name="T19" fmla="*/ 2147483647 h 1409"/>
              <a:gd name="T20" fmla="*/ 2147483647 w 912"/>
              <a:gd name="T21" fmla="*/ 2147483647 h 140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12"/>
              <a:gd name="T34" fmla="*/ 0 h 1409"/>
              <a:gd name="T35" fmla="*/ 912 w 912"/>
              <a:gd name="T36" fmla="*/ 1409 h 140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12" h="1409">
                <a:moveTo>
                  <a:pt x="15" y="0"/>
                </a:moveTo>
                <a:cubicBezTo>
                  <a:pt x="15" y="7"/>
                  <a:pt x="0" y="17"/>
                  <a:pt x="11" y="40"/>
                </a:cubicBezTo>
                <a:cubicBezTo>
                  <a:pt x="22" y="63"/>
                  <a:pt x="56" y="65"/>
                  <a:pt x="84" y="137"/>
                </a:cubicBezTo>
                <a:cubicBezTo>
                  <a:pt x="112" y="209"/>
                  <a:pt x="145" y="400"/>
                  <a:pt x="180" y="473"/>
                </a:cubicBezTo>
                <a:cubicBezTo>
                  <a:pt x="215" y="546"/>
                  <a:pt x="270" y="535"/>
                  <a:pt x="294" y="575"/>
                </a:cubicBezTo>
                <a:cubicBezTo>
                  <a:pt x="318" y="615"/>
                  <a:pt x="290" y="658"/>
                  <a:pt x="324" y="713"/>
                </a:cubicBezTo>
                <a:cubicBezTo>
                  <a:pt x="358" y="768"/>
                  <a:pt x="455" y="844"/>
                  <a:pt x="498" y="905"/>
                </a:cubicBezTo>
                <a:cubicBezTo>
                  <a:pt x="541" y="966"/>
                  <a:pt x="541" y="1035"/>
                  <a:pt x="582" y="1079"/>
                </a:cubicBezTo>
                <a:cubicBezTo>
                  <a:pt x="623" y="1123"/>
                  <a:pt x="711" y="1134"/>
                  <a:pt x="744" y="1169"/>
                </a:cubicBezTo>
                <a:cubicBezTo>
                  <a:pt x="777" y="1204"/>
                  <a:pt x="752" y="1249"/>
                  <a:pt x="780" y="1289"/>
                </a:cubicBezTo>
                <a:cubicBezTo>
                  <a:pt x="808" y="1329"/>
                  <a:pt x="885" y="1384"/>
                  <a:pt x="912" y="140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31" name="Freeform 15"/>
          <p:cNvSpPr>
            <a:spLocks/>
          </p:cNvSpPr>
          <p:nvPr/>
        </p:nvSpPr>
        <p:spPr bwMode="auto">
          <a:xfrm rot="5400000">
            <a:off x="2629694" y="3291682"/>
            <a:ext cx="1593850" cy="1458912"/>
          </a:xfrm>
          <a:custGeom>
            <a:avLst/>
            <a:gdLst>
              <a:gd name="T0" fmla="*/ 0 w 1469"/>
              <a:gd name="T1" fmla="*/ 0 h 733"/>
              <a:gd name="T2" fmla="*/ 2147483647 w 1469"/>
              <a:gd name="T3" fmla="*/ 2147483647 h 733"/>
              <a:gd name="T4" fmla="*/ 2147483647 w 1469"/>
              <a:gd name="T5" fmla="*/ 2147483647 h 733"/>
              <a:gd name="T6" fmla="*/ 2147483647 w 1469"/>
              <a:gd name="T7" fmla="*/ 2147483647 h 733"/>
              <a:gd name="T8" fmla="*/ 2147483647 w 1469"/>
              <a:gd name="T9" fmla="*/ 2147483647 h 733"/>
              <a:gd name="T10" fmla="*/ 2147483647 w 1469"/>
              <a:gd name="T11" fmla="*/ 2147483647 h 733"/>
              <a:gd name="T12" fmla="*/ 2147483647 w 1469"/>
              <a:gd name="T13" fmla="*/ 2147483647 h 7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69"/>
              <a:gd name="T22" fmla="*/ 0 h 733"/>
              <a:gd name="T23" fmla="*/ 1469 w 1469"/>
              <a:gd name="T24" fmla="*/ 733 h 7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69" h="733">
                <a:moveTo>
                  <a:pt x="0" y="0"/>
                </a:moveTo>
                <a:cubicBezTo>
                  <a:pt x="45" y="19"/>
                  <a:pt x="184" y="59"/>
                  <a:pt x="269" y="109"/>
                </a:cubicBezTo>
                <a:cubicBezTo>
                  <a:pt x="354" y="159"/>
                  <a:pt x="413" y="248"/>
                  <a:pt x="509" y="301"/>
                </a:cubicBezTo>
                <a:cubicBezTo>
                  <a:pt x="605" y="354"/>
                  <a:pt x="757" y="403"/>
                  <a:pt x="845" y="427"/>
                </a:cubicBezTo>
                <a:cubicBezTo>
                  <a:pt x="933" y="451"/>
                  <a:pt x="965" y="410"/>
                  <a:pt x="1037" y="445"/>
                </a:cubicBezTo>
                <a:cubicBezTo>
                  <a:pt x="1109" y="480"/>
                  <a:pt x="1205" y="589"/>
                  <a:pt x="1277" y="637"/>
                </a:cubicBezTo>
                <a:cubicBezTo>
                  <a:pt x="1349" y="685"/>
                  <a:pt x="1409" y="709"/>
                  <a:pt x="1469" y="73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32" name="Oval 16"/>
          <p:cNvSpPr>
            <a:spLocks noChangeArrowheads="1"/>
          </p:cNvSpPr>
          <p:nvPr/>
        </p:nvSpPr>
        <p:spPr bwMode="auto">
          <a:xfrm rot="5400000">
            <a:off x="8989219" y="3709194"/>
            <a:ext cx="52388" cy="952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3" name="Oval 17"/>
          <p:cNvSpPr>
            <a:spLocks noChangeArrowheads="1"/>
          </p:cNvSpPr>
          <p:nvPr/>
        </p:nvSpPr>
        <p:spPr bwMode="auto">
          <a:xfrm rot="5400000">
            <a:off x="8894763" y="3870325"/>
            <a:ext cx="23812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4" name="Oval 18"/>
          <p:cNvSpPr>
            <a:spLocks noChangeArrowheads="1"/>
          </p:cNvSpPr>
          <p:nvPr/>
        </p:nvSpPr>
        <p:spPr bwMode="auto">
          <a:xfrm rot="5400000">
            <a:off x="8773319" y="4025106"/>
            <a:ext cx="25400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5" name="Oval 19"/>
          <p:cNvSpPr>
            <a:spLocks noChangeArrowheads="1"/>
          </p:cNvSpPr>
          <p:nvPr/>
        </p:nvSpPr>
        <p:spPr bwMode="auto">
          <a:xfrm rot="5400000">
            <a:off x="8342313" y="3836988"/>
            <a:ext cx="25400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6" name="Oval 20"/>
          <p:cNvSpPr>
            <a:spLocks noChangeArrowheads="1"/>
          </p:cNvSpPr>
          <p:nvPr/>
        </p:nvSpPr>
        <p:spPr bwMode="auto">
          <a:xfrm rot="5400000">
            <a:off x="8104982" y="3725069"/>
            <a:ext cx="25400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7" name="Oval 21"/>
          <p:cNvSpPr>
            <a:spLocks noChangeArrowheads="1"/>
          </p:cNvSpPr>
          <p:nvPr/>
        </p:nvSpPr>
        <p:spPr bwMode="auto">
          <a:xfrm rot="5400000">
            <a:off x="7819232" y="3661569"/>
            <a:ext cx="25400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8" name="Oval 22"/>
          <p:cNvSpPr>
            <a:spLocks noChangeArrowheads="1"/>
          </p:cNvSpPr>
          <p:nvPr/>
        </p:nvSpPr>
        <p:spPr bwMode="auto">
          <a:xfrm rot="5400000">
            <a:off x="7533482" y="3623469"/>
            <a:ext cx="25400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9" name="Oval 23"/>
          <p:cNvSpPr>
            <a:spLocks noChangeArrowheads="1"/>
          </p:cNvSpPr>
          <p:nvPr/>
        </p:nvSpPr>
        <p:spPr bwMode="auto">
          <a:xfrm rot="5400000">
            <a:off x="7246144" y="3564731"/>
            <a:ext cx="25400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0" name="Oval 24"/>
          <p:cNvSpPr>
            <a:spLocks noChangeArrowheads="1"/>
          </p:cNvSpPr>
          <p:nvPr/>
        </p:nvSpPr>
        <p:spPr bwMode="auto">
          <a:xfrm rot="5400000">
            <a:off x="6960394" y="3499644"/>
            <a:ext cx="25400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1" name="Oval 25"/>
          <p:cNvSpPr>
            <a:spLocks noChangeArrowheads="1"/>
          </p:cNvSpPr>
          <p:nvPr/>
        </p:nvSpPr>
        <p:spPr bwMode="auto">
          <a:xfrm rot="5400000">
            <a:off x="6710363" y="3446462"/>
            <a:ext cx="25400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2" name="Oval 26"/>
          <p:cNvSpPr>
            <a:spLocks noChangeArrowheads="1"/>
          </p:cNvSpPr>
          <p:nvPr/>
        </p:nvSpPr>
        <p:spPr bwMode="auto">
          <a:xfrm rot="5400000">
            <a:off x="6387307" y="3388519"/>
            <a:ext cx="25400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3" name="Oval 27"/>
          <p:cNvSpPr>
            <a:spLocks noChangeArrowheads="1"/>
          </p:cNvSpPr>
          <p:nvPr/>
        </p:nvSpPr>
        <p:spPr bwMode="auto">
          <a:xfrm rot="5400000">
            <a:off x="8333581" y="2255044"/>
            <a:ext cx="23813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4" name="Oval 28"/>
          <p:cNvSpPr>
            <a:spLocks noChangeArrowheads="1"/>
          </p:cNvSpPr>
          <p:nvPr/>
        </p:nvSpPr>
        <p:spPr bwMode="auto">
          <a:xfrm rot="5400000">
            <a:off x="8570119" y="2029619"/>
            <a:ext cx="52388" cy="952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5" name="Text Box 29"/>
          <p:cNvSpPr txBox="1">
            <a:spLocks noChangeArrowheads="1"/>
          </p:cNvSpPr>
          <p:nvPr/>
        </p:nvSpPr>
        <p:spPr bwMode="auto">
          <a:xfrm>
            <a:off x="8607425" y="1998663"/>
            <a:ext cx="4762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>
                <a:solidFill>
                  <a:srgbClr val="CCECFF"/>
                </a:solidFill>
                <a:ea typeface="SimSun" pitchFamily="2" charset="-122"/>
              </a:rPr>
              <a:t>S6</a:t>
            </a:r>
          </a:p>
        </p:txBody>
      </p:sp>
      <p:sp>
        <p:nvSpPr>
          <p:cNvPr id="34846" name="Oval 30"/>
          <p:cNvSpPr>
            <a:spLocks noChangeArrowheads="1"/>
          </p:cNvSpPr>
          <p:nvPr/>
        </p:nvSpPr>
        <p:spPr bwMode="auto">
          <a:xfrm rot="5400000">
            <a:off x="8224044" y="2463006"/>
            <a:ext cx="25400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7" name="Oval 31"/>
          <p:cNvSpPr>
            <a:spLocks noChangeArrowheads="1"/>
          </p:cNvSpPr>
          <p:nvPr/>
        </p:nvSpPr>
        <p:spPr bwMode="auto">
          <a:xfrm rot="5400000">
            <a:off x="8247857" y="2670969"/>
            <a:ext cx="25400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8" name="Oval 32"/>
          <p:cNvSpPr>
            <a:spLocks noChangeArrowheads="1"/>
          </p:cNvSpPr>
          <p:nvPr/>
        </p:nvSpPr>
        <p:spPr bwMode="auto">
          <a:xfrm rot="5400000">
            <a:off x="8069263" y="2825750"/>
            <a:ext cx="25400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9" name="Oval 33"/>
          <p:cNvSpPr>
            <a:spLocks noChangeArrowheads="1"/>
          </p:cNvSpPr>
          <p:nvPr/>
        </p:nvSpPr>
        <p:spPr bwMode="auto">
          <a:xfrm rot="5400000">
            <a:off x="7723982" y="2997994"/>
            <a:ext cx="25400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50" name="Oval 34"/>
          <p:cNvSpPr>
            <a:spLocks noChangeArrowheads="1"/>
          </p:cNvSpPr>
          <p:nvPr/>
        </p:nvSpPr>
        <p:spPr bwMode="auto">
          <a:xfrm rot="5400000">
            <a:off x="6482557" y="3212306"/>
            <a:ext cx="25400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51" name="Oval 35"/>
          <p:cNvSpPr>
            <a:spLocks noChangeArrowheads="1"/>
          </p:cNvSpPr>
          <p:nvPr/>
        </p:nvSpPr>
        <p:spPr bwMode="auto">
          <a:xfrm rot="5400000">
            <a:off x="8413750" y="2098675"/>
            <a:ext cx="25400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52" name="Oval 36"/>
          <p:cNvSpPr>
            <a:spLocks noChangeArrowheads="1"/>
          </p:cNvSpPr>
          <p:nvPr/>
        </p:nvSpPr>
        <p:spPr bwMode="auto">
          <a:xfrm rot="5400000">
            <a:off x="7293769" y="3090069"/>
            <a:ext cx="23812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53" name="Oval 37"/>
          <p:cNvSpPr>
            <a:spLocks noChangeArrowheads="1"/>
          </p:cNvSpPr>
          <p:nvPr/>
        </p:nvSpPr>
        <p:spPr bwMode="auto">
          <a:xfrm rot="5400000">
            <a:off x="7534275" y="3030538"/>
            <a:ext cx="23813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54" name="Oval 38"/>
          <p:cNvSpPr>
            <a:spLocks noChangeArrowheads="1"/>
          </p:cNvSpPr>
          <p:nvPr/>
        </p:nvSpPr>
        <p:spPr bwMode="auto">
          <a:xfrm rot="5400000">
            <a:off x="7056437" y="3154363"/>
            <a:ext cx="23813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55" name="Oval 39"/>
          <p:cNvSpPr>
            <a:spLocks noChangeArrowheads="1"/>
          </p:cNvSpPr>
          <p:nvPr/>
        </p:nvSpPr>
        <p:spPr bwMode="auto">
          <a:xfrm rot="5400000">
            <a:off x="6099969" y="3140869"/>
            <a:ext cx="25400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56" name="Oval 40"/>
          <p:cNvSpPr>
            <a:spLocks noChangeArrowheads="1"/>
          </p:cNvSpPr>
          <p:nvPr/>
        </p:nvSpPr>
        <p:spPr bwMode="auto">
          <a:xfrm rot="5400000">
            <a:off x="6004719" y="3298031"/>
            <a:ext cx="25400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57" name="Oval 41"/>
          <p:cNvSpPr>
            <a:spLocks noChangeArrowheads="1"/>
          </p:cNvSpPr>
          <p:nvPr/>
        </p:nvSpPr>
        <p:spPr bwMode="auto">
          <a:xfrm rot="5400000">
            <a:off x="6076951" y="3089275"/>
            <a:ext cx="23812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58" name="Oval 42"/>
          <p:cNvSpPr>
            <a:spLocks noChangeArrowheads="1"/>
          </p:cNvSpPr>
          <p:nvPr/>
        </p:nvSpPr>
        <p:spPr bwMode="auto">
          <a:xfrm rot="5400000">
            <a:off x="6041231" y="3023394"/>
            <a:ext cx="23813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59" name="Oval 43"/>
          <p:cNvSpPr>
            <a:spLocks noChangeArrowheads="1"/>
          </p:cNvSpPr>
          <p:nvPr/>
        </p:nvSpPr>
        <p:spPr bwMode="auto">
          <a:xfrm rot="5400000">
            <a:off x="6064251" y="2894012"/>
            <a:ext cx="25400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60" name="Oval 44"/>
          <p:cNvSpPr>
            <a:spLocks noChangeArrowheads="1"/>
          </p:cNvSpPr>
          <p:nvPr/>
        </p:nvSpPr>
        <p:spPr bwMode="auto">
          <a:xfrm rot="5400000">
            <a:off x="6313488" y="2673350"/>
            <a:ext cx="25400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61" name="Oval 45"/>
          <p:cNvSpPr>
            <a:spLocks noChangeArrowheads="1"/>
          </p:cNvSpPr>
          <p:nvPr/>
        </p:nvSpPr>
        <p:spPr bwMode="auto">
          <a:xfrm rot="5400000">
            <a:off x="6565901" y="2443162"/>
            <a:ext cx="25400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62" name="Oval 46"/>
          <p:cNvSpPr>
            <a:spLocks noChangeArrowheads="1"/>
          </p:cNvSpPr>
          <p:nvPr/>
        </p:nvSpPr>
        <p:spPr bwMode="auto">
          <a:xfrm rot="5400000">
            <a:off x="6768307" y="1839119"/>
            <a:ext cx="25400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63" name="Oval 47"/>
          <p:cNvSpPr>
            <a:spLocks noChangeArrowheads="1"/>
          </p:cNvSpPr>
          <p:nvPr/>
        </p:nvSpPr>
        <p:spPr bwMode="auto">
          <a:xfrm rot="5400000">
            <a:off x="7150894" y="1685131"/>
            <a:ext cx="25400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64" name="Oval 48"/>
          <p:cNvSpPr>
            <a:spLocks noChangeArrowheads="1"/>
          </p:cNvSpPr>
          <p:nvPr/>
        </p:nvSpPr>
        <p:spPr bwMode="auto">
          <a:xfrm rot="5400000">
            <a:off x="7400131" y="1645444"/>
            <a:ext cx="52388" cy="952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65" name="Text Box 49"/>
          <p:cNvSpPr txBox="1">
            <a:spLocks noChangeArrowheads="1"/>
          </p:cNvSpPr>
          <p:nvPr/>
        </p:nvSpPr>
        <p:spPr bwMode="auto">
          <a:xfrm>
            <a:off x="7061200" y="1296988"/>
            <a:ext cx="7635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>
                <a:solidFill>
                  <a:srgbClr val="CCECFF"/>
                </a:solidFill>
                <a:ea typeface="SimSun" pitchFamily="2" charset="-122"/>
              </a:rPr>
              <a:t>S1</a:t>
            </a:r>
          </a:p>
        </p:txBody>
      </p:sp>
      <p:sp>
        <p:nvSpPr>
          <p:cNvPr id="34866" name="Oval 50"/>
          <p:cNvSpPr>
            <a:spLocks noChangeArrowheads="1"/>
          </p:cNvSpPr>
          <p:nvPr/>
        </p:nvSpPr>
        <p:spPr bwMode="auto">
          <a:xfrm rot="5400000">
            <a:off x="7011194" y="1324769"/>
            <a:ext cx="52388" cy="952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67" name="Oval 51"/>
          <p:cNvSpPr>
            <a:spLocks noChangeArrowheads="1"/>
          </p:cNvSpPr>
          <p:nvPr/>
        </p:nvSpPr>
        <p:spPr bwMode="auto">
          <a:xfrm rot="5400000">
            <a:off x="6756400" y="1527175"/>
            <a:ext cx="25400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68" name="Oval 52"/>
          <p:cNvSpPr>
            <a:spLocks noChangeArrowheads="1"/>
          </p:cNvSpPr>
          <p:nvPr/>
        </p:nvSpPr>
        <p:spPr bwMode="auto">
          <a:xfrm rot="5400000">
            <a:off x="6337300" y="1814513"/>
            <a:ext cx="25400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69" name="Oval 53"/>
          <p:cNvSpPr>
            <a:spLocks noChangeArrowheads="1"/>
          </p:cNvSpPr>
          <p:nvPr/>
        </p:nvSpPr>
        <p:spPr bwMode="auto">
          <a:xfrm rot="5400000">
            <a:off x="5910262" y="2014538"/>
            <a:ext cx="23813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70" name="Oval 54"/>
          <p:cNvSpPr>
            <a:spLocks noChangeArrowheads="1"/>
          </p:cNvSpPr>
          <p:nvPr/>
        </p:nvSpPr>
        <p:spPr bwMode="auto">
          <a:xfrm rot="5400000">
            <a:off x="5564188" y="2111375"/>
            <a:ext cx="25400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71" name="Oval 55"/>
          <p:cNvSpPr>
            <a:spLocks noChangeArrowheads="1"/>
          </p:cNvSpPr>
          <p:nvPr/>
        </p:nvSpPr>
        <p:spPr bwMode="auto">
          <a:xfrm rot="5400000">
            <a:off x="5372101" y="2216150"/>
            <a:ext cx="25400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72" name="Oval 56"/>
          <p:cNvSpPr>
            <a:spLocks noChangeArrowheads="1"/>
          </p:cNvSpPr>
          <p:nvPr/>
        </p:nvSpPr>
        <p:spPr bwMode="auto">
          <a:xfrm rot="5400000">
            <a:off x="5264944" y="2359819"/>
            <a:ext cx="25400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73" name="Oval 57"/>
          <p:cNvSpPr>
            <a:spLocks noChangeArrowheads="1"/>
          </p:cNvSpPr>
          <p:nvPr/>
        </p:nvSpPr>
        <p:spPr bwMode="auto">
          <a:xfrm rot="5400000">
            <a:off x="5146675" y="2620963"/>
            <a:ext cx="25400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74" name="Oval 58"/>
          <p:cNvSpPr>
            <a:spLocks noChangeArrowheads="1"/>
          </p:cNvSpPr>
          <p:nvPr/>
        </p:nvSpPr>
        <p:spPr bwMode="auto">
          <a:xfrm rot="5400000">
            <a:off x="4859337" y="2900363"/>
            <a:ext cx="23813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75" name="Oval 59"/>
          <p:cNvSpPr>
            <a:spLocks noChangeArrowheads="1"/>
          </p:cNvSpPr>
          <p:nvPr/>
        </p:nvSpPr>
        <p:spPr bwMode="auto">
          <a:xfrm rot="5400000">
            <a:off x="5049044" y="2758281"/>
            <a:ext cx="25400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76" name="Oval 60"/>
          <p:cNvSpPr>
            <a:spLocks noChangeArrowheads="1"/>
          </p:cNvSpPr>
          <p:nvPr/>
        </p:nvSpPr>
        <p:spPr bwMode="auto">
          <a:xfrm rot="5400000">
            <a:off x="4511675" y="3036888"/>
            <a:ext cx="23813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77" name="Freeform 61"/>
          <p:cNvSpPr>
            <a:spLocks/>
          </p:cNvSpPr>
          <p:nvPr/>
        </p:nvSpPr>
        <p:spPr bwMode="auto">
          <a:xfrm rot="5400000">
            <a:off x="4007644" y="1434306"/>
            <a:ext cx="1041400" cy="414338"/>
          </a:xfrm>
          <a:custGeom>
            <a:avLst/>
            <a:gdLst>
              <a:gd name="T0" fmla="*/ 2147483647 w 960"/>
              <a:gd name="T1" fmla="*/ 2147483647 h 208"/>
              <a:gd name="T2" fmla="*/ 2147483647 w 960"/>
              <a:gd name="T3" fmla="*/ 2147483647 h 208"/>
              <a:gd name="T4" fmla="*/ 2147483647 w 960"/>
              <a:gd name="T5" fmla="*/ 2147483647 h 208"/>
              <a:gd name="T6" fmla="*/ 2147483647 w 960"/>
              <a:gd name="T7" fmla="*/ 2147483647 h 208"/>
              <a:gd name="T8" fmla="*/ 2147483647 w 960"/>
              <a:gd name="T9" fmla="*/ 2147483647 h 208"/>
              <a:gd name="T10" fmla="*/ 2147483647 w 960"/>
              <a:gd name="T11" fmla="*/ 2147483647 h 208"/>
              <a:gd name="T12" fmla="*/ 0 w 960"/>
              <a:gd name="T13" fmla="*/ 2147483647 h 2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60"/>
              <a:gd name="T22" fmla="*/ 0 h 208"/>
              <a:gd name="T23" fmla="*/ 960 w 960"/>
              <a:gd name="T24" fmla="*/ 208 h 2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60" h="208">
                <a:moveTo>
                  <a:pt x="960" y="208"/>
                </a:moveTo>
                <a:cubicBezTo>
                  <a:pt x="928" y="164"/>
                  <a:pt x="896" y="120"/>
                  <a:pt x="864" y="112"/>
                </a:cubicBezTo>
                <a:cubicBezTo>
                  <a:pt x="832" y="104"/>
                  <a:pt x="792" y="160"/>
                  <a:pt x="768" y="160"/>
                </a:cubicBezTo>
                <a:cubicBezTo>
                  <a:pt x="744" y="160"/>
                  <a:pt x="760" y="120"/>
                  <a:pt x="720" y="112"/>
                </a:cubicBezTo>
                <a:cubicBezTo>
                  <a:pt x="680" y="104"/>
                  <a:pt x="608" y="128"/>
                  <a:pt x="528" y="112"/>
                </a:cubicBezTo>
                <a:cubicBezTo>
                  <a:pt x="448" y="96"/>
                  <a:pt x="328" y="32"/>
                  <a:pt x="240" y="16"/>
                </a:cubicBezTo>
                <a:cubicBezTo>
                  <a:pt x="152" y="0"/>
                  <a:pt x="24" y="16"/>
                  <a:pt x="0" y="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78" name="Text Box 62"/>
          <p:cNvSpPr txBox="1">
            <a:spLocks noChangeArrowheads="1"/>
          </p:cNvSpPr>
          <p:nvPr/>
        </p:nvSpPr>
        <p:spPr bwMode="auto">
          <a:xfrm>
            <a:off x="4673600" y="1036638"/>
            <a:ext cx="7635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>
                <a:solidFill>
                  <a:srgbClr val="CCECFF"/>
                </a:solidFill>
                <a:ea typeface="SimSun" pitchFamily="2" charset="-122"/>
              </a:rPr>
              <a:t>S2</a:t>
            </a:r>
          </a:p>
        </p:txBody>
      </p:sp>
      <p:sp>
        <p:nvSpPr>
          <p:cNvPr id="34879" name="Oval 63"/>
          <p:cNvSpPr>
            <a:spLocks noChangeArrowheads="1"/>
          </p:cNvSpPr>
          <p:nvPr/>
        </p:nvSpPr>
        <p:spPr bwMode="auto">
          <a:xfrm rot="5400000">
            <a:off x="4676775" y="1039813"/>
            <a:ext cx="52387" cy="9683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80" name="Oval 64"/>
          <p:cNvSpPr>
            <a:spLocks noChangeArrowheads="1"/>
          </p:cNvSpPr>
          <p:nvPr/>
        </p:nvSpPr>
        <p:spPr bwMode="auto">
          <a:xfrm rot="5400000">
            <a:off x="4380707" y="2828131"/>
            <a:ext cx="25400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81" name="Oval 65"/>
          <p:cNvSpPr>
            <a:spLocks noChangeArrowheads="1"/>
          </p:cNvSpPr>
          <p:nvPr/>
        </p:nvSpPr>
        <p:spPr bwMode="auto">
          <a:xfrm rot="5400000">
            <a:off x="4321176" y="2724150"/>
            <a:ext cx="25400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82" name="Oval 66"/>
          <p:cNvSpPr>
            <a:spLocks noChangeArrowheads="1"/>
          </p:cNvSpPr>
          <p:nvPr/>
        </p:nvSpPr>
        <p:spPr bwMode="auto">
          <a:xfrm rot="5400000">
            <a:off x="4202113" y="2352675"/>
            <a:ext cx="25400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83" name="Oval 67"/>
          <p:cNvSpPr>
            <a:spLocks noChangeArrowheads="1"/>
          </p:cNvSpPr>
          <p:nvPr/>
        </p:nvSpPr>
        <p:spPr bwMode="auto">
          <a:xfrm rot="5400000">
            <a:off x="4499769" y="2047081"/>
            <a:ext cx="25400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84" name="Oval 68"/>
          <p:cNvSpPr>
            <a:spLocks noChangeArrowheads="1"/>
          </p:cNvSpPr>
          <p:nvPr/>
        </p:nvSpPr>
        <p:spPr bwMode="auto">
          <a:xfrm rot="5400000">
            <a:off x="4500563" y="1682750"/>
            <a:ext cx="23812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85" name="Oval 69"/>
          <p:cNvSpPr>
            <a:spLocks noChangeArrowheads="1"/>
          </p:cNvSpPr>
          <p:nvPr/>
        </p:nvSpPr>
        <p:spPr bwMode="auto">
          <a:xfrm rot="5400000">
            <a:off x="4656932" y="1421606"/>
            <a:ext cx="23812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86" name="Freeform 70"/>
          <p:cNvSpPr>
            <a:spLocks/>
          </p:cNvSpPr>
          <p:nvPr/>
        </p:nvSpPr>
        <p:spPr bwMode="auto">
          <a:xfrm rot="5400000">
            <a:off x="3112295" y="1202531"/>
            <a:ext cx="989012" cy="1241425"/>
          </a:xfrm>
          <a:custGeom>
            <a:avLst/>
            <a:gdLst>
              <a:gd name="T0" fmla="*/ 2147483647 w 912"/>
              <a:gd name="T1" fmla="*/ 0 h 624"/>
              <a:gd name="T2" fmla="*/ 2147483647 w 912"/>
              <a:gd name="T3" fmla="*/ 2147483647 h 624"/>
              <a:gd name="T4" fmla="*/ 2147483647 w 912"/>
              <a:gd name="T5" fmla="*/ 2147483647 h 624"/>
              <a:gd name="T6" fmla="*/ 2147483647 w 912"/>
              <a:gd name="T7" fmla="*/ 2147483647 h 624"/>
              <a:gd name="T8" fmla="*/ 2147483647 w 912"/>
              <a:gd name="T9" fmla="*/ 2147483647 h 624"/>
              <a:gd name="T10" fmla="*/ 2147483647 w 912"/>
              <a:gd name="T11" fmla="*/ 2147483647 h 624"/>
              <a:gd name="T12" fmla="*/ 2147483647 w 912"/>
              <a:gd name="T13" fmla="*/ 2147483647 h 624"/>
              <a:gd name="T14" fmla="*/ 2147483647 w 912"/>
              <a:gd name="T15" fmla="*/ 2147483647 h 624"/>
              <a:gd name="T16" fmla="*/ 2147483647 w 912"/>
              <a:gd name="T17" fmla="*/ 2147483647 h 624"/>
              <a:gd name="T18" fmla="*/ 2147483647 w 912"/>
              <a:gd name="T19" fmla="*/ 2147483647 h 624"/>
              <a:gd name="T20" fmla="*/ 0 w 912"/>
              <a:gd name="T21" fmla="*/ 2147483647 h 62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12"/>
              <a:gd name="T34" fmla="*/ 0 h 624"/>
              <a:gd name="T35" fmla="*/ 912 w 912"/>
              <a:gd name="T36" fmla="*/ 624 h 62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12" h="624">
                <a:moveTo>
                  <a:pt x="912" y="0"/>
                </a:moveTo>
                <a:cubicBezTo>
                  <a:pt x="852" y="52"/>
                  <a:pt x="792" y="104"/>
                  <a:pt x="768" y="144"/>
                </a:cubicBezTo>
                <a:cubicBezTo>
                  <a:pt x="744" y="184"/>
                  <a:pt x="784" y="216"/>
                  <a:pt x="768" y="240"/>
                </a:cubicBezTo>
                <a:cubicBezTo>
                  <a:pt x="752" y="264"/>
                  <a:pt x="712" y="296"/>
                  <a:pt x="672" y="288"/>
                </a:cubicBezTo>
                <a:cubicBezTo>
                  <a:pt x="632" y="280"/>
                  <a:pt x="584" y="216"/>
                  <a:pt x="528" y="192"/>
                </a:cubicBezTo>
                <a:cubicBezTo>
                  <a:pt x="472" y="168"/>
                  <a:pt x="376" y="128"/>
                  <a:pt x="336" y="144"/>
                </a:cubicBezTo>
                <a:cubicBezTo>
                  <a:pt x="296" y="160"/>
                  <a:pt x="288" y="232"/>
                  <a:pt x="288" y="288"/>
                </a:cubicBezTo>
                <a:cubicBezTo>
                  <a:pt x="288" y="344"/>
                  <a:pt x="352" y="432"/>
                  <a:pt x="336" y="480"/>
                </a:cubicBezTo>
                <a:cubicBezTo>
                  <a:pt x="320" y="528"/>
                  <a:pt x="232" y="560"/>
                  <a:pt x="192" y="576"/>
                </a:cubicBezTo>
                <a:cubicBezTo>
                  <a:pt x="152" y="592"/>
                  <a:pt x="128" y="568"/>
                  <a:pt x="96" y="576"/>
                </a:cubicBezTo>
                <a:cubicBezTo>
                  <a:pt x="64" y="584"/>
                  <a:pt x="32" y="604"/>
                  <a:pt x="0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87" name="Text Box 71"/>
          <p:cNvSpPr txBox="1">
            <a:spLocks noChangeArrowheads="1"/>
          </p:cNvSpPr>
          <p:nvPr/>
        </p:nvSpPr>
        <p:spPr bwMode="auto">
          <a:xfrm>
            <a:off x="2954338" y="1192213"/>
            <a:ext cx="7635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>
                <a:solidFill>
                  <a:srgbClr val="CCECFF"/>
                </a:solidFill>
                <a:ea typeface="SimSun" pitchFamily="2" charset="-122"/>
              </a:rPr>
              <a:t>SA</a:t>
            </a:r>
          </a:p>
        </p:txBody>
      </p:sp>
      <p:sp>
        <p:nvSpPr>
          <p:cNvPr id="34888" name="Oval 72"/>
          <p:cNvSpPr>
            <a:spLocks noChangeArrowheads="1"/>
          </p:cNvSpPr>
          <p:nvPr/>
        </p:nvSpPr>
        <p:spPr bwMode="auto">
          <a:xfrm rot="5400000">
            <a:off x="2971006" y="1248569"/>
            <a:ext cx="52388" cy="952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89" name="Oval 73"/>
          <p:cNvSpPr>
            <a:spLocks noChangeArrowheads="1"/>
          </p:cNvSpPr>
          <p:nvPr/>
        </p:nvSpPr>
        <p:spPr bwMode="auto">
          <a:xfrm rot="5400000">
            <a:off x="4118769" y="2242344"/>
            <a:ext cx="25400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90" name="Oval 74"/>
          <p:cNvSpPr>
            <a:spLocks noChangeArrowheads="1"/>
          </p:cNvSpPr>
          <p:nvPr/>
        </p:nvSpPr>
        <p:spPr bwMode="auto">
          <a:xfrm rot="5400000">
            <a:off x="3808412" y="2138363"/>
            <a:ext cx="23813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91" name="Oval 75"/>
          <p:cNvSpPr>
            <a:spLocks noChangeArrowheads="1"/>
          </p:cNvSpPr>
          <p:nvPr/>
        </p:nvSpPr>
        <p:spPr bwMode="auto">
          <a:xfrm rot="5400000">
            <a:off x="3640932" y="2047081"/>
            <a:ext cx="25400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92" name="Oval 76"/>
          <p:cNvSpPr>
            <a:spLocks noChangeArrowheads="1"/>
          </p:cNvSpPr>
          <p:nvPr/>
        </p:nvSpPr>
        <p:spPr bwMode="auto">
          <a:xfrm rot="5400000">
            <a:off x="3807619" y="1891506"/>
            <a:ext cx="25400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93" name="Oval 77"/>
          <p:cNvSpPr>
            <a:spLocks noChangeArrowheads="1"/>
          </p:cNvSpPr>
          <p:nvPr/>
        </p:nvSpPr>
        <p:spPr bwMode="auto">
          <a:xfrm rot="5400000">
            <a:off x="3926682" y="1734344"/>
            <a:ext cx="25400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94" name="Oval 78"/>
          <p:cNvSpPr>
            <a:spLocks noChangeArrowheads="1"/>
          </p:cNvSpPr>
          <p:nvPr/>
        </p:nvSpPr>
        <p:spPr bwMode="auto">
          <a:xfrm rot="5400000">
            <a:off x="3665537" y="1617663"/>
            <a:ext cx="23813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95" name="Oval 79"/>
          <p:cNvSpPr>
            <a:spLocks noChangeArrowheads="1"/>
          </p:cNvSpPr>
          <p:nvPr/>
        </p:nvSpPr>
        <p:spPr bwMode="auto">
          <a:xfrm rot="5400000">
            <a:off x="3329782" y="1669256"/>
            <a:ext cx="25400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96" name="Oval 80"/>
          <p:cNvSpPr>
            <a:spLocks noChangeArrowheads="1"/>
          </p:cNvSpPr>
          <p:nvPr/>
        </p:nvSpPr>
        <p:spPr bwMode="auto">
          <a:xfrm rot="5400000">
            <a:off x="3079751" y="1525587"/>
            <a:ext cx="25400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97" name="Oval 81"/>
          <p:cNvSpPr>
            <a:spLocks noChangeArrowheads="1"/>
          </p:cNvSpPr>
          <p:nvPr/>
        </p:nvSpPr>
        <p:spPr bwMode="auto">
          <a:xfrm rot="5400000">
            <a:off x="5612607" y="3440906"/>
            <a:ext cx="23812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98" name="Oval 82"/>
          <p:cNvSpPr>
            <a:spLocks noChangeArrowheads="1"/>
          </p:cNvSpPr>
          <p:nvPr/>
        </p:nvSpPr>
        <p:spPr bwMode="auto">
          <a:xfrm rot="5400000">
            <a:off x="5635626" y="3513137"/>
            <a:ext cx="25400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99" name="Oval 83"/>
          <p:cNvSpPr>
            <a:spLocks noChangeArrowheads="1"/>
          </p:cNvSpPr>
          <p:nvPr/>
        </p:nvSpPr>
        <p:spPr bwMode="auto">
          <a:xfrm rot="5400000">
            <a:off x="5684044" y="3636169"/>
            <a:ext cx="23813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00" name="Oval 84"/>
          <p:cNvSpPr>
            <a:spLocks noChangeArrowheads="1"/>
          </p:cNvSpPr>
          <p:nvPr/>
        </p:nvSpPr>
        <p:spPr bwMode="auto">
          <a:xfrm rot="5400000">
            <a:off x="5720557" y="3740944"/>
            <a:ext cx="23812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01" name="Oval 85"/>
          <p:cNvSpPr>
            <a:spLocks noChangeArrowheads="1"/>
          </p:cNvSpPr>
          <p:nvPr/>
        </p:nvSpPr>
        <p:spPr bwMode="auto">
          <a:xfrm rot="5400000">
            <a:off x="5730876" y="3843337"/>
            <a:ext cx="25400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02" name="Oval 86"/>
          <p:cNvSpPr>
            <a:spLocks noChangeArrowheads="1"/>
          </p:cNvSpPr>
          <p:nvPr/>
        </p:nvSpPr>
        <p:spPr bwMode="auto">
          <a:xfrm rot="5400000">
            <a:off x="5668963" y="3943350"/>
            <a:ext cx="25400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03" name="Oval 87"/>
          <p:cNvSpPr>
            <a:spLocks noChangeArrowheads="1"/>
          </p:cNvSpPr>
          <p:nvPr/>
        </p:nvSpPr>
        <p:spPr bwMode="auto">
          <a:xfrm rot="5400000">
            <a:off x="5573713" y="4027488"/>
            <a:ext cx="25400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04" name="Oval 88"/>
          <p:cNvSpPr>
            <a:spLocks noChangeArrowheads="1"/>
          </p:cNvSpPr>
          <p:nvPr/>
        </p:nvSpPr>
        <p:spPr bwMode="auto">
          <a:xfrm rot="5400000">
            <a:off x="5467351" y="4149725"/>
            <a:ext cx="25400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05" name="Oval 89"/>
          <p:cNvSpPr>
            <a:spLocks noChangeArrowheads="1"/>
          </p:cNvSpPr>
          <p:nvPr/>
        </p:nvSpPr>
        <p:spPr bwMode="auto">
          <a:xfrm rot="5400000">
            <a:off x="5802313" y="4338637"/>
            <a:ext cx="25400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06" name="Oval 90"/>
          <p:cNvSpPr>
            <a:spLocks noChangeArrowheads="1"/>
          </p:cNvSpPr>
          <p:nvPr/>
        </p:nvSpPr>
        <p:spPr bwMode="auto">
          <a:xfrm rot="5400000">
            <a:off x="6161088" y="4598987"/>
            <a:ext cx="25400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07" name="Text Box 91"/>
          <p:cNvSpPr txBox="1">
            <a:spLocks noChangeArrowheads="1"/>
          </p:cNvSpPr>
          <p:nvPr/>
        </p:nvSpPr>
        <p:spPr bwMode="auto">
          <a:xfrm>
            <a:off x="6583363" y="5048250"/>
            <a:ext cx="7635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>
                <a:solidFill>
                  <a:srgbClr val="CCECFF"/>
                </a:solidFill>
                <a:ea typeface="SimSun" pitchFamily="2" charset="-122"/>
              </a:rPr>
              <a:t>S2</a:t>
            </a:r>
          </a:p>
        </p:txBody>
      </p:sp>
      <p:sp>
        <p:nvSpPr>
          <p:cNvPr id="34908" name="Oval 92"/>
          <p:cNvSpPr>
            <a:spLocks noChangeArrowheads="1"/>
          </p:cNvSpPr>
          <p:nvPr/>
        </p:nvSpPr>
        <p:spPr bwMode="auto">
          <a:xfrm rot="5400000">
            <a:off x="6541294" y="5090319"/>
            <a:ext cx="52388" cy="952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09" name="Text Box 93"/>
          <p:cNvSpPr txBox="1">
            <a:spLocks noChangeArrowheads="1"/>
          </p:cNvSpPr>
          <p:nvPr/>
        </p:nvSpPr>
        <p:spPr bwMode="auto">
          <a:xfrm>
            <a:off x="3814763" y="4892675"/>
            <a:ext cx="7651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>
                <a:solidFill>
                  <a:srgbClr val="CCECFF"/>
                </a:solidFill>
                <a:ea typeface="SimSun" pitchFamily="2" charset="-122"/>
              </a:rPr>
              <a:t>S7</a:t>
            </a:r>
          </a:p>
        </p:txBody>
      </p:sp>
      <p:sp>
        <p:nvSpPr>
          <p:cNvPr id="34910" name="Oval 94"/>
          <p:cNvSpPr>
            <a:spLocks noChangeArrowheads="1"/>
          </p:cNvSpPr>
          <p:nvPr/>
        </p:nvSpPr>
        <p:spPr bwMode="auto">
          <a:xfrm rot="5400000">
            <a:off x="4009231" y="4796632"/>
            <a:ext cx="52387" cy="952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11" name="Oval 95"/>
          <p:cNvSpPr>
            <a:spLocks noChangeArrowheads="1"/>
          </p:cNvSpPr>
          <p:nvPr/>
        </p:nvSpPr>
        <p:spPr bwMode="auto">
          <a:xfrm rot="5400000">
            <a:off x="4964907" y="3764756"/>
            <a:ext cx="25400" cy="492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12" name="Oval 96"/>
          <p:cNvSpPr>
            <a:spLocks noChangeArrowheads="1"/>
          </p:cNvSpPr>
          <p:nvPr/>
        </p:nvSpPr>
        <p:spPr bwMode="auto">
          <a:xfrm rot="5400000">
            <a:off x="4902994" y="3847307"/>
            <a:ext cx="25400" cy="42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13" name="Oval 97"/>
          <p:cNvSpPr>
            <a:spLocks noChangeArrowheads="1"/>
          </p:cNvSpPr>
          <p:nvPr/>
        </p:nvSpPr>
        <p:spPr bwMode="auto">
          <a:xfrm rot="5400000">
            <a:off x="4797426" y="3949700"/>
            <a:ext cx="23812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14" name="Oval 98"/>
          <p:cNvSpPr>
            <a:spLocks noChangeArrowheads="1"/>
          </p:cNvSpPr>
          <p:nvPr/>
        </p:nvSpPr>
        <p:spPr bwMode="auto">
          <a:xfrm rot="5400000">
            <a:off x="4691857" y="4039394"/>
            <a:ext cx="25400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15" name="Oval 99"/>
          <p:cNvSpPr>
            <a:spLocks noChangeArrowheads="1"/>
          </p:cNvSpPr>
          <p:nvPr/>
        </p:nvSpPr>
        <p:spPr bwMode="auto">
          <a:xfrm rot="5400000">
            <a:off x="4561682" y="4123531"/>
            <a:ext cx="23812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16" name="Oval 100"/>
          <p:cNvSpPr>
            <a:spLocks noChangeArrowheads="1"/>
          </p:cNvSpPr>
          <p:nvPr/>
        </p:nvSpPr>
        <p:spPr bwMode="auto">
          <a:xfrm rot="5400000">
            <a:off x="4356894" y="4287044"/>
            <a:ext cx="25400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17" name="Oval 101"/>
          <p:cNvSpPr>
            <a:spLocks noChangeArrowheads="1"/>
          </p:cNvSpPr>
          <p:nvPr/>
        </p:nvSpPr>
        <p:spPr bwMode="auto">
          <a:xfrm rot="5400000">
            <a:off x="4309269" y="4391819"/>
            <a:ext cx="25400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18" name="Oval 102"/>
          <p:cNvSpPr>
            <a:spLocks noChangeArrowheads="1"/>
          </p:cNvSpPr>
          <p:nvPr/>
        </p:nvSpPr>
        <p:spPr bwMode="auto">
          <a:xfrm rot="5400000">
            <a:off x="4190207" y="4547394"/>
            <a:ext cx="25400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19" name="Oval 103"/>
          <p:cNvSpPr>
            <a:spLocks noChangeArrowheads="1"/>
          </p:cNvSpPr>
          <p:nvPr/>
        </p:nvSpPr>
        <p:spPr bwMode="auto">
          <a:xfrm rot="5400000">
            <a:off x="4964907" y="3712368"/>
            <a:ext cx="25400" cy="492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20" name="Oval 104"/>
          <p:cNvSpPr>
            <a:spLocks noChangeArrowheads="1"/>
          </p:cNvSpPr>
          <p:nvPr/>
        </p:nvSpPr>
        <p:spPr bwMode="auto">
          <a:xfrm rot="5400000">
            <a:off x="4874419" y="3298031"/>
            <a:ext cx="25400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21" name="Oval 105"/>
          <p:cNvSpPr>
            <a:spLocks noChangeArrowheads="1"/>
          </p:cNvSpPr>
          <p:nvPr/>
        </p:nvSpPr>
        <p:spPr bwMode="auto">
          <a:xfrm rot="5400000">
            <a:off x="4993482" y="3401219"/>
            <a:ext cx="25400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22" name="Oval 106"/>
          <p:cNvSpPr>
            <a:spLocks noChangeArrowheads="1"/>
          </p:cNvSpPr>
          <p:nvPr/>
        </p:nvSpPr>
        <p:spPr bwMode="auto">
          <a:xfrm rot="5400000">
            <a:off x="4985544" y="3480594"/>
            <a:ext cx="25400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23" name="Oval 107"/>
          <p:cNvSpPr>
            <a:spLocks noChangeArrowheads="1"/>
          </p:cNvSpPr>
          <p:nvPr/>
        </p:nvSpPr>
        <p:spPr bwMode="auto">
          <a:xfrm rot="5400000">
            <a:off x="4962526" y="3609975"/>
            <a:ext cx="23812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24" name="Oval 108"/>
          <p:cNvSpPr>
            <a:spLocks noChangeArrowheads="1"/>
          </p:cNvSpPr>
          <p:nvPr/>
        </p:nvSpPr>
        <p:spPr bwMode="auto">
          <a:xfrm rot="5400000">
            <a:off x="4725194" y="3205956"/>
            <a:ext cx="25400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25" name="Oval 109"/>
          <p:cNvSpPr>
            <a:spLocks noChangeArrowheads="1"/>
          </p:cNvSpPr>
          <p:nvPr/>
        </p:nvSpPr>
        <p:spPr bwMode="auto">
          <a:xfrm rot="5400000">
            <a:off x="4380707" y="3174206"/>
            <a:ext cx="25400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26" name="Oval 110"/>
          <p:cNvSpPr>
            <a:spLocks noChangeArrowheads="1"/>
          </p:cNvSpPr>
          <p:nvPr/>
        </p:nvSpPr>
        <p:spPr bwMode="auto">
          <a:xfrm rot="5400000">
            <a:off x="4190207" y="3174206"/>
            <a:ext cx="25400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27" name="Oval 111"/>
          <p:cNvSpPr>
            <a:spLocks noChangeArrowheads="1"/>
          </p:cNvSpPr>
          <p:nvPr/>
        </p:nvSpPr>
        <p:spPr bwMode="auto">
          <a:xfrm rot="5400000">
            <a:off x="4139407" y="3142456"/>
            <a:ext cx="25400" cy="428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28" name="Oval 112"/>
          <p:cNvSpPr>
            <a:spLocks noChangeArrowheads="1"/>
          </p:cNvSpPr>
          <p:nvPr/>
        </p:nvSpPr>
        <p:spPr bwMode="auto">
          <a:xfrm rot="5400000">
            <a:off x="4092575" y="3070225"/>
            <a:ext cx="25400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29" name="Oval 113"/>
          <p:cNvSpPr>
            <a:spLocks noChangeArrowheads="1"/>
          </p:cNvSpPr>
          <p:nvPr/>
        </p:nvSpPr>
        <p:spPr bwMode="auto">
          <a:xfrm rot="5400000">
            <a:off x="4000500" y="3141663"/>
            <a:ext cx="25400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30" name="Oval 114"/>
          <p:cNvSpPr>
            <a:spLocks noChangeArrowheads="1"/>
          </p:cNvSpPr>
          <p:nvPr/>
        </p:nvSpPr>
        <p:spPr bwMode="auto">
          <a:xfrm rot="5400000">
            <a:off x="4000500" y="3240088"/>
            <a:ext cx="25400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31" name="Oval 115"/>
          <p:cNvSpPr>
            <a:spLocks noChangeArrowheads="1"/>
          </p:cNvSpPr>
          <p:nvPr/>
        </p:nvSpPr>
        <p:spPr bwMode="auto">
          <a:xfrm rot="5400000">
            <a:off x="4094957" y="3277394"/>
            <a:ext cx="25400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32" name="Oval 116"/>
          <p:cNvSpPr>
            <a:spLocks noChangeArrowheads="1"/>
          </p:cNvSpPr>
          <p:nvPr/>
        </p:nvSpPr>
        <p:spPr bwMode="auto">
          <a:xfrm rot="5400000">
            <a:off x="4021931" y="3377407"/>
            <a:ext cx="23813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33" name="Oval 117"/>
          <p:cNvSpPr>
            <a:spLocks noChangeArrowheads="1"/>
          </p:cNvSpPr>
          <p:nvPr/>
        </p:nvSpPr>
        <p:spPr bwMode="auto">
          <a:xfrm rot="5400000">
            <a:off x="3844926" y="3557587"/>
            <a:ext cx="25400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34" name="Oval 118"/>
          <p:cNvSpPr>
            <a:spLocks noChangeArrowheads="1"/>
          </p:cNvSpPr>
          <p:nvPr/>
        </p:nvSpPr>
        <p:spPr bwMode="auto">
          <a:xfrm rot="5400000">
            <a:off x="3937794" y="3480594"/>
            <a:ext cx="25400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35" name="Oval 119"/>
          <p:cNvSpPr>
            <a:spLocks noChangeArrowheads="1"/>
          </p:cNvSpPr>
          <p:nvPr/>
        </p:nvSpPr>
        <p:spPr bwMode="auto">
          <a:xfrm rot="5400000">
            <a:off x="3593307" y="3713956"/>
            <a:ext cx="25400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36" name="Oval 120"/>
          <p:cNvSpPr>
            <a:spLocks noChangeArrowheads="1"/>
          </p:cNvSpPr>
          <p:nvPr/>
        </p:nvSpPr>
        <p:spPr bwMode="auto">
          <a:xfrm rot="5400000">
            <a:off x="3427413" y="3898900"/>
            <a:ext cx="25400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37" name="Oval 121"/>
          <p:cNvSpPr>
            <a:spLocks noChangeArrowheads="1"/>
          </p:cNvSpPr>
          <p:nvPr/>
        </p:nvSpPr>
        <p:spPr bwMode="auto">
          <a:xfrm rot="5400000">
            <a:off x="3282951" y="4210050"/>
            <a:ext cx="23812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38" name="Oval 122"/>
          <p:cNvSpPr>
            <a:spLocks noChangeArrowheads="1"/>
          </p:cNvSpPr>
          <p:nvPr/>
        </p:nvSpPr>
        <p:spPr bwMode="auto">
          <a:xfrm rot="5400000">
            <a:off x="2936876" y="4546600"/>
            <a:ext cx="25400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39" name="Oval 123"/>
          <p:cNvSpPr>
            <a:spLocks noChangeArrowheads="1"/>
          </p:cNvSpPr>
          <p:nvPr/>
        </p:nvSpPr>
        <p:spPr bwMode="auto">
          <a:xfrm rot="5400000">
            <a:off x="3092450" y="4443413"/>
            <a:ext cx="23813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40" name="Text Box 124"/>
          <p:cNvSpPr txBox="1">
            <a:spLocks noChangeArrowheads="1"/>
          </p:cNvSpPr>
          <p:nvPr/>
        </p:nvSpPr>
        <p:spPr bwMode="auto">
          <a:xfrm>
            <a:off x="2484438" y="4892675"/>
            <a:ext cx="7635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>
                <a:solidFill>
                  <a:srgbClr val="CCECFF"/>
                </a:solidFill>
                <a:ea typeface="SimSun" pitchFamily="2" charset="-122"/>
              </a:rPr>
              <a:t>S6</a:t>
            </a:r>
          </a:p>
        </p:txBody>
      </p:sp>
      <p:sp>
        <p:nvSpPr>
          <p:cNvPr id="34941" name="Oval 125"/>
          <p:cNvSpPr>
            <a:spLocks noChangeArrowheads="1"/>
          </p:cNvSpPr>
          <p:nvPr/>
        </p:nvSpPr>
        <p:spPr bwMode="auto">
          <a:xfrm rot="5400000">
            <a:off x="2659063" y="4795838"/>
            <a:ext cx="52387" cy="9683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42" name="Text Box 126"/>
          <p:cNvSpPr txBox="1">
            <a:spLocks noChangeArrowheads="1"/>
          </p:cNvSpPr>
          <p:nvPr/>
        </p:nvSpPr>
        <p:spPr bwMode="auto">
          <a:xfrm>
            <a:off x="1492250" y="2495550"/>
            <a:ext cx="7651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>
                <a:solidFill>
                  <a:srgbClr val="CCECFF"/>
                </a:solidFill>
                <a:ea typeface="SimSun" pitchFamily="2" charset="-122"/>
              </a:rPr>
              <a:t>S3</a:t>
            </a:r>
          </a:p>
        </p:txBody>
      </p:sp>
      <p:sp>
        <p:nvSpPr>
          <p:cNvPr id="34943" name="Oval 127"/>
          <p:cNvSpPr>
            <a:spLocks noChangeArrowheads="1"/>
          </p:cNvSpPr>
          <p:nvPr/>
        </p:nvSpPr>
        <p:spPr bwMode="auto">
          <a:xfrm rot="5400000">
            <a:off x="1645444" y="2615407"/>
            <a:ext cx="52387" cy="952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44" name="Oval 128"/>
          <p:cNvSpPr>
            <a:spLocks noChangeArrowheads="1"/>
          </p:cNvSpPr>
          <p:nvPr/>
        </p:nvSpPr>
        <p:spPr bwMode="auto">
          <a:xfrm rot="5400000">
            <a:off x="3902869" y="2972594"/>
            <a:ext cx="23812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45" name="Oval 129"/>
          <p:cNvSpPr>
            <a:spLocks noChangeArrowheads="1"/>
          </p:cNvSpPr>
          <p:nvPr/>
        </p:nvSpPr>
        <p:spPr bwMode="auto">
          <a:xfrm rot="5400000">
            <a:off x="3617119" y="2828131"/>
            <a:ext cx="25400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46" name="Oval 130"/>
          <p:cNvSpPr>
            <a:spLocks noChangeArrowheads="1"/>
          </p:cNvSpPr>
          <p:nvPr/>
        </p:nvSpPr>
        <p:spPr bwMode="auto">
          <a:xfrm rot="5400000">
            <a:off x="3281363" y="2725738"/>
            <a:ext cx="25400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47" name="Oval 131"/>
          <p:cNvSpPr>
            <a:spLocks noChangeArrowheads="1"/>
          </p:cNvSpPr>
          <p:nvPr/>
        </p:nvSpPr>
        <p:spPr bwMode="auto">
          <a:xfrm rot="5400000">
            <a:off x="3139282" y="2697956"/>
            <a:ext cx="25400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48" name="Oval 132"/>
          <p:cNvSpPr>
            <a:spLocks noChangeArrowheads="1"/>
          </p:cNvSpPr>
          <p:nvPr/>
        </p:nvSpPr>
        <p:spPr bwMode="auto">
          <a:xfrm rot="5400000">
            <a:off x="2993232" y="2686843"/>
            <a:ext cx="25400" cy="428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49" name="Oval 133"/>
          <p:cNvSpPr>
            <a:spLocks noChangeArrowheads="1"/>
          </p:cNvSpPr>
          <p:nvPr/>
        </p:nvSpPr>
        <p:spPr bwMode="auto">
          <a:xfrm rot="5400000">
            <a:off x="2610644" y="2661444"/>
            <a:ext cx="25400" cy="42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50" name="Oval 134"/>
          <p:cNvSpPr>
            <a:spLocks noChangeArrowheads="1"/>
          </p:cNvSpPr>
          <p:nvPr/>
        </p:nvSpPr>
        <p:spPr bwMode="auto">
          <a:xfrm rot="5400000">
            <a:off x="2231231" y="2647157"/>
            <a:ext cx="23813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51" name="Oval 135"/>
          <p:cNvSpPr>
            <a:spLocks noChangeArrowheads="1"/>
          </p:cNvSpPr>
          <p:nvPr/>
        </p:nvSpPr>
        <p:spPr bwMode="auto">
          <a:xfrm rot="5400000">
            <a:off x="3617119" y="3071019"/>
            <a:ext cx="25400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52" name="Oval 136"/>
          <p:cNvSpPr>
            <a:spLocks noChangeArrowheads="1"/>
          </p:cNvSpPr>
          <p:nvPr/>
        </p:nvSpPr>
        <p:spPr bwMode="auto">
          <a:xfrm rot="5400000">
            <a:off x="3329782" y="2999581"/>
            <a:ext cx="25400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53" name="Oval 137"/>
          <p:cNvSpPr>
            <a:spLocks noChangeArrowheads="1"/>
          </p:cNvSpPr>
          <p:nvPr/>
        </p:nvSpPr>
        <p:spPr bwMode="auto">
          <a:xfrm rot="5400000">
            <a:off x="2709068" y="2986882"/>
            <a:ext cx="23813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54" name="Oval 138"/>
          <p:cNvSpPr>
            <a:spLocks noChangeArrowheads="1"/>
          </p:cNvSpPr>
          <p:nvPr/>
        </p:nvSpPr>
        <p:spPr bwMode="auto">
          <a:xfrm rot="5400000">
            <a:off x="2325688" y="3071813"/>
            <a:ext cx="25400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55" name="Oval 139"/>
          <p:cNvSpPr>
            <a:spLocks noChangeArrowheads="1"/>
          </p:cNvSpPr>
          <p:nvPr/>
        </p:nvSpPr>
        <p:spPr bwMode="auto">
          <a:xfrm rot="5400000">
            <a:off x="1752600" y="3233738"/>
            <a:ext cx="25400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56" name="Oval 140"/>
          <p:cNvSpPr>
            <a:spLocks noChangeArrowheads="1"/>
          </p:cNvSpPr>
          <p:nvPr/>
        </p:nvSpPr>
        <p:spPr bwMode="auto">
          <a:xfrm rot="5400000">
            <a:off x="1179513" y="3390900"/>
            <a:ext cx="25400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57" name="Oval 141"/>
          <p:cNvSpPr>
            <a:spLocks noChangeArrowheads="1"/>
          </p:cNvSpPr>
          <p:nvPr/>
        </p:nvSpPr>
        <p:spPr bwMode="auto">
          <a:xfrm rot="5400000">
            <a:off x="606425" y="3533775"/>
            <a:ext cx="25400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58" name="Text Box 142"/>
          <p:cNvSpPr txBox="1">
            <a:spLocks noChangeArrowheads="1"/>
          </p:cNvSpPr>
          <p:nvPr/>
        </p:nvSpPr>
        <p:spPr bwMode="auto">
          <a:xfrm>
            <a:off x="-11113" y="3327400"/>
            <a:ext cx="7635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>
                <a:solidFill>
                  <a:srgbClr val="CCECFF"/>
                </a:solidFill>
                <a:ea typeface="SimSun" pitchFamily="2" charset="-122"/>
              </a:rPr>
              <a:t>S4</a:t>
            </a:r>
          </a:p>
        </p:txBody>
      </p:sp>
      <p:sp>
        <p:nvSpPr>
          <p:cNvPr id="34959" name="Oval 143"/>
          <p:cNvSpPr>
            <a:spLocks noChangeArrowheads="1"/>
          </p:cNvSpPr>
          <p:nvPr/>
        </p:nvSpPr>
        <p:spPr bwMode="auto">
          <a:xfrm rot="5400000">
            <a:off x="139700" y="3448050"/>
            <a:ext cx="52388" cy="9683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60" name="Text Box 144"/>
          <p:cNvSpPr txBox="1">
            <a:spLocks noChangeArrowheads="1"/>
          </p:cNvSpPr>
          <p:nvPr/>
        </p:nvSpPr>
        <p:spPr bwMode="auto">
          <a:xfrm>
            <a:off x="977900" y="4057650"/>
            <a:ext cx="7635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>
                <a:solidFill>
                  <a:srgbClr val="CCECFF"/>
                </a:solidFill>
                <a:ea typeface="SimSun" pitchFamily="2" charset="-122"/>
              </a:rPr>
              <a:t>S5</a:t>
            </a:r>
          </a:p>
        </p:txBody>
      </p:sp>
      <p:sp>
        <p:nvSpPr>
          <p:cNvPr id="34961" name="Oval 145"/>
          <p:cNvSpPr>
            <a:spLocks noChangeArrowheads="1"/>
          </p:cNvSpPr>
          <p:nvPr/>
        </p:nvSpPr>
        <p:spPr bwMode="auto">
          <a:xfrm rot="5400000">
            <a:off x="1418431" y="4126707"/>
            <a:ext cx="52387" cy="952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62" name="Oval 146"/>
          <p:cNvSpPr>
            <a:spLocks noChangeArrowheads="1"/>
          </p:cNvSpPr>
          <p:nvPr/>
        </p:nvSpPr>
        <p:spPr bwMode="auto">
          <a:xfrm rot="5400000">
            <a:off x="1802607" y="3975894"/>
            <a:ext cx="25400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63" name="Oval 147"/>
          <p:cNvSpPr>
            <a:spLocks noChangeArrowheads="1"/>
          </p:cNvSpPr>
          <p:nvPr/>
        </p:nvSpPr>
        <p:spPr bwMode="auto">
          <a:xfrm rot="5400000">
            <a:off x="2088357" y="3825081"/>
            <a:ext cx="25400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64" name="Oval 148"/>
          <p:cNvSpPr>
            <a:spLocks noChangeArrowheads="1"/>
          </p:cNvSpPr>
          <p:nvPr/>
        </p:nvSpPr>
        <p:spPr bwMode="auto">
          <a:xfrm rot="5400000">
            <a:off x="2325688" y="3721100"/>
            <a:ext cx="25400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65" name="Oval 149"/>
          <p:cNvSpPr>
            <a:spLocks noChangeArrowheads="1"/>
          </p:cNvSpPr>
          <p:nvPr/>
        </p:nvSpPr>
        <p:spPr bwMode="auto">
          <a:xfrm rot="5400000">
            <a:off x="2854325" y="3506788"/>
            <a:ext cx="25400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66" name="Oval 150"/>
          <p:cNvSpPr>
            <a:spLocks noChangeArrowheads="1"/>
          </p:cNvSpPr>
          <p:nvPr/>
        </p:nvSpPr>
        <p:spPr bwMode="auto">
          <a:xfrm rot="5400000">
            <a:off x="2757487" y="3544888"/>
            <a:ext cx="23813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67" name="Oval 151"/>
          <p:cNvSpPr>
            <a:spLocks noChangeArrowheads="1"/>
          </p:cNvSpPr>
          <p:nvPr/>
        </p:nvSpPr>
        <p:spPr bwMode="auto">
          <a:xfrm rot="5400000">
            <a:off x="3080545" y="3472656"/>
            <a:ext cx="23812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68" name="Oval 152"/>
          <p:cNvSpPr>
            <a:spLocks noChangeArrowheads="1"/>
          </p:cNvSpPr>
          <p:nvPr/>
        </p:nvSpPr>
        <p:spPr bwMode="auto">
          <a:xfrm rot="5400000">
            <a:off x="3617119" y="3298031"/>
            <a:ext cx="25400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69" name="Oval 153"/>
          <p:cNvSpPr>
            <a:spLocks noChangeArrowheads="1"/>
          </p:cNvSpPr>
          <p:nvPr/>
        </p:nvSpPr>
        <p:spPr bwMode="auto">
          <a:xfrm rot="5400000">
            <a:off x="3330576" y="3349625"/>
            <a:ext cx="23812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70" name="Oval 154"/>
          <p:cNvSpPr>
            <a:spLocks noChangeArrowheads="1"/>
          </p:cNvSpPr>
          <p:nvPr/>
        </p:nvSpPr>
        <p:spPr bwMode="auto">
          <a:xfrm rot="5400000">
            <a:off x="5858669" y="3599657"/>
            <a:ext cx="25400" cy="42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71" name="Oval 155"/>
          <p:cNvSpPr>
            <a:spLocks noChangeArrowheads="1"/>
          </p:cNvSpPr>
          <p:nvPr/>
        </p:nvSpPr>
        <p:spPr bwMode="auto">
          <a:xfrm rot="5400000">
            <a:off x="6100763" y="3689350"/>
            <a:ext cx="23812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72" name="Oval 156"/>
          <p:cNvSpPr>
            <a:spLocks noChangeArrowheads="1"/>
          </p:cNvSpPr>
          <p:nvPr/>
        </p:nvSpPr>
        <p:spPr bwMode="auto">
          <a:xfrm rot="5400000">
            <a:off x="6269038" y="3794125"/>
            <a:ext cx="25400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73" name="Oval 157"/>
          <p:cNvSpPr>
            <a:spLocks noChangeArrowheads="1"/>
          </p:cNvSpPr>
          <p:nvPr/>
        </p:nvSpPr>
        <p:spPr bwMode="auto">
          <a:xfrm rot="5400000">
            <a:off x="6446838" y="3897312"/>
            <a:ext cx="25400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74" name="Oval 158"/>
          <p:cNvSpPr>
            <a:spLocks noChangeArrowheads="1"/>
          </p:cNvSpPr>
          <p:nvPr/>
        </p:nvSpPr>
        <p:spPr bwMode="auto">
          <a:xfrm rot="5400000">
            <a:off x="6587332" y="4001294"/>
            <a:ext cx="25400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75" name="Oval 159"/>
          <p:cNvSpPr>
            <a:spLocks noChangeArrowheads="1"/>
          </p:cNvSpPr>
          <p:nvPr/>
        </p:nvSpPr>
        <p:spPr bwMode="auto">
          <a:xfrm rot="5400000">
            <a:off x="6673057" y="4106069"/>
            <a:ext cx="25400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76" name="Oval 160"/>
          <p:cNvSpPr>
            <a:spLocks noChangeArrowheads="1"/>
          </p:cNvSpPr>
          <p:nvPr/>
        </p:nvSpPr>
        <p:spPr bwMode="auto">
          <a:xfrm rot="5400000">
            <a:off x="6696869" y="4210844"/>
            <a:ext cx="23812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77" name="Oval 161"/>
          <p:cNvSpPr>
            <a:spLocks noChangeArrowheads="1"/>
          </p:cNvSpPr>
          <p:nvPr/>
        </p:nvSpPr>
        <p:spPr bwMode="auto">
          <a:xfrm rot="5400000">
            <a:off x="6862763" y="4367213"/>
            <a:ext cx="25400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78" name="Oval 162"/>
          <p:cNvSpPr>
            <a:spLocks noChangeArrowheads="1"/>
          </p:cNvSpPr>
          <p:nvPr/>
        </p:nvSpPr>
        <p:spPr bwMode="auto">
          <a:xfrm rot="5400000">
            <a:off x="6960394" y="4431506"/>
            <a:ext cx="25400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79" name="Oval 163"/>
          <p:cNvSpPr>
            <a:spLocks noChangeArrowheads="1"/>
          </p:cNvSpPr>
          <p:nvPr/>
        </p:nvSpPr>
        <p:spPr bwMode="auto">
          <a:xfrm rot="5400000">
            <a:off x="7055644" y="4496594"/>
            <a:ext cx="25400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80" name="Text Box 164"/>
          <p:cNvSpPr txBox="1">
            <a:spLocks noChangeArrowheads="1"/>
          </p:cNvSpPr>
          <p:nvPr/>
        </p:nvSpPr>
        <p:spPr bwMode="auto">
          <a:xfrm>
            <a:off x="7031038" y="4840288"/>
            <a:ext cx="7635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>
                <a:solidFill>
                  <a:srgbClr val="CCECFF"/>
                </a:solidFill>
                <a:ea typeface="SimSun" pitchFamily="2" charset="-122"/>
              </a:rPr>
              <a:t>S1</a:t>
            </a:r>
          </a:p>
        </p:txBody>
      </p:sp>
      <p:sp>
        <p:nvSpPr>
          <p:cNvPr id="34981" name="Oval 165"/>
          <p:cNvSpPr>
            <a:spLocks noChangeArrowheads="1"/>
          </p:cNvSpPr>
          <p:nvPr/>
        </p:nvSpPr>
        <p:spPr bwMode="auto">
          <a:xfrm rot="5400000">
            <a:off x="7114381" y="4790282"/>
            <a:ext cx="52387" cy="952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82" name="Text Box 166"/>
          <p:cNvSpPr txBox="1">
            <a:spLocks noChangeArrowheads="1"/>
          </p:cNvSpPr>
          <p:nvPr/>
        </p:nvSpPr>
        <p:spPr bwMode="auto">
          <a:xfrm>
            <a:off x="1457325" y="6126163"/>
            <a:ext cx="5826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800" dirty="0" smtClean="0">
                <a:ea typeface="SimSun" pitchFamily="2" charset="-122"/>
              </a:rPr>
              <a:t>The </a:t>
            </a:r>
            <a:r>
              <a:rPr kumimoji="1" lang="en-US" altLang="zh-CN" sz="1800" dirty="0">
                <a:ea typeface="SimSun" pitchFamily="2" charset="-122"/>
              </a:rPr>
              <a:t>Munich S-</a:t>
            </a:r>
            <a:r>
              <a:rPr kumimoji="1" lang="en-US" altLang="zh-CN" sz="1800" dirty="0" err="1">
                <a:ea typeface="SimSun" pitchFamily="2" charset="-122"/>
              </a:rPr>
              <a:t>Bahn</a:t>
            </a:r>
            <a:r>
              <a:rPr kumimoji="1" lang="en-US" altLang="zh-CN" sz="1800" dirty="0">
                <a:ea typeface="SimSun" pitchFamily="2" charset="-122"/>
              </a:rPr>
              <a:t> (regional rail) network</a:t>
            </a:r>
          </a:p>
        </p:txBody>
      </p:sp>
      <p:sp>
        <p:nvSpPr>
          <p:cNvPr id="34983" name="Oval 167"/>
          <p:cNvSpPr>
            <a:spLocks noChangeArrowheads="1"/>
          </p:cNvSpPr>
          <p:nvPr/>
        </p:nvSpPr>
        <p:spPr bwMode="auto">
          <a:xfrm rot="5400000">
            <a:off x="5419726" y="3297237"/>
            <a:ext cx="25400" cy="47625"/>
          </a:xfrm>
          <a:prstGeom prst="ellipse">
            <a:avLst/>
          </a:prstGeom>
          <a:solidFill>
            <a:schemeClr val="tx1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84" name="Oval 168"/>
          <p:cNvSpPr>
            <a:spLocks noChangeArrowheads="1"/>
          </p:cNvSpPr>
          <p:nvPr/>
        </p:nvSpPr>
        <p:spPr bwMode="auto">
          <a:xfrm rot="5400000">
            <a:off x="5348288" y="3270250"/>
            <a:ext cx="25400" cy="47625"/>
          </a:xfrm>
          <a:prstGeom prst="ellipse">
            <a:avLst/>
          </a:prstGeom>
          <a:solidFill>
            <a:schemeClr val="tx1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85" name="Oval 169"/>
          <p:cNvSpPr>
            <a:spLocks noChangeArrowheads="1"/>
          </p:cNvSpPr>
          <p:nvPr/>
        </p:nvSpPr>
        <p:spPr bwMode="auto">
          <a:xfrm rot="5400000">
            <a:off x="5491163" y="3324225"/>
            <a:ext cx="25400" cy="47625"/>
          </a:xfrm>
          <a:prstGeom prst="ellipse">
            <a:avLst/>
          </a:prstGeom>
          <a:solidFill>
            <a:schemeClr val="tx1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86" name="Text Box 170"/>
          <p:cNvSpPr txBox="1">
            <a:spLocks noChangeArrowheads="1"/>
          </p:cNvSpPr>
          <p:nvPr/>
        </p:nvSpPr>
        <p:spPr bwMode="auto">
          <a:xfrm>
            <a:off x="5791200" y="3382963"/>
            <a:ext cx="955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>
                <a:solidFill>
                  <a:srgbClr val="CCECFF"/>
                </a:solidFill>
                <a:ea typeface="SimSun" pitchFamily="2" charset="-122"/>
              </a:rPr>
              <a:t>S3, S4, S7</a:t>
            </a:r>
          </a:p>
        </p:txBody>
      </p:sp>
      <p:sp>
        <p:nvSpPr>
          <p:cNvPr id="34987" name="Text Box 171"/>
          <p:cNvSpPr txBox="1">
            <a:spLocks noChangeArrowheads="1"/>
          </p:cNvSpPr>
          <p:nvPr/>
        </p:nvSpPr>
        <p:spPr bwMode="auto">
          <a:xfrm>
            <a:off x="4195763" y="3171825"/>
            <a:ext cx="7635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>
                <a:solidFill>
                  <a:srgbClr val="CCECFF"/>
                </a:solidFill>
                <a:ea typeface="SimSun" pitchFamily="2" charset="-122"/>
              </a:rPr>
              <a:t>S8</a:t>
            </a:r>
          </a:p>
        </p:txBody>
      </p:sp>
      <p:sp>
        <p:nvSpPr>
          <p:cNvPr id="34988" name="Text Box 172"/>
          <p:cNvSpPr txBox="1">
            <a:spLocks noChangeArrowheads="1"/>
          </p:cNvSpPr>
          <p:nvPr/>
        </p:nvSpPr>
        <p:spPr bwMode="auto">
          <a:xfrm>
            <a:off x="5484813" y="4038600"/>
            <a:ext cx="7635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>
                <a:solidFill>
                  <a:srgbClr val="CCECFF"/>
                </a:solidFill>
                <a:ea typeface="SimSun" pitchFamily="2" charset="-122"/>
              </a:rPr>
              <a:t>S27</a:t>
            </a:r>
          </a:p>
        </p:txBody>
      </p:sp>
      <p:sp>
        <p:nvSpPr>
          <p:cNvPr id="34989" name="Text Box 173"/>
          <p:cNvSpPr txBox="1">
            <a:spLocks noChangeArrowheads="1"/>
          </p:cNvSpPr>
          <p:nvPr/>
        </p:nvSpPr>
        <p:spPr bwMode="auto">
          <a:xfrm>
            <a:off x="5008563" y="3343275"/>
            <a:ext cx="7651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>
                <a:solidFill>
                  <a:srgbClr val="CCECFF"/>
                </a:solidFill>
                <a:ea typeface="SimSun" pitchFamily="2" charset="-122"/>
              </a:rPr>
              <a:t>S27</a:t>
            </a:r>
          </a:p>
        </p:txBody>
      </p:sp>
      <p:sp>
        <p:nvSpPr>
          <p:cNvPr id="34990" name="Oval 174"/>
          <p:cNvSpPr>
            <a:spLocks noChangeArrowheads="1"/>
          </p:cNvSpPr>
          <p:nvPr/>
        </p:nvSpPr>
        <p:spPr bwMode="auto">
          <a:xfrm rot="5400000">
            <a:off x="5147469" y="3232944"/>
            <a:ext cx="23812" cy="44450"/>
          </a:xfrm>
          <a:prstGeom prst="ellipse">
            <a:avLst/>
          </a:prstGeom>
          <a:solidFill>
            <a:schemeClr val="tx1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91" name="Oval 175"/>
          <p:cNvSpPr>
            <a:spLocks noChangeArrowheads="1"/>
          </p:cNvSpPr>
          <p:nvPr/>
        </p:nvSpPr>
        <p:spPr bwMode="auto">
          <a:xfrm rot="5400000">
            <a:off x="5705475" y="3332163"/>
            <a:ext cx="23813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92" name="Oval 176"/>
          <p:cNvSpPr>
            <a:spLocks noChangeArrowheads="1"/>
          </p:cNvSpPr>
          <p:nvPr/>
        </p:nvSpPr>
        <p:spPr bwMode="auto">
          <a:xfrm rot="5400000">
            <a:off x="5822950" y="3287713"/>
            <a:ext cx="23813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93" name="Line 177"/>
          <p:cNvSpPr>
            <a:spLocks noChangeShapeType="1"/>
          </p:cNvSpPr>
          <p:nvPr/>
        </p:nvSpPr>
        <p:spPr bwMode="auto">
          <a:xfrm rot="5400000" flipH="1">
            <a:off x="5722144" y="3385344"/>
            <a:ext cx="103188" cy="9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4994" name="Freeform 178"/>
          <p:cNvSpPr>
            <a:spLocks/>
          </p:cNvSpPr>
          <p:nvPr/>
        </p:nvSpPr>
        <p:spPr bwMode="auto">
          <a:xfrm rot="5400000">
            <a:off x="5095081" y="3182144"/>
            <a:ext cx="79375" cy="223838"/>
          </a:xfrm>
          <a:custGeom>
            <a:avLst/>
            <a:gdLst>
              <a:gd name="T0" fmla="*/ 0 w 72"/>
              <a:gd name="T1" fmla="*/ 2147483647 h 112"/>
              <a:gd name="T2" fmla="*/ 2147483647 w 72"/>
              <a:gd name="T3" fmla="*/ 2147483647 h 112"/>
              <a:gd name="T4" fmla="*/ 2147483647 w 72"/>
              <a:gd name="T5" fmla="*/ 0 h 112"/>
              <a:gd name="T6" fmla="*/ 0 60000 65536"/>
              <a:gd name="T7" fmla="*/ 0 60000 65536"/>
              <a:gd name="T8" fmla="*/ 0 60000 65536"/>
              <a:gd name="T9" fmla="*/ 0 w 72"/>
              <a:gd name="T10" fmla="*/ 0 h 112"/>
              <a:gd name="T11" fmla="*/ 72 w 72"/>
              <a:gd name="T12" fmla="*/ 112 h 1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" h="112">
                <a:moveTo>
                  <a:pt x="0" y="112"/>
                </a:moveTo>
                <a:cubicBezTo>
                  <a:pt x="10" y="101"/>
                  <a:pt x="48" y="63"/>
                  <a:pt x="60" y="44"/>
                </a:cubicBezTo>
                <a:cubicBezTo>
                  <a:pt x="72" y="25"/>
                  <a:pt x="70" y="9"/>
                  <a:pt x="7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95" name="Oval 179"/>
          <p:cNvSpPr>
            <a:spLocks noChangeArrowheads="1"/>
          </p:cNvSpPr>
          <p:nvPr/>
        </p:nvSpPr>
        <p:spPr bwMode="auto">
          <a:xfrm rot="5400000">
            <a:off x="5230019" y="3285332"/>
            <a:ext cx="52387" cy="952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96" name="Text Box 180"/>
          <p:cNvSpPr txBox="1">
            <a:spLocks noChangeArrowheads="1"/>
          </p:cNvSpPr>
          <p:nvPr/>
        </p:nvSpPr>
        <p:spPr bwMode="auto">
          <a:xfrm>
            <a:off x="4195763" y="2286000"/>
            <a:ext cx="7635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>
                <a:solidFill>
                  <a:srgbClr val="CCECFF"/>
                </a:solidFill>
                <a:ea typeface="SimSun" pitchFamily="2" charset="-122"/>
              </a:rPr>
              <a:t>SA</a:t>
            </a:r>
          </a:p>
        </p:txBody>
      </p:sp>
      <p:sp>
        <p:nvSpPr>
          <p:cNvPr id="34997" name="Text Box 181"/>
          <p:cNvSpPr txBox="1">
            <a:spLocks noChangeArrowheads="1"/>
          </p:cNvSpPr>
          <p:nvPr/>
        </p:nvSpPr>
        <p:spPr bwMode="auto">
          <a:xfrm>
            <a:off x="5360988" y="2209800"/>
            <a:ext cx="1039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dirty="0">
                <a:solidFill>
                  <a:srgbClr val="CCECFF"/>
                </a:solidFill>
                <a:ea typeface="SimSun" pitchFamily="2" charset="-122"/>
              </a:rPr>
              <a:t>Main </a:t>
            </a:r>
            <a:r>
              <a:rPr kumimoji="1" lang="en-US" altLang="zh-CN" sz="1200" dirty="0" err="1">
                <a:solidFill>
                  <a:srgbClr val="CCECFF"/>
                </a:solidFill>
                <a:ea typeface="SimSun" pitchFamily="2" charset="-122"/>
              </a:rPr>
              <a:t>Rwy</a:t>
            </a:r>
            <a:r>
              <a:rPr kumimoji="1" lang="en-US" altLang="zh-CN" sz="1200" dirty="0">
                <a:solidFill>
                  <a:srgbClr val="CCECFF"/>
                </a:solidFill>
                <a:ea typeface="SimSun" pitchFamily="2" charset="-122"/>
              </a:rPr>
              <a:t> Station</a:t>
            </a:r>
          </a:p>
        </p:txBody>
      </p:sp>
      <p:sp>
        <p:nvSpPr>
          <p:cNvPr id="34998" name="Freeform 182"/>
          <p:cNvSpPr>
            <a:spLocks/>
          </p:cNvSpPr>
          <p:nvPr/>
        </p:nvSpPr>
        <p:spPr bwMode="auto">
          <a:xfrm rot="5400000">
            <a:off x="5084763" y="2889250"/>
            <a:ext cx="538162" cy="166688"/>
          </a:xfrm>
          <a:custGeom>
            <a:avLst/>
            <a:gdLst>
              <a:gd name="T0" fmla="*/ 0 w 496"/>
              <a:gd name="T1" fmla="*/ 0 h 84"/>
              <a:gd name="T2" fmla="*/ 2147483647 w 496"/>
              <a:gd name="T3" fmla="*/ 2147483647 h 84"/>
              <a:gd name="T4" fmla="*/ 0 60000 65536"/>
              <a:gd name="T5" fmla="*/ 0 60000 65536"/>
              <a:gd name="T6" fmla="*/ 0 w 496"/>
              <a:gd name="T7" fmla="*/ 0 h 84"/>
              <a:gd name="T8" fmla="*/ 496 w 496"/>
              <a:gd name="T9" fmla="*/ 84 h 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96" h="84">
                <a:moveTo>
                  <a:pt x="0" y="0"/>
                </a:moveTo>
                <a:lnTo>
                  <a:pt x="496" y="8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4999" name="Text Box 183"/>
          <p:cNvSpPr txBox="1">
            <a:spLocks noChangeArrowheads="1"/>
          </p:cNvSpPr>
          <p:nvPr/>
        </p:nvSpPr>
        <p:spPr bwMode="auto">
          <a:xfrm>
            <a:off x="5400675" y="2590800"/>
            <a:ext cx="86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>
                <a:solidFill>
                  <a:srgbClr val="CCECFF"/>
                </a:solidFill>
                <a:ea typeface="SimSun" pitchFamily="2" charset="-122"/>
              </a:rPr>
              <a:t>East Rwy Station</a:t>
            </a:r>
          </a:p>
        </p:txBody>
      </p:sp>
      <p:sp>
        <p:nvSpPr>
          <p:cNvPr id="35000" name="Freeform 184"/>
          <p:cNvSpPr>
            <a:spLocks/>
          </p:cNvSpPr>
          <p:nvPr/>
        </p:nvSpPr>
        <p:spPr bwMode="auto">
          <a:xfrm rot="5400000">
            <a:off x="5548312" y="3143251"/>
            <a:ext cx="339725" cy="31750"/>
          </a:xfrm>
          <a:custGeom>
            <a:avLst/>
            <a:gdLst>
              <a:gd name="T0" fmla="*/ 0 w 312"/>
              <a:gd name="T1" fmla="*/ 0 h 16"/>
              <a:gd name="T2" fmla="*/ 2147483647 w 312"/>
              <a:gd name="T3" fmla="*/ 2147483647 h 16"/>
              <a:gd name="T4" fmla="*/ 0 60000 65536"/>
              <a:gd name="T5" fmla="*/ 0 60000 65536"/>
              <a:gd name="T6" fmla="*/ 0 w 312"/>
              <a:gd name="T7" fmla="*/ 0 h 16"/>
              <a:gd name="T8" fmla="*/ 312 w 312"/>
              <a:gd name="T9" fmla="*/ 16 h 1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2" h="16">
                <a:moveTo>
                  <a:pt x="0" y="0"/>
                </a:moveTo>
                <a:lnTo>
                  <a:pt x="312" y="1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5001" name="Freeform 185"/>
          <p:cNvSpPr>
            <a:spLocks/>
          </p:cNvSpPr>
          <p:nvPr/>
        </p:nvSpPr>
        <p:spPr bwMode="auto">
          <a:xfrm rot="5400000">
            <a:off x="6680200" y="1365250"/>
            <a:ext cx="136525" cy="803275"/>
          </a:xfrm>
          <a:custGeom>
            <a:avLst/>
            <a:gdLst>
              <a:gd name="T0" fmla="*/ 2147483647 w 126"/>
              <a:gd name="T1" fmla="*/ 0 h 404"/>
              <a:gd name="T2" fmla="*/ 2147483647 w 126"/>
              <a:gd name="T3" fmla="*/ 2147483647 h 404"/>
              <a:gd name="T4" fmla="*/ 2147483647 w 126"/>
              <a:gd name="T5" fmla="*/ 2147483647 h 404"/>
              <a:gd name="T6" fmla="*/ 2147483647 w 126"/>
              <a:gd name="T7" fmla="*/ 2147483647 h 404"/>
              <a:gd name="T8" fmla="*/ 0 60000 65536"/>
              <a:gd name="T9" fmla="*/ 0 60000 65536"/>
              <a:gd name="T10" fmla="*/ 0 60000 65536"/>
              <a:gd name="T11" fmla="*/ 0 60000 65536"/>
              <a:gd name="T12" fmla="*/ 0 w 126"/>
              <a:gd name="T13" fmla="*/ 0 h 404"/>
              <a:gd name="T14" fmla="*/ 126 w 126"/>
              <a:gd name="T15" fmla="*/ 404 h 4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" h="404">
                <a:moveTo>
                  <a:pt x="6" y="0"/>
                </a:moveTo>
                <a:cubicBezTo>
                  <a:pt x="7" y="21"/>
                  <a:pt x="0" y="76"/>
                  <a:pt x="14" y="124"/>
                </a:cubicBezTo>
                <a:cubicBezTo>
                  <a:pt x="28" y="172"/>
                  <a:pt x="71" y="241"/>
                  <a:pt x="90" y="288"/>
                </a:cubicBezTo>
                <a:cubicBezTo>
                  <a:pt x="109" y="335"/>
                  <a:pt x="119" y="380"/>
                  <a:pt x="126" y="40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02" name="Oval 186"/>
          <p:cNvSpPr>
            <a:spLocks noChangeArrowheads="1"/>
          </p:cNvSpPr>
          <p:nvPr/>
        </p:nvSpPr>
        <p:spPr bwMode="auto">
          <a:xfrm rot="5400000">
            <a:off x="5010151" y="3222625"/>
            <a:ext cx="23812" cy="46037"/>
          </a:xfrm>
          <a:prstGeom prst="ellipse">
            <a:avLst/>
          </a:prstGeom>
          <a:solidFill>
            <a:schemeClr val="tx1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003" name="Oval 187"/>
          <p:cNvSpPr>
            <a:spLocks noChangeArrowheads="1"/>
          </p:cNvSpPr>
          <p:nvPr/>
        </p:nvSpPr>
        <p:spPr bwMode="auto">
          <a:xfrm rot="5400000">
            <a:off x="5243512" y="3252788"/>
            <a:ext cx="23813" cy="46038"/>
          </a:xfrm>
          <a:prstGeom prst="ellipse">
            <a:avLst/>
          </a:prstGeom>
          <a:solidFill>
            <a:schemeClr val="tx1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004" name="Oval 188"/>
          <p:cNvSpPr>
            <a:spLocks noChangeArrowheads="1"/>
          </p:cNvSpPr>
          <p:nvPr/>
        </p:nvSpPr>
        <p:spPr bwMode="auto">
          <a:xfrm rot="5400000">
            <a:off x="5586413" y="3354388"/>
            <a:ext cx="25400" cy="44450"/>
          </a:xfrm>
          <a:prstGeom prst="ellipse">
            <a:avLst/>
          </a:prstGeom>
          <a:solidFill>
            <a:schemeClr val="tx1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9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451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van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900" y="303213"/>
            <a:ext cx="4202113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59"/>
          <p:cNvSpPr txBox="1">
            <a:spLocks noChangeArrowheads="1"/>
          </p:cNvSpPr>
          <p:nvPr/>
        </p:nvSpPr>
        <p:spPr bwMode="auto">
          <a:xfrm>
            <a:off x="457200" y="6286500"/>
            <a:ext cx="845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800" dirty="0" smtClean="0">
                <a:ea typeface="SimSun" pitchFamily="2" charset="-122"/>
              </a:rPr>
              <a:t>San Francisco Bay Area Rapid </a:t>
            </a:r>
            <a:r>
              <a:rPr kumimoji="1" lang="en-US" altLang="zh-CN" sz="1800" dirty="0">
                <a:ea typeface="SimSun" pitchFamily="2" charset="-122"/>
              </a:rPr>
              <a:t>Transit </a:t>
            </a:r>
            <a:r>
              <a:rPr kumimoji="1" lang="en-US" altLang="zh-CN" sz="1800" dirty="0" smtClean="0">
                <a:ea typeface="SimSun" pitchFamily="2" charset="-122"/>
              </a:rPr>
              <a:t>(BART) Network</a:t>
            </a:r>
            <a:endParaRPr kumimoji="1" lang="en-US" altLang="zh-CN" sz="1800" dirty="0">
              <a:ea typeface="SimSun" pitchFamily="2" charset="-122"/>
            </a:endParaRPr>
          </a:p>
        </p:txBody>
      </p:sp>
      <p:pic>
        <p:nvPicPr>
          <p:cNvPr id="49156" name="Picture 6" descr="untitled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0" y="303213"/>
            <a:ext cx="4668838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44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SF_R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0900" y="161925"/>
            <a:ext cx="7442200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 Box 59"/>
          <p:cNvSpPr txBox="1">
            <a:spLocks noChangeArrowheads="1"/>
          </p:cNvSpPr>
          <p:nvPr/>
        </p:nvSpPr>
        <p:spPr bwMode="auto">
          <a:xfrm>
            <a:off x="0" y="62865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800" dirty="0" smtClean="0">
                <a:ea typeface="SimSun" pitchFamily="2" charset="-122"/>
              </a:rPr>
              <a:t>Schematic </a:t>
            </a:r>
            <a:r>
              <a:rPr kumimoji="1" lang="en-US" altLang="zh-CN" sz="1800" dirty="0">
                <a:ea typeface="SimSun" pitchFamily="2" charset="-122"/>
              </a:rPr>
              <a:t>network of BART lines in San Francisco  </a:t>
            </a:r>
          </a:p>
        </p:txBody>
      </p:sp>
    </p:spTree>
    <p:extLst>
      <p:ext uri="{BB962C8B-B14F-4D97-AF65-F5344CB8AC3E}">
        <p14:creationId xmlns:p14="http://schemas.microsoft.com/office/powerpoint/2010/main" val="261627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vanc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200" y="344488"/>
            <a:ext cx="7950200" cy="570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ext Box 59"/>
          <p:cNvSpPr txBox="1">
            <a:spLocks noChangeArrowheads="1"/>
          </p:cNvSpPr>
          <p:nvPr/>
        </p:nvSpPr>
        <p:spPr bwMode="auto">
          <a:xfrm>
            <a:off x="0" y="6286500"/>
            <a:ext cx="91440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800" dirty="0" smtClean="0">
                <a:ea typeface="SimSun" pitchFamily="2" charset="-122"/>
              </a:rPr>
              <a:t>Three Regional Rail networks in New York:  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800" dirty="0" smtClean="0">
                <a:ea typeface="SimSun" pitchFamily="2" charset="-122"/>
              </a:rPr>
              <a:t>Metro North, LIRR and New </a:t>
            </a:r>
            <a:r>
              <a:rPr kumimoji="1" lang="en-US" altLang="zh-CN" sz="1800" dirty="0" err="1" smtClean="0">
                <a:ea typeface="SimSun" pitchFamily="2" charset="-122"/>
              </a:rPr>
              <a:t>Jwersey</a:t>
            </a:r>
            <a:r>
              <a:rPr kumimoji="1" lang="en-US" altLang="zh-CN" sz="1800" dirty="0" smtClean="0">
                <a:ea typeface="SimSun" pitchFamily="2" charset="-122"/>
              </a:rPr>
              <a:t> Transit</a:t>
            </a:r>
            <a:endParaRPr kumimoji="1" lang="en-US" altLang="zh-CN" sz="1800" dirty="0"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631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Line 2"/>
          <p:cNvSpPr>
            <a:spLocks noChangeShapeType="1"/>
          </p:cNvSpPr>
          <p:nvPr/>
        </p:nvSpPr>
        <p:spPr bwMode="auto">
          <a:xfrm>
            <a:off x="1295400" y="1447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51" name="Line 3"/>
          <p:cNvSpPr>
            <a:spLocks noChangeShapeType="1"/>
          </p:cNvSpPr>
          <p:nvPr/>
        </p:nvSpPr>
        <p:spPr bwMode="auto">
          <a:xfrm>
            <a:off x="914400" y="15240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52" name="Line 4"/>
          <p:cNvSpPr>
            <a:spLocks noChangeShapeType="1"/>
          </p:cNvSpPr>
          <p:nvPr/>
        </p:nvSpPr>
        <p:spPr bwMode="auto">
          <a:xfrm>
            <a:off x="457200" y="16002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53" name="Line 5"/>
          <p:cNvSpPr>
            <a:spLocks noChangeShapeType="1"/>
          </p:cNvSpPr>
          <p:nvPr/>
        </p:nvSpPr>
        <p:spPr bwMode="auto">
          <a:xfrm>
            <a:off x="685800" y="16764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54" name="Line 6"/>
          <p:cNvSpPr>
            <a:spLocks noChangeShapeType="1"/>
          </p:cNvSpPr>
          <p:nvPr/>
        </p:nvSpPr>
        <p:spPr bwMode="auto">
          <a:xfrm>
            <a:off x="1143000" y="1752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>
            <a:off x="2514600" y="1447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>
            <a:off x="2514600" y="15240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57" name="Line 9"/>
          <p:cNvSpPr>
            <a:spLocks noChangeShapeType="1"/>
          </p:cNvSpPr>
          <p:nvPr/>
        </p:nvSpPr>
        <p:spPr bwMode="auto">
          <a:xfrm>
            <a:off x="2514600" y="16002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58" name="Line 10"/>
          <p:cNvSpPr>
            <a:spLocks noChangeShapeType="1"/>
          </p:cNvSpPr>
          <p:nvPr/>
        </p:nvSpPr>
        <p:spPr bwMode="auto">
          <a:xfrm>
            <a:off x="25146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59" name="Line 11"/>
          <p:cNvSpPr>
            <a:spLocks noChangeShapeType="1"/>
          </p:cNvSpPr>
          <p:nvPr/>
        </p:nvSpPr>
        <p:spPr bwMode="auto">
          <a:xfrm>
            <a:off x="990600" y="10668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0" name="Line 12"/>
          <p:cNvSpPr>
            <a:spLocks noChangeShapeType="1"/>
          </p:cNvSpPr>
          <p:nvPr/>
        </p:nvSpPr>
        <p:spPr bwMode="auto">
          <a:xfrm>
            <a:off x="685800" y="1219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1" name="Line 13"/>
          <p:cNvSpPr>
            <a:spLocks noChangeShapeType="1"/>
          </p:cNvSpPr>
          <p:nvPr/>
        </p:nvSpPr>
        <p:spPr bwMode="auto">
          <a:xfrm flipV="1">
            <a:off x="685800" y="762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2" name="Line 14"/>
          <p:cNvSpPr>
            <a:spLocks noChangeShapeType="1"/>
          </p:cNvSpPr>
          <p:nvPr/>
        </p:nvSpPr>
        <p:spPr bwMode="auto">
          <a:xfrm flipV="1">
            <a:off x="990600" y="762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3" name="Line 15"/>
          <p:cNvSpPr>
            <a:spLocks noChangeShapeType="1"/>
          </p:cNvSpPr>
          <p:nvPr/>
        </p:nvSpPr>
        <p:spPr bwMode="auto">
          <a:xfrm flipV="1">
            <a:off x="990600" y="3810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4" name="Line 16"/>
          <p:cNvSpPr>
            <a:spLocks noChangeShapeType="1"/>
          </p:cNvSpPr>
          <p:nvPr/>
        </p:nvSpPr>
        <p:spPr bwMode="auto">
          <a:xfrm>
            <a:off x="228600" y="228600"/>
            <a:ext cx="457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5" name="Line 17"/>
          <p:cNvSpPr>
            <a:spLocks noChangeShapeType="1"/>
          </p:cNvSpPr>
          <p:nvPr/>
        </p:nvSpPr>
        <p:spPr bwMode="auto">
          <a:xfrm flipV="1">
            <a:off x="228600" y="1676400"/>
            <a:ext cx="457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6" name="Line 18"/>
          <p:cNvSpPr>
            <a:spLocks noChangeShapeType="1"/>
          </p:cNvSpPr>
          <p:nvPr/>
        </p:nvSpPr>
        <p:spPr bwMode="auto">
          <a:xfrm>
            <a:off x="1143000" y="1752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7" name="Line 19"/>
          <p:cNvSpPr>
            <a:spLocks noChangeShapeType="1"/>
          </p:cNvSpPr>
          <p:nvPr/>
        </p:nvSpPr>
        <p:spPr bwMode="auto">
          <a:xfrm>
            <a:off x="685800" y="2057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8" name="Rectangle 20"/>
          <p:cNvSpPr>
            <a:spLocks noChangeArrowheads="1"/>
          </p:cNvSpPr>
          <p:nvPr/>
        </p:nvSpPr>
        <p:spPr bwMode="auto">
          <a:xfrm>
            <a:off x="1905000" y="1371600"/>
            <a:ext cx="76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9" name="Rectangle 21"/>
          <p:cNvSpPr>
            <a:spLocks noChangeArrowheads="1"/>
          </p:cNvSpPr>
          <p:nvPr/>
        </p:nvSpPr>
        <p:spPr bwMode="auto">
          <a:xfrm>
            <a:off x="2438400" y="1371600"/>
            <a:ext cx="76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70" name="Line 22"/>
          <p:cNvSpPr>
            <a:spLocks noChangeShapeType="1"/>
          </p:cNvSpPr>
          <p:nvPr/>
        </p:nvSpPr>
        <p:spPr bwMode="auto">
          <a:xfrm flipV="1">
            <a:off x="3352800" y="1219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71" name="Line 23"/>
          <p:cNvSpPr>
            <a:spLocks noChangeShapeType="1"/>
          </p:cNvSpPr>
          <p:nvPr/>
        </p:nvSpPr>
        <p:spPr bwMode="auto">
          <a:xfrm flipV="1">
            <a:off x="3581400" y="12192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72" name="Line 24"/>
          <p:cNvSpPr>
            <a:spLocks noChangeShapeType="1"/>
          </p:cNvSpPr>
          <p:nvPr/>
        </p:nvSpPr>
        <p:spPr bwMode="auto">
          <a:xfrm flipV="1">
            <a:off x="3352800" y="8382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73" name="Line 25"/>
          <p:cNvSpPr>
            <a:spLocks noChangeShapeType="1"/>
          </p:cNvSpPr>
          <p:nvPr/>
        </p:nvSpPr>
        <p:spPr bwMode="auto">
          <a:xfrm>
            <a:off x="3886200" y="1219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74" name="Line 26"/>
          <p:cNvSpPr>
            <a:spLocks noChangeShapeType="1"/>
          </p:cNvSpPr>
          <p:nvPr/>
        </p:nvSpPr>
        <p:spPr bwMode="auto">
          <a:xfrm>
            <a:off x="3352800" y="16764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75" name="Line 27"/>
          <p:cNvSpPr>
            <a:spLocks noChangeShapeType="1"/>
          </p:cNvSpPr>
          <p:nvPr/>
        </p:nvSpPr>
        <p:spPr bwMode="auto">
          <a:xfrm>
            <a:off x="3352800" y="1752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76" name="Line 28"/>
          <p:cNvSpPr>
            <a:spLocks noChangeShapeType="1"/>
          </p:cNvSpPr>
          <p:nvPr/>
        </p:nvSpPr>
        <p:spPr bwMode="auto">
          <a:xfrm>
            <a:off x="3962400" y="17526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77" name="Text Box 29"/>
          <p:cNvSpPr txBox="1">
            <a:spLocks noChangeArrowheads="1"/>
          </p:cNvSpPr>
          <p:nvPr/>
        </p:nvSpPr>
        <p:spPr bwMode="auto">
          <a:xfrm>
            <a:off x="762000" y="2354263"/>
            <a:ext cx="2590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1400">
                <a:ea typeface="SimSun" pitchFamily="2" charset="-122"/>
              </a:rPr>
              <a:t>i. Separate terminals with radial lines</a:t>
            </a:r>
          </a:p>
        </p:txBody>
      </p:sp>
      <p:sp>
        <p:nvSpPr>
          <p:cNvPr id="53278" name="Line 30"/>
          <p:cNvSpPr>
            <a:spLocks noChangeShapeType="1"/>
          </p:cNvSpPr>
          <p:nvPr/>
        </p:nvSpPr>
        <p:spPr bwMode="auto">
          <a:xfrm>
            <a:off x="5867400" y="14478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79" name="Line 31"/>
          <p:cNvSpPr>
            <a:spLocks noChangeShapeType="1"/>
          </p:cNvSpPr>
          <p:nvPr/>
        </p:nvSpPr>
        <p:spPr bwMode="auto">
          <a:xfrm>
            <a:off x="5410200" y="1524000"/>
            <a:ext cx="3276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80" name="Line 32"/>
          <p:cNvSpPr>
            <a:spLocks noChangeShapeType="1"/>
          </p:cNvSpPr>
          <p:nvPr/>
        </p:nvSpPr>
        <p:spPr bwMode="auto">
          <a:xfrm>
            <a:off x="4800600" y="1600200"/>
            <a:ext cx="312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81" name="Line 33"/>
          <p:cNvSpPr>
            <a:spLocks noChangeShapeType="1"/>
          </p:cNvSpPr>
          <p:nvPr/>
        </p:nvSpPr>
        <p:spPr bwMode="auto">
          <a:xfrm>
            <a:off x="5257800" y="16764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82" name="Line 34"/>
          <p:cNvSpPr>
            <a:spLocks noChangeShapeType="1"/>
          </p:cNvSpPr>
          <p:nvPr/>
        </p:nvSpPr>
        <p:spPr bwMode="auto">
          <a:xfrm>
            <a:off x="5715000" y="17526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83" name="Line 35"/>
          <p:cNvSpPr>
            <a:spLocks noChangeShapeType="1"/>
          </p:cNvSpPr>
          <p:nvPr/>
        </p:nvSpPr>
        <p:spPr bwMode="auto">
          <a:xfrm>
            <a:off x="5715000" y="1752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84" name="Line 36"/>
          <p:cNvSpPr>
            <a:spLocks noChangeShapeType="1"/>
          </p:cNvSpPr>
          <p:nvPr/>
        </p:nvSpPr>
        <p:spPr bwMode="auto">
          <a:xfrm>
            <a:off x="7924800" y="1143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85" name="Line 37"/>
          <p:cNvSpPr>
            <a:spLocks noChangeShapeType="1"/>
          </p:cNvSpPr>
          <p:nvPr/>
        </p:nvSpPr>
        <p:spPr bwMode="auto">
          <a:xfrm>
            <a:off x="7772400" y="17526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86" name="Line 38"/>
          <p:cNvSpPr>
            <a:spLocks noChangeShapeType="1"/>
          </p:cNvSpPr>
          <p:nvPr/>
        </p:nvSpPr>
        <p:spPr bwMode="auto">
          <a:xfrm>
            <a:off x="5105400" y="838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87" name="Line 39"/>
          <p:cNvSpPr>
            <a:spLocks noChangeShapeType="1"/>
          </p:cNvSpPr>
          <p:nvPr/>
        </p:nvSpPr>
        <p:spPr bwMode="auto">
          <a:xfrm>
            <a:off x="5486400" y="838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88" name="Line 40"/>
          <p:cNvSpPr>
            <a:spLocks noChangeShapeType="1"/>
          </p:cNvSpPr>
          <p:nvPr/>
        </p:nvSpPr>
        <p:spPr bwMode="auto">
          <a:xfrm>
            <a:off x="7772400" y="1828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89" name="Line 41"/>
          <p:cNvSpPr>
            <a:spLocks noChangeShapeType="1"/>
          </p:cNvSpPr>
          <p:nvPr/>
        </p:nvSpPr>
        <p:spPr bwMode="auto">
          <a:xfrm>
            <a:off x="8458200" y="18288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90" name="Line 42"/>
          <p:cNvSpPr>
            <a:spLocks noChangeShapeType="1"/>
          </p:cNvSpPr>
          <p:nvPr/>
        </p:nvSpPr>
        <p:spPr bwMode="auto">
          <a:xfrm>
            <a:off x="5257800" y="1981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91" name="Line 43"/>
          <p:cNvSpPr>
            <a:spLocks noChangeShapeType="1"/>
          </p:cNvSpPr>
          <p:nvPr/>
        </p:nvSpPr>
        <p:spPr bwMode="auto">
          <a:xfrm flipH="1">
            <a:off x="4724400" y="16764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92" name="Line 44"/>
          <p:cNvSpPr>
            <a:spLocks noChangeShapeType="1"/>
          </p:cNvSpPr>
          <p:nvPr/>
        </p:nvSpPr>
        <p:spPr bwMode="auto">
          <a:xfrm flipH="1">
            <a:off x="7924800" y="6096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93" name="Line 45"/>
          <p:cNvSpPr>
            <a:spLocks noChangeShapeType="1"/>
          </p:cNvSpPr>
          <p:nvPr/>
        </p:nvSpPr>
        <p:spPr bwMode="auto">
          <a:xfrm flipH="1">
            <a:off x="8077200" y="11430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94" name="Line 46"/>
          <p:cNvSpPr>
            <a:spLocks noChangeShapeType="1"/>
          </p:cNvSpPr>
          <p:nvPr/>
        </p:nvSpPr>
        <p:spPr bwMode="auto">
          <a:xfrm flipH="1" flipV="1">
            <a:off x="5105400" y="12192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95" name="Line 47"/>
          <p:cNvSpPr>
            <a:spLocks noChangeShapeType="1"/>
          </p:cNvSpPr>
          <p:nvPr/>
        </p:nvSpPr>
        <p:spPr bwMode="auto">
          <a:xfrm flipH="1" flipV="1">
            <a:off x="4724400" y="381000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96" name="Line 48"/>
          <p:cNvSpPr>
            <a:spLocks noChangeShapeType="1"/>
          </p:cNvSpPr>
          <p:nvPr/>
        </p:nvSpPr>
        <p:spPr bwMode="auto">
          <a:xfrm flipH="1" flipV="1">
            <a:off x="5486400" y="10668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97" name="Line 49"/>
          <p:cNvSpPr>
            <a:spLocks noChangeShapeType="1"/>
          </p:cNvSpPr>
          <p:nvPr/>
        </p:nvSpPr>
        <p:spPr bwMode="auto">
          <a:xfrm flipV="1">
            <a:off x="5486400" y="6096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98" name="Line 50"/>
          <p:cNvSpPr>
            <a:spLocks noChangeShapeType="1"/>
          </p:cNvSpPr>
          <p:nvPr/>
        </p:nvSpPr>
        <p:spPr bwMode="auto">
          <a:xfrm>
            <a:off x="8382000" y="1143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99" name="Text Box 51"/>
          <p:cNvSpPr txBox="1">
            <a:spLocks noChangeArrowheads="1"/>
          </p:cNvSpPr>
          <p:nvPr/>
        </p:nvSpPr>
        <p:spPr bwMode="auto">
          <a:xfrm>
            <a:off x="5562600" y="2354263"/>
            <a:ext cx="3048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1400">
                <a:ea typeface="SimSun" pitchFamily="2" charset="-122"/>
              </a:rPr>
              <a:t>ii. Connected terminals with diametrical lines</a:t>
            </a:r>
          </a:p>
        </p:txBody>
      </p:sp>
      <p:sp>
        <p:nvSpPr>
          <p:cNvPr id="53300" name="Text Box 52"/>
          <p:cNvSpPr txBox="1">
            <a:spLocks noChangeArrowheads="1"/>
          </p:cNvSpPr>
          <p:nvPr/>
        </p:nvSpPr>
        <p:spPr bwMode="auto">
          <a:xfrm>
            <a:off x="3657600" y="28194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endParaRPr lang="zh-CN" altLang="en-US" sz="1400">
              <a:ea typeface="SimSun" pitchFamily="2" charset="-122"/>
            </a:endParaRPr>
          </a:p>
        </p:txBody>
      </p:sp>
      <p:sp>
        <p:nvSpPr>
          <p:cNvPr id="53301" name="Text Box 53"/>
          <p:cNvSpPr txBox="1">
            <a:spLocks noChangeArrowheads="1"/>
          </p:cNvSpPr>
          <p:nvPr/>
        </p:nvSpPr>
        <p:spPr bwMode="auto">
          <a:xfrm>
            <a:off x="3054350" y="2667000"/>
            <a:ext cx="3041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1600">
                <a:solidFill>
                  <a:srgbClr val="FFFF99"/>
                </a:solidFill>
                <a:ea typeface="SimSun" pitchFamily="2" charset="-122"/>
              </a:rPr>
              <a:t>a. Typical regional rail networks</a:t>
            </a:r>
          </a:p>
        </p:txBody>
      </p:sp>
      <p:sp>
        <p:nvSpPr>
          <p:cNvPr id="53302" name="AutoShape 54"/>
          <p:cNvSpPr>
            <a:spLocks noChangeArrowheads="1"/>
          </p:cNvSpPr>
          <p:nvPr/>
        </p:nvSpPr>
        <p:spPr bwMode="auto">
          <a:xfrm>
            <a:off x="1447800" y="3657600"/>
            <a:ext cx="1676400" cy="1219200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03" name="AutoShape 55"/>
          <p:cNvSpPr>
            <a:spLocks noChangeArrowheads="1"/>
          </p:cNvSpPr>
          <p:nvPr/>
        </p:nvSpPr>
        <p:spPr bwMode="auto">
          <a:xfrm>
            <a:off x="5638800" y="3886200"/>
            <a:ext cx="2133600" cy="1066800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04" name="Line 56"/>
          <p:cNvSpPr>
            <a:spLocks noChangeShapeType="1"/>
          </p:cNvSpPr>
          <p:nvPr/>
        </p:nvSpPr>
        <p:spPr bwMode="auto">
          <a:xfrm>
            <a:off x="381000" y="4267200"/>
            <a:ext cx="381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05" name="Line 57"/>
          <p:cNvSpPr>
            <a:spLocks noChangeShapeType="1"/>
          </p:cNvSpPr>
          <p:nvPr/>
        </p:nvSpPr>
        <p:spPr bwMode="auto">
          <a:xfrm>
            <a:off x="1219200" y="3352800"/>
            <a:ext cx="1981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06" name="Line 58"/>
          <p:cNvSpPr>
            <a:spLocks noChangeShapeType="1"/>
          </p:cNvSpPr>
          <p:nvPr/>
        </p:nvSpPr>
        <p:spPr bwMode="auto">
          <a:xfrm flipV="1">
            <a:off x="1371600" y="3962400"/>
            <a:ext cx="13716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07" name="Line 59"/>
          <p:cNvSpPr>
            <a:spLocks noChangeShapeType="1"/>
          </p:cNvSpPr>
          <p:nvPr/>
        </p:nvSpPr>
        <p:spPr bwMode="auto">
          <a:xfrm flipV="1">
            <a:off x="2743200" y="3657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08" name="Line 60"/>
          <p:cNvSpPr>
            <a:spLocks noChangeShapeType="1"/>
          </p:cNvSpPr>
          <p:nvPr/>
        </p:nvSpPr>
        <p:spPr bwMode="auto">
          <a:xfrm flipV="1">
            <a:off x="2743200" y="3276600"/>
            <a:ext cx="609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09" name="Line 61"/>
          <p:cNvSpPr>
            <a:spLocks noChangeShapeType="1"/>
          </p:cNvSpPr>
          <p:nvPr/>
        </p:nvSpPr>
        <p:spPr bwMode="auto">
          <a:xfrm>
            <a:off x="3200400" y="5029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10" name="Line 62"/>
          <p:cNvSpPr>
            <a:spLocks noChangeShapeType="1"/>
          </p:cNvSpPr>
          <p:nvPr/>
        </p:nvSpPr>
        <p:spPr bwMode="auto">
          <a:xfrm>
            <a:off x="3200400" y="52578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11" name="Oval 63"/>
          <p:cNvSpPr>
            <a:spLocks noChangeArrowheads="1"/>
          </p:cNvSpPr>
          <p:nvPr/>
        </p:nvSpPr>
        <p:spPr bwMode="auto">
          <a:xfrm>
            <a:off x="2209800" y="4191000"/>
            <a:ext cx="2286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12" name="Line 64"/>
          <p:cNvSpPr>
            <a:spLocks noChangeShapeType="1"/>
          </p:cNvSpPr>
          <p:nvPr/>
        </p:nvSpPr>
        <p:spPr bwMode="auto">
          <a:xfrm>
            <a:off x="5181600" y="41910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13" name="Oval 65"/>
          <p:cNvSpPr>
            <a:spLocks noChangeArrowheads="1"/>
          </p:cNvSpPr>
          <p:nvPr/>
        </p:nvSpPr>
        <p:spPr bwMode="auto">
          <a:xfrm>
            <a:off x="6096000" y="41148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14" name="Oval 66"/>
          <p:cNvSpPr>
            <a:spLocks noChangeArrowheads="1"/>
          </p:cNvSpPr>
          <p:nvPr/>
        </p:nvSpPr>
        <p:spPr bwMode="auto">
          <a:xfrm>
            <a:off x="6629400" y="46482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15" name="Oval 67"/>
          <p:cNvSpPr>
            <a:spLocks noChangeArrowheads="1"/>
          </p:cNvSpPr>
          <p:nvPr/>
        </p:nvSpPr>
        <p:spPr bwMode="auto">
          <a:xfrm>
            <a:off x="7086600" y="41148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16" name="Line 68"/>
          <p:cNvSpPr>
            <a:spLocks noChangeShapeType="1"/>
          </p:cNvSpPr>
          <p:nvPr/>
        </p:nvSpPr>
        <p:spPr bwMode="auto">
          <a:xfrm flipV="1">
            <a:off x="6400800" y="3886200"/>
            <a:ext cx="10668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17" name="Line 69"/>
          <p:cNvSpPr>
            <a:spLocks noChangeShapeType="1"/>
          </p:cNvSpPr>
          <p:nvPr/>
        </p:nvSpPr>
        <p:spPr bwMode="auto">
          <a:xfrm>
            <a:off x="5257800" y="3276600"/>
            <a:ext cx="16002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18" name="Line 70"/>
          <p:cNvSpPr>
            <a:spLocks noChangeShapeType="1"/>
          </p:cNvSpPr>
          <p:nvPr/>
        </p:nvSpPr>
        <p:spPr bwMode="auto">
          <a:xfrm>
            <a:off x="6858000" y="4876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19" name="Line 71"/>
          <p:cNvSpPr>
            <a:spLocks noChangeShapeType="1"/>
          </p:cNvSpPr>
          <p:nvPr/>
        </p:nvSpPr>
        <p:spPr bwMode="auto">
          <a:xfrm>
            <a:off x="6858000" y="51816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20" name="Line 72"/>
          <p:cNvSpPr>
            <a:spLocks noChangeShapeType="1"/>
          </p:cNvSpPr>
          <p:nvPr/>
        </p:nvSpPr>
        <p:spPr bwMode="auto">
          <a:xfrm flipH="1">
            <a:off x="5715000" y="5105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21" name="Line 73"/>
          <p:cNvSpPr>
            <a:spLocks noChangeShapeType="1"/>
          </p:cNvSpPr>
          <p:nvPr/>
        </p:nvSpPr>
        <p:spPr bwMode="auto">
          <a:xfrm flipV="1">
            <a:off x="7467600" y="3429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22" name="Line 74"/>
          <p:cNvSpPr>
            <a:spLocks noChangeShapeType="1"/>
          </p:cNvSpPr>
          <p:nvPr/>
        </p:nvSpPr>
        <p:spPr bwMode="auto">
          <a:xfrm flipV="1">
            <a:off x="7467600" y="2971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23" name="Text Box 75"/>
          <p:cNvSpPr txBox="1">
            <a:spLocks noChangeArrowheads="1"/>
          </p:cNvSpPr>
          <p:nvPr/>
        </p:nvSpPr>
        <p:spPr bwMode="auto">
          <a:xfrm>
            <a:off x="1371600" y="5486400"/>
            <a:ext cx="17526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1400">
                <a:ea typeface="SimSun" pitchFamily="2" charset="-122"/>
              </a:rPr>
              <a:t>i. Single transfer station</a:t>
            </a:r>
          </a:p>
        </p:txBody>
      </p:sp>
      <p:sp>
        <p:nvSpPr>
          <p:cNvPr id="53324" name="Text Box 76"/>
          <p:cNvSpPr txBox="1">
            <a:spLocks noChangeArrowheads="1"/>
          </p:cNvSpPr>
          <p:nvPr/>
        </p:nvSpPr>
        <p:spPr bwMode="auto">
          <a:xfrm>
            <a:off x="5638800" y="5486400"/>
            <a:ext cx="2209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altLang="zh-CN" sz="1400">
                <a:ea typeface="SimSun" pitchFamily="2" charset="-122"/>
              </a:rPr>
              <a:t>ii. Multiple transfer stations</a:t>
            </a:r>
            <a:endParaRPr lang="en-US" altLang="zh-CN" sz="1400">
              <a:latin typeface="Arial" charset="0"/>
              <a:ea typeface="SimSun" pitchFamily="2" charset="-122"/>
            </a:endParaRPr>
          </a:p>
        </p:txBody>
      </p:sp>
      <p:sp>
        <p:nvSpPr>
          <p:cNvPr id="53325" name="Text Box 77"/>
          <p:cNvSpPr txBox="1">
            <a:spLocks noChangeArrowheads="1"/>
          </p:cNvSpPr>
          <p:nvPr/>
        </p:nvSpPr>
        <p:spPr bwMode="auto">
          <a:xfrm>
            <a:off x="2590800" y="6003925"/>
            <a:ext cx="449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altLang="zh-CN" sz="1600">
                <a:solidFill>
                  <a:srgbClr val="FFFF99"/>
                </a:solidFill>
                <a:ea typeface="SimSun" pitchFamily="2" charset="-122"/>
              </a:rPr>
              <a:t>b. Radial metro networks with different layouts</a:t>
            </a:r>
            <a:endParaRPr lang="en-US" altLang="zh-CN" sz="1600">
              <a:solidFill>
                <a:srgbClr val="FFFF99"/>
              </a:solidFill>
              <a:latin typeface="Arial" charset="0"/>
              <a:ea typeface="SimSun" pitchFamily="2" charset="-122"/>
            </a:endParaRPr>
          </a:p>
        </p:txBody>
      </p:sp>
      <p:sp>
        <p:nvSpPr>
          <p:cNvPr id="53326" name="Text Box 78"/>
          <p:cNvSpPr txBox="1">
            <a:spLocks noChangeArrowheads="1"/>
          </p:cNvSpPr>
          <p:nvPr/>
        </p:nvSpPr>
        <p:spPr bwMode="auto">
          <a:xfrm>
            <a:off x="0" y="64008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altLang="zh-CN" sz="1800" dirty="0" smtClean="0">
                <a:ea typeface="SimSun" pitchFamily="2" charset="-122"/>
              </a:rPr>
              <a:t>Radial </a:t>
            </a:r>
            <a:r>
              <a:rPr lang="en-US" altLang="zh-CN" sz="1800" dirty="0">
                <a:ea typeface="SimSun" pitchFamily="2" charset="-122"/>
              </a:rPr>
              <a:t>rail transit networks</a:t>
            </a:r>
          </a:p>
        </p:txBody>
      </p:sp>
      <p:sp>
        <p:nvSpPr>
          <p:cNvPr id="53327" name="Line 79"/>
          <p:cNvSpPr>
            <a:spLocks noChangeShapeType="1"/>
          </p:cNvSpPr>
          <p:nvPr/>
        </p:nvSpPr>
        <p:spPr bwMode="auto">
          <a:xfrm flipH="1">
            <a:off x="838200" y="5029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28" name="Rectangle 80"/>
          <p:cNvSpPr>
            <a:spLocks noChangeArrowheads="1"/>
          </p:cNvSpPr>
          <p:nvPr/>
        </p:nvSpPr>
        <p:spPr bwMode="auto">
          <a:xfrm>
            <a:off x="6421438" y="1371600"/>
            <a:ext cx="76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29" name="Rectangle 81"/>
          <p:cNvSpPr>
            <a:spLocks noChangeArrowheads="1"/>
          </p:cNvSpPr>
          <p:nvPr/>
        </p:nvSpPr>
        <p:spPr bwMode="auto">
          <a:xfrm>
            <a:off x="7285038" y="1371600"/>
            <a:ext cx="76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30" name="Rectangle 82"/>
          <p:cNvSpPr>
            <a:spLocks noChangeArrowheads="1"/>
          </p:cNvSpPr>
          <p:nvPr/>
        </p:nvSpPr>
        <p:spPr bwMode="auto">
          <a:xfrm>
            <a:off x="6835775" y="1371600"/>
            <a:ext cx="76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31" name="Text Box 83"/>
          <p:cNvSpPr txBox="1">
            <a:spLocks noChangeArrowheads="1"/>
          </p:cNvSpPr>
          <p:nvPr/>
        </p:nvSpPr>
        <p:spPr bwMode="auto">
          <a:xfrm>
            <a:off x="3346450" y="3606800"/>
            <a:ext cx="1714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zh-CN" sz="1400">
                <a:ea typeface="SimSun" pitchFamily="2" charset="-122"/>
              </a:rPr>
              <a:t>Possible circle line</a:t>
            </a:r>
          </a:p>
        </p:txBody>
      </p:sp>
      <p:sp>
        <p:nvSpPr>
          <p:cNvPr id="53332" name="Line 84"/>
          <p:cNvSpPr>
            <a:spLocks noChangeShapeType="1"/>
          </p:cNvSpPr>
          <p:nvPr/>
        </p:nvSpPr>
        <p:spPr bwMode="auto">
          <a:xfrm flipH="1">
            <a:off x="3054350" y="3752850"/>
            <a:ext cx="3302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53333" name="Oval 85"/>
          <p:cNvSpPr>
            <a:spLocks noChangeArrowheads="1"/>
          </p:cNvSpPr>
          <p:nvPr/>
        </p:nvSpPr>
        <p:spPr bwMode="auto">
          <a:xfrm>
            <a:off x="1333500" y="333375"/>
            <a:ext cx="92075" cy="92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34" name="Oval 86"/>
          <p:cNvSpPr>
            <a:spLocks noChangeArrowheads="1"/>
          </p:cNvSpPr>
          <p:nvPr/>
        </p:nvSpPr>
        <p:spPr bwMode="auto">
          <a:xfrm>
            <a:off x="200025" y="200025"/>
            <a:ext cx="92075" cy="92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35" name="Oval 87"/>
          <p:cNvSpPr>
            <a:spLocks noChangeArrowheads="1"/>
          </p:cNvSpPr>
          <p:nvPr/>
        </p:nvSpPr>
        <p:spPr bwMode="auto">
          <a:xfrm>
            <a:off x="409575" y="1543050"/>
            <a:ext cx="92075" cy="92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36" name="Oval 88"/>
          <p:cNvSpPr>
            <a:spLocks noChangeArrowheads="1"/>
          </p:cNvSpPr>
          <p:nvPr/>
        </p:nvSpPr>
        <p:spPr bwMode="auto">
          <a:xfrm>
            <a:off x="180975" y="2162175"/>
            <a:ext cx="92075" cy="92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37" name="Oval 89"/>
          <p:cNvSpPr>
            <a:spLocks noChangeArrowheads="1"/>
          </p:cNvSpPr>
          <p:nvPr/>
        </p:nvSpPr>
        <p:spPr bwMode="auto">
          <a:xfrm>
            <a:off x="619125" y="2009775"/>
            <a:ext cx="92075" cy="92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38" name="Oval 90"/>
          <p:cNvSpPr>
            <a:spLocks noChangeArrowheads="1"/>
          </p:cNvSpPr>
          <p:nvPr/>
        </p:nvSpPr>
        <p:spPr bwMode="auto">
          <a:xfrm>
            <a:off x="4124325" y="1924050"/>
            <a:ext cx="92075" cy="92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39" name="Oval 91"/>
          <p:cNvSpPr>
            <a:spLocks noChangeArrowheads="1"/>
          </p:cNvSpPr>
          <p:nvPr/>
        </p:nvSpPr>
        <p:spPr bwMode="auto">
          <a:xfrm>
            <a:off x="4219575" y="1562100"/>
            <a:ext cx="92075" cy="92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40" name="Oval 92"/>
          <p:cNvSpPr>
            <a:spLocks noChangeArrowheads="1"/>
          </p:cNvSpPr>
          <p:nvPr/>
        </p:nvSpPr>
        <p:spPr bwMode="auto">
          <a:xfrm>
            <a:off x="4305300" y="1190625"/>
            <a:ext cx="92075" cy="92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41" name="Oval 93"/>
          <p:cNvSpPr>
            <a:spLocks noChangeArrowheads="1"/>
          </p:cNvSpPr>
          <p:nvPr/>
        </p:nvSpPr>
        <p:spPr bwMode="auto">
          <a:xfrm>
            <a:off x="3695700" y="800100"/>
            <a:ext cx="92075" cy="92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42" name="Oval 94"/>
          <p:cNvSpPr>
            <a:spLocks noChangeArrowheads="1"/>
          </p:cNvSpPr>
          <p:nvPr/>
        </p:nvSpPr>
        <p:spPr bwMode="auto">
          <a:xfrm>
            <a:off x="4695825" y="333375"/>
            <a:ext cx="92075" cy="92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43" name="Oval 95"/>
          <p:cNvSpPr>
            <a:spLocks noChangeArrowheads="1"/>
          </p:cNvSpPr>
          <p:nvPr/>
        </p:nvSpPr>
        <p:spPr bwMode="auto">
          <a:xfrm>
            <a:off x="5667375" y="581025"/>
            <a:ext cx="92075" cy="92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44" name="Oval 96"/>
          <p:cNvSpPr>
            <a:spLocks noChangeArrowheads="1"/>
          </p:cNvSpPr>
          <p:nvPr/>
        </p:nvSpPr>
        <p:spPr bwMode="auto">
          <a:xfrm>
            <a:off x="4695825" y="2143125"/>
            <a:ext cx="92075" cy="92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45" name="Oval 97"/>
          <p:cNvSpPr>
            <a:spLocks noChangeArrowheads="1"/>
          </p:cNvSpPr>
          <p:nvPr/>
        </p:nvSpPr>
        <p:spPr bwMode="auto">
          <a:xfrm>
            <a:off x="4772025" y="1552575"/>
            <a:ext cx="92075" cy="92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46" name="Oval 98"/>
          <p:cNvSpPr>
            <a:spLocks noChangeArrowheads="1"/>
          </p:cNvSpPr>
          <p:nvPr/>
        </p:nvSpPr>
        <p:spPr bwMode="auto">
          <a:xfrm>
            <a:off x="5238750" y="1933575"/>
            <a:ext cx="92075" cy="92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47" name="Oval 99"/>
          <p:cNvSpPr>
            <a:spLocks noChangeArrowheads="1"/>
          </p:cNvSpPr>
          <p:nvPr/>
        </p:nvSpPr>
        <p:spPr bwMode="auto">
          <a:xfrm>
            <a:off x="8543925" y="1924050"/>
            <a:ext cx="92075" cy="92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48" name="Oval 100"/>
          <p:cNvSpPr>
            <a:spLocks noChangeArrowheads="1"/>
          </p:cNvSpPr>
          <p:nvPr/>
        </p:nvSpPr>
        <p:spPr bwMode="auto">
          <a:xfrm>
            <a:off x="8629650" y="1476375"/>
            <a:ext cx="92075" cy="92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49" name="Oval 101"/>
          <p:cNvSpPr>
            <a:spLocks noChangeArrowheads="1"/>
          </p:cNvSpPr>
          <p:nvPr/>
        </p:nvSpPr>
        <p:spPr bwMode="auto">
          <a:xfrm>
            <a:off x="8743950" y="1095375"/>
            <a:ext cx="92075" cy="92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50" name="Oval 102"/>
          <p:cNvSpPr>
            <a:spLocks noChangeArrowheads="1"/>
          </p:cNvSpPr>
          <p:nvPr/>
        </p:nvSpPr>
        <p:spPr bwMode="auto">
          <a:xfrm>
            <a:off x="8391525" y="590550"/>
            <a:ext cx="92075" cy="92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51" name="Oval 103"/>
          <p:cNvSpPr>
            <a:spLocks noChangeArrowheads="1"/>
          </p:cNvSpPr>
          <p:nvPr/>
        </p:nvSpPr>
        <p:spPr bwMode="auto">
          <a:xfrm>
            <a:off x="1200150" y="3324225"/>
            <a:ext cx="92075" cy="92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52" name="Oval 104"/>
          <p:cNvSpPr>
            <a:spLocks noChangeArrowheads="1"/>
          </p:cNvSpPr>
          <p:nvPr/>
        </p:nvSpPr>
        <p:spPr bwMode="auto">
          <a:xfrm>
            <a:off x="323850" y="4219575"/>
            <a:ext cx="92075" cy="92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53" name="Oval 105"/>
          <p:cNvSpPr>
            <a:spLocks noChangeArrowheads="1"/>
          </p:cNvSpPr>
          <p:nvPr/>
        </p:nvSpPr>
        <p:spPr bwMode="auto">
          <a:xfrm>
            <a:off x="781050" y="4981575"/>
            <a:ext cx="92075" cy="92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54" name="Oval 106"/>
          <p:cNvSpPr>
            <a:spLocks noChangeArrowheads="1"/>
          </p:cNvSpPr>
          <p:nvPr/>
        </p:nvSpPr>
        <p:spPr bwMode="auto">
          <a:xfrm>
            <a:off x="3419475" y="5400675"/>
            <a:ext cx="92075" cy="92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55" name="Oval 107"/>
          <p:cNvSpPr>
            <a:spLocks noChangeArrowheads="1"/>
          </p:cNvSpPr>
          <p:nvPr/>
        </p:nvSpPr>
        <p:spPr bwMode="auto">
          <a:xfrm>
            <a:off x="4143375" y="4219575"/>
            <a:ext cx="92075" cy="92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56" name="Oval 108"/>
          <p:cNvSpPr>
            <a:spLocks noChangeArrowheads="1"/>
          </p:cNvSpPr>
          <p:nvPr/>
        </p:nvSpPr>
        <p:spPr bwMode="auto">
          <a:xfrm>
            <a:off x="3267075" y="3257550"/>
            <a:ext cx="92075" cy="92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57" name="Oval 109"/>
          <p:cNvSpPr>
            <a:spLocks noChangeArrowheads="1"/>
          </p:cNvSpPr>
          <p:nvPr/>
        </p:nvSpPr>
        <p:spPr bwMode="auto">
          <a:xfrm>
            <a:off x="5210175" y="3219450"/>
            <a:ext cx="92075" cy="92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58" name="Oval 110"/>
          <p:cNvSpPr>
            <a:spLocks noChangeArrowheads="1"/>
          </p:cNvSpPr>
          <p:nvPr/>
        </p:nvSpPr>
        <p:spPr bwMode="auto">
          <a:xfrm>
            <a:off x="5124450" y="4143375"/>
            <a:ext cx="92075" cy="92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59" name="Oval 111"/>
          <p:cNvSpPr>
            <a:spLocks noChangeArrowheads="1"/>
          </p:cNvSpPr>
          <p:nvPr/>
        </p:nvSpPr>
        <p:spPr bwMode="auto">
          <a:xfrm>
            <a:off x="5686425" y="5057775"/>
            <a:ext cx="92075" cy="92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60" name="Oval 112"/>
          <p:cNvSpPr>
            <a:spLocks noChangeArrowheads="1"/>
          </p:cNvSpPr>
          <p:nvPr/>
        </p:nvSpPr>
        <p:spPr bwMode="auto">
          <a:xfrm>
            <a:off x="7029450" y="5267325"/>
            <a:ext cx="92075" cy="92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61" name="Oval 113"/>
          <p:cNvSpPr>
            <a:spLocks noChangeArrowheads="1"/>
          </p:cNvSpPr>
          <p:nvPr/>
        </p:nvSpPr>
        <p:spPr bwMode="auto">
          <a:xfrm>
            <a:off x="8181975" y="4143375"/>
            <a:ext cx="92075" cy="92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62" name="Oval 114"/>
          <p:cNvSpPr>
            <a:spLocks noChangeArrowheads="1"/>
          </p:cNvSpPr>
          <p:nvPr/>
        </p:nvSpPr>
        <p:spPr bwMode="auto">
          <a:xfrm>
            <a:off x="7877175" y="2943225"/>
            <a:ext cx="92075" cy="92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01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6763"/>
            <a:ext cx="8229600" cy="523220"/>
          </a:xfrm>
        </p:spPr>
        <p:txBody>
          <a:bodyPr rtlCol="0">
            <a:spAutoFit/>
          </a:bodyPr>
          <a:lstStyle/>
          <a:p>
            <a:pPr marL="342900" indent="-342900" eaLnBrk="1" hangingPunct="1">
              <a:spcBef>
                <a:spcPts val="1800"/>
              </a:spcBef>
              <a:buClr>
                <a:schemeClr val="hlink"/>
              </a:buClr>
              <a:buSzPct val="60000"/>
              <a:defRPr/>
            </a:pPr>
            <a:r>
              <a:rPr lang="en-US" sz="2800" kern="1200" dirty="0" smtClean="0">
                <a:latin typeface="Times New Roman" pitchFamily="18" charset="0"/>
                <a:ea typeface="+mn-ea"/>
                <a:cs typeface="Times New Roman" pitchFamily="18" charset="0"/>
              </a:rPr>
              <a:t>8.1 	Special Lines and Operations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43100"/>
            <a:ext cx="8229600" cy="49149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Single-track lines or sections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Accelerated operations</a:t>
            </a:r>
          </a:p>
          <a:p>
            <a:pPr lvl="1" eaLnBrk="1" hangingPunct="1">
              <a:lnSpc>
                <a:spcPct val="90000"/>
              </a:lnSpc>
              <a:buSzPct val="100000"/>
              <a:buFont typeface="Arial" pitchFamily="34" charset="0"/>
              <a:buChar char="•"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Skip-stop operation (2 tracks)</a:t>
            </a:r>
          </a:p>
          <a:p>
            <a:pPr lvl="1" eaLnBrk="1" hangingPunct="1">
              <a:lnSpc>
                <a:spcPct val="90000"/>
              </a:lnSpc>
              <a:buSzPct val="100000"/>
              <a:buFont typeface="Arial" pitchFamily="34" charset="0"/>
              <a:buChar char="•"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Express/local operations (2, 3 or 4 tracks)</a:t>
            </a:r>
          </a:p>
          <a:p>
            <a:pPr lvl="1" eaLnBrk="1" hangingPunct="1">
              <a:lnSpc>
                <a:spcPct val="90000"/>
              </a:lnSpc>
              <a:buSzPct val="100000"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Zonal operations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Timed Transfer Stations and Networks</a:t>
            </a:r>
          </a:p>
          <a:p>
            <a:pPr lvl="1" eaLnBrk="1" hangingPunct="1">
              <a:lnSpc>
                <a:spcPct val="90000"/>
              </a:lnSpc>
              <a:buSzPct val="100000"/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04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T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44" y="395784"/>
            <a:ext cx="9046051" cy="6213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15386"/>
            <a:ext cx="8229600" cy="954107"/>
          </a:xfrm>
        </p:spPr>
        <p:txBody>
          <a:bodyPr rtlCol="0">
            <a:spAutoFit/>
          </a:bodyPr>
          <a:lstStyle/>
          <a:p>
            <a:pPr marL="342900" indent="-342900" eaLnBrk="1" hangingPunct="1">
              <a:spcBef>
                <a:spcPts val="1800"/>
              </a:spcBef>
              <a:buClr>
                <a:schemeClr val="hlink"/>
              </a:buClr>
              <a:buSzPct val="60000"/>
              <a:defRPr/>
            </a:pPr>
            <a:r>
              <a:rPr lang="en-US" sz="2800" kern="1200" dirty="0" smtClean="0">
                <a:latin typeface="Times New Roman" pitchFamily="18" charset="0"/>
                <a:ea typeface="+mn-ea"/>
                <a:cs typeface="Times New Roman" pitchFamily="18" charset="0"/>
              </a:rPr>
              <a:t>9. 1  Rail Transit Stations: </a:t>
            </a:r>
            <a:br>
              <a:rPr lang="en-US" sz="2800" kern="120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2800" kern="1200" dirty="0" smtClean="0">
                <a:latin typeface="Times New Roman" pitchFamily="18" charset="0"/>
                <a:ea typeface="+mn-ea"/>
                <a:cs typeface="Times New Roman" pitchFamily="18" charset="0"/>
              </a:rPr>
              <a:t>Types, Locations and </a:t>
            </a:r>
            <a:r>
              <a:rPr lang="en-US" sz="2800" kern="1200" dirty="0" err="1" smtClean="0">
                <a:latin typeface="Times New Roman" pitchFamily="18" charset="0"/>
                <a:ea typeface="+mn-ea"/>
                <a:cs typeface="Times New Roman" pitchFamily="18" charset="0"/>
              </a:rPr>
              <a:t>Spacings</a:t>
            </a:r>
            <a:endParaRPr lang="en-US" sz="2800" kern="1200" dirty="0" smtClean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69493"/>
            <a:ext cx="8229600" cy="4902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Classification</a:t>
            </a:r>
          </a:p>
          <a:p>
            <a:pPr marL="742950" lvl="2" indent="-342900" eaLnBrk="1" hangingPunct="1">
              <a:spcBef>
                <a:spcPts val="1200"/>
              </a:spcBef>
              <a:buClr>
                <a:schemeClr val="hlink"/>
              </a:buClr>
              <a:buSzPct val="100000"/>
              <a:buFont typeface="Arial" pitchFamily="34" charset="0"/>
              <a:buChar char="•"/>
              <a:defRPr/>
            </a:pPr>
            <a:r>
              <a:rPr lang="en-US" dirty="0" smtClean="0">
                <a:latin typeface="Times New Roman" pitchFamily="18" charset="0"/>
                <a:ea typeface="+mn-ea"/>
                <a:cs typeface="Times New Roman" pitchFamily="18" charset="0"/>
              </a:rPr>
              <a:t>In the street (tram, LRT) vs. separated/enclosed (LRT, Metro, Regional Rail)</a:t>
            </a:r>
          </a:p>
          <a:p>
            <a:pPr marL="742950" lvl="2" indent="-342900" eaLnBrk="1" hangingPunct="1">
              <a:spcBef>
                <a:spcPts val="1200"/>
              </a:spcBef>
              <a:buClr>
                <a:schemeClr val="hlink"/>
              </a:buClr>
              <a:buSzPct val="100000"/>
              <a:buFont typeface="Arial" pitchFamily="34" charset="0"/>
              <a:buChar char="•"/>
              <a:defRPr/>
            </a:pPr>
            <a:r>
              <a:rPr lang="en-US" dirty="0" err="1" smtClean="0">
                <a:latin typeface="Times New Roman" pitchFamily="18" charset="0"/>
                <a:ea typeface="+mn-ea"/>
                <a:cs typeface="Times New Roman" pitchFamily="18" charset="0"/>
              </a:rPr>
              <a:t>Intramodal</a:t>
            </a:r>
            <a:r>
              <a:rPr lang="en-US" dirty="0" smtClean="0">
                <a:latin typeface="Times New Roman" pitchFamily="18" charset="0"/>
                <a:ea typeface="+mn-ea"/>
                <a:cs typeface="Times New Roman" pitchFamily="18" charset="0"/>
              </a:rPr>
              <a:t> transfers</a:t>
            </a:r>
          </a:p>
          <a:p>
            <a:pPr marL="742950" lvl="2" indent="-342900" eaLnBrk="1" hangingPunct="1">
              <a:spcBef>
                <a:spcPts val="1200"/>
              </a:spcBef>
              <a:buClr>
                <a:schemeClr val="hlink"/>
              </a:buClr>
              <a:buSzPct val="100000"/>
              <a:buFont typeface="Arial" pitchFamily="34" charset="0"/>
              <a:buChar char="•"/>
              <a:defRPr/>
            </a:pPr>
            <a:r>
              <a:rPr lang="en-US" dirty="0" smtClean="0">
                <a:latin typeface="Times New Roman" pitchFamily="18" charset="0"/>
                <a:ea typeface="+mn-ea"/>
                <a:cs typeface="Times New Roman" pitchFamily="18" charset="0"/>
              </a:rPr>
              <a:t>Intermodal transfers</a:t>
            </a:r>
          </a:p>
          <a:p>
            <a:pPr marL="742950" lvl="2" indent="-342900" eaLnBrk="1" hangingPunct="1">
              <a:spcBef>
                <a:spcPts val="1200"/>
              </a:spcBef>
              <a:buClr>
                <a:schemeClr val="hlink"/>
              </a:buClr>
              <a:buSzPct val="100000"/>
              <a:buFont typeface="Arial" pitchFamily="34" charset="0"/>
              <a:buChar char="•"/>
              <a:defRPr/>
            </a:pPr>
            <a:r>
              <a:rPr lang="en-US" dirty="0" smtClean="0">
                <a:latin typeface="Times New Roman" pitchFamily="18" charset="0"/>
                <a:ea typeface="+mn-ea"/>
                <a:cs typeface="Times New Roman" pitchFamily="18" charset="0"/>
              </a:rPr>
              <a:t>Terminals: permanent and temporary</a:t>
            </a:r>
          </a:p>
          <a:p>
            <a:pPr eaLnBrk="1" hangingPunct="1">
              <a:spcBef>
                <a:spcPts val="2400"/>
              </a:spcBef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Locations </a:t>
            </a:r>
          </a:p>
          <a:p>
            <a:pPr eaLnBrk="1" hangingPunct="1">
              <a:spcBef>
                <a:spcPts val="2400"/>
              </a:spcBef>
              <a:defRPr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Spacings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1" indent="-342900" eaLnBrk="1" hangingPunct="1">
              <a:buClr>
                <a:schemeClr val="hlink"/>
              </a:buClr>
              <a:buSzPct val="60000"/>
              <a:buFont typeface="Wingdings" pitchFamily="2" charset="2"/>
              <a:buChar char="•"/>
              <a:defRPr/>
            </a:pPr>
            <a:endParaRPr lang="en-US" dirty="0" smtClean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lvl="1" indent="-342900" eaLnBrk="1" hangingPunct="1"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dirty="0" smtClean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31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ChangeArrowheads="1"/>
          </p:cNvSpPr>
          <p:nvPr/>
        </p:nvSpPr>
        <p:spPr bwMode="auto">
          <a:xfrm>
            <a:off x="231775" y="1687354"/>
            <a:ext cx="8678863" cy="5170646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marL="850900" lvl="1" indent="-342900">
              <a:lnSpc>
                <a:spcPct val="10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Planning and design of rail transit networks is extremely important, but knowledge about that process is rather limited</a:t>
            </a:r>
          </a:p>
          <a:p>
            <a:pPr marL="850900" lvl="1" indent="-342900">
              <a:lnSpc>
                <a:spcPct val="10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Diametrical lines with branches are most common</a:t>
            </a:r>
            <a:endParaRPr 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0900" lvl="1" indent="-342900">
              <a:lnSpc>
                <a:spcPct val="10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Integrated networks have many advantages over independent ones</a:t>
            </a:r>
          </a:p>
          <a:p>
            <a:pPr marL="850900" lvl="1" indent="-342900">
              <a:lnSpc>
                <a:spcPct val="10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“Y”, “X” and “L” lines are often successfully used</a:t>
            </a:r>
          </a:p>
          <a:p>
            <a:pPr marL="850900" lvl="1" indent="-342900">
              <a:lnSpc>
                <a:spcPct val="10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“U” lines are inferior to “I” and “L” types</a:t>
            </a:r>
            <a:endParaRPr 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0900" lvl="1" indent="-342900">
              <a:lnSpc>
                <a:spcPct val="10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sz="2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Circle lines are functionally excellent, in spite of operational problems </a:t>
            </a:r>
            <a:endParaRPr lang="en-US" sz="24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0900" lvl="1" indent="-342900">
              <a:lnSpc>
                <a:spcPct val="10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 types, locations and </a:t>
            </a:r>
            <a:r>
              <a:rPr lang="en-US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spacings</a:t>
            </a:r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require very careful planning, mistakes are very costly</a:t>
            </a:r>
          </a:p>
          <a:p>
            <a:pPr marL="850900" lvl="1" indent="-342900">
              <a:lnSpc>
                <a:spcPct val="10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 lines (skip-stop, express, zonal and single track) can be very effective for speeding up services and increasing efficiency </a:t>
            </a:r>
          </a:p>
          <a:p>
            <a:pPr marL="850900" lvl="1" indent="-342900">
              <a:lnSpc>
                <a:spcPct val="100000"/>
              </a:lnSpc>
              <a:spcBef>
                <a:spcPts val="600"/>
              </a:spcBef>
              <a:buFontTx/>
              <a:buChar char="•"/>
              <a:defRPr/>
            </a:pPr>
            <a:endParaRPr 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92100"/>
            <a:ext cx="9144000" cy="1585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00000"/>
              </a:lnSpc>
              <a:spcBef>
                <a:spcPts val="1800"/>
              </a:spcBef>
              <a:buClr>
                <a:schemeClr val="hlink"/>
              </a:buClr>
              <a:buSzPct val="60000"/>
              <a:defRPr/>
            </a:pP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9.2 Case Studies of Rail Transit Networks: </a:t>
            </a:r>
          </a:p>
          <a:p>
            <a:pPr marL="342900" indent="-342900" algn="ctr">
              <a:lnSpc>
                <a:spcPct val="100000"/>
              </a:lnSpc>
              <a:spcBef>
                <a:spcPts val="600"/>
              </a:spcBef>
              <a:buClr>
                <a:schemeClr val="hlink"/>
              </a:buClr>
              <a:buSzPct val="60000"/>
              <a:defRPr/>
            </a:pP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Successes and Problems  </a:t>
            </a:r>
            <a:endParaRPr lang="en-US" sz="28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indent="4763" algn="ctr">
              <a:lnSpc>
                <a:spcPct val="100000"/>
              </a:lnSpc>
              <a:spcBef>
                <a:spcPct val="50000"/>
              </a:spcBef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635500"/>
            <a:ext cx="9144000" cy="9587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850900" lvl="1" indent="-342900" algn="ctr">
              <a:lnSpc>
                <a:spcPct val="100000"/>
              </a:lnSpc>
              <a:spcBef>
                <a:spcPct val="50000"/>
              </a:spcBef>
              <a:defRPr/>
            </a:pPr>
            <a:endParaRPr lang="en-US" sz="2000" u="sng" dirty="0" smtClean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50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iev(Finished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530"/>
            <a:ext cx="9144000" cy="677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9963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ague(Finished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4717"/>
            <a:ext cx="9144000" cy="60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883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enos Aries(Finished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6447" y="0"/>
            <a:ext cx="7771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1827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ockholm(Finished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1074" y="0"/>
            <a:ext cx="80418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7306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ijing(Finished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8511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ijing(Future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0730" y="0"/>
            <a:ext cx="70225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1809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ndon(Finished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23900"/>
            <a:ext cx="9144000" cy="528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9438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kyo(Finished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01700"/>
            <a:ext cx="9144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34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r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070" y="40940"/>
            <a:ext cx="7479061" cy="6768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drid(Finished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4778" y="0"/>
            <a:ext cx="5654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6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slo(Finished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072" y="0"/>
            <a:ext cx="76958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5920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96300" cy="614149"/>
          </a:xfrm>
        </p:spPr>
        <p:txBody>
          <a:bodyPr/>
          <a:lstStyle/>
          <a:p>
            <a:pPr eaLnBrk="1" hangingPunct="1">
              <a:tabLst>
                <a:tab pos="1714500" algn="l"/>
              </a:tabLst>
              <a:defRPr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10.1 Review of Experiences and Prospects in Urban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Transportation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Examples of Conditions in Several City Categories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95011"/>
            <a:ext cx="8686800" cy="3875632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en-US" sz="2800" u="sng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A.	Developing </a:t>
            </a:r>
            <a:r>
              <a:rPr lang="en-US" sz="2800" u="sng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countries</a:t>
            </a:r>
            <a:endParaRPr lang="en-US" sz="2800" u="sng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Many cities in Africa, Latin America and Asia face most of the listed problems:</a:t>
            </a:r>
          </a:p>
          <a:p>
            <a:pPr marL="609600" indent="-609600"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Understanding of transportation and its role in city is often insufficient</a:t>
            </a:r>
          </a:p>
          <a:p>
            <a:pPr marL="609600" indent="-609600"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Program of financing, particularly investments, is unstable and inadequate because of other country’s needs</a:t>
            </a:r>
          </a:p>
          <a:p>
            <a:pPr marL="609600" indent="-609600"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Lack of financing favors low-investment/low-quality transport systems</a:t>
            </a:r>
          </a:p>
          <a:p>
            <a:pPr marL="609600" indent="-609600"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Limited technical and managerial expertise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990600" lvl="1" indent="-533400" eaLnBrk="1" hangingPunct="1">
              <a:defRPr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66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39443"/>
            <a:ext cx="9144000" cy="11303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10.2 Examples of Several City Categories </a:t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5189"/>
            <a:ext cx="8229600" cy="45307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u="sng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B. Countries in transition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East European countries, Russia, former Soviet republics, China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Excellent technical expertise for transit  systems, but lagging in highway/traffic engineering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- Inadequate understanding of intermodal complexities and rapid increase of auto ownership lead to repetition of many errors industrial countries made at the corresponding stage of transport development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- Missing systems approach leads to inefficiencies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- Failure to develop medium-capacity transit modes – LRT and BRT </a:t>
            </a:r>
          </a:p>
        </p:txBody>
      </p:sp>
    </p:spTree>
    <p:extLst>
      <p:ext uri="{BB962C8B-B14F-4D97-AF65-F5344CB8AC3E}">
        <p14:creationId xmlns:p14="http://schemas.microsoft.com/office/powerpoint/2010/main" val="51066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50626"/>
            <a:ext cx="8686800" cy="597161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10.3 Examples of </a:t>
            </a:r>
            <a:r>
              <a:rPr lang="en-US" sz="2800" dirty="0"/>
              <a:t>S</a:t>
            </a:r>
            <a:r>
              <a:rPr lang="en-US" sz="2800" dirty="0" smtClean="0"/>
              <a:t>everal </a:t>
            </a:r>
            <a:r>
              <a:rPr lang="en-US" sz="2800" dirty="0" smtClean="0"/>
              <a:t>C</a:t>
            </a:r>
            <a:r>
              <a:rPr lang="en-US" sz="2800" dirty="0" smtClean="0"/>
              <a:t>ity </a:t>
            </a:r>
            <a:r>
              <a:rPr lang="en-US" sz="2800" dirty="0"/>
              <a:t>C</a:t>
            </a:r>
            <a:r>
              <a:rPr lang="en-US" sz="2800" dirty="0" smtClean="0"/>
              <a:t>ategories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b="1" dirty="0" smtClean="0"/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70208"/>
            <a:ext cx="8229600" cy="4765912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800" u="sng" dirty="0" smtClean="0">
                <a:solidFill>
                  <a:srgbClr val="FF9933"/>
                </a:solidFill>
              </a:rPr>
              <a:t>C. Many cities in industrialized countries</a:t>
            </a:r>
          </a:p>
          <a:p>
            <a:pPr eaLnBrk="1" hangingPunct="1">
              <a:buFontTx/>
              <a:buNone/>
              <a:defRPr/>
            </a:pPr>
            <a:endParaRPr lang="en-US" sz="1400" u="sng" dirty="0" smtClean="0">
              <a:solidFill>
                <a:srgbClr val="FF9933"/>
              </a:solidFill>
            </a:endParaRPr>
          </a:p>
          <a:p>
            <a:pPr eaLnBrk="1" hangingPunct="1">
              <a:buFontTx/>
              <a:buChar char="-"/>
              <a:defRPr/>
            </a:pPr>
            <a:r>
              <a:rPr lang="en-US" sz="2200" dirty="0" smtClean="0"/>
              <a:t>Limited understanding of complex urban transport problems</a:t>
            </a:r>
          </a:p>
          <a:p>
            <a:pPr eaLnBrk="1" hangingPunct="1">
              <a:buFontTx/>
              <a:buChar char="-"/>
              <a:defRPr/>
            </a:pPr>
            <a:endParaRPr lang="en-US" sz="1600" dirty="0" smtClean="0"/>
          </a:p>
          <a:p>
            <a:pPr eaLnBrk="1" hangingPunct="1">
              <a:buFontTx/>
              <a:buChar char="-"/>
              <a:defRPr/>
            </a:pPr>
            <a:r>
              <a:rPr lang="en-US" sz="2200" dirty="0" smtClean="0"/>
              <a:t>Land use-transportation planning seldom coordinated</a:t>
            </a:r>
          </a:p>
          <a:p>
            <a:pPr eaLnBrk="1" hangingPunct="1">
              <a:buFontTx/>
              <a:buChar char="-"/>
              <a:defRPr/>
            </a:pPr>
            <a:r>
              <a:rPr lang="en-US" sz="2200" dirty="0" smtClean="0"/>
              <a:t>Insufficient intermodal integration</a:t>
            </a:r>
          </a:p>
          <a:p>
            <a:pPr eaLnBrk="1" hangingPunct="1">
              <a:buFontTx/>
              <a:buChar char="-"/>
              <a:defRPr/>
            </a:pPr>
            <a:endParaRPr lang="en-US" sz="1800" dirty="0" smtClean="0"/>
          </a:p>
          <a:p>
            <a:pPr eaLnBrk="1" hangingPunct="1">
              <a:buFontTx/>
              <a:buChar char="-"/>
              <a:defRPr/>
            </a:pPr>
            <a:r>
              <a:rPr lang="en-US" sz="2200" dirty="0" smtClean="0"/>
              <a:t>False claims that in large cities traffic congestion is inevitable is still widespread</a:t>
            </a:r>
          </a:p>
          <a:p>
            <a:pPr eaLnBrk="1" hangingPunct="1">
              <a:buFontTx/>
              <a:buNone/>
              <a:defRPr/>
            </a:pPr>
            <a:endParaRPr lang="en-US" sz="16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200" dirty="0" smtClean="0"/>
              <a:t>-  Special interests confuse situation by proposing </a:t>
            </a:r>
            <a:r>
              <a:rPr lang="en-US" sz="2200" dirty="0" err="1" smtClean="0"/>
              <a:t>paratransit</a:t>
            </a:r>
            <a:r>
              <a:rPr lang="en-US" sz="2200" dirty="0" smtClean="0"/>
              <a:t>, monorails and personal rapid transit  as “optimal solutions”</a:t>
            </a:r>
          </a:p>
        </p:txBody>
      </p:sp>
    </p:spTree>
    <p:extLst>
      <p:ext uri="{BB962C8B-B14F-4D97-AF65-F5344CB8AC3E}">
        <p14:creationId xmlns:p14="http://schemas.microsoft.com/office/powerpoint/2010/main" val="287815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69912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10.4 Examples of Successful Cities and Their Lessons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41781"/>
            <a:ext cx="8229600" cy="54895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u="sng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D. Industrialized Cities Leading in Transportation Solutions</a:t>
            </a:r>
            <a:r>
              <a:rPr lang="en-US" sz="2400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Several European, North American and Asian cities have solved most barriers and developed rational transportation systems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- Munich, Oslo, Zurich, Stockholm, Vienna, Copenhagen,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Stuttgart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- Portland, San Francisco, Toronto,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Vancouver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- Singapore, Hong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Kong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767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5" descr="Picture6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4475" y="0"/>
            <a:ext cx="10302875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159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l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1100" y="0"/>
            <a:ext cx="10325100" cy="759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409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r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123488" cy="693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129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3" descr="t08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79013" cy="667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843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231775" y="304800"/>
            <a:ext cx="8678863" cy="6158609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 marL="514350" indent="-514350" algn="ctr">
              <a:spcBef>
                <a:spcPts val="0"/>
              </a:spcBef>
              <a:buAutoNum type="arabicPeriod" startAt="2"/>
            </a:pP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Development  of Transportation and Cities </a:t>
            </a:r>
          </a:p>
          <a:p>
            <a:pPr marL="514350" indent="-514350" algn="ctr">
              <a:spcBef>
                <a:spcPts val="0"/>
              </a:spcBef>
            </a:pP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in the 20</a:t>
            </a:r>
            <a:r>
              <a:rPr lang="en-US" sz="2800" baseline="30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th</a:t>
            </a: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/21</a:t>
            </a:r>
            <a:r>
              <a:rPr lang="en-US" sz="2800" baseline="30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st</a:t>
            </a: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Centuries (cont.)</a:t>
            </a:r>
          </a:p>
          <a:p>
            <a:pPr marL="514350" indent="-514350" algn="ctr">
              <a:lnSpc>
                <a:spcPct val="110000"/>
              </a:lnSpc>
              <a:spcBef>
                <a:spcPts val="0"/>
              </a:spcBef>
            </a:pPr>
            <a:endParaRPr lang="en-US" sz="28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marL="457200" indent="-457200" eaLnBrk="0" hangingPunct="0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- Studies of urban transportation policies suggest:</a:t>
            </a:r>
          </a:p>
          <a:p>
            <a:pPr lvl="1" indent="-457200" eaLnBrk="0" hangingPunct="0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  <a:buFontTx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Relationship of cities and transportation is very complex</a:t>
            </a:r>
          </a:p>
          <a:p>
            <a:pPr lvl="1" indent="-457200" eaLnBrk="0" hangingPunct="0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  <a:buFontTx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“Systems Approach” is necessary</a:t>
            </a:r>
          </a:p>
          <a:p>
            <a:pPr lvl="1" indent="-457200" eaLnBrk="0" hangingPunct="0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  <a:buFontTx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There is a need to recognize quality of life or “livability”</a:t>
            </a:r>
          </a:p>
          <a:p>
            <a:pPr marL="457200" indent="-457200" eaLnBrk="0" hangingPunct="0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- Since the 1970’s </a:t>
            </a:r>
            <a:r>
              <a:rPr lang="en-US" sz="26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focus has been on </a:t>
            </a: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developing “</a:t>
            </a:r>
            <a:r>
              <a:rPr lang="en-US" sz="2600" b="1" u="sng" dirty="0">
                <a:cs typeface="Times New Roman" pitchFamily="18" charset="0"/>
              </a:rPr>
              <a:t>Intermodal Cities</a:t>
            </a: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:”</a:t>
            </a:r>
          </a:p>
          <a:p>
            <a:pPr lvl="1" indent="-457200" eaLnBrk="0" hangingPunct="0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  <a:buFontTx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Large cities relying on a number of coordinated modes</a:t>
            </a:r>
          </a:p>
          <a:p>
            <a:pPr lvl="1" indent="-457200" eaLnBrk="0" hangingPunct="0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  <a:buFontTx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More travel choices</a:t>
            </a:r>
          </a:p>
          <a:p>
            <a:pPr lvl="1" indent="-457200" eaLnBrk="0" hangingPunct="0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  <a:buFontTx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Improved efficiency, comfort, safety and reliability</a:t>
            </a:r>
          </a:p>
          <a:p>
            <a:pPr lvl="1" indent="-457200" eaLnBrk="0" hangingPunct="0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  <a:buFontTx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Reduce negative environmental impacts</a:t>
            </a:r>
          </a:p>
          <a:p>
            <a:pPr lvl="1" indent="-457200" eaLnBrk="0" hangingPunct="0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  <a:buFontTx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Refocus on human scale activities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left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66263" cy="698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585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l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18625" cy="626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112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r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639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 descr="t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045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l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86900" cy="698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759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l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182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1324"/>
            <a:ext cx="8229600" cy="9271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10.5 Review of Measures in Leading Cities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779" y="1651379"/>
            <a:ext cx="8407021" cy="485215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The leading cities show that they have solved most barriers to rational transportation, such as: 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lvl="3"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Excellent Metro systems</a:t>
            </a:r>
          </a:p>
          <a:p>
            <a:pPr marL="457200" lvl="3" eaLnBrk="1" hangingPunct="1">
              <a:lnSpc>
                <a:spcPct val="90000"/>
              </a:lnSpc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lvl="3"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LRT systems integrated in many pedestrian-oriented cities in Germany, France, Spain and United States</a:t>
            </a:r>
          </a:p>
          <a:p>
            <a:pPr marL="457200" lvl="3" eaLnBrk="1" hangingPunct="1">
              <a:lnSpc>
                <a:spcPct val="90000"/>
              </a:lnSpc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lvl="3"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Well organized bus and BRT services</a:t>
            </a:r>
          </a:p>
          <a:p>
            <a:pPr marL="457200" lvl="3" eaLnBrk="1" hangingPunct="1">
              <a:lnSpc>
                <a:spcPct val="90000"/>
              </a:lnSpc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lvl="3"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One “umbrella” authority coordinates all transport modes</a:t>
            </a:r>
          </a:p>
          <a:p>
            <a:pPr lvl="3" eaLnBrk="1" hangingPunct="1">
              <a:lnSpc>
                <a:spcPct val="90000"/>
              </a:lnSpc>
              <a:defRPr/>
            </a:pPr>
            <a:endParaRPr lang="en-US" sz="2400" b="1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45272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13900"/>
            <a:ext cx="8229600" cy="5745706"/>
          </a:xfrm>
        </p:spPr>
        <p:txBody>
          <a:bodyPr/>
          <a:lstStyle/>
          <a:p>
            <a:pPr lvl="1"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Area Licensing Scheme, upgraded into Electronic Road Pricing – ERP prevents traffic congestion; introduced in Singapore in 1975, later in several North European cities</a:t>
            </a:r>
          </a:p>
          <a:p>
            <a:pPr lvl="1" eaLnBrk="1" hangingPunct="1"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Extensive intermodal coordination is implemented in German, Swiss, Scandinavian and North American cities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Consistent improvements of transit systems, intermodal integration, human orientation for livable cities</a:t>
            </a:r>
          </a:p>
          <a:p>
            <a:pPr lvl="1" eaLnBrk="1" hangingPunct="1"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Pedestrians are a protected and promoted mode of travel</a:t>
            </a:r>
          </a:p>
          <a:p>
            <a:pPr lvl="1" eaLnBrk="1" hangingPunct="1">
              <a:buFontTx/>
              <a:buNone/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Public policies integrate elements of city livability and sustainability.</a:t>
            </a:r>
            <a:endParaRPr lang="en-US" sz="240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0893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Title 1"/>
          <p:cNvSpPr>
            <a:spLocks noGrp="1"/>
          </p:cNvSpPr>
          <p:nvPr>
            <p:ph type="ctrTitle" idx="4294967295"/>
          </p:nvPr>
        </p:nvSpPr>
        <p:spPr>
          <a:xfrm>
            <a:off x="914400" y="996287"/>
            <a:ext cx="7772400" cy="378487"/>
          </a:xfrm>
        </p:spPr>
        <p:txBody>
          <a:bodyPr anchorCtr="0"/>
          <a:lstStyle/>
          <a:p>
            <a:pPr eaLnBrk="1" hangingPunct="1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10.6  Rational Transport Policy Formulation and Implementation</a:t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59" name="TextBox 3"/>
          <p:cNvSpPr txBox="1">
            <a:spLocks noChangeArrowheads="1"/>
          </p:cNvSpPr>
          <p:nvPr/>
        </p:nvSpPr>
        <p:spPr bwMode="auto">
          <a:xfrm>
            <a:off x="3409030" y="2187575"/>
            <a:ext cx="2573589" cy="64633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alibri" pitchFamily="34" charset="0"/>
              </a:rPr>
              <a:t>Understanding</a:t>
            </a:r>
            <a:r>
              <a:rPr lang="en-US" sz="18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1800" dirty="0">
                <a:latin typeface="Calibri" pitchFamily="34" charset="0"/>
              </a:rPr>
              <a:t>transport 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function and interactions</a:t>
            </a:r>
          </a:p>
        </p:txBody>
      </p:sp>
      <p:sp>
        <p:nvSpPr>
          <p:cNvPr id="96260" name="TextBox 4"/>
          <p:cNvSpPr txBox="1">
            <a:spLocks noChangeArrowheads="1"/>
          </p:cNvSpPr>
          <p:nvPr/>
        </p:nvSpPr>
        <p:spPr bwMode="auto">
          <a:xfrm>
            <a:off x="3470961" y="3330575"/>
            <a:ext cx="2779928" cy="3693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Define </a:t>
            </a:r>
            <a:r>
              <a:rPr lang="en-US" sz="1800" b="1" dirty="0">
                <a:solidFill>
                  <a:srgbClr val="FF0000"/>
                </a:solidFill>
                <a:latin typeface="Calibri" pitchFamily="34" charset="0"/>
              </a:rPr>
              <a:t>goals and objectives</a:t>
            </a:r>
          </a:p>
        </p:txBody>
      </p:sp>
      <p:sp>
        <p:nvSpPr>
          <p:cNvPr id="96261" name="TextBox 5"/>
          <p:cNvSpPr txBox="1">
            <a:spLocks noChangeArrowheads="1"/>
          </p:cNvSpPr>
          <p:nvPr/>
        </p:nvSpPr>
        <p:spPr bwMode="auto">
          <a:xfrm>
            <a:off x="6752429" y="3330575"/>
            <a:ext cx="1385892" cy="3693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>
                <a:latin typeface="Calibri" pitchFamily="34" charset="0"/>
              </a:rPr>
              <a:t>Future travel</a:t>
            </a:r>
          </a:p>
        </p:txBody>
      </p:sp>
      <p:sp>
        <p:nvSpPr>
          <p:cNvPr id="96262" name="TextBox 6"/>
          <p:cNvSpPr txBox="1">
            <a:spLocks noChangeArrowheads="1"/>
          </p:cNvSpPr>
          <p:nvPr/>
        </p:nvSpPr>
        <p:spPr bwMode="auto">
          <a:xfrm>
            <a:off x="3276600" y="4092575"/>
            <a:ext cx="2738438" cy="654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Calibri" pitchFamily="34" charset="0"/>
              </a:rPr>
              <a:t>Design</a:t>
            </a:r>
            <a:r>
              <a:rPr lang="en-US" sz="1800" dirty="0">
                <a:latin typeface="Calibri" pitchFamily="34" charset="0"/>
              </a:rPr>
              <a:t> transport system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and facilities</a:t>
            </a:r>
          </a:p>
        </p:txBody>
      </p:sp>
      <p:sp>
        <p:nvSpPr>
          <p:cNvPr id="96263" name="TextBox 7"/>
          <p:cNvSpPr txBox="1">
            <a:spLocks noChangeArrowheads="1"/>
          </p:cNvSpPr>
          <p:nvPr/>
        </p:nvSpPr>
        <p:spPr bwMode="auto">
          <a:xfrm>
            <a:off x="3657600" y="5083175"/>
            <a:ext cx="2357438" cy="64633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Calibri" pitchFamily="34" charset="0"/>
              </a:rPr>
              <a:t>Build and operate</a:t>
            </a:r>
            <a:r>
              <a:rPr lang="en-US" sz="1800" dirty="0">
                <a:latin typeface="Calibri" pitchFamily="34" charset="0"/>
              </a:rPr>
              <a:t> 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transport system</a:t>
            </a:r>
          </a:p>
        </p:txBody>
      </p:sp>
      <p:sp>
        <p:nvSpPr>
          <p:cNvPr id="96264" name="TextBox 8"/>
          <p:cNvSpPr txBox="1">
            <a:spLocks noChangeArrowheads="1"/>
          </p:cNvSpPr>
          <p:nvPr/>
        </p:nvSpPr>
        <p:spPr bwMode="auto">
          <a:xfrm>
            <a:off x="406400" y="3320609"/>
            <a:ext cx="2451100" cy="3794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Conditions and trends</a:t>
            </a:r>
          </a:p>
        </p:txBody>
      </p:sp>
      <p:sp>
        <p:nvSpPr>
          <p:cNvPr id="96265" name="TextBox 9"/>
          <p:cNvSpPr txBox="1">
            <a:spLocks noChangeArrowheads="1"/>
          </p:cNvSpPr>
          <p:nvPr/>
        </p:nvSpPr>
        <p:spPr bwMode="auto">
          <a:xfrm>
            <a:off x="406400" y="4256781"/>
            <a:ext cx="2490788" cy="3794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alibri" pitchFamily="34" charset="0"/>
              </a:rPr>
              <a:t>Technical expertise</a:t>
            </a:r>
          </a:p>
        </p:txBody>
      </p:sp>
      <p:sp>
        <p:nvSpPr>
          <p:cNvPr id="96266" name="TextBox 10"/>
          <p:cNvSpPr txBox="1">
            <a:spLocks noChangeArrowheads="1"/>
          </p:cNvSpPr>
          <p:nvPr/>
        </p:nvSpPr>
        <p:spPr bwMode="auto">
          <a:xfrm>
            <a:off x="406401" y="5083175"/>
            <a:ext cx="2501114" cy="64633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rgbClr val="FF0000"/>
                </a:solidFill>
                <a:latin typeface="Calibri" pitchFamily="34" charset="0"/>
              </a:rPr>
              <a:t>Organization and </a:t>
            </a:r>
          </a:p>
          <a:p>
            <a:pPr algn="ctr"/>
            <a:r>
              <a:rPr lang="en-US" sz="1800">
                <a:solidFill>
                  <a:srgbClr val="FF0000"/>
                </a:solidFill>
                <a:latin typeface="Calibri" pitchFamily="34" charset="0"/>
              </a:rPr>
              <a:t>management</a:t>
            </a:r>
            <a:r>
              <a:rPr lang="en-US" sz="1800">
                <a:latin typeface="Calibri" pitchFamily="34" charset="0"/>
              </a:rPr>
              <a:t> </a:t>
            </a:r>
          </a:p>
        </p:txBody>
      </p:sp>
      <p:sp>
        <p:nvSpPr>
          <p:cNvPr id="96267" name="TextBox 11"/>
          <p:cNvSpPr txBox="1">
            <a:spLocks noChangeArrowheads="1"/>
          </p:cNvSpPr>
          <p:nvPr/>
        </p:nvSpPr>
        <p:spPr bwMode="auto">
          <a:xfrm>
            <a:off x="6587551" y="3863975"/>
            <a:ext cx="1563248" cy="64633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>
                <a:solidFill>
                  <a:srgbClr val="FF0000"/>
                </a:solidFill>
                <a:latin typeface="Calibri" pitchFamily="34" charset="0"/>
              </a:rPr>
              <a:t>Political and</a:t>
            </a:r>
          </a:p>
          <a:p>
            <a:pPr algn="ctr"/>
            <a:r>
              <a:rPr lang="en-US" sz="1800" b="1">
                <a:solidFill>
                  <a:srgbClr val="FF0000"/>
                </a:solidFill>
                <a:latin typeface="Calibri" pitchFamily="34" charset="0"/>
              </a:rPr>
              <a:t>public support</a:t>
            </a:r>
          </a:p>
        </p:txBody>
      </p:sp>
      <p:sp>
        <p:nvSpPr>
          <p:cNvPr id="96268" name="TextBox 12"/>
          <p:cNvSpPr txBox="1">
            <a:spLocks noChangeArrowheads="1"/>
          </p:cNvSpPr>
          <p:nvPr/>
        </p:nvSpPr>
        <p:spPr bwMode="auto">
          <a:xfrm>
            <a:off x="6477000" y="4702175"/>
            <a:ext cx="1661321" cy="3794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rgbClr val="FF0000"/>
                </a:solidFill>
                <a:latin typeface="Calibri" pitchFamily="34" charset="0"/>
              </a:rPr>
              <a:t>Financing</a:t>
            </a:r>
          </a:p>
        </p:txBody>
      </p:sp>
      <p:cxnSp>
        <p:nvCxnSpPr>
          <p:cNvPr id="96269" name="Straight Arrow Connector 14"/>
          <p:cNvCxnSpPr>
            <a:cxnSpLocks noChangeShapeType="1"/>
            <a:endCxn id="96260" idx="1"/>
          </p:cNvCxnSpPr>
          <p:nvPr/>
        </p:nvCxnSpPr>
        <p:spPr bwMode="auto">
          <a:xfrm flipV="1">
            <a:off x="2857500" y="3515241"/>
            <a:ext cx="613461" cy="5834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6270" name="Straight Arrow Connector 16"/>
          <p:cNvCxnSpPr>
            <a:cxnSpLocks noChangeShapeType="1"/>
            <a:endCxn id="96262" idx="1"/>
          </p:cNvCxnSpPr>
          <p:nvPr/>
        </p:nvCxnSpPr>
        <p:spPr bwMode="auto">
          <a:xfrm flipV="1">
            <a:off x="2897188" y="4419600"/>
            <a:ext cx="379412" cy="158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6271" name="Straight Arrow Connector 19"/>
          <p:cNvCxnSpPr>
            <a:cxnSpLocks noChangeShapeType="1"/>
            <a:stCxn id="96266" idx="3"/>
            <a:endCxn id="96263" idx="1"/>
          </p:cNvCxnSpPr>
          <p:nvPr/>
        </p:nvCxnSpPr>
        <p:spPr bwMode="auto">
          <a:xfrm>
            <a:off x="2907515" y="5406341"/>
            <a:ext cx="750085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6272" name="Straight Arrow Connector 21"/>
          <p:cNvCxnSpPr>
            <a:cxnSpLocks noChangeShapeType="1"/>
            <a:stCxn id="96261" idx="1"/>
            <a:endCxn id="96260" idx="3"/>
          </p:cNvCxnSpPr>
          <p:nvPr/>
        </p:nvCxnSpPr>
        <p:spPr bwMode="auto">
          <a:xfrm flipH="1">
            <a:off x="6250889" y="3515241"/>
            <a:ext cx="50154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6273" name="Straight Arrow Connector 23"/>
          <p:cNvCxnSpPr>
            <a:cxnSpLocks noChangeShapeType="1"/>
            <a:stCxn id="96267" idx="1"/>
            <a:endCxn id="96262" idx="3"/>
          </p:cNvCxnSpPr>
          <p:nvPr/>
        </p:nvCxnSpPr>
        <p:spPr bwMode="auto">
          <a:xfrm flipH="1">
            <a:off x="6015038" y="4187141"/>
            <a:ext cx="572513" cy="232459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6274" name="Straight Arrow Connector 25"/>
          <p:cNvCxnSpPr>
            <a:cxnSpLocks noChangeShapeType="1"/>
            <a:stCxn id="96268" idx="1"/>
            <a:endCxn id="96262" idx="3"/>
          </p:cNvCxnSpPr>
          <p:nvPr/>
        </p:nvCxnSpPr>
        <p:spPr bwMode="auto">
          <a:xfrm flipH="1" flipV="1">
            <a:off x="6015038" y="4419600"/>
            <a:ext cx="461962" cy="47228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6275" name="Straight Arrow Connector 27"/>
          <p:cNvCxnSpPr>
            <a:cxnSpLocks noChangeShapeType="1"/>
          </p:cNvCxnSpPr>
          <p:nvPr/>
        </p:nvCxnSpPr>
        <p:spPr bwMode="auto">
          <a:xfrm>
            <a:off x="4525963" y="2841625"/>
            <a:ext cx="0" cy="4889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6276" name="Straight Arrow Connector 35"/>
          <p:cNvCxnSpPr>
            <a:cxnSpLocks noChangeShapeType="1"/>
          </p:cNvCxnSpPr>
          <p:nvPr/>
        </p:nvCxnSpPr>
        <p:spPr bwMode="auto">
          <a:xfrm rot="16200000" flipH="1">
            <a:off x="4383882" y="3899693"/>
            <a:ext cx="381000" cy="47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6277" name="Straight Arrow Connector 47"/>
          <p:cNvCxnSpPr>
            <a:cxnSpLocks noChangeShapeType="1"/>
            <a:stCxn id="96262" idx="2"/>
          </p:cNvCxnSpPr>
          <p:nvPr/>
        </p:nvCxnSpPr>
        <p:spPr bwMode="auto">
          <a:xfrm rot="5400000">
            <a:off x="4471988" y="4916487"/>
            <a:ext cx="344488" cy="47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352283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9750"/>
            <a:ext cx="8229600" cy="6477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rgbClr val="C2EBFF"/>
                </a:solidFill>
                <a:latin typeface="Times New Roman" pitchFamily="18" charset="0"/>
                <a:cs typeface="Times New Roman" pitchFamily="18" charset="0"/>
              </a:rPr>
              <a:t>10.7 Conclusions: Lessons for the Future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74209"/>
            <a:ext cx="9144000" cy="4394579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As a vital service in cities, transportation must be coordinated with other functions, such as economy, social conditions and quality of life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goal in transportation planning should be not only efficient transportation, but creation of livable cities with good quality of life.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Well informed public generally supports balanced policies toward intermodal transportation system and livable cities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While technological innovations continue to be important, </a:t>
            </a:r>
            <a:r>
              <a:rPr lang="en-US" sz="2400" u="sng" dirty="0" smtClean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understanding of problems and introducing innovative policies are usually the basic initial steps toward solutions.   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49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231775" y="586854"/>
            <a:ext cx="8678863" cy="5607689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 marL="514350" indent="-514350" algn="ctr">
              <a:spcBef>
                <a:spcPts val="0"/>
              </a:spcBef>
              <a:buAutoNum type="arabicPeriod" startAt="3"/>
            </a:pP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The Family of Urban Transportation Modes Today</a:t>
            </a:r>
          </a:p>
          <a:p>
            <a:pPr marL="514350" indent="-514350" algn="ctr">
              <a:spcBef>
                <a:spcPts val="0"/>
              </a:spcBef>
            </a:pPr>
            <a:endParaRPr lang="en-US" sz="28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marL="457200" indent="-457200" eaLnBrk="0" hangingPunct="0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Intermodal cities rely on many modes of transport - each </a:t>
            </a:r>
            <a:r>
              <a:rPr lang="en-US" sz="26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one has </a:t>
            </a: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its strengths and </a:t>
            </a:r>
            <a:r>
              <a:rPr lang="en-US" sz="26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limitations.  </a:t>
            </a: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The family of modes includes:</a:t>
            </a:r>
          </a:p>
          <a:p>
            <a:pPr lvl="1" indent="-457200" eaLnBrk="0" hangingPunct="0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  <a:buSzPct val="120000"/>
              <a:buFontTx/>
              <a:buChar char="•"/>
            </a:pPr>
            <a:r>
              <a:rPr lang="en-US" sz="2600" u="sng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Street / road system with automobiles, trucks, </a:t>
            </a:r>
            <a:r>
              <a:rPr lang="en-US" sz="2600" u="sng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bicycles</a:t>
            </a:r>
            <a:endParaRPr lang="en-US" sz="2600" u="sng" dirty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lvl="1" indent="-457200" eaLnBrk="0" hangingPunct="0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  <a:buSzPct val="120000"/>
              <a:buFontTx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Basic network in every city</a:t>
            </a:r>
          </a:p>
          <a:p>
            <a:pPr lvl="1" indent="-457200" eaLnBrk="0" hangingPunct="0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  <a:buSzPct val="120000"/>
              <a:buFontTx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Two major social benefits: convenience and ubiquity</a:t>
            </a:r>
          </a:p>
          <a:p>
            <a:pPr lvl="1" indent="-457200" eaLnBrk="0" hangingPunct="0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  <a:buSzPct val="120000"/>
              <a:buFontTx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Traffic engineering and ITS becoming more important</a:t>
            </a:r>
          </a:p>
          <a:p>
            <a:pPr lvl="1" indent="-457200" eaLnBrk="0" hangingPunct="0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  <a:buSzPct val="120000"/>
              <a:buFontTx/>
              <a:buChar char="•"/>
            </a:pPr>
            <a:r>
              <a:rPr lang="en-US" sz="2600" u="sng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Walking</a:t>
            </a:r>
            <a:endParaRPr lang="en-US" sz="2600" dirty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lvl="1" indent="-457200" eaLnBrk="0" hangingPunct="0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  <a:buSzPct val="120000"/>
              <a:buFontTx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Optimal mode for high density travel</a:t>
            </a:r>
          </a:p>
          <a:p>
            <a:pPr lvl="1" indent="-457200" eaLnBrk="0" hangingPunct="0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  <a:buSzPct val="120000"/>
              <a:buFontTx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Environmentally friendly</a:t>
            </a:r>
          </a:p>
          <a:p>
            <a:pPr lvl="1" indent="-457200" eaLnBrk="0" hangingPunct="0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  <a:buSzPct val="120000"/>
              <a:buFontTx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Key component of urban “livability”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31775" y="504967"/>
            <a:ext cx="8678863" cy="6121676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 marL="514350" indent="-514350" algn="ctr">
              <a:spcBef>
                <a:spcPts val="0"/>
              </a:spcBef>
              <a:buAutoNum type="arabicPeriod" startAt="3"/>
            </a:pP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The Family of Urban Transportation Modes Today (cont.)</a:t>
            </a:r>
          </a:p>
          <a:p>
            <a:pPr lvl="1" indent="-457200" eaLnBrk="0" hangingPunct="0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  <a:buFontTx/>
              <a:buChar char="•"/>
            </a:pPr>
            <a:endParaRPr lang="en-US" sz="2600" dirty="0" smtClean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lvl="1" indent="-457200" eaLnBrk="0" hangingPunct="0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</a:pPr>
            <a:r>
              <a:rPr lang="en-US" sz="2600" u="sng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Bus transit</a:t>
            </a:r>
            <a:endParaRPr lang="en-US" sz="2600" dirty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lvl="1" indent="-457200" eaLnBrk="0" hangingPunct="0">
              <a:lnSpc>
                <a:spcPct val="90000"/>
              </a:lnSpc>
              <a:spcBef>
                <a:spcPts val="1200"/>
              </a:spcBef>
              <a:buClr>
                <a:schemeClr val="hlink"/>
              </a:buClr>
              <a:buSzPct val="120000"/>
              <a:buFontTx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Lowest cost mode of public transportation</a:t>
            </a:r>
          </a:p>
          <a:p>
            <a:pPr lvl="1" indent="-457200" eaLnBrk="0" hangingPunct="0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  <a:buSzPct val="120000"/>
              <a:buFontTx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Does not compete easily with private auto</a:t>
            </a:r>
          </a:p>
          <a:p>
            <a:pPr lvl="1" indent="-457200" eaLnBrk="0" hangingPunct="0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  <a:buSzPct val="120000"/>
              <a:buFontTx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Upgrading to Bus Rapid Transit intensified</a:t>
            </a:r>
          </a:p>
          <a:p>
            <a:pPr lvl="1" indent="-457200" eaLnBrk="0" hangingPunct="0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  <a:buSzPct val="120000"/>
            </a:pPr>
            <a:r>
              <a:rPr lang="en-US" sz="2600" u="sng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Tramway and Light Rail Transit</a:t>
            </a: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:</a:t>
            </a:r>
          </a:p>
          <a:p>
            <a:pPr lvl="1" indent="-457200" eaLnBrk="0" hangingPunct="0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  <a:buSzPct val="120000"/>
              <a:buFontTx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Many innovations in recent decades</a:t>
            </a:r>
          </a:p>
          <a:p>
            <a:pPr lvl="1" indent="-457200" eaLnBrk="0" hangingPunct="0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  <a:buSzPct val="120000"/>
              <a:buFontTx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Filling the gap: higher performance than bus, less expensive than metro</a:t>
            </a:r>
          </a:p>
          <a:p>
            <a:pPr lvl="1" indent="-457200" eaLnBrk="0" hangingPunct="0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  <a:buSzPct val="120000"/>
              <a:buFontTx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Built in medium and large cities (15 new systems in North America, many in Europe)</a:t>
            </a:r>
          </a:p>
          <a:p>
            <a:pPr lvl="1" indent="-457200" eaLnBrk="0" hangingPunct="0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  <a:buSzPct val="120000"/>
              <a:buFontTx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Many diverse applications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31775" y="1"/>
            <a:ext cx="8678863" cy="6715685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</p:spPr>
        <p:txBody>
          <a:bodyPr wrap="square">
            <a:spAutoFit/>
          </a:bodyPr>
          <a:lstStyle/>
          <a:p>
            <a:pPr marL="514350" indent="-514350" algn="ctr">
              <a:spcBef>
                <a:spcPts val="0"/>
              </a:spcBef>
              <a:buAutoNum type="arabicPeriod" startAt="3"/>
            </a:pP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The Family of Urban Transportation Modes Today (cont.)</a:t>
            </a:r>
          </a:p>
          <a:p>
            <a:pPr lvl="1" indent="-457200" eaLnBrk="0" hangingPunct="0">
              <a:lnSpc>
                <a:spcPct val="90000"/>
              </a:lnSpc>
              <a:spcBef>
                <a:spcPts val="0"/>
              </a:spcBef>
              <a:buClr>
                <a:schemeClr val="hlink"/>
              </a:buClr>
              <a:buFontTx/>
              <a:buChar char="•"/>
            </a:pPr>
            <a:endParaRPr lang="en-US" sz="2600" dirty="0" smtClean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lvl="1" indent="-457200" eaLnBrk="0" hangingPunct="0">
              <a:lnSpc>
                <a:spcPct val="90000"/>
              </a:lnSpc>
              <a:spcBef>
                <a:spcPct val="60000"/>
              </a:spcBef>
              <a:buClr>
                <a:schemeClr val="hlink"/>
              </a:buClr>
            </a:pPr>
            <a:r>
              <a:rPr lang="en-US" sz="2600" u="sng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Metro or Rail Rapid Transit</a:t>
            </a:r>
            <a:endParaRPr lang="en-US" sz="2600" dirty="0" smtClean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lvl="1" indent="-457200" eaLnBrk="0" hangingPunct="0">
              <a:lnSpc>
                <a:spcPct val="90000"/>
              </a:lnSpc>
              <a:spcBef>
                <a:spcPct val="60000"/>
              </a:spcBef>
              <a:buClr>
                <a:schemeClr val="hlink"/>
              </a:buClr>
              <a:buFont typeface="Arial" pitchFamily="34" charset="0"/>
              <a:buChar char="•"/>
            </a:pPr>
            <a:r>
              <a:rPr lang="en-US" sz="26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Highest </a:t>
            </a: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capacity – lowest land and energy </a:t>
            </a:r>
            <a:r>
              <a:rPr lang="en-US" sz="26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consumption</a:t>
            </a:r>
          </a:p>
          <a:p>
            <a:pPr lvl="1" indent="-457200" eaLnBrk="0" hangingPunct="0">
              <a:lnSpc>
                <a:spcPct val="90000"/>
              </a:lnSpc>
              <a:spcBef>
                <a:spcPct val="60000"/>
              </a:spcBef>
              <a:buClr>
                <a:schemeClr val="hlink"/>
              </a:buClr>
              <a:buFont typeface="Arial" pitchFamily="34" charset="0"/>
              <a:buChar char="•"/>
            </a:pPr>
            <a:r>
              <a:rPr lang="en-US" sz="26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Very </a:t>
            </a: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effective in large urban </a:t>
            </a:r>
            <a:r>
              <a:rPr lang="en-US" sz="26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areas</a:t>
            </a:r>
          </a:p>
          <a:p>
            <a:pPr lvl="1" indent="-457200" eaLnBrk="0" hangingPunct="0">
              <a:lnSpc>
                <a:spcPct val="90000"/>
              </a:lnSpc>
              <a:spcBef>
                <a:spcPct val="60000"/>
              </a:spcBef>
              <a:buClr>
                <a:schemeClr val="hlink"/>
              </a:buClr>
              <a:buFont typeface="Arial" pitchFamily="34" charset="0"/>
              <a:buChar char="•"/>
            </a:pPr>
            <a:r>
              <a:rPr lang="en-US" sz="26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Speed </a:t>
            </a: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and reliability make it competitive with private car</a:t>
            </a:r>
          </a:p>
          <a:p>
            <a:pPr lvl="1" indent="-457200" eaLnBrk="0" hangingPunct="0">
              <a:lnSpc>
                <a:spcPct val="90000"/>
              </a:lnSpc>
              <a:spcBef>
                <a:spcPct val="60000"/>
              </a:spcBef>
              <a:buClr>
                <a:schemeClr val="hlink"/>
              </a:buClr>
            </a:pPr>
            <a:r>
              <a:rPr lang="en-US" sz="2600" u="sng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Regional Rail</a:t>
            </a:r>
          </a:p>
          <a:p>
            <a:pPr lvl="1" indent="-457200" eaLnBrk="0" hangingPunct="0">
              <a:lnSpc>
                <a:spcPct val="90000"/>
              </a:lnSpc>
              <a:spcBef>
                <a:spcPct val="60000"/>
              </a:spcBef>
              <a:buClr>
                <a:schemeClr val="hlink"/>
              </a:buClr>
            </a:pPr>
            <a:r>
              <a:rPr lang="en-US" sz="2600" u="sng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Taxi, minibuses, jitneys</a:t>
            </a:r>
          </a:p>
          <a:p>
            <a:pPr lvl="1" indent="-457200" eaLnBrk="0" hangingPunct="0">
              <a:lnSpc>
                <a:spcPct val="90000"/>
              </a:lnSpc>
              <a:spcBef>
                <a:spcPct val="60000"/>
              </a:spcBef>
              <a:buClr>
                <a:schemeClr val="hlink"/>
              </a:buClr>
            </a:pPr>
            <a:r>
              <a:rPr lang="en-US" sz="2600" u="sng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Automated Guided Transit (AGT)</a:t>
            </a:r>
          </a:p>
          <a:p>
            <a:pPr lvl="1" indent="-457200" eaLnBrk="0" hangingPunct="0">
              <a:lnSpc>
                <a:spcPct val="90000"/>
              </a:lnSpc>
              <a:spcBef>
                <a:spcPct val="60000"/>
              </a:spcBef>
              <a:buClr>
                <a:schemeClr val="hlink"/>
              </a:buClr>
            </a:pPr>
            <a:r>
              <a:rPr lang="en-US" sz="2600" u="sng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Intermodal Transit System</a:t>
            </a: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: </a:t>
            </a:r>
            <a:endParaRPr lang="en-US" sz="2600" dirty="0" smtClean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lvl="1" indent="-457200" eaLnBrk="0" hangingPunct="0">
              <a:lnSpc>
                <a:spcPct val="90000"/>
              </a:lnSpc>
              <a:spcBef>
                <a:spcPct val="60000"/>
              </a:spcBef>
              <a:buClr>
                <a:schemeClr val="hlink"/>
              </a:buClr>
              <a:buFont typeface="Arial" pitchFamily="34" charset="0"/>
              <a:buChar char="•"/>
            </a:pPr>
            <a:r>
              <a:rPr lang="en-US" sz="26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Operationally </a:t>
            </a: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and organizationally integrated modes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t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83738" cy="645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t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t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18663" cy="642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308"/>
            <a:ext cx="7772400" cy="450376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Presentation  Outline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941696"/>
            <a:ext cx="8414657" cy="5916304"/>
          </a:xfrm>
        </p:spPr>
        <p:txBody>
          <a:bodyPr>
            <a:normAutofit lnSpcReduction="10000"/>
          </a:bodyPr>
          <a:lstStyle/>
          <a:p>
            <a:pPr marL="514350" indent="-514350" algn="l">
              <a:buSzPct val="120000"/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Present Condition of Urban Transportation</a:t>
            </a:r>
          </a:p>
          <a:p>
            <a:pPr marL="514350" indent="-514350" algn="l">
              <a:buSzPct val="120000"/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Development of Transportation and Cities in the 20</a:t>
            </a:r>
            <a:r>
              <a:rPr lang="en-US" sz="28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/21</a:t>
            </a:r>
            <a:r>
              <a:rPr lang="en-US" sz="28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Centuries</a:t>
            </a:r>
          </a:p>
          <a:p>
            <a:pPr marL="514350" indent="-514350" algn="l">
              <a:buSzPct val="120000"/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Family of Urban Transportation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odes Today</a:t>
            </a:r>
          </a:p>
          <a:p>
            <a:pPr marL="514350" indent="-514350" algn="l">
              <a:buSzPct val="120000"/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Rational Transportation Policy Formulation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equirements</a:t>
            </a:r>
          </a:p>
          <a:p>
            <a:pPr marL="514350" indent="-514350" algn="l">
              <a:buSzPct val="120000"/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Intermodal Policies and Implementation Measures</a:t>
            </a:r>
          </a:p>
          <a:p>
            <a:pPr marL="514350" indent="-514350" algn="l">
              <a:buSzPct val="120000"/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Rail and Intermodal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ransit Systems</a:t>
            </a:r>
          </a:p>
          <a:p>
            <a:pPr marL="514350" indent="-514350" algn="l">
              <a:buSzPct val="120000"/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Rail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ransit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ines and Networks Planning and Design</a:t>
            </a:r>
          </a:p>
          <a:p>
            <a:pPr marL="514350" indent="-514350" algn="l">
              <a:buSzPct val="120000"/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Special Lines and Operations</a:t>
            </a:r>
          </a:p>
          <a:p>
            <a:pPr marL="514350" indent="-514350" algn="l">
              <a:buSzPct val="120000"/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Stations: Types, Locations and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Spacings</a:t>
            </a:r>
            <a:endParaRPr lang="en-US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SzPct val="120000"/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Review of Experiences and Prospects in Urban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ransportation</a:t>
            </a:r>
          </a:p>
          <a:p>
            <a:pPr marL="457200" indent="-457200" algn="l">
              <a:buAutoNum type="arabicPeriod"/>
            </a:pPr>
            <a:endPara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buAutoNum type="arabicPeriod"/>
            </a:pPr>
            <a:endParaRPr lang="en-US" sz="2000" dirty="0" smtClean="0"/>
          </a:p>
          <a:p>
            <a:pPr marL="457200" indent="-457200" algn="l">
              <a:buAutoNum type="arabicPeriod"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54276" name="Picture 4" descr="VB4-Ph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t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9088" y="0"/>
            <a:ext cx="10467976" cy="692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VB4-Ph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8053388" cy="568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0" y="601980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/>
              <a:t>Photo 5.24 TransMilenio BRT</a:t>
            </a:r>
          </a:p>
          <a:p>
            <a:pPr algn="ctr"/>
            <a:r>
              <a:rPr lang="en-US" sz="1400"/>
              <a:t>      Courtesy: TransMilenio BRT, Bogota, Columbia</a:t>
            </a:r>
            <a:r>
              <a:rPr lang="en-US"/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VB4-Ph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81000"/>
            <a:ext cx="7772400" cy="583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0" y="63246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cs typeface="Arial" pitchFamily="34" charset="0"/>
              </a:rPr>
              <a:t>Photo 5.29 Boston Silver Line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t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t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t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r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231775" y="586854"/>
            <a:ext cx="8678863" cy="5995487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 marL="514350" indent="-514350" algn="ctr">
              <a:spcBef>
                <a:spcPts val="0"/>
              </a:spcBef>
              <a:buAutoNum type="arabicPeriod"/>
            </a:pP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Times New Roman" pitchFamily="18" charset="0"/>
              </a:rPr>
              <a:t>Present Condition of Urban Transportation, </a:t>
            </a:r>
          </a:p>
          <a:p>
            <a:pPr marL="514350" indent="-514350" algn="ctr">
              <a:spcBef>
                <a:spcPts val="0"/>
              </a:spcBef>
            </a:pP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Times New Roman" pitchFamily="18" charset="0"/>
              </a:rPr>
              <a:t>Progress and Problems</a:t>
            </a:r>
          </a:p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</a:pPr>
            <a:endParaRPr lang="en-US" sz="2600" dirty="0" smtClean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</a:pPr>
            <a:r>
              <a:rPr lang="en-US" sz="26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Present </a:t>
            </a: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transportation </a:t>
            </a:r>
            <a:r>
              <a:rPr lang="en-US" sz="26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systems provide:</a:t>
            </a:r>
            <a:endParaRPr lang="en-US" sz="2600" dirty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lvl="1" indent="-457200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  <a:buFont typeface="Arial" pitchFamily="34" charset="0"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Very high mobility for population</a:t>
            </a:r>
          </a:p>
          <a:p>
            <a:pPr lvl="1" indent="-457200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  <a:buFont typeface="Arial" pitchFamily="34" charset="0"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Great economic and lifestyle benefits</a:t>
            </a:r>
          </a:p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</a:pPr>
            <a:endParaRPr lang="en-US" sz="2600" dirty="0" smtClean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</a:pPr>
            <a:r>
              <a:rPr lang="en-US" sz="26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Problems </a:t>
            </a: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remain:</a:t>
            </a:r>
          </a:p>
          <a:p>
            <a:pPr lvl="1" indent="-457200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  <a:buFont typeface="Arial" pitchFamily="34" charset="0"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Quality of service, speed and reliability are often unsatisfactory</a:t>
            </a:r>
          </a:p>
          <a:p>
            <a:pPr lvl="1" indent="-457200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  <a:buFont typeface="Arial" pitchFamily="34" charset="0"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Inequities and serious problems of auto dependency and neglected other modes: public transit, walking, bicycling</a:t>
            </a:r>
          </a:p>
          <a:p>
            <a:pPr lvl="1" indent="-457200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  <a:buFont typeface="Arial" pitchFamily="34" charset="0"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Transportation produces negative impacts on cities and their livability or quality of life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t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t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l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l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t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t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l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r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t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973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t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9263" y="0"/>
            <a:ext cx="5608637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403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231775" y="573206"/>
            <a:ext cx="8678863" cy="5336846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 marL="514350" indent="-514350" algn="ctr">
              <a:spcBef>
                <a:spcPts val="0"/>
              </a:spcBef>
              <a:buAutoNum type="arabicPeriod" startAt="2"/>
            </a:pP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Times New Roman" pitchFamily="18" charset="0"/>
              </a:rPr>
              <a:t>Development  of Transportation and Cities </a:t>
            </a:r>
          </a:p>
          <a:p>
            <a:pPr marL="514350" indent="-514350" algn="ctr">
              <a:spcBef>
                <a:spcPts val="0"/>
              </a:spcBef>
            </a:pP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Times New Roman" pitchFamily="18" charset="0"/>
              </a:rPr>
              <a:t>in the 20</a:t>
            </a:r>
            <a:r>
              <a:rPr lang="en-US" sz="2800" baseline="30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Times New Roman" pitchFamily="18" charset="0"/>
              </a:rPr>
              <a:t>th</a:t>
            </a: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Times New Roman" pitchFamily="18" charset="0"/>
              </a:rPr>
              <a:t>/21</a:t>
            </a:r>
            <a:r>
              <a:rPr lang="en-US" sz="2800" baseline="30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Times New Roman" pitchFamily="18" charset="0"/>
              </a:rPr>
              <a:t>st</a:t>
            </a: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Times New Roman" pitchFamily="18" charset="0"/>
              </a:rPr>
              <a:t> Centuries</a:t>
            </a:r>
            <a:endParaRPr lang="en-US" sz="28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j-ea"/>
              <a:cs typeface="Times New Roman" pitchFamily="18" charset="0"/>
            </a:endParaRPr>
          </a:p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endParaRPr lang="en-US" sz="1800" dirty="0" smtClean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26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- The </a:t>
            </a: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twentieth century started with rapid growth of cities and 	industrialization</a:t>
            </a:r>
          </a:p>
          <a:p>
            <a:pPr marL="457200" indent="-457200" eaLnBrk="0" hangingPunct="0">
              <a:lnSpc>
                <a:spcPct val="90000"/>
              </a:lnSpc>
              <a:spcBef>
                <a:spcPts val="1200"/>
              </a:spcBef>
              <a:buClr>
                <a:schemeClr val="hlink"/>
              </a:buClr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- Around 1900, mechanical transportation was just introduced</a:t>
            </a:r>
          </a:p>
          <a:p>
            <a:pPr marL="457200" indent="-457200" eaLnBrk="0" hangingPunct="0">
              <a:lnSpc>
                <a:spcPct val="90000"/>
              </a:lnSpc>
              <a:spcBef>
                <a:spcPts val="1200"/>
              </a:spcBef>
              <a:buClr>
                <a:schemeClr val="hlink"/>
              </a:buClr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- Initially “</a:t>
            </a:r>
            <a:r>
              <a:rPr lang="en-US" sz="2600" b="1" u="sng" dirty="0">
                <a:cs typeface="Times New Roman" pitchFamily="18" charset="0"/>
              </a:rPr>
              <a:t>Walking Cities</a:t>
            </a: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” were upgraded by the invention of electric 	transit (public transportation)</a:t>
            </a:r>
          </a:p>
          <a:p>
            <a:pPr marL="457200" indent="-457200" eaLnBrk="0" hangingPunct="0">
              <a:lnSpc>
                <a:spcPct val="90000"/>
              </a:lnSpc>
              <a:spcBef>
                <a:spcPts val="1200"/>
              </a:spcBef>
              <a:buClr>
                <a:schemeClr val="hlink"/>
              </a:buClr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- Between 1900 and 1950 development of “</a:t>
            </a:r>
            <a:r>
              <a:rPr lang="en-US" sz="2600" b="1" u="sng" dirty="0">
                <a:cs typeface="Times New Roman" pitchFamily="18" charset="0"/>
              </a:rPr>
              <a:t>Transit Cities</a:t>
            </a: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:”</a:t>
            </a:r>
          </a:p>
          <a:p>
            <a:pPr lvl="1" indent="-457200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  <a:buFont typeface="Arial" pitchFamily="34" charset="0"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Extensive  transit services on streets</a:t>
            </a:r>
          </a:p>
          <a:p>
            <a:pPr lvl="1" indent="-457200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  <a:buFont typeface="Arial" pitchFamily="34" charset="0"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Independent, high-performance systems - metro or rapid transit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t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800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t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704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t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919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t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623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r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773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r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910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 descr="t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749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83971" name="Picture 3" descr="VB4-Ph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85642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33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 descr="t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3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4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231775" y="304800"/>
            <a:ext cx="8678863" cy="6355586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 marL="514350" indent="-514350" algn="ctr">
              <a:spcBef>
                <a:spcPts val="0"/>
              </a:spcBef>
              <a:buAutoNum type="arabicPeriod" startAt="2"/>
            </a:pP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Development  of Transportation and Cities </a:t>
            </a:r>
          </a:p>
          <a:p>
            <a:pPr marL="514350" indent="-514350" algn="ctr">
              <a:spcBef>
                <a:spcPts val="0"/>
              </a:spcBef>
            </a:pP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in the 20</a:t>
            </a:r>
            <a:r>
              <a:rPr lang="en-US" sz="2800" baseline="30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th</a:t>
            </a: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/21</a:t>
            </a:r>
            <a:r>
              <a:rPr lang="en-US" sz="2800" baseline="30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st</a:t>
            </a: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Centuries (cont.)</a:t>
            </a:r>
          </a:p>
          <a:p>
            <a:pPr marL="514350" indent="-514350" algn="ctr">
              <a:lnSpc>
                <a:spcPct val="90000"/>
              </a:lnSpc>
              <a:spcBef>
                <a:spcPts val="0"/>
              </a:spcBef>
            </a:pPr>
            <a:endParaRPr lang="en-US" sz="28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j-ea"/>
              <a:cs typeface="Times New Roman" pitchFamily="18" charset="0"/>
            </a:endParaRPr>
          </a:p>
          <a:p>
            <a:pPr marL="457200" indent="-457200" eaLnBrk="0" hangingPunct="0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- In the USA from 1930, and other countries from 1950:</a:t>
            </a:r>
          </a:p>
          <a:p>
            <a:pPr lvl="1" indent="-457200" eaLnBrk="0" hangingPunct="0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  <a:buFontTx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Creation of “</a:t>
            </a:r>
            <a:r>
              <a:rPr lang="en-US" sz="2600" b="1" u="sng" dirty="0">
                <a:cs typeface="Times New Roman" pitchFamily="18" charset="0"/>
              </a:rPr>
              <a:t>Automobile Cities</a:t>
            </a: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”</a:t>
            </a:r>
          </a:p>
          <a:p>
            <a:pPr lvl="1" indent="-457200" eaLnBrk="0" hangingPunct="0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  <a:buFontTx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Maximum growth of highways during the 1950-70 period</a:t>
            </a:r>
          </a:p>
          <a:p>
            <a:pPr marL="457200" indent="-457200" eaLnBrk="0" hangingPunct="0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- The field of Traffic Engineering was developed</a:t>
            </a:r>
          </a:p>
          <a:p>
            <a:pPr marL="457200" indent="-457200" eaLnBrk="0" hangingPunct="0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- Cities which focused on automobile-truck and highways while neglecting transit and pedestrians created major problems: </a:t>
            </a:r>
          </a:p>
          <a:p>
            <a:pPr lvl="1" indent="-457200" eaLnBrk="0" hangingPunct="0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  <a:buFontTx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Congestion</a:t>
            </a:r>
          </a:p>
          <a:p>
            <a:pPr lvl="1" indent="-457200" eaLnBrk="0" hangingPunct="0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  <a:buFontTx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Excessive highway and parking construction</a:t>
            </a:r>
          </a:p>
          <a:p>
            <a:pPr lvl="1" indent="-457200" eaLnBrk="0" hangingPunct="0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  <a:buFontTx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Non-auto users have become second-class citizens</a:t>
            </a:r>
          </a:p>
          <a:p>
            <a:pPr marL="457200" indent="-457200" eaLnBrk="0" hangingPunct="0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- Today, cities with largest motorway/Autobahn systems have most severe congestion, deteriorated environment and quality of life.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NJT-BILEVEL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577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itle 1"/>
          <p:cNvSpPr>
            <a:spLocks noGrp="1"/>
          </p:cNvSpPr>
          <p:nvPr>
            <p:ph type="ctrTitle" idx="4294967295"/>
          </p:nvPr>
        </p:nvSpPr>
        <p:spPr>
          <a:xfrm>
            <a:off x="0" y="460375"/>
            <a:ext cx="9144000" cy="914400"/>
          </a:xfrm>
        </p:spPr>
        <p:txBody>
          <a:bodyPr anchorCtr="0"/>
          <a:lstStyle/>
          <a:p>
            <a:pPr marL="514350" indent="-514350" eaLnBrk="1" hangingPunct="1">
              <a:spcBef>
                <a:spcPts val="0"/>
              </a:spcBef>
              <a:defRPr/>
            </a:pPr>
            <a:r>
              <a:rPr lang="en-US" sz="2800" kern="1200" dirty="0" smtClean="0">
                <a:latin typeface="Times New Roman" pitchFamily="18" charset="0"/>
                <a:ea typeface="+mn-ea"/>
                <a:cs typeface="Times New Roman" pitchFamily="18" charset="0"/>
              </a:rPr>
              <a:t>4.1	 Rational Transportation Policy </a:t>
            </a:r>
            <a:br>
              <a:rPr lang="en-US" sz="2800" kern="120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2800" kern="1200" dirty="0" smtClean="0">
                <a:latin typeface="Times New Roman" pitchFamily="18" charset="0"/>
                <a:ea typeface="+mn-ea"/>
                <a:cs typeface="Times New Roman" pitchFamily="18" charset="0"/>
              </a:rPr>
              <a:t>Formulation Requirements</a:t>
            </a:r>
          </a:p>
        </p:txBody>
      </p:sp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3606800" y="2187575"/>
            <a:ext cx="2838450" cy="654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latin typeface="Calibri" pitchFamily="34" charset="0"/>
              </a:rPr>
              <a:t>Understanding</a:t>
            </a:r>
            <a:r>
              <a:rPr lang="en-US" sz="1800">
                <a:latin typeface="Calibri" pitchFamily="34" charset="0"/>
              </a:rPr>
              <a:t> transport </a:t>
            </a:r>
          </a:p>
          <a:p>
            <a:r>
              <a:rPr lang="en-US" sz="1800">
                <a:latin typeface="Calibri" pitchFamily="34" charset="0"/>
              </a:rPr>
              <a:t>function and interactions</a:t>
            </a:r>
          </a:p>
        </p:txBody>
      </p:sp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3606800" y="3330575"/>
            <a:ext cx="3168650" cy="3794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Define </a:t>
            </a:r>
            <a:r>
              <a:rPr lang="en-US" sz="1800" b="1">
                <a:latin typeface="Calibri" pitchFamily="34" charset="0"/>
              </a:rPr>
              <a:t>goals and objectives</a:t>
            </a:r>
          </a:p>
        </p:txBody>
      </p:sp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7035800" y="3330575"/>
            <a:ext cx="1479550" cy="3794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Future travel</a:t>
            </a:r>
          </a:p>
        </p:txBody>
      </p:sp>
      <p:sp>
        <p:nvSpPr>
          <p:cNvPr id="19462" name="TextBox 6"/>
          <p:cNvSpPr txBox="1">
            <a:spLocks noChangeArrowheads="1"/>
          </p:cNvSpPr>
          <p:nvPr/>
        </p:nvSpPr>
        <p:spPr bwMode="auto">
          <a:xfrm>
            <a:off x="3606800" y="4092575"/>
            <a:ext cx="2738438" cy="654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latin typeface="Calibri" pitchFamily="34" charset="0"/>
              </a:rPr>
              <a:t>Design transport system</a:t>
            </a:r>
          </a:p>
          <a:p>
            <a:r>
              <a:rPr lang="en-US" sz="1800">
                <a:latin typeface="Calibri" pitchFamily="34" charset="0"/>
              </a:rPr>
              <a:t>and facilities</a:t>
            </a:r>
          </a:p>
        </p:txBody>
      </p:sp>
      <p:sp>
        <p:nvSpPr>
          <p:cNvPr id="19463" name="TextBox 7"/>
          <p:cNvSpPr txBox="1">
            <a:spLocks noChangeArrowheads="1"/>
          </p:cNvSpPr>
          <p:nvPr/>
        </p:nvSpPr>
        <p:spPr bwMode="auto">
          <a:xfrm>
            <a:off x="3987800" y="5083175"/>
            <a:ext cx="1909763" cy="654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Build and operate </a:t>
            </a:r>
          </a:p>
          <a:p>
            <a:r>
              <a:rPr lang="en-US" sz="1800">
                <a:latin typeface="Calibri" pitchFamily="34" charset="0"/>
              </a:rPr>
              <a:t>transport system</a:t>
            </a:r>
          </a:p>
        </p:txBody>
      </p:sp>
      <p:sp>
        <p:nvSpPr>
          <p:cNvPr id="19464" name="TextBox 8"/>
          <p:cNvSpPr txBox="1">
            <a:spLocks noChangeArrowheads="1"/>
          </p:cNvSpPr>
          <p:nvPr/>
        </p:nvSpPr>
        <p:spPr bwMode="auto">
          <a:xfrm>
            <a:off x="736600" y="3330575"/>
            <a:ext cx="2451100" cy="3794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latin typeface="Calibri" pitchFamily="34" charset="0"/>
              </a:rPr>
              <a:t>Conditions and trends</a:t>
            </a:r>
          </a:p>
        </p:txBody>
      </p:sp>
      <p:sp>
        <p:nvSpPr>
          <p:cNvPr id="19465" name="TextBox 9"/>
          <p:cNvSpPr txBox="1">
            <a:spLocks noChangeArrowheads="1"/>
          </p:cNvSpPr>
          <p:nvPr/>
        </p:nvSpPr>
        <p:spPr bwMode="auto">
          <a:xfrm>
            <a:off x="736600" y="4244975"/>
            <a:ext cx="2490788" cy="3794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latin typeface="Calibri" pitchFamily="34" charset="0"/>
              </a:rPr>
              <a:t>Technical expertise</a:t>
            </a:r>
          </a:p>
        </p:txBody>
      </p:sp>
      <p:sp>
        <p:nvSpPr>
          <p:cNvPr id="19466" name="TextBox 10"/>
          <p:cNvSpPr txBox="1">
            <a:spLocks noChangeArrowheads="1"/>
          </p:cNvSpPr>
          <p:nvPr/>
        </p:nvSpPr>
        <p:spPr bwMode="auto">
          <a:xfrm>
            <a:off x="1320800" y="5083175"/>
            <a:ext cx="1843088" cy="654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Organization and </a:t>
            </a:r>
          </a:p>
          <a:p>
            <a:r>
              <a:rPr lang="en-US" sz="1800">
                <a:latin typeface="Calibri" pitchFamily="34" charset="0"/>
              </a:rPr>
              <a:t>management </a:t>
            </a:r>
          </a:p>
        </p:txBody>
      </p:sp>
      <p:sp>
        <p:nvSpPr>
          <p:cNvPr id="19467" name="TextBox 11"/>
          <p:cNvSpPr txBox="1">
            <a:spLocks noChangeArrowheads="1"/>
          </p:cNvSpPr>
          <p:nvPr/>
        </p:nvSpPr>
        <p:spPr bwMode="auto">
          <a:xfrm>
            <a:off x="6807200" y="3863975"/>
            <a:ext cx="1784350" cy="654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latin typeface="Calibri" pitchFamily="34" charset="0"/>
              </a:rPr>
              <a:t>Political and</a:t>
            </a:r>
          </a:p>
          <a:p>
            <a:r>
              <a:rPr lang="en-US" sz="1800" b="1">
                <a:latin typeface="Calibri" pitchFamily="34" charset="0"/>
              </a:rPr>
              <a:t>public support</a:t>
            </a:r>
          </a:p>
        </p:txBody>
      </p:sp>
      <p:sp>
        <p:nvSpPr>
          <p:cNvPr id="19468" name="TextBox 12"/>
          <p:cNvSpPr txBox="1">
            <a:spLocks noChangeArrowheads="1"/>
          </p:cNvSpPr>
          <p:nvPr/>
        </p:nvSpPr>
        <p:spPr bwMode="auto">
          <a:xfrm>
            <a:off x="6807200" y="4702175"/>
            <a:ext cx="1400175" cy="3794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latin typeface="Calibri" pitchFamily="34" charset="0"/>
              </a:rPr>
              <a:t>Financing</a:t>
            </a:r>
          </a:p>
        </p:txBody>
      </p:sp>
      <p:cxnSp>
        <p:nvCxnSpPr>
          <p:cNvPr id="19469" name="Straight Arrow Connector 14"/>
          <p:cNvCxnSpPr>
            <a:cxnSpLocks noChangeShapeType="1"/>
            <a:stCxn id="19464" idx="3"/>
            <a:endCxn id="19460" idx="1"/>
          </p:cNvCxnSpPr>
          <p:nvPr/>
        </p:nvCxnSpPr>
        <p:spPr bwMode="auto">
          <a:xfrm>
            <a:off x="3187700" y="3521075"/>
            <a:ext cx="41910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9470" name="Straight Arrow Connector 16"/>
          <p:cNvCxnSpPr>
            <a:cxnSpLocks noChangeShapeType="1"/>
            <a:stCxn id="19465" idx="3"/>
            <a:endCxn id="19462" idx="1"/>
          </p:cNvCxnSpPr>
          <p:nvPr/>
        </p:nvCxnSpPr>
        <p:spPr bwMode="auto">
          <a:xfrm flipV="1">
            <a:off x="3227388" y="4419600"/>
            <a:ext cx="379412" cy="158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9471" name="Straight Arrow Connector 19"/>
          <p:cNvCxnSpPr>
            <a:cxnSpLocks noChangeShapeType="1"/>
            <a:stCxn id="19466" idx="3"/>
            <a:endCxn id="19463" idx="1"/>
          </p:cNvCxnSpPr>
          <p:nvPr/>
        </p:nvCxnSpPr>
        <p:spPr bwMode="auto">
          <a:xfrm>
            <a:off x="3163888" y="5410200"/>
            <a:ext cx="823912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9472" name="Straight Arrow Connector 21"/>
          <p:cNvCxnSpPr>
            <a:cxnSpLocks noChangeShapeType="1"/>
            <a:stCxn id="19461" idx="1"/>
            <a:endCxn id="19460" idx="3"/>
          </p:cNvCxnSpPr>
          <p:nvPr/>
        </p:nvCxnSpPr>
        <p:spPr bwMode="auto">
          <a:xfrm flipH="1">
            <a:off x="6775450" y="3521075"/>
            <a:ext cx="26035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9473" name="Straight Arrow Connector 23"/>
          <p:cNvCxnSpPr>
            <a:cxnSpLocks noChangeShapeType="1"/>
            <a:stCxn id="19467" idx="1"/>
            <a:endCxn id="19462" idx="3"/>
          </p:cNvCxnSpPr>
          <p:nvPr/>
        </p:nvCxnSpPr>
        <p:spPr bwMode="auto">
          <a:xfrm flipH="1">
            <a:off x="6345238" y="4191000"/>
            <a:ext cx="461962" cy="228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9474" name="Straight Arrow Connector 25"/>
          <p:cNvCxnSpPr>
            <a:cxnSpLocks noChangeShapeType="1"/>
            <a:stCxn id="19468" idx="1"/>
            <a:endCxn id="19462" idx="3"/>
          </p:cNvCxnSpPr>
          <p:nvPr/>
        </p:nvCxnSpPr>
        <p:spPr bwMode="auto">
          <a:xfrm flipH="1" flipV="1">
            <a:off x="6345238" y="4419600"/>
            <a:ext cx="461962" cy="4730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9475" name="Straight Arrow Connector 27"/>
          <p:cNvCxnSpPr>
            <a:cxnSpLocks noChangeShapeType="1"/>
          </p:cNvCxnSpPr>
          <p:nvPr/>
        </p:nvCxnSpPr>
        <p:spPr bwMode="auto">
          <a:xfrm>
            <a:off x="4856163" y="2841625"/>
            <a:ext cx="0" cy="4889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9476" name="Straight Arrow Connector 35"/>
          <p:cNvCxnSpPr>
            <a:cxnSpLocks noChangeShapeType="1"/>
          </p:cNvCxnSpPr>
          <p:nvPr/>
        </p:nvCxnSpPr>
        <p:spPr bwMode="auto">
          <a:xfrm rot="16200000" flipH="1">
            <a:off x="4714082" y="3899693"/>
            <a:ext cx="381000" cy="47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9477" name="Straight Arrow Connector 47"/>
          <p:cNvCxnSpPr>
            <a:cxnSpLocks noChangeShapeType="1"/>
            <a:stCxn id="19462" idx="2"/>
          </p:cNvCxnSpPr>
          <p:nvPr/>
        </p:nvCxnSpPr>
        <p:spPr bwMode="auto">
          <a:xfrm rot="5400000">
            <a:off x="4802188" y="4916487"/>
            <a:ext cx="344488" cy="47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390416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itle 1"/>
          <p:cNvSpPr>
            <a:spLocks noGrp="1"/>
          </p:cNvSpPr>
          <p:nvPr>
            <p:ph type="ctrTitle" idx="4294967295"/>
          </p:nvPr>
        </p:nvSpPr>
        <p:spPr>
          <a:xfrm>
            <a:off x="773113" y="609600"/>
            <a:ext cx="7772400" cy="990600"/>
          </a:xfrm>
        </p:spPr>
        <p:txBody>
          <a:bodyPr anchorCtr="0"/>
          <a:lstStyle/>
          <a:p>
            <a:pPr marL="514350" indent="-514350" eaLnBrk="1" hangingPunct="1">
              <a:spcBef>
                <a:spcPts val="0"/>
              </a:spcBef>
              <a:defRPr/>
            </a:pPr>
            <a:r>
              <a:rPr lang="en-US" sz="2800" kern="1200" dirty="0" smtClean="0">
                <a:latin typeface="Times New Roman" pitchFamily="18" charset="0"/>
                <a:ea typeface="+mn-ea"/>
                <a:cs typeface="Times New Roman" pitchFamily="18" charset="0"/>
              </a:rPr>
              <a:t>4.2 	Functional Role of Transport in a City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112419" y="3582987"/>
            <a:ext cx="1295400" cy="457200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0484" name="TextBox 6"/>
          <p:cNvSpPr txBox="1">
            <a:spLocks noChangeArrowheads="1"/>
          </p:cNvSpPr>
          <p:nvPr/>
        </p:nvSpPr>
        <p:spPr bwMode="auto">
          <a:xfrm>
            <a:off x="4493419" y="3659187"/>
            <a:ext cx="538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City</a:t>
            </a:r>
          </a:p>
        </p:txBody>
      </p:sp>
      <p:sp>
        <p:nvSpPr>
          <p:cNvPr id="20485" name="TextBox 7"/>
          <p:cNvSpPr txBox="1">
            <a:spLocks noChangeArrowheads="1"/>
          </p:cNvSpPr>
          <p:nvPr/>
        </p:nvSpPr>
        <p:spPr bwMode="auto">
          <a:xfrm>
            <a:off x="5941219" y="2592387"/>
            <a:ext cx="1052513" cy="3794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Economy</a:t>
            </a:r>
          </a:p>
        </p:txBody>
      </p:sp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3960019" y="2211387"/>
            <a:ext cx="1373188" cy="3794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Government</a:t>
            </a:r>
          </a:p>
        </p:txBody>
      </p:sp>
      <p:sp>
        <p:nvSpPr>
          <p:cNvPr id="20487" name="TextBox 9"/>
          <p:cNvSpPr txBox="1">
            <a:spLocks noChangeArrowheads="1"/>
          </p:cNvSpPr>
          <p:nvPr/>
        </p:nvSpPr>
        <p:spPr bwMode="auto">
          <a:xfrm>
            <a:off x="6246019" y="3735387"/>
            <a:ext cx="963613" cy="3794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Industry</a:t>
            </a:r>
          </a:p>
        </p:txBody>
      </p:sp>
      <p:sp>
        <p:nvSpPr>
          <p:cNvPr id="20488" name="TextBox 10"/>
          <p:cNvSpPr txBox="1">
            <a:spLocks noChangeArrowheads="1"/>
          </p:cNvSpPr>
          <p:nvPr/>
        </p:nvSpPr>
        <p:spPr bwMode="auto">
          <a:xfrm>
            <a:off x="6017419" y="4725987"/>
            <a:ext cx="1398588" cy="3794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Environment</a:t>
            </a:r>
          </a:p>
        </p:txBody>
      </p:sp>
      <p:sp>
        <p:nvSpPr>
          <p:cNvPr id="20489" name="TextBox 11"/>
          <p:cNvSpPr txBox="1">
            <a:spLocks noChangeArrowheads="1"/>
          </p:cNvSpPr>
          <p:nvPr/>
        </p:nvSpPr>
        <p:spPr bwMode="auto">
          <a:xfrm>
            <a:off x="1826419" y="2592387"/>
            <a:ext cx="950913" cy="3794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Housing</a:t>
            </a:r>
          </a:p>
        </p:txBody>
      </p:sp>
      <p:sp>
        <p:nvSpPr>
          <p:cNvPr id="20490" name="TextBox 12"/>
          <p:cNvSpPr txBox="1">
            <a:spLocks noChangeArrowheads="1"/>
          </p:cNvSpPr>
          <p:nvPr/>
        </p:nvSpPr>
        <p:spPr bwMode="auto">
          <a:xfrm>
            <a:off x="1356519" y="3582987"/>
            <a:ext cx="1920875" cy="3794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latin typeface="Calibri" pitchFamily="34" charset="0"/>
              </a:rPr>
              <a:t>Social conditions</a:t>
            </a:r>
          </a:p>
        </p:txBody>
      </p:sp>
      <p:sp>
        <p:nvSpPr>
          <p:cNvPr id="20491" name="TextBox 13"/>
          <p:cNvSpPr txBox="1">
            <a:spLocks noChangeArrowheads="1"/>
          </p:cNvSpPr>
          <p:nvPr/>
        </p:nvSpPr>
        <p:spPr bwMode="auto">
          <a:xfrm>
            <a:off x="1750219" y="4497387"/>
            <a:ext cx="1338263" cy="654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Culture and </a:t>
            </a:r>
          </a:p>
          <a:p>
            <a:r>
              <a:rPr lang="en-US" sz="1800">
                <a:latin typeface="Calibri" pitchFamily="34" charset="0"/>
              </a:rPr>
              <a:t>recreation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036219" y="5259387"/>
            <a:ext cx="1295400" cy="457200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0493" name="TextBox 15"/>
          <p:cNvSpPr txBox="1">
            <a:spLocks noChangeArrowheads="1"/>
          </p:cNvSpPr>
          <p:nvPr/>
        </p:nvSpPr>
        <p:spPr bwMode="auto">
          <a:xfrm>
            <a:off x="4112419" y="5259387"/>
            <a:ext cx="10906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Transport</a:t>
            </a:r>
          </a:p>
        </p:txBody>
      </p:sp>
      <p:cxnSp>
        <p:nvCxnSpPr>
          <p:cNvPr id="20494" name="Straight Connector 17"/>
          <p:cNvCxnSpPr>
            <a:cxnSpLocks noChangeShapeType="1"/>
          </p:cNvCxnSpPr>
          <p:nvPr/>
        </p:nvCxnSpPr>
        <p:spPr bwMode="auto">
          <a:xfrm>
            <a:off x="2893219" y="2820987"/>
            <a:ext cx="1143000" cy="6858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20495" name="Straight Connector 19"/>
          <p:cNvCxnSpPr>
            <a:cxnSpLocks noChangeShapeType="1"/>
          </p:cNvCxnSpPr>
          <p:nvPr/>
        </p:nvCxnSpPr>
        <p:spPr bwMode="auto">
          <a:xfrm rot="5400000">
            <a:off x="4228307" y="3087687"/>
            <a:ext cx="836612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20496" name="Straight Connector 21"/>
          <p:cNvCxnSpPr>
            <a:cxnSpLocks noChangeShapeType="1"/>
          </p:cNvCxnSpPr>
          <p:nvPr/>
        </p:nvCxnSpPr>
        <p:spPr bwMode="auto">
          <a:xfrm rot="10800000" flipV="1">
            <a:off x="5484019" y="3049587"/>
            <a:ext cx="762000" cy="6858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20497" name="Straight Connector 24"/>
          <p:cNvCxnSpPr>
            <a:cxnSpLocks noChangeShapeType="1"/>
          </p:cNvCxnSpPr>
          <p:nvPr/>
        </p:nvCxnSpPr>
        <p:spPr bwMode="auto">
          <a:xfrm rot="10800000">
            <a:off x="5484019" y="3887787"/>
            <a:ext cx="6858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20498" name="Straight Connector 26"/>
          <p:cNvCxnSpPr>
            <a:cxnSpLocks noChangeShapeType="1"/>
          </p:cNvCxnSpPr>
          <p:nvPr/>
        </p:nvCxnSpPr>
        <p:spPr bwMode="auto">
          <a:xfrm rot="10800000">
            <a:off x="5026819" y="4116387"/>
            <a:ext cx="914400" cy="762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20499" name="Straight Connector 28"/>
          <p:cNvCxnSpPr>
            <a:cxnSpLocks noChangeShapeType="1"/>
          </p:cNvCxnSpPr>
          <p:nvPr/>
        </p:nvCxnSpPr>
        <p:spPr bwMode="auto">
          <a:xfrm flipV="1">
            <a:off x="3121819" y="4116387"/>
            <a:ext cx="1143000" cy="6858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20500" name="Straight Connector 30"/>
          <p:cNvCxnSpPr>
            <a:cxnSpLocks noChangeShapeType="1"/>
          </p:cNvCxnSpPr>
          <p:nvPr/>
        </p:nvCxnSpPr>
        <p:spPr bwMode="auto">
          <a:xfrm rot="5400000" flipH="1" flipV="1">
            <a:off x="4150520" y="4687887"/>
            <a:ext cx="990600" cy="3175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20501" name="Straight Connector 32"/>
          <p:cNvCxnSpPr>
            <a:cxnSpLocks noChangeShapeType="1"/>
          </p:cNvCxnSpPr>
          <p:nvPr/>
        </p:nvCxnSpPr>
        <p:spPr bwMode="auto">
          <a:xfrm>
            <a:off x="3350419" y="3811587"/>
            <a:ext cx="6858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20502" name="Straight Connector 34"/>
          <p:cNvCxnSpPr>
            <a:cxnSpLocks noChangeShapeType="1"/>
          </p:cNvCxnSpPr>
          <p:nvPr/>
        </p:nvCxnSpPr>
        <p:spPr bwMode="auto">
          <a:xfrm rot="10800000">
            <a:off x="3198019" y="4878387"/>
            <a:ext cx="762000" cy="53340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</p:cxnSp>
      <p:cxnSp>
        <p:nvCxnSpPr>
          <p:cNvPr id="20503" name="Straight Connector 36"/>
          <p:cNvCxnSpPr>
            <a:cxnSpLocks noChangeShapeType="1"/>
          </p:cNvCxnSpPr>
          <p:nvPr/>
        </p:nvCxnSpPr>
        <p:spPr bwMode="auto">
          <a:xfrm flipV="1">
            <a:off x="5407819" y="5106987"/>
            <a:ext cx="533400" cy="30480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</p:cxnSp>
      <p:cxnSp>
        <p:nvCxnSpPr>
          <p:cNvPr id="20504" name="Straight Connector 38"/>
          <p:cNvCxnSpPr>
            <a:cxnSpLocks noChangeShapeType="1"/>
          </p:cNvCxnSpPr>
          <p:nvPr/>
        </p:nvCxnSpPr>
        <p:spPr bwMode="auto">
          <a:xfrm rot="16200000" flipV="1">
            <a:off x="2931319" y="4306887"/>
            <a:ext cx="1447800" cy="60960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</p:cxnSp>
      <p:cxnSp>
        <p:nvCxnSpPr>
          <p:cNvPr id="20505" name="Straight Connector 41"/>
          <p:cNvCxnSpPr>
            <a:cxnSpLocks noChangeShapeType="1"/>
          </p:cNvCxnSpPr>
          <p:nvPr/>
        </p:nvCxnSpPr>
        <p:spPr bwMode="auto">
          <a:xfrm rot="5400000" flipH="1" flipV="1">
            <a:off x="5103019" y="4268787"/>
            <a:ext cx="1371600" cy="76200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428347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5" name="Text Box 3"/>
          <p:cNvSpPr txBox="1">
            <a:spLocks noChangeArrowheads="1"/>
          </p:cNvSpPr>
          <p:nvPr/>
        </p:nvSpPr>
        <p:spPr bwMode="auto">
          <a:xfrm>
            <a:off x="0" y="259556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/>
              <a:t> </a:t>
            </a: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4.5 </a:t>
            </a: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	Conceptual Structure </a:t>
            </a: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of </a:t>
            </a: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Urban Transportation Planning</a:t>
            </a:r>
            <a:endParaRPr lang="en-US" sz="28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401918" y="908720"/>
            <a:ext cx="8458827" cy="5759818"/>
            <a:chOff x="1125867" y="908720"/>
            <a:chExt cx="6779671" cy="5759818"/>
          </a:xfrm>
        </p:grpSpPr>
        <p:grpSp>
          <p:nvGrpSpPr>
            <p:cNvPr id="5" name="Group 301"/>
            <p:cNvGrpSpPr>
              <a:grpSpLocks/>
            </p:cNvGrpSpPr>
            <p:nvPr/>
          </p:nvGrpSpPr>
          <p:grpSpPr bwMode="auto">
            <a:xfrm>
              <a:off x="1125867" y="908720"/>
              <a:ext cx="6779671" cy="5759818"/>
              <a:chOff x="1509" y="998"/>
              <a:chExt cx="3513" cy="3185"/>
            </a:xfrm>
          </p:grpSpPr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1509" y="998"/>
                <a:ext cx="1108" cy="59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58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s-MX" b="1" dirty="0" smtClean="0"/>
                  <a:t>LEVEL IV</a:t>
                </a:r>
              </a:p>
              <a:p>
                <a:pPr algn="ctr"/>
                <a:endParaRPr lang="es-MX" sz="900" dirty="0" smtClean="0"/>
              </a:p>
              <a:p>
                <a:pPr algn="ctr"/>
                <a:r>
                  <a:rPr lang="es-MX" sz="1800" dirty="0" err="1" smtClean="0"/>
                  <a:t>Planning</a:t>
                </a:r>
                <a:r>
                  <a:rPr lang="es-MX" sz="1800" dirty="0" smtClean="0"/>
                  <a:t>, </a:t>
                </a:r>
                <a:r>
                  <a:rPr lang="es-MX" sz="1800" dirty="0" err="1" smtClean="0"/>
                  <a:t>design</a:t>
                </a:r>
                <a:r>
                  <a:rPr lang="es-MX" sz="1800" dirty="0" smtClean="0"/>
                  <a:t>, </a:t>
                </a:r>
                <a:r>
                  <a:rPr lang="es-MX" sz="1800" dirty="0" err="1" smtClean="0"/>
                  <a:t>operation</a:t>
                </a:r>
                <a:r>
                  <a:rPr lang="es-MX" sz="1800" dirty="0" smtClean="0"/>
                  <a:t> of single </a:t>
                </a:r>
                <a:r>
                  <a:rPr lang="es-MX" sz="1800" dirty="0" err="1" smtClean="0"/>
                  <a:t>facility</a:t>
                </a:r>
                <a:endParaRPr lang="es-MX" sz="1800" dirty="0"/>
              </a:p>
            </p:txBody>
          </p:sp>
          <p:sp>
            <p:nvSpPr>
              <p:cNvPr id="8" name="Rectangle 11"/>
              <p:cNvSpPr>
                <a:spLocks noChangeArrowheads="1"/>
              </p:cNvSpPr>
              <p:nvPr/>
            </p:nvSpPr>
            <p:spPr bwMode="auto">
              <a:xfrm>
                <a:off x="1509" y="1805"/>
                <a:ext cx="1108" cy="58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58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s-MX" b="1" dirty="0" smtClean="0"/>
                  <a:t>LEVEL III</a:t>
                </a:r>
              </a:p>
              <a:p>
                <a:pPr algn="ctr"/>
                <a:endParaRPr lang="es-MX" sz="700" dirty="0" smtClean="0"/>
              </a:p>
              <a:p>
                <a:pPr algn="ctr"/>
                <a:r>
                  <a:rPr lang="es-MX" sz="1800" dirty="0" err="1" smtClean="0"/>
                  <a:t>Coordination</a:t>
                </a:r>
                <a:r>
                  <a:rPr lang="es-MX" sz="1800" dirty="0" smtClean="0"/>
                  <a:t> of single </a:t>
                </a:r>
                <a:r>
                  <a:rPr lang="es-MX" sz="1800" dirty="0" err="1" smtClean="0"/>
                  <a:t>mode</a:t>
                </a:r>
                <a:r>
                  <a:rPr lang="es-MX" sz="1800" dirty="0" smtClean="0"/>
                  <a:t> </a:t>
                </a:r>
                <a:r>
                  <a:rPr lang="es-MX" sz="1800" dirty="0" err="1" smtClean="0"/>
                  <a:t>network</a:t>
                </a:r>
                <a:r>
                  <a:rPr lang="es-MX" sz="1800" dirty="0" smtClean="0"/>
                  <a:t>/</a:t>
                </a:r>
                <a:r>
                  <a:rPr lang="es-MX" sz="1800" dirty="0" err="1" smtClean="0"/>
                  <a:t>system</a:t>
                </a:r>
                <a:endParaRPr lang="es-MX" sz="1800" dirty="0"/>
              </a:p>
            </p:txBody>
          </p:sp>
          <p:sp>
            <p:nvSpPr>
              <p:cNvPr id="9" name="Rectangle 16"/>
              <p:cNvSpPr>
                <a:spLocks noChangeArrowheads="1"/>
              </p:cNvSpPr>
              <p:nvPr/>
            </p:nvSpPr>
            <p:spPr bwMode="auto">
              <a:xfrm>
                <a:off x="1509" y="2604"/>
                <a:ext cx="1108" cy="72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s-MX" b="1" dirty="0" smtClean="0"/>
                  <a:t>LEVEL II</a:t>
                </a:r>
                <a:endParaRPr lang="es-MX" b="1" dirty="0"/>
              </a:p>
              <a:p>
                <a:pPr algn="ctr"/>
                <a:endParaRPr lang="es-MX" sz="1800" dirty="0" smtClean="0"/>
              </a:p>
              <a:p>
                <a:pPr algn="ctr"/>
                <a:r>
                  <a:rPr lang="es-MX" sz="1800" dirty="0" err="1" smtClean="0"/>
                  <a:t>Integration</a:t>
                </a:r>
                <a:r>
                  <a:rPr lang="es-MX" sz="1800" dirty="0" smtClean="0"/>
                  <a:t> of multimodal </a:t>
                </a:r>
                <a:r>
                  <a:rPr lang="es-MX" sz="1800" dirty="0" err="1" smtClean="0"/>
                  <a:t>network</a:t>
                </a:r>
                <a:r>
                  <a:rPr lang="es-MX" sz="1800" dirty="0" smtClean="0"/>
                  <a:t>/</a:t>
                </a:r>
                <a:r>
                  <a:rPr lang="es-MX" sz="1800" dirty="0" err="1" smtClean="0"/>
                  <a:t>system</a:t>
                </a:r>
                <a:endParaRPr lang="es-MX" sz="1800" dirty="0"/>
              </a:p>
            </p:txBody>
          </p:sp>
          <p:sp>
            <p:nvSpPr>
              <p:cNvPr id="10" name="Rectangle 20"/>
              <p:cNvSpPr>
                <a:spLocks noChangeArrowheads="1"/>
              </p:cNvSpPr>
              <p:nvPr/>
            </p:nvSpPr>
            <p:spPr bwMode="auto">
              <a:xfrm>
                <a:off x="1509" y="3607"/>
                <a:ext cx="1064" cy="521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58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s-MX" b="1" dirty="0" smtClean="0"/>
                  <a:t>LEVEL I</a:t>
                </a:r>
              </a:p>
              <a:p>
                <a:pPr algn="ctr"/>
                <a:endParaRPr lang="es-MX" sz="800" b="1" dirty="0" smtClean="0"/>
              </a:p>
              <a:p>
                <a:pPr algn="ctr"/>
                <a:r>
                  <a:rPr lang="es-MX" sz="1800" dirty="0" smtClean="0"/>
                  <a:t>City – </a:t>
                </a:r>
                <a:r>
                  <a:rPr lang="es-MX" sz="1800" dirty="0" err="1" smtClean="0"/>
                  <a:t>transport</a:t>
                </a:r>
                <a:r>
                  <a:rPr lang="es-MX" sz="1800" dirty="0" smtClean="0"/>
                  <a:t> balance</a:t>
                </a:r>
                <a:endParaRPr lang="es-MX" sz="1800" dirty="0"/>
              </a:p>
            </p:txBody>
          </p:sp>
          <p:sp>
            <p:nvSpPr>
              <p:cNvPr id="11" name="Rectangle 24"/>
              <p:cNvSpPr>
                <a:spLocks noChangeArrowheads="1"/>
              </p:cNvSpPr>
              <p:nvPr/>
            </p:nvSpPr>
            <p:spPr bwMode="auto">
              <a:xfrm>
                <a:off x="2917" y="1041"/>
                <a:ext cx="688" cy="55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58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MX" dirty="0" smtClean="0"/>
              </a:p>
              <a:p>
                <a:endParaRPr lang="es-MX" dirty="0"/>
              </a:p>
              <a:p>
                <a:pPr algn="ctr"/>
                <a:endParaRPr lang="es-MX" sz="300" dirty="0" smtClean="0"/>
              </a:p>
              <a:p>
                <a:pPr algn="ctr"/>
                <a:r>
                  <a:rPr lang="es-MX" dirty="0" smtClean="0"/>
                  <a:t>Plaza</a:t>
                </a:r>
                <a:endParaRPr lang="es-MX" dirty="0"/>
              </a:p>
            </p:txBody>
          </p:sp>
          <p:grpSp>
            <p:nvGrpSpPr>
              <p:cNvPr id="12" name="Group 90"/>
              <p:cNvGrpSpPr>
                <a:grpSpLocks/>
              </p:cNvGrpSpPr>
              <p:nvPr/>
            </p:nvGrpSpPr>
            <p:grpSpPr bwMode="auto">
              <a:xfrm>
                <a:off x="2988" y="1074"/>
                <a:ext cx="124" cy="304"/>
                <a:chOff x="2988" y="1074"/>
                <a:chExt cx="124" cy="304"/>
              </a:xfrm>
            </p:grpSpPr>
            <p:sp>
              <p:nvSpPr>
                <p:cNvPr id="205" name="Rectangle 26"/>
                <p:cNvSpPr>
                  <a:spLocks noChangeArrowheads="1"/>
                </p:cNvSpPr>
                <p:nvPr/>
              </p:nvSpPr>
              <p:spPr bwMode="auto">
                <a:xfrm>
                  <a:off x="2988" y="1074"/>
                  <a:ext cx="120" cy="301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grpSp>
              <p:nvGrpSpPr>
                <p:cNvPr id="206" name="Group 88"/>
                <p:cNvGrpSpPr>
                  <a:grpSpLocks/>
                </p:cNvGrpSpPr>
                <p:nvPr/>
              </p:nvGrpSpPr>
              <p:grpSpPr bwMode="auto">
                <a:xfrm>
                  <a:off x="2997" y="1079"/>
                  <a:ext cx="115" cy="296"/>
                  <a:chOff x="2997" y="1079"/>
                  <a:chExt cx="115" cy="296"/>
                </a:xfrm>
              </p:grpSpPr>
              <p:grpSp>
                <p:nvGrpSpPr>
                  <p:cNvPr id="208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2997" y="1148"/>
                    <a:ext cx="115" cy="227"/>
                    <a:chOff x="2997" y="1148"/>
                    <a:chExt cx="115" cy="227"/>
                  </a:xfrm>
                </p:grpSpPr>
                <p:sp>
                  <p:nvSpPr>
                    <p:cNvPr id="233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3024" y="1277"/>
                      <a:ext cx="63" cy="97"/>
                    </a:xfrm>
                    <a:custGeom>
                      <a:avLst/>
                      <a:gdLst>
                        <a:gd name="T0" fmla="*/ 4 w 252"/>
                        <a:gd name="T1" fmla="*/ 15 h 388"/>
                        <a:gd name="T2" fmla="*/ 0 w 252"/>
                        <a:gd name="T3" fmla="*/ 122 h 388"/>
                        <a:gd name="T4" fmla="*/ 4 w 252"/>
                        <a:gd name="T5" fmla="*/ 287 h 388"/>
                        <a:gd name="T6" fmla="*/ 10 w 252"/>
                        <a:gd name="T7" fmla="*/ 388 h 388"/>
                        <a:gd name="T8" fmla="*/ 121 w 252"/>
                        <a:gd name="T9" fmla="*/ 386 h 388"/>
                        <a:gd name="T10" fmla="*/ 123 w 252"/>
                        <a:gd name="T11" fmla="*/ 125 h 388"/>
                        <a:gd name="T12" fmla="*/ 137 w 252"/>
                        <a:gd name="T13" fmla="*/ 386 h 388"/>
                        <a:gd name="T14" fmla="*/ 248 w 252"/>
                        <a:gd name="T15" fmla="*/ 386 h 388"/>
                        <a:gd name="T16" fmla="*/ 252 w 252"/>
                        <a:gd name="T17" fmla="*/ 0 h 388"/>
                        <a:gd name="T18" fmla="*/ 4 w 252"/>
                        <a:gd name="T19" fmla="*/ 15 h 3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252" h="388">
                          <a:moveTo>
                            <a:pt x="4" y="15"/>
                          </a:moveTo>
                          <a:lnTo>
                            <a:pt x="0" y="122"/>
                          </a:lnTo>
                          <a:lnTo>
                            <a:pt x="4" y="287"/>
                          </a:lnTo>
                          <a:lnTo>
                            <a:pt x="10" y="388"/>
                          </a:lnTo>
                          <a:lnTo>
                            <a:pt x="121" y="386"/>
                          </a:lnTo>
                          <a:lnTo>
                            <a:pt x="123" y="125"/>
                          </a:lnTo>
                          <a:lnTo>
                            <a:pt x="137" y="386"/>
                          </a:lnTo>
                          <a:lnTo>
                            <a:pt x="248" y="386"/>
                          </a:lnTo>
                          <a:lnTo>
                            <a:pt x="252" y="0"/>
                          </a:lnTo>
                          <a:lnTo>
                            <a:pt x="4" y="15"/>
                          </a:lnTo>
                          <a:close/>
                        </a:path>
                      </a:pathLst>
                    </a:custGeom>
                    <a:solidFill>
                      <a:srgbClr val="402000"/>
                    </a:solidFill>
                    <a:ln w="3175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MX"/>
                    </a:p>
                  </p:txBody>
                </p:sp>
                <p:grpSp>
                  <p:nvGrpSpPr>
                    <p:cNvPr id="234" name="Group 3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97" y="1278"/>
                      <a:ext cx="44" cy="97"/>
                      <a:chOff x="2997" y="1278"/>
                      <a:chExt cx="44" cy="97"/>
                    </a:xfrm>
                  </p:grpSpPr>
                  <p:sp>
                    <p:nvSpPr>
                      <p:cNvPr id="266" name="Freeform 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98" y="1279"/>
                        <a:ext cx="24" cy="96"/>
                      </a:xfrm>
                      <a:custGeom>
                        <a:avLst/>
                        <a:gdLst>
                          <a:gd name="T0" fmla="*/ 0 w 99"/>
                          <a:gd name="T1" fmla="*/ 0 h 381"/>
                          <a:gd name="T2" fmla="*/ 0 w 99"/>
                          <a:gd name="T3" fmla="*/ 192 h 381"/>
                          <a:gd name="T4" fmla="*/ 98 w 99"/>
                          <a:gd name="T5" fmla="*/ 381 h 381"/>
                          <a:gd name="T6" fmla="*/ 99 w 99"/>
                          <a:gd name="T7" fmla="*/ 183 h 381"/>
                          <a:gd name="T8" fmla="*/ 0 w 99"/>
                          <a:gd name="T9" fmla="*/ 0 h 38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99" h="381">
                            <a:moveTo>
                              <a:pt x="0" y="0"/>
                            </a:moveTo>
                            <a:lnTo>
                              <a:pt x="0" y="192"/>
                            </a:lnTo>
                            <a:lnTo>
                              <a:pt x="98" y="381"/>
                            </a:lnTo>
                            <a:lnTo>
                              <a:pt x="99" y="183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5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s-MX"/>
                      </a:p>
                    </p:txBody>
                  </p:sp>
                  <p:sp>
                    <p:nvSpPr>
                      <p:cNvPr id="267" name="Freeform 2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97" y="1278"/>
                        <a:ext cx="44" cy="47"/>
                      </a:xfrm>
                      <a:custGeom>
                        <a:avLst/>
                        <a:gdLst>
                          <a:gd name="T0" fmla="*/ 52 w 177"/>
                          <a:gd name="T1" fmla="*/ 0 h 189"/>
                          <a:gd name="T2" fmla="*/ 0 w 177"/>
                          <a:gd name="T3" fmla="*/ 4 h 189"/>
                          <a:gd name="T4" fmla="*/ 100 w 177"/>
                          <a:gd name="T5" fmla="*/ 189 h 189"/>
                          <a:gd name="T6" fmla="*/ 177 w 177"/>
                          <a:gd name="T7" fmla="*/ 184 h 189"/>
                          <a:gd name="T8" fmla="*/ 52 w 177"/>
                          <a:gd name="T9" fmla="*/ 0 h 18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7" h="189">
                            <a:moveTo>
                              <a:pt x="52" y="0"/>
                            </a:moveTo>
                            <a:lnTo>
                              <a:pt x="0" y="4"/>
                            </a:lnTo>
                            <a:lnTo>
                              <a:pt x="100" y="189"/>
                            </a:lnTo>
                            <a:lnTo>
                              <a:pt x="177" y="184"/>
                            </a:lnTo>
                            <a:lnTo>
                              <a:pt x="52" y="0"/>
                            </a:lnTo>
                            <a:close/>
                          </a:path>
                        </a:pathLst>
                      </a:custGeom>
                      <a:solidFill>
                        <a:srgbClr val="804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s-MX"/>
                      </a:p>
                    </p:txBody>
                  </p:sp>
                  <p:sp>
                    <p:nvSpPr>
                      <p:cNvPr id="268" name="Freeform 3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22" y="1324"/>
                        <a:ext cx="19" cy="50"/>
                      </a:xfrm>
                      <a:custGeom>
                        <a:avLst/>
                        <a:gdLst>
                          <a:gd name="T0" fmla="*/ 0 w 77"/>
                          <a:gd name="T1" fmla="*/ 5 h 201"/>
                          <a:gd name="T2" fmla="*/ 0 w 77"/>
                          <a:gd name="T3" fmla="*/ 201 h 201"/>
                          <a:gd name="T4" fmla="*/ 77 w 77"/>
                          <a:gd name="T5" fmla="*/ 199 h 201"/>
                          <a:gd name="T6" fmla="*/ 77 w 77"/>
                          <a:gd name="T7" fmla="*/ 0 h 201"/>
                          <a:gd name="T8" fmla="*/ 0 w 77"/>
                          <a:gd name="T9" fmla="*/ 5 h 20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77" h="201">
                            <a:moveTo>
                              <a:pt x="0" y="5"/>
                            </a:moveTo>
                            <a:lnTo>
                              <a:pt x="0" y="201"/>
                            </a:lnTo>
                            <a:lnTo>
                              <a:pt x="77" y="199"/>
                            </a:lnTo>
                            <a:lnTo>
                              <a:pt x="77" y="0"/>
                            </a:lnTo>
                            <a:lnTo>
                              <a:pt x="0" y="5"/>
                            </a:lnTo>
                            <a:close/>
                          </a:path>
                        </a:pathLst>
                      </a:custGeom>
                      <a:solidFill>
                        <a:srgbClr val="603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s-MX"/>
                      </a:p>
                    </p:txBody>
                  </p:sp>
                </p:grpSp>
                <p:grpSp>
                  <p:nvGrpSpPr>
                    <p:cNvPr id="235" name="Group 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92" y="1274"/>
                      <a:ext cx="18" cy="31"/>
                      <a:chOff x="3092" y="1274"/>
                      <a:chExt cx="18" cy="31"/>
                    </a:xfrm>
                  </p:grpSpPr>
                  <p:sp>
                    <p:nvSpPr>
                      <p:cNvPr id="264" name="Freeform 3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92" y="1274"/>
                        <a:ext cx="15" cy="31"/>
                      </a:xfrm>
                      <a:custGeom>
                        <a:avLst/>
                        <a:gdLst>
                          <a:gd name="T0" fmla="*/ 58 w 62"/>
                          <a:gd name="T1" fmla="*/ 23 h 123"/>
                          <a:gd name="T2" fmla="*/ 62 w 62"/>
                          <a:gd name="T3" fmla="*/ 48 h 123"/>
                          <a:gd name="T4" fmla="*/ 62 w 62"/>
                          <a:gd name="T5" fmla="*/ 69 h 123"/>
                          <a:gd name="T6" fmla="*/ 56 w 62"/>
                          <a:gd name="T7" fmla="*/ 82 h 123"/>
                          <a:gd name="T8" fmla="*/ 48 w 62"/>
                          <a:gd name="T9" fmla="*/ 94 h 123"/>
                          <a:gd name="T10" fmla="*/ 41 w 62"/>
                          <a:gd name="T11" fmla="*/ 103 h 123"/>
                          <a:gd name="T12" fmla="*/ 35 w 62"/>
                          <a:gd name="T13" fmla="*/ 110 h 123"/>
                          <a:gd name="T14" fmla="*/ 27 w 62"/>
                          <a:gd name="T15" fmla="*/ 116 h 123"/>
                          <a:gd name="T16" fmla="*/ 20 w 62"/>
                          <a:gd name="T17" fmla="*/ 122 h 123"/>
                          <a:gd name="T18" fmla="*/ 11 w 62"/>
                          <a:gd name="T19" fmla="*/ 123 h 123"/>
                          <a:gd name="T20" fmla="*/ 9 w 62"/>
                          <a:gd name="T21" fmla="*/ 115 h 123"/>
                          <a:gd name="T22" fmla="*/ 14 w 62"/>
                          <a:gd name="T23" fmla="*/ 108 h 123"/>
                          <a:gd name="T24" fmla="*/ 21 w 62"/>
                          <a:gd name="T25" fmla="*/ 96 h 123"/>
                          <a:gd name="T26" fmla="*/ 22 w 62"/>
                          <a:gd name="T27" fmla="*/ 88 h 123"/>
                          <a:gd name="T28" fmla="*/ 15 w 62"/>
                          <a:gd name="T29" fmla="*/ 88 h 123"/>
                          <a:gd name="T30" fmla="*/ 10 w 62"/>
                          <a:gd name="T31" fmla="*/ 88 h 123"/>
                          <a:gd name="T32" fmla="*/ 7 w 62"/>
                          <a:gd name="T33" fmla="*/ 85 h 123"/>
                          <a:gd name="T34" fmla="*/ 2 w 62"/>
                          <a:gd name="T35" fmla="*/ 74 h 123"/>
                          <a:gd name="T36" fmla="*/ 0 w 62"/>
                          <a:gd name="T37" fmla="*/ 67 h 123"/>
                          <a:gd name="T38" fmla="*/ 0 w 62"/>
                          <a:gd name="T39" fmla="*/ 61 h 123"/>
                          <a:gd name="T40" fmla="*/ 3 w 62"/>
                          <a:gd name="T41" fmla="*/ 48 h 123"/>
                          <a:gd name="T42" fmla="*/ 8 w 62"/>
                          <a:gd name="T43" fmla="*/ 39 h 123"/>
                          <a:gd name="T44" fmla="*/ 11 w 62"/>
                          <a:gd name="T45" fmla="*/ 25 h 123"/>
                          <a:gd name="T46" fmla="*/ 18 w 62"/>
                          <a:gd name="T47" fmla="*/ 1 h 123"/>
                          <a:gd name="T48" fmla="*/ 56 w 62"/>
                          <a:gd name="T49" fmla="*/ 0 h 123"/>
                          <a:gd name="T50" fmla="*/ 58 w 62"/>
                          <a:gd name="T51" fmla="*/ 23 h 12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</a:cxnLst>
                        <a:rect l="0" t="0" r="r" b="b"/>
                        <a:pathLst>
                          <a:path w="62" h="123">
                            <a:moveTo>
                              <a:pt x="58" y="23"/>
                            </a:moveTo>
                            <a:lnTo>
                              <a:pt x="62" y="48"/>
                            </a:lnTo>
                            <a:lnTo>
                              <a:pt x="62" y="69"/>
                            </a:lnTo>
                            <a:lnTo>
                              <a:pt x="56" y="82"/>
                            </a:lnTo>
                            <a:lnTo>
                              <a:pt x="48" y="94"/>
                            </a:lnTo>
                            <a:lnTo>
                              <a:pt x="41" y="103"/>
                            </a:lnTo>
                            <a:lnTo>
                              <a:pt x="35" y="110"/>
                            </a:lnTo>
                            <a:lnTo>
                              <a:pt x="27" y="116"/>
                            </a:lnTo>
                            <a:lnTo>
                              <a:pt x="20" y="122"/>
                            </a:lnTo>
                            <a:lnTo>
                              <a:pt x="11" y="123"/>
                            </a:lnTo>
                            <a:lnTo>
                              <a:pt x="9" y="115"/>
                            </a:lnTo>
                            <a:lnTo>
                              <a:pt x="14" y="108"/>
                            </a:lnTo>
                            <a:lnTo>
                              <a:pt x="21" y="96"/>
                            </a:lnTo>
                            <a:lnTo>
                              <a:pt x="22" y="88"/>
                            </a:lnTo>
                            <a:lnTo>
                              <a:pt x="15" y="88"/>
                            </a:lnTo>
                            <a:lnTo>
                              <a:pt x="10" y="88"/>
                            </a:lnTo>
                            <a:lnTo>
                              <a:pt x="7" y="85"/>
                            </a:lnTo>
                            <a:lnTo>
                              <a:pt x="2" y="74"/>
                            </a:lnTo>
                            <a:lnTo>
                              <a:pt x="0" y="67"/>
                            </a:lnTo>
                            <a:lnTo>
                              <a:pt x="0" y="61"/>
                            </a:lnTo>
                            <a:lnTo>
                              <a:pt x="3" y="48"/>
                            </a:lnTo>
                            <a:lnTo>
                              <a:pt x="8" y="39"/>
                            </a:lnTo>
                            <a:lnTo>
                              <a:pt x="11" y="25"/>
                            </a:lnTo>
                            <a:lnTo>
                              <a:pt x="18" y="1"/>
                            </a:lnTo>
                            <a:lnTo>
                              <a:pt x="56" y="0"/>
                            </a:lnTo>
                            <a:lnTo>
                              <a:pt x="58" y="23"/>
                            </a:lnTo>
                            <a:close/>
                          </a:path>
                        </a:pathLst>
                      </a:custGeom>
                      <a:solidFill>
                        <a:srgbClr val="FFC080"/>
                      </a:solidFill>
                      <a:ln w="3175">
                        <a:solidFill>
                          <a:srgbClr val="402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MX"/>
                      </a:p>
                    </p:txBody>
                  </p:sp>
                  <p:sp>
                    <p:nvSpPr>
                      <p:cNvPr id="265" name="Freeform 3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92" y="1275"/>
                        <a:ext cx="18" cy="5"/>
                      </a:xfrm>
                      <a:custGeom>
                        <a:avLst/>
                        <a:gdLst>
                          <a:gd name="T0" fmla="*/ 0 w 71"/>
                          <a:gd name="T1" fmla="*/ 1 h 21"/>
                          <a:gd name="T2" fmla="*/ 1 w 71"/>
                          <a:gd name="T3" fmla="*/ 19 h 21"/>
                          <a:gd name="T4" fmla="*/ 12 w 71"/>
                          <a:gd name="T5" fmla="*/ 21 h 21"/>
                          <a:gd name="T6" fmla="*/ 33 w 71"/>
                          <a:gd name="T7" fmla="*/ 21 h 21"/>
                          <a:gd name="T8" fmla="*/ 52 w 71"/>
                          <a:gd name="T9" fmla="*/ 20 h 21"/>
                          <a:gd name="T10" fmla="*/ 66 w 71"/>
                          <a:gd name="T11" fmla="*/ 17 h 21"/>
                          <a:gd name="T12" fmla="*/ 71 w 71"/>
                          <a:gd name="T13" fmla="*/ 16 h 21"/>
                          <a:gd name="T14" fmla="*/ 71 w 71"/>
                          <a:gd name="T15" fmla="*/ 0 h 21"/>
                          <a:gd name="T16" fmla="*/ 0 w 71"/>
                          <a:gd name="T17" fmla="*/ 1 h 2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71" h="21">
                            <a:moveTo>
                              <a:pt x="0" y="1"/>
                            </a:moveTo>
                            <a:lnTo>
                              <a:pt x="1" y="19"/>
                            </a:lnTo>
                            <a:lnTo>
                              <a:pt x="12" y="21"/>
                            </a:lnTo>
                            <a:lnTo>
                              <a:pt x="33" y="21"/>
                            </a:lnTo>
                            <a:lnTo>
                              <a:pt x="52" y="20"/>
                            </a:lnTo>
                            <a:lnTo>
                              <a:pt x="66" y="17"/>
                            </a:lnTo>
                            <a:lnTo>
                              <a:pt x="71" y="16"/>
                            </a:lnTo>
                            <a:lnTo>
                              <a:pt x="71" y="0"/>
                            </a:lnTo>
                            <a:lnTo>
                              <a:pt x="0" y="1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3175">
                        <a:solidFill>
                          <a:srgbClr val="402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MX"/>
                      </a:p>
                    </p:txBody>
                  </p:sp>
                </p:grpSp>
                <p:grpSp>
                  <p:nvGrpSpPr>
                    <p:cNvPr id="236" name="Group 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2" y="1148"/>
                      <a:ext cx="64" cy="106"/>
                      <a:chOff x="3022" y="1148"/>
                      <a:chExt cx="64" cy="106"/>
                    </a:xfrm>
                  </p:grpSpPr>
                  <p:sp>
                    <p:nvSpPr>
                      <p:cNvPr id="259" name="Freeform 3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22" y="1155"/>
                        <a:ext cx="64" cy="99"/>
                      </a:xfrm>
                      <a:custGeom>
                        <a:avLst/>
                        <a:gdLst>
                          <a:gd name="T0" fmla="*/ 85 w 254"/>
                          <a:gd name="T1" fmla="*/ 0 h 396"/>
                          <a:gd name="T2" fmla="*/ 75 w 254"/>
                          <a:gd name="T3" fmla="*/ 10 h 396"/>
                          <a:gd name="T4" fmla="*/ 0 w 254"/>
                          <a:gd name="T5" fmla="*/ 72 h 396"/>
                          <a:gd name="T6" fmla="*/ 33 w 254"/>
                          <a:gd name="T7" fmla="*/ 391 h 396"/>
                          <a:gd name="T8" fmla="*/ 237 w 254"/>
                          <a:gd name="T9" fmla="*/ 396 h 396"/>
                          <a:gd name="T10" fmla="*/ 254 w 254"/>
                          <a:gd name="T11" fmla="*/ 59 h 396"/>
                          <a:gd name="T12" fmla="*/ 187 w 254"/>
                          <a:gd name="T13" fmla="*/ 12 h 396"/>
                          <a:gd name="T14" fmla="*/ 177 w 254"/>
                          <a:gd name="T15" fmla="*/ 3 h 396"/>
                          <a:gd name="T16" fmla="*/ 133 w 254"/>
                          <a:gd name="T17" fmla="*/ 29 h 396"/>
                          <a:gd name="T18" fmla="*/ 85 w 254"/>
                          <a:gd name="T19" fmla="*/ 0 h 39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54" h="396">
                            <a:moveTo>
                              <a:pt x="85" y="0"/>
                            </a:moveTo>
                            <a:lnTo>
                              <a:pt x="75" y="10"/>
                            </a:lnTo>
                            <a:lnTo>
                              <a:pt x="0" y="72"/>
                            </a:lnTo>
                            <a:lnTo>
                              <a:pt x="33" y="391"/>
                            </a:lnTo>
                            <a:lnTo>
                              <a:pt x="237" y="396"/>
                            </a:lnTo>
                            <a:lnTo>
                              <a:pt x="254" y="59"/>
                            </a:lnTo>
                            <a:lnTo>
                              <a:pt x="187" y="12"/>
                            </a:lnTo>
                            <a:lnTo>
                              <a:pt x="177" y="3"/>
                            </a:lnTo>
                            <a:lnTo>
                              <a:pt x="133" y="29"/>
                            </a:lnTo>
                            <a:lnTo>
                              <a:pt x="85" y="0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s-MX"/>
                      </a:p>
                    </p:txBody>
                  </p:sp>
                  <p:sp>
                    <p:nvSpPr>
                      <p:cNvPr id="260" name="Freeform 3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44" y="1148"/>
                        <a:ext cx="23" cy="19"/>
                      </a:xfrm>
                      <a:custGeom>
                        <a:avLst/>
                        <a:gdLst>
                          <a:gd name="T0" fmla="*/ 3 w 93"/>
                          <a:gd name="T1" fmla="*/ 0 h 75"/>
                          <a:gd name="T2" fmla="*/ 0 w 93"/>
                          <a:gd name="T3" fmla="*/ 42 h 75"/>
                          <a:gd name="T4" fmla="*/ 49 w 93"/>
                          <a:gd name="T5" fmla="*/ 75 h 75"/>
                          <a:gd name="T6" fmla="*/ 93 w 93"/>
                          <a:gd name="T7" fmla="*/ 42 h 75"/>
                          <a:gd name="T8" fmla="*/ 88 w 93"/>
                          <a:gd name="T9" fmla="*/ 0 h 75"/>
                          <a:gd name="T10" fmla="*/ 3 w 93"/>
                          <a:gd name="T11" fmla="*/ 0 h 7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</a:cxnLst>
                        <a:rect l="0" t="0" r="r" b="b"/>
                        <a:pathLst>
                          <a:path w="93" h="75">
                            <a:moveTo>
                              <a:pt x="3" y="0"/>
                            </a:moveTo>
                            <a:lnTo>
                              <a:pt x="0" y="42"/>
                            </a:lnTo>
                            <a:lnTo>
                              <a:pt x="49" y="75"/>
                            </a:lnTo>
                            <a:lnTo>
                              <a:pt x="93" y="42"/>
                            </a:lnTo>
                            <a:lnTo>
                              <a:pt x="88" y="0"/>
                            </a:lnTo>
                            <a:lnTo>
                              <a:pt x="3" y="0"/>
                            </a:lnTo>
                            <a:close/>
                          </a:path>
                        </a:pathLst>
                      </a:custGeom>
                      <a:solidFill>
                        <a:srgbClr val="FFA040"/>
                      </a:solidFill>
                      <a:ln w="3175">
                        <a:solidFill>
                          <a:srgbClr val="402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MX"/>
                      </a:p>
                    </p:txBody>
                  </p:sp>
                  <p:grpSp>
                    <p:nvGrpSpPr>
                      <p:cNvPr id="261" name="Group 3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041" y="1155"/>
                        <a:ext cx="28" cy="17"/>
                        <a:chOff x="3041" y="1155"/>
                        <a:chExt cx="28" cy="17"/>
                      </a:xfrm>
                    </p:grpSpPr>
                    <p:sp>
                      <p:nvSpPr>
                        <p:cNvPr id="262" name="Freeform 3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041" y="1155"/>
                          <a:ext cx="14" cy="17"/>
                        </a:xfrm>
                        <a:custGeom>
                          <a:avLst/>
                          <a:gdLst>
                            <a:gd name="T0" fmla="*/ 10 w 58"/>
                            <a:gd name="T1" fmla="*/ 0 h 68"/>
                            <a:gd name="T2" fmla="*/ 58 w 58"/>
                            <a:gd name="T3" fmla="*/ 30 h 68"/>
                            <a:gd name="T4" fmla="*/ 31 w 58"/>
                            <a:gd name="T5" fmla="*/ 68 h 68"/>
                            <a:gd name="T6" fmla="*/ 0 w 58"/>
                            <a:gd name="T7" fmla="*/ 12 h 68"/>
                            <a:gd name="T8" fmla="*/ 10 w 58"/>
                            <a:gd name="T9" fmla="*/ 0 h 68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</a:cxnLst>
                          <a:rect l="0" t="0" r="r" b="b"/>
                          <a:pathLst>
                            <a:path w="58" h="68">
                              <a:moveTo>
                                <a:pt x="10" y="0"/>
                              </a:moveTo>
                              <a:lnTo>
                                <a:pt x="58" y="30"/>
                              </a:lnTo>
                              <a:lnTo>
                                <a:pt x="31" y="68"/>
                              </a:lnTo>
                              <a:lnTo>
                                <a:pt x="0" y="12"/>
                              </a:lnTo>
                              <a:lnTo>
                                <a:pt x="1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E0E0E0"/>
                        </a:solidFill>
                        <a:ln w="3175">
                          <a:solidFill>
                            <a:srgbClr val="402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s-MX"/>
                        </a:p>
                      </p:txBody>
                    </p:sp>
                    <p:sp>
                      <p:nvSpPr>
                        <p:cNvPr id="263" name="Freeform 3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055" y="1155"/>
                          <a:ext cx="14" cy="17"/>
                        </a:xfrm>
                        <a:custGeom>
                          <a:avLst/>
                          <a:gdLst>
                            <a:gd name="T0" fmla="*/ 46 w 55"/>
                            <a:gd name="T1" fmla="*/ 0 h 70"/>
                            <a:gd name="T2" fmla="*/ 0 w 55"/>
                            <a:gd name="T3" fmla="*/ 29 h 70"/>
                            <a:gd name="T4" fmla="*/ 29 w 55"/>
                            <a:gd name="T5" fmla="*/ 70 h 70"/>
                            <a:gd name="T6" fmla="*/ 55 w 55"/>
                            <a:gd name="T7" fmla="*/ 12 h 70"/>
                            <a:gd name="T8" fmla="*/ 46 w 55"/>
                            <a:gd name="T9" fmla="*/ 0 h 7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</a:cxnLst>
                          <a:rect l="0" t="0" r="r" b="b"/>
                          <a:pathLst>
                            <a:path w="55" h="70">
                              <a:moveTo>
                                <a:pt x="46" y="0"/>
                              </a:moveTo>
                              <a:lnTo>
                                <a:pt x="0" y="29"/>
                              </a:lnTo>
                              <a:lnTo>
                                <a:pt x="29" y="70"/>
                              </a:lnTo>
                              <a:lnTo>
                                <a:pt x="55" y="12"/>
                              </a:lnTo>
                              <a:lnTo>
                                <a:pt x="4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E0E0E0"/>
                        </a:solidFill>
                        <a:ln w="3175">
                          <a:solidFill>
                            <a:srgbClr val="402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s-MX"/>
                        </a:p>
                      </p:txBody>
                    </p:sp>
                  </p:grpSp>
                </p:grpSp>
                <p:sp>
                  <p:nvSpPr>
                    <p:cNvPr id="237" name="Freeform 41"/>
                    <p:cNvSpPr>
                      <a:spLocks/>
                    </p:cNvSpPr>
                    <p:nvPr/>
                  </p:nvSpPr>
                  <p:spPr bwMode="auto">
                    <a:xfrm>
                      <a:off x="3001" y="1157"/>
                      <a:ext cx="56" cy="140"/>
                    </a:xfrm>
                    <a:custGeom>
                      <a:avLst/>
                      <a:gdLst>
                        <a:gd name="T0" fmla="*/ 162 w 224"/>
                        <a:gd name="T1" fmla="*/ 0 h 560"/>
                        <a:gd name="T2" fmla="*/ 125 w 224"/>
                        <a:gd name="T3" fmla="*/ 23 h 560"/>
                        <a:gd name="T4" fmla="*/ 108 w 224"/>
                        <a:gd name="T5" fmla="*/ 32 h 560"/>
                        <a:gd name="T6" fmla="*/ 86 w 224"/>
                        <a:gd name="T7" fmla="*/ 41 h 560"/>
                        <a:gd name="T8" fmla="*/ 58 w 224"/>
                        <a:gd name="T9" fmla="*/ 42 h 560"/>
                        <a:gd name="T10" fmla="*/ 48 w 224"/>
                        <a:gd name="T11" fmla="*/ 47 h 560"/>
                        <a:gd name="T12" fmla="*/ 41 w 224"/>
                        <a:gd name="T13" fmla="*/ 53 h 560"/>
                        <a:gd name="T14" fmla="*/ 37 w 224"/>
                        <a:gd name="T15" fmla="*/ 61 h 560"/>
                        <a:gd name="T16" fmla="*/ 33 w 224"/>
                        <a:gd name="T17" fmla="*/ 73 h 560"/>
                        <a:gd name="T18" fmla="*/ 32 w 224"/>
                        <a:gd name="T19" fmla="*/ 84 h 560"/>
                        <a:gd name="T20" fmla="*/ 10 w 224"/>
                        <a:gd name="T21" fmla="*/ 254 h 560"/>
                        <a:gd name="T22" fmla="*/ 0 w 224"/>
                        <a:gd name="T23" fmla="*/ 288 h 560"/>
                        <a:gd name="T24" fmla="*/ 0 w 224"/>
                        <a:gd name="T25" fmla="*/ 315 h 560"/>
                        <a:gd name="T26" fmla="*/ 20 w 224"/>
                        <a:gd name="T27" fmla="*/ 416 h 560"/>
                        <a:gd name="T28" fmla="*/ 35 w 224"/>
                        <a:gd name="T29" fmla="*/ 476 h 560"/>
                        <a:gd name="T30" fmla="*/ 46 w 224"/>
                        <a:gd name="T31" fmla="*/ 479 h 560"/>
                        <a:gd name="T32" fmla="*/ 54 w 224"/>
                        <a:gd name="T33" fmla="*/ 481 h 560"/>
                        <a:gd name="T34" fmla="*/ 70 w 224"/>
                        <a:gd name="T35" fmla="*/ 482 h 560"/>
                        <a:gd name="T36" fmla="*/ 84 w 224"/>
                        <a:gd name="T37" fmla="*/ 481 h 560"/>
                        <a:gd name="T38" fmla="*/ 84 w 224"/>
                        <a:gd name="T39" fmla="*/ 518 h 560"/>
                        <a:gd name="T40" fmla="*/ 86 w 224"/>
                        <a:gd name="T41" fmla="*/ 531 h 560"/>
                        <a:gd name="T42" fmla="*/ 93 w 224"/>
                        <a:gd name="T43" fmla="*/ 540 h 560"/>
                        <a:gd name="T44" fmla="*/ 101 w 224"/>
                        <a:gd name="T45" fmla="*/ 545 h 560"/>
                        <a:gd name="T46" fmla="*/ 110 w 224"/>
                        <a:gd name="T47" fmla="*/ 548 h 560"/>
                        <a:gd name="T48" fmla="*/ 131 w 224"/>
                        <a:gd name="T49" fmla="*/ 552 h 560"/>
                        <a:gd name="T50" fmla="*/ 151 w 224"/>
                        <a:gd name="T51" fmla="*/ 554 h 560"/>
                        <a:gd name="T52" fmla="*/ 179 w 224"/>
                        <a:gd name="T53" fmla="*/ 558 h 560"/>
                        <a:gd name="T54" fmla="*/ 224 w 224"/>
                        <a:gd name="T55" fmla="*/ 560 h 560"/>
                        <a:gd name="T56" fmla="*/ 224 w 224"/>
                        <a:gd name="T57" fmla="*/ 359 h 560"/>
                        <a:gd name="T58" fmla="*/ 219 w 224"/>
                        <a:gd name="T59" fmla="*/ 269 h 560"/>
                        <a:gd name="T60" fmla="*/ 206 w 224"/>
                        <a:gd name="T61" fmla="*/ 232 h 560"/>
                        <a:gd name="T62" fmla="*/ 199 w 224"/>
                        <a:gd name="T63" fmla="*/ 203 h 560"/>
                        <a:gd name="T64" fmla="*/ 191 w 224"/>
                        <a:gd name="T65" fmla="*/ 176 h 560"/>
                        <a:gd name="T66" fmla="*/ 185 w 224"/>
                        <a:gd name="T67" fmla="*/ 147 h 560"/>
                        <a:gd name="T68" fmla="*/ 181 w 224"/>
                        <a:gd name="T69" fmla="*/ 113 h 560"/>
                        <a:gd name="T70" fmla="*/ 180 w 224"/>
                        <a:gd name="T71" fmla="*/ 88 h 560"/>
                        <a:gd name="T72" fmla="*/ 178 w 224"/>
                        <a:gd name="T73" fmla="*/ 66 h 560"/>
                        <a:gd name="T74" fmla="*/ 172 w 224"/>
                        <a:gd name="T75" fmla="*/ 39 h 560"/>
                        <a:gd name="T76" fmla="*/ 162 w 224"/>
                        <a:gd name="T77" fmla="*/ 0 h 5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</a:cxnLst>
                      <a:rect l="0" t="0" r="r" b="b"/>
                      <a:pathLst>
                        <a:path w="224" h="560">
                          <a:moveTo>
                            <a:pt x="162" y="0"/>
                          </a:moveTo>
                          <a:lnTo>
                            <a:pt x="125" y="23"/>
                          </a:lnTo>
                          <a:lnTo>
                            <a:pt x="108" y="32"/>
                          </a:lnTo>
                          <a:lnTo>
                            <a:pt x="86" y="41"/>
                          </a:lnTo>
                          <a:lnTo>
                            <a:pt x="58" y="42"/>
                          </a:lnTo>
                          <a:lnTo>
                            <a:pt x="48" y="47"/>
                          </a:lnTo>
                          <a:lnTo>
                            <a:pt x="41" y="53"/>
                          </a:lnTo>
                          <a:lnTo>
                            <a:pt x="37" y="61"/>
                          </a:lnTo>
                          <a:lnTo>
                            <a:pt x="33" y="73"/>
                          </a:lnTo>
                          <a:lnTo>
                            <a:pt x="32" y="84"/>
                          </a:lnTo>
                          <a:lnTo>
                            <a:pt x="10" y="254"/>
                          </a:lnTo>
                          <a:lnTo>
                            <a:pt x="0" y="288"/>
                          </a:lnTo>
                          <a:lnTo>
                            <a:pt x="0" y="315"/>
                          </a:lnTo>
                          <a:lnTo>
                            <a:pt x="20" y="416"/>
                          </a:lnTo>
                          <a:lnTo>
                            <a:pt x="35" y="476"/>
                          </a:lnTo>
                          <a:lnTo>
                            <a:pt x="46" y="479"/>
                          </a:lnTo>
                          <a:lnTo>
                            <a:pt x="54" y="481"/>
                          </a:lnTo>
                          <a:lnTo>
                            <a:pt x="70" y="482"/>
                          </a:lnTo>
                          <a:lnTo>
                            <a:pt x="84" y="481"/>
                          </a:lnTo>
                          <a:lnTo>
                            <a:pt x="84" y="518"/>
                          </a:lnTo>
                          <a:lnTo>
                            <a:pt x="86" y="531"/>
                          </a:lnTo>
                          <a:lnTo>
                            <a:pt x="93" y="540"/>
                          </a:lnTo>
                          <a:lnTo>
                            <a:pt x="101" y="545"/>
                          </a:lnTo>
                          <a:lnTo>
                            <a:pt x="110" y="548"/>
                          </a:lnTo>
                          <a:lnTo>
                            <a:pt x="131" y="552"/>
                          </a:lnTo>
                          <a:lnTo>
                            <a:pt x="151" y="554"/>
                          </a:lnTo>
                          <a:lnTo>
                            <a:pt x="179" y="558"/>
                          </a:lnTo>
                          <a:lnTo>
                            <a:pt x="224" y="560"/>
                          </a:lnTo>
                          <a:lnTo>
                            <a:pt x="224" y="359"/>
                          </a:lnTo>
                          <a:lnTo>
                            <a:pt x="219" y="269"/>
                          </a:lnTo>
                          <a:lnTo>
                            <a:pt x="206" y="232"/>
                          </a:lnTo>
                          <a:lnTo>
                            <a:pt x="199" y="203"/>
                          </a:lnTo>
                          <a:lnTo>
                            <a:pt x="191" y="176"/>
                          </a:lnTo>
                          <a:lnTo>
                            <a:pt x="185" y="147"/>
                          </a:lnTo>
                          <a:lnTo>
                            <a:pt x="181" y="113"/>
                          </a:lnTo>
                          <a:lnTo>
                            <a:pt x="180" y="88"/>
                          </a:lnTo>
                          <a:lnTo>
                            <a:pt x="178" y="66"/>
                          </a:lnTo>
                          <a:lnTo>
                            <a:pt x="172" y="39"/>
                          </a:lnTo>
                          <a:lnTo>
                            <a:pt x="162" y="0"/>
                          </a:lnTo>
                          <a:close/>
                        </a:path>
                      </a:pathLst>
                    </a:custGeom>
                    <a:solidFill>
                      <a:srgbClr val="603000"/>
                    </a:solidFill>
                    <a:ln w="3175">
                      <a:solidFill>
                        <a:srgbClr val="402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MX"/>
                    </a:p>
                  </p:txBody>
                </p:sp>
                <p:sp>
                  <p:nvSpPr>
                    <p:cNvPr id="238" name="Freeform 42"/>
                    <p:cNvSpPr>
                      <a:spLocks/>
                    </p:cNvSpPr>
                    <p:nvPr/>
                  </p:nvSpPr>
                  <p:spPr bwMode="auto">
                    <a:xfrm>
                      <a:off x="3042" y="1157"/>
                      <a:ext cx="68" cy="141"/>
                    </a:xfrm>
                    <a:custGeom>
                      <a:avLst/>
                      <a:gdLst>
                        <a:gd name="T0" fmla="*/ 105 w 273"/>
                        <a:gd name="T1" fmla="*/ 0 h 562"/>
                        <a:gd name="T2" fmla="*/ 142 w 273"/>
                        <a:gd name="T3" fmla="*/ 23 h 562"/>
                        <a:gd name="T4" fmla="*/ 159 w 273"/>
                        <a:gd name="T5" fmla="*/ 32 h 562"/>
                        <a:gd name="T6" fmla="*/ 181 w 273"/>
                        <a:gd name="T7" fmla="*/ 41 h 562"/>
                        <a:gd name="T8" fmla="*/ 209 w 273"/>
                        <a:gd name="T9" fmla="*/ 42 h 562"/>
                        <a:gd name="T10" fmla="*/ 219 w 273"/>
                        <a:gd name="T11" fmla="*/ 47 h 562"/>
                        <a:gd name="T12" fmla="*/ 225 w 273"/>
                        <a:gd name="T13" fmla="*/ 53 h 562"/>
                        <a:gd name="T14" fmla="*/ 230 w 273"/>
                        <a:gd name="T15" fmla="*/ 61 h 562"/>
                        <a:gd name="T16" fmla="*/ 232 w 273"/>
                        <a:gd name="T17" fmla="*/ 73 h 562"/>
                        <a:gd name="T18" fmla="*/ 235 w 273"/>
                        <a:gd name="T19" fmla="*/ 84 h 562"/>
                        <a:gd name="T20" fmla="*/ 259 w 273"/>
                        <a:gd name="T21" fmla="*/ 245 h 562"/>
                        <a:gd name="T22" fmla="*/ 267 w 273"/>
                        <a:gd name="T23" fmla="*/ 279 h 562"/>
                        <a:gd name="T24" fmla="*/ 267 w 273"/>
                        <a:gd name="T25" fmla="*/ 315 h 562"/>
                        <a:gd name="T26" fmla="*/ 270 w 273"/>
                        <a:gd name="T27" fmla="*/ 387 h 562"/>
                        <a:gd name="T28" fmla="*/ 273 w 273"/>
                        <a:gd name="T29" fmla="*/ 473 h 562"/>
                        <a:gd name="T30" fmla="*/ 261 w 273"/>
                        <a:gd name="T31" fmla="*/ 479 h 562"/>
                        <a:gd name="T32" fmla="*/ 239 w 273"/>
                        <a:gd name="T33" fmla="*/ 479 h 562"/>
                        <a:gd name="T34" fmla="*/ 225 w 273"/>
                        <a:gd name="T35" fmla="*/ 479 h 562"/>
                        <a:gd name="T36" fmla="*/ 199 w 273"/>
                        <a:gd name="T37" fmla="*/ 476 h 562"/>
                        <a:gd name="T38" fmla="*/ 197 w 273"/>
                        <a:gd name="T39" fmla="*/ 440 h 562"/>
                        <a:gd name="T40" fmla="*/ 195 w 273"/>
                        <a:gd name="T41" fmla="*/ 394 h 562"/>
                        <a:gd name="T42" fmla="*/ 187 w 273"/>
                        <a:gd name="T43" fmla="*/ 432 h 562"/>
                        <a:gd name="T44" fmla="*/ 182 w 273"/>
                        <a:gd name="T45" fmla="*/ 481 h 562"/>
                        <a:gd name="T46" fmla="*/ 182 w 273"/>
                        <a:gd name="T47" fmla="*/ 518 h 562"/>
                        <a:gd name="T48" fmla="*/ 174 w 273"/>
                        <a:gd name="T49" fmla="*/ 535 h 562"/>
                        <a:gd name="T50" fmla="*/ 159 w 273"/>
                        <a:gd name="T51" fmla="*/ 549 h 562"/>
                        <a:gd name="T52" fmla="*/ 138 w 273"/>
                        <a:gd name="T53" fmla="*/ 552 h 562"/>
                        <a:gd name="T54" fmla="*/ 114 w 273"/>
                        <a:gd name="T55" fmla="*/ 558 h 562"/>
                        <a:gd name="T56" fmla="*/ 81 w 273"/>
                        <a:gd name="T57" fmla="*/ 558 h 562"/>
                        <a:gd name="T58" fmla="*/ 0 w 273"/>
                        <a:gd name="T59" fmla="*/ 562 h 562"/>
                        <a:gd name="T60" fmla="*/ 11 w 273"/>
                        <a:gd name="T61" fmla="*/ 376 h 562"/>
                        <a:gd name="T62" fmla="*/ 48 w 273"/>
                        <a:gd name="T63" fmla="*/ 313 h 562"/>
                        <a:gd name="T64" fmla="*/ 54 w 273"/>
                        <a:gd name="T65" fmla="*/ 285 h 562"/>
                        <a:gd name="T66" fmla="*/ 65 w 273"/>
                        <a:gd name="T67" fmla="*/ 248 h 562"/>
                        <a:gd name="T68" fmla="*/ 75 w 273"/>
                        <a:gd name="T69" fmla="*/ 208 h 562"/>
                        <a:gd name="T70" fmla="*/ 80 w 273"/>
                        <a:gd name="T71" fmla="*/ 161 h 562"/>
                        <a:gd name="T72" fmla="*/ 75 w 273"/>
                        <a:gd name="T73" fmla="*/ 113 h 562"/>
                        <a:gd name="T74" fmla="*/ 81 w 273"/>
                        <a:gd name="T75" fmla="*/ 89 h 562"/>
                        <a:gd name="T76" fmla="*/ 83 w 273"/>
                        <a:gd name="T77" fmla="*/ 69 h 562"/>
                        <a:gd name="T78" fmla="*/ 91 w 273"/>
                        <a:gd name="T79" fmla="*/ 42 h 562"/>
                        <a:gd name="T80" fmla="*/ 105 w 273"/>
                        <a:gd name="T81" fmla="*/ 0 h 5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</a:cxnLst>
                      <a:rect l="0" t="0" r="r" b="b"/>
                      <a:pathLst>
                        <a:path w="273" h="562">
                          <a:moveTo>
                            <a:pt x="105" y="0"/>
                          </a:moveTo>
                          <a:lnTo>
                            <a:pt x="142" y="23"/>
                          </a:lnTo>
                          <a:lnTo>
                            <a:pt x="159" y="32"/>
                          </a:lnTo>
                          <a:lnTo>
                            <a:pt x="181" y="41"/>
                          </a:lnTo>
                          <a:lnTo>
                            <a:pt x="209" y="42"/>
                          </a:lnTo>
                          <a:lnTo>
                            <a:pt x="219" y="47"/>
                          </a:lnTo>
                          <a:lnTo>
                            <a:pt x="225" y="53"/>
                          </a:lnTo>
                          <a:lnTo>
                            <a:pt x="230" y="61"/>
                          </a:lnTo>
                          <a:lnTo>
                            <a:pt x="232" y="73"/>
                          </a:lnTo>
                          <a:lnTo>
                            <a:pt x="235" y="84"/>
                          </a:lnTo>
                          <a:lnTo>
                            <a:pt x="259" y="245"/>
                          </a:lnTo>
                          <a:lnTo>
                            <a:pt x="267" y="279"/>
                          </a:lnTo>
                          <a:lnTo>
                            <a:pt x="267" y="315"/>
                          </a:lnTo>
                          <a:lnTo>
                            <a:pt x="270" y="387"/>
                          </a:lnTo>
                          <a:lnTo>
                            <a:pt x="273" y="473"/>
                          </a:lnTo>
                          <a:lnTo>
                            <a:pt x="261" y="479"/>
                          </a:lnTo>
                          <a:lnTo>
                            <a:pt x="239" y="479"/>
                          </a:lnTo>
                          <a:lnTo>
                            <a:pt x="225" y="479"/>
                          </a:lnTo>
                          <a:lnTo>
                            <a:pt x="199" y="476"/>
                          </a:lnTo>
                          <a:lnTo>
                            <a:pt x="197" y="440"/>
                          </a:lnTo>
                          <a:lnTo>
                            <a:pt x="195" y="394"/>
                          </a:lnTo>
                          <a:lnTo>
                            <a:pt x="187" y="432"/>
                          </a:lnTo>
                          <a:lnTo>
                            <a:pt x="182" y="481"/>
                          </a:lnTo>
                          <a:lnTo>
                            <a:pt x="182" y="518"/>
                          </a:lnTo>
                          <a:lnTo>
                            <a:pt x="174" y="535"/>
                          </a:lnTo>
                          <a:lnTo>
                            <a:pt x="159" y="549"/>
                          </a:lnTo>
                          <a:lnTo>
                            <a:pt x="138" y="552"/>
                          </a:lnTo>
                          <a:lnTo>
                            <a:pt x="114" y="558"/>
                          </a:lnTo>
                          <a:lnTo>
                            <a:pt x="81" y="558"/>
                          </a:lnTo>
                          <a:lnTo>
                            <a:pt x="0" y="562"/>
                          </a:lnTo>
                          <a:lnTo>
                            <a:pt x="11" y="376"/>
                          </a:lnTo>
                          <a:lnTo>
                            <a:pt x="48" y="313"/>
                          </a:lnTo>
                          <a:lnTo>
                            <a:pt x="54" y="285"/>
                          </a:lnTo>
                          <a:lnTo>
                            <a:pt x="65" y="248"/>
                          </a:lnTo>
                          <a:lnTo>
                            <a:pt x="75" y="208"/>
                          </a:lnTo>
                          <a:lnTo>
                            <a:pt x="80" y="161"/>
                          </a:lnTo>
                          <a:lnTo>
                            <a:pt x="75" y="113"/>
                          </a:lnTo>
                          <a:lnTo>
                            <a:pt x="81" y="89"/>
                          </a:lnTo>
                          <a:lnTo>
                            <a:pt x="83" y="69"/>
                          </a:lnTo>
                          <a:lnTo>
                            <a:pt x="91" y="42"/>
                          </a:lnTo>
                          <a:lnTo>
                            <a:pt x="105" y="0"/>
                          </a:lnTo>
                          <a:close/>
                        </a:path>
                      </a:pathLst>
                    </a:custGeom>
                    <a:solidFill>
                      <a:srgbClr val="603000"/>
                    </a:solidFill>
                    <a:ln w="3175">
                      <a:solidFill>
                        <a:srgbClr val="402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MX"/>
                    </a:p>
                  </p:txBody>
                </p:sp>
                <p:grpSp>
                  <p:nvGrpSpPr>
                    <p:cNvPr id="239" name="Group 4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07" y="1277"/>
                      <a:ext cx="20" cy="27"/>
                      <a:chOff x="3007" y="1277"/>
                      <a:chExt cx="20" cy="27"/>
                    </a:xfrm>
                  </p:grpSpPr>
                  <p:sp>
                    <p:nvSpPr>
                      <p:cNvPr id="256" name="Freeform 4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07" y="1278"/>
                        <a:ext cx="20" cy="24"/>
                      </a:xfrm>
                      <a:custGeom>
                        <a:avLst/>
                        <a:gdLst>
                          <a:gd name="T0" fmla="*/ 19 w 79"/>
                          <a:gd name="T1" fmla="*/ 0 h 96"/>
                          <a:gd name="T2" fmla="*/ 17 w 79"/>
                          <a:gd name="T3" fmla="*/ 16 h 96"/>
                          <a:gd name="T4" fmla="*/ 14 w 79"/>
                          <a:gd name="T5" fmla="*/ 25 h 96"/>
                          <a:gd name="T6" fmla="*/ 10 w 79"/>
                          <a:gd name="T7" fmla="*/ 34 h 96"/>
                          <a:gd name="T8" fmla="*/ 3 w 79"/>
                          <a:gd name="T9" fmla="*/ 52 h 96"/>
                          <a:gd name="T10" fmla="*/ 0 w 79"/>
                          <a:gd name="T11" fmla="*/ 60 h 96"/>
                          <a:gd name="T12" fmla="*/ 0 w 79"/>
                          <a:gd name="T13" fmla="*/ 66 h 96"/>
                          <a:gd name="T14" fmla="*/ 5 w 79"/>
                          <a:gd name="T15" fmla="*/ 72 h 96"/>
                          <a:gd name="T16" fmla="*/ 19 w 79"/>
                          <a:gd name="T17" fmla="*/ 83 h 96"/>
                          <a:gd name="T18" fmla="*/ 32 w 79"/>
                          <a:gd name="T19" fmla="*/ 93 h 96"/>
                          <a:gd name="T20" fmla="*/ 40 w 79"/>
                          <a:gd name="T21" fmla="*/ 96 h 96"/>
                          <a:gd name="T22" fmla="*/ 48 w 79"/>
                          <a:gd name="T23" fmla="*/ 92 h 96"/>
                          <a:gd name="T24" fmla="*/ 54 w 79"/>
                          <a:gd name="T25" fmla="*/ 86 h 96"/>
                          <a:gd name="T26" fmla="*/ 65 w 79"/>
                          <a:gd name="T27" fmla="*/ 77 h 96"/>
                          <a:gd name="T28" fmla="*/ 63 w 79"/>
                          <a:gd name="T29" fmla="*/ 70 h 96"/>
                          <a:gd name="T30" fmla="*/ 72 w 79"/>
                          <a:gd name="T31" fmla="*/ 60 h 96"/>
                          <a:gd name="T32" fmla="*/ 79 w 79"/>
                          <a:gd name="T33" fmla="*/ 52 h 96"/>
                          <a:gd name="T34" fmla="*/ 74 w 79"/>
                          <a:gd name="T35" fmla="*/ 43 h 96"/>
                          <a:gd name="T36" fmla="*/ 68 w 79"/>
                          <a:gd name="T37" fmla="*/ 34 h 96"/>
                          <a:gd name="T38" fmla="*/ 63 w 79"/>
                          <a:gd name="T39" fmla="*/ 26 h 96"/>
                          <a:gd name="T40" fmla="*/ 61 w 79"/>
                          <a:gd name="T41" fmla="*/ 18 h 96"/>
                          <a:gd name="T42" fmla="*/ 55 w 79"/>
                          <a:gd name="T43" fmla="*/ 0 h 96"/>
                          <a:gd name="T44" fmla="*/ 19 w 79"/>
                          <a:gd name="T45" fmla="*/ 0 h 9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</a:cxnLst>
                        <a:rect l="0" t="0" r="r" b="b"/>
                        <a:pathLst>
                          <a:path w="79" h="96">
                            <a:moveTo>
                              <a:pt x="19" y="0"/>
                            </a:moveTo>
                            <a:lnTo>
                              <a:pt x="17" y="16"/>
                            </a:lnTo>
                            <a:lnTo>
                              <a:pt x="14" y="25"/>
                            </a:lnTo>
                            <a:lnTo>
                              <a:pt x="10" y="34"/>
                            </a:lnTo>
                            <a:lnTo>
                              <a:pt x="3" y="52"/>
                            </a:lnTo>
                            <a:lnTo>
                              <a:pt x="0" y="60"/>
                            </a:lnTo>
                            <a:lnTo>
                              <a:pt x="0" y="66"/>
                            </a:lnTo>
                            <a:lnTo>
                              <a:pt x="5" y="72"/>
                            </a:lnTo>
                            <a:lnTo>
                              <a:pt x="19" y="83"/>
                            </a:lnTo>
                            <a:lnTo>
                              <a:pt x="32" y="93"/>
                            </a:lnTo>
                            <a:lnTo>
                              <a:pt x="40" y="96"/>
                            </a:lnTo>
                            <a:lnTo>
                              <a:pt x="48" y="92"/>
                            </a:lnTo>
                            <a:lnTo>
                              <a:pt x="54" y="86"/>
                            </a:lnTo>
                            <a:lnTo>
                              <a:pt x="65" y="77"/>
                            </a:lnTo>
                            <a:lnTo>
                              <a:pt x="63" y="70"/>
                            </a:lnTo>
                            <a:lnTo>
                              <a:pt x="72" y="60"/>
                            </a:lnTo>
                            <a:lnTo>
                              <a:pt x="79" y="52"/>
                            </a:lnTo>
                            <a:lnTo>
                              <a:pt x="74" y="43"/>
                            </a:lnTo>
                            <a:lnTo>
                              <a:pt x="68" y="34"/>
                            </a:lnTo>
                            <a:lnTo>
                              <a:pt x="63" y="26"/>
                            </a:lnTo>
                            <a:lnTo>
                              <a:pt x="61" y="18"/>
                            </a:lnTo>
                            <a:lnTo>
                              <a:pt x="55" y="0"/>
                            </a:lnTo>
                            <a:lnTo>
                              <a:pt x="19" y="0"/>
                            </a:lnTo>
                            <a:close/>
                          </a:path>
                        </a:pathLst>
                      </a:custGeom>
                      <a:solidFill>
                        <a:srgbClr val="FFC080"/>
                      </a:solidFill>
                      <a:ln w="3175">
                        <a:solidFill>
                          <a:srgbClr val="402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MX"/>
                      </a:p>
                    </p:txBody>
                  </p:sp>
                  <p:sp>
                    <p:nvSpPr>
                      <p:cNvPr id="257" name="Freeform 4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17" y="1292"/>
                        <a:ext cx="5" cy="12"/>
                      </a:xfrm>
                      <a:custGeom>
                        <a:avLst/>
                        <a:gdLst>
                          <a:gd name="T0" fmla="*/ 0 w 19"/>
                          <a:gd name="T1" fmla="*/ 2 h 47"/>
                          <a:gd name="T2" fmla="*/ 10 w 19"/>
                          <a:gd name="T3" fmla="*/ 0 h 47"/>
                          <a:gd name="T4" fmla="*/ 13 w 19"/>
                          <a:gd name="T5" fmla="*/ 6 h 47"/>
                          <a:gd name="T6" fmla="*/ 16 w 19"/>
                          <a:gd name="T7" fmla="*/ 12 h 47"/>
                          <a:gd name="T8" fmla="*/ 17 w 19"/>
                          <a:gd name="T9" fmla="*/ 16 h 47"/>
                          <a:gd name="T10" fmla="*/ 19 w 19"/>
                          <a:gd name="T11" fmla="*/ 30 h 47"/>
                          <a:gd name="T12" fmla="*/ 19 w 19"/>
                          <a:gd name="T13" fmla="*/ 43 h 47"/>
                          <a:gd name="T14" fmla="*/ 6 w 19"/>
                          <a:gd name="T15" fmla="*/ 47 h 47"/>
                          <a:gd name="T16" fmla="*/ 5 w 19"/>
                          <a:gd name="T17" fmla="*/ 26 h 47"/>
                          <a:gd name="T18" fmla="*/ 3 w 19"/>
                          <a:gd name="T19" fmla="*/ 16 h 47"/>
                          <a:gd name="T20" fmla="*/ 2 w 19"/>
                          <a:gd name="T21" fmla="*/ 10 h 47"/>
                          <a:gd name="T22" fmla="*/ 0 w 19"/>
                          <a:gd name="T23" fmla="*/ 2 h 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19" h="47">
                            <a:moveTo>
                              <a:pt x="0" y="2"/>
                            </a:moveTo>
                            <a:lnTo>
                              <a:pt x="10" y="0"/>
                            </a:lnTo>
                            <a:lnTo>
                              <a:pt x="13" y="6"/>
                            </a:lnTo>
                            <a:lnTo>
                              <a:pt x="16" y="12"/>
                            </a:lnTo>
                            <a:lnTo>
                              <a:pt x="17" y="16"/>
                            </a:lnTo>
                            <a:lnTo>
                              <a:pt x="19" y="30"/>
                            </a:lnTo>
                            <a:lnTo>
                              <a:pt x="19" y="43"/>
                            </a:lnTo>
                            <a:lnTo>
                              <a:pt x="6" y="47"/>
                            </a:lnTo>
                            <a:lnTo>
                              <a:pt x="5" y="26"/>
                            </a:lnTo>
                            <a:lnTo>
                              <a:pt x="3" y="16"/>
                            </a:lnTo>
                            <a:lnTo>
                              <a:pt x="2" y="10"/>
                            </a:lnTo>
                            <a:lnTo>
                              <a:pt x="0" y="2"/>
                            </a:lnTo>
                            <a:close/>
                          </a:path>
                        </a:pathLst>
                      </a:custGeom>
                      <a:solidFill>
                        <a:srgbClr val="603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s-MX"/>
                      </a:p>
                    </p:txBody>
                  </p:sp>
                  <p:sp>
                    <p:nvSpPr>
                      <p:cNvPr id="258" name="Freeform 4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10" y="1277"/>
                        <a:ext cx="12" cy="5"/>
                      </a:xfrm>
                      <a:custGeom>
                        <a:avLst/>
                        <a:gdLst>
                          <a:gd name="T0" fmla="*/ 1 w 48"/>
                          <a:gd name="T1" fmla="*/ 0 h 19"/>
                          <a:gd name="T2" fmla="*/ 0 w 48"/>
                          <a:gd name="T3" fmla="*/ 13 h 19"/>
                          <a:gd name="T4" fmla="*/ 8 w 48"/>
                          <a:gd name="T5" fmla="*/ 15 h 19"/>
                          <a:gd name="T6" fmla="*/ 18 w 48"/>
                          <a:gd name="T7" fmla="*/ 19 h 19"/>
                          <a:gd name="T8" fmla="*/ 27 w 48"/>
                          <a:gd name="T9" fmla="*/ 19 h 19"/>
                          <a:gd name="T10" fmla="*/ 37 w 48"/>
                          <a:gd name="T11" fmla="*/ 15 h 19"/>
                          <a:gd name="T12" fmla="*/ 46 w 48"/>
                          <a:gd name="T13" fmla="*/ 13 h 19"/>
                          <a:gd name="T14" fmla="*/ 48 w 48"/>
                          <a:gd name="T15" fmla="*/ 3 h 19"/>
                          <a:gd name="T16" fmla="*/ 33 w 48"/>
                          <a:gd name="T17" fmla="*/ 6 h 19"/>
                          <a:gd name="T18" fmla="*/ 19 w 48"/>
                          <a:gd name="T19" fmla="*/ 6 h 19"/>
                          <a:gd name="T20" fmla="*/ 8 w 48"/>
                          <a:gd name="T21" fmla="*/ 1 h 19"/>
                          <a:gd name="T22" fmla="*/ 1 w 48"/>
                          <a:gd name="T23" fmla="*/ 0 h 1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48" h="19">
                            <a:moveTo>
                              <a:pt x="1" y="0"/>
                            </a:moveTo>
                            <a:lnTo>
                              <a:pt x="0" y="13"/>
                            </a:lnTo>
                            <a:lnTo>
                              <a:pt x="8" y="15"/>
                            </a:lnTo>
                            <a:lnTo>
                              <a:pt x="18" y="19"/>
                            </a:lnTo>
                            <a:lnTo>
                              <a:pt x="27" y="19"/>
                            </a:lnTo>
                            <a:lnTo>
                              <a:pt x="37" y="15"/>
                            </a:lnTo>
                            <a:lnTo>
                              <a:pt x="46" y="13"/>
                            </a:lnTo>
                            <a:lnTo>
                              <a:pt x="48" y="3"/>
                            </a:lnTo>
                            <a:lnTo>
                              <a:pt x="33" y="6"/>
                            </a:lnTo>
                            <a:lnTo>
                              <a:pt x="19" y="6"/>
                            </a:lnTo>
                            <a:lnTo>
                              <a:pt x="8" y="1"/>
                            </a:lnTo>
                            <a:lnTo>
                              <a:pt x="1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3175">
                        <a:solidFill>
                          <a:srgbClr val="402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MX"/>
                      </a:p>
                    </p:txBody>
                  </p:sp>
                </p:grpSp>
                <p:grpSp>
                  <p:nvGrpSpPr>
                    <p:cNvPr id="240" name="Group 6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18" y="1163"/>
                      <a:ext cx="72" cy="116"/>
                      <a:chOff x="3018" y="1163"/>
                      <a:chExt cx="72" cy="116"/>
                    </a:xfrm>
                  </p:grpSpPr>
                  <p:grpSp>
                    <p:nvGrpSpPr>
                      <p:cNvPr id="242" name="Group 5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018" y="1163"/>
                        <a:ext cx="72" cy="115"/>
                        <a:chOff x="3018" y="1163"/>
                        <a:chExt cx="72" cy="115"/>
                      </a:xfrm>
                    </p:grpSpPr>
                    <p:grpSp>
                      <p:nvGrpSpPr>
                        <p:cNvPr id="250" name="Group 4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018" y="1195"/>
                          <a:ext cx="72" cy="83"/>
                          <a:chOff x="3018" y="1195"/>
                          <a:chExt cx="72" cy="83"/>
                        </a:xfrm>
                      </p:grpSpPr>
                      <p:sp>
                        <p:nvSpPr>
                          <p:cNvPr id="254" name="Freeform 4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018" y="1196"/>
                            <a:ext cx="6" cy="82"/>
                          </a:xfrm>
                          <a:custGeom>
                            <a:avLst/>
                            <a:gdLst>
                              <a:gd name="T0" fmla="*/ 16 w 25"/>
                              <a:gd name="T1" fmla="*/ 0 h 328"/>
                              <a:gd name="T2" fmla="*/ 25 w 25"/>
                              <a:gd name="T3" fmla="*/ 20 h 328"/>
                              <a:gd name="T4" fmla="*/ 10 w 25"/>
                              <a:gd name="T5" fmla="*/ 107 h 328"/>
                              <a:gd name="T6" fmla="*/ 0 w 25"/>
                              <a:gd name="T7" fmla="*/ 131 h 328"/>
                              <a:gd name="T8" fmla="*/ 5 w 25"/>
                              <a:gd name="T9" fmla="*/ 131 h 328"/>
                              <a:gd name="T10" fmla="*/ 16 w 25"/>
                              <a:gd name="T11" fmla="*/ 213 h 328"/>
                              <a:gd name="T12" fmla="*/ 16 w 25"/>
                              <a:gd name="T13" fmla="*/ 288 h 328"/>
                              <a:gd name="T14" fmla="*/ 18 w 25"/>
                              <a:gd name="T15" fmla="*/ 328 h 32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25" h="328">
                                <a:moveTo>
                                  <a:pt x="16" y="0"/>
                                </a:moveTo>
                                <a:lnTo>
                                  <a:pt x="25" y="20"/>
                                </a:lnTo>
                                <a:lnTo>
                                  <a:pt x="10" y="107"/>
                                </a:lnTo>
                                <a:lnTo>
                                  <a:pt x="0" y="131"/>
                                </a:lnTo>
                                <a:lnTo>
                                  <a:pt x="5" y="131"/>
                                </a:lnTo>
                                <a:lnTo>
                                  <a:pt x="16" y="213"/>
                                </a:lnTo>
                                <a:lnTo>
                                  <a:pt x="16" y="288"/>
                                </a:lnTo>
                                <a:lnTo>
                                  <a:pt x="18" y="328"/>
                                </a:lnTo>
                              </a:path>
                            </a:pathLst>
                          </a:custGeom>
                          <a:noFill/>
                          <a:ln w="3175">
                            <a:solidFill>
                              <a:srgbClr val="402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  <p:sp>
                        <p:nvSpPr>
                          <p:cNvPr id="255" name="Freeform 48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085" y="1195"/>
                            <a:ext cx="5" cy="51"/>
                          </a:xfrm>
                          <a:custGeom>
                            <a:avLst/>
                            <a:gdLst>
                              <a:gd name="T0" fmla="*/ 19 w 19"/>
                              <a:gd name="T1" fmla="*/ 206 h 206"/>
                              <a:gd name="T2" fmla="*/ 19 w 19"/>
                              <a:gd name="T3" fmla="*/ 142 h 206"/>
                              <a:gd name="T4" fmla="*/ 15 w 19"/>
                              <a:gd name="T5" fmla="*/ 96 h 206"/>
                              <a:gd name="T6" fmla="*/ 9 w 19"/>
                              <a:gd name="T7" fmla="*/ 39 h 206"/>
                              <a:gd name="T8" fmla="*/ 0 w 19"/>
                              <a:gd name="T9" fmla="*/ 17 h 206"/>
                              <a:gd name="T10" fmla="*/ 9 w 19"/>
                              <a:gd name="T11" fmla="*/ 0 h 206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</a:cxnLst>
                            <a:rect l="0" t="0" r="r" b="b"/>
                            <a:pathLst>
                              <a:path w="19" h="206">
                                <a:moveTo>
                                  <a:pt x="19" y="206"/>
                                </a:moveTo>
                                <a:lnTo>
                                  <a:pt x="19" y="142"/>
                                </a:lnTo>
                                <a:lnTo>
                                  <a:pt x="15" y="96"/>
                                </a:lnTo>
                                <a:lnTo>
                                  <a:pt x="9" y="39"/>
                                </a:lnTo>
                                <a:lnTo>
                                  <a:pt x="0" y="17"/>
                                </a:lnTo>
                                <a:lnTo>
                                  <a:pt x="9" y="0"/>
                                </a:lnTo>
                              </a:path>
                            </a:pathLst>
                          </a:custGeom>
                          <a:noFill/>
                          <a:ln w="3175">
                            <a:solidFill>
                              <a:srgbClr val="402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</p:grpSp>
                    <p:grpSp>
                      <p:nvGrpSpPr>
                        <p:cNvPr id="251" name="Group 5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030" y="1163"/>
                          <a:ext cx="50" cy="78"/>
                          <a:chOff x="3030" y="1163"/>
                          <a:chExt cx="50" cy="78"/>
                        </a:xfrm>
                      </p:grpSpPr>
                      <p:sp>
                        <p:nvSpPr>
                          <p:cNvPr id="252" name="Freeform 5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030" y="1163"/>
                            <a:ext cx="25" cy="72"/>
                          </a:xfrm>
                          <a:custGeom>
                            <a:avLst/>
                            <a:gdLst>
                              <a:gd name="T0" fmla="*/ 7 w 99"/>
                              <a:gd name="T1" fmla="*/ 0 h 285"/>
                              <a:gd name="T2" fmla="*/ 6 w 99"/>
                              <a:gd name="T3" fmla="*/ 16 h 285"/>
                              <a:gd name="T4" fmla="*/ 5 w 99"/>
                              <a:gd name="T5" fmla="*/ 31 h 285"/>
                              <a:gd name="T6" fmla="*/ 1 w 99"/>
                              <a:gd name="T7" fmla="*/ 39 h 285"/>
                              <a:gd name="T8" fmla="*/ 32 w 99"/>
                              <a:gd name="T9" fmla="*/ 45 h 285"/>
                              <a:gd name="T10" fmla="*/ 0 w 99"/>
                              <a:gd name="T11" fmla="*/ 71 h 285"/>
                              <a:gd name="T12" fmla="*/ 9 w 99"/>
                              <a:gd name="T13" fmla="*/ 97 h 285"/>
                              <a:gd name="T14" fmla="*/ 28 w 99"/>
                              <a:gd name="T15" fmla="*/ 133 h 285"/>
                              <a:gd name="T16" fmla="*/ 40 w 99"/>
                              <a:gd name="T17" fmla="*/ 173 h 285"/>
                              <a:gd name="T18" fmla="*/ 49 w 99"/>
                              <a:gd name="T19" fmla="*/ 212 h 285"/>
                              <a:gd name="T20" fmla="*/ 66 w 99"/>
                              <a:gd name="T21" fmla="*/ 249 h 285"/>
                              <a:gd name="T22" fmla="*/ 89 w 99"/>
                              <a:gd name="T23" fmla="*/ 273 h 285"/>
                              <a:gd name="T24" fmla="*/ 99 w 99"/>
                              <a:gd name="T25" fmla="*/ 285 h 285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</a:cxnLst>
                            <a:rect l="0" t="0" r="r" b="b"/>
                            <a:pathLst>
                              <a:path w="99" h="285">
                                <a:moveTo>
                                  <a:pt x="7" y="0"/>
                                </a:moveTo>
                                <a:lnTo>
                                  <a:pt x="6" y="16"/>
                                </a:lnTo>
                                <a:lnTo>
                                  <a:pt x="5" y="31"/>
                                </a:lnTo>
                                <a:lnTo>
                                  <a:pt x="1" y="39"/>
                                </a:lnTo>
                                <a:lnTo>
                                  <a:pt x="32" y="45"/>
                                </a:lnTo>
                                <a:lnTo>
                                  <a:pt x="0" y="71"/>
                                </a:lnTo>
                                <a:lnTo>
                                  <a:pt x="9" y="97"/>
                                </a:lnTo>
                                <a:lnTo>
                                  <a:pt x="28" y="133"/>
                                </a:lnTo>
                                <a:lnTo>
                                  <a:pt x="40" y="173"/>
                                </a:lnTo>
                                <a:lnTo>
                                  <a:pt x="49" y="212"/>
                                </a:lnTo>
                                <a:lnTo>
                                  <a:pt x="66" y="249"/>
                                </a:lnTo>
                                <a:lnTo>
                                  <a:pt x="89" y="273"/>
                                </a:lnTo>
                                <a:lnTo>
                                  <a:pt x="99" y="285"/>
                                </a:lnTo>
                              </a:path>
                            </a:pathLst>
                          </a:custGeom>
                          <a:noFill/>
                          <a:ln w="3175">
                            <a:solidFill>
                              <a:srgbClr val="402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  <p:sp>
                        <p:nvSpPr>
                          <p:cNvPr id="253" name="Freeform 51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051" y="1165"/>
                            <a:ext cx="29" cy="76"/>
                          </a:xfrm>
                          <a:custGeom>
                            <a:avLst/>
                            <a:gdLst>
                              <a:gd name="T0" fmla="*/ 116 w 116"/>
                              <a:gd name="T1" fmla="*/ 0 h 305"/>
                              <a:gd name="T2" fmla="*/ 104 w 116"/>
                              <a:gd name="T3" fmla="*/ 38 h 305"/>
                              <a:gd name="T4" fmla="*/ 80 w 116"/>
                              <a:gd name="T5" fmla="*/ 35 h 305"/>
                              <a:gd name="T6" fmla="*/ 113 w 116"/>
                              <a:gd name="T7" fmla="*/ 57 h 305"/>
                              <a:gd name="T8" fmla="*/ 105 w 116"/>
                              <a:gd name="T9" fmla="*/ 80 h 305"/>
                              <a:gd name="T10" fmla="*/ 101 w 116"/>
                              <a:gd name="T11" fmla="*/ 103 h 305"/>
                              <a:gd name="T12" fmla="*/ 100 w 116"/>
                              <a:gd name="T13" fmla="*/ 128 h 305"/>
                              <a:gd name="T14" fmla="*/ 91 w 116"/>
                              <a:gd name="T15" fmla="*/ 168 h 305"/>
                              <a:gd name="T16" fmla="*/ 84 w 116"/>
                              <a:gd name="T17" fmla="*/ 192 h 305"/>
                              <a:gd name="T18" fmla="*/ 73 w 116"/>
                              <a:gd name="T19" fmla="*/ 217 h 305"/>
                              <a:gd name="T20" fmla="*/ 57 w 116"/>
                              <a:gd name="T21" fmla="*/ 243 h 305"/>
                              <a:gd name="T22" fmla="*/ 37 w 116"/>
                              <a:gd name="T23" fmla="*/ 267 h 305"/>
                              <a:gd name="T24" fmla="*/ 17 w 116"/>
                              <a:gd name="T25" fmla="*/ 291 h 305"/>
                              <a:gd name="T26" fmla="*/ 0 w 116"/>
                              <a:gd name="T27" fmla="*/ 305 h 305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</a:cxnLst>
                            <a:rect l="0" t="0" r="r" b="b"/>
                            <a:pathLst>
                              <a:path w="116" h="305">
                                <a:moveTo>
                                  <a:pt x="116" y="0"/>
                                </a:moveTo>
                                <a:lnTo>
                                  <a:pt x="104" y="38"/>
                                </a:lnTo>
                                <a:lnTo>
                                  <a:pt x="80" y="35"/>
                                </a:lnTo>
                                <a:lnTo>
                                  <a:pt x="113" y="57"/>
                                </a:lnTo>
                                <a:lnTo>
                                  <a:pt x="105" y="80"/>
                                </a:lnTo>
                                <a:lnTo>
                                  <a:pt x="101" y="103"/>
                                </a:lnTo>
                                <a:lnTo>
                                  <a:pt x="100" y="128"/>
                                </a:lnTo>
                                <a:lnTo>
                                  <a:pt x="91" y="168"/>
                                </a:lnTo>
                                <a:lnTo>
                                  <a:pt x="84" y="192"/>
                                </a:lnTo>
                                <a:lnTo>
                                  <a:pt x="73" y="217"/>
                                </a:lnTo>
                                <a:lnTo>
                                  <a:pt x="57" y="243"/>
                                </a:lnTo>
                                <a:lnTo>
                                  <a:pt x="37" y="267"/>
                                </a:lnTo>
                                <a:lnTo>
                                  <a:pt x="17" y="291"/>
                                </a:lnTo>
                                <a:lnTo>
                                  <a:pt x="0" y="305"/>
                                </a:lnTo>
                              </a:path>
                            </a:pathLst>
                          </a:custGeom>
                          <a:noFill/>
                          <a:ln w="3175">
                            <a:solidFill>
                              <a:srgbClr val="402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</p:grpSp>
                  </p:grpSp>
                  <p:grpSp>
                    <p:nvGrpSpPr>
                      <p:cNvPr id="243" name="Group 6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049" y="1254"/>
                        <a:ext cx="21" cy="25"/>
                        <a:chOff x="3049" y="1254"/>
                        <a:chExt cx="21" cy="25"/>
                      </a:xfrm>
                    </p:grpSpPr>
                    <p:grpSp>
                      <p:nvGrpSpPr>
                        <p:cNvPr id="244" name="Group 5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049" y="1254"/>
                          <a:ext cx="21" cy="3"/>
                          <a:chOff x="3049" y="1254"/>
                          <a:chExt cx="21" cy="3"/>
                        </a:xfrm>
                      </p:grpSpPr>
                      <p:sp>
                        <p:nvSpPr>
                          <p:cNvPr id="248" name="Oval 5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049" y="1254"/>
                            <a:ext cx="4" cy="3"/>
                          </a:xfrm>
                          <a:prstGeom prst="ellipse">
                            <a:avLst/>
                          </a:prstGeom>
                          <a:solidFill>
                            <a:srgbClr val="201000"/>
                          </a:solidFill>
                          <a:ln w="3175">
                            <a:solidFill>
                              <a:srgbClr val="201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  <p:sp>
                        <p:nvSpPr>
                          <p:cNvPr id="249" name="Oval 5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067" y="1254"/>
                            <a:ext cx="3" cy="3"/>
                          </a:xfrm>
                          <a:prstGeom prst="ellipse">
                            <a:avLst/>
                          </a:prstGeom>
                          <a:solidFill>
                            <a:srgbClr val="201000"/>
                          </a:solidFill>
                          <a:ln w="3175">
                            <a:solidFill>
                              <a:srgbClr val="201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</p:grpSp>
                    <p:grpSp>
                      <p:nvGrpSpPr>
                        <p:cNvPr id="245" name="Group 5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049" y="1275"/>
                          <a:ext cx="21" cy="4"/>
                          <a:chOff x="3049" y="1275"/>
                          <a:chExt cx="21" cy="4"/>
                        </a:xfrm>
                      </p:grpSpPr>
                      <p:sp>
                        <p:nvSpPr>
                          <p:cNvPr id="246" name="Oval 5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049" y="1275"/>
                            <a:ext cx="3" cy="4"/>
                          </a:xfrm>
                          <a:prstGeom prst="ellipse">
                            <a:avLst/>
                          </a:prstGeom>
                          <a:solidFill>
                            <a:srgbClr val="201000"/>
                          </a:solidFill>
                          <a:ln w="3175">
                            <a:solidFill>
                              <a:srgbClr val="201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  <p:sp>
                        <p:nvSpPr>
                          <p:cNvPr id="247" name="Oval 5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066" y="1275"/>
                            <a:ext cx="4" cy="4"/>
                          </a:xfrm>
                          <a:prstGeom prst="ellipse">
                            <a:avLst/>
                          </a:prstGeom>
                          <a:solidFill>
                            <a:srgbClr val="201000"/>
                          </a:solidFill>
                          <a:ln w="3175">
                            <a:solidFill>
                              <a:srgbClr val="201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</p:grpSp>
                  </p:grpSp>
                </p:grpSp>
                <p:sp>
                  <p:nvSpPr>
                    <p:cNvPr id="241" name="Freeform 62"/>
                    <p:cNvSpPr>
                      <a:spLocks/>
                    </p:cNvSpPr>
                    <p:nvPr/>
                  </p:nvSpPr>
                  <p:spPr bwMode="auto">
                    <a:xfrm>
                      <a:off x="3051" y="1148"/>
                      <a:ext cx="61" cy="46"/>
                    </a:xfrm>
                    <a:custGeom>
                      <a:avLst/>
                      <a:gdLst>
                        <a:gd name="T0" fmla="*/ 6 w 242"/>
                        <a:gd name="T1" fmla="*/ 81 h 183"/>
                        <a:gd name="T2" fmla="*/ 4 w 242"/>
                        <a:gd name="T3" fmla="*/ 96 h 183"/>
                        <a:gd name="T4" fmla="*/ 0 w 242"/>
                        <a:gd name="T5" fmla="*/ 123 h 183"/>
                        <a:gd name="T6" fmla="*/ 1 w 242"/>
                        <a:gd name="T7" fmla="*/ 140 h 183"/>
                        <a:gd name="T8" fmla="*/ 6 w 242"/>
                        <a:gd name="T9" fmla="*/ 154 h 183"/>
                        <a:gd name="T10" fmla="*/ 12 w 242"/>
                        <a:gd name="T11" fmla="*/ 161 h 183"/>
                        <a:gd name="T12" fmla="*/ 22 w 242"/>
                        <a:gd name="T13" fmla="*/ 171 h 183"/>
                        <a:gd name="T14" fmla="*/ 34 w 242"/>
                        <a:gd name="T15" fmla="*/ 178 h 183"/>
                        <a:gd name="T16" fmla="*/ 51 w 242"/>
                        <a:gd name="T17" fmla="*/ 181 h 183"/>
                        <a:gd name="T18" fmla="*/ 73 w 242"/>
                        <a:gd name="T19" fmla="*/ 183 h 183"/>
                        <a:gd name="T20" fmla="*/ 109 w 242"/>
                        <a:gd name="T21" fmla="*/ 180 h 183"/>
                        <a:gd name="T22" fmla="*/ 122 w 242"/>
                        <a:gd name="T23" fmla="*/ 176 h 183"/>
                        <a:gd name="T24" fmla="*/ 132 w 242"/>
                        <a:gd name="T25" fmla="*/ 170 h 183"/>
                        <a:gd name="T26" fmla="*/ 143 w 242"/>
                        <a:gd name="T27" fmla="*/ 160 h 183"/>
                        <a:gd name="T28" fmla="*/ 161 w 242"/>
                        <a:gd name="T29" fmla="*/ 131 h 183"/>
                        <a:gd name="T30" fmla="*/ 204 w 242"/>
                        <a:gd name="T31" fmla="*/ 80 h 183"/>
                        <a:gd name="T32" fmla="*/ 218 w 242"/>
                        <a:gd name="T33" fmla="*/ 69 h 183"/>
                        <a:gd name="T34" fmla="*/ 229 w 242"/>
                        <a:gd name="T35" fmla="*/ 54 h 183"/>
                        <a:gd name="T36" fmla="*/ 229 w 242"/>
                        <a:gd name="T37" fmla="*/ 0 h 183"/>
                        <a:gd name="T38" fmla="*/ 192 w 242"/>
                        <a:gd name="T39" fmla="*/ 39 h 183"/>
                        <a:gd name="T40" fmla="*/ 187 w 242"/>
                        <a:gd name="T41" fmla="*/ 51 h 183"/>
                        <a:gd name="T42" fmla="*/ 177 w 242"/>
                        <a:gd name="T43" fmla="*/ 63 h 183"/>
                        <a:gd name="T44" fmla="*/ 152 w 242"/>
                        <a:gd name="T45" fmla="*/ 98 h 183"/>
                        <a:gd name="T46" fmla="*/ 133 w 242"/>
                        <a:gd name="T47" fmla="*/ 133 h 183"/>
                        <a:gd name="T48" fmla="*/ 126 w 242"/>
                        <a:gd name="T49" fmla="*/ 145 h 183"/>
                        <a:gd name="T50" fmla="*/ 115 w 242"/>
                        <a:gd name="T51" fmla="*/ 153 h 183"/>
                        <a:gd name="T52" fmla="*/ 102 w 242"/>
                        <a:gd name="T53" fmla="*/ 156 h 183"/>
                        <a:gd name="T54" fmla="*/ 84 w 242"/>
                        <a:gd name="T55" fmla="*/ 156 h 183"/>
                        <a:gd name="T56" fmla="*/ 70 w 242"/>
                        <a:gd name="T57" fmla="*/ 153 h 183"/>
                        <a:gd name="T58" fmla="*/ 57 w 242"/>
                        <a:gd name="T59" fmla="*/ 147 h 183"/>
                        <a:gd name="T60" fmla="*/ 55 w 242"/>
                        <a:gd name="T61" fmla="*/ 143 h 183"/>
                        <a:gd name="T62" fmla="*/ 55 w 242"/>
                        <a:gd name="T63" fmla="*/ 130 h 183"/>
                        <a:gd name="T64" fmla="*/ 50 w 242"/>
                        <a:gd name="T65" fmla="*/ 117 h 183"/>
                        <a:gd name="T66" fmla="*/ 40 w 242"/>
                        <a:gd name="T67" fmla="*/ 106 h 183"/>
                        <a:gd name="T68" fmla="*/ 29 w 242"/>
                        <a:gd name="T69" fmla="*/ 93 h 183"/>
                        <a:gd name="T70" fmla="*/ 24 w 242"/>
                        <a:gd name="T71" fmla="*/ 83 h 183"/>
                        <a:gd name="T72" fmla="*/ 17 w 242"/>
                        <a:gd name="T73" fmla="*/ 56 h 18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</a:cxnLst>
                      <a:rect l="0" t="0" r="r" b="b"/>
                      <a:pathLst>
                        <a:path w="242" h="183">
                          <a:moveTo>
                            <a:pt x="1" y="78"/>
                          </a:moveTo>
                          <a:lnTo>
                            <a:pt x="6" y="81"/>
                          </a:lnTo>
                          <a:lnTo>
                            <a:pt x="6" y="87"/>
                          </a:lnTo>
                          <a:lnTo>
                            <a:pt x="4" y="96"/>
                          </a:lnTo>
                          <a:lnTo>
                            <a:pt x="1" y="112"/>
                          </a:lnTo>
                          <a:lnTo>
                            <a:pt x="0" y="123"/>
                          </a:lnTo>
                          <a:lnTo>
                            <a:pt x="0" y="132"/>
                          </a:lnTo>
                          <a:lnTo>
                            <a:pt x="1" y="140"/>
                          </a:lnTo>
                          <a:lnTo>
                            <a:pt x="4" y="147"/>
                          </a:lnTo>
                          <a:lnTo>
                            <a:pt x="6" y="154"/>
                          </a:lnTo>
                          <a:lnTo>
                            <a:pt x="9" y="158"/>
                          </a:lnTo>
                          <a:lnTo>
                            <a:pt x="12" y="161"/>
                          </a:lnTo>
                          <a:lnTo>
                            <a:pt x="16" y="166"/>
                          </a:lnTo>
                          <a:lnTo>
                            <a:pt x="22" y="171"/>
                          </a:lnTo>
                          <a:lnTo>
                            <a:pt x="29" y="174"/>
                          </a:lnTo>
                          <a:lnTo>
                            <a:pt x="34" y="178"/>
                          </a:lnTo>
                          <a:lnTo>
                            <a:pt x="43" y="179"/>
                          </a:lnTo>
                          <a:lnTo>
                            <a:pt x="51" y="181"/>
                          </a:lnTo>
                          <a:lnTo>
                            <a:pt x="60" y="183"/>
                          </a:lnTo>
                          <a:lnTo>
                            <a:pt x="73" y="183"/>
                          </a:lnTo>
                          <a:lnTo>
                            <a:pt x="93" y="183"/>
                          </a:lnTo>
                          <a:lnTo>
                            <a:pt x="109" y="180"/>
                          </a:lnTo>
                          <a:lnTo>
                            <a:pt x="117" y="178"/>
                          </a:lnTo>
                          <a:lnTo>
                            <a:pt x="122" y="176"/>
                          </a:lnTo>
                          <a:lnTo>
                            <a:pt x="127" y="172"/>
                          </a:lnTo>
                          <a:lnTo>
                            <a:pt x="132" y="170"/>
                          </a:lnTo>
                          <a:lnTo>
                            <a:pt x="138" y="165"/>
                          </a:lnTo>
                          <a:lnTo>
                            <a:pt x="143" y="160"/>
                          </a:lnTo>
                          <a:lnTo>
                            <a:pt x="147" y="153"/>
                          </a:lnTo>
                          <a:lnTo>
                            <a:pt x="161" y="131"/>
                          </a:lnTo>
                          <a:lnTo>
                            <a:pt x="186" y="98"/>
                          </a:lnTo>
                          <a:lnTo>
                            <a:pt x="204" y="80"/>
                          </a:lnTo>
                          <a:lnTo>
                            <a:pt x="212" y="74"/>
                          </a:lnTo>
                          <a:lnTo>
                            <a:pt x="218" y="69"/>
                          </a:lnTo>
                          <a:lnTo>
                            <a:pt x="224" y="61"/>
                          </a:lnTo>
                          <a:lnTo>
                            <a:pt x="229" y="54"/>
                          </a:lnTo>
                          <a:lnTo>
                            <a:pt x="242" y="36"/>
                          </a:lnTo>
                          <a:lnTo>
                            <a:pt x="229" y="0"/>
                          </a:lnTo>
                          <a:lnTo>
                            <a:pt x="203" y="20"/>
                          </a:lnTo>
                          <a:lnTo>
                            <a:pt x="192" y="39"/>
                          </a:lnTo>
                          <a:lnTo>
                            <a:pt x="191" y="45"/>
                          </a:lnTo>
                          <a:lnTo>
                            <a:pt x="187" y="51"/>
                          </a:lnTo>
                          <a:lnTo>
                            <a:pt x="183" y="57"/>
                          </a:lnTo>
                          <a:lnTo>
                            <a:pt x="177" y="63"/>
                          </a:lnTo>
                          <a:lnTo>
                            <a:pt x="170" y="71"/>
                          </a:lnTo>
                          <a:lnTo>
                            <a:pt x="152" y="98"/>
                          </a:lnTo>
                          <a:lnTo>
                            <a:pt x="137" y="127"/>
                          </a:lnTo>
                          <a:lnTo>
                            <a:pt x="133" y="133"/>
                          </a:lnTo>
                          <a:lnTo>
                            <a:pt x="130" y="138"/>
                          </a:lnTo>
                          <a:lnTo>
                            <a:pt x="126" y="145"/>
                          </a:lnTo>
                          <a:lnTo>
                            <a:pt x="120" y="151"/>
                          </a:lnTo>
                          <a:lnTo>
                            <a:pt x="115" y="153"/>
                          </a:lnTo>
                          <a:lnTo>
                            <a:pt x="110" y="154"/>
                          </a:lnTo>
                          <a:lnTo>
                            <a:pt x="102" y="156"/>
                          </a:lnTo>
                          <a:lnTo>
                            <a:pt x="94" y="156"/>
                          </a:lnTo>
                          <a:lnTo>
                            <a:pt x="84" y="156"/>
                          </a:lnTo>
                          <a:lnTo>
                            <a:pt x="77" y="156"/>
                          </a:lnTo>
                          <a:lnTo>
                            <a:pt x="70" y="153"/>
                          </a:lnTo>
                          <a:lnTo>
                            <a:pt x="64" y="150"/>
                          </a:lnTo>
                          <a:lnTo>
                            <a:pt x="57" y="147"/>
                          </a:lnTo>
                          <a:lnTo>
                            <a:pt x="55" y="145"/>
                          </a:lnTo>
                          <a:lnTo>
                            <a:pt x="55" y="143"/>
                          </a:lnTo>
                          <a:lnTo>
                            <a:pt x="55" y="138"/>
                          </a:lnTo>
                          <a:lnTo>
                            <a:pt x="55" y="130"/>
                          </a:lnTo>
                          <a:lnTo>
                            <a:pt x="54" y="123"/>
                          </a:lnTo>
                          <a:lnTo>
                            <a:pt x="50" y="117"/>
                          </a:lnTo>
                          <a:lnTo>
                            <a:pt x="46" y="113"/>
                          </a:lnTo>
                          <a:lnTo>
                            <a:pt x="40" y="106"/>
                          </a:lnTo>
                          <a:lnTo>
                            <a:pt x="34" y="99"/>
                          </a:lnTo>
                          <a:lnTo>
                            <a:pt x="29" y="93"/>
                          </a:lnTo>
                          <a:lnTo>
                            <a:pt x="26" y="87"/>
                          </a:lnTo>
                          <a:lnTo>
                            <a:pt x="24" y="83"/>
                          </a:lnTo>
                          <a:lnTo>
                            <a:pt x="31" y="77"/>
                          </a:lnTo>
                          <a:lnTo>
                            <a:pt x="17" y="56"/>
                          </a:lnTo>
                          <a:lnTo>
                            <a:pt x="1" y="78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s-MX"/>
                    </a:p>
                  </p:txBody>
                </p:sp>
              </p:grpSp>
              <p:grpSp>
                <p:nvGrpSpPr>
                  <p:cNvPr id="209" name="Group 87"/>
                  <p:cNvGrpSpPr>
                    <a:grpSpLocks/>
                  </p:cNvGrpSpPr>
                  <p:nvPr/>
                </p:nvGrpSpPr>
                <p:grpSpPr bwMode="auto">
                  <a:xfrm>
                    <a:off x="3030" y="1079"/>
                    <a:ext cx="50" cy="76"/>
                    <a:chOff x="3030" y="1079"/>
                    <a:chExt cx="50" cy="76"/>
                  </a:xfrm>
                </p:grpSpPr>
                <p:grpSp>
                  <p:nvGrpSpPr>
                    <p:cNvPr id="210" name="Group 6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30" y="1119"/>
                      <a:ext cx="50" cy="11"/>
                      <a:chOff x="3030" y="1119"/>
                      <a:chExt cx="50" cy="11"/>
                    </a:xfrm>
                  </p:grpSpPr>
                  <p:sp>
                    <p:nvSpPr>
                      <p:cNvPr id="231" name="Freeform 6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30" y="1119"/>
                        <a:ext cx="5" cy="11"/>
                      </a:xfrm>
                      <a:custGeom>
                        <a:avLst/>
                        <a:gdLst>
                          <a:gd name="T0" fmla="*/ 20 w 20"/>
                          <a:gd name="T1" fmla="*/ 11 h 44"/>
                          <a:gd name="T2" fmla="*/ 15 w 20"/>
                          <a:gd name="T3" fmla="*/ 4 h 44"/>
                          <a:gd name="T4" fmla="*/ 14 w 20"/>
                          <a:gd name="T5" fmla="*/ 0 h 44"/>
                          <a:gd name="T6" fmla="*/ 9 w 20"/>
                          <a:gd name="T7" fmla="*/ 0 h 44"/>
                          <a:gd name="T8" fmla="*/ 2 w 20"/>
                          <a:gd name="T9" fmla="*/ 0 h 44"/>
                          <a:gd name="T10" fmla="*/ 0 w 20"/>
                          <a:gd name="T11" fmla="*/ 3 h 44"/>
                          <a:gd name="T12" fmla="*/ 2 w 20"/>
                          <a:gd name="T13" fmla="*/ 9 h 44"/>
                          <a:gd name="T14" fmla="*/ 6 w 20"/>
                          <a:gd name="T15" fmla="*/ 19 h 44"/>
                          <a:gd name="T16" fmla="*/ 6 w 20"/>
                          <a:gd name="T17" fmla="*/ 24 h 44"/>
                          <a:gd name="T18" fmla="*/ 6 w 20"/>
                          <a:gd name="T19" fmla="*/ 29 h 44"/>
                          <a:gd name="T20" fmla="*/ 10 w 20"/>
                          <a:gd name="T21" fmla="*/ 36 h 44"/>
                          <a:gd name="T22" fmla="*/ 20 w 20"/>
                          <a:gd name="T23" fmla="*/ 44 h 44"/>
                          <a:gd name="T24" fmla="*/ 20 w 20"/>
                          <a:gd name="T25" fmla="*/ 11 h 4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20" h="44">
                            <a:moveTo>
                              <a:pt x="20" y="11"/>
                            </a:moveTo>
                            <a:lnTo>
                              <a:pt x="15" y="4"/>
                            </a:lnTo>
                            <a:lnTo>
                              <a:pt x="14" y="0"/>
                            </a:lnTo>
                            <a:lnTo>
                              <a:pt x="9" y="0"/>
                            </a:lnTo>
                            <a:lnTo>
                              <a:pt x="2" y="0"/>
                            </a:lnTo>
                            <a:lnTo>
                              <a:pt x="0" y="3"/>
                            </a:lnTo>
                            <a:lnTo>
                              <a:pt x="2" y="9"/>
                            </a:lnTo>
                            <a:lnTo>
                              <a:pt x="6" y="19"/>
                            </a:lnTo>
                            <a:lnTo>
                              <a:pt x="6" y="24"/>
                            </a:lnTo>
                            <a:lnTo>
                              <a:pt x="6" y="29"/>
                            </a:lnTo>
                            <a:lnTo>
                              <a:pt x="10" y="36"/>
                            </a:lnTo>
                            <a:lnTo>
                              <a:pt x="20" y="44"/>
                            </a:lnTo>
                            <a:lnTo>
                              <a:pt x="20" y="11"/>
                            </a:lnTo>
                            <a:close/>
                          </a:path>
                        </a:pathLst>
                      </a:custGeom>
                      <a:solidFill>
                        <a:srgbClr val="FFC080"/>
                      </a:solidFill>
                      <a:ln w="3175">
                        <a:solidFill>
                          <a:srgbClr val="402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MX"/>
                      </a:p>
                    </p:txBody>
                  </p:sp>
                  <p:sp>
                    <p:nvSpPr>
                      <p:cNvPr id="232" name="Freeform 6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75" y="1119"/>
                        <a:ext cx="5" cy="11"/>
                      </a:xfrm>
                      <a:custGeom>
                        <a:avLst/>
                        <a:gdLst>
                          <a:gd name="T0" fmla="*/ 0 w 20"/>
                          <a:gd name="T1" fmla="*/ 11 h 44"/>
                          <a:gd name="T2" fmla="*/ 6 w 20"/>
                          <a:gd name="T3" fmla="*/ 4 h 44"/>
                          <a:gd name="T4" fmla="*/ 7 w 20"/>
                          <a:gd name="T5" fmla="*/ 1 h 44"/>
                          <a:gd name="T6" fmla="*/ 11 w 20"/>
                          <a:gd name="T7" fmla="*/ 0 h 44"/>
                          <a:gd name="T8" fmla="*/ 17 w 20"/>
                          <a:gd name="T9" fmla="*/ 0 h 44"/>
                          <a:gd name="T10" fmla="*/ 20 w 20"/>
                          <a:gd name="T11" fmla="*/ 3 h 44"/>
                          <a:gd name="T12" fmla="*/ 17 w 20"/>
                          <a:gd name="T13" fmla="*/ 10 h 44"/>
                          <a:gd name="T14" fmla="*/ 13 w 20"/>
                          <a:gd name="T15" fmla="*/ 19 h 44"/>
                          <a:gd name="T16" fmla="*/ 13 w 20"/>
                          <a:gd name="T17" fmla="*/ 24 h 44"/>
                          <a:gd name="T18" fmla="*/ 13 w 20"/>
                          <a:gd name="T19" fmla="*/ 30 h 44"/>
                          <a:gd name="T20" fmla="*/ 9 w 20"/>
                          <a:gd name="T21" fmla="*/ 36 h 44"/>
                          <a:gd name="T22" fmla="*/ 0 w 20"/>
                          <a:gd name="T23" fmla="*/ 44 h 44"/>
                          <a:gd name="T24" fmla="*/ 0 w 20"/>
                          <a:gd name="T25" fmla="*/ 11 h 4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20" h="44">
                            <a:moveTo>
                              <a:pt x="0" y="11"/>
                            </a:moveTo>
                            <a:lnTo>
                              <a:pt x="6" y="4"/>
                            </a:lnTo>
                            <a:lnTo>
                              <a:pt x="7" y="1"/>
                            </a:lnTo>
                            <a:lnTo>
                              <a:pt x="11" y="0"/>
                            </a:lnTo>
                            <a:lnTo>
                              <a:pt x="17" y="0"/>
                            </a:lnTo>
                            <a:lnTo>
                              <a:pt x="20" y="3"/>
                            </a:lnTo>
                            <a:lnTo>
                              <a:pt x="17" y="10"/>
                            </a:lnTo>
                            <a:lnTo>
                              <a:pt x="13" y="19"/>
                            </a:lnTo>
                            <a:lnTo>
                              <a:pt x="13" y="24"/>
                            </a:lnTo>
                            <a:lnTo>
                              <a:pt x="13" y="30"/>
                            </a:lnTo>
                            <a:lnTo>
                              <a:pt x="9" y="36"/>
                            </a:lnTo>
                            <a:lnTo>
                              <a:pt x="0" y="44"/>
                            </a:lnTo>
                            <a:lnTo>
                              <a:pt x="0" y="11"/>
                            </a:lnTo>
                            <a:close/>
                          </a:path>
                        </a:pathLst>
                      </a:custGeom>
                      <a:solidFill>
                        <a:srgbClr val="FFC080"/>
                      </a:solidFill>
                      <a:ln w="3175">
                        <a:solidFill>
                          <a:srgbClr val="402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MX"/>
                      </a:p>
                    </p:txBody>
                  </p:sp>
                </p:grpSp>
                <p:sp>
                  <p:nvSpPr>
                    <p:cNvPr id="211" name="Freeform 67"/>
                    <p:cNvSpPr>
                      <a:spLocks/>
                    </p:cNvSpPr>
                    <p:nvPr/>
                  </p:nvSpPr>
                  <p:spPr bwMode="auto">
                    <a:xfrm>
                      <a:off x="3033" y="1101"/>
                      <a:ext cx="43" cy="54"/>
                    </a:xfrm>
                    <a:custGeom>
                      <a:avLst/>
                      <a:gdLst>
                        <a:gd name="T0" fmla="*/ 64 w 171"/>
                        <a:gd name="T1" fmla="*/ 3 h 216"/>
                        <a:gd name="T2" fmla="*/ 52 w 171"/>
                        <a:gd name="T3" fmla="*/ 7 h 216"/>
                        <a:gd name="T4" fmla="*/ 41 w 171"/>
                        <a:gd name="T5" fmla="*/ 13 h 216"/>
                        <a:gd name="T6" fmla="*/ 31 w 171"/>
                        <a:gd name="T7" fmla="*/ 20 h 216"/>
                        <a:gd name="T8" fmla="*/ 23 w 171"/>
                        <a:gd name="T9" fmla="*/ 27 h 216"/>
                        <a:gd name="T10" fmla="*/ 17 w 171"/>
                        <a:gd name="T11" fmla="*/ 36 h 216"/>
                        <a:gd name="T12" fmla="*/ 11 w 171"/>
                        <a:gd name="T13" fmla="*/ 49 h 216"/>
                        <a:gd name="T14" fmla="*/ 4 w 171"/>
                        <a:gd name="T15" fmla="*/ 69 h 216"/>
                        <a:gd name="T16" fmla="*/ 2 w 171"/>
                        <a:gd name="T17" fmla="*/ 83 h 216"/>
                        <a:gd name="T18" fmla="*/ 1 w 171"/>
                        <a:gd name="T19" fmla="*/ 95 h 216"/>
                        <a:gd name="T20" fmla="*/ 0 w 171"/>
                        <a:gd name="T21" fmla="*/ 108 h 216"/>
                        <a:gd name="T22" fmla="*/ 0 w 171"/>
                        <a:gd name="T23" fmla="*/ 120 h 216"/>
                        <a:gd name="T24" fmla="*/ 0 w 171"/>
                        <a:gd name="T25" fmla="*/ 134 h 216"/>
                        <a:gd name="T26" fmla="*/ 0 w 171"/>
                        <a:gd name="T27" fmla="*/ 145 h 216"/>
                        <a:gd name="T28" fmla="*/ 2 w 171"/>
                        <a:gd name="T29" fmla="*/ 154 h 216"/>
                        <a:gd name="T30" fmla="*/ 6 w 171"/>
                        <a:gd name="T31" fmla="*/ 164 h 216"/>
                        <a:gd name="T32" fmla="*/ 11 w 171"/>
                        <a:gd name="T33" fmla="*/ 174 h 216"/>
                        <a:gd name="T34" fmla="*/ 19 w 171"/>
                        <a:gd name="T35" fmla="*/ 184 h 216"/>
                        <a:gd name="T36" fmla="*/ 29 w 171"/>
                        <a:gd name="T37" fmla="*/ 193 h 216"/>
                        <a:gd name="T38" fmla="*/ 41 w 171"/>
                        <a:gd name="T39" fmla="*/ 202 h 216"/>
                        <a:gd name="T40" fmla="*/ 53 w 171"/>
                        <a:gd name="T41" fmla="*/ 208 h 216"/>
                        <a:gd name="T42" fmla="*/ 64 w 171"/>
                        <a:gd name="T43" fmla="*/ 213 h 216"/>
                        <a:gd name="T44" fmla="*/ 74 w 171"/>
                        <a:gd name="T45" fmla="*/ 215 h 216"/>
                        <a:gd name="T46" fmla="*/ 85 w 171"/>
                        <a:gd name="T47" fmla="*/ 216 h 216"/>
                        <a:gd name="T48" fmla="*/ 97 w 171"/>
                        <a:gd name="T49" fmla="*/ 215 h 216"/>
                        <a:gd name="T50" fmla="*/ 107 w 171"/>
                        <a:gd name="T51" fmla="*/ 212 h 216"/>
                        <a:gd name="T52" fmla="*/ 118 w 171"/>
                        <a:gd name="T53" fmla="*/ 207 h 216"/>
                        <a:gd name="T54" fmla="*/ 128 w 171"/>
                        <a:gd name="T55" fmla="*/ 202 h 216"/>
                        <a:gd name="T56" fmla="*/ 141 w 171"/>
                        <a:gd name="T57" fmla="*/ 193 h 216"/>
                        <a:gd name="T58" fmla="*/ 150 w 171"/>
                        <a:gd name="T59" fmla="*/ 185 h 216"/>
                        <a:gd name="T60" fmla="*/ 157 w 171"/>
                        <a:gd name="T61" fmla="*/ 174 h 216"/>
                        <a:gd name="T62" fmla="*/ 162 w 171"/>
                        <a:gd name="T63" fmla="*/ 166 h 216"/>
                        <a:gd name="T64" fmla="*/ 166 w 171"/>
                        <a:gd name="T65" fmla="*/ 156 h 216"/>
                        <a:gd name="T66" fmla="*/ 168 w 171"/>
                        <a:gd name="T67" fmla="*/ 146 h 216"/>
                        <a:gd name="T68" fmla="*/ 171 w 171"/>
                        <a:gd name="T69" fmla="*/ 136 h 216"/>
                        <a:gd name="T70" fmla="*/ 171 w 171"/>
                        <a:gd name="T71" fmla="*/ 125 h 216"/>
                        <a:gd name="T72" fmla="*/ 171 w 171"/>
                        <a:gd name="T73" fmla="*/ 108 h 216"/>
                        <a:gd name="T74" fmla="*/ 170 w 171"/>
                        <a:gd name="T75" fmla="*/ 99 h 216"/>
                        <a:gd name="T76" fmla="*/ 168 w 171"/>
                        <a:gd name="T77" fmla="*/ 88 h 216"/>
                        <a:gd name="T78" fmla="*/ 166 w 171"/>
                        <a:gd name="T79" fmla="*/ 78 h 216"/>
                        <a:gd name="T80" fmla="*/ 164 w 171"/>
                        <a:gd name="T81" fmla="*/ 66 h 216"/>
                        <a:gd name="T82" fmla="*/ 160 w 171"/>
                        <a:gd name="T83" fmla="*/ 53 h 216"/>
                        <a:gd name="T84" fmla="*/ 155 w 171"/>
                        <a:gd name="T85" fmla="*/ 42 h 216"/>
                        <a:gd name="T86" fmla="*/ 150 w 171"/>
                        <a:gd name="T87" fmla="*/ 35 h 216"/>
                        <a:gd name="T88" fmla="*/ 145 w 171"/>
                        <a:gd name="T89" fmla="*/ 26 h 216"/>
                        <a:gd name="T90" fmla="*/ 137 w 171"/>
                        <a:gd name="T91" fmla="*/ 19 h 216"/>
                        <a:gd name="T92" fmla="*/ 129 w 171"/>
                        <a:gd name="T93" fmla="*/ 13 h 216"/>
                        <a:gd name="T94" fmla="*/ 122 w 171"/>
                        <a:gd name="T95" fmla="*/ 9 h 216"/>
                        <a:gd name="T96" fmla="*/ 113 w 171"/>
                        <a:gd name="T97" fmla="*/ 6 h 216"/>
                        <a:gd name="T98" fmla="*/ 105 w 171"/>
                        <a:gd name="T99" fmla="*/ 3 h 216"/>
                        <a:gd name="T100" fmla="*/ 85 w 171"/>
                        <a:gd name="T101" fmla="*/ 0 h 216"/>
                        <a:gd name="T102" fmla="*/ 64 w 171"/>
                        <a:gd name="T103" fmla="*/ 3 h 2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171" h="216">
                          <a:moveTo>
                            <a:pt x="64" y="3"/>
                          </a:moveTo>
                          <a:lnTo>
                            <a:pt x="52" y="7"/>
                          </a:lnTo>
                          <a:lnTo>
                            <a:pt x="41" y="13"/>
                          </a:lnTo>
                          <a:lnTo>
                            <a:pt x="31" y="20"/>
                          </a:lnTo>
                          <a:lnTo>
                            <a:pt x="23" y="27"/>
                          </a:lnTo>
                          <a:lnTo>
                            <a:pt x="17" y="36"/>
                          </a:lnTo>
                          <a:lnTo>
                            <a:pt x="11" y="49"/>
                          </a:lnTo>
                          <a:lnTo>
                            <a:pt x="4" y="69"/>
                          </a:lnTo>
                          <a:lnTo>
                            <a:pt x="2" y="83"/>
                          </a:lnTo>
                          <a:lnTo>
                            <a:pt x="1" y="95"/>
                          </a:lnTo>
                          <a:lnTo>
                            <a:pt x="0" y="108"/>
                          </a:lnTo>
                          <a:lnTo>
                            <a:pt x="0" y="120"/>
                          </a:lnTo>
                          <a:lnTo>
                            <a:pt x="0" y="134"/>
                          </a:lnTo>
                          <a:lnTo>
                            <a:pt x="0" y="145"/>
                          </a:lnTo>
                          <a:lnTo>
                            <a:pt x="2" y="154"/>
                          </a:lnTo>
                          <a:lnTo>
                            <a:pt x="6" y="164"/>
                          </a:lnTo>
                          <a:lnTo>
                            <a:pt x="11" y="174"/>
                          </a:lnTo>
                          <a:lnTo>
                            <a:pt x="19" y="184"/>
                          </a:lnTo>
                          <a:lnTo>
                            <a:pt x="29" y="193"/>
                          </a:lnTo>
                          <a:lnTo>
                            <a:pt x="41" y="202"/>
                          </a:lnTo>
                          <a:lnTo>
                            <a:pt x="53" y="208"/>
                          </a:lnTo>
                          <a:lnTo>
                            <a:pt x="64" y="213"/>
                          </a:lnTo>
                          <a:lnTo>
                            <a:pt x="74" y="215"/>
                          </a:lnTo>
                          <a:lnTo>
                            <a:pt x="85" y="216"/>
                          </a:lnTo>
                          <a:lnTo>
                            <a:pt x="97" y="215"/>
                          </a:lnTo>
                          <a:lnTo>
                            <a:pt x="107" y="212"/>
                          </a:lnTo>
                          <a:lnTo>
                            <a:pt x="118" y="207"/>
                          </a:lnTo>
                          <a:lnTo>
                            <a:pt x="128" y="202"/>
                          </a:lnTo>
                          <a:lnTo>
                            <a:pt x="141" y="193"/>
                          </a:lnTo>
                          <a:lnTo>
                            <a:pt x="150" y="185"/>
                          </a:lnTo>
                          <a:lnTo>
                            <a:pt x="157" y="174"/>
                          </a:lnTo>
                          <a:lnTo>
                            <a:pt x="162" y="166"/>
                          </a:lnTo>
                          <a:lnTo>
                            <a:pt x="166" y="156"/>
                          </a:lnTo>
                          <a:lnTo>
                            <a:pt x="168" y="146"/>
                          </a:lnTo>
                          <a:lnTo>
                            <a:pt x="171" y="136"/>
                          </a:lnTo>
                          <a:lnTo>
                            <a:pt x="171" y="125"/>
                          </a:lnTo>
                          <a:lnTo>
                            <a:pt x="171" y="108"/>
                          </a:lnTo>
                          <a:lnTo>
                            <a:pt x="170" y="99"/>
                          </a:lnTo>
                          <a:lnTo>
                            <a:pt x="168" y="88"/>
                          </a:lnTo>
                          <a:lnTo>
                            <a:pt x="166" y="78"/>
                          </a:lnTo>
                          <a:lnTo>
                            <a:pt x="164" y="66"/>
                          </a:lnTo>
                          <a:lnTo>
                            <a:pt x="160" y="53"/>
                          </a:lnTo>
                          <a:lnTo>
                            <a:pt x="155" y="42"/>
                          </a:lnTo>
                          <a:lnTo>
                            <a:pt x="150" y="35"/>
                          </a:lnTo>
                          <a:lnTo>
                            <a:pt x="145" y="26"/>
                          </a:lnTo>
                          <a:lnTo>
                            <a:pt x="137" y="19"/>
                          </a:lnTo>
                          <a:lnTo>
                            <a:pt x="129" y="13"/>
                          </a:lnTo>
                          <a:lnTo>
                            <a:pt x="122" y="9"/>
                          </a:lnTo>
                          <a:lnTo>
                            <a:pt x="113" y="6"/>
                          </a:lnTo>
                          <a:lnTo>
                            <a:pt x="105" y="3"/>
                          </a:lnTo>
                          <a:lnTo>
                            <a:pt x="85" y="0"/>
                          </a:lnTo>
                          <a:lnTo>
                            <a:pt x="64" y="3"/>
                          </a:lnTo>
                          <a:close/>
                        </a:path>
                      </a:pathLst>
                    </a:custGeom>
                    <a:solidFill>
                      <a:srgbClr val="FFC080"/>
                    </a:solidFill>
                    <a:ln w="3175">
                      <a:solidFill>
                        <a:srgbClr val="402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MX"/>
                    </a:p>
                  </p:txBody>
                </p:sp>
                <p:sp>
                  <p:nvSpPr>
                    <p:cNvPr id="212" name="Freeform 68"/>
                    <p:cNvSpPr>
                      <a:spLocks/>
                    </p:cNvSpPr>
                    <p:nvPr/>
                  </p:nvSpPr>
                  <p:spPr bwMode="auto">
                    <a:xfrm>
                      <a:off x="3032" y="1079"/>
                      <a:ext cx="44" cy="44"/>
                    </a:xfrm>
                    <a:custGeom>
                      <a:avLst/>
                      <a:gdLst>
                        <a:gd name="T0" fmla="*/ 2 w 175"/>
                        <a:gd name="T1" fmla="*/ 149 h 177"/>
                        <a:gd name="T2" fmla="*/ 1 w 175"/>
                        <a:gd name="T3" fmla="*/ 119 h 177"/>
                        <a:gd name="T4" fmla="*/ 2 w 175"/>
                        <a:gd name="T5" fmla="*/ 95 h 177"/>
                        <a:gd name="T6" fmla="*/ 9 w 175"/>
                        <a:gd name="T7" fmla="*/ 91 h 177"/>
                        <a:gd name="T8" fmla="*/ 20 w 175"/>
                        <a:gd name="T9" fmla="*/ 62 h 177"/>
                        <a:gd name="T10" fmla="*/ 19 w 175"/>
                        <a:gd name="T11" fmla="*/ 90 h 177"/>
                        <a:gd name="T12" fmla="*/ 27 w 175"/>
                        <a:gd name="T13" fmla="*/ 59 h 177"/>
                        <a:gd name="T14" fmla="*/ 35 w 175"/>
                        <a:gd name="T15" fmla="*/ 37 h 177"/>
                        <a:gd name="T16" fmla="*/ 41 w 175"/>
                        <a:gd name="T17" fmla="*/ 46 h 177"/>
                        <a:gd name="T18" fmla="*/ 45 w 175"/>
                        <a:gd name="T19" fmla="*/ 63 h 177"/>
                        <a:gd name="T20" fmla="*/ 52 w 175"/>
                        <a:gd name="T21" fmla="*/ 60 h 177"/>
                        <a:gd name="T22" fmla="*/ 58 w 175"/>
                        <a:gd name="T23" fmla="*/ 44 h 177"/>
                        <a:gd name="T24" fmla="*/ 63 w 175"/>
                        <a:gd name="T25" fmla="*/ 23 h 177"/>
                        <a:gd name="T26" fmla="*/ 71 w 175"/>
                        <a:gd name="T27" fmla="*/ 2 h 177"/>
                        <a:gd name="T28" fmla="*/ 76 w 175"/>
                        <a:gd name="T29" fmla="*/ 30 h 177"/>
                        <a:gd name="T30" fmla="*/ 83 w 175"/>
                        <a:gd name="T31" fmla="*/ 39 h 177"/>
                        <a:gd name="T32" fmla="*/ 85 w 175"/>
                        <a:gd name="T33" fmla="*/ 23 h 177"/>
                        <a:gd name="T34" fmla="*/ 89 w 175"/>
                        <a:gd name="T35" fmla="*/ 2 h 177"/>
                        <a:gd name="T36" fmla="*/ 93 w 175"/>
                        <a:gd name="T37" fmla="*/ 23 h 177"/>
                        <a:gd name="T38" fmla="*/ 100 w 175"/>
                        <a:gd name="T39" fmla="*/ 47 h 177"/>
                        <a:gd name="T40" fmla="*/ 105 w 175"/>
                        <a:gd name="T41" fmla="*/ 48 h 177"/>
                        <a:gd name="T42" fmla="*/ 111 w 175"/>
                        <a:gd name="T43" fmla="*/ 15 h 177"/>
                        <a:gd name="T44" fmla="*/ 118 w 175"/>
                        <a:gd name="T45" fmla="*/ 27 h 177"/>
                        <a:gd name="T46" fmla="*/ 124 w 175"/>
                        <a:gd name="T47" fmla="*/ 0 h 177"/>
                        <a:gd name="T48" fmla="*/ 124 w 175"/>
                        <a:gd name="T49" fmla="*/ 24 h 177"/>
                        <a:gd name="T50" fmla="*/ 131 w 175"/>
                        <a:gd name="T51" fmla="*/ 46 h 177"/>
                        <a:gd name="T52" fmla="*/ 137 w 175"/>
                        <a:gd name="T53" fmla="*/ 53 h 177"/>
                        <a:gd name="T54" fmla="*/ 139 w 175"/>
                        <a:gd name="T55" fmla="*/ 34 h 177"/>
                        <a:gd name="T56" fmla="*/ 144 w 175"/>
                        <a:gd name="T57" fmla="*/ 36 h 177"/>
                        <a:gd name="T58" fmla="*/ 149 w 175"/>
                        <a:gd name="T59" fmla="*/ 56 h 177"/>
                        <a:gd name="T60" fmla="*/ 155 w 175"/>
                        <a:gd name="T61" fmla="*/ 67 h 177"/>
                        <a:gd name="T62" fmla="*/ 160 w 175"/>
                        <a:gd name="T63" fmla="*/ 67 h 177"/>
                        <a:gd name="T64" fmla="*/ 165 w 175"/>
                        <a:gd name="T65" fmla="*/ 90 h 177"/>
                        <a:gd name="T66" fmla="*/ 169 w 175"/>
                        <a:gd name="T67" fmla="*/ 74 h 177"/>
                        <a:gd name="T68" fmla="*/ 175 w 175"/>
                        <a:gd name="T69" fmla="*/ 101 h 177"/>
                        <a:gd name="T70" fmla="*/ 173 w 175"/>
                        <a:gd name="T71" fmla="*/ 144 h 177"/>
                        <a:gd name="T72" fmla="*/ 171 w 175"/>
                        <a:gd name="T73" fmla="*/ 177 h 177"/>
                        <a:gd name="T74" fmla="*/ 160 w 175"/>
                        <a:gd name="T75" fmla="*/ 150 h 177"/>
                        <a:gd name="T76" fmla="*/ 151 w 175"/>
                        <a:gd name="T77" fmla="*/ 126 h 177"/>
                        <a:gd name="T78" fmla="*/ 135 w 175"/>
                        <a:gd name="T79" fmla="*/ 107 h 177"/>
                        <a:gd name="T80" fmla="*/ 111 w 175"/>
                        <a:gd name="T81" fmla="*/ 96 h 177"/>
                        <a:gd name="T82" fmla="*/ 93 w 175"/>
                        <a:gd name="T83" fmla="*/ 101 h 177"/>
                        <a:gd name="T84" fmla="*/ 78 w 175"/>
                        <a:gd name="T85" fmla="*/ 94 h 177"/>
                        <a:gd name="T86" fmla="*/ 56 w 175"/>
                        <a:gd name="T87" fmla="*/ 100 h 177"/>
                        <a:gd name="T88" fmla="*/ 38 w 175"/>
                        <a:gd name="T89" fmla="*/ 111 h 177"/>
                        <a:gd name="T90" fmla="*/ 25 w 175"/>
                        <a:gd name="T91" fmla="*/ 128 h 177"/>
                        <a:gd name="T92" fmla="*/ 18 w 175"/>
                        <a:gd name="T93" fmla="*/ 147 h 177"/>
                        <a:gd name="T94" fmla="*/ 14 w 175"/>
                        <a:gd name="T95" fmla="*/ 175 h 17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</a:cxnLst>
                      <a:rect l="0" t="0" r="r" b="b"/>
                      <a:pathLst>
                        <a:path w="175" h="177">
                          <a:moveTo>
                            <a:pt x="8" y="176"/>
                          </a:moveTo>
                          <a:lnTo>
                            <a:pt x="2" y="149"/>
                          </a:lnTo>
                          <a:lnTo>
                            <a:pt x="0" y="133"/>
                          </a:lnTo>
                          <a:lnTo>
                            <a:pt x="1" y="119"/>
                          </a:lnTo>
                          <a:lnTo>
                            <a:pt x="1" y="108"/>
                          </a:lnTo>
                          <a:lnTo>
                            <a:pt x="2" y="95"/>
                          </a:lnTo>
                          <a:lnTo>
                            <a:pt x="7" y="66"/>
                          </a:lnTo>
                          <a:lnTo>
                            <a:pt x="9" y="91"/>
                          </a:lnTo>
                          <a:lnTo>
                            <a:pt x="13" y="76"/>
                          </a:lnTo>
                          <a:lnTo>
                            <a:pt x="20" y="62"/>
                          </a:lnTo>
                          <a:lnTo>
                            <a:pt x="17" y="80"/>
                          </a:lnTo>
                          <a:lnTo>
                            <a:pt x="19" y="90"/>
                          </a:lnTo>
                          <a:lnTo>
                            <a:pt x="24" y="69"/>
                          </a:lnTo>
                          <a:lnTo>
                            <a:pt x="27" y="59"/>
                          </a:lnTo>
                          <a:lnTo>
                            <a:pt x="31" y="46"/>
                          </a:lnTo>
                          <a:lnTo>
                            <a:pt x="35" y="37"/>
                          </a:lnTo>
                          <a:lnTo>
                            <a:pt x="44" y="28"/>
                          </a:lnTo>
                          <a:lnTo>
                            <a:pt x="41" y="46"/>
                          </a:lnTo>
                          <a:lnTo>
                            <a:pt x="42" y="55"/>
                          </a:lnTo>
                          <a:lnTo>
                            <a:pt x="45" y="63"/>
                          </a:lnTo>
                          <a:lnTo>
                            <a:pt x="49" y="63"/>
                          </a:lnTo>
                          <a:lnTo>
                            <a:pt x="52" y="60"/>
                          </a:lnTo>
                          <a:lnTo>
                            <a:pt x="55" y="54"/>
                          </a:lnTo>
                          <a:lnTo>
                            <a:pt x="58" y="44"/>
                          </a:lnTo>
                          <a:lnTo>
                            <a:pt x="61" y="33"/>
                          </a:lnTo>
                          <a:lnTo>
                            <a:pt x="63" y="23"/>
                          </a:lnTo>
                          <a:lnTo>
                            <a:pt x="67" y="13"/>
                          </a:lnTo>
                          <a:lnTo>
                            <a:pt x="71" y="2"/>
                          </a:lnTo>
                          <a:lnTo>
                            <a:pt x="72" y="18"/>
                          </a:lnTo>
                          <a:lnTo>
                            <a:pt x="76" y="30"/>
                          </a:lnTo>
                          <a:lnTo>
                            <a:pt x="79" y="47"/>
                          </a:lnTo>
                          <a:lnTo>
                            <a:pt x="83" y="39"/>
                          </a:lnTo>
                          <a:lnTo>
                            <a:pt x="85" y="29"/>
                          </a:lnTo>
                          <a:lnTo>
                            <a:pt x="85" y="23"/>
                          </a:lnTo>
                          <a:lnTo>
                            <a:pt x="85" y="15"/>
                          </a:lnTo>
                          <a:lnTo>
                            <a:pt x="89" y="2"/>
                          </a:lnTo>
                          <a:lnTo>
                            <a:pt x="90" y="14"/>
                          </a:lnTo>
                          <a:lnTo>
                            <a:pt x="93" y="23"/>
                          </a:lnTo>
                          <a:lnTo>
                            <a:pt x="98" y="34"/>
                          </a:lnTo>
                          <a:lnTo>
                            <a:pt x="100" y="47"/>
                          </a:lnTo>
                          <a:lnTo>
                            <a:pt x="104" y="63"/>
                          </a:lnTo>
                          <a:lnTo>
                            <a:pt x="105" y="48"/>
                          </a:lnTo>
                          <a:lnTo>
                            <a:pt x="110" y="28"/>
                          </a:lnTo>
                          <a:lnTo>
                            <a:pt x="111" y="15"/>
                          </a:lnTo>
                          <a:lnTo>
                            <a:pt x="116" y="37"/>
                          </a:lnTo>
                          <a:lnTo>
                            <a:pt x="118" y="27"/>
                          </a:lnTo>
                          <a:lnTo>
                            <a:pt x="120" y="17"/>
                          </a:lnTo>
                          <a:lnTo>
                            <a:pt x="124" y="0"/>
                          </a:lnTo>
                          <a:lnTo>
                            <a:pt x="123" y="16"/>
                          </a:lnTo>
                          <a:lnTo>
                            <a:pt x="124" y="24"/>
                          </a:lnTo>
                          <a:lnTo>
                            <a:pt x="128" y="35"/>
                          </a:lnTo>
                          <a:lnTo>
                            <a:pt x="131" y="46"/>
                          </a:lnTo>
                          <a:lnTo>
                            <a:pt x="134" y="66"/>
                          </a:lnTo>
                          <a:lnTo>
                            <a:pt x="137" y="53"/>
                          </a:lnTo>
                          <a:lnTo>
                            <a:pt x="138" y="42"/>
                          </a:lnTo>
                          <a:lnTo>
                            <a:pt x="139" y="34"/>
                          </a:lnTo>
                          <a:lnTo>
                            <a:pt x="139" y="22"/>
                          </a:lnTo>
                          <a:lnTo>
                            <a:pt x="144" y="36"/>
                          </a:lnTo>
                          <a:lnTo>
                            <a:pt x="146" y="47"/>
                          </a:lnTo>
                          <a:lnTo>
                            <a:pt x="149" y="56"/>
                          </a:lnTo>
                          <a:lnTo>
                            <a:pt x="151" y="76"/>
                          </a:lnTo>
                          <a:lnTo>
                            <a:pt x="155" y="67"/>
                          </a:lnTo>
                          <a:lnTo>
                            <a:pt x="156" y="50"/>
                          </a:lnTo>
                          <a:lnTo>
                            <a:pt x="160" y="67"/>
                          </a:lnTo>
                          <a:lnTo>
                            <a:pt x="162" y="101"/>
                          </a:lnTo>
                          <a:lnTo>
                            <a:pt x="165" y="90"/>
                          </a:lnTo>
                          <a:lnTo>
                            <a:pt x="169" y="82"/>
                          </a:lnTo>
                          <a:lnTo>
                            <a:pt x="169" y="74"/>
                          </a:lnTo>
                          <a:lnTo>
                            <a:pt x="170" y="46"/>
                          </a:lnTo>
                          <a:lnTo>
                            <a:pt x="175" y="101"/>
                          </a:lnTo>
                          <a:lnTo>
                            <a:pt x="175" y="122"/>
                          </a:lnTo>
                          <a:lnTo>
                            <a:pt x="173" y="144"/>
                          </a:lnTo>
                          <a:lnTo>
                            <a:pt x="171" y="168"/>
                          </a:lnTo>
                          <a:lnTo>
                            <a:pt x="171" y="177"/>
                          </a:lnTo>
                          <a:lnTo>
                            <a:pt x="165" y="170"/>
                          </a:lnTo>
                          <a:lnTo>
                            <a:pt x="160" y="150"/>
                          </a:lnTo>
                          <a:lnTo>
                            <a:pt x="154" y="136"/>
                          </a:lnTo>
                          <a:lnTo>
                            <a:pt x="151" y="126"/>
                          </a:lnTo>
                          <a:lnTo>
                            <a:pt x="144" y="116"/>
                          </a:lnTo>
                          <a:lnTo>
                            <a:pt x="135" y="107"/>
                          </a:lnTo>
                          <a:lnTo>
                            <a:pt x="124" y="101"/>
                          </a:lnTo>
                          <a:lnTo>
                            <a:pt x="111" y="96"/>
                          </a:lnTo>
                          <a:lnTo>
                            <a:pt x="101" y="95"/>
                          </a:lnTo>
                          <a:lnTo>
                            <a:pt x="93" y="101"/>
                          </a:lnTo>
                          <a:lnTo>
                            <a:pt x="85" y="97"/>
                          </a:lnTo>
                          <a:lnTo>
                            <a:pt x="78" y="94"/>
                          </a:lnTo>
                          <a:lnTo>
                            <a:pt x="67" y="96"/>
                          </a:lnTo>
                          <a:lnTo>
                            <a:pt x="56" y="100"/>
                          </a:lnTo>
                          <a:lnTo>
                            <a:pt x="46" y="106"/>
                          </a:lnTo>
                          <a:lnTo>
                            <a:pt x="38" y="111"/>
                          </a:lnTo>
                          <a:lnTo>
                            <a:pt x="31" y="119"/>
                          </a:lnTo>
                          <a:lnTo>
                            <a:pt x="25" y="128"/>
                          </a:lnTo>
                          <a:lnTo>
                            <a:pt x="24" y="139"/>
                          </a:lnTo>
                          <a:lnTo>
                            <a:pt x="18" y="147"/>
                          </a:lnTo>
                          <a:lnTo>
                            <a:pt x="14" y="162"/>
                          </a:lnTo>
                          <a:lnTo>
                            <a:pt x="14" y="175"/>
                          </a:lnTo>
                          <a:lnTo>
                            <a:pt x="8" y="176"/>
                          </a:lnTo>
                          <a:close/>
                        </a:path>
                      </a:pathLst>
                    </a:custGeom>
                    <a:solidFill>
                      <a:srgbClr val="201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s-MX"/>
                    </a:p>
                  </p:txBody>
                </p:sp>
                <p:grpSp>
                  <p:nvGrpSpPr>
                    <p:cNvPr id="213" name="Group 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39" y="1113"/>
                      <a:ext cx="30" cy="36"/>
                      <a:chOff x="3039" y="1113"/>
                      <a:chExt cx="30" cy="36"/>
                    </a:xfrm>
                  </p:grpSpPr>
                  <p:grpSp>
                    <p:nvGrpSpPr>
                      <p:cNvPr id="214" name="Group 7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040" y="1135"/>
                        <a:ext cx="29" cy="8"/>
                        <a:chOff x="3040" y="1135"/>
                        <a:chExt cx="29" cy="8"/>
                      </a:xfrm>
                    </p:grpSpPr>
                    <p:grpSp>
                      <p:nvGrpSpPr>
                        <p:cNvPr id="225" name="Group 7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040" y="1137"/>
                          <a:ext cx="29" cy="6"/>
                          <a:chOff x="3040" y="1137"/>
                          <a:chExt cx="29" cy="6"/>
                        </a:xfrm>
                      </p:grpSpPr>
                      <p:sp>
                        <p:nvSpPr>
                          <p:cNvPr id="229" name="Arc 6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040" y="1137"/>
                            <a:ext cx="7" cy="6"/>
                          </a:xfrm>
                          <a:custGeom>
                            <a:avLst/>
                            <a:gdLst>
                              <a:gd name="G0" fmla="+- 3016 0 0"/>
                              <a:gd name="G1" fmla="+- 3596 0 0"/>
                              <a:gd name="G2" fmla="+- 21600 0 0"/>
                              <a:gd name="T0" fmla="*/ 24315 w 24616"/>
                              <a:gd name="T1" fmla="*/ 0 h 25196"/>
                              <a:gd name="T2" fmla="*/ 0 w 24616"/>
                              <a:gd name="T3" fmla="*/ 24984 h 25196"/>
                              <a:gd name="T4" fmla="*/ 3016 w 24616"/>
                              <a:gd name="T5" fmla="*/ 3596 h 25196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4616" h="25196" fill="none" extrusionOk="0">
                                <a:moveTo>
                                  <a:pt x="24314" y="0"/>
                                </a:moveTo>
                                <a:cubicBezTo>
                                  <a:pt x="24515" y="1188"/>
                                  <a:pt x="24616" y="2391"/>
                                  <a:pt x="24616" y="3596"/>
                                </a:cubicBezTo>
                                <a:cubicBezTo>
                                  <a:pt x="24616" y="15525"/>
                                  <a:pt x="14945" y="25196"/>
                                  <a:pt x="3016" y="25196"/>
                                </a:cubicBezTo>
                                <a:cubicBezTo>
                                  <a:pt x="2006" y="25196"/>
                                  <a:pt x="999" y="25125"/>
                                  <a:pt x="-1" y="24984"/>
                                </a:cubicBezTo>
                              </a:path>
                              <a:path w="24616" h="25196" stroke="0" extrusionOk="0">
                                <a:moveTo>
                                  <a:pt x="24314" y="0"/>
                                </a:moveTo>
                                <a:cubicBezTo>
                                  <a:pt x="24515" y="1188"/>
                                  <a:pt x="24616" y="2391"/>
                                  <a:pt x="24616" y="3596"/>
                                </a:cubicBezTo>
                                <a:cubicBezTo>
                                  <a:pt x="24616" y="15525"/>
                                  <a:pt x="14945" y="25196"/>
                                  <a:pt x="3016" y="25196"/>
                                </a:cubicBezTo>
                                <a:cubicBezTo>
                                  <a:pt x="2006" y="25196"/>
                                  <a:pt x="999" y="25125"/>
                                  <a:pt x="-1" y="24984"/>
                                </a:cubicBezTo>
                                <a:lnTo>
                                  <a:pt x="3016" y="3596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175">
                            <a:solidFill>
                              <a:srgbClr val="402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  <p:sp>
                        <p:nvSpPr>
                          <p:cNvPr id="230" name="Arc 7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062" y="1137"/>
                            <a:ext cx="7" cy="6"/>
                          </a:xfrm>
                          <a:custGeom>
                            <a:avLst/>
                            <a:gdLst>
                              <a:gd name="G0" fmla="+- 21600 0 0"/>
                              <a:gd name="G1" fmla="+- 3157 0 0"/>
                              <a:gd name="G2" fmla="+- 21600 0 0"/>
                              <a:gd name="T0" fmla="*/ 21600 w 21600"/>
                              <a:gd name="T1" fmla="*/ 24757 h 24757"/>
                              <a:gd name="T2" fmla="*/ 232 w 21600"/>
                              <a:gd name="T3" fmla="*/ 0 h 24757"/>
                              <a:gd name="T4" fmla="*/ 21600 w 21600"/>
                              <a:gd name="T5" fmla="*/ 3157 h 2475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4757" fill="none" extrusionOk="0">
                                <a:moveTo>
                                  <a:pt x="21600" y="24757"/>
                                </a:moveTo>
                                <a:cubicBezTo>
                                  <a:pt x="9670" y="24757"/>
                                  <a:pt x="0" y="15086"/>
                                  <a:pt x="0" y="3157"/>
                                </a:cubicBezTo>
                                <a:cubicBezTo>
                                  <a:pt x="-1" y="2100"/>
                                  <a:pt x="77" y="1045"/>
                                  <a:pt x="231" y="-1"/>
                                </a:cubicBezTo>
                              </a:path>
                              <a:path w="21600" h="24757" stroke="0" extrusionOk="0">
                                <a:moveTo>
                                  <a:pt x="21600" y="24757"/>
                                </a:moveTo>
                                <a:cubicBezTo>
                                  <a:pt x="9670" y="24757"/>
                                  <a:pt x="0" y="15086"/>
                                  <a:pt x="0" y="3157"/>
                                </a:cubicBezTo>
                                <a:cubicBezTo>
                                  <a:pt x="-1" y="2100"/>
                                  <a:pt x="77" y="1045"/>
                                  <a:pt x="231" y="-1"/>
                                </a:cubicBezTo>
                                <a:lnTo>
                                  <a:pt x="21600" y="3157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175">
                            <a:solidFill>
                              <a:srgbClr val="402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</p:grpSp>
                    <p:grpSp>
                      <p:nvGrpSpPr>
                        <p:cNvPr id="226" name="Group 7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049" y="1135"/>
                          <a:ext cx="11" cy="5"/>
                          <a:chOff x="3049" y="1135"/>
                          <a:chExt cx="11" cy="5"/>
                        </a:xfrm>
                      </p:grpSpPr>
                      <p:sp>
                        <p:nvSpPr>
                          <p:cNvPr id="227" name="Freeform 7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054" y="1135"/>
                            <a:ext cx="6" cy="5"/>
                          </a:xfrm>
                          <a:custGeom>
                            <a:avLst/>
                            <a:gdLst>
                              <a:gd name="T0" fmla="*/ 22 w 22"/>
                              <a:gd name="T1" fmla="*/ 0 h 19"/>
                              <a:gd name="T2" fmla="*/ 22 w 22"/>
                              <a:gd name="T3" fmla="*/ 3 h 19"/>
                              <a:gd name="T4" fmla="*/ 22 w 22"/>
                              <a:gd name="T5" fmla="*/ 9 h 19"/>
                              <a:gd name="T6" fmla="*/ 21 w 22"/>
                              <a:gd name="T7" fmla="*/ 14 h 19"/>
                              <a:gd name="T8" fmla="*/ 18 w 22"/>
                              <a:gd name="T9" fmla="*/ 17 h 19"/>
                              <a:gd name="T10" fmla="*/ 15 w 22"/>
                              <a:gd name="T11" fmla="*/ 17 h 19"/>
                              <a:gd name="T12" fmla="*/ 11 w 22"/>
                              <a:gd name="T13" fmla="*/ 17 h 19"/>
                              <a:gd name="T14" fmla="*/ 9 w 22"/>
                              <a:gd name="T15" fmla="*/ 17 h 19"/>
                              <a:gd name="T16" fmla="*/ 4 w 22"/>
                              <a:gd name="T17" fmla="*/ 17 h 19"/>
                              <a:gd name="T18" fmla="*/ 0 w 22"/>
                              <a:gd name="T19" fmla="*/ 19 h 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</a:cxnLst>
                            <a:rect l="0" t="0" r="r" b="b"/>
                            <a:pathLst>
                              <a:path w="22" h="19">
                                <a:moveTo>
                                  <a:pt x="22" y="0"/>
                                </a:moveTo>
                                <a:lnTo>
                                  <a:pt x="22" y="3"/>
                                </a:lnTo>
                                <a:lnTo>
                                  <a:pt x="22" y="9"/>
                                </a:lnTo>
                                <a:lnTo>
                                  <a:pt x="21" y="14"/>
                                </a:lnTo>
                                <a:lnTo>
                                  <a:pt x="18" y="17"/>
                                </a:lnTo>
                                <a:lnTo>
                                  <a:pt x="15" y="17"/>
                                </a:lnTo>
                                <a:lnTo>
                                  <a:pt x="11" y="17"/>
                                </a:lnTo>
                                <a:lnTo>
                                  <a:pt x="9" y="17"/>
                                </a:lnTo>
                                <a:lnTo>
                                  <a:pt x="4" y="17"/>
                                </a:lnTo>
                                <a:lnTo>
                                  <a:pt x="0" y="19"/>
                                </a:lnTo>
                              </a:path>
                            </a:pathLst>
                          </a:custGeom>
                          <a:noFill/>
                          <a:ln w="3175">
                            <a:solidFill>
                              <a:srgbClr val="402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  <p:sp>
                        <p:nvSpPr>
                          <p:cNvPr id="228" name="Freeform 73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049" y="1135"/>
                            <a:ext cx="5" cy="5"/>
                          </a:xfrm>
                          <a:custGeom>
                            <a:avLst/>
                            <a:gdLst>
                              <a:gd name="T0" fmla="*/ 0 w 22"/>
                              <a:gd name="T1" fmla="*/ 0 h 19"/>
                              <a:gd name="T2" fmla="*/ 0 w 22"/>
                              <a:gd name="T3" fmla="*/ 6 h 19"/>
                              <a:gd name="T4" fmla="*/ 0 w 22"/>
                              <a:gd name="T5" fmla="*/ 9 h 19"/>
                              <a:gd name="T6" fmla="*/ 1 w 22"/>
                              <a:gd name="T7" fmla="*/ 14 h 19"/>
                              <a:gd name="T8" fmla="*/ 4 w 22"/>
                              <a:gd name="T9" fmla="*/ 17 h 19"/>
                              <a:gd name="T10" fmla="*/ 7 w 22"/>
                              <a:gd name="T11" fmla="*/ 17 h 19"/>
                              <a:gd name="T12" fmla="*/ 11 w 22"/>
                              <a:gd name="T13" fmla="*/ 17 h 19"/>
                              <a:gd name="T14" fmla="*/ 13 w 22"/>
                              <a:gd name="T15" fmla="*/ 17 h 19"/>
                              <a:gd name="T16" fmla="*/ 17 w 22"/>
                              <a:gd name="T17" fmla="*/ 17 h 19"/>
                              <a:gd name="T18" fmla="*/ 22 w 22"/>
                              <a:gd name="T19" fmla="*/ 19 h 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</a:cxnLst>
                            <a:rect l="0" t="0" r="r" b="b"/>
                            <a:pathLst>
                              <a:path w="22" h="19">
                                <a:moveTo>
                                  <a:pt x="0" y="0"/>
                                </a:moveTo>
                                <a:lnTo>
                                  <a:pt x="0" y="6"/>
                                </a:lnTo>
                                <a:lnTo>
                                  <a:pt x="0" y="9"/>
                                </a:lnTo>
                                <a:lnTo>
                                  <a:pt x="1" y="14"/>
                                </a:lnTo>
                                <a:lnTo>
                                  <a:pt x="4" y="17"/>
                                </a:lnTo>
                                <a:lnTo>
                                  <a:pt x="7" y="17"/>
                                </a:lnTo>
                                <a:lnTo>
                                  <a:pt x="11" y="17"/>
                                </a:lnTo>
                                <a:lnTo>
                                  <a:pt x="13" y="17"/>
                                </a:lnTo>
                                <a:lnTo>
                                  <a:pt x="17" y="17"/>
                                </a:lnTo>
                                <a:lnTo>
                                  <a:pt x="22" y="19"/>
                                </a:lnTo>
                              </a:path>
                            </a:pathLst>
                          </a:custGeom>
                          <a:noFill/>
                          <a:ln w="3175">
                            <a:solidFill>
                              <a:srgbClr val="402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</p:grpSp>
                  </p:grpSp>
                  <p:grpSp>
                    <p:nvGrpSpPr>
                      <p:cNvPr id="215" name="Group 7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052" y="1141"/>
                        <a:ext cx="6" cy="8"/>
                        <a:chOff x="3052" y="1141"/>
                        <a:chExt cx="6" cy="8"/>
                      </a:xfrm>
                    </p:grpSpPr>
                    <p:sp>
                      <p:nvSpPr>
                        <p:cNvPr id="223" name="Oval 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52" y="1141"/>
                          <a:ext cx="6" cy="5"/>
                        </a:xfrm>
                        <a:prstGeom prst="ellipse">
                          <a:avLst/>
                        </a:prstGeom>
                        <a:solidFill>
                          <a:srgbClr val="201000"/>
                        </a:solidFill>
                        <a:ln w="3175">
                          <a:solidFill>
                            <a:srgbClr val="FFA04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s-MX"/>
                        </a:p>
                      </p:txBody>
                    </p:sp>
                    <p:sp>
                      <p:nvSpPr>
                        <p:cNvPr id="224" name="Arc 7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052" y="1147"/>
                          <a:ext cx="6" cy="2"/>
                        </a:xfrm>
                        <a:custGeom>
                          <a:avLst/>
                          <a:gdLst>
                            <a:gd name="G0" fmla="+- 21600 0 0"/>
                            <a:gd name="G1" fmla="+- 0 0 0"/>
                            <a:gd name="G2" fmla="+- 21600 0 0"/>
                            <a:gd name="T0" fmla="*/ 43200 w 43200"/>
                            <a:gd name="T1" fmla="*/ 0 h 21600"/>
                            <a:gd name="T2" fmla="*/ 0 w 43200"/>
                            <a:gd name="T3" fmla="*/ 0 h 21600"/>
                            <a:gd name="T4" fmla="*/ 21600 w 43200"/>
                            <a:gd name="T5" fmla="*/ 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43200" h="21600" fill="none" extrusionOk="0">
                              <a:moveTo>
                                <a:pt x="43200" y="0"/>
                              </a:moveTo>
                              <a:cubicBezTo>
                                <a:pt x="43200" y="11929"/>
                                <a:pt x="33529" y="21600"/>
                                <a:pt x="21600" y="21600"/>
                              </a:cubicBezTo>
                              <a:cubicBezTo>
                                <a:pt x="9670" y="21600"/>
                                <a:pt x="0" y="11929"/>
                                <a:pt x="0" y="0"/>
                              </a:cubicBezTo>
                            </a:path>
                            <a:path w="43200" h="21600" stroke="0" extrusionOk="0">
                              <a:moveTo>
                                <a:pt x="43200" y="0"/>
                              </a:moveTo>
                              <a:cubicBezTo>
                                <a:pt x="43200" y="11929"/>
                                <a:pt x="33529" y="21600"/>
                                <a:pt x="21600" y="21600"/>
                              </a:cubicBezTo>
                              <a:cubicBezTo>
                                <a:pt x="9670" y="21600"/>
                                <a:pt x="0" y="11929"/>
                                <a:pt x="0" y="0"/>
                              </a:cubicBezTo>
                              <a:lnTo>
                                <a:pt x="21600" y="0"/>
                              </a:lnTo>
                              <a:close/>
                            </a:path>
                          </a:pathLst>
                        </a:custGeom>
                        <a:noFill/>
                        <a:ln w="3175">
                          <a:solidFill>
                            <a:srgbClr val="FFA04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s-MX"/>
                        </a:p>
                      </p:txBody>
                    </p:sp>
                  </p:grpSp>
                  <p:grpSp>
                    <p:nvGrpSpPr>
                      <p:cNvPr id="216" name="Group 8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039" y="1113"/>
                        <a:ext cx="30" cy="14"/>
                        <a:chOff x="3039" y="1113"/>
                        <a:chExt cx="30" cy="14"/>
                      </a:xfrm>
                    </p:grpSpPr>
                    <p:grpSp>
                      <p:nvGrpSpPr>
                        <p:cNvPr id="217" name="Group 8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039" y="1113"/>
                          <a:ext cx="30" cy="10"/>
                          <a:chOff x="3039" y="1113"/>
                          <a:chExt cx="30" cy="10"/>
                        </a:xfrm>
                      </p:grpSpPr>
                      <p:sp>
                        <p:nvSpPr>
                          <p:cNvPr id="221" name="Freeform 7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039" y="1113"/>
                            <a:ext cx="10" cy="10"/>
                          </a:xfrm>
                          <a:custGeom>
                            <a:avLst/>
                            <a:gdLst>
                              <a:gd name="T0" fmla="*/ 41 w 41"/>
                              <a:gd name="T1" fmla="*/ 0 h 40"/>
                              <a:gd name="T2" fmla="*/ 38 w 41"/>
                              <a:gd name="T3" fmla="*/ 9 h 40"/>
                              <a:gd name="T4" fmla="*/ 34 w 41"/>
                              <a:gd name="T5" fmla="*/ 11 h 40"/>
                              <a:gd name="T6" fmla="*/ 29 w 41"/>
                              <a:gd name="T7" fmla="*/ 13 h 40"/>
                              <a:gd name="T8" fmla="*/ 24 w 41"/>
                              <a:gd name="T9" fmla="*/ 16 h 40"/>
                              <a:gd name="T10" fmla="*/ 18 w 41"/>
                              <a:gd name="T11" fmla="*/ 18 h 40"/>
                              <a:gd name="T12" fmla="*/ 13 w 41"/>
                              <a:gd name="T13" fmla="*/ 22 h 40"/>
                              <a:gd name="T14" fmla="*/ 11 w 41"/>
                              <a:gd name="T15" fmla="*/ 24 h 40"/>
                              <a:gd name="T16" fmla="*/ 7 w 41"/>
                              <a:gd name="T17" fmla="*/ 30 h 40"/>
                              <a:gd name="T18" fmla="*/ 6 w 41"/>
                              <a:gd name="T19" fmla="*/ 33 h 40"/>
                              <a:gd name="T20" fmla="*/ 0 w 41"/>
                              <a:gd name="T21" fmla="*/ 40 h 40"/>
                              <a:gd name="T22" fmla="*/ 5 w 41"/>
                              <a:gd name="T23" fmla="*/ 37 h 40"/>
                              <a:gd name="T24" fmla="*/ 10 w 41"/>
                              <a:gd name="T25" fmla="*/ 33 h 40"/>
                              <a:gd name="T26" fmla="*/ 13 w 41"/>
                              <a:gd name="T27" fmla="*/ 30 h 40"/>
                              <a:gd name="T28" fmla="*/ 16 w 41"/>
                              <a:gd name="T29" fmla="*/ 26 h 40"/>
                              <a:gd name="T30" fmla="*/ 21 w 41"/>
                              <a:gd name="T31" fmla="*/ 24 h 40"/>
                              <a:gd name="T32" fmla="*/ 24 w 41"/>
                              <a:gd name="T33" fmla="*/ 22 h 40"/>
                              <a:gd name="T34" fmla="*/ 29 w 41"/>
                              <a:gd name="T35" fmla="*/ 19 h 40"/>
                              <a:gd name="T36" fmla="*/ 34 w 41"/>
                              <a:gd name="T37" fmla="*/ 18 h 40"/>
                              <a:gd name="T38" fmla="*/ 37 w 41"/>
                              <a:gd name="T39" fmla="*/ 16 h 40"/>
                              <a:gd name="T40" fmla="*/ 40 w 41"/>
                              <a:gd name="T41" fmla="*/ 12 h 40"/>
                              <a:gd name="T42" fmla="*/ 40 w 41"/>
                              <a:gd name="T43" fmla="*/ 10 h 40"/>
                              <a:gd name="T44" fmla="*/ 41 w 41"/>
                              <a:gd name="T45" fmla="*/ 0 h 4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  <a:cxn ang="0">
                                <a:pos x="T32" y="T33"/>
                              </a:cxn>
                              <a:cxn ang="0">
                                <a:pos x="T34" y="T35"/>
                              </a:cxn>
                              <a:cxn ang="0">
                                <a:pos x="T36" y="T37"/>
                              </a:cxn>
                              <a:cxn ang="0">
                                <a:pos x="T38" y="T39"/>
                              </a:cxn>
                              <a:cxn ang="0">
                                <a:pos x="T40" y="T41"/>
                              </a:cxn>
                              <a:cxn ang="0">
                                <a:pos x="T42" y="T43"/>
                              </a:cxn>
                              <a:cxn ang="0">
                                <a:pos x="T44" y="T45"/>
                              </a:cxn>
                            </a:cxnLst>
                            <a:rect l="0" t="0" r="r" b="b"/>
                            <a:pathLst>
                              <a:path w="41" h="40">
                                <a:moveTo>
                                  <a:pt x="41" y="0"/>
                                </a:moveTo>
                                <a:lnTo>
                                  <a:pt x="38" y="9"/>
                                </a:lnTo>
                                <a:lnTo>
                                  <a:pt x="34" y="11"/>
                                </a:lnTo>
                                <a:lnTo>
                                  <a:pt x="29" y="13"/>
                                </a:lnTo>
                                <a:lnTo>
                                  <a:pt x="24" y="16"/>
                                </a:lnTo>
                                <a:lnTo>
                                  <a:pt x="18" y="18"/>
                                </a:lnTo>
                                <a:lnTo>
                                  <a:pt x="13" y="22"/>
                                </a:lnTo>
                                <a:lnTo>
                                  <a:pt x="11" y="24"/>
                                </a:lnTo>
                                <a:lnTo>
                                  <a:pt x="7" y="30"/>
                                </a:lnTo>
                                <a:lnTo>
                                  <a:pt x="6" y="33"/>
                                </a:lnTo>
                                <a:lnTo>
                                  <a:pt x="0" y="40"/>
                                </a:lnTo>
                                <a:lnTo>
                                  <a:pt x="5" y="37"/>
                                </a:lnTo>
                                <a:lnTo>
                                  <a:pt x="10" y="33"/>
                                </a:lnTo>
                                <a:lnTo>
                                  <a:pt x="13" y="30"/>
                                </a:lnTo>
                                <a:lnTo>
                                  <a:pt x="16" y="26"/>
                                </a:lnTo>
                                <a:lnTo>
                                  <a:pt x="21" y="24"/>
                                </a:lnTo>
                                <a:lnTo>
                                  <a:pt x="24" y="22"/>
                                </a:lnTo>
                                <a:lnTo>
                                  <a:pt x="29" y="19"/>
                                </a:lnTo>
                                <a:lnTo>
                                  <a:pt x="34" y="18"/>
                                </a:lnTo>
                                <a:lnTo>
                                  <a:pt x="37" y="16"/>
                                </a:lnTo>
                                <a:lnTo>
                                  <a:pt x="40" y="12"/>
                                </a:lnTo>
                                <a:lnTo>
                                  <a:pt x="40" y="10"/>
                                </a:lnTo>
                                <a:lnTo>
                                  <a:pt x="41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02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  <p:sp>
                        <p:nvSpPr>
                          <p:cNvPr id="222" name="Freeform 8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059" y="1113"/>
                            <a:ext cx="10" cy="10"/>
                          </a:xfrm>
                          <a:custGeom>
                            <a:avLst/>
                            <a:gdLst>
                              <a:gd name="T0" fmla="*/ 0 w 42"/>
                              <a:gd name="T1" fmla="*/ 0 h 40"/>
                              <a:gd name="T2" fmla="*/ 4 w 42"/>
                              <a:gd name="T3" fmla="*/ 9 h 40"/>
                              <a:gd name="T4" fmla="*/ 8 w 42"/>
                              <a:gd name="T5" fmla="*/ 11 h 40"/>
                              <a:gd name="T6" fmla="*/ 14 w 42"/>
                              <a:gd name="T7" fmla="*/ 13 h 40"/>
                              <a:gd name="T8" fmla="*/ 19 w 42"/>
                              <a:gd name="T9" fmla="*/ 16 h 40"/>
                              <a:gd name="T10" fmla="*/ 25 w 42"/>
                              <a:gd name="T11" fmla="*/ 18 h 40"/>
                              <a:gd name="T12" fmla="*/ 30 w 42"/>
                              <a:gd name="T13" fmla="*/ 22 h 40"/>
                              <a:gd name="T14" fmla="*/ 32 w 42"/>
                              <a:gd name="T15" fmla="*/ 24 h 40"/>
                              <a:gd name="T16" fmla="*/ 35 w 42"/>
                              <a:gd name="T17" fmla="*/ 30 h 40"/>
                              <a:gd name="T18" fmla="*/ 37 w 42"/>
                              <a:gd name="T19" fmla="*/ 33 h 40"/>
                              <a:gd name="T20" fmla="*/ 42 w 42"/>
                              <a:gd name="T21" fmla="*/ 40 h 40"/>
                              <a:gd name="T22" fmla="*/ 37 w 42"/>
                              <a:gd name="T23" fmla="*/ 37 h 40"/>
                              <a:gd name="T24" fmla="*/ 33 w 42"/>
                              <a:gd name="T25" fmla="*/ 33 h 40"/>
                              <a:gd name="T26" fmla="*/ 30 w 42"/>
                              <a:gd name="T27" fmla="*/ 30 h 40"/>
                              <a:gd name="T28" fmla="*/ 26 w 42"/>
                              <a:gd name="T29" fmla="*/ 26 h 40"/>
                              <a:gd name="T30" fmla="*/ 22 w 42"/>
                              <a:gd name="T31" fmla="*/ 24 h 40"/>
                              <a:gd name="T32" fmla="*/ 17 w 42"/>
                              <a:gd name="T33" fmla="*/ 22 h 40"/>
                              <a:gd name="T34" fmla="*/ 13 w 42"/>
                              <a:gd name="T35" fmla="*/ 19 h 40"/>
                              <a:gd name="T36" fmla="*/ 9 w 42"/>
                              <a:gd name="T37" fmla="*/ 18 h 40"/>
                              <a:gd name="T38" fmla="*/ 5 w 42"/>
                              <a:gd name="T39" fmla="*/ 16 h 40"/>
                              <a:gd name="T40" fmla="*/ 3 w 42"/>
                              <a:gd name="T41" fmla="*/ 12 h 40"/>
                              <a:gd name="T42" fmla="*/ 2 w 42"/>
                              <a:gd name="T43" fmla="*/ 10 h 40"/>
                              <a:gd name="T44" fmla="*/ 0 w 42"/>
                              <a:gd name="T45" fmla="*/ 0 h 4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  <a:cxn ang="0">
                                <a:pos x="T32" y="T33"/>
                              </a:cxn>
                              <a:cxn ang="0">
                                <a:pos x="T34" y="T35"/>
                              </a:cxn>
                              <a:cxn ang="0">
                                <a:pos x="T36" y="T37"/>
                              </a:cxn>
                              <a:cxn ang="0">
                                <a:pos x="T38" y="T39"/>
                              </a:cxn>
                              <a:cxn ang="0">
                                <a:pos x="T40" y="T41"/>
                              </a:cxn>
                              <a:cxn ang="0">
                                <a:pos x="T42" y="T43"/>
                              </a:cxn>
                              <a:cxn ang="0">
                                <a:pos x="T44" y="T45"/>
                              </a:cxn>
                            </a:cxnLst>
                            <a:rect l="0" t="0" r="r" b="b"/>
                            <a:pathLst>
                              <a:path w="42" h="40">
                                <a:moveTo>
                                  <a:pt x="0" y="0"/>
                                </a:moveTo>
                                <a:lnTo>
                                  <a:pt x="4" y="9"/>
                                </a:lnTo>
                                <a:lnTo>
                                  <a:pt x="8" y="11"/>
                                </a:lnTo>
                                <a:lnTo>
                                  <a:pt x="14" y="13"/>
                                </a:lnTo>
                                <a:lnTo>
                                  <a:pt x="19" y="16"/>
                                </a:lnTo>
                                <a:lnTo>
                                  <a:pt x="25" y="18"/>
                                </a:lnTo>
                                <a:lnTo>
                                  <a:pt x="30" y="22"/>
                                </a:lnTo>
                                <a:lnTo>
                                  <a:pt x="32" y="24"/>
                                </a:lnTo>
                                <a:lnTo>
                                  <a:pt x="35" y="30"/>
                                </a:lnTo>
                                <a:lnTo>
                                  <a:pt x="37" y="33"/>
                                </a:lnTo>
                                <a:lnTo>
                                  <a:pt x="42" y="40"/>
                                </a:lnTo>
                                <a:lnTo>
                                  <a:pt x="37" y="37"/>
                                </a:lnTo>
                                <a:lnTo>
                                  <a:pt x="33" y="33"/>
                                </a:lnTo>
                                <a:lnTo>
                                  <a:pt x="30" y="30"/>
                                </a:lnTo>
                                <a:lnTo>
                                  <a:pt x="26" y="26"/>
                                </a:lnTo>
                                <a:lnTo>
                                  <a:pt x="22" y="24"/>
                                </a:lnTo>
                                <a:lnTo>
                                  <a:pt x="17" y="22"/>
                                </a:lnTo>
                                <a:lnTo>
                                  <a:pt x="13" y="19"/>
                                </a:lnTo>
                                <a:lnTo>
                                  <a:pt x="9" y="18"/>
                                </a:lnTo>
                                <a:lnTo>
                                  <a:pt x="5" y="16"/>
                                </a:lnTo>
                                <a:lnTo>
                                  <a:pt x="3" y="12"/>
                                </a:lnTo>
                                <a:lnTo>
                                  <a:pt x="2" y="1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02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</p:grpSp>
                    <p:grpSp>
                      <p:nvGrpSpPr>
                        <p:cNvPr id="218" name="Group 8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044" y="1123"/>
                          <a:ext cx="20" cy="4"/>
                          <a:chOff x="3044" y="1123"/>
                          <a:chExt cx="20" cy="4"/>
                        </a:xfrm>
                      </p:grpSpPr>
                      <p:sp>
                        <p:nvSpPr>
                          <p:cNvPr id="219" name="Oval 8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044" y="1123"/>
                            <a:ext cx="4" cy="4"/>
                          </a:xfrm>
                          <a:prstGeom prst="ellipse">
                            <a:avLst/>
                          </a:prstGeom>
                          <a:solidFill>
                            <a:srgbClr val="201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  <p:sp>
                        <p:nvSpPr>
                          <p:cNvPr id="220" name="Oval 8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060" y="1123"/>
                            <a:ext cx="4" cy="4"/>
                          </a:xfrm>
                          <a:prstGeom prst="ellipse">
                            <a:avLst/>
                          </a:prstGeom>
                          <a:solidFill>
                            <a:srgbClr val="201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</p:grpSp>
                  </p:grpSp>
                </p:grpSp>
              </p:grpSp>
            </p:grpSp>
            <p:sp>
              <p:nvSpPr>
                <p:cNvPr id="207" name="Rectangle 89"/>
                <p:cNvSpPr>
                  <a:spLocks noChangeArrowheads="1"/>
                </p:cNvSpPr>
                <p:nvPr/>
              </p:nvSpPr>
              <p:spPr bwMode="auto">
                <a:xfrm>
                  <a:off x="2990" y="1076"/>
                  <a:ext cx="121" cy="302"/>
                </a:xfrm>
                <a:prstGeom prst="rect">
                  <a:avLst/>
                </a:prstGeom>
                <a:noFill/>
                <a:ln w="7938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</p:grpSp>
          <p:grpSp>
            <p:nvGrpSpPr>
              <p:cNvPr id="13" name="Group 155"/>
              <p:cNvGrpSpPr>
                <a:grpSpLocks/>
              </p:cNvGrpSpPr>
              <p:nvPr/>
            </p:nvGrpSpPr>
            <p:grpSpPr bwMode="auto">
              <a:xfrm>
                <a:off x="3399" y="1069"/>
                <a:ext cx="125" cy="304"/>
                <a:chOff x="3399" y="1069"/>
                <a:chExt cx="125" cy="304"/>
              </a:xfrm>
            </p:grpSpPr>
            <p:sp>
              <p:nvSpPr>
                <p:cNvPr id="141" name="Rectangle 91"/>
                <p:cNvSpPr>
                  <a:spLocks noChangeArrowheads="1"/>
                </p:cNvSpPr>
                <p:nvPr/>
              </p:nvSpPr>
              <p:spPr bwMode="auto">
                <a:xfrm>
                  <a:off x="3399" y="1069"/>
                  <a:ext cx="120" cy="30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grpSp>
              <p:nvGrpSpPr>
                <p:cNvPr id="142" name="Group 153"/>
                <p:cNvGrpSpPr>
                  <a:grpSpLocks/>
                </p:cNvGrpSpPr>
                <p:nvPr/>
              </p:nvGrpSpPr>
              <p:grpSpPr bwMode="auto">
                <a:xfrm>
                  <a:off x="3410" y="1074"/>
                  <a:ext cx="114" cy="296"/>
                  <a:chOff x="3410" y="1074"/>
                  <a:chExt cx="114" cy="296"/>
                </a:xfrm>
              </p:grpSpPr>
              <p:grpSp>
                <p:nvGrpSpPr>
                  <p:cNvPr id="144" name="Group 128"/>
                  <p:cNvGrpSpPr>
                    <a:grpSpLocks/>
                  </p:cNvGrpSpPr>
                  <p:nvPr/>
                </p:nvGrpSpPr>
                <p:grpSpPr bwMode="auto">
                  <a:xfrm>
                    <a:off x="3410" y="1143"/>
                    <a:ext cx="114" cy="227"/>
                    <a:chOff x="3410" y="1143"/>
                    <a:chExt cx="114" cy="227"/>
                  </a:xfrm>
                </p:grpSpPr>
                <p:sp>
                  <p:nvSpPr>
                    <p:cNvPr id="169" name="Freeform 92"/>
                    <p:cNvSpPr>
                      <a:spLocks/>
                    </p:cNvSpPr>
                    <p:nvPr/>
                  </p:nvSpPr>
                  <p:spPr bwMode="auto">
                    <a:xfrm>
                      <a:off x="3436" y="1272"/>
                      <a:ext cx="63" cy="97"/>
                    </a:xfrm>
                    <a:custGeom>
                      <a:avLst/>
                      <a:gdLst>
                        <a:gd name="T0" fmla="*/ 4 w 252"/>
                        <a:gd name="T1" fmla="*/ 15 h 388"/>
                        <a:gd name="T2" fmla="*/ 0 w 252"/>
                        <a:gd name="T3" fmla="*/ 122 h 388"/>
                        <a:gd name="T4" fmla="*/ 4 w 252"/>
                        <a:gd name="T5" fmla="*/ 287 h 388"/>
                        <a:gd name="T6" fmla="*/ 10 w 252"/>
                        <a:gd name="T7" fmla="*/ 388 h 388"/>
                        <a:gd name="T8" fmla="*/ 121 w 252"/>
                        <a:gd name="T9" fmla="*/ 386 h 388"/>
                        <a:gd name="T10" fmla="*/ 124 w 252"/>
                        <a:gd name="T11" fmla="*/ 125 h 388"/>
                        <a:gd name="T12" fmla="*/ 137 w 252"/>
                        <a:gd name="T13" fmla="*/ 386 h 388"/>
                        <a:gd name="T14" fmla="*/ 248 w 252"/>
                        <a:gd name="T15" fmla="*/ 386 h 388"/>
                        <a:gd name="T16" fmla="*/ 252 w 252"/>
                        <a:gd name="T17" fmla="*/ 0 h 388"/>
                        <a:gd name="T18" fmla="*/ 4 w 252"/>
                        <a:gd name="T19" fmla="*/ 15 h 3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252" h="388">
                          <a:moveTo>
                            <a:pt x="4" y="15"/>
                          </a:moveTo>
                          <a:lnTo>
                            <a:pt x="0" y="122"/>
                          </a:lnTo>
                          <a:lnTo>
                            <a:pt x="4" y="287"/>
                          </a:lnTo>
                          <a:lnTo>
                            <a:pt x="10" y="388"/>
                          </a:lnTo>
                          <a:lnTo>
                            <a:pt x="121" y="386"/>
                          </a:lnTo>
                          <a:lnTo>
                            <a:pt x="124" y="125"/>
                          </a:lnTo>
                          <a:lnTo>
                            <a:pt x="137" y="386"/>
                          </a:lnTo>
                          <a:lnTo>
                            <a:pt x="248" y="386"/>
                          </a:lnTo>
                          <a:lnTo>
                            <a:pt x="252" y="0"/>
                          </a:lnTo>
                          <a:lnTo>
                            <a:pt x="4" y="15"/>
                          </a:lnTo>
                          <a:close/>
                        </a:path>
                      </a:pathLst>
                    </a:custGeom>
                    <a:solidFill>
                      <a:srgbClr val="402000"/>
                    </a:solidFill>
                    <a:ln w="3175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MX"/>
                    </a:p>
                  </p:txBody>
                </p:sp>
                <p:grpSp>
                  <p:nvGrpSpPr>
                    <p:cNvPr id="170" name="Group 9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10" y="1273"/>
                      <a:ext cx="44" cy="97"/>
                      <a:chOff x="3410" y="1273"/>
                      <a:chExt cx="44" cy="97"/>
                    </a:xfrm>
                  </p:grpSpPr>
                  <p:sp>
                    <p:nvSpPr>
                      <p:cNvPr id="202" name="Freeform 9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10" y="1275"/>
                        <a:ext cx="25" cy="95"/>
                      </a:xfrm>
                      <a:custGeom>
                        <a:avLst/>
                        <a:gdLst>
                          <a:gd name="T0" fmla="*/ 0 w 99"/>
                          <a:gd name="T1" fmla="*/ 0 h 382"/>
                          <a:gd name="T2" fmla="*/ 0 w 99"/>
                          <a:gd name="T3" fmla="*/ 192 h 382"/>
                          <a:gd name="T4" fmla="*/ 98 w 99"/>
                          <a:gd name="T5" fmla="*/ 382 h 382"/>
                          <a:gd name="T6" fmla="*/ 99 w 99"/>
                          <a:gd name="T7" fmla="*/ 183 h 382"/>
                          <a:gd name="T8" fmla="*/ 0 w 99"/>
                          <a:gd name="T9" fmla="*/ 0 h 38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99" h="382">
                            <a:moveTo>
                              <a:pt x="0" y="0"/>
                            </a:moveTo>
                            <a:lnTo>
                              <a:pt x="0" y="192"/>
                            </a:lnTo>
                            <a:lnTo>
                              <a:pt x="98" y="382"/>
                            </a:lnTo>
                            <a:lnTo>
                              <a:pt x="99" y="183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5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s-MX"/>
                      </a:p>
                    </p:txBody>
                  </p:sp>
                  <p:sp>
                    <p:nvSpPr>
                      <p:cNvPr id="203" name="Freeform 9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10" y="1273"/>
                        <a:ext cx="44" cy="47"/>
                      </a:xfrm>
                      <a:custGeom>
                        <a:avLst/>
                        <a:gdLst>
                          <a:gd name="T0" fmla="*/ 51 w 176"/>
                          <a:gd name="T1" fmla="*/ 0 h 188"/>
                          <a:gd name="T2" fmla="*/ 0 w 176"/>
                          <a:gd name="T3" fmla="*/ 3 h 188"/>
                          <a:gd name="T4" fmla="*/ 99 w 176"/>
                          <a:gd name="T5" fmla="*/ 188 h 188"/>
                          <a:gd name="T6" fmla="*/ 176 w 176"/>
                          <a:gd name="T7" fmla="*/ 183 h 188"/>
                          <a:gd name="T8" fmla="*/ 51 w 176"/>
                          <a:gd name="T9" fmla="*/ 0 h 18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6" h="188">
                            <a:moveTo>
                              <a:pt x="51" y="0"/>
                            </a:moveTo>
                            <a:lnTo>
                              <a:pt x="0" y="3"/>
                            </a:lnTo>
                            <a:lnTo>
                              <a:pt x="99" y="188"/>
                            </a:lnTo>
                            <a:lnTo>
                              <a:pt x="176" y="183"/>
                            </a:lnTo>
                            <a:lnTo>
                              <a:pt x="51" y="0"/>
                            </a:lnTo>
                            <a:close/>
                          </a:path>
                        </a:pathLst>
                      </a:custGeom>
                      <a:solidFill>
                        <a:srgbClr val="804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s-MX"/>
                      </a:p>
                    </p:txBody>
                  </p:sp>
                  <p:sp>
                    <p:nvSpPr>
                      <p:cNvPr id="204" name="Freeform 9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34" y="1319"/>
                        <a:ext cx="20" cy="51"/>
                      </a:xfrm>
                      <a:custGeom>
                        <a:avLst/>
                        <a:gdLst>
                          <a:gd name="T0" fmla="*/ 0 w 77"/>
                          <a:gd name="T1" fmla="*/ 5 h 201"/>
                          <a:gd name="T2" fmla="*/ 0 w 77"/>
                          <a:gd name="T3" fmla="*/ 201 h 201"/>
                          <a:gd name="T4" fmla="*/ 77 w 77"/>
                          <a:gd name="T5" fmla="*/ 199 h 201"/>
                          <a:gd name="T6" fmla="*/ 77 w 77"/>
                          <a:gd name="T7" fmla="*/ 0 h 201"/>
                          <a:gd name="T8" fmla="*/ 0 w 77"/>
                          <a:gd name="T9" fmla="*/ 5 h 20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77" h="201">
                            <a:moveTo>
                              <a:pt x="0" y="5"/>
                            </a:moveTo>
                            <a:lnTo>
                              <a:pt x="0" y="201"/>
                            </a:lnTo>
                            <a:lnTo>
                              <a:pt x="77" y="199"/>
                            </a:lnTo>
                            <a:lnTo>
                              <a:pt x="77" y="0"/>
                            </a:lnTo>
                            <a:lnTo>
                              <a:pt x="0" y="5"/>
                            </a:lnTo>
                            <a:close/>
                          </a:path>
                        </a:pathLst>
                      </a:custGeom>
                      <a:solidFill>
                        <a:srgbClr val="603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s-MX"/>
                      </a:p>
                    </p:txBody>
                  </p:sp>
                </p:grpSp>
                <p:grpSp>
                  <p:nvGrpSpPr>
                    <p:cNvPr id="171" name="Group 9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04" y="1269"/>
                      <a:ext cx="18" cy="31"/>
                      <a:chOff x="3504" y="1269"/>
                      <a:chExt cx="18" cy="31"/>
                    </a:xfrm>
                  </p:grpSpPr>
                  <p:sp>
                    <p:nvSpPr>
                      <p:cNvPr id="200" name="Freeform 9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504" y="1269"/>
                        <a:ext cx="15" cy="31"/>
                      </a:xfrm>
                      <a:custGeom>
                        <a:avLst/>
                        <a:gdLst>
                          <a:gd name="T0" fmla="*/ 57 w 61"/>
                          <a:gd name="T1" fmla="*/ 24 h 124"/>
                          <a:gd name="T2" fmla="*/ 61 w 61"/>
                          <a:gd name="T3" fmla="*/ 48 h 124"/>
                          <a:gd name="T4" fmla="*/ 61 w 61"/>
                          <a:gd name="T5" fmla="*/ 69 h 124"/>
                          <a:gd name="T6" fmla="*/ 55 w 61"/>
                          <a:gd name="T7" fmla="*/ 82 h 124"/>
                          <a:gd name="T8" fmla="*/ 47 w 61"/>
                          <a:gd name="T9" fmla="*/ 94 h 124"/>
                          <a:gd name="T10" fmla="*/ 40 w 61"/>
                          <a:gd name="T11" fmla="*/ 104 h 124"/>
                          <a:gd name="T12" fmla="*/ 34 w 61"/>
                          <a:gd name="T13" fmla="*/ 111 h 124"/>
                          <a:gd name="T14" fmla="*/ 27 w 61"/>
                          <a:gd name="T15" fmla="*/ 116 h 124"/>
                          <a:gd name="T16" fmla="*/ 19 w 61"/>
                          <a:gd name="T17" fmla="*/ 122 h 124"/>
                          <a:gd name="T18" fmla="*/ 11 w 61"/>
                          <a:gd name="T19" fmla="*/ 124 h 124"/>
                          <a:gd name="T20" fmla="*/ 8 w 61"/>
                          <a:gd name="T21" fmla="*/ 115 h 124"/>
                          <a:gd name="T22" fmla="*/ 13 w 61"/>
                          <a:gd name="T23" fmla="*/ 108 h 124"/>
                          <a:gd name="T24" fmla="*/ 20 w 61"/>
                          <a:gd name="T25" fmla="*/ 96 h 124"/>
                          <a:gd name="T26" fmla="*/ 22 w 61"/>
                          <a:gd name="T27" fmla="*/ 88 h 124"/>
                          <a:gd name="T28" fmla="*/ 14 w 61"/>
                          <a:gd name="T29" fmla="*/ 88 h 124"/>
                          <a:gd name="T30" fmla="*/ 9 w 61"/>
                          <a:gd name="T31" fmla="*/ 88 h 124"/>
                          <a:gd name="T32" fmla="*/ 6 w 61"/>
                          <a:gd name="T33" fmla="*/ 85 h 124"/>
                          <a:gd name="T34" fmla="*/ 1 w 61"/>
                          <a:gd name="T35" fmla="*/ 74 h 124"/>
                          <a:gd name="T36" fmla="*/ 0 w 61"/>
                          <a:gd name="T37" fmla="*/ 67 h 124"/>
                          <a:gd name="T38" fmla="*/ 0 w 61"/>
                          <a:gd name="T39" fmla="*/ 61 h 124"/>
                          <a:gd name="T40" fmla="*/ 2 w 61"/>
                          <a:gd name="T41" fmla="*/ 48 h 124"/>
                          <a:gd name="T42" fmla="*/ 7 w 61"/>
                          <a:gd name="T43" fmla="*/ 39 h 124"/>
                          <a:gd name="T44" fmla="*/ 11 w 61"/>
                          <a:gd name="T45" fmla="*/ 25 h 124"/>
                          <a:gd name="T46" fmla="*/ 17 w 61"/>
                          <a:gd name="T47" fmla="*/ 1 h 124"/>
                          <a:gd name="T48" fmla="*/ 55 w 61"/>
                          <a:gd name="T49" fmla="*/ 0 h 124"/>
                          <a:gd name="T50" fmla="*/ 57 w 61"/>
                          <a:gd name="T51" fmla="*/ 24 h 12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</a:cxnLst>
                        <a:rect l="0" t="0" r="r" b="b"/>
                        <a:pathLst>
                          <a:path w="61" h="124">
                            <a:moveTo>
                              <a:pt x="57" y="24"/>
                            </a:moveTo>
                            <a:lnTo>
                              <a:pt x="61" y="48"/>
                            </a:lnTo>
                            <a:lnTo>
                              <a:pt x="61" y="69"/>
                            </a:lnTo>
                            <a:lnTo>
                              <a:pt x="55" y="82"/>
                            </a:lnTo>
                            <a:lnTo>
                              <a:pt x="47" y="94"/>
                            </a:lnTo>
                            <a:lnTo>
                              <a:pt x="40" y="104"/>
                            </a:lnTo>
                            <a:lnTo>
                              <a:pt x="34" y="111"/>
                            </a:lnTo>
                            <a:lnTo>
                              <a:pt x="27" y="116"/>
                            </a:lnTo>
                            <a:lnTo>
                              <a:pt x="19" y="122"/>
                            </a:lnTo>
                            <a:lnTo>
                              <a:pt x="11" y="124"/>
                            </a:lnTo>
                            <a:lnTo>
                              <a:pt x="8" y="115"/>
                            </a:lnTo>
                            <a:lnTo>
                              <a:pt x="13" y="108"/>
                            </a:lnTo>
                            <a:lnTo>
                              <a:pt x="20" y="96"/>
                            </a:lnTo>
                            <a:lnTo>
                              <a:pt x="22" y="88"/>
                            </a:lnTo>
                            <a:lnTo>
                              <a:pt x="14" y="88"/>
                            </a:lnTo>
                            <a:lnTo>
                              <a:pt x="9" y="88"/>
                            </a:lnTo>
                            <a:lnTo>
                              <a:pt x="6" y="85"/>
                            </a:lnTo>
                            <a:lnTo>
                              <a:pt x="1" y="74"/>
                            </a:lnTo>
                            <a:lnTo>
                              <a:pt x="0" y="67"/>
                            </a:lnTo>
                            <a:lnTo>
                              <a:pt x="0" y="61"/>
                            </a:lnTo>
                            <a:lnTo>
                              <a:pt x="2" y="48"/>
                            </a:lnTo>
                            <a:lnTo>
                              <a:pt x="7" y="39"/>
                            </a:lnTo>
                            <a:lnTo>
                              <a:pt x="11" y="25"/>
                            </a:lnTo>
                            <a:lnTo>
                              <a:pt x="17" y="1"/>
                            </a:lnTo>
                            <a:lnTo>
                              <a:pt x="55" y="0"/>
                            </a:lnTo>
                            <a:lnTo>
                              <a:pt x="57" y="24"/>
                            </a:lnTo>
                            <a:close/>
                          </a:path>
                        </a:pathLst>
                      </a:custGeom>
                      <a:solidFill>
                        <a:srgbClr val="FFC080"/>
                      </a:solidFill>
                      <a:ln w="3175">
                        <a:solidFill>
                          <a:srgbClr val="402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MX"/>
                      </a:p>
                    </p:txBody>
                  </p:sp>
                  <p:sp>
                    <p:nvSpPr>
                      <p:cNvPr id="201" name="Freeform 9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504" y="1270"/>
                        <a:ext cx="18" cy="6"/>
                      </a:xfrm>
                      <a:custGeom>
                        <a:avLst/>
                        <a:gdLst>
                          <a:gd name="T0" fmla="*/ 0 w 71"/>
                          <a:gd name="T1" fmla="*/ 1 h 21"/>
                          <a:gd name="T2" fmla="*/ 1 w 71"/>
                          <a:gd name="T3" fmla="*/ 19 h 21"/>
                          <a:gd name="T4" fmla="*/ 12 w 71"/>
                          <a:gd name="T5" fmla="*/ 21 h 21"/>
                          <a:gd name="T6" fmla="*/ 33 w 71"/>
                          <a:gd name="T7" fmla="*/ 21 h 21"/>
                          <a:gd name="T8" fmla="*/ 52 w 71"/>
                          <a:gd name="T9" fmla="*/ 20 h 21"/>
                          <a:gd name="T10" fmla="*/ 66 w 71"/>
                          <a:gd name="T11" fmla="*/ 18 h 21"/>
                          <a:gd name="T12" fmla="*/ 71 w 71"/>
                          <a:gd name="T13" fmla="*/ 16 h 21"/>
                          <a:gd name="T14" fmla="*/ 71 w 71"/>
                          <a:gd name="T15" fmla="*/ 0 h 21"/>
                          <a:gd name="T16" fmla="*/ 0 w 71"/>
                          <a:gd name="T17" fmla="*/ 1 h 2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71" h="21">
                            <a:moveTo>
                              <a:pt x="0" y="1"/>
                            </a:moveTo>
                            <a:lnTo>
                              <a:pt x="1" y="19"/>
                            </a:lnTo>
                            <a:lnTo>
                              <a:pt x="12" y="21"/>
                            </a:lnTo>
                            <a:lnTo>
                              <a:pt x="33" y="21"/>
                            </a:lnTo>
                            <a:lnTo>
                              <a:pt x="52" y="20"/>
                            </a:lnTo>
                            <a:lnTo>
                              <a:pt x="66" y="18"/>
                            </a:lnTo>
                            <a:lnTo>
                              <a:pt x="71" y="16"/>
                            </a:lnTo>
                            <a:lnTo>
                              <a:pt x="71" y="0"/>
                            </a:lnTo>
                            <a:lnTo>
                              <a:pt x="0" y="1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3175">
                        <a:solidFill>
                          <a:srgbClr val="402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MX"/>
                      </a:p>
                    </p:txBody>
                  </p:sp>
                </p:grpSp>
                <p:grpSp>
                  <p:nvGrpSpPr>
                    <p:cNvPr id="172" name="Group 10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34" y="1144"/>
                      <a:ext cx="64" cy="105"/>
                      <a:chOff x="3434" y="1144"/>
                      <a:chExt cx="64" cy="105"/>
                    </a:xfrm>
                  </p:grpSpPr>
                  <p:sp>
                    <p:nvSpPr>
                      <p:cNvPr id="195" name="Freeform 10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34" y="1150"/>
                        <a:ext cx="64" cy="99"/>
                      </a:xfrm>
                      <a:custGeom>
                        <a:avLst/>
                        <a:gdLst>
                          <a:gd name="T0" fmla="*/ 85 w 254"/>
                          <a:gd name="T1" fmla="*/ 0 h 396"/>
                          <a:gd name="T2" fmla="*/ 76 w 254"/>
                          <a:gd name="T3" fmla="*/ 10 h 396"/>
                          <a:gd name="T4" fmla="*/ 0 w 254"/>
                          <a:gd name="T5" fmla="*/ 72 h 396"/>
                          <a:gd name="T6" fmla="*/ 33 w 254"/>
                          <a:gd name="T7" fmla="*/ 391 h 396"/>
                          <a:gd name="T8" fmla="*/ 237 w 254"/>
                          <a:gd name="T9" fmla="*/ 396 h 396"/>
                          <a:gd name="T10" fmla="*/ 254 w 254"/>
                          <a:gd name="T11" fmla="*/ 59 h 396"/>
                          <a:gd name="T12" fmla="*/ 187 w 254"/>
                          <a:gd name="T13" fmla="*/ 12 h 396"/>
                          <a:gd name="T14" fmla="*/ 177 w 254"/>
                          <a:gd name="T15" fmla="*/ 3 h 396"/>
                          <a:gd name="T16" fmla="*/ 133 w 254"/>
                          <a:gd name="T17" fmla="*/ 29 h 396"/>
                          <a:gd name="T18" fmla="*/ 85 w 254"/>
                          <a:gd name="T19" fmla="*/ 0 h 39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54" h="396">
                            <a:moveTo>
                              <a:pt x="85" y="0"/>
                            </a:moveTo>
                            <a:lnTo>
                              <a:pt x="76" y="10"/>
                            </a:lnTo>
                            <a:lnTo>
                              <a:pt x="0" y="72"/>
                            </a:lnTo>
                            <a:lnTo>
                              <a:pt x="33" y="391"/>
                            </a:lnTo>
                            <a:lnTo>
                              <a:pt x="237" y="396"/>
                            </a:lnTo>
                            <a:lnTo>
                              <a:pt x="254" y="59"/>
                            </a:lnTo>
                            <a:lnTo>
                              <a:pt x="187" y="12"/>
                            </a:lnTo>
                            <a:lnTo>
                              <a:pt x="177" y="3"/>
                            </a:lnTo>
                            <a:lnTo>
                              <a:pt x="133" y="29"/>
                            </a:lnTo>
                            <a:lnTo>
                              <a:pt x="85" y="0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s-MX"/>
                      </a:p>
                    </p:txBody>
                  </p:sp>
                  <p:sp>
                    <p:nvSpPr>
                      <p:cNvPr id="196" name="Freeform 10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56" y="1144"/>
                        <a:ext cx="23" cy="18"/>
                      </a:xfrm>
                      <a:custGeom>
                        <a:avLst/>
                        <a:gdLst>
                          <a:gd name="T0" fmla="*/ 3 w 93"/>
                          <a:gd name="T1" fmla="*/ 0 h 74"/>
                          <a:gd name="T2" fmla="*/ 0 w 93"/>
                          <a:gd name="T3" fmla="*/ 41 h 74"/>
                          <a:gd name="T4" fmla="*/ 49 w 93"/>
                          <a:gd name="T5" fmla="*/ 74 h 74"/>
                          <a:gd name="T6" fmla="*/ 93 w 93"/>
                          <a:gd name="T7" fmla="*/ 41 h 74"/>
                          <a:gd name="T8" fmla="*/ 88 w 93"/>
                          <a:gd name="T9" fmla="*/ 0 h 74"/>
                          <a:gd name="T10" fmla="*/ 3 w 93"/>
                          <a:gd name="T11" fmla="*/ 0 h 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</a:cxnLst>
                        <a:rect l="0" t="0" r="r" b="b"/>
                        <a:pathLst>
                          <a:path w="93" h="74">
                            <a:moveTo>
                              <a:pt x="3" y="0"/>
                            </a:moveTo>
                            <a:lnTo>
                              <a:pt x="0" y="41"/>
                            </a:lnTo>
                            <a:lnTo>
                              <a:pt x="49" y="74"/>
                            </a:lnTo>
                            <a:lnTo>
                              <a:pt x="93" y="41"/>
                            </a:lnTo>
                            <a:lnTo>
                              <a:pt x="88" y="0"/>
                            </a:lnTo>
                            <a:lnTo>
                              <a:pt x="3" y="0"/>
                            </a:lnTo>
                            <a:close/>
                          </a:path>
                        </a:pathLst>
                      </a:custGeom>
                      <a:solidFill>
                        <a:srgbClr val="FFA040"/>
                      </a:solidFill>
                      <a:ln w="3175">
                        <a:solidFill>
                          <a:srgbClr val="402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MX"/>
                      </a:p>
                    </p:txBody>
                  </p:sp>
                  <p:grpSp>
                    <p:nvGrpSpPr>
                      <p:cNvPr id="197" name="Group 10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53" y="1150"/>
                        <a:ext cx="29" cy="17"/>
                        <a:chOff x="3453" y="1150"/>
                        <a:chExt cx="29" cy="17"/>
                      </a:xfrm>
                    </p:grpSpPr>
                    <p:sp>
                      <p:nvSpPr>
                        <p:cNvPr id="198" name="Freeform 10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453" y="1150"/>
                          <a:ext cx="15" cy="17"/>
                        </a:xfrm>
                        <a:custGeom>
                          <a:avLst/>
                          <a:gdLst>
                            <a:gd name="T0" fmla="*/ 9 w 57"/>
                            <a:gd name="T1" fmla="*/ 0 h 69"/>
                            <a:gd name="T2" fmla="*/ 57 w 57"/>
                            <a:gd name="T3" fmla="*/ 30 h 69"/>
                            <a:gd name="T4" fmla="*/ 30 w 57"/>
                            <a:gd name="T5" fmla="*/ 69 h 69"/>
                            <a:gd name="T6" fmla="*/ 0 w 57"/>
                            <a:gd name="T7" fmla="*/ 12 h 69"/>
                            <a:gd name="T8" fmla="*/ 9 w 57"/>
                            <a:gd name="T9" fmla="*/ 0 h 69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</a:cxnLst>
                          <a:rect l="0" t="0" r="r" b="b"/>
                          <a:pathLst>
                            <a:path w="57" h="69">
                              <a:moveTo>
                                <a:pt x="9" y="0"/>
                              </a:moveTo>
                              <a:lnTo>
                                <a:pt x="57" y="30"/>
                              </a:lnTo>
                              <a:lnTo>
                                <a:pt x="30" y="69"/>
                              </a:lnTo>
                              <a:lnTo>
                                <a:pt x="0" y="12"/>
                              </a:lnTo>
                              <a:lnTo>
                                <a:pt x="9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E0E0E0"/>
                        </a:solidFill>
                        <a:ln w="3175">
                          <a:solidFill>
                            <a:srgbClr val="402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s-MX"/>
                        </a:p>
                      </p:txBody>
                    </p:sp>
                    <p:sp>
                      <p:nvSpPr>
                        <p:cNvPr id="199" name="Freeform 10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468" y="1150"/>
                          <a:ext cx="14" cy="17"/>
                        </a:xfrm>
                        <a:custGeom>
                          <a:avLst/>
                          <a:gdLst>
                            <a:gd name="T0" fmla="*/ 47 w 55"/>
                            <a:gd name="T1" fmla="*/ 0 h 70"/>
                            <a:gd name="T2" fmla="*/ 0 w 55"/>
                            <a:gd name="T3" fmla="*/ 29 h 70"/>
                            <a:gd name="T4" fmla="*/ 29 w 55"/>
                            <a:gd name="T5" fmla="*/ 70 h 70"/>
                            <a:gd name="T6" fmla="*/ 55 w 55"/>
                            <a:gd name="T7" fmla="*/ 12 h 70"/>
                            <a:gd name="T8" fmla="*/ 47 w 55"/>
                            <a:gd name="T9" fmla="*/ 0 h 7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</a:cxnLst>
                          <a:rect l="0" t="0" r="r" b="b"/>
                          <a:pathLst>
                            <a:path w="55" h="70">
                              <a:moveTo>
                                <a:pt x="47" y="0"/>
                              </a:moveTo>
                              <a:lnTo>
                                <a:pt x="0" y="29"/>
                              </a:lnTo>
                              <a:lnTo>
                                <a:pt x="29" y="70"/>
                              </a:lnTo>
                              <a:lnTo>
                                <a:pt x="55" y="12"/>
                              </a:lnTo>
                              <a:lnTo>
                                <a:pt x="47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E0E0E0"/>
                        </a:solidFill>
                        <a:ln w="3175">
                          <a:solidFill>
                            <a:srgbClr val="402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s-MX"/>
                        </a:p>
                      </p:txBody>
                    </p:sp>
                  </p:grpSp>
                </p:grpSp>
                <p:sp>
                  <p:nvSpPr>
                    <p:cNvPr id="173" name="Freeform 106"/>
                    <p:cNvSpPr>
                      <a:spLocks/>
                    </p:cNvSpPr>
                    <p:nvPr/>
                  </p:nvSpPr>
                  <p:spPr bwMode="auto">
                    <a:xfrm>
                      <a:off x="3414" y="1152"/>
                      <a:ext cx="56" cy="141"/>
                    </a:xfrm>
                    <a:custGeom>
                      <a:avLst/>
                      <a:gdLst>
                        <a:gd name="T0" fmla="*/ 162 w 224"/>
                        <a:gd name="T1" fmla="*/ 0 h 560"/>
                        <a:gd name="T2" fmla="*/ 125 w 224"/>
                        <a:gd name="T3" fmla="*/ 23 h 560"/>
                        <a:gd name="T4" fmla="*/ 108 w 224"/>
                        <a:gd name="T5" fmla="*/ 32 h 560"/>
                        <a:gd name="T6" fmla="*/ 86 w 224"/>
                        <a:gd name="T7" fmla="*/ 41 h 560"/>
                        <a:gd name="T8" fmla="*/ 58 w 224"/>
                        <a:gd name="T9" fmla="*/ 42 h 560"/>
                        <a:gd name="T10" fmla="*/ 48 w 224"/>
                        <a:gd name="T11" fmla="*/ 47 h 560"/>
                        <a:gd name="T12" fmla="*/ 41 w 224"/>
                        <a:gd name="T13" fmla="*/ 53 h 560"/>
                        <a:gd name="T14" fmla="*/ 37 w 224"/>
                        <a:gd name="T15" fmla="*/ 61 h 560"/>
                        <a:gd name="T16" fmla="*/ 34 w 224"/>
                        <a:gd name="T17" fmla="*/ 73 h 560"/>
                        <a:gd name="T18" fmla="*/ 32 w 224"/>
                        <a:gd name="T19" fmla="*/ 85 h 560"/>
                        <a:gd name="T20" fmla="*/ 10 w 224"/>
                        <a:gd name="T21" fmla="*/ 254 h 560"/>
                        <a:gd name="T22" fmla="*/ 0 w 224"/>
                        <a:gd name="T23" fmla="*/ 288 h 560"/>
                        <a:gd name="T24" fmla="*/ 0 w 224"/>
                        <a:gd name="T25" fmla="*/ 315 h 560"/>
                        <a:gd name="T26" fmla="*/ 20 w 224"/>
                        <a:gd name="T27" fmla="*/ 417 h 560"/>
                        <a:gd name="T28" fmla="*/ 35 w 224"/>
                        <a:gd name="T29" fmla="*/ 477 h 560"/>
                        <a:gd name="T30" fmla="*/ 46 w 224"/>
                        <a:gd name="T31" fmla="*/ 479 h 560"/>
                        <a:gd name="T32" fmla="*/ 54 w 224"/>
                        <a:gd name="T33" fmla="*/ 481 h 560"/>
                        <a:gd name="T34" fmla="*/ 70 w 224"/>
                        <a:gd name="T35" fmla="*/ 482 h 560"/>
                        <a:gd name="T36" fmla="*/ 84 w 224"/>
                        <a:gd name="T37" fmla="*/ 481 h 560"/>
                        <a:gd name="T38" fmla="*/ 84 w 224"/>
                        <a:gd name="T39" fmla="*/ 518 h 560"/>
                        <a:gd name="T40" fmla="*/ 86 w 224"/>
                        <a:gd name="T41" fmla="*/ 531 h 560"/>
                        <a:gd name="T42" fmla="*/ 93 w 224"/>
                        <a:gd name="T43" fmla="*/ 540 h 560"/>
                        <a:gd name="T44" fmla="*/ 101 w 224"/>
                        <a:gd name="T45" fmla="*/ 545 h 560"/>
                        <a:gd name="T46" fmla="*/ 111 w 224"/>
                        <a:gd name="T47" fmla="*/ 548 h 560"/>
                        <a:gd name="T48" fmla="*/ 131 w 224"/>
                        <a:gd name="T49" fmla="*/ 552 h 560"/>
                        <a:gd name="T50" fmla="*/ 151 w 224"/>
                        <a:gd name="T51" fmla="*/ 554 h 560"/>
                        <a:gd name="T52" fmla="*/ 179 w 224"/>
                        <a:gd name="T53" fmla="*/ 558 h 560"/>
                        <a:gd name="T54" fmla="*/ 224 w 224"/>
                        <a:gd name="T55" fmla="*/ 560 h 560"/>
                        <a:gd name="T56" fmla="*/ 224 w 224"/>
                        <a:gd name="T57" fmla="*/ 359 h 560"/>
                        <a:gd name="T58" fmla="*/ 219 w 224"/>
                        <a:gd name="T59" fmla="*/ 269 h 560"/>
                        <a:gd name="T60" fmla="*/ 206 w 224"/>
                        <a:gd name="T61" fmla="*/ 232 h 560"/>
                        <a:gd name="T62" fmla="*/ 199 w 224"/>
                        <a:gd name="T63" fmla="*/ 204 h 560"/>
                        <a:gd name="T64" fmla="*/ 191 w 224"/>
                        <a:gd name="T65" fmla="*/ 176 h 560"/>
                        <a:gd name="T66" fmla="*/ 185 w 224"/>
                        <a:gd name="T67" fmla="*/ 147 h 560"/>
                        <a:gd name="T68" fmla="*/ 182 w 224"/>
                        <a:gd name="T69" fmla="*/ 113 h 560"/>
                        <a:gd name="T70" fmla="*/ 180 w 224"/>
                        <a:gd name="T71" fmla="*/ 88 h 560"/>
                        <a:gd name="T72" fmla="*/ 178 w 224"/>
                        <a:gd name="T73" fmla="*/ 66 h 560"/>
                        <a:gd name="T74" fmla="*/ 172 w 224"/>
                        <a:gd name="T75" fmla="*/ 39 h 560"/>
                        <a:gd name="T76" fmla="*/ 162 w 224"/>
                        <a:gd name="T77" fmla="*/ 0 h 5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</a:cxnLst>
                      <a:rect l="0" t="0" r="r" b="b"/>
                      <a:pathLst>
                        <a:path w="224" h="560">
                          <a:moveTo>
                            <a:pt x="162" y="0"/>
                          </a:moveTo>
                          <a:lnTo>
                            <a:pt x="125" y="23"/>
                          </a:lnTo>
                          <a:lnTo>
                            <a:pt x="108" y="32"/>
                          </a:lnTo>
                          <a:lnTo>
                            <a:pt x="86" y="41"/>
                          </a:lnTo>
                          <a:lnTo>
                            <a:pt x="58" y="42"/>
                          </a:lnTo>
                          <a:lnTo>
                            <a:pt x="48" y="47"/>
                          </a:lnTo>
                          <a:lnTo>
                            <a:pt x="41" y="53"/>
                          </a:lnTo>
                          <a:lnTo>
                            <a:pt x="37" y="61"/>
                          </a:lnTo>
                          <a:lnTo>
                            <a:pt x="34" y="73"/>
                          </a:lnTo>
                          <a:lnTo>
                            <a:pt x="32" y="85"/>
                          </a:lnTo>
                          <a:lnTo>
                            <a:pt x="10" y="254"/>
                          </a:lnTo>
                          <a:lnTo>
                            <a:pt x="0" y="288"/>
                          </a:lnTo>
                          <a:lnTo>
                            <a:pt x="0" y="315"/>
                          </a:lnTo>
                          <a:lnTo>
                            <a:pt x="20" y="417"/>
                          </a:lnTo>
                          <a:lnTo>
                            <a:pt x="35" y="477"/>
                          </a:lnTo>
                          <a:lnTo>
                            <a:pt x="46" y="479"/>
                          </a:lnTo>
                          <a:lnTo>
                            <a:pt x="54" y="481"/>
                          </a:lnTo>
                          <a:lnTo>
                            <a:pt x="70" y="482"/>
                          </a:lnTo>
                          <a:lnTo>
                            <a:pt x="84" y="481"/>
                          </a:lnTo>
                          <a:lnTo>
                            <a:pt x="84" y="518"/>
                          </a:lnTo>
                          <a:lnTo>
                            <a:pt x="86" y="531"/>
                          </a:lnTo>
                          <a:lnTo>
                            <a:pt x="93" y="540"/>
                          </a:lnTo>
                          <a:lnTo>
                            <a:pt x="101" y="545"/>
                          </a:lnTo>
                          <a:lnTo>
                            <a:pt x="111" y="548"/>
                          </a:lnTo>
                          <a:lnTo>
                            <a:pt x="131" y="552"/>
                          </a:lnTo>
                          <a:lnTo>
                            <a:pt x="151" y="554"/>
                          </a:lnTo>
                          <a:lnTo>
                            <a:pt x="179" y="558"/>
                          </a:lnTo>
                          <a:lnTo>
                            <a:pt x="224" y="560"/>
                          </a:lnTo>
                          <a:lnTo>
                            <a:pt x="224" y="359"/>
                          </a:lnTo>
                          <a:lnTo>
                            <a:pt x="219" y="269"/>
                          </a:lnTo>
                          <a:lnTo>
                            <a:pt x="206" y="232"/>
                          </a:lnTo>
                          <a:lnTo>
                            <a:pt x="199" y="204"/>
                          </a:lnTo>
                          <a:lnTo>
                            <a:pt x="191" y="176"/>
                          </a:lnTo>
                          <a:lnTo>
                            <a:pt x="185" y="147"/>
                          </a:lnTo>
                          <a:lnTo>
                            <a:pt x="182" y="113"/>
                          </a:lnTo>
                          <a:lnTo>
                            <a:pt x="180" y="88"/>
                          </a:lnTo>
                          <a:lnTo>
                            <a:pt x="178" y="66"/>
                          </a:lnTo>
                          <a:lnTo>
                            <a:pt x="172" y="39"/>
                          </a:lnTo>
                          <a:lnTo>
                            <a:pt x="162" y="0"/>
                          </a:lnTo>
                          <a:close/>
                        </a:path>
                      </a:pathLst>
                    </a:custGeom>
                    <a:solidFill>
                      <a:srgbClr val="603000"/>
                    </a:solidFill>
                    <a:ln w="3175">
                      <a:solidFill>
                        <a:srgbClr val="402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MX"/>
                    </a:p>
                  </p:txBody>
                </p:sp>
                <p:sp>
                  <p:nvSpPr>
                    <p:cNvPr id="174" name="Freeform 107"/>
                    <p:cNvSpPr>
                      <a:spLocks/>
                    </p:cNvSpPr>
                    <p:nvPr/>
                  </p:nvSpPr>
                  <p:spPr bwMode="auto">
                    <a:xfrm>
                      <a:off x="3454" y="1152"/>
                      <a:ext cx="69" cy="141"/>
                    </a:xfrm>
                    <a:custGeom>
                      <a:avLst/>
                      <a:gdLst>
                        <a:gd name="T0" fmla="*/ 105 w 273"/>
                        <a:gd name="T1" fmla="*/ 0 h 562"/>
                        <a:gd name="T2" fmla="*/ 142 w 273"/>
                        <a:gd name="T3" fmla="*/ 23 h 562"/>
                        <a:gd name="T4" fmla="*/ 159 w 273"/>
                        <a:gd name="T5" fmla="*/ 32 h 562"/>
                        <a:gd name="T6" fmla="*/ 181 w 273"/>
                        <a:gd name="T7" fmla="*/ 41 h 562"/>
                        <a:gd name="T8" fmla="*/ 209 w 273"/>
                        <a:gd name="T9" fmla="*/ 42 h 562"/>
                        <a:gd name="T10" fmla="*/ 219 w 273"/>
                        <a:gd name="T11" fmla="*/ 47 h 562"/>
                        <a:gd name="T12" fmla="*/ 225 w 273"/>
                        <a:gd name="T13" fmla="*/ 53 h 562"/>
                        <a:gd name="T14" fmla="*/ 230 w 273"/>
                        <a:gd name="T15" fmla="*/ 61 h 562"/>
                        <a:gd name="T16" fmla="*/ 233 w 273"/>
                        <a:gd name="T17" fmla="*/ 73 h 562"/>
                        <a:gd name="T18" fmla="*/ 235 w 273"/>
                        <a:gd name="T19" fmla="*/ 85 h 562"/>
                        <a:gd name="T20" fmla="*/ 260 w 273"/>
                        <a:gd name="T21" fmla="*/ 245 h 562"/>
                        <a:gd name="T22" fmla="*/ 267 w 273"/>
                        <a:gd name="T23" fmla="*/ 279 h 562"/>
                        <a:gd name="T24" fmla="*/ 267 w 273"/>
                        <a:gd name="T25" fmla="*/ 315 h 562"/>
                        <a:gd name="T26" fmla="*/ 271 w 273"/>
                        <a:gd name="T27" fmla="*/ 387 h 562"/>
                        <a:gd name="T28" fmla="*/ 273 w 273"/>
                        <a:gd name="T29" fmla="*/ 473 h 562"/>
                        <a:gd name="T30" fmla="*/ 261 w 273"/>
                        <a:gd name="T31" fmla="*/ 479 h 562"/>
                        <a:gd name="T32" fmla="*/ 239 w 273"/>
                        <a:gd name="T33" fmla="*/ 479 h 562"/>
                        <a:gd name="T34" fmla="*/ 225 w 273"/>
                        <a:gd name="T35" fmla="*/ 479 h 562"/>
                        <a:gd name="T36" fmla="*/ 200 w 273"/>
                        <a:gd name="T37" fmla="*/ 477 h 562"/>
                        <a:gd name="T38" fmla="*/ 197 w 273"/>
                        <a:gd name="T39" fmla="*/ 440 h 562"/>
                        <a:gd name="T40" fmla="*/ 195 w 273"/>
                        <a:gd name="T41" fmla="*/ 394 h 562"/>
                        <a:gd name="T42" fmla="*/ 187 w 273"/>
                        <a:gd name="T43" fmla="*/ 432 h 562"/>
                        <a:gd name="T44" fmla="*/ 182 w 273"/>
                        <a:gd name="T45" fmla="*/ 481 h 562"/>
                        <a:gd name="T46" fmla="*/ 182 w 273"/>
                        <a:gd name="T47" fmla="*/ 518 h 562"/>
                        <a:gd name="T48" fmla="*/ 174 w 273"/>
                        <a:gd name="T49" fmla="*/ 535 h 562"/>
                        <a:gd name="T50" fmla="*/ 159 w 273"/>
                        <a:gd name="T51" fmla="*/ 550 h 562"/>
                        <a:gd name="T52" fmla="*/ 138 w 273"/>
                        <a:gd name="T53" fmla="*/ 552 h 562"/>
                        <a:gd name="T54" fmla="*/ 114 w 273"/>
                        <a:gd name="T55" fmla="*/ 558 h 562"/>
                        <a:gd name="T56" fmla="*/ 81 w 273"/>
                        <a:gd name="T57" fmla="*/ 558 h 562"/>
                        <a:gd name="T58" fmla="*/ 0 w 273"/>
                        <a:gd name="T59" fmla="*/ 562 h 562"/>
                        <a:gd name="T60" fmla="*/ 11 w 273"/>
                        <a:gd name="T61" fmla="*/ 377 h 562"/>
                        <a:gd name="T62" fmla="*/ 48 w 273"/>
                        <a:gd name="T63" fmla="*/ 313 h 562"/>
                        <a:gd name="T64" fmla="*/ 54 w 273"/>
                        <a:gd name="T65" fmla="*/ 285 h 562"/>
                        <a:gd name="T66" fmla="*/ 65 w 273"/>
                        <a:gd name="T67" fmla="*/ 248 h 562"/>
                        <a:gd name="T68" fmla="*/ 75 w 273"/>
                        <a:gd name="T69" fmla="*/ 208 h 562"/>
                        <a:gd name="T70" fmla="*/ 80 w 273"/>
                        <a:gd name="T71" fmla="*/ 161 h 562"/>
                        <a:gd name="T72" fmla="*/ 75 w 273"/>
                        <a:gd name="T73" fmla="*/ 113 h 562"/>
                        <a:gd name="T74" fmla="*/ 81 w 273"/>
                        <a:gd name="T75" fmla="*/ 89 h 562"/>
                        <a:gd name="T76" fmla="*/ 83 w 273"/>
                        <a:gd name="T77" fmla="*/ 69 h 562"/>
                        <a:gd name="T78" fmla="*/ 91 w 273"/>
                        <a:gd name="T79" fmla="*/ 42 h 562"/>
                        <a:gd name="T80" fmla="*/ 105 w 273"/>
                        <a:gd name="T81" fmla="*/ 0 h 5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</a:cxnLst>
                      <a:rect l="0" t="0" r="r" b="b"/>
                      <a:pathLst>
                        <a:path w="273" h="562">
                          <a:moveTo>
                            <a:pt x="105" y="0"/>
                          </a:moveTo>
                          <a:lnTo>
                            <a:pt x="142" y="23"/>
                          </a:lnTo>
                          <a:lnTo>
                            <a:pt x="159" y="32"/>
                          </a:lnTo>
                          <a:lnTo>
                            <a:pt x="181" y="41"/>
                          </a:lnTo>
                          <a:lnTo>
                            <a:pt x="209" y="42"/>
                          </a:lnTo>
                          <a:lnTo>
                            <a:pt x="219" y="47"/>
                          </a:lnTo>
                          <a:lnTo>
                            <a:pt x="225" y="53"/>
                          </a:lnTo>
                          <a:lnTo>
                            <a:pt x="230" y="61"/>
                          </a:lnTo>
                          <a:lnTo>
                            <a:pt x="233" y="73"/>
                          </a:lnTo>
                          <a:lnTo>
                            <a:pt x="235" y="85"/>
                          </a:lnTo>
                          <a:lnTo>
                            <a:pt x="260" y="245"/>
                          </a:lnTo>
                          <a:lnTo>
                            <a:pt x="267" y="279"/>
                          </a:lnTo>
                          <a:lnTo>
                            <a:pt x="267" y="315"/>
                          </a:lnTo>
                          <a:lnTo>
                            <a:pt x="271" y="387"/>
                          </a:lnTo>
                          <a:lnTo>
                            <a:pt x="273" y="473"/>
                          </a:lnTo>
                          <a:lnTo>
                            <a:pt x="261" y="479"/>
                          </a:lnTo>
                          <a:lnTo>
                            <a:pt x="239" y="479"/>
                          </a:lnTo>
                          <a:lnTo>
                            <a:pt x="225" y="479"/>
                          </a:lnTo>
                          <a:lnTo>
                            <a:pt x="200" y="477"/>
                          </a:lnTo>
                          <a:lnTo>
                            <a:pt x="197" y="440"/>
                          </a:lnTo>
                          <a:lnTo>
                            <a:pt x="195" y="394"/>
                          </a:lnTo>
                          <a:lnTo>
                            <a:pt x="187" y="432"/>
                          </a:lnTo>
                          <a:lnTo>
                            <a:pt x="182" y="481"/>
                          </a:lnTo>
                          <a:lnTo>
                            <a:pt x="182" y="518"/>
                          </a:lnTo>
                          <a:lnTo>
                            <a:pt x="174" y="535"/>
                          </a:lnTo>
                          <a:lnTo>
                            <a:pt x="159" y="550"/>
                          </a:lnTo>
                          <a:lnTo>
                            <a:pt x="138" y="552"/>
                          </a:lnTo>
                          <a:lnTo>
                            <a:pt x="114" y="558"/>
                          </a:lnTo>
                          <a:lnTo>
                            <a:pt x="81" y="558"/>
                          </a:lnTo>
                          <a:lnTo>
                            <a:pt x="0" y="562"/>
                          </a:lnTo>
                          <a:lnTo>
                            <a:pt x="11" y="377"/>
                          </a:lnTo>
                          <a:lnTo>
                            <a:pt x="48" y="313"/>
                          </a:lnTo>
                          <a:lnTo>
                            <a:pt x="54" y="285"/>
                          </a:lnTo>
                          <a:lnTo>
                            <a:pt x="65" y="248"/>
                          </a:lnTo>
                          <a:lnTo>
                            <a:pt x="75" y="208"/>
                          </a:lnTo>
                          <a:lnTo>
                            <a:pt x="80" y="161"/>
                          </a:lnTo>
                          <a:lnTo>
                            <a:pt x="75" y="113"/>
                          </a:lnTo>
                          <a:lnTo>
                            <a:pt x="81" y="89"/>
                          </a:lnTo>
                          <a:lnTo>
                            <a:pt x="83" y="69"/>
                          </a:lnTo>
                          <a:lnTo>
                            <a:pt x="91" y="42"/>
                          </a:lnTo>
                          <a:lnTo>
                            <a:pt x="105" y="0"/>
                          </a:lnTo>
                          <a:close/>
                        </a:path>
                      </a:pathLst>
                    </a:custGeom>
                    <a:solidFill>
                      <a:srgbClr val="603000"/>
                    </a:solidFill>
                    <a:ln w="3175">
                      <a:solidFill>
                        <a:srgbClr val="402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MX"/>
                    </a:p>
                  </p:txBody>
                </p:sp>
                <p:grpSp>
                  <p:nvGrpSpPr>
                    <p:cNvPr id="175" name="Group 1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20" y="1272"/>
                      <a:ext cx="20" cy="27"/>
                      <a:chOff x="3420" y="1272"/>
                      <a:chExt cx="20" cy="27"/>
                    </a:xfrm>
                  </p:grpSpPr>
                  <p:sp>
                    <p:nvSpPr>
                      <p:cNvPr id="192" name="Freeform 10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20" y="1273"/>
                        <a:ext cx="20" cy="24"/>
                      </a:xfrm>
                      <a:custGeom>
                        <a:avLst/>
                        <a:gdLst>
                          <a:gd name="T0" fmla="*/ 20 w 79"/>
                          <a:gd name="T1" fmla="*/ 0 h 96"/>
                          <a:gd name="T2" fmla="*/ 17 w 79"/>
                          <a:gd name="T3" fmla="*/ 16 h 96"/>
                          <a:gd name="T4" fmla="*/ 15 w 79"/>
                          <a:gd name="T5" fmla="*/ 25 h 96"/>
                          <a:gd name="T6" fmla="*/ 10 w 79"/>
                          <a:gd name="T7" fmla="*/ 35 h 96"/>
                          <a:gd name="T8" fmla="*/ 4 w 79"/>
                          <a:gd name="T9" fmla="*/ 52 h 96"/>
                          <a:gd name="T10" fmla="*/ 0 w 79"/>
                          <a:gd name="T11" fmla="*/ 60 h 96"/>
                          <a:gd name="T12" fmla="*/ 0 w 79"/>
                          <a:gd name="T13" fmla="*/ 66 h 96"/>
                          <a:gd name="T14" fmla="*/ 5 w 79"/>
                          <a:gd name="T15" fmla="*/ 72 h 96"/>
                          <a:gd name="T16" fmla="*/ 20 w 79"/>
                          <a:gd name="T17" fmla="*/ 83 h 96"/>
                          <a:gd name="T18" fmla="*/ 32 w 79"/>
                          <a:gd name="T19" fmla="*/ 93 h 96"/>
                          <a:gd name="T20" fmla="*/ 40 w 79"/>
                          <a:gd name="T21" fmla="*/ 96 h 96"/>
                          <a:gd name="T22" fmla="*/ 48 w 79"/>
                          <a:gd name="T23" fmla="*/ 92 h 96"/>
                          <a:gd name="T24" fmla="*/ 54 w 79"/>
                          <a:gd name="T25" fmla="*/ 86 h 96"/>
                          <a:gd name="T26" fmla="*/ 65 w 79"/>
                          <a:gd name="T27" fmla="*/ 77 h 96"/>
                          <a:gd name="T28" fmla="*/ 64 w 79"/>
                          <a:gd name="T29" fmla="*/ 70 h 96"/>
                          <a:gd name="T30" fmla="*/ 72 w 79"/>
                          <a:gd name="T31" fmla="*/ 60 h 96"/>
                          <a:gd name="T32" fmla="*/ 79 w 79"/>
                          <a:gd name="T33" fmla="*/ 52 h 96"/>
                          <a:gd name="T34" fmla="*/ 75 w 79"/>
                          <a:gd name="T35" fmla="*/ 43 h 96"/>
                          <a:gd name="T36" fmla="*/ 68 w 79"/>
                          <a:gd name="T37" fmla="*/ 35 h 96"/>
                          <a:gd name="T38" fmla="*/ 64 w 79"/>
                          <a:gd name="T39" fmla="*/ 26 h 96"/>
                          <a:gd name="T40" fmla="*/ 61 w 79"/>
                          <a:gd name="T41" fmla="*/ 18 h 96"/>
                          <a:gd name="T42" fmla="*/ 55 w 79"/>
                          <a:gd name="T43" fmla="*/ 0 h 96"/>
                          <a:gd name="T44" fmla="*/ 20 w 79"/>
                          <a:gd name="T45" fmla="*/ 0 h 9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</a:cxnLst>
                        <a:rect l="0" t="0" r="r" b="b"/>
                        <a:pathLst>
                          <a:path w="79" h="96">
                            <a:moveTo>
                              <a:pt x="20" y="0"/>
                            </a:moveTo>
                            <a:lnTo>
                              <a:pt x="17" y="16"/>
                            </a:lnTo>
                            <a:lnTo>
                              <a:pt x="15" y="25"/>
                            </a:lnTo>
                            <a:lnTo>
                              <a:pt x="10" y="35"/>
                            </a:lnTo>
                            <a:lnTo>
                              <a:pt x="4" y="52"/>
                            </a:lnTo>
                            <a:lnTo>
                              <a:pt x="0" y="60"/>
                            </a:lnTo>
                            <a:lnTo>
                              <a:pt x="0" y="66"/>
                            </a:lnTo>
                            <a:lnTo>
                              <a:pt x="5" y="72"/>
                            </a:lnTo>
                            <a:lnTo>
                              <a:pt x="20" y="83"/>
                            </a:lnTo>
                            <a:lnTo>
                              <a:pt x="32" y="93"/>
                            </a:lnTo>
                            <a:lnTo>
                              <a:pt x="40" y="96"/>
                            </a:lnTo>
                            <a:lnTo>
                              <a:pt x="48" y="92"/>
                            </a:lnTo>
                            <a:lnTo>
                              <a:pt x="54" y="86"/>
                            </a:lnTo>
                            <a:lnTo>
                              <a:pt x="65" y="77"/>
                            </a:lnTo>
                            <a:lnTo>
                              <a:pt x="64" y="70"/>
                            </a:lnTo>
                            <a:lnTo>
                              <a:pt x="72" y="60"/>
                            </a:lnTo>
                            <a:lnTo>
                              <a:pt x="79" y="52"/>
                            </a:lnTo>
                            <a:lnTo>
                              <a:pt x="75" y="43"/>
                            </a:lnTo>
                            <a:lnTo>
                              <a:pt x="68" y="35"/>
                            </a:lnTo>
                            <a:lnTo>
                              <a:pt x="64" y="26"/>
                            </a:lnTo>
                            <a:lnTo>
                              <a:pt x="61" y="18"/>
                            </a:lnTo>
                            <a:lnTo>
                              <a:pt x="55" y="0"/>
                            </a:lnTo>
                            <a:lnTo>
                              <a:pt x="20" y="0"/>
                            </a:lnTo>
                            <a:close/>
                          </a:path>
                        </a:pathLst>
                      </a:custGeom>
                      <a:solidFill>
                        <a:srgbClr val="FFC080"/>
                      </a:solidFill>
                      <a:ln w="3175">
                        <a:solidFill>
                          <a:srgbClr val="402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MX"/>
                      </a:p>
                    </p:txBody>
                  </p:sp>
                  <p:sp>
                    <p:nvSpPr>
                      <p:cNvPr id="193" name="Freeform 10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29" y="1287"/>
                        <a:ext cx="5" cy="12"/>
                      </a:xfrm>
                      <a:custGeom>
                        <a:avLst/>
                        <a:gdLst>
                          <a:gd name="T0" fmla="*/ 0 w 19"/>
                          <a:gd name="T1" fmla="*/ 2 h 47"/>
                          <a:gd name="T2" fmla="*/ 10 w 19"/>
                          <a:gd name="T3" fmla="*/ 0 h 47"/>
                          <a:gd name="T4" fmla="*/ 13 w 19"/>
                          <a:gd name="T5" fmla="*/ 6 h 47"/>
                          <a:gd name="T6" fmla="*/ 16 w 19"/>
                          <a:gd name="T7" fmla="*/ 12 h 47"/>
                          <a:gd name="T8" fmla="*/ 17 w 19"/>
                          <a:gd name="T9" fmla="*/ 16 h 47"/>
                          <a:gd name="T10" fmla="*/ 19 w 19"/>
                          <a:gd name="T11" fmla="*/ 31 h 47"/>
                          <a:gd name="T12" fmla="*/ 19 w 19"/>
                          <a:gd name="T13" fmla="*/ 43 h 47"/>
                          <a:gd name="T14" fmla="*/ 6 w 19"/>
                          <a:gd name="T15" fmla="*/ 47 h 47"/>
                          <a:gd name="T16" fmla="*/ 5 w 19"/>
                          <a:gd name="T17" fmla="*/ 26 h 47"/>
                          <a:gd name="T18" fmla="*/ 4 w 19"/>
                          <a:gd name="T19" fmla="*/ 16 h 47"/>
                          <a:gd name="T20" fmla="*/ 2 w 19"/>
                          <a:gd name="T21" fmla="*/ 11 h 47"/>
                          <a:gd name="T22" fmla="*/ 0 w 19"/>
                          <a:gd name="T23" fmla="*/ 2 h 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19" h="47">
                            <a:moveTo>
                              <a:pt x="0" y="2"/>
                            </a:moveTo>
                            <a:lnTo>
                              <a:pt x="10" y="0"/>
                            </a:lnTo>
                            <a:lnTo>
                              <a:pt x="13" y="6"/>
                            </a:lnTo>
                            <a:lnTo>
                              <a:pt x="16" y="12"/>
                            </a:lnTo>
                            <a:lnTo>
                              <a:pt x="17" y="16"/>
                            </a:lnTo>
                            <a:lnTo>
                              <a:pt x="19" y="31"/>
                            </a:lnTo>
                            <a:lnTo>
                              <a:pt x="19" y="43"/>
                            </a:lnTo>
                            <a:lnTo>
                              <a:pt x="6" y="47"/>
                            </a:lnTo>
                            <a:lnTo>
                              <a:pt x="5" y="26"/>
                            </a:lnTo>
                            <a:lnTo>
                              <a:pt x="4" y="16"/>
                            </a:lnTo>
                            <a:lnTo>
                              <a:pt x="2" y="11"/>
                            </a:lnTo>
                            <a:lnTo>
                              <a:pt x="0" y="2"/>
                            </a:lnTo>
                            <a:close/>
                          </a:path>
                        </a:pathLst>
                      </a:custGeom>
                      <a:solidFill>
                        <a:srgbClr val="603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s-MX"/>
                      </a:p>
                    </p:txBody>
                  </p:sp>
                  <p:sp>
                    <p:nvSpPr>
                      <p:cNvPr id="194" name="Freeform 11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22" y="1272"/>
                        <a:ext cx="12" cy="5"/>
                      </a:xfrm>
                      <a:custGeom>
                        <a:avLst/>
                        <a:gdLst>
                          <a:gd name="T0" fmla="*/ 1 w 48"/>
                          <a:gd name="T1" fmla="*/ 0 h 19"/>
                          <a:gd name="T2" fmla="*/ 0 w 48"/>
                          <a:gd name="T3" fmla="*/ 13 h 19"/>
                          <a:gd name="T4" fmla="*/ 9 w 48"/>
                          <a:gd name="T5" fmla="*/ 15 h 19"/>
                          <a:gd name="T6" fmla="*/ 18 w 48"/>
                          <a:gd name="T7" fmla="*/ 19 h 19"/>
                          <a:gd name="T8" fmla="*/ 27 w 48"/>
                          <a:gd name="T9" fmla="*/ 19 h 19"/>
                          <a:gd name="T10" fmla="*/ 37 w 48"/>
                          <a:gd name="T11" fmla="*/ 15 h 19"/>
                          <a:gd name="T12" fmla="*/ 46 w 48"/>
                          <a:gd name="T13" fmla="*/ 13 h 19"/>
                          <a:gd name="T14" fmla="*/ 48 w 48"/>
                          <a:gd name="T15" fmla="*/ 3 h 19"/>
                          <a:gd name="T16" fmla="*/ 33 w 48"/>
                          <a:gd name="T17" fmla="*/ 6 h 19"/>
                          <a:gd name="T18" fmla="*/ 20 w 48"/>
                          <a:gd name="T19" fmla="*/ 6 h 19"/>
                          <a:gd name="T20" fmla="*/ 9 w 48"/>
                          <a:gd name="T21" fmla="*/ 1 h 19"/>
                          <a:gd name="T22" fmla="*/ 1 w 48"/>
                          <a:gd name="T23" fmla="*/ 0 h 1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48" h="19">
                            <a:moveTo>
                              <a:pt x="1" y="0"/>
                            </a:moveTo>
                            <a:lnTo>
                              <a:pt x="0" y="13"/>
                            </a:lnTo>
                            <a:lnTo>
                              <a:pt x="9" y="15"/>
                            </a:lnTo>
                            <a:lnTo>
                              <a:pt x="18" y="19"/>
                            </a:lnTo>
                            <a:lnTo>
                              <a:pt x="27" y="19"/>
                            </a:lnTo>
                            <a:lnTo>
                              <a:pt x="37" y="15"/>
                            </a:lnTo>
                            <a:lnTo>
                              <a:pt x="46" y="13"/>
                            </a:lnTo>
                            <a:lnTo>
                              <a:pt x="48" y="3"/>
                            </a:lnTo>
                            <a:lnTo>
                              <a:pt x="33" y="6"/>
                            </a:lnTo>
                            <a:lnTo>
                              <a:pt x="20" y="6"/>
                            </a:lnTo>
                            <a:lnTo>
                              <a:pt x="9" y="1"/>
                            </a:lnTo>
                            <a:lnTo>
                              <a:pt x="1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3175">
                        <a:solidFill>
                          <a:srgbClr val="402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MX"/>
                      </a:p>
                    </p:txBody>
                  </p:sp>
                </p:grpSp>
                <p:grpSp>
                  <p:nvGrpSpPr>
                    <p:cNvPr id="176" name="Group 1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30" y="1159"/>
                      <a:ext cx="72" cy="115"/>
                      <a:chOff x="3430" y="1159"/>
                      <a:chExt cx="72" cy="115"/>
                    </a:xfrm>
                  </p:grpSpPr>
                  <p:grpSp>
                    <p:nvGrpSpPr>
                      <p:cNvPr id="178" name="Group 11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30" y="1159"/>
                        <a:ext cx="72" cy="114"/>
                        <a:chOff x="3430" y="1159"/>
                        <a:chExt cx="72" cy="114"/>
                      </a:xfrm>
                    </p:grpSpPr>
                    <p:grpSp>
                      <p:nvGrpSpPr>
                        <p:cNvPr id="186" name="Group 11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30" y="1190"/>
                          <a:ext cx="72" cy="83"/>
                          <a:chOff x="3430" y="1190"/>
                          <a:chExt cx="72" cy="83"/>
                        </a:xfrm>
                      </p:grpSpPr>
                      <p:sp>
                        <p:nvSpPr>
                          <p:cNvPr id="190" name="Freeform 11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430" y="1191"/>
                            <a:ext cx="6" cy="82"/>
                          </a:xfrm>
                          <a:custGeom>
                            <a:avLst/>
                            <a:gdLst>
                              <a:gd name="T0" fmla="*/ 15 w 24"/>
                              <a:gd name="T1" fmla="*/ 0 h 329"/>
                              <a:gd name="T2" fmla="*/ 24 w 24"/>
                              <a:gd name="T3" fmla="*/ 20 h 329"/>
                              <a:gd name="T4" fmla="*/ 9 w 24"/>
                              <a:gd name="T5" fmla="*/ 107 h 329"/>
                              <a:gd name="T6" fmla="*/ 0 w 24"/>
                              <a:gd name="T7" fmla="*/ 131 h 329"/>
                              <a:gd name="T8" fmla="*/ 4 w 24"/>
                              <a:gd name="T9" fmla="*/ 131 h 329"/>
                              <a:gd name="T10" fmla="*/ 15 w 24"/>
                              <a:gd name="T11" fmla="*/ 213 h 329"/>
                              <a:gd name="T12" fmla="*/ 15 w 24"/>
                              <a:gd name="T13" fmla="*/ 289 h 329"/>
                              <a:gd name="T14" fmla="*/ 17 w 24"/>
                              <a:gd name="T15" fmla="*/ 329 h 32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24" h="329">
                                <a:moveTo>
                                  <a:pt x="15" y="0"/>
                                </a:moveTo>
                                <a:lnTo>
                                  <a:pt x="24" y="20"/>
                                </a:lnTo>
                                <a:lnTo>
                                  <a:pt x="9" y="107"/>
                                </a:lnTo>
                                <a:lnTo>
                                  <a:pt x="0" y="131"/>
                                </a:lnTo>
                                <a:lnTo>
                                  <a:pt x="4" y="131"/>
                                </a:lnTo>
                                <a:lnTo>
                                  <a:pt x="15" y="213"/>
                                </a:lnTo>
                                <a:lnTo>
                                  <a:pt x="15" y="289"/>
                                </a:lnTo>
                                <a:lnTo>
                                  <a:pt x="17" y="329"/>
                                </a:lnTo>
                              </a:path>
                            </a:pathLst>
                          </a:custGeom>
                          <a:noFill/>
                          <a:ln w="3175">
                            <a:solidFill>
                              <a:srgbClr val="402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  <p:sp>
                        <p:nvSpPr>
                          <p:cNvPr id="191" name="Freeform 113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497" y="1190"/>
                            <a:ext cx="5" cy="52"/>
                          </a:xfrm>
                          <a:custGeom>
                            <a:avLst/>
                            <a:gdLst>
                              <a:gd name="T0" fmla="*/ 19 w 19"/>
                              <a:gd name="T1" fmla="*/ 206 h 206"/>
                              <a:gd name="T2" fmla="*/ 19 w 19"/>
                              <a:gd name="T3" fmla="*/ 141 h 206"/>
                              <a:gd name="T4" fmla="*/ 16 w 19"/>
                              <a:gd name="T5" fmla="*/ 95 h 206"/>
                              <a:gd name="T6" fmla="*/ 9 w 19"/>
                              <a:gd name="T7" fmla="*/ 38 h 206"/>
                              <a:gd name="T8" fmla="*/ 0 w 19"/>
                              <a:gd name="T9" fmla="*/ 16 h 206"/>
                              <a:gd name="T10" fmla="*/ 9 w 19"/>
                              <a:gd name="T11" fmla="*/ 0 h 206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</a:cxnLst>
                            <a:rect l="0" t="0" r="r" b="b"/>
                            <a:pathLst>
                              <a:path w="19" h="206">
                                <a:moveTo>
                                  <a:pt x="19" y="206"/>
                                </a:moveTo>
                                <a:lnTo>
                                  <a:pt x="19" y="141"/>
                                </a:lnTo>
                                <a:lnTo>
                                  <a:pt x="16" y="95"/>
                                </a:lnTo>
                                <a:lnTo>
                                  <a:pt x="9" y="38"/>
                                </a:lnTo>
                                <a:lnTo>
                                  <a:pt x="0" y="16"/>
                                </a:lnTo>
                                <a:lnTo>
                                  <a:pt x="9" y="0"/>
                                </a:lnTo>
                              </a:path>
                            </a:pathLst>
                          </a:custGeom>
                          <a:noFill/>
                          <a:ln w="3175">
                            <a:solidFill>
                              <a:srgbClr val="402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</p:grpSp>
                    <p:grpSp>
                      <p:nvGrpSpPr>
                        <p:cNvPr id="187" name="Group 11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42" y="1159"/>
                          <a:ext cx="50" cy="77"/>
                          <a:chOff x="3442" y="1159"/>
                          <a:chExt cx="50" cy="77"/>
                        </a:xfrm>
                      </p:grpSpPr>
                      <p:sp>
                        <p:nvSpPr>
                          <p:cNvPr id="188" name="Freeform 11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442" y="1159"/>
                            <a:ext cx="25" cy="71"/>
                          </a:xfrm>
                          <a:custGeom>
                            <a:avLst/>
                            <a:gdLst>
                              <a:gd name="T0" fmla="*/ 8 w 99"/>
                              <a:gd name="T1" fmla="*/ 0 h 284"/>
                              <a:gd name="T2" fmla="*/ 6 w 99"/>
                              <a:gd name="T3" fmla="*/ 15 h 284"/>
                              <a:gd name="T4" fmla="*/ 5 w 99"/>
                              <a:gd name="T5" fmla="*/ 30 h 284"/>
                              <a:gd name="T6" fmla="*/ 1 w 99"/>
                              <a:gd name="T7" fmla="*/ 38 h 284"/>
                              <a:gd name="T8" fmla="*/ 32 w 99"/>
                              <a:gd name="T9" fmla="*/ 44 h 284"/>
                              <a:gd name="T10" fmla="*/ 0 w 99"/>
                              <a:gd name="T11" fmla="*/ 70 h 284"/>
                              <a:gd name="T12" fmla="*/ 9 w 99"/>
                              <a:gd name="T13" fmla="*/ 96 h 284"/>
                              <a:gd name="T14" fmla="*/ 28 w 99"/>
                              <a:gd name="T15" fmla="*/ 133 h 284"/>
                              <a:gd name="T16" fmla="*/ 41 w 99"/>
                              <a:gd name="T17" fmla="*/ 173 h 284"/>
                              <a:gd name="T18" fmla="*/ 49 w 99"/>
                              <a:gd name="T19" fmla="*/ 211 h 284"/>
                              <a:gd name="T20" fmla="*/ 66 w 99"/>
                              <a:gd name="T21" fmla="*/ 248 h 284"/>
                              <a:gd name="T22" fmla="*/ 90 w 99"/>
                              <a:gd name="T23" fmla="*/ 273 h 284"/>
                              <a:gd name="T24" fmla="*/ 99 w 99"/>
                              <a:gd name="T25" fmla="*/ 284 h 28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</a:cxnLst>
                            <a:rect l="0" t="0" r="r" b="b"/>
                            <a:pathLst>
                              <a:path w="99" h="284">
                                <a:moveTo>
                                  <a:pt x="8" y="0"/>
                                </a:moveTo>
                                <a:lnTo>
                                  <a:pt x="6" y="15"/>
                                </a:lnTo>
                                <a:lnTo>
                                  <a:pt x="5" y="30"/>
                                </a:lnTo>
                                <a:lnTo>
                                  <a:pt x="1" y="38"/>
                                </a:lnTo>
                                <a:lnTo>
                                  <a:pt x="32" y="44"/>
                                </a:lnTo>
                                <a:lnTo>
                                  <a:pt x="0" y="70"/>
                                </a:lnTo>
                                <a:lnTo>
                                  <a:pt x="9" y="96"/>
                                </a:lnTo>
                                <a:lnTo>
                                  <a:pt x="28" y="133"/>
                                </a:lnTo>
                                <a:lnTo>
                                  <a:pt x="41" y="173"/>
                                </a:lnTo>
                                <a:lnTo>
                                  <a:pt x="49" y="211"/>
                                </a:lnTo>
                                <a:lnTo>
                                  <a:pt x="66" y="248"/>
                                </a:lnTo>
                                <a:lnTo>
                                  <a:pt x="90" y="273"/>
                                </a:lnTo>
                                <a:lnTo>
                                  <a:pt x="99" y="284"/>
                                </a:lnTo>
                              </a:path>
                            </a:pathLst>
                          </a:custGeom>
                          <a:noFill/>
                          <a:ln w="3175">
                            <a:solidFill>
                              <a:srgbClr val="402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  <p:sp>
                        <p:nvSpPr>
                          <p:cNvPr id="189" name="Freeform 11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463" y="1160"/>
                            <a:ext cx="29" cy="76"/>
                          </a:xfrm>
                          <a:custGeom>
                            <a:avLst/>
                            <a:gdLst>
                              <a:gd name="T0" fmla="*/ 116 w 116"/>
                              <a:gd name="T1" fmla="*/ 0 h 305"/>
                              <a:gd name="T2" fmla="*/ 104 w 116"/>
                              <a:gd name="T3" fmla="*/ 38 h 305"/>
                              <a:gd name="T4" fmla="*/ 80 w 116"/>
                              <a:gd name="T5" fmla="*/ 36 h 305"/>
                              <a:gd name="T6" fmla="*/ 113 w 116"/>
                              <a:gd name="T7" fmla="*/ 57 h 305"/>
                              <a:gd name="T8" fmla="*/ 105 w 116"/>
                              <a:gd name="T9" fmla="*/ 80 h 305"/>
                              <a:gd name="T10" fmla="*/ 101 w 116"/>
                              <a:gd name="T11" fmla="*/ 103 h 305"/>
                              <a:gd name="T12" fmla="*/ 100 w 116"/>
                              <a:gd name="T13" fmla="*/ 129 h 305"/>
                              <a:gd name="T14" fmla="*/ 91 w 116"/>
                              <a:gd name="T15" fmla="*/ 169 h 305"/>
                              <a:gd name="T16" fmla="*/ 84 w 116"/>
                              <a:gd name="T17" fmla="*/ 192 h 305"/>
                              <a:gd name="T18" fmla="*/ 73 w 116"/>
                              <a:gd name="T19" fmla="*/ 217 h 305"/>
                              <a:gd name="T20" fmla="*/ 57 w 116"/>
                              <a:gd name="T21" fmla="*/ 243 h 305"/>
                              <a:gd name="T22" fmla="*/ 38 w 116"/>
                              <a:gd name="T23" fmla="*/ 267 h 305"/>
                              <a:gd name="T24" fmla="*/ 17 w 116"/>
                              <a:gd name="T25" fmla="*/ 291 h 305"/>
                              <a:gd name="T26" fmla="*/ 0 w 116"/>
                              <a:gd name="T27" fmla="*/ 305 h 305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</a:cxnLst>
                            <a:rect l="0" t="0" r="r" b="b"/>
                            <a:pathLst>
                              <a:path w="116" h="305">
                                <a:moveTo>
                                  <a:pt x="116" y="0"/>
                                </a:moveTo>
                                <a:lnTo>
                                  <a:pt x="104" y="38"/>
                                </a:lnTo>
                                <a:lnTo>
                                  <a:pt x="80" y="36"/>
                                </a:lnTo>
                                <a:lnTo>
                                  <a:pt x="113" y="57"/>
                                </a:lnTo>
                                <a:lnTo>
                                  <a:pt x="105" y="80"/>
                                </a:lnTo>
                                <a:lnTo>
                                  <a:pt x="101" y="103"/>
                                </a:lnTo>
                                <a:lnTo>
                                  <a:pt x="100" y="129"/>
                                </a:lnTo>
                                <a:lnTo>
                                  <a:pt x="91" y="169"/>
                                </a:lnTo>
                                <a:lnTo>
                                  <a:pt x="84" y="192"/>
                                </a:lnTo>
                                <a:lnTo>
                                  <a:pt x="73" y="217"/>
                                </a:lnTo>
                                <a:lnTo>
                                  <a:pt x="57" y="243"/>
                                </a:lnTo>
                                <a:lnTo>
                                  <a:pt x="38" y="267"/>
                                </a:lnTo>
                                <a:lnTo>
                                  <a:pt x="17" y="291"/>
                                </a:lnTo>
                                <a:lnTo>
                                  <a:pt x="0" y="305"/>
                                </a:lnTo>
                              </a:path>
                            </a:pathLst>
                          </a:custGeom>
                          <a:noFill/>
                          <a:ln w="3175">
                            <a:solidFill>
                              <a:srgbClr val="402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</p:grpSp>
                  </p:grpSp>
                  <p:grpSp>
                    <p:nvGrpSpPr>
                      <p:cNvPr id="179" name="Group 12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61" y="1249"/>
                        <a:ext cx="22" cy="25"/>
                        <a:chOff x="3461" y="1249"/>
                        <a:chExt cx="22" cy="25"/>
                      </a:xfrm>
                    </p:grpSpPr>
                    <p:grpSp>
                      <p:nvGrpSpPr>
                        <p:cNvPr id="180" name="Group 12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61" y="1249"/>
                          <a:ext cx="22" cy="3"/>
                          <a:chOff x="3461" y="1249"/>
                          <a:chExt cx="22" cy="3"/>
                        </a:xfrm>
                      </p:grpSpPr>
                      <p:sp>
                        <p:nvSpPr>
                          <p:cNvPr id="184" name="Oval 1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61" y="1249"/>
                            <a:ext cx="4" cy="3"/>
                          </a:xfrm>
                          <a:prstGeom prst="ellipse">
                            <a:avLst/>
                          </a:prstGeom>
                          <a:solidFill>
                            <a:srgbClr val="201000"/>
                          </a:solidFill>
                          <a:ln w="3175">
                            <a:solidFill>
                              <a:srgbClr val="201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  <p:sp>
                        <p:nvSpPr>
                          <p:cNvPr id="185" name="Oval 1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79" y="1249"/>
                            <a:ext cx="4" cy="3"/>
                          </a:xfrm>
                          <a:prstGeom prst="ellipse">
                            <a:avLst/>
                          </a:prstGeom>
                          <a:solidFill>
                            <a:srgbClr val="201000"/>
                          </a:solidFill>
                          <a:ln w="3175">
                            <a:solidFill>
                              <a:srgbClr val="201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</p:grpSp>
                    <p:grpSp>
                      <p:nvGrpSpPr>
                        <p:cNvPr id="181" name="Group 12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61" y="1271"/>
                          <a:ext cx="21" cy="3"/>
                          <a:chOff x="3461" y="1271"/>
                          <a:chExt cx="21" cy="3"/>
                        </a:xfrm>
                      </p:grpSpPr>
                      <p:sp>
                        <p:nvSpPr>
                          <p:cNvPr id="182" name="Oval 1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61" y="1271"/>
                            <a:ext cx="3" cy="3"/>
                          </a:xfrm>
                          <a:prstGeom prst="ellipse">
                            <a:avLst/>
                          </a:prstGeom>
                          <a:solidFill>
                            <a:srgbClr val="201000"/>
                          </a:solidFill>
                          <a:ln w="3175">
                            <a:solidFill>
                              <a:srgbClr val="201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  <p:sp>
                        <p:nvSpPr>
                          <p:cNvPr id="183" name="Oval 12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79" y="1271"/>
                            <a:ext cx="3" cy="3"/>
                          </a:xfrm>
                          <a:prstGeom prst="ellipse">
                            <a:avLst/>
                          </a:prstGeom>
                          <a:solidFill>
                            <a:srgbClr val="201000"/>
                          </a:solidFill>
                          <a:ln w="3175">
                            <a:solidFill>
                              <a:srgbClr val="201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</p:grpSp>
                  </p:grpSp>
                </p:grpSp>
                <p:sp>
                  <p:nvSpPr>
                    <p:cNvPr id="177" name="Freeform 127"/>
                    <p:cNvSpPr>
                      <a:spLocks/>
                    </p:cNvSpPr>
                    <p:nvPr/>
                  </p:nvSpPr>
                  <p:spPr bwMode="auto">
                    <a:xfrm>
                      <a:off x="3464" y="1143"/>
                      <a:ext cx="60" cy="46"/>
                    </a:xfrm>
                    <a:custGeom>
                      <a:avLst/>
                      <a:gdLst>
                        <a:gd name="T0" fmla="*/ 6 w 242"/>
                        <a:gd name="T1" fmla="*/ 82 h 183"/>
                        <a:gd name="T2" fmla="*/ 4 w 242"/>
                        <a:gd name="T3" fmla="*/ 96 h 183"/>
                        <a:gd name="T4" fmla="*/ 0 w 242"/>
                        <a:gd name="T5" fmla="*/ 123 h 183"/>
                        <a:gd name="T6" fmla="*/ 1 w 242"/>
                        <a:gd name="T7" fmla="*/ 140 h 183"/>
                        <a:gd name="T8" fmla="*/ 6 w 242"/>
                        <a:gd name="T9" fmla="*/ 155 h 183"/>
                        <a:gd name="T10" fmla="*/ 12 w 242"/>
                        <a:gd name="T11" fmla="*/ 162 h 183"/>
                        <a:gd name="T12" fmla="*/ 22 w 242"/>
                        <a:gd name="T13" fmla="*/ 171 h 183"/>
                        <a:gd name="T14" fmla="*/ 34 w 242"/>
                        <a:gd name="T15" fmla="*/ 178 h 183"/>
                        <a:gd name="T16" fmla="*/ 52 w 242"/>
                        <a:gd name="T17" fmla="*/ 182 h 183"/>
                        <a:gd name="T18" fmla="*/ 74 w 242"/>
                        <a:gd name="T19" fmla="*/ 183 h 183"/>
                        <a:gd name="T20" fmla="*/ 109 w 242"/>
                        <a:gd name="T21" fmla="*/ 180 h 183"/>
                        <a:gd name="T22" fmla="*/ 122 w 242"/>
                        <a:gd name="T23" fmla="*/ 176 h 183"/>
                        <a:gd name="T24" fmla="*/ 132 w 242"/>
                        <a:gd name="T25" fmla="*/ 170 h 183"/>
                        <a:gd name="T26" fmla="*/ 143 w 242"/>
                        <a:gd name="T27" fmla="*/ 160 h 183"/>
                        <a:gd name="T28" fmla="*/ 162 w 242"/>
                        <a:gd name="T29" fmla="*/ 131 h 183"/>
                        <a:gd name="T30" fmla="*/ 204 w 242"/>
                        <a:gd name="T31" fmla="*/ 80 h 183"/>
                        <a:gd name="T32" fmla="*/ 218 w 242"/>
                        <a:gd name="T33" fmla="*/ 69 h 183"/>
                        <a:gd name="T34" fmla="*/ 229 w 242"/>
                        <a:gd name="T35" fmla="*/ 55 h 183"/>
                        <a:gd name="T36" fmla="*/ 229 w 242"/>
                        <a:gd name="T37" fmla="*/ 0 h 183"/>
                        <a:gd name="T38" fmla="*/ 192 w 242"/>
                        <a:gd name="T39" fmla="*/ 39 h 183"/>
                        <a:gd name="T40" fmla="*/ 187 w 242"/>
                        <a:gd name="T41" fmla="*/ 51 h 183"/>
                        <a:gd name="T42" fmla="*/ 178 w 242"/>
                        <a:gd name="T43" fmla="*/ 63 h 183"/>
                        <a:gd name="T44" fmla="*/ 152 w 242"/>
                        <a:gd name="T45" fmla="*/ 98 h 183"/>
                        <a:gd name="T46" fmla="*/ 133 w 242"/>
                        <a:gd name="T47" fmla="*/ 133 h 183"/>
                        <a:gd name="T48" fmla="*/ 126 w 242"/>
                        <a:gd name="T49" fmla="*/ 145 h 183"/>
                        <a:gd name="T50" fmla="*/ 115 w 242"/>
                        <a:gd name="T51" fmla="*/ 153 h 183"/>
                        <a:gd name="T52" fmla="*/ 102 w 242"/>
                        <a:gd name="T53" fmla="*/ 156 h 183"/>
                        <a:gd name="T54" fmla="*/ 85 w 242"/>
                        <a:gd name="T55" fmla="*/ 156 h 183"/>
                        <a:gd name="T56" fmla="*/ 70 w 242"/>
                        <a:gd name="T57" fmla="*/ 153 h 183"/>
                        <a:gd name="T58" fmla="*/ 58 w 242"/>
                        <a:gd name="T59" fmla="*/ 148 h 183"/>
                        <a:gd name="T60" fmla="*/ 55 w 242"/>
                        <a:gd name="T61" fmla="*/ 143 h 183"/>
                        <a:gd name="T62" fmla="*/ 55 w 242"/>
                        <a:gd name="T63" fmla="*/ 130 h 183"/>
                        <a:gd name="T64" fmla="*/ 50 w 242"/>
                        <a:gd name="T65" fmla="*/ 117 h 183"/>
                        <a:gd name="T66" fmla="*/ 40 w 242"/>
                        <a:gd name="T67" fmla="*/ 106 h 183"/>
                        <a:gd name="T68" fmla="*/ 29 w 242"/>
                        <a:gd name="T69" fmla="*/ 93 h 183"/>
                        <a:gd name="T70" fmla="*/ 25 w 242"/>
                        <a:gd name="T71" fmla="*/ 83 h 183"/>
                        <a:gd name="T72" fmla="*/ 17 w 242"/>
                        <a:gd name="T73" fmla="*/ 56 h 18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</a:cxnLst>
                      <a:rect l="0" t="0" r="r" b="b"/>
                      <a:pathLst>
                        <a:path w="242" h="183">
                          <a:moveTo>
                            <a:pt x="1" y="78"/>
                          </a:moveTo>
                          <a:lnTo>
                            <a:pt x="6" y="82"/>
                          </a:lnTo>
                          <a:lnTo>
                            <a:pt x="6" y="88"/>
                          </a:lnTo>
                          <a:lnTo>
                            <a:pt x="4" y="96"/>
                          </a:lnTo>
                          <a:lnTo>
                            <a:pt x="1" y="112"/>
                          </a:lnTo>
                          <a:lnTo>
                            <a:pt x="0" y="123"/>
                          </a:lnTo>
                          <a:lnTo>
                            <a:pt x="0" y="132"/>
                          </a:lnTo>
                          <a:lnTo>
                            <a:pt x="1" y="140"/>
                          </a:lnTo>
                          <a:lnTo>
                            <a:pt x="4" y="148"/>
                          </a:lnTo>
                          <a:lnTo>
                            <a:pt x="6" y="155"/>
                          </a:lnTo>
                          <a:lnTo>
                            <a:pt x="9" y="158"/>
                          </a:lnTo>
                          <a:lnTo>
                            <a:pt x="12" y="162"/>
                          </a:lnTo>
                          <a:lnTo>
                            <a:pt x="16" y="166"/>
                          </a:lnTo>
                          <a:lnTo>
                            <a:pt x="22" y="171"/>
                          </a:lnTo>
                          <a:lnTo>
                            <a:pt x="29" y="175"/>
                          </a:lnTo>
                          <a:lnTo>
                            <a:pt x="34" y="178"/>
                          </a:lnTo>
                          <a:lnTo>
                            <a:pt x="43" y="179"/>
                          </a:lnTo>
                          <a:lnTo>
                            <a:pt x="52" y="182"/>
                          </a:lnTo>
                          <a:lnTo>
                            <a:pt x="60" y="183"/>
                          </a:lnTo>
                          <a:lnTo>
                            <a:pt x="74" y="183"/>
                          </a:lnTo>
                          <a:lnTo>
                            <a:pt x="93" y="183"/>
                          </a:lnTo>
                          <a:lnTo>
                            <a:pt x="109" y="180"/>
                          </a:lnTo>
                          <a:lnTo>
                            <a:pt x="118" y="178"/>
                          </a:lnTo>
                          <a:lnTo>
                            <a:pt x="122" y="176"/>
                          </a:lnTo>
                          <a:lnTo>
                            <a:pt x="127" y="172"/>
                          </a:lnTo>
                          <a:lnTo>
                            <a:pt x="132" y="170"/>
                          </a:lnTo>
                          <a:lnTo>
                            <a:pt x="138" y="165"/>
                          </a:lnTo>
                          <a:lnTo>
                            <a:pt x="143" y="160"/>
                          </a:lnTo>
                          <a:lnTo>
                            <a:pt x="147" y="153"/>
                          </a:lnTo>
                          <a:lnTo>
                            <a:pt x="162" y="131"/>
                          </a:lnTo>
                          <a:lnTo>
                            <a:pt x="186" y="98"/>
                          </a:lnTo>
                          <a:lnTo>
                            <a:pt x="204" y="80"/>
                          </a:lnTo>
                          <a:lnTo>
                            <a:pt x="212" y="75"/>
                          </a:lnTo>
                          <a:lnTo>
                            <a:pt x="218" y="69"/>
                          </a:lnTo>
                          <a:lnTo>
                            <a:pt x="224" y="62"/>
                          </a:lnTo>
                          <a:lnTo>
                            <a:pt x="229" y="55"/>
                          </a:lnTo>
                          <a:lnTo>
                            <a:pt x="242" y="36"/>
                          </a:lnTo>
                          <a:lnTo>
                            <a:pt x="229" y="0"/>
                          </a:lnTo>
                          <a:lnTo>
                            <a:pt x="203" y="20"/>
                          </a:lnTo>
                          <a:lnTo>
                            <a:pt x="192" y="39"/>
                          </a:lnTo>
                          <a:lnTo>
                            <a:pt x="191" y="45"/>
                          </a:lnTo>
                          <a:lnTo>
                            <a:pt x="187" y="51"/>
                          </a:lnTo>
                          <a:lnTo>
                            <a:pt x="184" y="57"/>
                          </a:lnTo>
                          <a:lnTo>
                            <a:pt x="178" y="63"/>
                          </a:lnTo>
                          <a:lnTo>
                            <a:pt x="170" y="71"/>
                          </a:lnTo>
                          <a:lnTo>
                            <a:pt x="152" y="98"/>
                          </a:lnTo>
                          <a:lnTo>
                            <a:pt x="137" y="128"/>
                          </a:lnTo>
                          <a:lnTo>
                            <a:pt x="133" y="133"/>
                          </a:lnTo>
                          <a:lnTo>
                            <a:pt x="130" y="138"/>
                          </a:lnTo>
                          <a:lnTo>
                            <a:pt x="126" y="145"/>
                          </a:lnTo>
                          <a:lnTo>
                            <a:pt x="120" y="151"/>
                          </a:lnTo>
                          <a:lnTo>
                            <a:pt x="115" y="153"/>
                          </a:lnTo>
                          <a:lnTo>
                            <a:pt x="110" y="155"/>
                          </a:lnTo>
                          <a:lnTo>
                            <a:pt x="102" y="156"/>
                          </a:lnTo>
                          <a:lnTo>
                            <a:pt x="94" y="156"/>
                          </a:lnTo>
                          <a:lnTo>
                            <a:pt x="85" y="156"/>
                          </a:lnTo>
                          <a:lnTo>
                            <a:pt x="77" y="156"/>
                          </a:lnTo>
                          <a:lnTo>
                            <a:pt x="70" y="153"/>
                          </a:lnTo>
                          <a:lnTo>
                            <a:pt x="64" y="150"/>
                          </a:lnTo>
                          <a:lnTo>
                            <a:pt x="58" y="148"/>
                          </a:lnTo>
                          <a:lnTo>
                            <a:pt x="55" y="145"/>
                          </a:lnTo>
                          <a:lnTo>
                            <a:pt x="55" y="143"/>
                          </a:lnTo>
                          <a:lnTo>
                            <a:pt x="55" y="138"/>
                          </a:lnTo>
                          <a:lnTo>
                            <a:pt x="55" y="130"/>
                          </a:lnTo>
                          <a:lnTo>
                            <a:pt x="54" y="123"/>
                          </a:lnTo>
                          <a:lnTo>
                            <a:pt x="50" y="117"/>
                          </a:lnTo>
                          <a:lnTo>
                            <a:pt x="47" y="113"/>
                          </a:lnTo>
                          <a:lnTo>
                            <a:pt x="40" y="106"/>
                          </a:lnTo>
                          <a:lnTo>
                            <a:pt x="34" y="99"/>
                          </a:lnTo>
                          <a:lnTo>
                            <a:pt x="29" y="93"/>
                          </a:lnTo>
                          <a:lnTo>
                            <a:pt x="26" y="88"/>
                          </a:lnTo>
                          <a:lnTo>
                            <a:pt x="25" y="83"/>
                          </a:lnTo>
                          <a:lnTo>
                            <a:pt x="31" y="77"/>
                          </a:lnTo>
                          <a:lnTo>
                            <a:pt x="17" y="56"/>
                          </a:lnTo>
                          <a:lnTo>
                            <a:pt x="1" y="78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s-MX"/>
                    </a:p>
                  </p:txBody>
                </p:sp>
              </p:grpSp>
              <p:grpSp>
                <p:nvGrpSpPr>
                  <p:cNvPr id="145" name="Group 152"/>
                  <p:cNvGrpSpPr>
                    <a:grpSpLocks/>
                  </p:cNvGrpSpPr>
                  <p:nvPr/>
                </p:nvGrpSpPr>
                <p:grpSpPr bwMode="auto">
                  <a:xfrm>
                    <a:off x="3442" y="1074"/>
                    <a:ext cx="50" cy="76"/>
                    <a:chOff x="3442" y="1074"/>
                    <a:chExt cx="50" cy="76"/>
                  </a:xfrm>
                </p:grpSpPr>
                <p:grpSp>
                  <p:nvGrpSpPr>
                    <p:cNvPr id="146" name="Group 13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42" y="1114"/>
                      <a:ext cx="50" cy="11"/>
                      <a:chOff x="3442" y="1114"/>
                      <a:chExt cx="50" cy="11"/>
                    </a:xfrm>
                  </p:grpSpPr>
                  <p:sp>
                    <p:nvSpPr>
                      <p:cNvPr id="167" name="Freeform 12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42" y="1114"/>
                        <a:ext cx="5" cy="11"/>
                      </a:xfrm>
                      <a:custGeom>
                        <a:avLst/>
                        <a:gdLst>
                          <a:gd name="T0" fmla="*/ 20 w 20"/>
                          <a:gd name="T1" fmla="*/ 12 h 45"/>
                          <a:gd name="T2" fmla="*/ 15 w 20"/>
                          <a:gd name="T3" fmla="*/ 5 h 45"/>
                          <a:gd name="T4" fmla="*/ 14 w 20"/>
                          <a:gd name="T5" fmla="*/ 0 h 45"/>
                          <a:gd name="T6" fmla="*/ 9 w 20"/>
                          <a:gd name="T7" fmla="*/ 0 h 45"/>
                          <a:gd name="T8" fmla="*/ 2 w 20"/>
                          <a:gd name="T9" fmla="*/ 0 h 45"/>
                          <a:gd name="T10" fmla="*/ 0 w 20"/>
                          <a:gd name="T11" fmla="*/ 3 h 45"/>
                          <a:gd name="T12" fmla="*/ 2 w 20"/>
                          <a:gd name="T13" fmla="*/ 9 h 45"/>
                          <a:gd name="T14" fmla="*/ 7 w 20"/>
                          <a:gd name="T15" fmla="*/ 19 h 45"/>
                          <a:gd name="T16" fmla="*/ 7 w 20"/>
                          <a:gd name="T17" fmla="*/ 25 h 45"/>
                          <a:gd name="T18" fmla="*/ 7 w 20"/>
                          <a:gd name="T19" fmla="*/ 29 h 45"/>
                          <a:gd name="T20" fmla="*/ 10 w 20"/>
                          <a:gd name="T21" fmla="*/ 36 h 45"/>
                          <a:gd name="T22" fmla="*/ 20 w 20"/>
                          <a:gd name="T23" fmla="*/ 45 h 45"/>
                          <a:gd name="T24" fmla="*/ 20 w 20"/>
                          <a:gd name="T25" fmla="*/ 12 h 4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20" h="45">
                            <a:moveTo>
                              <a:pt x="20" y="12"/>
                            </a:moveTo>
                            <a:lnTo>
                              <a:pt x="15" y="5"/>
                            </a:lnTo>
                            <a:lnTo>
                              <a:pt x="14" y="0"/>
                            </a:lnTo>
                            <a:lnTo>
                              <a:pt x="9" y="0"/>
                            </a:lnTo>
                            <a:lnTo>
                              <a:pt x="2" y="0"/>
                            </a:lnTo>
                            <a:lnTo>
                              <a:pt x="0" y="3"/>
                            </a:lnTo>
                            <a:lnTo>
                              <a:pt x="2" y="9"/>
                            </a:lnTo>
                            <a:lnTo>
                              <a:pt x="7" y="19"/>
                            </a:lnTo>
                            <a:lnTo>
                              <a:pt x="7" y="25"/>
                            </a:lnTo>
                            <a:lnTo>
                              <a:pt x="7" y="29"/>
                            </a:lnTo>
                            <a:lnTo>
                              <a:pt x="10" y="36"/>
                            </a:lnTo>
                            <a:lnTo>
                              <a:pt x="20" y="45"/>
                            </a:lnTo>
                            <a:lnTo>
                              <a:pt x="20" y="12"/>
                            </a:lnTo>
                            <a:close/>
                          </a:path>
                        </a:pathLst>
                      </a:custGeom>
                      <a:solidFill>
                        <a:srgbClr val="FFC080"/>
                      </a:solidFill>
                      <a:ln w="3175">
                        <a:solidFill>
                          <a:srgbClr val="402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MX"/>
                      </a:p>
                    </p:txBody>
                  </p:sp>
                  <p:sp>
                    <p:nvSpPr>
                      <p:cNvPr id="168" name="Freeform 13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87" y="1114"/>
                        <a:ext cx="5" cy="11"/>
                      </a:xfrm>
                      <a:custGeom>
                        <a:avLst/>
                        <a:gdLst>
                          <a:gd name="T0" fmla="*/ 0 w 20"/>
                          <a:gd name="T1" fmla="*/ 12 h 45"/>
                          <a:gd name="T2" fmla="*/ 6 w 20"/>
                          <a:gd name="T3" fmla="*/ 5 h 45"/>
                          <a:gd name="T4" fmla="*/ 7 w 20"/>
                          <a:gd name="T5" fmla="*/ 1 h 45"/>
                          <a:gd name="T6" fmla="*/ 11 w 20"/>
                          <a:gd name="T7" fmla="*/ 0 h 45"/>
                          <a:gd name="T8" fmla="*/ 17 w 20"/>
                          <a:gd name="T9" fmla="*/ 0 h 45"/>
                          <a:gd name="T10" fmla="*/ 20 w 20"/>
                          <a:gd name="T11" fmla="*/ 3 h 45"/>
                          <a:gd name="T12" fmla="*/ 17 w 20"/>
                          <a:gd name="T13" fmla="*/ 10 h 45"/>
                          <a:gd name="T14" fmla="*/ 14 w 20"/>
                          <a:gd name="T15" fmla="*/ 19 h 45"/>
                          <a:gd name="T16" fmla="*/ 14 w 20"/>
                          <a:gd name="T17" fmla="*/ 25 h 45"/>
                          <a:gd name="T18" fmla="*/ 14 w 20"/>
                          <a:gd name="T19" fmla="*/ 30 h 45"/>
                          <a:gd name="T20" fmla="*/ 9 w 20"/>
                          <a:gd name="T21" fmla="*/ 36 h 45"/>
                          <a:gd name="T22" fmla="*/ 0 w 20"/>
                          <a:gd name="T23" fmla="*/ 45 h 45"/>
                          <a:gd name="T24" fmla="*/ 0 w 20"/>
                          <a:gd name="T25" fmla="*/ 12 h 4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20" h="45">
                            <a:moveTo>
                              <a:pt x="0" y="12"/>
                            </a:moveTo>
                            <a:lnTo>
                              <a:pt x="6" y="5"/>
                            </a:lnTo>
                            <a:lnTo>
                              <a:pt x="7" y="1"/>
                            </a:lnTo>
                            <a:lnTo>
                              <a:pt x="11" y="0"/>
                            </a:lnTo>
                            <a:lnTo>
                              <a:pt x="17" y="0"/>
                            </a:lnTo>
                            <a:lnTo>
                              <a:pt x="20" y="3"/>
                            </a:lnTo>
                            <a:lnTo>
                              <a:pt x="17" y="10"/>
                            </a:lnTo>
                            <a:lnTo>
                              <a:pt x="14" y="19"/>
                            </a:lnTo>
                            <a:lnTo>
                              <a:pt x="14" y="25"/>
                            </a:lnTo>
                            <a:lnTo>
                              <a:pt x="14" y="30"/>
                            </a:lnTo>
                            <a:lnTo>
                              <a:pt x="9" y="36"/>
                            </a:lnTo>
                            <a:lnTo>
                              <a:pt x="0" y="45"/>
                            </a:lnTo>
                            <a:lnTo>
                              <a:pt x="0" y="12"/>
                            </a:lnTo>
                            <a:close/>
                          </a:path>
                        </a:pathLst>
                      </a:custGeom>
                      <a:solidFill>
                        <a:srgbClr val="FFC080"/>
                      </a:solidFill>
                      <a:ln w="3175">
                        <a:solidFill>
                          <a:srgbClr val="402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MX"/>
                      </a:p>
                    </p:txBody>
                  </p:sp>
                </p:grpSp>
                <p:sp>
                  <p:nvSpPr>
                    <p:cNvPr id="147" name="Freeform 132"/>
                    <p:cNvSpPr>
                      <a:spLocks/>
                    </p:cNvSpPr>
                    <p:nvPr/>
                  </p:nvSpPr>
                  <p:spPr bwMode="auto">
                    <a:xfrm>
                      <a:off x="3445" y="1096"/>
                      <a:ext cx="43" cy="54"/>
                    </a:xfrm>
                    <a:custGeom>
                      <a:avLst/>
                      <a:gdLst>
                        <a:gd name="T0" fmla="*/ 65 w 171"/>
                        <a:gd name="T1" fmla="*/ 4 h 217"/>
                        <a:gd name="T2" fmla="*/ 52 w 171"/>
                        <a:gd name="T3" fmla="*/ 7 h 217"/>
                        <a:gd name="T4" fmla="*/ 41 w 171"/>
                        <a:gd name="T5" fmla="*/ 13 h 217"/>
                        <a:gd name="T6" fmla="*/ 32 w 171"/>
                        <a:gd name="T7" fmla="*/ 20 h 217"/>
                        <a:gd name="T8" fmla="*/ 23 w 171"/>
                        <a:gd name="T9" fmla="*/ 27 h 217"/>
                        <a:gd name="T10" fmla="*/ 17 w 171"/>
                        <a:gd name="T11" fmla="*/ 37 h 217"/>
                        <a:gd name="T12" fmla="*/ 11 w 171"/>
                        <a:gd name="T13" fmla="*/ 50 h 217"/>
                        <a:gd name="T14" fmla="*/ 5 w 171"/>
                        <a:gd name="T15" fmla="*/ 70 h 217"/>
                        <a:gd name="T16" fmla="*/ 2 w 171"/>
                        <a:gd name="T17" fmla="*/ 84 h 217"/>
                        <a:gd name="T18" fmla="*/ 1 w 171"/>
                        <a:gd name="T19" fmla="*/ 95 h 217"/>
                        <a:gd name="T20" fmla="*/ 0 w 171"/>
                        <a:gd name="T21" fmla="*/ 108 h 217"/>
                        <a:gd name="T22" fmla="*/ 0 w 171"/>
                        <a:gd name="T23" fmla="*/ 120 h 217"/>
                        <a:gd name="T24" fmla="*/ 0 w 171"/>
                        <a:gd name="T25" fmla="*/ 134 h 217"/>
                        <a:gd name="T26" fmla="*/ 0 w 171"/>
                        <a:gd name="T27" fmla="*/ 145 h 217"/>
                        <a:gd name="T28" fmla="*/ 2 w 171"/>
                        <a:gd name="T29" fmla="*/ 154 h 217"/>
                        <a:gd name="T30" fmla="*/ 6 w 171"/>
                        <a:gd name="T31" fmla="*/ 164 h 217"/>
                        <a:gd name="T32" fmla="*/ 11 w 171"/>
                        <a:gd name="T33" fmla="*/ 174 h 217"/>
                        <a:gd name="T34" fmla="*/ 19 w 171"/>
                        <a:gd name="T35" fmla="*/ 184 h 217"/>
                        <a:gd name="T36" fmla="*/ 29 w 171"/>
                        <a:gd name="T37" fmla="*/ 193 h 217"/>
                        <a:gd name="T38" fmla="*/ 41 w 171"/>
                        <a:gd name="T39" fmla="*/ 203 h 217"/>
                        <a:gd name="T40" fmla="*/ 54 w 171"/>
                        <a:gd name="T41" fmla="*/ 208 h 217"/>
                        <a:gd name="T42" fmla="*/ 65 w 171"/>
                        <a:gd name="T43" fmla="*/ 213 h 217"/>
                        <a:gd name="T44" fmla="*/ 74 w 171"/>
                        <a:gd name="T45" fmla="*/ 215 h 217"/>
                        <a:gd name="T46" fmla="*/ 85 w 171"/>
                        <a:gd name="T47" fmla="*/ 217 h 217"/>
                        <a:gd name="T48" fmla="*/ 98 w 171"/>
                        <a:gd name="T49" fmla="*/ 215 h 217"/>
                        <a:gd name="T50" fmla="*/ 107 w 171"/>
                        <a:gd name="T51" fmla="*/ 212 h 217"/>
                        <a:gd name="T52" fmla="*/ 118 w 171"/>
                        <a:gd name="T53" fmla="*/ 207 h 217"/>
                        <a:gd name="T54" fmla="*/ 128 w 171"/>
                        <a:gd name="T55" fmla="*/ 203 h 217"/>
                        <a:gd name="T56" fmla="*/ 142 w 171"/>
                        <a:gd name="T57" fmla="*/ 193 h 217"/>
                        <a:gd name="T58" fmla="*/ 150 w 171"/>
                        <a:gd name="T59" fmla="*/ 185 h 217"/>
                        <a:gd name="T60" fmla="*/ 158 w 171"/>
                        <a:gd name="T61" fmla="*/ 174 h 217"/>
                        <a:gd name="T62" fmla="*/ 162 w 171"/>
                        <a:gd name="T63" fmla="*/ 166 h 217"/>
                        <a:gd name="T64" fmla="*/ 166 w 171"/>
                        <a:gd name="T65" fmla="*/ 157 h 217"/>
                        <a:gd name="T66" fmla="*/ 169 w 171"/>
                        <a:gd name="T67" fmla="*/ 146 h 217"/>
                        <a:gd name="T68" fmla="*/ 171 w 171"/>
                        <a:gd name="T69" fmla="*/ 137 h 217"/>
                        <a:gd name="T70" fmla="*/ 171 w 171"/>
                        <a:gd name="T71" fmla="*/ 125 h 217"/>
                        <a:gd name="T72" fmla="*/ 171 w 171"/>
                        <a:gd name="T73" fmla="*/ 108 h 217"/>
                        <a:gd name="T74" fmla="*/ 170 w 171"/>
                        <a:gd name="T75" fmla="*/ 99 h 217"/>
                        <a:gd name="T76" fmla="*/ 169 w 171"/>
                        <a:gd name="T77" fmla="*/ 88 h 217"/>
                        <a:gd name="T78" fmla="*/ 166 w 171"/>
                        <a:gd name="T79" fmla="*/ 78 h 217"/>
                        <a:gd name="T80" fmla="*/ 164 w 171"/>
                        <a:gd name="T81" fmla="*/ 66 h 217"/>
                        <a:gd name="T82" fmla="*/ 160 w 171"/>
                        <a:gd name="T83" fmla="*/ 53 h 217"/>
                        <a:gd name="T84" fmla="*/ 155 w 171"/>
                        <a:gd name="T85" fmla="*/ 42 h 217"/>
                        <a:gd name="T86" fmla="*/ 150 w 171"/>
                        <a:gd name="T87" fmla="*/ 35 h 217"/>
                        <a:gd name="T88" fmla="*/ 145 w 171"/>
                        <a:gd name="T89" fmla="*/ 26 h 217"/>
                        <a:gd name="T90" fmla="*/ 137 w 171"/>
                        <a:gd name="T91" fmla="*/ 19 h 217"/>
                        <a:gd name="T92" fmla="*/ 129 w 171"/>
                        <a:gd name="T93" fmla="*/ 13 h 217"/>
                        <a:gd name="T94" fmla="*/ 122 w 171"/>
                        <a:gd name="T95" fmla="*/ 10 h 217"/>
                        <a:gd name="T96" fmla="*/ 113 w 171"/>
                        <a:gd name="T97" fmla="*/ 6 h 217"/>
                        <a:gd name="T98" fmla="*/ 105 w 171"/>
                        <a:gd name="T99" fmla="*/ 4 h 217"/>
                        <a:gd name="T100" fmla="*/ 85 w 171"/>
                        <a:gd name="T101" fmla="*/ 0 h 217"/>
                        <a:gd name="T102" fmla="*/ 65 w 171"/>
                        <a:gd name="T103" fmla="*/ 4 h 2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171" h="217">
                          <a:moveTo>
                            <a:pt x="65" y="4"/>
                          </a:moveTo>
                          <a:lnTo>
                            <a:pt x="52" y="7"/>
                          </a:lnTo>
                          <a:lnTo>
                            <a:pt x="41" y="13"/>
                          </a:lnTo>
                          <a:lnTo>
                            <a:pt x="32" y="20"/>
                          </a:lnTo>
                          <a:lnTo>
                            <a:pt x="23" y="27"/>
                          </a:lnTo>
                          <a:lnTo>
                            <a:pt x="17" y="37"/>
                          </a:lnTo>
                          <a:lnTo>
                            <a:pt x="11" y="50"/>
                          </a:lnTo>
                          <a:lnTo>
                            <a:pt x="5" y="70"/>
                          </a:lnTo>
                          <a:lnTo>
                            <a:pt x="2" y="84"/>
                          </a:lnTo>
                          <a:lnTo>
                            <a:pt x="1" y="95"/>
                          </a:lnTo>
                          <a:lnTo>
                            <a:pt x="0" y="108"/>
                          </a:lnTo>
                          <a:lnTo>
                            <a:pt x="0" y="120"/>
                          </a:lnTo>
                          <a:lnTo>
                            <a:pt x="0" y="134"/>
                          </a:lnTo>
                          <a:lnTo>
                            <a:pt x="0" y="145"/>
                          </a:lnTo>
                          <a:lnTo>
                            <a:pt x="2" y="154"/>
                          </a:lnTo>
                          <a:lnTo>
                            <a:pt x="6" y="164"/>
                          </a:lnTo>
                          <a:lnTo>
                            <a:pt x="11" y="174"/>
                          </a:lnTo>
                          <a:lnTo>
                            <a:pt x="19" y="184"/>
                          </a:lnTo>
                          <a:lnTo>
                            <a:pt x="29" y="193"/>
                          </a:lnTo>
                          <a:lnTo>
                            <a:pt x="41" y="203"/>
                          </a:lnTo>
                          <a:lnTo>
                            <a:pt x="54" y="208"/>
                          </a:lnTo>
                          <a:lnTo>
                            <a:pt x="65" y="213"/>
                          </a:lnTo>
                          <a:lnTo>
                            <a:pt x="74" y="215"/>
                          </a:lnTo>
                          <a:lnTo>
                            <a:pt x="85" y="217"/>
                          </a:lnTo>
                          <a:lnTo>
                            <a:pt x="98" y="215"/>
                          </a:lnTo>
                          <a:lnTo>
                            <a:pt x="107" y="212"/>
                          </a:lnTo>
                          <a:lnTo>
                            <a:pt x="118" y="207"/>
                          </a:lnTo>
                          <a:lnTo>
                            <a:pt x="128" y="203"/>
                          </a:lnTo>
                          <a:lnTo>
                            <a:pt x="142" y="193"/>
                          </a:lnTo>
                          <a:lnTo>
                            <a:pt x="150" y="185"/>
                          </a:lnTo>
                          <a:lnTo>
                            <a:pt x="158" y="174"/>
                          </a:lnTo>
                          <a:lnTo>
                            <a:pt x="162" y="166"/>
                          </a:lnTo>
                          <a:lnTo>
                            <a:pt x="166" y="157"/>
                          </a:lnTo>
                          <a:lnTo>
                            <a:pt x="169" y="146"/>
                          </a:lnTo>
                          <a:lnTo>
                            <a:pt x="171" y="137"/>
                          </a:lnTo>
                          <a:lnTo>
                            <a:pt x="171" y="125"/>
                          </a:lnTo>
                          <a:lnTo>
                            <a:pt x="171" y="108"/>
                          </a:lnTo>
                          <a:lnTo>
                            <a:pt x="170" y="99"/>
                          </a:lnTo>
                          <a:lnTo>
                            <a:pt x="169" y="88"/>
                          </a:lnTo>
                          <a:lnTo>
                            <a:pt x="166" y="78"/>
                          </a:lnTo>
                          <a:lnTo>
                            <a:pt x="164" y="66"/>
                          </a:lnTo>
                          <a:lnTo>
                            <a:pt x="160" y="53"/>
                          </a:lnTo>
                          <a:lnTo>
                            <a:pt x="155" y="42"/>
                          </a:lnTo>
                          <a:lnTo>
                            <a:pt x="150" y="35"/>
                          </a:lnTo>
                          <a:lnTo>
                            <a:pt x="145" y="26"/>
                          </a:lnTo>
                          <a:lnTo>
                            <a:pt x="137" y="19"/>
                          </a:lnTo>
                          <a:lnTo>
                            <a:pt x="129" y="13"/>
                          </a:lnTo>
                          <a:lnTo>
                            <a:pt x="122" y="10"/>
                          </a:lnTo>
                          <a:lnTo>
                            <a:pt x="113" y="6"/>
                          </a:lnTo>
                          <a:lnTo>
                            <a:pt x="105" y="4"/>
                          </a:lnTo>
                          <a:lnTo>
                            <a:pt x="85" y="0"/>
                          </a:lnTo>
                          <a:lnTo>
                            <a:pt x="65" y="4"/>
                          </a:lnTo>
                          <a:close/>
                        </a:path>
                      </a:pathLst>
                    </a:custGeom>
                    <a:solidFill>
                      <a:srgbClr val="FFC080"/>
                    </a:solidFill>
                    <a:ln w="3175">
                      <a:solidFill>
                        <a:srgbClr val="402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MX"/>
                    </a:p>
                  </p:txBody>
                </p:sp>
                <p:sp>
                  <p:nvSpPr>
                    <p:cNvPr id="148" name="Freeform 133"/>
                    <p:cNvSpPr>
                      <a:spLocks/>
                    </p:cNvSpPr>
                    <p:nvPr/>
                  </p:nvSpPr>
                  <p:spPr bwMode="auto">
                    <a:xfrm>
                      <a:off x="3444" y="1074"/>
                      <a:ext cx="44" cy="45"/>
                    </a:xfrm>
                    <a:custGeom>
                      <a:avLst/>
                      <a:gdLst>
                        <a:gd name="T0" fmla="*/ 2 w 175"/>
                        <a:gd name="T1" fmla="*/ 149 h 178"/>
                        <a:gd name="T2" fmla="*/ 1 w 175"/>
                        <a:gd name="T3" fmla="*/ 119 h 178"/>
                        <a:gd name="T4" fmla="*/ 2 w 175"/>
                        <a:gd name="T5" fmla="*/ 95 h 178"/>
                        <a:gd name="T6" fmla="*/ 10 w 175"/>
                        <a:gd name="T7" fmla="*/ 92 h 178"/>
                        <a:gd name="T8" fmla="*/ 21 w 175"/>
                        <a:gd name="T9" fmla="*/ 62 h 178"/>
                        <a:gd name="T10" fmla="*/ 19 w 175"/>
                        <a:gd name="T11" fmla="*/ 90 h 178"/>
                        <a:gd name="T12" fmla="*/ 27 w 175"/>
                        <a:gd name="T13" fmla="*/ 59 h 178"/>
                        <a:gd name="T14" fmla="*/ 35 w 175"/>
                        <a:gd name="T15" fmla="*/ 37 h 178"/>
                        <a:gd name="T16" fmla="*/ 41 w 175"/>
                        <a:gd name="T17" fmla="*/ 46 h 178"/>
                        <a:gd name="T18" fmla="*/ 45 w 175"/>
                        <a:gd name="T19" fmla="*/ 63 h 178"/>
                        <a:gd name="T20" fmla="*/ 52 w 175"/>
                        <a:gd name="T21" fmla="*/ 60 h 178"/>
                        <a:gd name="T22" fmla="*/ 59 w 175"/>
                        <a:gd name="T23" fmla="*/ 45 h 178"/>
                        <a:gd name="T24" fmla="*/ 63 w 175"/>
                        <a:gd name="T25" fmla="*/ 23 h 178"/>
                        <a:gd name="T26" fmla="*/ 71 w 175"/>
                        <a:gd name="T27" fmla="*/ 2 h 178"/>
                        <a:gd name="T28" fmla="*/ 76 w 175"/>
                        <a:gd name="T29" fmla="*/ 30 h 178"/>
                        <a:gd name="T30" fmla="*/ 83 w 175"/>
                        <a:gd name="T31" fmla="*/ 39 h 178"/>
                        <a:gd name="T32" fmla="*/ 85 w 175"/>
                        <a:gd name="T33" fmla="*/ 23 h 178"/>
                        <a:gd name="T34" fmla="*/ 89 w 175"/>
                        <a:gd name="T35" fmla="*/ 2 h 178"/>
                        <a:gd name="T36" fmla="*/ 93 w 175"/>
                        <a:gd name="T37" fmla="*/ 23 h 178"/>
                        <a:gd name="T38" fmla="*/ 100 w 175"/>
                        <a:gd name="T39" fmla="*/ 47 h 178"/>
                        <a:gd name="T40" fmla="*/ 105 w 175"/>
                        <a:gd name="T41" fmla="*/ 48 h 178"/>
                        <a:gd name="T42" fmla="*/ 111 w 175"/>
                        <a:gd name="T43" fmla="*/ 15 h 178"/>
                        <a:gd name="T44" fmla="*/ 118 w 175"/>
                        <a:gd name="T45" fmla="*/ 27 h 178"/>
                        <a:gd name="T46" fmla="*/ 125 w 175"/>
                        <a:gd name="T47" fmla="*/ 0 h 178"/>
                        <a:gd name="T48" fmla="*/ 125 w 175"/>
                        <a:gd name="T49" fmla="*/ 25 h 178"/>
                        <a:gd name="T50" fmla="*/ 131 w 175"/>
                        <a:gd name="T51" fmla="*/ 46 h 178"/>
                        <a:gd name="T52" fmla="*/ 137 w 175"/>
                        <a:gd name="T53" fmla="*/ 53 h 178"/>
                        <a:gd name="T54" fmla="*/ 139 w 175"/>
                        <a:gd name="T55" fmla="*/ 34 h 178"/>
                        <a:gd name="T56" fmla="*/ 144 w 175"/>
                        <a:gd name="T57" fmla="*/ 36 h 178"/>
                        <a:gd name="T58" fmla="*/ 149 w 175"/>
                        <a:gd name="T59" fmla="*/ 56 h 178"/>
                        <a:gd name="T60" fmla="*/ 155 w 175"/>
                        <a:gd name="T61" fmla="*/ 67 h 178"/>
                        <a:gd name="T62" fmla="*/ 160 w 175"/>
                        <a:gd name="T63" fmla="*/ 67 h 178"/>
                        <a:gd name="T64" fmla="*/ 165 w 175"/>
                        <a:gd name="T65" fmla="*/ 90 h 178"/>
                        <a:gd name="T66" fmla="*/ 169 w 175"/>
                        <a:gd name="T67" fmla="*/ 74 h 178"/>
                        <a:gd name="T68" fmla="*/ 175 w 175"/>
                        <a:gd name="T69" fmla="*/ 101 h 178"/>
                        <a:gd name="T70" fmla="*/ 174 w 175"/>
                        <a:gd name="T71" fmla="*/ 145 h 178"/>
                        <a:gd name="T72" fmla="*/ 171 w 175"/>
                        <a:gd name="T73" fmla="*/ 178 h 178"/>
                        <a:gd name="T74" fmla="*/ 160 w 175"/>
                        <a:gd name="T75" fmla="*/ 150 h 178"/>
                        <a:gd name="T76" fmla="*/ 152 w 175"/>
                        <a:gd name="T77" fmla="*/ 126 h 178"/>
                        <a:gd name="T78" fmla="*/ 136 w 175"/>
                        <a:gd name="T79" fmla="*/ 107 h 178"/>
                        <a:gd name="T80" fmla="*/ 111 w 175"/>
                        <a:gd name="T81" fmla="*/ 96 h 178"/>
                        <a:gd name="T82" fmla="*/ 93 w 175"/>
                        <a:gd name="T83" fmla="*/ 101 h 178"/>
                        <a:gd name="T84" fmla="*/ 78 w 175"/>
                        <a:gd name="T85" fmla="*/ 94 h 178"/>
                        <a:gd name="T86" fmla="*/ 56 w 175"/>
                        <a:gd name="T87" fmla="*/ 100 h 178"/>
                        <a:gd name="T88" fmla="*/ 38 w 175"/>
                        <a:gd name="T89" fmla="*/ 112 h 178"/>
                        <a:gd name="T90" fmla="*/ 26 w 175"/>
                        <a:gd name="T91" fmla="*/ 128 h 178"/>
                        <a:gd name="T92" fmla="*/ 18 w 175"/>
                        <a:gd name="T93" fmla="*/ 147 h 178"/>
                        <a:gd name="T94" fmla="*/ 15 w 175"/>
                        <a:gd name="T95" fmla="*/ 175 h 17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</a:cxnLst>
                      <a:rect l="0" t="0" r="r" b="b"/>
                      <a:pathLst>
                        <a:path w="175" h="178">
                          <a:moveTo>
                            <a:pt x="8" y="176"/>
                          </a:moveTo>
                          <a:lnTo>
                            <a:pt x="2" y="149"/>
                          </a:lnTo>
                          <a:lnTo>
                            <a:pt x="0" y="133"/>
                          </a:lnTo>
                          <a:lnTo>
                            <a:pt x="1" y="119"/>
                          </a:lnTo>
                          <a:lnTo>
                            <a:pt x="1" y="108"/>
                          </a:lnTo>
                          <a:lnTo>
                            <a:pt x="2" y="95"/>
                          </a:lnTo>
                          <a:lnTo>
                            <a:pt x="7" y="66"/>
                          </a:lnTo>
                          <a:lnTo>
                            <a:pt x="10" y="92"/>
                          </a:lnTo>
                          <a:lnTo>
                            <a:pt x="13" y="76"/>
                          </a:lnTo>
                          <a:lnTo>
                            <a:pt x="21" y="62"/>
                          </a:lnTo>
                          <a:lnTo>
                            <a:pt x="17" y="80"/>
                          </a:lnTo>
                          <a:lnTo>
                            <a:pt x="19" y="90"/>
                          </a:lnTo>
                          <a:lnTo>
                            <a:pt x="24" y="69"/>
                          </a:lnTo>
                          <a:lnTo>
                            <a:pt x="27" y="59"/>
                          </a:lnTo>
                          <a:lnTo>
                            <a:pt x="32" y="46"/>
                          </a:lnTo>
                          <a:lnTo>
                            <a:pt x="35" y="37"/>
                          </a:lnTo>
                          <a:lnTo>
                            <a:pt x="44" y="28"/>
                          </a:lnTo>
                          <a:lnTo>
                            <a:pt x="41" y="46"/>
                          </a:lnTo>
                          <a:lnTo>
                            <a:pt x="43" y="55"/>
                          </a:lnTo>
                          <a:lnTo>
                            <a:pt x="45" y="63"/>
                          </a:lnTo>
                          <a:lnTo>
                            <a:pt x="49" y="63"/>
                          </a:lnTo>
                          <a:lnTo>
                            <a:pt x="52" y="60"/>
                          </a:lnTo>
                          <a:lnTo>
                            <a:pt x="55" y="54"/>
                          </a:lnTo>
                          <a:lnTo>
                            <a:pt x="59" y="45"/>
                          </a:lnTo>
                          <a:lnTo>
                            <a:pt x="61" y="33"/>
                          </a:lnTo>
                          <a:lnTo>
                            <a:pt x="63" y="23"/>
                          </a:lnTo>
                          <a:lnTo>
                            <a:pt x="67" y="13"/>
                          </a:lnTo>
                          <a:lnTo>
                            <a:pt x="71" y="2"/>
                          </a:lnTo>
                          <a:lnTo>
                            <a:pt x="72" y="19"/>
                          </a:lnTo>
                          <a:lnTo>
                            <a:pt x="76" y="30"/>
                          </a:lnTo>
                          <a:lnTo>
                            <a:pt x="79" y="47"/>
                          </a:lnTo>
                          <a:lnTo>
                            <a:pt x="83" y="39"/>
                          </a:lnTo>
                          <a:lnTo>
                            <a:pt x="85" y="29"/>
                          </a:lnTo>
                          <a:lnTo>
                            <a:pt x="85" y="23"/>
                          </a:lnTo>
                          <a:lnTo>
                            <a:pt x="85" y="15"/>
                          </a:lnTo>
                          <a:lnTo>
                            <a:pt x="89" y="2"/>
                          </a:lnTo>
                          <a:lnTo>
                            <a:pt x="90" y="14"/>
                          </a:lnTo>
                          <a:lnTo>
                            <a:pt x="93" y="23"/>
                          </a:lnTo>
                          <a:lnTo>
                            <a:pt x="98" y="34"/>
                          </a:lnTo>
                          <a:lnTo>
                            <a:pt x="100" y="47"/>
                          </a:lnTo>
                          <a:lnTo>
                            <a:pt x="104" y="63"/>
                          </a:lnTo>
                          <a:lnTo>
                            <a:pt x="105" y="48"/>
                          </a:lnTo>
                          <a:lnTo>
                            <a:pt x="110" y="28"/>
                          </a:lnTo>
                          <a:lnTo>
                            <a:pt x="111" y="15"/>
                          </a:lnTo>
                          <a:lnTo>
                            <a:pt x="116" y="37"/>
                          </a:lnTo>
                          <a:lnTo>
                            <a:pt x="118" y="27"/>
                          </a:lnTo>
                          <a:lnTo>
                            <a:pt x="120" y="17"/>
                          </a:lnTo>
                          <a:lnTo>
                            <a:pt x="125" y="0"/>
                          </a:lnTo>
                          <a:lnTo>
                            <a:pt x="123" y="16"/>
                          </a:lnTo>
                          <a:lnTo>
                            <a:pt x="125" y="25"/>
                          </a:lnTo>
                          <a:lnTo>
                            <a:pt x="128" y="35"/>
                          </a:lnTo>
                          <a:lnTo>
                            <a:pt x="131" y="46"/>
                          </a:lnTo>
                          <a:lnTo>
                            <a:pt x="134" y="66"/>
                          </a:lnTo>
                          <a:lnTo>
                            <a:pt x="137" y="53"/>
                          </a:lnTo>
                          <a:lnTo>
                            <a:pt x="138" y="42"/>
                          </a:lnTo>
                          <a:lnTo>
                            <a:pt x="139" y="34"/>
                          </a:lnTo>
                          <a:lnTo>
                            <a:pt x="139" y="22"/>
                          </a:lnTo>
                          <a:lnTo>
                            <a:pt x="144" y="36"/>
                          </a:lnTo>
                          <a:lnTo>
                            <a:pt x="147" y="47"/>
                          </a:lnTo>
                          <a:lnTo>
                            <a:pt x="149" y="56"/>
                          </a:lnTo>
                          <a:lnTo>
                            <a:pt x="152" y="76"/>
                          </a:lnTo>
                          <a:lnTo>
                            <a:pt x="155" y="67"/>
                          </a:lnTo>
                          <a:lnTo>
                            <a:pt x="156" y="50"/>
                          </a:lnTo>
                          <a:lnTo>
                            <a:pt x="160" y="67"/>
                          </a:lnTo>
                          <a:lnTo>
                            <a:pt x="163" y="101"/>
                          </a:lnTo>
                          <a:lnTo>
                            <a:pt x="165" y="90"/>
                          </a:lnTo>
                          <a:lnTo>
                            <a:pt x="169" y="82"/>
                          </a:lnTo>
                          <a:lnTo>
                            <a:pt x="169" y="74"/>
                          </a:lnTo>
                          <a:lnTo>
                            <a:pt x="170" y="46"/>
                          </a:lnTo>
                          <a:lnTo>
                            <a:pt x="175" y="101"/>
                          </a:lnTo>
                          <a:lnTo>
                            <a:pt x="175" y="122"/>
                          </a:lnTo>
                          <a:lnTo>
                            <a:pt x="174" y="145"/>
                          </a:lnTo>
                          <a:lnTo>
                            <a:pt x="171" y="168"/>
                          </a:lnTo>
                          <a:lnTo>
                            <a:pt x="171" y="178"/>
                          </a:lnTo>
                          <a:lnTo>
                            <a:pt x="165" y="170"/>
                          </a:lnTo>
                          <a:lnTo>
                            <a:pt x="160" y="150"/>
                          </a:lnTo>
                          <a:lnTo>
                            <a:pt x="154" y="136"/>
                          </a:lnTo>
                          <a:lnTo>
                            <a:pt x="152" y="126"/>
                          </a:lnTo>
                          <a:lnTo>
                            <a:pt x="144" y="116"/>
                          </a:lnTo>
                          <a:lnTo>
                            <a:pt x="136" y="107"/>
                          </a:lnTo>
                          <a:lnTo>
                            <a:pt x="125" y="101"/>
                          </a:lnTo>
                          <a:lnTo>
                            <a:pt x="111" y="96"/>
                          </a:lnTo>
                          <a:lnTo>
                            <a:pt x="101" y="95"/>
                          </a:lnTo>
                          <a:lnTo>
                            <a:pt x="93" y="101"/>
                          </a:lnTo>
                          <a:lnTo>
                            <a:pt x="85" y="98"/>
                          </a:lnTo>
                          <a:lnTo>
                            <a:pt x="78" y="94"/>
                          </a:lnTo>
                          <a:lnTo>
                            <a:pt x="67" y="96"/>
                          </a:lnTo>
                          <a:lnTo>
                            <a:pt x="56" y="100"/>
                          </a:lnTo>
                          <a:lnTo>
                            <a:pt x="46" y="106"/>
                          </a:lnTo>
                          <a:lnTo>
                            <a:pt x="38" y="112"/>
                          </a:lnTo>
                          <a:lnTo>
                            <a:pt x="32" y="119"/>
                          </a:lnTo>
                          <a:lnTo>
                            <a:pt x="26" y="128"/>
                          </a:lnTo>
                          <a:lnTo>
                            <a:pt x="24" y="139"/>
                          </a:lnTo>
                          <a:lnTo>
                            <a:pt x="18" y="147"/>
                          </a:lnTo>
                          <a:lnTo>
                            <a:pt x="15" y="162"/>
                          </a:lnTo>
                          <a:lnTo>
                            <a:pt x="15" y="175"/>
                          </a:lnTo>
                          <a:lnTo>
                            <a:pt x="8" y="176"/>
                          </a:lnTo>
                          <a:close/>
                        </a:path>
                      </a:pathLst>
                    </a:custGeom>
                    <a:solidFill>
                      <a:srgbClr val="201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s-MX"/>
                    </a:p>
                  </p:txBody>
                </p:sp>
                <p:grpSp>
                  <p:nvGrpSpPr>
                    <p:cNvPr id="149" name="Group 15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51" y="1109"/>
                      <a:ext cx="31" cy="35"/>
                      <a:chOff x="3451" y="1109"/>
                      <a:chExt cx="31" cy="35"/>
                    </a:xfrm>
                  </p:grpSpPr>
                  <p:grpSp>
                    <p:nvGrpSpPr>
                      <p:cNvPr id="150" name="Group 14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52" y="1130"/>
                        <a:ext cx="29" cy="8"/>
                        <a:chOff x="3452" y="1130"/>
                        <a:chExt cx="29" cy="8"/>
                      </a:xfrm>
                    </p:grpSpPr>
                    <p:grpSp>
                      <p:nvGrpSpPr>
                        <p:cNvPr id="161" name="Group 13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52" y="1133"/>
                          <a:ext cx="29" cy="5"/>
                          <a:chOff x="3452" y="1133"/>
                          <a:chExt cx="29" cy="5"/>
                        </a:xfrm>
                      </p:grpSpPr>
                      <p:sp>
                        <p:nvSpPr>
                          <p:cNvPr id="165" name="Arc 13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452" y="1133"/>
                            <a:ext cx="7" cy="5"/>
                          </a:xfrm>
                          <a:custGeom>
                            <a:avLst/>
                            <a:gdLst>
                              <a:gd name="G0" fmla="+- 2747 0 0"/>
                              <a:gd name="G1" fmla="+- 0 0 0"/>
                              <a:gd name="G2" fmla="+- 21600 0 0"/>
                              <a:gd name="T0" fmla="*/ 24347 w 24347"/>
                              <a:gd name="T1" fmla="*/ 0 h 21600"/>
                              <a:gd name="T2" fmla="*/ 0 w 24347"/>
                              <a:gd name="T3" fmla="*/ 21425 h 21600"/>
                              <a:gd name="T4" fmla="*/ 2747 w 24347"/>
                              <a:gd name="T5" fmla="*/ 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4347" h="21600" fill="none" extrusionOk="0">
                                <a:moveTo>
                                  <a:pt x="24347" y="0"/>
                                </a:moveTo>
                                <a:cubicBezTo>
                                  <a:pt x="24347" y="11929"/>
                                  <a:pt x="14676" y="21600"/>
                                  <a:pt x="2747" y="21600"/>
                                </a:cubicBezTo>
                                <a:cubicBezTo>
                                  <a:pt x="1828" y="21600"/>
                                  <a:pt x="911" y="21541"/>
                                  <a:pt x="0" y="21424"/>
                                </a:cubicBezTo>
                              </a:path>
                              <a:path w="24347" h="21600" stroke="0" extrusionOk="0">
                                <a:moveTo>
                                  <a:pt x="24347" y="0"/>
                                </a:moveTo>
                                <a:cubicBezTo>
                                  <a:pt x="24347" y="11929"/>
                                  <a:pt x="14676" y="21600"/>
                                  <a:pt x="2747" y="21600"/>
                                </a:cubicBezTo>
                                <a:cubicBezTo>
                                  <a:pt x="1828" y="21600"/>
                                  <a:pt x="911" y="21541"/>
                                  <a:pt x="0" y="21424"/>
                                </a:cubicBezTo>
                                <a:lnTo>
                                  <a:pt x="2747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175">
                            <a:solidFill>
                              <a:srgbClr val="402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  <p:sp>
                        <p:nvSpPr>
                          <p:cNvPr id="166" name="Arc 13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474" y="1133"/>
                            <a:ext cx="7" cy="5"/>
                          </a:xfrm>
                          <a:custGeom>
                            <a:avLst/>
                            <a:gdLst>
                              <a:gd name="G0" fmla="+- 21600 0 0"/>
                              <a:gd name="G1" fmla="+- 0 0 0"/>
                              <a:gd name="G2" fmla="+- 21600 0 0"/>
                              <a:gd name="T0" fmla="*/ 21600 w 21600"/>
                              <a:gd name="T1" fmla="*/ 21600 h 21600"/>
                              <a:gd name="T2" fmla="*/ 0 w 21600"/>
                              <a:gd name="T3" fmla="*/ 0 h 21600"/>
                              <a:gd name="T4" fmla="*/ 21600 w 21600"/>
                              <a:gd name="T5" fmla="*/ 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21600" y="21600"/>
                                </a:moveTo>
                                <a:cubicBezTo>
                                  <a:pt x="9670" y="21600"/>
                                  <a:pt x="0" y="11929"/>
                                  <a:pt x="0" y="0"/>
                                </a:cubicBezTo>
                              </a:path>
                              <a:path w="21600" h="21600" stroke="0" extrusionOk="0">
                                <a:moveTo>
                                  <a:pt x="21600" y="21600"/>
                                </a:moveTo>
                                <a:cubicBezTo>
                                  <a:pt x="9670" y="21600"/>
                                  <a:pt x="0" y="11929"/>
                                  <a:pt x="0" y="0"/>
                                </a:cubicBezTo>
                                <a:lnTo>
                                  <a:pt x="21600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175">
                            <a:solidFill>
                              <a:srgbClr val="402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</p:grpSp>
                    <p:grpSp>
                      <p:nvGrpSpPr>
                        <p:cNvPr id="162" name="Group 13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61" y="1130"/>
                          <a:ext cx="11" cy="5"/>
                          <a:chOff x="3461" y="1130"/>
                          <a:chExt cx="11" cy="5"/>
                        </a:xfrm>
                      </p:grpSpPr>
                      <p:sp>
                        <p:nvSpPr>
                          <p:cNvPr id="163" name="Freeform 13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467" y="1130"/>
                            <a:ext cx="5" cy="5"/>
                          </a:xfrm>
                          <a:custGeom>
                            <a:avLst/>
                            <a:gdLst>
                              <a:gd name="T0" fmla="*/ 22 w 22"/>
                              <a:gd name="T1" fmla="*/ 0 h 19"/>
                              <a:gd name="T2" fmla="*/ 22 w 22"/>
                              <a:gd name="T3" fmla="*/ 3 h 19"/>
                              <a:gd name="T4" fmla="*/ 22 w 22"/>
                              <a:gd name="T5" fmla="*/ 9 h 19"/>
                              <a:gd name="T6" fmla="*/ 21 w 22"/>
                              <a:gd name="T7" fmla="*/ 15 h 19"/>
                              <a:gd name="T8" fmla="*/ 18 w 22"/>
                              <a:gd name="T9" fmla="*/ 17 h 19"/>
                              <a:gd name="T10" fmla="*/ 15 w 22"/>
                              <a:gd name="T11" fmla="*/ 17 h 19"/>
                              <a:gd name="T12" fmla="*/ 11 w 22"/>
                              <a:gd name="T13" fmla="*/ 17 h 19"/>
                              <a:gd name="T14" fmla="*/ 9 w 22"/>
                              <a:gd name="T15" fmla="*/ 17 h 19"/>
                              <a:gd name="T16" fmla="*/ 4 w 22"/>
                              <a:gd name="T17" fmla="*/ 17 h 19"/>
                              <a:gd name="T18" fmla="*/ 0 w 22"/>
                              <a:gd name="T19" fmla="*/ 19 h 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</a:cxnLst>
                            <a:rect l="0" t="0" r="r" b="b"/>
                            <a:pathLst>
                              <a:path w="22" h="19">
                                <a:moveTo>
                                  <a:pt x="22" y="0"/>
                                </a:moveTo>
                                <a:lnTo>
                                  <a:pt x="22" y="3"/>
                                </a:lnTo>
                                <a:lnTo>
                                  <a:pt x="22" y="9"/>
                                </a:lnTo>
                                <a:lnTo>
                                  <a:pt x="21" y="15"/>
                                </a:lnTo>
                                <a:lnTo>
                                  <a:pt x="18" y="17"/>
                                </a:lnTo>
                                <a:lnTo>
                                  <a:pt x="15" y="17"/>
                                </a:lnTo>
                                <a:lnTo>
                                  <a:pt x="11" y="17"/>
                                </a:lnTo>
                                <a:lnTo>
                                  <a:pt x="9" y="17"/>
                                </a:lnTo>
                                <a:lnTo>
                                  <a:pt x="4" y="17"/>
                                </a:lnTo>
                                <a:lnTo>
                                  <a:pt x="0" y="19"/>
                                </a:lnTo>
                              </a:path>
                            </a:pathLst>
                          </a:custGeom>
                          <a:noFill/>
                          <a:ln w="3175">
                            <a:solidFill>
                              <a:srgbClr val="402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  <p:sp>
                        <p:nvSpPr>
                          <p:cNvPr id="164" name="Freeform 138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461" y="1130"/>
                            <a:ext cx="6" cy="5"/>
                          </a:xfrm>
                          <a:custGeom>
                            <a:avLst/>
                            <a:gdLst>
                              <a:gd name="T0" fmla="*/ 0 w 22"/>
                              <a:gd name="T1" fmla="*/ 0 h 19"/>
                              <a:gd name="T2" fmla="*/ 0 w 22"/>
                              <a:gd name="T3" fmla="*/ 6 h 19"/>
                              <a:gd name="T4" fmla="*/ 0 w 22"/>
                              <a:gd name="T5" fmla="*/ 9 h 19"/>
                              <a:gd name="T6" fmla="*/ 1 w 22"/>
                              <a:gd name="T7" fmla="*/ 15 h 19"/>
                              <a:gd name="T8" fmla="*/ 4 w 22"/>
                              <a:gd name="T9" fmla="*/ 17 h 19"/>
                              <a:gd name="T10" fmla="*/ 7 w 22"/>
                              <a:gd name="T11" fmla="*/ 17 h 19"/>
                              <a:gd name="T12" fmla="*/ 11 w 22"/>
                              <a:gd name="T13" fmla="*/ 17 h 19"/>
                              <a:gd name="T14" fmla="*/ 14 w 22"/>
                              <a:gd name="T15" fmla="*/ 17 h 19"/>
                              <a:gd name="T16" fmla="*/ 17 w 22"/>
                              <a:gd name="T17" fmla="*/ 17 h 19"/>
                              <a:gd name="T18" fmla="*/ 22 w 22"/>
                              <a:gd name="T19" fmla="*/ 19 h 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</a:cxnLst>
                            <a:rect l="0" t="0" r="r" b="b"/>
                            <a:pathLst>
                              <a:path w="22" h="19">
                                <a:moveTo>
                                  <a:pt x="0" y="0"/>
                                </a:moveTo>
                                <a:lnTo>
                                  <a:pt x="0" y="6"/>
                                </a:lnTo>
                                <a:lnTo>
                                  <a:pt x="0" y="9"/>
                                </a:lnTo>
                                <a:lnTo>
                                  <a:pt x="1" y="15"/>
                                </a:lnTo>
                                <a:lnTo>
                                  <a:pt x="4" y="17"/>
                                </a:lnTo>
                                <a:lnTo>
                                  <a:pt x="7" y="17"/>
                                </a:lnTo>
                                <a:lnTo>
                                  <a:pt x="11" y="17"/>
                                </a:lnTo>
                                <a:lnTo>
                                  <a:pt x="14" y="17"/>
                                </a:lnTo>
                                <a:lnTo>
                                  <a:pt x="17" y="17"/>
                                </a:lnTo>
                                <a:lnTo>
                                  <a:pt x="22" y="19"/>
                                </a:lnTo>
                              </a:path>
                            </a:pathLst>
                          </a:custGeom>
                          <a:noFill/>
                          <a:ln w="3175">
                            <a:solidFill>
                              <a:srgbClr val="402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</p:grpSp>
                  </p:grpSp>
                  <p:grpSp>
                    <p:nvGrpSpPr>
                      <p:cNvPr id="151" name="Group 14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64" y="1136"/>
                        <a:ext cx="6" cy="8"/>
                        <a:chOff x="3464" y="1136"/>
                        <a:chExt cx="6" cy="8"/>
                      </a:xfrm>
                    </p:grpSpPr>
                    <p:sp>
                      <p:nvSpPr>
                        <p:cNvPr id="159" name="Oval 1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64" y="1136"/>
                          <a:ext cx="6" cy="5"/>
                        </a:xfrm>
                        <a:prstGeom prst="ellipse">
                          <a:avLst/>
                        </a:prstGeom>
                        <a:solidFill>
                          <a:srgbClr val="201000"/>
                        </a:solidFill>
                        <a:ln w="3175">
                          <a:solidFill>
                            <a:srgbClr val="FFA04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s-MX"/>
                        </a:p>
                      </p:txBody>
                    </p:sp>
                    <p:sp>
                      <p:nvSpPr>
                        <p:cNvPr id="160" name="Arc 14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464" y="1142"/>
                          <a:ext cx="6" cy="2"/>
                        </a:xfrm>
                        <a:custGeom>
                          <a:avLst/>
                          <a:gdLst>
                            <a:gd name="G0" fmla="+- 21600 0 0"/>
                            <a:gd name="G1" fmla="+- 9660 0 0"/>
                            <a:gd name="G2" fmla="+- 21600 0 0"/>
                            <a:gd name="T0" fmla="*/ 40920 w 43200"/>
                            <a:gd name="T1" fmla="*/ 0 h 31260"/>
                            <a:gd name="T2" fmla="*/ 2280 w 43200"/>
                            <a:gd name="T3" fmla="*/ 0 h 31260"/>
                            <a:gd name="T4" fmla="*/ 21600 w 43200"/>
                            <a:gd name="T5" fmla="*/ 9660 h 3126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43200" h="31260" fill="none" extrusionOk="0">
                              <a:moveTo>
                                <a:pt x="40919" y="0"/>
                              </a:moveTo>
                              <a:cubicBezTo>
                                <a:pt x="42419" y="2999"/>
                                <a:pt x="43200" y="6306"/>
                                <a:pt x="43200" y="9660"/>
                              </a:cubicBezTo>
                              <a:cubicBezTo>
                                <a:pt x="43200" y="21589"/>
                                <a:pt x="33529" y="31260"/>
                                <a:pt x="21600" y="31260"/>
                              </a:cubicBezTo>
                              <a:cubicBezTo>
                                <a:pt x="9670" y="31260"/>
                                <a:pt x="0" y="21589"/>
                                <a:pt x="0" y="9660"/>
                              </a:cubicBezTo>
                              <a:cubicBezTo>
                                <a:pt x="-1" y="6306"/>
                                <a:pt x="780" y="2999"/>
                                <a:pt x="2280" y="0"/>
                              </a:cubicBezTo>
                            </a:path>
                            <a:path w="43200" h="31260" stroke="0" extrusionOk="0">
                              <a:moveTo>
                                <a:pt x="40919" y="0"/>
                              </a:moveTo>
                              <a:cubicBezTo>
                                <a:pt x="42419" y="2999"/>
                                <a:pt x="43200" y="6306"/>
                                <a:pt x="43200" y="9660"/>
                              </a:cubicBezTo>
                              <a:cubicBezTo>
                                <a:pt x="43200" y="21589"/>
                                <a:pt x="33529" y="31260"/>
                                <a:pt x="21600" y="31260"/>
                              </a:cubicBezTo>
                              <a:cubicBezTo>
                                <a:pt x="9670" y="31260"/>
                                <a:pt x="0" y="21589"/>
                                <a:pt x="0" y="9660"/>
                              </a:cubicBezTo>
                              <a:cubicBezTo>
                                <a:pt x="-1" y="6306"/>
                                <a:pt x="780" y="2999"/>
                                <a:pt x="2280" y="0"/>
                              </a:cubicBezTo>
                              <a:lnTo>
                                <a:pt x="21600" y="9660"/>
                              </a:lnTo>
                              <a:close/>
                            </a:path>
                          </a:pathLst>
                        </a:custGeom>
                        <a:noFill/>
                        <a:ln w="3175">
                          <a:solidFill>
                            <a:srgbClr val="FFA04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s-MX"/>
                        </a:p>
                      </p:txBody>
                    </p:sp>
                  </p:grpSp>
                  <p:grpSp>
                    <p:nvGrpSpPr>
                      <p:cNvPr id="152" name="Group 15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51" y="1109"/>
                        <a:ext cx="31" cy="14"/>
                        <a:chOff x="3451" y="1109"/>
                        <a:chExt cx="31" cy="14"/>
                      </a:xfrm>
                    </p:grpSpPr>
                    <p:grpSp>
                      <p:nvGrpSpPr>
                        <p:cNvPr id="153" name="Group 14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51" y="1109"/>
                          <a:ext cx="31" cy="10"/>
                          <a:chOff x="3451" y="1109"/>
                          <a:chExt cx="31" cy="10"/>
                        </a:xfrm>
                      </p:grpSpPr>
                      <p:sp>
                        <p:nvSpPr>
                          <p:cNvPr id="157" name="Freeform 14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451" y="1109"/>
                            <a:ext cx="11" cy="10"/>
                          </a:xfrm>
                          <a:custGeom>
                            <a:avLst/>
                            <a:gdLst>
                              <a:gd name="T0" fmla="*/ 42 w 42"/>
                              <a:gd name="T1" fmla="*/ 0 h 40"/>
                              <a:gd name="T2" fmla="*/ 38 w 42"/>
                              <a:gd name="T3" fmla="*/ 8 h 40"/>
                              <a:gd name="T4" fmla="*/ 34 w 42"/>
                              <a:gd name="T5" fmla="*/ 10 h 40"/>
                              <a:gd name="T6" fmla="*/ 29 w 42"/>
                              <a:gd name="T7" fmla="*/ 12 h 40"/>
                              <a:gd name="T8" fmla="*/ 24 w 42"/>
                              <a:gd name="T9" fmla="*/ 15 h 40"/>
                              <a:gd name="T10" fmla="*/ 18 w 42"/>
                              <a:gd name="T11" fmla="*/ 17 h 40"/>
                              <a:gd name="T12" fmla="*/ 13 w 42"/>
                              <a:gd name="T13" fmla="*/ 21 h 40"/>
                              <a:gd name="T14" fmla="*/ 11 w 42"/>
                              <a:gd name="T15" fmla="*/ 23 h 40"/>
                              <a:gd name="T16" fmla="*/ 7 w 42"/>
                              <a:gd name="T17" fmla="*/ 29 h 40"/>
                              <a:gd name="T18" fmla="*/ 6 w 42"/>
                              <a:gd name="T19" fmla="*/ 32 h 40"/>
                              <a:gd name="T20" fmla="*/ 0 w 42"/>
                              <a:gd name="T21" fmla="*/ 40 h 40"/>
                              <a:gd name="T22" fmla="*/ 5 w 42"/>
                              <a:gd name="T23" fmla="*/ 36 h 40"/>
                              <a:gd name="T24" fmla="*/ 10 w 42"/>
                              <a:gd name="T25" fmla="*/ 32 h 40"/>
                              <a:gd name="T26" fmla="*/ 13 w 42"/>
                              <a:gd name="T27" fmla="*/ 29 h 40"/>
                              <a:gd name="T28" fmla="*/ 16 w 42"/>
                              <a:gd name="T29" fmla="*/ 25 h 40"/>
                              <a:gd name="T30" fmla="*/ 21 w 42"/>
                              <a:gd name="T31" fmla="*/ 23 h 40"/>
                              <a:gd name="T32" fmla="*/ 24 w 42"/>
                              <a:gd name="T33" fmla="*/ 21 h 40"/>
                              <a:gd name="T34" fmla="*/ 29 w 42"/>
                              <a:gd name="T35" fmla="*/ 18 h 40"/>
                              <a:gd name="T36" fmla="*/ 34 w 42"/>
                              <a:gd name="T37" fmla="*/ 17 h 40"/>
                              <a:gd name="T38" fmla="*/ 37 w 42"/>
                              <a:gd name="T39" fmla="*/ 15 h 40"/>
                              <a:gd name="T40" fmla="*/ 40 w 42"/>
                              <a:gd name="T41" fmla="*/ 11 h 40"/>
                              <a:gd name="T42" fmla="*/ 40 w 42"/>
                              <a:gd name="T43" fmla="*/ 9 h 40"/>
                              <a:gd name="T44" fmla="*/ 42 w 42"/>
                              <a:gd name="T45" fmla="*/ 0 h 4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  <a:cxn ang="0">
                                <a:pos x="T32" y="T33"/>
                              </a:cxn>
                              <a:cxn ang="0">
                                <a:pos x="T34" y="T35"/>
                              </a:cxn>
                              <a:cxn ang="0">
                                <a:pos x="T36" y="T37"/>
                              </a:cxn>
                              <a:cxn ang="0">
                                <a:pos x="T38" y="T39"/>
                              </a:cxn>
                              <a:cxn ang="0">
                                <a:pos x="T40" y="T41"/>
                              </a:cxn>
                              <a:cxn ang="0">
                                <a:pos x="T42" y="T43"/>
                              </a:cxn>
                              <a:cxn ang="0">
                                <a:pos x="T44" y="T45"/>
                              </a:cxn>
                            </a:cxnLst>
                            <a:rect l="0" t="0" r="r" b="b"/>
                            <a:pathLst>
                              <a:path w="42" h="40">
                                <a:moveTo>
                                  <a:pt x="42" y="0"/>
                                </a:moveTo>
                                <a:lnTo>
                                  <a:pt x="38" y="8"/>
                                </a:lnTo>
                                <a:lnTo>
                                  <a:pt x="34" y="10"/>
                                </a:lnTo>
                                <a:lnTo>
                                  <a:pt x="29" y="12"/>
                                </a:lnTo>
                                <a:lnTo>
                                  <a:pt x="24" y="15"/>
                                </a:lnTo>
                                <a:lnTo>
                                  <a:pt x="18" y="17"/>
                                </a:lnTo>
                                <a:lnTo>
                                  <a:pt x="13" y="21"/>
                                </a:lnTo>
                                <a:lnTo>
                                  <a:pt x="11" y="23"/>
                                </a:lnTo>
                                <a:lnTo>
                                  <a:pt x="7" y="29"/>
                                </a:lnTo>
                                <a:lnTo>
                                  <a:pt x="6" y="32"/>
                                </a:lnTo>
                                <a:lnTo>
                                  <a:pt x="0" y="40"/>
                                </a:lnTo>
                                <a:lnTo>
                                  <a:pt x="5" y="36"/>
                                </a:lnTo>
                                <a:lnTo>
                                  <a:pt x="10" y="32"/>
                                </a:lnTo>
                                <a:lnTo>
                                  <a:pt x="13" y="29"/>
                                </a:lnTo>
                                <a:lnTo>
                                  <a:pt x="16" y="25"/>
                                </a:lnTo>
                                <a:lnTo>
                                  <a:pt x="21" y="23"/>
                                </a:lnTo>
                                <a:lnTo>
                                  <a:pt x="24" y="21"/>
                                </a:lnTo>
                                <a:lnTo>
                                  <a:pt x="29" y="18"/>
                                </a:lnTo>
                                <a:lnTo>
                                  <a:pt x="34" y="17"/>
                                </a:lnTo>
                                <a:lnTo>
                                  <a:pt x="37" y="15"/>
                                </a:lnTo>
                                <a:lnTo>
                                  <a:pt x="40" y="11"/>
                                </a:lnTo>
                                <a:lnTo>
                                  <a:pt x="40" y="9"/>
                                </a:lnTo>
                                <a:lnTo>
                                  <a:pt x="42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02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  <p:sp>
                        <p:nvSpPr>
                          <p:cNvPr id="158" name="Freeform 14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471" y="1109"/>
                            <a:ext cx="11" cy="10"/>
                          </a:xfrm>
                          <a:custGeom>
                            <a:avLst/>
                            <a:gdLst>
                              <a:gd name="T0" fmla="*/ 0 w 42"/>
                              <a:gd name="T1" fmla="*/ 0 h 40"/>
                              <a:gd name="T2" fmla="*/ 4 w 42"/>
                              <a:gd name="T3" fmla="*/ 8 h 40"/>
                              <a:gd name="T4" fmla="*/ 8 w 42"/>
                              <a:gd name="T5" fmla="*/ 10 h 40"/>
                              <a:gd name="T6" fmla="*/ 14 w 42"/>
                              <a:gd name="T7" fmla="*/ 12 h 40"/>
                              <a:gd name="T8" fmla="*/ 19 w 42"/>
                              <a:gd name="T9" fmla="*/ 15 h 40"/>
                              <a:gd name="T10" fmla="*/ 25 w 42"/>
                              <a:gd name="T11" fmla="*/ 17 h 40"/>
                              <a:gd name="T12" fmla="*/ 30 w 42"/>
                              <a:gd name="T13" fmla="*/ 21 h 40"/>
                              <a:gd name="T14" fmla="*/ 32 w 42"/>
                              <a:gd name="T15" fmla="*/ 23 h 40"/>
                              <a:gd name="T16" fmla="*/ 35 w 42"/>
                              <a:gd name="T17" fmla="*/ 29 h 40"/>
                              <a:gd name="T18" fmla="*/ 37 w 42"/>
                              <a:gd name="T19" fmla="*/ 32 h 40"/>
                              <a:gd name="T20" fmla="*/ 42 w 42"/>
                              <a:gd name="T21" fmla="*/ 40 h 40"/>
                              <a:gd name="T22" fmla="*/ 37 w 42"/>
                              <a:gd name="T23" fmla="*/ 36 h 40"/>
                              <a:gd name="T24" fmla="*/ 34 w 42"/>
                              <a:gd name="T25" fmla="*/ 32 h 40"/>
                              <a:gd name="T26" fmla="*/ 30 w 42"/>
                              <a:gd name="T27" fmla="*/ 29 h 40"/>
                              <a:gd name="T28" fmla="*/ 26 w 42"/>
                              <a:gd name="T29" fmla="*/ 25 h 40"/>
                              <a:gd name="T30" fmla="*/ 23 w 42"/>
                              <a:gd name="T31" fmla="*/ 23 h 40"/>
                              <a:gd name="T32" fmla="*/ 18 w 42"/>
                              <a:gd name="T33" fmla="*/ 21 h 40"/>
                              <a:gd name="T34" fmla="*/ 13 w 42"/>
                              <a:gd name="T35" fmla="*/ 18 h 40"/>
                              <a:gd name="T36" fmla="*/ 9 w 42"/>
                              <a:gd name="T37" fmla="*/ 17 h 40"/>
                              <a:gd name="T38" fmla="*/ 5 w 42"/>
                              <a:gd name="T39" fmla="*/ 15 h 40"/>
                              <a:gd name="T40" fmla="*/ 3 w 42"/>
                              <a:gd name="T41" fmla="*/ 11 h 40"/>
                              <a:gd name="T42" fmla="*/ 2 w 42"/>
                              <a:gd name="T43" fmla="*/ 9 h 40"/>
                              <a:gd name="T44" fmla="*/ 0 w 42"/>
                              <a:gd name="T45" fmla="*/ 0 h 4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  <a:cxn ang="0">
                                <a:pos x="T32" y="T33"/>
                              </a:cxn>
                              <a:cxn ang="0">
                                <a:pos x="T34" y="T35"/>
                              </a:cxn>
                              <a:cxn ang="0">
                                <a:pos x="T36" y="T37"/>
                              </a:cxn>
                              <a:cxn ang="0">
                                <a:pos x="T38" y="T39"/>
                              </a:cxn>
                              <a:cxn ang="0">
                                <a:pos x="T40" y="T41"/>
                              </a:cxn>
                              <a:cxn ang="0">
                                <a:pos x="T42" y="T43"/>
                              </a:cxn>
                              <a:cxn ang="0">
                                <a:pos x="T44" y="T45"/>
                              </a:cxn>
                            </a:cxnLst>
                            <a:rect l="0" t="0" r="r" b="b"/>
                            <a:pathLst>
                              <a:path w="42" h="40">
                                <a:moveTo>
                                  <a:pt x="0" y="0"/>
                                </a:moveTo>
                                <a:lnTo>
                                  <a:pt x="4" y="8"/>
                                </a:lnTo>
                                <a:lnTo>
                                  <a:pt x="8" y="10"/>
                                </a:lnTo>
                                <a:lnTo>
                                  <a:pt x="14" y="12"/>
                                </a:lnTo>
                                <a:lnTo>
                                  <a:pt x="19" y="15"/>
                                </a:lnTo>
                                <a:lnTo>
                                  <a:pt x="25" y="17"/>
                                </a:lnTo>
                                <a:lnTo>
                                  <a:pt x="30" y="21"/>
                                </a:lnTo>
                                <a:lnTo>
                                  <a:pt x="32" y="23"/>
                                </a:lnTo>
                                <a:lnTo>
                                  <a:pt x="35" y="29"/>
                                </a:lnTo>
                                <a:lnTo>
                                  <a:pt x="37" y="32"/>
                                </a:lnTo>
                                <a:lnTo>
                                  <a:pt x="42" y="40"/>
                                </a:lnTo>
                                <a:lnTo>
                                  <a:pt x="37" y="36"/>
                                </a:lnTo>
                                <a:lnTo>
                                  <a:pt x="34" y="32"/>
                                </a:lnTo>
                                <a:lnTo>
                                  <a:pt x="30" y="29"/>
                                </a:lnTo>
                                <a:lnTo>
                                  <a:pt x="26" y="25"/>
                                </a:lnTo>
                                <a:lnTo>
                                  <a:pt x="23" y="23"/>
                                </a:lnTo>
                                <a:lnTo>
                                  <a:pt x="18" y="21"/>
                                </a:lnTo>
                                <a:lnTo>
                                  <a:pt x="13" y="18"/>
                                </a:lnTo>
                                <a:lnTo>
                                  <a:pt x="9" y="17"/>
                                </a:lnTo>
                                <a:lnTo>
                                  <a:pt x="5" y="15"/>
                                </a:lnTo>
                                <a:lnTo>
                                  <a:pt x="3" y="11"/>
                                </a:lnTo>
                                <a:lnTo>
                                  <a:pt x="2" y="9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02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</p:grpSp>
                    <p:grpSp>
                      <p:nvGrpSpPr>
                        <p:cNvPr id="154" name="Group 14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56" y="1119"/>
                          <a:ext cx="21" cy="4"/>
                          <a:chOff x="3456" y="1119"/>
                          <a:chExt cx="21" cy="4"/>
                        </a:xfrm>
                      </p:grpSpPr>
                      <p:sp>
                        <p:nvSpPr>
                          <p:cNvPr id="155" name="Oval 1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56" y="1119"/>
                            <a:ext cx="5" cy="4"/>
                          </a:xfrm>
                          <a:prstGeom prst="ellipse">
                            <a:avLst/>
                          </a:prstGeom>
                          <a:solidFill>
                            <a:srgbClr val="201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  <p:sp>
                        <p:nvSpPr>
                          <p:cNvPr id="156" name="Oval 14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72" y="1119"/>
                            <a:ext cx="5" cy="4"/>
                          </a:xfrm>
                          <a:prstGeom prst="ellipse">
                            <a:avLst/>
                          </a:prstGeom>
                          <a:solidFill>
                            <a:srgbClr val="201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</p:grpSp>
                  </p:grpSp>
                </p:grpSp>
              </p:grpSp>
            </p:grpSp>
            <p:sp>
              <p:nvSpPr>
                <p:cNvPr id="143" name="Rectangle 154"/>
                <p:cNvSpPr>
                  <a:spLocks noChangeArrowheads="1"/>
                </p:cNvSpPr>
                <p:nvPr/>
              </p:nvSpPr>
              <p:spPr bwMode="auto">
                <a:xfrm>
                  <a:off x="3401" y="1071"/>
                  <a:ext cx="121" cy="302"/>
                </a:xfrm>
                <a:prstGeom prst="rect">
                  <a:avLst/>
                </a:prstGeom>
                <a:noFill/>
                <a:ln w="7938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</p:grpSp>
          <p:grpSp>
            <p:nvGrpSpPr>
              <p:cNvPr id="14" name="Group 220"/>
              <p:cNvGrpSpPr>
                <a:grpSpLocks/>
              </p:cNvGrpSpPr>
              <p:nvPr/>
            </p:nvGrpSpPr>
            <p:grpSpPr bwMode="auto">
              <a:xfrm>
                <a:off x="3189" y="1074"/>
                <a:ext cx="124" cy="304"/>
                <a:chOff x="3189" y="1074"/>
                <a:chExt cx="124" cy="304"/>
              </a:xfrm>
            </p:grpSpPr>
            <p:sp>
              <p:nvSpPr>
                <p:cNvPr id="77" name="Rectangle 156"/>
                <p:cNvSpPr>
                  <a:spLocks noChangeArrowheads="1"/>
                </p:cNvSpPr>
                <p:nvPr/>
              </p:nvSpPr>
              <p:spPr bwMode="auto">
                <a:xfrm>
                  <a:off x="3189" y="1074"/>
                  <a:ext cx="120" cy="301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grpSp>
              <p:nvGrpSpPr>
                <p:cNvPr id="78" name="Group 218"/>
                <p:cNvGrpSpPr>
                  <a:grpSpLocks/>
                </p:cNvGrpSpPr>
                <p:nvPr/>
              </p:nvGrpSpPr>
              <p:grpSpPr bwMode="auto">
                <a:xfrm>
                  <a:off x="3199" y="1079"/>
                  <a:ext cx="114" cy="296"/>
                  <a:chOff x="3199" y="1079"/>
                  <a:chExt cx="114" cy="296"/>
                </a:xfrm>
              </p:grpSpPr>
              <p:grpSp>
                <p:nvGrpSpPr>
                  <p:cNvPr id="80" name="Group 193"/>
                  <p:cNvGrpSpPr>
                    <a:grpSpLocks/>
                  </p:cNvGrpSpPr>
                  <p:nvPr/>
                </p:nvGrpSpPr>
                <p:grpSpPr bwMode="auto">
                  <a:xfrm>
                    <a:off x="3199" y="1148"/>
                    <a:ext cx="114" cy="227"/>
                    <a:chOff x="3199" y="1148"/>
                    <a:chExt cx="114" cy="227"/>
                  </a:xfrm>
                </p:grpSpPr>
                <p:sp>
                  <p:nvSpPr>
                    <p:cNvPr id="105" name="Freeform 157"/>
                    <p:cNvSpPr>
                      <a:spLocks/>
                    </p:cNvSpPr>
                    <p:nvPr/>
                  </p:nvSpPr>
                  <p:spPr bwMode="auto">
                    <a:xfrm>
                      <a:off x="3225" y="1277"/>
                      <a:ext cx="63" cy="97"/>
                    </a:xfrm>
                    <a:custGeom>
                      <a:avLst/>
                      <a:gdLst>
                        <a:gd name="T0" fmla="*/ 4 w 252"/>
                        <a:gd name="T1" fmla="*/ 15 h 388"/>
                        <a:gd name="T2" fmla="*/ 0 w 252"/>
                        <a:gd name="T3" fmla="*/ 122 h 388"/>
                        <a:gd name="T4" fmla="*/ 4 w 252"/>
                        <a:gd name="T5" fmla="*/ 287 h 388"/>
                        <a:gd name="T6" fmla="*/ 10 w 252"/>
                        <a:gd name="T7" fmla="*/ 388 h 388"/>
                        <a:gd name="T8" fmla="*/ 121 w 252"/>
                        <a:gd name="T9" fmla="*/ 386 h 388"/>
                        <a:gd name="T10" fmla="*/ 123 w 252"/>
                        <a:gd name="T11" fmla="*/ 125 h 388"/>
                        <a:gd name="T12" fmla="*/ 137 w 252"/>
                        <a:gd name="T13" fmla="*/ 386 h 388"/>
                        <a:gd name="T14" fmla="*/ 248 w 252"/>
                        <a:gd name="T15" fmla="*/ 386 h 388"/>
                        <a:gd name="T16" fmla="*/ 252 w 252"/>
                        <a:gd name="T17" fmla="*/ 0 h 388"/>
                        <a:gd name="T18" fmla="*/ 4 w 252"/>
                        <a:gd name="T19" fmla="*/ 15 h 3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252" h="388">
                          <a:moveTo>
                            <a:pt x="4" y="15"/>
                          </a:moveTo>
                          <a:lnTo>
                            <a:pt x="0" y="122"/>
                          </a:lnTo>
                          <a:lnTo>
                            <a:pt x="4" y="287"/>
                          </a:lnTo>
                          <a:lnTo>
                            <a:pt x="10" y="388"/>
                          </a:lnTo>
                          <a:lnTo>
                            <a:pt x="121" y="386"/>
                          </a:lnTo>
                          <a:lnTo>
                            <a:pt x="123" y="125"/>
                          </a:lnTo>
                          <a:lnTo>
                            <a:pt x="137" y="386"/>
                          </a:lnTo>
                          <a:lnTo>
                            <a:pt x="248" y="386"/>
                          </a:lnTo>
                          <a:lnTo>
                            <a:pt x="252" y="0"/>
                          </a:lnTo>
                          <a:lnTo>
                            <a:pt x="4" y="15"/>
                          </a:lnTo>
                          <a:close/>
                        </a:path>
                      </a:pathLst>
                    </a:custGeom>
                    <a:solidFill>
                      <a:srgbClr val="402000"/>
                    </a:solidFill>
                    <a:ln w="3175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MX"/>
                    </a:p>
                  </p:txBody>
                </p:sp>
                <p:grpSp>
                  <p:nvGrpSpPr>
                    <p:cNvPr id="106" name="Group 16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199" y="1278"/>
                      <a:ext cx="44" cy="97"/>
                      <a:chOff x="3199" y="1278"/>
                      <a:chExt cx="44" cy="97"/>
                    </a:xfrm>
                  </p:grpSpPr>
                  <p:sp>
                    <p:nvSpPr>
                      <p:cNvPr id="138" name="Freeform 15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99" y="1279"/>
                        <a:ext cx="25" cy="96"/>
                      </a:xfrm>
                      <a:custGeom>
                        <a:avLst/>
                        <a:gdLst>
                          <a:gd name="T0" fmla="*/ 0 w 99"/>
                          <a:gd name="T1" fmla="*/ 0 h 381"/>
                          <a:gd name="T2" fmla="*/ 0 w 99"/>
                          <a:gd name="T3" fmla="*/ 192 h 381"/>
                          <a:gd name="T4" fmla="*/ 98 w 99"/>
                          <a:gd name="T5" fmla="*/ 381 h 381"/>
                          <a:gd name="T6" fmla="*/ 99 w 99"/>
                          <a:gd name="T7" fmla="*/ 183 h 381"/>
                          <a:gd name="T8" fmla="*/ 0 w 99"/>
                          <a:gd name="T9" fmla="*/ 0 h 38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99" h="381">
                            <a:moveTo>
                              <a:pt x="0" y="0"/>
                            </a:moveTo>
                            <a:lnTo>
                              <a:pt x="0" y="192"/>
                            </a:lnTo>
                            <a:lnTo>
                              <a:pt x="98" y="381"/>
                            </a:lnTo>
                            <a:lnTo>
                              <a:pt x="99" y="183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5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s-MX"/>
                      </a:p>
                    </p:txBody>
                  </p:sp>
                  <p:sp>
                    <p:nvSpPr>
                      <p:cNvPr id="139" name="Freeform 15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99" y="1278"/>
                        <a:ext cx="44" cy="47"/>
                      </a:xfrm>
                      <a:custGeom>
                        <a:avLst/>
                        <a:gdLst>
                          <a:gd name="T0" fmla="*/ 52 w 177"/>
                          <a:gd name="T1" fmla="*/ 0 h 189"/>
                          <a:gd name="T2" fmla="*/ 0 w 177"/>
                          <a:gd name="T3" fmla="*/ 4 h 189"/>
                          <a:gd name="T4" fmla="*/ 100 w 177"/>
                          <a:gd name="T5" fmla="*/ 189 h 189"/>
                          <a:gd name="T6" fmla="*/ 177 w 177"/>
                          <a:gd name="T7" fmla="*/ 184 h 189"/>
                          <a:gd name="T8" fmla="*/ 52 w 177"/>
                          <a:gd name="T9" fmla="*/ 0 h 18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7" h="189">
                            <a:moveTo>
                              <a:pt x="52" y="0"/>
                            </a:moveTo>
                            <a:lnTo>
                              <a:pt x="0" y="4"/>
                            </a:lnTo>
                            <a:lnTo>
                              <a:pt x="100" y="189"/>
                            </a:lnTo>
                            <a:lnTo>
                              <a:pt x="177" y="184"/>
                            </a:lnTo>
                            <a:lnTo>
                              <a:pt x="52" y="0"/>
                            </a:lnTo>
                            <a:close/>
                          </a:path>
                        </a:pathLst>
                      </a:custGeom>
                      <a:solidFill>
                        <a:srgbClr val="804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s-MX"/>
                      </a:p>
                    </p:txBody>
                  </p:sp>
                  <p:sp>
                    <p:nvSpPr>
                      <p:cNvPr id="140" name="Freeform 16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23" y="1324"/>
                        <a:ext cx="20" cy="50"/>
                      </a:xfrm>
                      <a:custGeom>
                        <a:avLst/>
                        <a:gdLst>
                          <a:gd name="T0" fmla="*/ 0 w 77"/>
                          <a:gd name="T1" fmla="*/ 5 h 201"/>
                          <a:gd name="T2" fmla="*/ 0 w 77"/>
                          <a:gd name="T3" fmla="*/ 201 h 201"/>
                          <a:gd name="T4" fmla="*/ 77 w 77"/>
                          <a:gd name="T5" fmla="*/ 199 h 201"/>
                          <a:gd name="T6" fmla="*/ 77 w 77"/>
                          <a:gd name="T7" fmla="*/ 0 h 201"/>
                          <a:gd name="T8" fmla="*/ 0 w 77"/>
                          <a:gd name="T9" fmla="*/ 5 h 20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77" h="201">
                            <a:moveTo>
                              <a:pt x="0" y="5"/>
                            </a:moveTo>
                            <a:lnTo>
                              <a:pt x="0" y="201"/>
                            </a:lnTo>
                            <a:lnTo>
                              <a:pt x="77" y="199"/>
                            </a:lnTo>
                            <a:lnTo>
                              <a:pt x="77" y="0"/>
                            </a:lnTo>
                            <a:lnTo>
                              <a:pt x="0" y="5"/>
                            </a:lnTo>
                            <a:close/>
                          </a:path>
                        </a:pathLst>
                      </a:custGeom>
                      <a:solidFill>
                        <a:srgbClr val="603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s-MX"/>
                      </a:p>
                    </p:txBody>
                  </p:sp>
                </p:grpSp>
                <p:grpSp>
                  <p:nvGrpSpPr>
                    <p:cNvPr id="107" name="Group 16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93" y="1274"/>
                      <a:ext cx="18" cy="31"/>
                      <a:chOff x="3293" y="1274"/>
                      <a:chExt cx="18" cy="31"/>
                    </a:xfrm>
                  </p:grpSpPr>
                  <p:sp>
                    <p:nvSpPr>
                      <p:cNvPr id="136" name="Freeform 16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93" y="1274"/>
                        <a:ext cx="15" cy="31"/>
                      </a:xfrm>
                      <a:custGeom>
                        <a:avLst/>
                        <a:gdLst>
                          <a:gd name="T0" fmla="*/ 58 w 62"/>
                          <a:gd name="T1" fmla="*/ 23 h 123"/>
                          <a:gd name="T2" fmla="*/ 62 w 62"/>
                          <a:gd name="T3" fmla="*/ 48 h 123"/>
                          <a:gd name="T4" fmla="*/ 62 w 62"/>
                          <a:gd name="T5" fmla="*/ 69 h 123"/>
                          <a:gd name="T6" fmla="*/ 56 w 62"/>
                          <a:gd name="T7" fmla="*/ 82 h 123"/>
                          <a:gd name="T8" fmla="*/ 48 w 62"/>
                          <a:gd name="T9" fmla="*/ 94 h 123"/>
                          <a:gd name="T10" fmla="*/ 41 w 62"/>
                          <a:gd name="T11" fmla="*/ 103 h 123"/>
                          <a:gd name="T12" fmla="*/ 35 w 62"/>
                          <a:gd name="T13" fmla="*/ 110 h 123"/>
                          <a:gd name="T14" fmla="*/ 27 w 62"/>
                          <a:gd name="T15" fmla="*/ 116 h 123"/>
                          <a:gd name="T16" fmla="*/ 20 w 62"/>
                          <a:gd name="T17" fmla="*/ 122 h 123"/>
                          <a:gd name="T18" fmla="*/ 11 w 62"/>
                          <a:gd name="T19" fmla="*/ 123 h 123"/>
                          <a:gd name="T20" fmla="*/ 9 w 62"/>
                          <a:gd name="T21" fmla="*/ 115 h 123"/>
                          <a:gd name="T22" fmla="*/ 14 w 62"/>
                          <a:gd name="T23" fmla="*/ 108 h 123"/>
                          <a:gd name="T24" fmla="*/ 21 w 62"/>
                          <a:gd name="T25" fmla="*/ 96 h 123"/>
                          <a:gd name="T26" fmla="*/ 22 w 62"/>
                          <a:gd name="T27" fmla="*/ 88 h 123"/>
                          <a:gd name="T28" fmla="*/ 15 w 62"/>
                          <a:gd name="T29" fmla="*/ 88 h 123"/>
                          <a:gd name="T30" fmla="*/ 10 w 62"/>
                          <a:gd name="T31" fmla="*/ 88 h 123"/>
                          <a:gd name="T32" fmla="*/ 7 w 62"/>
                          <a:gd name="T33" fmla="*/ 85 h 123"/>
                          <a:gd name="T34" fmla="*/ 2 w 62"/>
                          <a:gd name="T35" fmla="*/ 74 h 123"/>
                          <a:gd name="T36" fmla="*/ 0 w 62"/>
                          <a:gd name="T37" fmla="*/ 67 h 123"/>
                          <a:gd name="T38" fmla="*/ 0 w 62"/>
                          <a:gd name="T39" fmla="*/ 61 h 123"/>
                          <a:gd name="T40" fmla="*/ 3 w 62"/>
                          <a:gd name="T41" fmla="*/ 48 h 123"/>
                          <a:gd name="T42" fmla="*/ 8 w 62"/>
                          <a:gd name="T43" fmla="*/ 39 h 123"/>
                          <a:gd name="T44" fmla="*/ 11 w 62"/>
                          <a:gd name="T45" fmla="*/ 25 h 123"/>
                          <a:gd name="T46" fmla="*/ 18 w 62"/>
                          <a:gd name="T47" fmla="*/ 1 h 123"/>
                          <a:gd name="T48" fmla="*/ 56 w 62"/>
                          <a:gd name="T49" fmla="*/ 0 h 123"/>
                          <a:gd name="T50" fmla="*/ 58 w 62"/>
                          <a:gd name="T51" fmla="*/ 23 h 12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</a:cxnLst>
                        <a:rect l="0" t="0" r="r" b="b"/>
                        <a:pathLst>
                          <a:path w="62" h="123">
                            <a:moveTo>
                              <a:pt x="58" y="23"/>
                            </a:moveTo>
                            <a:lnTo>
                              <a:pt x="62" y="48"/>
                            </a:lnTo>
                            <a:lnTo>
                              <a:pt x="62" y="69"/>
                            </a:lnTo>
                            <a:lnTo>
                              <a:pt x="56" y="82"/>
                            </a:lnTo>
                            <a:lnTo>
                              <a:pt x="48" y="94"/>
                            </a:lnTo>
                            <a:lnTo>
                              <a:pt x="41" y="103"/>
                            </a:lnTo>
                            <a:lnTo>
                              <a:pt x="35" y="110"/>
                            </a:lnTo>
                            <a:lnTo>
                              <a:pt x="27" y="116"/>
                            </a:lnTo>
                            <a:lnTo>
                              <a:pt x="20" y="122"/>
                            </a:lnTo>
                            <a:lnTo>
                              <a:pt x="11" y="123"/>
                            </a:lnTo>
                            <a:lnTo>
                              <a:pt x="9" y="115"/>
                            </a:lnTo>
                            <a:lnTo>
                              <a:pt x="14" y="108"/>
                            </a:lnTo>
                            <a:lnTo>
                              <a:pt x="21" y="96"/>
                            </a:lnTo>
                            <a:lnTo>
                              <a:pt x="22" y="88"/>
                            </a:lnTo>
                            <a:lnTo>
                              <a:pt x="15" y="88"/>
                            </a:lnTo>
                            <a:lnTo>
                              <a:pt x="10" y="88"/>
                            </a:lnTo>
                            <a:lnTo>
                              <a:pt x="7" y="85"/>
                            </a:lnTo>
                            <a:lnTo>
                              <a:pt x="2" y="74"/>
                            </a:lnTo>
                            <a:lnTo>
                              <a:pt x="0" y="67"/>
                            </a:lnTo>
                            <a:lnTo>
                              <a:pt x="0" y="61"/>
                            </a:lnTo>
                            <a:lnTo>
                              <a:pt x="3" y="48"/>
                            </a:lnTo>
                            <a:lnTo>
                              <a:pt x="8" y="39"/>
                            </a:lnTo>
                            <a:lnTo>
                              <a:pt x="11" y="25"/>
                            </a:lnTo>
                            <a:lnTo>
                              <a:pt x="18" y="1"/>
                            </a:lnTo>
                            <a:lnTo>
                              <a:pt x="56" y="0"/>
                            </a:lnTo>
                            <a:lnTo>
                              <a:pt x="58" y="23"/>
                            </a:lnTo>
                            <a:close/>
                          </a:path>
                        </a:pathLst>
                      </a:custGeom>
                      <a:solidFill>
                        <a:srgbClr val="FFC080"/>
                      </a:solidFill>
                      <a:ln w="3175">
                        <a:solidFill>
                          <a:srgbClr val="402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MX"/>
                      </a:p>
                    </p:txBody>
                  </p:sp>
                  <p:sp>
                    <p:nvSpPr>
                      <p:cNvPr id="137" name="Freeform 16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93" y="1275"/>
                        <a:ext cx="18" cy="5"/>
                      </a:xfrm>
                      <a:custGeom>
                        <a:avLst/>
                        <a:gdLst>
                          <a:gd name="T0" fmla="*/ 0 w 71"/>
                          <a:gd name="T1" fmla="*/ 1 h 21"/>
                          <a:gd name="T2" fmla="*/ 1 w 71"/>
                          <a:gd name="T3" fmla="*/ 19 h 21"/>
                          <a:gd name="T4" fmla="*/ 12 w 71"/>
                          <a:gd name="T5" fmla="*/ 21 h 21"/>
                          <a:gd name="T6" fmla="*/ 33 w 71"/>
                          <a:gd name="T7" fmla="*/ 21 h 21"/>
                          <a:gd name="T8" fmla="*/ 52 w 71"/>
                          <a:gd name="T9" fmla="*/ 20 h 21"/>
                          <a:gd name="T10" fmla="*/ 66 w 71"/>
                          <a:gd name="T11" fmla="*/ 17 h 21"/>
                          <a:gd name="T12" fmla="*/ 71 w 71"/>
                          <a:gd name="T13" fmla="*/ 16 h 21"/>
                          <a:gd name="T14" fmla="*/ 71 w 71"/>
                          <a:gd name="T15" fmla="*/ 0 h 21"/>
                          <a:gd name="T16" fmla="*/ 0 w 71"/>
                          <a:gd name="T17" fmla="*/ 1 h 2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71" h="21">
                            <a:moveTo>
                              <a:pt x="0" y="1"/>
                            </a:moveTo>
                            <a:lnTo>
                              <a:pt x="1" y="19"/>
                            </a:lnTo>
                            <a:lnTo>
                              <a:pt x="12" y="21"/>
                            </a:lnTo>
                            <a:lnTo>
                              <a:pt x="33" y="21"/>
                            </a:lnTo>
                            <a:lnTo>
                              <a:pt x="52" y="20"/>
                            </a:lnTo>
                            <a:lnTo>
                              <a:pt x="66" y="17"/>
                            </a:lnTo>
                            <a:lnTo>
                              <a:pt x="71" y="16"/>
                            </a:lnTo>
                            <a:lnTo>
                              <a:pt x="71" y="0"/>
                            </a:lnTo>
                            <a:lnTo>
                              <a:pt x="0" y="1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3175">
                        <a:solidFill>
                          <a:srgbClr val="402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MX"/>
                      </a:p>
                    </p:txBody>
                  </p:sp>
                </p:grpSp>
                <p:grpSp>
                  <p:nvGrpSpPr>
                    <p:cNvPr id="108" name="Group 17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23" y="1148"/>
                      <a:ext cx="64" cy="106"/>
                      <a:chOff x="3223" y="1148"/>
                      <a:chExt cx="64" cy="106"/>
                    </a:xfrm>
                  </p:grpSpPr>
                  <p:sp>
                    <p:nvSpPr>
                      <p:cNvPr id="131" name="Freeform 16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23" y="1155"/>
                        <a:ext cx="64" cy="99"/>
                      </a:xfrm>
                      <a:custGeom>
                        <a:avLst/>
                        <a:gdLst>
                          <a:gd name="T0" fmla="*/ 85 w 254"/>
                          <a:gd name="T1" fmla="*/ 0 h 396"/>
                          <a:gd name="T2" fmla="*/ 75 w 254"/>
                          <a:gd name="T3" fmla="*/ 10 h 396"/>
                          <a:gd name="T4" fmla="*/ 0 w 254"/>
                          <a:gd name="T5" fmla="*/ 72 h 396"/>
                          <a:gd name="T6" fmla="*/ 33 w 254"/>
                          <a:gd name="T7" fmla="*/ 391 h 396"/>
                          <a:gd name="T8" fmla="*/ 237 w 254"/>
                          <a:gd name="T9" fmla="*/ 396 h 396"/>
                          <a:gd name="T10" fmla="*/ 254 w 254"/>
                          <a:gd name="T11" fmla="*/ 59 h 396"/>
                          <a:gd name="T12" fmla="*/ 187 w 254"/>
                          <a:gd name="T13" fmla="*/ 12 h 396"/>
                          <a:gd name="T14" fmla="*/ 177 w 254"/>
                          <a:gd name="T15" fmla="*/ 3 h 396"/>
                          <a:gd name="T16" fmla="*/ 133 w 254"/>
                          <a:gd name="T17" fmla="*/ 29 h 396"/>
                          <a:gd name="T18" fmla="*/ 85 w 254"/>
                          <a:gd name="T19" fmla="*/ 0 h 39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54" h="396">
                            <a:moveTo>
                              <a:pt x="85" y="0"/>
                            </a:moveTo>
                            <a:lnTo>
                              <a:pt x="75" y="10"/>
                            </a:lnTo>
                            <a:lnTo>
                              <a:pt x="0" y="72"/>
                            </a:lnTo>
                            <a:lnTo>
                              <a:pt x="33" y="391"/>
                            </a:lnTo>
                            <a:lnTo>
                              <a:pt x="237" y="396"/>
                            </a:lnTo>
                            <a:lnTo>
                              <a:pt x="254" y="59"/>
                            </a:lnTo>
                            <a:lnTo>
                              <a:pt x="187" y="12"/>
                            </a:lnTo>
                            <a:lnTo>
                              <a:pt x="177" y="3"/>
                            </a:lnTo>
                            <a:lnTo>
                              <a:pt x="133" y="29"/>
                            </a:lnTo>
                            <a:lnTo>
                              <a:pt x="85" y="0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s-MX"/>
                      </a:p>
                    </p:txBody>
                  </p:sp>
                  <p:sp>
                    <p:nvSpPr>
                      <p:cNvPr id="132" name="Freeform 16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45" y="1148"/>
                        <a:ext cx="23" cy="19"/>
                      </a:xfrm>
                      <a:custGeom>
                        <a:avLst/>
                        <a:gdLst>
                          <a:gd name="T0" fmla="*/ 3 w 93"/>
                          <a:gd name="T1" fmla="*/ 0 h 75"/>
                          <a:gd name="T2" fmla="*/ 0 w 93"/>
                          <a:gd name="T3" fmla="*/ 42 h 75"/>
                          <a:gd name="T4" fmla="*/ 49 w 93"/>
                          <a:gd name="T5" fmla="*/ 75 h 75"/>
                          <a:gd name="T6" fmla="*/ 93 w 93"/>
                          <a:gd name="T7" fmla="*/ 42 h 75"/>
                          <a:gd name="T8" fmla="*/ 88 w 93"/>
                          <a:gd name="T9" fmla="*/ 0 h 75"/>
                          <a:gd name="T10" fmla="*/ 3 w 93"/>
                          <a:gd name="T11" fmla="*/ 0 h 7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</a:cxnLst>
                        <a:rect l="0" t="0" r="r" b="b"/>
                        <a:pathLst>
                          <a:path w="93" h="75">
                            <a:moveTo>
                              <a:pt x="3" y="0"/>
                            </a:moveTo>
                            <a:lnTo>
                              <a:pt x="0" y="42"/>
                            </a:lnTo>
                            <a:lnTo>
                              <a:pt x="49" y="75"/>
                            </a:lnTo>
                            <a:lnTo>
                              <a:pt x="93" y="42"/>
                            </a:lnTo>
                            <a:lnTo>
                              <a:pt x="88" y="0"/>
                            </a:lnTo>
                            <a:lnTo>
                              <a:pt x="3" y="0"/>
                            </a:lnTo>
                            <a:close/>
                          </a:path>
                        </a:pathLst>
                      </a:custGeom>
                      <a:solidFill>
                        <a:srgbClr val="FFA040"/>
                      </a:solidFill>
                      <a:ln w="3175">
                        <a:solidFill>
                          <a:srgbClr val="402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MX"/>
                      </a:p>
                    </p:txBody>
                  </p:sp>
                  <p:grpSp>
                    <p:nvGrpSpPr>
                      <p:cNvPr id="133" name="Group 16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42" y="1155"/>
                        <a:ext cx="28" cy="17"/>
                        <a:chOff x="3242" y="1155"/>
                        <a:chExt cx="28" cy="17"/>
                      </a:xfrm>
                    </p:grpSpPr>
                    <p:sp>
                      <p:nvSpPr>
                        <p:cNvPr id="134" name="Freeform 16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242" y="1155"/>
                          <a:ext cx="15" cy="17"/>
                        </a:xfrm>
                        <a:custGeom>
                          <a:avLst/>
                          <a:gdLst>
                            <a:gd name="T0" fmla="*/ 10 w 58"/>
                            <a:gd name="T1" fmla="*/ 0 h 68"/>
                            <a:gd name="T2" fmla="*/ 58 w 58"/>
                            <a:gd name="T3" fmla="*/ 30 h 68"/>
                            <a:gd name="T4" fmla="*/ 31 w 58"/>
                            <a:gd name="T5" fmla="*/ 68 h 68"/>
                            <a:gd name="T6" fmla="*/ 0 w 58"/>
                            <a:gd name="T7" fmla="*/ 12 h 68"/>
                            <a:gd name="T8" fmla="*/ 10 w 58"/>
                            <a:gd name="T9" fmla="*/ 0 h 68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</a:cxnLst>
                          <a:rect l="0" t="0" r="r" b="b"/>
                          <a:pathLst>
                            <a:path w="58" h="68">
                              <a:moveTo>
                                <a:pt x="10" y="0"/>
                              </a:moveTo>
                              <a:lnTo>
                                <a:pt x="58" y="30"/>
                              </a:lnTo>
                              <a:lnTo>
                                <a:pt x="31" y="68"/>
                              </a:lnTo>
                              <a:lnTo>
                                <a:pt x="0" y="12"/>
                              </a:lnTo>
                              <a:lnTo>
                                <a:pt x="1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E0E0E0"/>
                        </a:solidFill>
                        <a:ln w="3175">
                          <a:solidFill>
                            <a:srgbClr val="402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s-MX"/>
                        </a:p>
                      </p:txBody>
                    </p:sp>
                    <p:sp>
                      <p:nvSpPr>
                        <p:cNvPr id="135" name="Freeform 16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257" y="1155"/>
                          <a:ext cx="13" cy="17"/>
                        </a:xfrm>
                        <a:custGeom>
                          <a:avLst/>
                          <a:gdLst>
                            <a:gd name="T0" fmla="*/ 46 w 55"/>
                            <a:gd name="T1" fmla="*/ 0 h 70"/>
                            <a:gd name="T2" fmla="*/ 0 w 55"/>
                            <a:gd name="T3" fmla="*/ 29 h 70"/>
                            <a:gd name="T4" fmla="*/ 29 w 55"/>
                            <a:gd name="T5" fmla="*/ 70 h 70"/>
                            <a:gd name="T6" fmla="*/ 55 w 55"/>
                            <a:gd name="T7" fmla="*/ 12 h 70"/>
                            <a:gd name="T8" fmla="*/ 46 w 55"/>
                            <a:gd name="T9" fmla="*/ 0 h 7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</a:cxnLst>
                          <a:rect l="0" t="0" r="r" b="b"/>
                          <a:pathLst>
                            <a:path w="55" h="70">
                              <a:moveTo>
                                <a:pt x="46" y="0"/>
                              </a:moveTo>
                              <a:lnTo>
                                <a:pt x="0" y="29"/>
                              </a:lnTo>
                              <a:lnTo>
                                <a:pt x="29" y="70"/>
                              </a:lnTo>
                              <a:lnTo>
                                <a:pt x="55" y="12"/>
                              </a:lnTo>
                              <a:lnTo>
                                <a:pt x="4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E0E0E0"/>
                        </a:solidFill>
                        <a:ln w="3175">
                          <a:solidFill>
                            <a:srgbClr val="402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s-MX"/>
                        </a:p>
                      </p:txBody>
                    </p:sp>
                  </p:grpSp>
                </p:grpSp>
                <p:sp>
                  <p:nvSpPr>
                    <p:cNvPr id="109" name="Freeform 171"/>
                    <p:cNvSpPr>
                      <a:spLocks/>
                    </p:cNvSpPr>
                    <p:nvPr/>
                  </p:nvSpPr>
                  <p:spPr bwMode="auto">
                    <a:xfrm>
                      <a:off x="3203" y="1157"/>
                      <a:ext cx="56" cy="140"/>
                    </a:xfrm>
                    <a:custGeom>
                      <a:avLst/>
                      <a:gdLst>
                        <a:gd name="T0" fmla="*/ 162 w 224"/>
                        <a:gd name="T1" fmla="*/ 0 h 560"/>
                        <a:gd name="T2" fmla="*/ 125 w 224"/>
                        <a:gd name="T3" fmla="*/ 23 h 560"/>
                        <a:gd name="T4" fmla="*/ 108 w 224"/>
                        <a:gd name="T5" fmla="*/ 32 h 560"/>
                        <a:gd name="T6" fmla="*/ 86 w 224"/>
                        <a:gd name="T7" fmla="*/ 41 h 560"/>
                        <a:gd name="T8" fmla="*/ 58 w 224"/>
                        <a:gd name="T9" fmla="*/ 42 h 560"/>
                        <a:gd name="T10" fmla="*/ 48 w 224"/>
                        <a:gd name="T11" fmla="*/ 47 h 560"/>
                        <a:gd name="T12" fmla="*/ 41 w 224"/>
                        <a:gd name="T13" fmla="*/ 53 h 560"/>
                        <a:gd name="T14" fmla="*/ 37 w 224"/>
                        <a:gd name="T15" fmla="*/ 61 h 560"/>
                        <a:gd name="T16" fmla="*/ 33 w 224"/>
                        <a:gd name="T17" fmla="*/ 73 h 560"/>
                        <a:gd name="T18" fmla="*/ 32 w 224"/>
                        <a:gd name="T19" fmla="*/ 84 h 560"/>
                        <a:gd name="T20" fmla="*/ 10 w 224"/>
                        <a:gd name="T21" fmla="*/ 254 h 560"/>
                        <a:gd name="T22" fmla="*/ 0 w 224"/>
                        <a:gd name="T23" fmla="*/ 288 h 560"/>
                        <a:gd name="T24" fmla="*/ 0 w 224"/>
                        <a:gd name="T25" fmla="*/ 315 h 560"/>
                        <a:gd name="T26" fmla="*/ 20 w 224"/>
                        <a:gd name="T27" fmla="*/ 416 h 560"/>
                        <a:gd name="T28" fmla="*/ 35 w 224"/>
                        <a:gd name="T29" fmla="*/ 476 h 560"/>
                        <a:gd name="T30" fmla="*/ 46 w 224"/>
                        <a:gd name="T31" fmla="*/ 479 h 560"/>
                        <a:gd name="T32" fmla="*/ 54 w 224"/>
                        <a:gd name="T33" fmla="*/ 481 h 560"/>
                        <a:gd name="T34" fmla="*/ 70 w 224"/>
                        <a:gd name="T35" fmla="*/ 482 h 560"/>
                        <a:gd name="T36" fmla="*/ 84 w 224"/>
                        <a:gd name="T37" fmla="*/ 481 h 560"/>
                        <a:gd name="T38" fmla="*/ 84 w 224"/>
                        <a:gd name="T39" fmla="*/ 518 h 560"/>
                        <a:gd name="T40" fmla="*/ 86 w 224"/>
                        <a:gd name="T41" fmla="*/ 531 h 560"/>
                        <a:gd name="T42" fmla="*/ 93 w 224"/>
                        <a:gd name="T43" fmla="*/ 540 h 560"/>
                        <a:gd name="T44" fmla="*/ 101 w 224"/>
                        <a:gd name="T45" fmla="*/ 545 h 560"/>
                        <a:gd name="T46" fmla="*/ 110 w 224"/>
                        <a:gd name="T47" fmla="*/ 548 h 560"/>
                        <a:gd name="T48" fmla="*/ 131 w 224"/>
                        <a:gd name="T49" fmla="*/ 552 h 560"/>
                        <a:gd name="T50" fmla="*/ 151 w 224"/>
                        <a:gd name="T51" fmla="*/ 554 h 560"/>
                        <a:gd name="T52" fmla="*/ 179 w 224"/>
                        <a:gd name="T53" fmla="*/ 558 h 560"/>
                        <a:gd name="T54" fmla="*/ 224 w 224"/>
                        <a:gd name="T55" fmla="*/ 560 h 560"/>
                        <a:gd name="T56" fmla="*/ 224 w 224"/>
                        <a:gd name="T57" fmla="*/ 359 h 560"/>
                        <a:gd name="T58" fmla="*/ 219 w 224"/>
                        <a:gd name="T59" fmla="*/ 269 h 560"/>
                        <a:gd name="T60" fmla="*/ 206 w 224"/>
                        <a:gd name="T61" fmla="*/ 232 h 560"/>
                        <a:gd name="T62" fmla="*/ 199 w 224"/>
                        <a:gd name="T63" fmla="*/ 203 h 560"/>
                        <a:gd name="T64" fmla="*/ 191 w 224"/>
                        <a:gd name="T65" fmla="*/ 176 h 560"/>
                        <a:gd name="T66" fmla="*/ 185 w 224"/>
                        <a:gd name="T67" fmla="*/ 147 h 560"/>
                        <a:gd name="T68" fmla="*/ 181 w 224"/>
                        <a:gd name="T69" fmla="*/ 113 h 560"/>
                        <a:gd name="T70" fmla="*/ 180 w 224"/>
                        <a:gd name="T71" fmla="*/ 88 h 560"/>
                        <a:gd name="T72" fmla="*/ 178 w 224"/>
                        <a:gd name="T73" fmla="*/ 66 h 560"/>
                        <a:gd name="T74" fmla="*/ 172 w 224"/>
                        <a:gd name="T75" fmla="*/ 39 h 560"/>
                        <a:gd name="T76" fmla="*/ 162 w 224"/>
                        <a:gd name="T77" fmla="*/ 0 h 5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</a:cxnLst>
                      <a:rect l="0" t="0" r="r" b="b"/>
                      <a:pathLst>
                        <a:path w="224" h="560">
                          <a:moveTo>
                            <a:pt x="162" y="0"/>
                          </a:moveTo>
                          <a:lnTo>
                            <a:pt x="125" y="23"/>
                          </a:lnTo>
                          <a:lnTo>
                            <a:pt x="108" y="32"/>
                          </a:lnTo>
                          <a:lnTo>
                            <a:pt x="86" y="41"/>
                          </a:lnTo>
                          <a:lnTo>
                            <a:pt x="58" y="42"/>
                          </a:lnTo>
                          <a:lnTo>
                            <a:pt x="48" y="47"/>
                          </a:lnTo>
                          <a:lnTo>
                            <a:pt x="41" y="53"/>
                          </a:lnTo>
                          <a:lnTo>
                            <a:pt x="37" y="61"/>
                          </a:lnTo>
                          <a:lnTo>
                            <a:pt x="33" y="73"/>
                          </a:lnTo>
                          <a:lnTo>
                            <a:pt x="32" y="84"/>
                          </a:lnTo>
                          <a:lnTo>
                            <a:pt x="10" y="254"/>
                          </a:lnTo>
                          <a:lnTo>
                            <a:pt x="0" y="288"/>
                          </a:lnTo>
                          <a:lnTo>
                            <a:pt x="0" y="315"/>
                          </a:lnTo>
                          <a:lnTo>
                            <a:pt x="20" y="416"/>
                          </a:lnTo>
                          <a:lnTo>
                            <a:pt x="35" y="476"/>
                          </a:lnTo>
                          <a:lnTo>
                            <a:pt x="46" y="479"/>
                          </a:lnTo>
                          <a:lnTo>
                            <a:pt x="54" y="481"/>
                          </a:lnTo>
                          <a:lnTo>
                            <a:pt x="70" y="482"/>
                          </a:lnTo>
                          <a:lnTo>
                            <a:pt x="84" y="481"/>
                          </a:lnTo>
                          <a:lnTo>
                            <a:pt x="84" y="518"/>
                          </a:lnTo>
                          <a:lnTo>
                            <a:pt x="86" y="531"/>
                          </a:lnTo>
                          <a:lnTo>
                            <a:pt x="93" y="540"/>
                          </a:lnTo>
                          <a:lnTo>
                            <a:pt x="101" y="545"/>
                          </a:lnTo>
                          <a:lnTo>
                            <a:pt x="110" y="548"/>
                          </a:lnTo>
                          <a:lnTo>
                            <a:pt x="131" y="552"/>
                          </a:lnTo>
                          <a:lnTo>
                            <a:pt x="151" y="554"/>
                          </a:lnTo>
                          <a:lnTo>
                            <a:pt x="179" y="558"/>
                          </a:lnTo>
                          <a:lnTo>
                            <a:pt x="224" y="560"/>
                          </a:lnTo>
                          <a:lnTo>
                            <a:pt x="224" y="359"/>
                          </a:lnTo>
                          <a:lnTo>
                            <a:pt x="219" y="269"/>
                          </a:lnTo>
                          <a:lnTo>
                            <a:pt x="206" y="232"/>
                          </a:lnTo>
                          <a:lnTo>
                            <a:pt x="199" y="203"/>
                          </a:lnTo>
                          <a:lnTo>
                            <a:pt x="191" y="176"/>
                          </a:lnTo>
                          <a:lnTo>
                            <a:pt x="185" y="147"/>
                          </a:lnTo>
                          <a:lnTo>
                            <a:pt x="181" y="113"/>
                          </a:lnTo>
                          <a:lnTo>
                            <a:pt x="180" y="88"/>
                          </a:lnTo>
                          <a:lnTo>
                            <a:pt x="178" y="66"/>
                          </a:lnTo>
                          <a:lnTo>
                            <a:pt x="172" y="39"/>
                          </a:lnTo>
                          <a:lnTo>
                            <a:pt x="162" y="0"/>
                          </a:lnTo>
                          <a:close/>
                        </a:path>
                      </a:pathLst>
                    </a:custGeom>
                    <a:solidFill>
                      <a:srgbClr val="603000"/>
                    </a:solidFill>
                    <a:ln w="3175">
                      <a:solidFill>
                        <a:srgbClr val="402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MX"/>
                    </a:p>
                  </p:txBody>
                </p:sp>
                <p:sp>
                  <p:nvSpPr>
                    <p:cNvPr id="110" name="Freeform 172"/>
                    <p:cNvSpPr>
                      <a:spLocks/>
                    </p:cNvSpPr>
                    <p:nvPr/>
                  </p:nvSpPr>
                  <p:spPr bwMode="auto">
                    <a:xfrm>
                      <a:off x="3243" y="1157"/>
                      <a:ext cx="68" cy="141"/>
                    </a:xfrm>
                    <a:custGeom>
                      <a:avLst/>
                      <a:gdLst>
                        <a:gd name="T0" fmla="*/ 105 w 273"/>
                        <a:gd name="T1" fmla="*/ 0 h 562"/>
                        <a:gd name="T2" fmla="*/ 142 w 273"/>
                        <a:gd name="T3" fmla="*/ 23 h 562"/>
                        <a:gd name="T4" fmla="*/ 159 w 273"/>
                        <a:gd name="T5" fmla="*/ 32 h 562"/>
                        <a:gd name="T6" fmla="*/ 181 w 273"/>
                        <a:gd name="T7" fmla="*/ 41 h 562"/>
                        <a:gd name="T8" fmla="*/ 209 w 273"/>
                        <a:gd name="T9" fmla="*/ 42 h 562"/>
                        <a:gd name="T10" fmla="*/ 219 w 273"/>
                        <a:gd name="T11" fmla="*/ 47 h 562"/>
                        <a:gd name="T12" fmla="*/ 225 w 273"/>
                        <a:gd name="T13" fmla="*/ 53 h 562"/>
                        <a:gd name="T14" fmla="*/ 230 w 273"/>
                        <a:gd name="T15" fmla="*/ 61 h 562"/>
                        <a:gd name="T16" fmla="*/ 232 w 273"/>
                        <a:gd name="T17" fmla="*/ 73 h 562"/>
                        <a:gd name="T18" fmla="*/ 235 w 273"/>
                        <a:gd name="T19" fmla="*/ 84 h 562"/>
                        <a:gd name="T20" fmla="*/ 259 w 273"/>
                        <a:gd name="T21" fmla="*/ 245 h 562"/>
                        <a:gd name="T22" fmla="*/ 267 w 273"/>
                        <a:gd name="T23" fmla="*/ 279 h 562"/>
                        <a:gd name="T24" fmla="*/ 267 w 273"/>
                        <a:gd name="T25" fmla="*/ 315 h 562"/>
                        <a:gd name="T26" fmla="*/ 270 w 273"/>
                        <a:gd name="T27" fmla="*/ 387 h 562"/>
                        <a:gd name="T28" fmla="*/ 273 w 273"/>
                        <a:gd name="T29" fmla="*/ 473 h 562"/>
                        <a:gd name="T30" fmla="*/ 261 w 273"/>
                        <a:gd name="T31" fmla="*/ 479 h 562"/>
                        <a:gd name="T32" fmla="*/ 239 w 273"/>
                        <a:gd name="T33" fmla="*/ 479 h 562"/>
                        <a:gd name="T34" fmla="*/ 225 w 273"/>
                        <a:gd name="T35" fmla="*/ 479 h 562"/>
                        <a:gd name="T36" fmla="*/ 199 w 273"/>
                        <a:gd name="T37" fmla="*/ 476 h 562"/>
                        <a:gd name="T38" fmla="*/ 197 w 273"/>
                        <a:gd name="T39" fmla="*/ 440 h 562"/>
                        <a:gd name="T40" fmla="*/ 195 w 273"/>
                        <a:gd name="T41" fmla="*/ 394 h 562"/>
                        <a:gd name="T42" fmla="*/ 187 w 273"/>
                        <a:gd name="T43" fmla="*/ 432 h 562"/>
                        <a:gd name="T44" fmla="*/ 182 w 273"/>
                        <a:gd name="T45" fmla="*/ 481 h 562"/>
                        <a:gd name="T46" fmla="*/ 182 w 273"/>
                        <a:gd name="T47" fmla="*/ 518 h 562"/>
                        <a:gd name="T48" fmla="*/ 174 w 273"/>
                        <a:gd name="T49" fmla="*/ 535 h 562"/>
                        <a:gd name="T50" fmla="*/ 159 w 273"/>
                        <a:gd name="T51" fmla="*/ 549 h 562"/>
                        <a:gd name="T52" fmla="*/ 138 w 273"/>
                        <a:gd name="T53" fmla="*/ 552 h 562"/>
                        <a:gd name="T54" fmla="*/ 114 w 273"/>
                        <a:gd name="T55" fmla="*/ 558 h 562"/>
                        <a:gd name="T56" fmla="*/ 81 w 273"/>
                        <a:gd name="T57" fmla="*/ 558 h 562"/>
                        <a:gd name="T58" fmla="*/ 0 w 273"/>
                        <a:gd name="T59" fmla="*/ 562 h 562"/>
                        <a:gd name="T60" fmla="*/ 11 w 273"/>
                        <a:gd name="T61" fmla="*/ 376 h 562"/>
                        <a:gd name="T62" fmla="*/ 48 w 273"/>
                        <a:gd name="T63" fmla="*/ 313 h 562"/>
                        <a:gd name="T64" fmla="*/ 54 w 273"/>
                        <a:gd name="T65" fmla="*/ 285 h 562"/>
                        <a:gd name="T66" fmla="*/ 65 w 273"/>
                        <a:gd name="T67" fmla="*/ 248 h 562"/>
                        <a:gd name="T68" fmla="*/ 75 w 273"/>
                        <a:gd name="T69" fmla="*/ 208 h 562"/>
                        <a:gd name="T70" fmla="*/ 80 w 273"/>
                        <a:gd name="T71" fmla="*/ 161 h 562"/>
                        <a:gd name="T72" fmla="*/ 75 w 273"/>
                        <a:gd name="T73" fmla="*/ 113 h 562"/>
                        <a:gd name="T74" fmla="*/ 81 w 273"/>
                        <a:gd name="T75" fmla="*/ 89 h 562"/>
                        <a:gd name="T76" fmla="*/ 83 w 273"/>
                        <a:gd name="T77" fmla="*/ 69 h 562"/>
                        <a:gd name="T78" fmla="*/ 91 w 273"/>
                        <a:gd name="T79" fmla="*/ 42 h 562"/>
                        <a:gd name="T80" fmla="*/ 105 w 273"/>
                        <a:gd name="T81" fmla="*/ 0 h 5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</a:cxnLst>
                      <a:rect l="0" t="0" r="r" b="b"/>
                      <a:pathLst>
                        <a:path w="273" h="562">
                          <a:moveTo>
                            <a:pt x="105" y="0"/>
                          </a:moveTo>
                          <a:lnTo>
                            <a:pt x="142" y="23"/>
                          </a:lnTo>
                          <a:lnTo>
                            <a:pt x="159" y="32"/>
                          </a:lnTo>
                          <a:lnTo>
                            <a:pt x="181" y="41"/>
                          </a:lnTo>
                          <a:lnTo>
                            <a:pt x="209" y="42"/>
                          </a:lnTo>
                          <a:lnTo>
                            <a:pt x="219" y="47"/>
                          </a:lnTo>
                          <a:lnTo>
                            <a:pt x="225" y="53"/>
                          </a:lnTo>
                          <a:lnTo>
                            <a:pt x="230" y="61"/>
                          </a:lnTo>
                          <a:lnTo>
                            <a:pt x="232" y="73"/>
                          </a:lnTo>
                          <a:lnTo>
                            <a:pt x="235" y="84"/>
                          </a:lnTo>
                          <a:lnTo>
                            <a:pt x="259" y="245"/>
                          </a:lnTo>
                          <a:lnTo>
                            <a:pt x="267" y="279"/>
                          </a:lnTo>
                          <a:lnTo>
                            <a:pt x="267" y="315"/>
                          </a:lnTo>
                          <a:lnTo>
                            <a:pt x="270" y="387"/>
                          </a:lnTo>
                          <a:lnTo>
                            <a:pt x="273" y="473"/>
                          </a:lnTo>
                          <a:lnTo>
                            <a:pt x="261" y="479"/>
                          </a:lnTo>
                          <a:lnTo>
                            <a:pt x="239" y="479"/>
                          </a:lnTo>
                          <a:lnTo>
                            <a:pt x="225" y="479"/>
                          </a:lnTo>
                          <a:lnTo>
                            <a:pt x="199" y="476"/>
                          </a:lnTo>
                          <a:lnTo>
                            <a:pt x="197" y="440"/>
                          </a:lnTo>
                          <a:lnTo>
                            <a:pt x="195" y="394"/>
                          </a:lnTo>
                          <a:lnTo>
                            <a:pt x="187" y="432"/>
                          </a:lnTo>
                          <a:lnTo>
                            <a:pt x="182" y="481"/>
                          </a:lnTo>
                          <a:lnTo>
                            <a:pt x="182" y="518"/>
                          </a:lnTo>
                          <a:lnTo>
                            <a:pt x="174" y="535"/>
                          </a:lnTo>
                          <a:lnTo>
                            <a:pt x="159" y="549"/>
                          </a:lnTo>
                          <a:lnTo>
                            <a:pt x="138" y="552"/>
                          </a:lnTo>
                          <a:lnTo>
                            <a:pt x="114" y="558"/>
                          </a:lnTo>
                          <a:lnTo>
                            <a:pt x="81" y="558"/>
                          </a:lnTo>
                          <a:lnTo>
                            <a:pt x="0" y="562"/>
                          </a:lnTo>
                          <a:lnTo>
                            <a:pt x="11" y="376"/>
                          </a:lnTo>
                          <a:lnTo>
                            <a:pt x="48" y="313"/>
                          </a:lnTo>
                          <a:lnTo>
                            <a:pt x="54" y="285"/>
                          </a:lnTo>
                          <a:lnTo>
                            <a:pt x="65" y="248"/>
                          </a:lnTo>
                          <a:lnTo>
                            <a:pt x="75" y="208"/>
                          </a:lnTo>
                          <a:lnTo>
                            <a:pt x="80" y="161"/>
                          </a:lnTo>
                          <a:lnTo>
                            <a:pt x="75" y="113"/>
                          </a:lnTo>
                          <a:lnTo>
                            <a:pt x="81" y="89"/>
                          </a:lnTo>
                          <a:lnTo>
                            <a:pt x="83" y="69"/>
                          </a:lnTo>
                          <a:lnTo>
                            <a:pt x="91" y="42"/>
                          </a:lnTo>
                          <a:lnTo>
                            <a:pt x="105" y="0"/>
                          </a:lnTo>
                          <a:close/>
                        </a:path>
                      </a:pathLst>
                    </a:custGeom>
                    <a:solidFill>
                      <a:srgbClr val="603000"/>
                    </a:solidFill>
                    <a:ln w="3175">
                      <a:solidFill>
                        <a:srgbClr val="402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MX"/>
                    </a:p>
                  </p:txBody>
                </p:sp>
                <p:grpSp>
                  <p:nvGrpSpPr>
                    <p:cNvPr id="111" name="Group 1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09" y="1277"/>
                      <a:ext cx="20" cy="27"/>
                      <a:chOff x="3209" y="1277"/>
                      <a:chExt cx="20" cy="27"/>
                    </a:xfrm>
                  </p:grpSpPr>
                  <p:sp>
                    <p:nvSpPr>
                      <p:cNvPr id="128" name="Freeform 17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09" y="1278"/>
                        <a:ext cx="20" cy="24"/>
                      </a:xfrm>
                      <a:custGeom>
                        <a:avLst/>
                        <a:gdLst>
                          <a:gd name="T0" fmla="*/ 19 w 79"/>
                          <a:gd name="T1" fmla="*/ 0 h 96"/>
                          <a:gd name="T2" fmla="*/ 17 w 79"/>
                          <a:gd name="T3" fmla="*/ 16 h 96"/>
                          <a:gd name="T4" fmla="*/ 14 w 79"/>
                          <a:gd name="T5" fmla="*/ 25 h 96"/>
                          <a:gd name="T6" fmla="*/ 10 w 79"/>
                          <a:gd name="T7" fmla="*/ 34 h 96"/>
                          <a:gd name="T8" fmla="*/ 3 w 79"/>
                          <a:gd name="T9" fmla="*/ 52 h 96"/>
                          <a:gd name="T10" fmla="*/ 0 w 79"/>
                          <a:gd name="T11" fmla="*/ 60 h 96"/>
                          <a:gd name="T12" fmla="*/ 0 w 79"/>
                          <a:gd name="T13" fmla="*/ 66 h 96"/>
                          <a:gd name="T14" fmla="*/ 5 w 79"/>
                          <a:gd name="T15" fmla="*/ 72 h 96"/>
                          <a:gd name="T16" fmla="*/ 19 w 79"/>
                          <a:gd name="T17" fmla="*/ 83 h 96"/>
                          <a:gd name="T18" fmla="*/ 32 w 79"/>
                          <a:gd name="T19" fmla="*/ 93 h 96"/>
                          <a:gd name="T20" fmla="*/ 40 w 79"/>
                          <a:gd name="T21" fmla="*/ 96 h 96"/>
                          <a:gd name="T22" fmla="*/ 48 w 79"/>
                          <a:gd name="T23" fmla="*/ 92 h 96"/>
                          <a:gd name="T24" fmla="*/ 54 w 79"/>
                          <a:gd name="T25" fmla="*/ 86 h 96"/>
                          <a:gd name="T26" fmla="*/ 65 w 79"/>
                          <a:gd name="T27" fmla="*/ 77 h 96"/>
                          <a:gd name="T28" fmla="*/ 63 w 79"/>
                          <a:gd name="T29" fmla="*/ 70 h 96"/>
                          <a:gd name="T30" fmla="*/ 72 w 79"/>
                          <a:gd name="T31" fmla="*/ 60 h 96"/>
                          <a:gd name="T32" fmla="*/ 79 w 79"/>
                          <a:gd name="T33" fmla="*/ 52 h 96"/>
                          <a:gd name="T34" fmla="*/ 74 w 79"/>
                          <a:gd name="T35" fmla="*/ 43 h 96"/>
                          <a:gd name="T36" fmla="*/ 68 w 79"/>
                          <a:gd name="T37" fmla="*/ 34 h 96"/>
                          <a:gd name="T38" fmla="*/ 63 w 79"/>
                          <a:gd name="T39" fmla="*/ 26 h 96"/>
                          <a:gd name="T40" fmla="*/ 61 w 79"/>
                          <a:gd name="T41" fmla="*/ 18 h 96"/>
                          <a:gd name="T42" fmla="*/ 55 w 79"/>
                          <a:gd name="T43" fmla="*/ 0 h 96"/>
                          <a:gd name="T44" fmla="*/ 19 w 79"/>
                          <a:gd name="T45" fmla="*/ 0 h 9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</a:cxnLst>
                        <a:rect l="0" t="0" r="r" b="b"/>
                        <a:pathLst>
                          <a:path w="79" h="96">
                            <a:moveTo>
                              <a:pt x="19" y="0"/>
                            </a:moveTo>
                            <a:lnTo>
                              <a:pt x="17" y="16"/>
                            </a:lnTo>
                            <a:lnTo>
                              <a:pt x="14" y="25"/>
                            </a:lnTo>
                            <a:lnTo>
                              <a:pt x="10" y="34"/>
                            </a:lnTo>
                            <a:lnTo>
                              <a:pt x="3" y="52"/>
                            </a:lnTo>
                            <a:lnTo>
                              <a:pt x="0" y="60"/>
                            </a:lnTo>
                            <a:lnTo>
                              <a:pt x="0" y="66"/>
                            </a:lnTo>
                            <a:lnTo>
                              <a:pt x="5" y="72"/>
                            </a:lnTo>
                            <a:lnTo>
                              <a:pt x="19" y="83"/>
                            </a:lnTo>
                            <a:lnTo>
                              <a:pt x="32" y="93"/>
                            </a:lnTo>
                            <a:lnTo>
                              <a:pt x="40" y="96"/>
                            </a:lnTo>
                            <a:lnTo>
                              <a:pt x="48" y="92"/>
                            </a:lnTo>
                            <a:lnTo>
                              <a:pt x="54" y="86"/>
                            </a:lnTo>
                            <a:lnTo>
                              <a:pt x="65" y="77"/>
                            </a:lnTo>
                            <a:lnTo>
                              <a:pt x="63" y="70"/>
                            </a:lnTo>
                            <a:lnTo>
                              <a:pt x="72" y="60"/>
                            </a:lnTo>
                            <a:lnTo>
                              <a:pt x="79" y="52"/>
                            </a:lnTo>
                            <a:lnTo>
                              <a:pt x="74" y="43"/>
                            </a:lnTo>
                            <a:lnTo>
                              <a:pt x="68" y="34"/>
                            </a:lnTo>
                            <a:lnTo>
                              <a:pt x="63" y="26"/>
                            </a:lnTo>
                            <a:lnTo>
                              <a:pt x="61" y="18"/>
                            </a:lnTo>
                            <a:lnTo>
                              <a:pt x="55" y="0"/>
                            </a:lnTo>
                            <a:lnTo>
                              <a:pt x="19" y="0"/>
                            </a:lnTo>
                            <a:close/>
                          </a:path>
                        </a:pathLst>
                      </a:custGeom>
                      <a:solidFill>
                        <a:srgbClr val="FFC080"/>
                      </a:solidFill>
                      <a:ln w="3175">
                        <a:solidFill>
                          <a:srgbClr val="402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MX"/>
                      </a:p>
                    </p:txBody>
                  </p:sp>
                  <p:sp>
                    <p:nvSpPr>
                      <p:cNvPr id="129" name="Freeform 17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18" y="1292"/>
                        <a:ext cx="5" cy="12"/>
                      </a:xfrm>
                      <a:custGeom>
                        <a:avLst/>
                        <a:gdLst>
                          <a:gd name="T0" fmla="*/ 0 w 19"/>
                          <a:gd name="T1" fmla="*/ 2 h 47"/>
                          <a:gd name="T2" fmla="*/ 10 w 19"/>
                          <a:gd name="T3" fmla="*/ 0 h 47"/>
                          <a:gd name="T4" fmla="*/ 13 w 19"/>
                          <a:gd name="T5" fmla="*/ 6 h 47"/>
                          <a:gd name="T6" fmla="*/ 16 w 19"/>
                          <a:gd name="T7" fmla="*/ 12 h 47"/>
                          <a:gd name="T8" fmla="*/ 17 w 19"/>
                          <a:gd name="T9" fmla="*/ 16 h 47"/>
                          <a:gd name="T10" fmla="*/ 19 w 19"/>
                          <a:gd name="T11" fmla="*/ 30 h 47"/>
                          <a:gd name="T12" fmla="*/ 19 w 19"/>
                          <a:gd name="T13" fmla="*/ 43 h 47"/>
                          <a:gd name="T14" fmla="*/ 6 w 19"/>
                          <a:gd name="T15" fmla="*/ 47 h 47"/>
                          <a:gd name="T16" fmla="*/ 5 w 19"/>
                          <a:gd name="T17" fmla="*/ 26 h 47"/>
                          <a:gd name="T18" fmla="*/ 3 w 19"/>
                          <a:gd name="T19" fmla="*/ 16 h 47"/>
                          <a:gd name="T20" fmla="*/ 2 w 19"/>
                          <a:gd name="T21" fmla="*/ 10 h 47"/>
                          <a:gd name="T22" fmla="*/ 0 w 19"/>
                          <a:gd name="T23" fmla="*/ 2 h 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19" h="47">
                            <a:moveTo>
                              <a:pt x="0" y="2"/>
                            </a:moveTo>
                            <a:lnTo>
                              <a:pt x="10" y="0"/>
                            </a:lnTo>
                            <a:lnTo>
                              <a:pt x="13" y="6"/>
                            </a:lnTo>
                            <a:lnTo>
                              <a:pt x="16" y="12"/>
                            </a:lnTo>
                            <a:lnTo>
                              <a:pt x="17" y="16"/>
                            </a:lnTo>
                            <a:lnTo>
                              <a:pt x="19" y="30"/>
                            </a:lnTo>
                            <a:lnTo>
                              <a:pt x="19" y="43"/>
                            </a:lnTo>
                            <a:lnTo>
                              <a:pt x="6" y="47"/>
                            </a:lnTo>
                            <a:lnTo>
                              <a:pt x="5" y="26"/>
                            </a:lnTo>
                            <a:lnTo>
                              <a:pt x="3" y="16"/>
                            </a:lnTo>
                            <a:lnTo>
                              <a:pt x="2" y="10"/>
                            </a:lnTo>
                            <a:lnTo>
                              <a:pt x="0" y="2"/>
                            </a:lnTo>
                            <a:close/>
                          </a:path>
                        </a:pathLst>
                      </a:custGeom>
                      <a:solidFill>
                        <a:srgbClr val="603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s-MX"/>
                      </a:p>
                    </p:txBody>
                  </p:sp>
                  <p:sp>
                    <p:nvSpPr>
                      <p:cNvPr id="130" name="Freeform 17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11" y="1277"/>
                        <a:ext cx="12" cy="5"/>
                      </a:xfrm>
                      <a:custGeom>
                        <a:avLst/>
                        <a:gdLst>
                          <a:gd name="T0" fmla="*/ 1 w 48"/>
                          <a:gd name="T1" fmla="*/ 0 h 19"/>
                          <a:gd name="T2" fmla="*/ 0 w 48"/>
                          <a:gd name="T3" fmla="*/ 13 h 19"/>
                          <a:gd name="T4" fmla="*/ 8 w 48"/>
                          <a:gd name="T5" fmla="*/ 15 h 19"/>
                          <a:gd name="T6" fmla="*/ 18 w 48"/>
                          <a:gd name="T7" fmla="*/ 19 h 19"/>
                          <a:gd name="T8" fmla="*/ 27 w 48"/>
                          <a:gd name="T9" fmla="*/ 19 h 19"/>
                          <a:gd name="T10" fmla="*/ 37 w 48"/>
                          <a:gd name="T11" fmla="*/ 15 h 19"/>
                          <a:gd name="T12" fmla="*/ 46 w 48"/>
                          <a:gd name="T13" fmla="*/ 13 h 19"/>
                          <a:gd name="T14" fmla="*/ 48 w 48"/>
                          <a:gd name="T15" fmla="*/ 3 h 19"/>
                          <a:gd name="T16" fmla="*/ 33 w 48"/>
                          <a:gd name="T17" fmla="*/ 6 h 19"/>
                          <a:gd name="T18" fmla="*/ 19 w 48"/>
                          <a:gd name="T19" fmla="*/ 6 h 19"/>
                          <a:gd name="T20" fmla="*/ 8 w 48"/>
                          <a:gd name="T21" fmla="*/ 1 h 19"/>
                          <a:gd name="T22" fmla="*/ 1 w 48"/>
                          <a:gd name="T23" fmla="*/ 0 h 1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48" h="19">
                            <a:moveTo>
                              <a:pt x="1" y="0"/>
                            </a:moveTo>
                            <a:lnTo>
                              <a:pt x="0" y="13"/>
                            </a:lnTo>
                            <a:lnTo>
                              <a:pt x="8" y="15"/>
                            </a:lnTo>
                            <a:lnTo>
                              <a:pt x="18" y="19"/>
                            </a:lnTo>
                            <a:lnTo>
                              <a:pt x="27" y="19"/>
                            </a:lnTo>
                            <a:lnTo>
                              <a:pt x="37" y="15"/>
                            </a:lnTo>
                            <a:lnTo>
                              <a:pt x="46" y="13"/>
                            </a:lnTo>
                            <a:lnTo>
                              <a:pt x="48" y="3"/>
                            </a:lnTo>
                            <a:lnTo>
                              <a:pt x="33" y="6"/>
                            </a:lnTo>
                            <a:lnTo>
                              <a:pt x="19" y="6"/>
                            </a:lnTo>
                            <a:lnTo>
                              <a:pt x="8" y="1"/>
                            </a:lnTo>
                            <a:lnTo>
                              <a:pt x="1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3175">
                        <a:solidFill>
                          <a:srgbClr val="402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MX"/>
                      </a:p>
                    </p:txBody>
                  </p:sp>
                </p:grpSp>
                <p:grpSp>
                  <p:nvGrpSpPr>
                    <p:cNvPr id="112" name="Group 19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19" y="1163"/>
                      <a:ext cx="72" cy="116"/>
                      <a:chOff x="3219" y="1163"/>
                      <a:chExt cx="72" cy="116"/>
                    </a:xfrm>
                  </p:grpSpPr>
                  <p:grpSp>
                    <p:nvGrpSpPr>
                      <p:cNvPr id="114" name="Group 18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19" y="1163"/>
                        <a:ext cx="72" cy="115"/>
                        <a:chOff x="3219" y="1163"/>
                        <a:chExt cx="72" cy="115"/>
                      </a:xfrm>
                    </p:grpSpPr>
                    <p:grpSp>
                      <p:nvGrpSpPr>
                        <p:cNvPr id="122" name="Group 17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219" y="1195"/>
                          <a:ext cx="72" cy="83"/>
                          <a:chOff x="3219" y="1195"/>
                          <a:chExt cx="72" cy="83"/>
                        </a:xfrm>
                      </p:grpSpPr>
                      <p:sp>
                        <p:nvSpPr>
                          <p:cNvPr id="126" name="Freeform 17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219" y="1196"/>
                            <a:ext cx="6" cy="82"/>
                          </a:xfrm>
                          <a:custGeom>
                            <a:avLst/>
                            <a:gdLst>
                              <a:gd name="T0" fmla="*/ 16 w 25"/>
                              <a:gd name="T1" fmla="*/ 0 h 328"/>
                              <a:gd name="T2" fmla="*/ 25 w 25"/>
                              <a:gd name="T3" fmla="*/ 20 h 328"/>
                              <a:gd name="T4" fmla="*/ 10 w 25"/>
                              <a:gd name="T5" fmla="*/ 107 h 328"/>
                              <a:gd name="T6" fmla="*/ 0 w 25"/>
                              <a:gd name="T7" fmla="*/ 131 h 328"/>
                              <a:gd name="T8" fmla="*/ 5 w 25"/>
                              <a:gd name="T9" fmla="*/ 131 h 328"/>
                              <a:gd name="T10" fmla="*/ 16 w 25"/>
                              <a:gd name="T11" fmla="*/ 213 h 328"/>
                              <a:gd name="T12" fmla="*/ 16 w 25"/>
                              <a:gd name="T13" fmla="*/ 288 h 328"/>
                              <a:gd name="T14" fmla="*/ 18 w 25"/>
                              <a:gd name="T15" fmla="*/ 328 h 32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25" h="328">
                                <a:moveTo>
                                  <a:pt x="16" y="0"/>
                                </a:moveTo>
                                <a:lnTo>
                                  <a:pt x="25" y="20"/>
                                </a:lnTo>
                                <a:lnTo>
                                  <a:pt x="10" y="107"/>
                                </a:lnTo>
                                <a:lnTo>
                                  <a:pt x="0" y="131"/>
                                </a:lnTo>
                                <a:lnTo>
                                  <a:pt x="5" y="131"/>
                                </a:lnTo>
                                <a:lnTo>
                                  <a:pt x="16" y="213"/>
                                </a:lnTo>
                                <a:lnTo>
                                  <a:pt x="16" y="288"/>
                                </a:lnTo>
                                <a:lnTo>
                                  <a:pt x="18" y="328"/>
                                </a:lnTo>
                              </a:path>
                            </a:pathLst>
                          </a:custGeom>
                          <a:noFill/>
                          <a:ln w="3175">
                            <a:solidFill>
                              <a:srgbClr val="402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  <p:sp>
                        <p:nvSpPr>
                          <p:cNvPr id="127" name="Freeform 178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286" y="1195"/>
                            <a:ext cx="5" cy="51"/>
                          </a:xfrm>
                          <a:custGeom>
                            <a:avLst/>
                            <a:gdLst>
                              <a:gd name="T0" fmla="*/ 19 w 19"/>
                              <a:gd name="T1" fmla="*/ 206 h 206"/>
                              <a:gd name="T2" fmla="*/ 19 w 19"/>
                              <a:gd name="T3" fmla="*/ 142 h 206"/>
                              <a:gd name="T4" fmla="*/ 15 w 19"/>
                              <a:gd name="T5" fmla="*/ 96 h 206"/>
                              <a:gd name="T6" fmla="*/ 9 w 19"/>
                              <a:gd name="T7" fmla="*/ 39 h 206"/>
                              <a:gd name="T8" fmla="*/ 0 w 19"/>
                              <a:gd name="T9" fmla="*/ 17 h 206"/>
                              <a:gd name="T10" fmla="*/ 9 w 19"/>
                              <a:gd name="T11" fmla="*/ 0 h 206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</a:cxnLst>
                            <a:rect l="0" t="0" r="r" b="b"/>
                            <a:pathLst>
                              <a:path w="19" h="206">
                                <a:moveTo>
                                  <a:pt x="19" y="206"/>
                                </a:moveTo>
                                <a:lnTo>
                                  <a:pt x="19" y="142"/>
                                </a:lnTo>
                                <a:lnTo>
                                  <a:pt x="15" y="96"/>
                                </a:lnTo>
                                <a:lnTo>
                                  <a:pt x="9" y="39"/>
                                </a:lnTo>
                                <a:lnTo>
                                  <a:pt x="0" y="17"/>
                                </a:lnTo>
                                <a:lnTo>
                                  <a:pt x="9" y="0"/>
                                </a:lnTo>
                              </a:path>
                            </a:pathLst>
                          </a:custGeom>
                          <a:noFill/>
                          <a:ln w="3175">
                            <a:solidFill>
                              <a:srgbClr val="402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</p:grpSp>
                    <p:grpSp>
                      <p:nvGrpSpPr>
                        <p:cNvPr id="123" name="Group 18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231" y="1163"/>
                          <a:ext cx="50" cy="78"/>
                          <a:chOff x="3231" y="1163"/>
                          <a:chExt cx="50" cy="78"/>
                        </a:xfrm>
                      </p:grpSpPr>
                      <p:sp>
                        <p:nvSpPr>
                          <p:cNvPr id="124" name="Freeform 18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231" y="1163"/>
                            <a:ext cx="25" cy="72"/>
                          </a:xfrm>
                          <a:custGeom>
                            <a:avLst/>
                            <a:gdLst>
                              <a:gd name="T0" fmla="*/ 7 w 99"/>
                              <a:gd name="T1" fmla="*/ 0 h 285"/>
                              <a:gd name="T2" fmla="*/ 6 w 99"/>
                              <a:gd name="T3" fmla="*/ 16 h 285"/>
                              <a:gd name="T4" fmla="*/ 5 w 99"/>
                              <a:gd name="T5" fmla="*/ 31 h 285"/>
                              <a:gd name="T6" fmla="*/ 1 w 99"/>
                              <a:gd name="T7" fmla="*/ 39 h 285"/>
                              <a:gd name="T8" fmla="*/ 32 w 99"/>
                              <a:gd name="T9" fmla="*/ 45 h 285"/>
                              <a:gd name="T10" fmla="*/ 0 w 99"/>
                              <a:gd name="T11" fmla="*/ 71 h 285"/>
                              <a:gd name="T12" fmla="*/ 9 w 99"/>
                              <a:gd name="T13" fmla="*/ 97 h 285"/>
                              <a:gd name="T14" fmla="*/ 28 w 99"/>
                              <a:gd name="T15" fmla="*/ 133 h 285"/>
                              <a:gd name="T16" fmla="*/ 40 w 99"/>
                              <a:gd name="T17" fmla="*/ 173 h 285"/>
                              <a:gd name="T18" fmla="*/ 49 w 99"/>
                              <a:gd name="T19" fmla="*/ 212 h 285"/>
                              <a:gd name="T20" fmla="*/ 66 w 99"/>
                              <a:gd name="T21" fmla="*/ 249 h 285"/>
                              <a:gd name="T22" fmla="*/ 89 w 99"/>
                              <a:gd name="T23" fmla="*/ 273 h 285"/>
                              <a:gd name="T24" fmla="*/ 99 w 99"/>
                              <a:gd name="T25" fmla="*/ 285 h 285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</a:cxnLst>
                            <a:rect l="0" t="0" r="r" b="b"/>
                            <a:pathLst>
                              <a:path w="99" h="285">
                                <a:moveTo>
                                  <a:pt x="7" y="0"/>
                                </a:moveTo>
                                <a:lnTo>
                                  <a:pt x="6" y="16"/>
                                </a:lnTo>
                                <a:lnTo>
                                  <a:pt x="5" y="31"/>
                                </a:lnTo>
                                <a:lnTo>
                                  <a:pt x="1" y="39"/>
                                </a:lnTo>
                                <a:lnTo>
                                  <a:pt x="32" y="45"/>
                                </a:lnTo>
                                <a:lnTo>
                                  <a:pt x="0" y="71"/>
                                </a:lnTo>
                                <a:lnTo>
                                  <a:pt x="9" y="97"/>
                                </a:lnTo>
                                <a:lnTo>
                                  <a:pt x="28" y="133"/>
                                </a:lnTo>
                                <a:lnTo>
                                  <a:pt x="40" y="173"/>
                                </a:lnTo>
                                <a:lnTo>
                                  <a:pt x="49" y="212"/>
                                </a:lnTo>
                                <a:lnTo>
                                  <a:pt x="66" y="249"/>
                                </a:lnTo>
                                <a:lnTo>
                                  <a:pt x="89" y="273"/>
                                </a:lnTo>
                                <a:lnTo>
                                  <a:pt x="99" y="285"/>
                                </a:lnTo>
                              </a:path>
                            </a:pathLst>
                          </a:custGeom>
                          <a:noFill/>
                          <a:ln w="3175">
                            <a:solidFill>
                              <a:srgbClr val="402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  <p:sp>
                        <p:nvSpPr>
                          <p:cNvPr id="125" name="Freeform 181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252" y="1165"/>
                            <a:ext cx="29" cy="76"/>
                          </a:xfrm>
                          <a:custGeom>
                            <a:avLst/>
                            <a:gdLst>
                              <a:gd name="T0" fmla="*/ 116 w 116"/>
                              <a:gd name="T1" fmla="*/ 0 h 305"/>
                              <a:gd name="T2" fmla="*/ 104 w 116"/>
                              <a:gd name="T3" fmla="*/ 38 h 305"/>
                              <a:gd name="T4" fmla="*/ 80 w 116"/>
                              <a:gd name="T5" fmla="*/ 35 h 305"/>
                              <a:gd name="T6" fmla="*/ 113 w 116"/>
                              <a:gd name="T7" fmla="*/ 57 h 305"/>
                              <a:gd name="T8" fmla="*/ 105 w 116"/>
                              <a:gd name="T9" fmla="*/ 80 h 305"/>
                              <a:gd name="T10" fmla="*/ 101 w 116"/>
                              <a:gd name="T11" fmla="*/ 103 h 305"/>
                              <a:gd name="T12" fmla="*/ 100 w 116"/>
                              <a:gd name="T13" fmla="*/ 128 h 305"/>
                              <a:gd name="T14" fmla="*/ 91 w 116"/>
                              <a:gd name="T15" fmla="*/ 168 h 305"/>
                              <a:gd name="T16" fmla="*/ 84 w 116"/>
                              <a:gd name="T17" fmla="*/ 192 h 305"/>
                              <a:gd name="T18" fmla="*/ 73 w 116"/>
                              <a:gd name="T19" fmla="*/ 217 h 305"/>
                              <a:gd name="T20" fmla="*/ 57 w 116"/>
                              <a:gd name="T21" fmla="*/ 243 h 305"/>
                              <a:gd name="T22" fmla="*/ 37 w 116"/>
                              <a:gd name="T23" fmla="*/ 267 h 305"/>
                              <a:gd name="T24" fmla="*/ 17 w 116"/>
                              <a:gd name="T25" fmla="*/ 291 h 305"/>
                              <a:gd name="T26" fmla="*/ 0 w 116"/>
                              <a:gd name="T27" fmla="*/ 305 h 305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</a:cxnLst>
                            <a:rect l="0" t="0" r="r" b="b"/>
                            <a:pathLst>
                              <a:path w="116" h="305">
                                <a:moveTo>
                                  <a:pt x="116" y="0"/>
                                </a:moveTo>
                                <a:lnTo>
                                  <a:pt x="104" y="38"/>
                                </a:lnTo>
                                <a:lnTo>
                                  <a:pt x="80" y="35"/>
                                </a:lnTo>
                                <a:lnTo>
                                  <a:pt x="113" y="57"/>
                                </a:lnTo>
                                <a:lnTo>
                                  <a:pt x="105" y="80"/>
                                </a:lnTo>
                                <a:lnTo>
                                  <a:pt x="101" y="103"/>
                                </a:lnTo>
                                <a:lnTo>
                                  <a:pt x="100" y="128"/>
                                </a:lnTo>
                                <a:lnTo>
                                  <a:pt x="91" y="168"/>
                                </a:lnTo>
                                <a:lnTo>
                                  <a:pt x="84" y="192"/>
                                </a:lnTo>
                                <a:lnTo>
                                  <a:pt x="73" y="217"/>
                                </a:lnTo>
                                <a:lnTo>
                                  <a:pt x="57" y="243"/>
                                </a:lnTo>
                                <a:lnTo>
                                  <a:pt x="37" y="267"/>
                                </a:lnTo>
                                <a:lnTo>
                                  <a:pt x="17" y="291"/>
                                </a:lnTo>
                                <a:lnTo>
                                  <a:pt x="0" y="305"/>
                                </a:lnTo>
                              </a:path>
                            </a:pathLst>
                          </a:custGeom>
                          <a:noFill/>
                          <a:ln w="3175">
                            <a:solidFill>
                              <a:srgbClr val="402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</p:grpSp>
                  </p:grpSp>
                  <p:grpSp>
                    <p:nvGrpSpPr>
                      <p:cNvPr id="115" name="Group 19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50" y="1254"/>
                        <a:ext cx="22" cy="25"/>
                        <a:chOff x="3250" y="1254"/>
                        <a:chExt cx="22" cy="25"/>
                      </a:xfrm>
                    </p:grpSpPr>
                    <p:grpSp>
                      <p:nvGrpSpPr>
                        <p:cNvPr id="116" name="Group 18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250" y="1254"/>
                          <a:ext cx="22" cy="3"/>
                          <a:chOff x="3250" y="1254"/>
                          <a:chExt cx="22" cy="3"/>
                        </a:xfrm>
                      </p:grpSpPr>
                      <p:sp>
                        <p:nvSpPr>
                          <p:cNvPr id="120" name="Oval 18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50" y="1254"/>
                            <a:ext cx="4" cy="3"/>
                          </a:xfrm>
                          <a:prstGeom prst="ellipse">
                            <a:avLst/>
                          </a:prstGeom>
                          <a:solidFill>
                            <a:srgbClr val="201000"/>
                          </a:solidFill>
                          <a:ln w="3175">
                            <a:solidFill>
                              <a:srgbClr val="201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  <p:sp>
                        <p:nvSpPr>
                          <p:cNvPr id="121" name="Oval 18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68" y="1254"/>
                            <a:ext cx="4" cy="3"/>
                          </a:xfrm>
                          <a:prstGeom prst="ellipse">
                            <a:avLst/>
                          </a:prstGeom>
                          <a:solidFill>
                            <a:srgbClr val="201000"/>
                          </a:solidFill>
                          <a:ln w="3175">
                            <a:solidFill>
                              <a:srgbClr val="201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</p:grpSp>
                    <p:grpSp>
                      <p:nvGrpSpPr>
                        <p:cNvPr id="117" name="Group 18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250" y="1275"/>
                          <a:ext cx="21" cy="4"/>
                          <a:chOff x="3250" y="1275"/>
                          <a:chExt cx="21" cy="4"/>
                        </a:xfrm>
                      </p:grpSpPr>
                      <p:sp>
                        <p:nvSpPr>
                          <p:cNvPr id="118" name="Oval 18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50" y="1275"/>
                            <a:ext cx="3" cy="4"/>
                          </a:xfrm>
                          <a:prstGeom prst="ellipse">
                            <a:avLst/>
                          </a:prstGeom>
                          <a:solidFill>
                            <a:srgbClr val="201000"/>
                          </a:solidFill>
                          <a:ln w="3175">
                            <a:solidFill>
                              <a:srgbClr val="201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  <p:sp>
                        <p:nvSpPr>
                          <p:cNvPr id="119" name="Oval 18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68" y="1275"/>
                            <a:ext cx="3" cy="4"/>
                          </a:xfrm>
                          <a:prstGeom prst="ellipse">
                            <a:avLst/>
                          </a:prstGeom>
                          <a:solidFill>
                            <a:srgbClr val="201000"/>
                          </a:solidFill>
                          <a:ln w="3175">
                            <a:solidFill>
                              <a:srgbClr val="201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</p:grpSp>
                  </p:grpSp>
                </p:grpSp>
                <p:sp>
                  <p:nvSpPr>
                    <p:cNvPr id="113" name="Freeform 192"/>
                    <p:cNvSpPr>
                      <a:spLocks/>
                    </p:cNvSpPr>
                    <p:nvPr/>
                  </p:nvSpPr>
                  <p:spPr bwMode="auto">
                    <a:xfrm>
                      <a:off x="3253" y="1148"/>
                      <a:ext cx="60" cy="46"/>
                    </a:xfrm>
                    <a:custGeom>
                      <a:avLst/>
                      <a:gdLst>
                        <a:gd name="T0" fmla="*/ 6 w 242"/>
                        <a:gd name="T1" fmla="*/ 81 h 183"/>
                        <a:gd name="T2" fmla="*/ 4 w 242"/>
                        <a:gd name="T3" fmla="*/ 96 h 183"/>
                        <a:gd name="T4" fmla="*/ 0 w 242"/>
                        <a:gd name="T5" fmla="*/ 123 h 183"/>
                        <a:gd name="T6" fmla="*/ 1 w 242"/>
                        <a:gd name="T7" fmla="*/ 140 h 183"/>
                        <a:gd name="T8" fmla="*/ 6 w 242"/>
                        <a:gd name="T9" fmla="*/ 154 h 183"/>
                        <a:gd name="T10" fmla="*/ 12 w 242"/>
                        <a:gd name="T11" fmla="*/ 161 h 183"/>
                        <a:gd name="T12" fmla="*/ 22 w 242"/>
                        <a:gd name="T13" fmla="*/ 171 h 183"/>
                        <a:gd name="T14" fmla="*/ 34 w 242"/>
                        <a:gd name="T15" fmla="*/ 178 h 183"/>
                        <a:gd name="T16" fmla="*/ 51 w 242"/>
                        <a:gd name="T17" fmla="*/ 181 h 183"/>
                        <a:gd name="T18" fmla="*/ 73 w 242"/>
                        <a:gd name="T19" fmla="*/ 183 h 183"/>
                        <a:gd name="T20" fmla="*/ 109 w 242"/>
                        <a:gd name="T21" fmla="*/ 180 h 183"/>
                        <a:gd name="T22" fmla="*/ 122 w 242"/>
                        <a:gd name="T23" fmla="*/ 176 h 183"/>
                        <a:gd name="T24" fmla="*/ 132 w 242"/>
                        <a:gd name="T25" fmla="*/ 170 h 183"/>
                        <a:gd name="T26" fmla="*/ 143 w 242"/>
                        <a:gd name="T27" fmla="*/ 160 h 183"/>
                        <a:gd name="T28" fmla="*/ 161 w 242"/>
                        <a:gd name="T29" fmla="*/ 131 h 183"/>
                        <a:gd name="T30" fmla="*/ 204 w 242"/>
                        <a:gd name="T31" fmla="*/ 80 h 183"/>
                        <a:gd name="T32" fmla="*/ 218 w 242"/>
                        <a:gd name="T33" fmla="*/ 69 h 183"/>
                        <a:gd name="T34" fmla="*/ 229 w 242"/>
                        <a:gd name="T35" fmla="*/ 54 h 183"/>
                        <a:gd name="T36" fmla="*/ 229 w 242"/>
                        <a:gd name="T37" fmla="*/ 0 h 183"/>
                        <a:gd name="T38" fmla="*/ 192 w 242"/>
                        <a:gd name="T39" fmla="*/ 39 h 183"/>
                        <a:gd name="T40" fmla="*/ 187 w 242"/>
                        <a:gd name="T41" fmla="*/ 51 h 183"/>
                        <a:gd name="T42" fmla="*/ 177 w 242"/>
                        <a:gd name="T43" fmla="*/ 63 h 183"/>
                        <a:gd name="T44" fmla="*/ 152 w 242"/>
                        <a:gd name="T45" fmla="*/ 98 h 183"/>
                        <a:gd name="T46" fmla="*/ 133 w 242"/>
                        <a:gd name="T47" fmla="*/ 133 h 183"/>
                        <a:gd name="T48" fmla="*/ 126 w 242"/>
                        <a:gd name="T49" fmla="*/ 145 h 183"/>
                        <a:gd name="T50" fmla="*/ 115 w 242"/>
                        <a:gd name="T51" fmla="*/ 153 h 183"/>
                        <a:gd name="T52" fmla="*/ 102 w 242"/>
                        <a:gd name="T53" fmla="*/ 156 h 183"/>
                        <a:gd name="T54" fmla="*/ 84 w 242"/>
                        <a:gd name="T55" fmla="*/ 156 h 183"/>
                        <a:gd name="T56" fmla="*/ 70 w 242"/>
                        <a:gd name="T57" fmla="*/ 153 h 183"/>
                        <a:gd name="T58" fmla="*/ 57 w 242"/>
                        <a:gd name="T59" fmla="*/ 147 h 183"/>
                        <a:gd name="T60" fmla="*/ 55 w 242"/>
                        <a:gd name="T61" fmla="*/ 143 h 183"/>
                        <a:gd name="T62" fmla="*/ 55 w 242"/>
                        <a:gd name="T63" fmla="*/ 130 h 183"/>
                        <a:gd name="T64" fmla="*/ 50 w 242"/>
                        <a:gd name="T65" fmla="*/ 117 h 183"/>
                        <a:gd name="T66" fmla="*/ 40 w 242"/>
                        <a:gd name="T67" fmla="*/ 106 h 183"/>
                        <a:gd name="T68" fmla="*/ 29 w 242"/>
                        <a:gd name="T69" fmla="*/ 93 h 183"/>
                        <a:gd name="T70" fmla="*/ 24 w 242"/>
                        <a:gd name="T71" fmla="*/ 83 h 183"/>
                        <a:gd name="T72" fmla="*/ 17 w 242"/>
                        <a:gd name="T73" fmla="*/ 56 h 18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</a:cxnLst>
                      <a:rect l="0" t="0" r="r" b="b"/>
                      <a:pathLst>
                        <a:path w="242" h="183">
                          <a:moveTo>
                            <a:pt x="1" y="78"/>
                          </a:moveTo>
                          <a:lnTo>
                            <a:pt x="6" y="81"/>
                          </a:lnTo>
                          <a:lnTo>
                            <a:pt x="6" y="87"/>
                          </a:lnTo>
                          <a:lnTo>
                            <a:pt x="4" y="96"/>
                          </a:lnTo>
                          <a:lnTo>
                            <a:pt x="1" y="112"/>
                          </a:lnTo>
                          <a:lnTo>
                            <a:pt x="0" y="123"/>
                          </a:lnTo>
                          <a:lnTo>
                            <a:pt x="0" y="132"/>
                          </a:lnTo>
                          <a:lnTo>
                            <a:pt x="1" y="140"/>
                          </a:lnTo>
                          <a:lnTo>
                            <a:pt x="4" y="147"/>
                          </a:lnTo>
                          <a:lnTo>
                            <a:pt x="6" y="154"/>
                          </a:lnTo>
                          <a:lnTo>
                            <a:pt x="9" y="158"/>
                          </a:lnTo>
                          <a:lnTo>
                            <a:pt x="12" y="161"/>
                          </a:lnTo>
                          <a:lnTo>
                            <a:pt x="16" y="166"/>
                          </a:lnTo>
                          <a:lnTo>
                            <a:pt x="22" y="171"/>
                          </a:lnTo>
                          <a:lnTo>
                            <a:pt x="29" y="174"/>
                          </a:lnTo>
                          <a:lnTo>
                            <a:pt x="34" y="178"/>
                          </a:lnTo>
                          <a:lnTo>
                            <a:pt x="43" y="179"/>
                          </a:lnTo>
                          <a:lnTo>
                            <a:pt x="51" y="181"/>
                          </a:lnTo>
                          <a:lnTo>
                            <a:pt x="60" y="183"/>
                          </a:lnTo>
                          <a:lnTo>
                            <a:pt x="73" y="183"/>
                          </a:lnTo>
                          <a:lnTo>
                            <a:pt x="93" y="183"/>
                          </a:lnTo>
                          <a:lnTo>
                            <a:pt x="109" y="180"/>
                          </a:lnTo>
                          <a:lnTo>
                            <a:pt x="117" y="178"/>
                          </a:lnTo>
                          <a:lnTo>
                            <a:pt x="122" y="176"/>
                          </a:lnTo>
                          <a:lnTo>
                            <a:pt x="127" y="172"/>
                          </a:lnTo>
                          <a:lnTo>
                            <a:pt x="132" y="170"/>
                          </a:lnTo>
                          <a:lnTo>
                            <a:pt x="138" y="165"/>
                          </a:lnTo>
                          <a:lnTo>
                            <a:pt x="143" y="160"/>
                          </a:lnTo>
                          <a:lnTo>
                            <a:pt x="147" y="153"/>
                          </a:lnTo>
                          <a:lnTo>
                            <a:pt x="161" y="131"/>
                          </a:lnTo>
                          <a:lnTo>
                            <a:pt x="186" y="98"/>
                          </a:lnTo>
                          <a:lnTo>
                            <a:pt x="204" y="80"/>
                          </a:lnTo>
                          <a:lnTo>
                            <a:pt x="212" y="74"/>
                          </a:lnTo>
                          <a:lnTo>
                            <a:pt x="218" y="69"/>
                          </a:lnTo>
                          <a:lnTo>
                            <a:pt x="224" y="61"/>
                          </a:lnTo>
                          <a:lnTo>
                            <a:pt x="229" y="54"/>
                          </a:lnTo>
                          <a:lnTo>
                            <a:pt x="242" y="36"/>
                          </a:lnTo>
                          <a:lnTo>
                            <a:pt x="229" y="0"/>
                          </a:lnTo>
                          <a:lnTo>
                            <a:pt x="203" y="20"/>
                          </a:lnTo>
                          <a:lnTo>
                            <a:pt x="192" y="39"/>
                          </a:lnTo>
                          <a:lnTo>
                            <a:pt x="191" y="45"/>
                          </a:lnTo>
                          <a:lnTo>
                            <a:pt x="187" y="51"/>
                          </a:lnTo>
                          <a:lnTo>
                            <a:pt x="183" y="57"/>
                          </a:lnTo>
                          <a:lnTo>
                            <a:pt x="177" y="63"/>
                          </a:lnTo>
                          <a:lnTo>
                            <a:pt x="170" y="71"/>
                          </a:lnTo>
                          <a:lnTo>
                            <a:pt x="152" y="98"/>
                          </a:lnTo>
                          <a:lnTo>
                            <a:pt x="137" y="127"/>
                          </a:lnTo>
                          <a:lnTo>
                            <a:pt x="133" y="133"/>
                          </a:lnTo>
                          <a:lnTo>
                            <a:pt x="130" y="138"/>
                          </a:lnTo>
                          <a:lnTo>
                            <a:pt x="126" y="145"/>
                          </a:lnTo>
                          <a:lnTo>
                            <a:pt x="120" y="151"/>
                          </a:lnTo>
                          <a:lnTo>
                            <a:pt x="115" y="153"/>
                          </a:lnTo>
                          <a:lnTo>
                            <a:pt x="110" y="154"/>
                          </a:lnTo>
                          <a:lnTo>
                            <a:pt x="102" y="156"/>
                          </a:lnTo>
                          <a:lnTo>
                            <a:pt x="94" y="156"/>
                          </a:lnTo>
                          <a:lnTo>
                            <a:pt x="84" y="156"/>
                          </a:lnTo>
                          <a:lnTo>
                            <a:pt x="77" y="156"/>
                          </a:lnTo>
                          <a:lnTo>
                            <a:pt x="70" y="153"/>
                          </a:lnTo>
                          <a:lnTo>
                            <a:pt x="64" y="150"/>
                          </a:lnTo>
                          <a:lnTo>
                            <a:pt x="57" y="147"/>
                          </a:lnTo>
                          <a:lnTo>
                            <a:pt x="55" y="145"/>
                          </a:lnTo>
                          <a:lnTo>
                            <a:pt x="55" y="143"/>
                          </a:lnTo>
                          <a:lnTo>
                            <a:pt x="55" y="138"/>
                          </a:lnTo>
                          <a:lnTo>
                            <a:pt x="55" y="130"/>
                          </a:lnTo>
                          <a:lnTo>
                            <a:pt x="54" y="123"/>
                          </a:lnTo>
                          <a:lnTo>
                            <a:pt x="50" y="117"/>
                          </a:lnTo>
                          <a:lnTo>
                            <a:pt x="46" y="113"/>
                          </a:lnTo>
                          <a:lnTo>
                            <a:pt x="40" y="106"/>
                          </a:lnTo>
                          <a:lnTo>
                            <a:pt x="34" y="99"/>
                          </a:lnTo>
                          <a:lnTo>
                            <a:pt x="29" y="93"/>
                          </a:lnTo>
                          <a:lnTo>
                            <a:pt x="26" y="87"/>
                          </a:lnTo>
                          <a:lnTo>
                            <a:pt x="24" y="83"/>
                          </a:lnTo>
                          <a:lnTo>
                            <a:pt x="31" y="77"/>
                          </a:lnTo>
                          <a:lnTo>
                            <a:pt x="17" y="56"/>
                          </a:lnTo>
                          <a:lnTo>
                            <a:pt x="1" y="78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s-MX"/>
                    </a:p>
                  </p:txBody>
                </p:sp>
              </p:grpSp>
              <p:grpSp>
                <p:nvGrpSpPr>
                  <p:cNvPr id="81" name="Group 217"/>
                  <p:cNvGrpSpPr>
                    <a:grpSpLocks/>
                  </p:cNvGrpSpPr>
                  <p:nvPr/>
                </p:nvGrpSpPr>
                <p:grpSpPr bwMode="auto">
                  <a:xfrm>
                    <a:off x="3231" y="1079"/>
                    <a:ext cx="50" cy="76"/>
                    <a:chOff x="3231" y="1079"/>
                    <a:chExt cx="50" cy="76"/>
                  </a:xfrm>
                </p:grpSpPr>
                <p:grpSp>
                  <p:nvGrpSpPr>
                    <p:cNvPr id="82" name="Group 19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31" y="1119"/>
                      <a:ext cx="50" cy="11"/>
                      <a:chOff x="3231" y="1119"/>
                      <a:chExt cx="50" cy="11"/>
                    </a:xfrm>
                  </p:grpSpPr>
                  <p:sp>
                    <p:nvSpPr>
                      <p:cNvPr id="103" name="Freeform 19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31" y="1119"/>
                        <a:ext cx="5" cy="11"/>
                      </a:xfrm>
                      <a:custGeom>
                        <a:avLst/>
                        <a:gdLst>
                          <a:gd name="T0" fmla="*/ 20 w 20"/>
                          <a:gd name="T1" fmla="*/ 11 h 44"/>
                          <a:gd name="T2" fmla="*/ 15 w 20"/>
                          <a:gd name="T3" fmla="*/ 4 h 44"/>
                          <a:gd name="T4" fmla="*/ 14 w 20"/>
                          <a:gd name="T5" fmla="*/ 0 h 44"/>
                          <a:gd name="T6" fmla="*/ 9 w 20"/>
                          <a:gd name="T7" fmla="*/ 0 h 44"/>
                          <a:gd name="T8" fmla="*/ 2 w 20"/>
                          <a:gd name="T9" fmla="*/ 0 h 44"/>
                          <a:gd name="T10" fmla="*/ 0 w 20"/>
                          <a:gd name="T11" fmla="*/ 3 h 44"/>
                          <a:gd name="T12" fmla="*/ 2 w 20"/>
                          <a:gd name="T13" fmla="*/ 9 h 44"/>
                          <a:gd name="T14" fmla="*/ 6 w 20"/>
                          <a:gd name="T15" fmla="*/ 19 h 44"/>
                          <a:gd name="T16" fmla="*/ 6 w 20"/>
                          <a:gd name="T17" fmla="*/ 24 h 44"/>
                          <a:gd name="T18" fmla="*/ 6 w 20"/>
                          <a:gd name="T19" fmla="*/ 29 h 44"/>
                          <a:gd name="T20" fmla="*/ 10 w 20"/>
                          <a:gd name="T21" fmla="*/ 36 h 44"/>
                          <a:gd name="T22" fmla="*/ 20 w 20"/>
                          <a:gd name="T23" fmla="*/ 44 h 44"/>
                          <a:gd name="T24" fmla="*/ 20 w 20"/>
                          <a:gd name="T25" fmla="*/ 11 h 4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20" h="44">
                            <a:moveTo>
                              <a:pt x="20" y="11"/>
                            </a:moveTo>
                            <a:lnTo>
                              <a:pt x="15" y="4"/>
                            </a:lnTo>
                            <a:lnTo>
                              <a:pt x="14" y="0"/>
                            </a:lnTo>
                            <a:lnTo>
                              <a:pt x="9" y="0"/>
                            </a:lnTo>
                            <a:lnTo>
                              <a:pt x="2" y="0"/>
                            </a:lnTo>
                            <a:lnTo>
                              <a:pt x="0" y="3"/>
                            </a:lnTo>
                            <a:lnTo>
                              <a:pt x="2" y="9"/>
                            </a:lnTo>
                            <a:lnTo>
                              <a:pt x="6" y="19"/>
                            </a:lnTo>
                            <a:lnTo>
                              <a:pt x="6" y="24"/>
                            </a:lnTo>
                            <a:lnTo>
                              <a:pt x="6" y="29"/>
                            </a:lnTo>
                            <a:lnTo>
                              <a:pt x="10" y="36"/>
                            </a:lnTo>
                            <a:lnTo>
                              <a:pt x="20" y="44"/>
                            </a:lnTo>
                            <a:lnTo>
                              <a:pt x="20" y="11"/>
                            </a:lnTo>
                            <a:close/>
                          </a:path>
                        </a:pathLst>
                      </a:custGeom>
                      <a:solidFill>
                        <a:srgbClr val="FFC080"/>
                      </a:solidFill>
                      <a:ln w="3175">
                        <a:solidFill>
                          <a:srgbClr val="402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MX"/>
                      </a:p>
                    </p:txBody>
                  </p:sp>
                  <p:sp>
                    <p:nvSpPr>
                      <p:cNvPr id="104" name="Freeform 19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76" y="1119"/>
                        <a:ext cx="5" cy="11"/>
                      </a:xfrm>
                      <a:custGeom>
                        <a:avLst/>
                        <a:gdLst>
                          <a:gd name="T0" fmla="*/ 0 w 20"/>
                          <a:gd name="T1" fmla="*/ 11 h 44"/>
                          <a:gd name="T2" fmla="*/ 6 w 20"/>
                          <a:gd name="T3" fmla="*/ 4 h 44"/>
                          <a:gd name="T4" fmla="*/ 7 w 20"/>
                          <a:gd name="T5" fmla="*/ 1 h 44"/>
                          <a:gd name="T6" fmla="*/ 11 w 20"/>
                          <a:gd name="T7" fmla="*/ 0 h 44"/>
                          <a:gd name="T8" fmla="*/ 17 w 20"/>
                          <a:gd name="T9" fmla="*/ 0 h 44"/>
                          <a:gd name="T10" fmla="*/ 20 w 20"/>
                          <a:gd name="T11" fmla="*/ 3 h 44"/>
                          <a:gd name="T12" fmla="*/ 17 w 20"/>
                          <a:gd name="T13" fmla="*/ 10 h 44"/>
                          <a:gd name="T14" fmla="*/ 13 w 20"/>
                          <a:gd name="T15" fmla="*/ 19 h 44"/>
                          <a:gd name="T16" fmla="*/ 13 w 20"/>
                          <a:gd name="T17" fmla="*/ 24 h 44"/>
                          <a:gd name="T18" fmla="*/ 13 w 20"/>
                          <a:gd name="T19" fmla="*/ 30 h 44"/>
                          <a:gd name="T20" fmla="*/ 9 w 20"/>
                          <a:gd name="T21" fmla="*/ 36 h 44"/>
                          <a:gd name="T22" fmla="*/ 0 w 20"/>
                          <a:gd name="T23" fmla="*/ 44 h 44"/>
                          <a:gd name="T24" fmla="*/ 0 w 20"/>
                          <a:gd name="T25" fmla="*/ 11 h 4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20" h="44">
                            <a:moveTo>
                              <a:pt x="0" y="11"/>
                            </a:moveTo>
                            <a:lnTo>
                              <a:pt x="6" y="4"/>
                            </a:lnTo>
                            <a:lnTo>
                              <a:pt x="7" y="1"/>
                            </a:lnTo>
                            <a:lnTo>
                              <a:pt x="11" y="0"/>
                            </a:lnTo>
                            <a:lnTo>
                              <a:pt x="17" y="0"/>
                            </a:lnTo>
                            <a:lnTo>
                              <a:pt x="20" y="3"/>
                            </a:lnTo>
                            <a:lnTo>
                              <a:pt x="17" y="10"/>
                            </a:lnTo>
                            <a:lnTo>
                              <a:pt x="13" y="19"/>
                            </a:lnTo>
                            <a:lnTo>
                              <a:pt x="13" y="24"/>
                            </a:lnTo>
                            <a:lnTo>
                              <a:pt x="13" y="30"/>
                            </a:lnTo>
                            <a:lnTo>
                              <a:pt x="9" y="36"/>
                            </a:lnTo>
                            <a:lnTo>
                              <a:pt x="0" y="44"/>
                            </a:lnTo>
                            <a:lnTo>
                              <a:pt x="0" y="11"/>
                            </a:lnTo>
                            <a:close/>
                          </a:path>
                        </a:pathLst>
                      </a:custGeom>
                      <a:solidFill>
                        <a:srgbClr val="FFC080"/>
                      </a:solidFill>
                      <a:ln w="3175">
                        <a:solidFill>
                          <a:srgbClr val="402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MX"/>
                      </a:p>
                    </p:txBody>
                  </p:sp>
                </p:grpSp>
                <p:sp>
                  <p:nvSpPr>
                    <p:cNvPr id="83" name="Freeform 197"/>
                    <p:cNvSpPr>
                      <a:spLocks/>
                    </p:cNvSpPr>
                    <p:nvPr/>
                  </p:nvSpPr>
                  <p:spPr bwMode="auto">
                    <a:xfrm>
                      <a:off x="3234" y="1101"/>
                      <a:ext cx="43" cy="54"/>
                    </a:xfrm>
                    <a:custGeom>
                      <a:avLst/>
                      <a:gdLst>
                        <a:gd name="T0" fmla="*/ 64 w 171"/>
                        <a:gd name="T1" fmla="*/ 3 h 216"/>
                        <a:gd name="T2" fmla="*/ 52 w 171"/>
                        <a:gd name="T3" fmla="*/ 7 h 216"/>
                        <a:gd name="T4" fmla="*/ 41 w 171"/>
                        <a:gd name="T5" fmla="*/ 13 h 216"/>
                        <a:gd name="T6" fmla="*/ 31 w 171"/>
                        <a:gd name="T7" fmla="*/ 20 h 216"/>
                        <a:gd name="T8" fmla="*/ 23 w 171"/>
                        <a:gd name="T9" fmla="*/ 27 h 216"/>
                        <a:gd name="T10" fmla="*/ 17 w 171"/>
                        <a:gd name="T11" fmla="*/ 36 h 216"/>
                        <a:gd name="T12" fmla="*/ 11 w 171"/>
                        <a:gd name="T13" fmla="*/ 49 h 216"/>
                        <a:gd name="T14" fmla="*/ 4 w 171"/>
                        <a:gd name="T15" fmla="*/ 69 h 216"/>
                        <a:gd name="T16" fmla="*/ 2 w 171"/>
                        <a:gd name="T17" fmla="*/ 83 h 216"/>
                        <a:gd name="T18" fmla="*/ 1 w 171"/>
                        <a:gd name="T19" fmla="*/ 95 h 216"/>
                        <a:gd name="T20" fmla="*/ 0 w 171"/>
                        <a:gd name="T21" fmla="*/ 108 h 216"/>
                        <a:gd name="T22" fmla="*/ 0 w 171"/>
                        <a:gd name="T23" fmla="*/ 120 h 216"/>
                        <a:gd name="T24" fmla="*/ 0 w 171"/>
                        <a:gd name="T25" fmla="*/ 134 h 216"/>
                        <a:gd name="T26" fmla="*/ 0 w 171"/>
                        <a:gd name="T27" fmla="*/ 145 h 216"/>
                        <a:gd name="T28" fmla="*/ 2 w 171"/>
                        <a:gd name="T29" fmla="*/ 154 h 216"/>
                        <a:gd name="T30" fmla="*/ 6 w 171"/>
                        <a:gd name="T31" fmla="*/ 164 h 216"/>
                        <a:gd name="T32" fmla="*/ 11 w 171"/>
                        <a:gd name="T33" fmla="*/ 174 h 216"/>
                        <a:gd name="T34" fmla="*/ 19 w 171"/>
                        <a:gd name="T35" fmla="*/ 184 h 216"/>
                        <a:gd name="T36" fmla="*/ 29 w 171"/>
                        <a:gd name="T37" fmla="*/ 193 h 216"/>
                        <a:gd name="T38" fmla="*/ 41 w 171"/>
                        <a:gd name="T39" fmla="*/ 202 h 216"/>
                        <a:gd name="T40" fmla="*/ 53 w 171"/>
                        <a:gd name="T41" fmla="*/ 208 h 216"/>
                        <a:gd name="T42" fmla="*/ 64 w 171"/>
                        <a:gd name="T43" fmla="*/ 213 h 216"/>
                        <a:gd name="T44" fmla="*/ 74 w 171"/>
                        <a:gd name="T45" fmla="*/ 215 h 216"/>
                        <a:gd name="T46" fmla="*/ 85 w 171"/>
                        <a:gd name="T47" fmla="*/ 216 h 216"/>
                        <a:gd name="T48" fmla="*/ 97 w 171"/>
                        <a:gd name="T49" fmla="*/ 215 h 216"/>
                        <a:gd name="T50" fmla="*/ 107 w 171"/>
                        <a:gd name="T51" fmla="*/ 212 h 216"/>
                        <a:gd name="T52" fmla="*/ 118 w 171"/>
                        <a:gd name="T53" fmla="*/ 207 h 216"/>
                        <a:gd name="T54" fmla="*/ 128 w 171"/>
                        <a:gd name="T55" fmla="*/ 202 h 216"/>
                        <a:gd name="T56" fmla="*/ 141 w 171"/>
                        <a:gd name="T57" fmla="*/ 193 h 216"/>
                        <a:gd name="T58" fmla="*/ 150 w 171"/>
                        <a:gd name="T59" fmla="*/ 185 h 216"/>
                        <a:gd name="T60" fmla="*/ 157 w 171"/>
                        <a:gd name="T61" fmla="*/ 174 h 216"/>
                        <a:gd name="T62" fmla="*/ 162 w 171"/>
                        <a:gd name="T63" fmla="*/ 166 h 216"/>
                        <a:gd name="T64" fmla="*/ 166 w 171"/>
                        <a:gd name="T65" fmla="*/ 156 h 216"/>
                        <a:gd name="T66" fmla="*/ 168 w 171"/>
                        <a:gd name="T67" fmla="*/ 146 h 216"/>
                        <a:gd name="T68" fmla="*/ 171 w 171"/>
                        <a:gd name="T69" fmla="*/ 136 h 216"/>
                        <a:gd name="T70" fmla="*/ 171 w 171"/>
                        <a:gd name="T71" fmla="*/ 125 h 216"/>
                        <a:gd name="T72" fmla="*/ 171 w 171"/>
                        <a:gd name="T73" fmla="*/ 108 h 216"/>
                        <a:gd name="T74" fmla="*/ 170 w 171"/>
                        <a:gd name="T75" fmla="*/ 99 h 216"/>
                        <a:gd name="T76" fmla="*/ 168 w 171"/>
                        <a:gd name="T77" fmla="*/ 88 h 216"/>
                        <a:gd name="T78" fmla="*/ 166 w 171"/>
                        <a:gd name="T79" fmla="*/ 78 h 216"/>
                        <a:gd name="T80" fmla="*/ 164 w 171"/>
                        <a:gd name="T81" fmla="*/ 66 h 216"/>
                        <a:gd name="T82" fmla="*/ 160 w 171"/>
                        <a:gd name="T83" fmla="*/ 53 h 216"/>
                        <a:gd name="T84" fmla="*/ 155 w 171"/>
                        <a:gd name="T85" fmla="*/ 42 h 216"/>
                        <a:gd name="T86" fmla="*/ 150 w 171"/>
                        <a:gd name="T87" fmla="*/ 35 h 216"/>
                        <a:gd name="T88" fmla="*/ 145 w 171"/>
                        <a:gd name="T89" fmla="*/ 26 h 216"/>
                        <a:gd name="T90" fmla="*/ 137 w 171"/>
                        <a:gd name="T91" fmla="*/ 19 h 216"/>
                        <a:gd name="T92" fmla="*/ 129 w 171"/>
                        <a:gd name="T93" fmla="*/ 13 h 216"/>
                        <a:gd name="T94" fmla="*/ 122 w 171"/>
                        <a:gd name="T95" fmla="*/ 9 h 216"/>
                        <a:gd name="T96" fmla="*/ 113 w 171"/>
                        <a:gd name="T97" fmla="*/ 6 h 216"/>
                        <a:gd name="T98" fmla="*/ 105 w 171"/>
                        <a:gd name="T99" fmla="*/ 3 h 216"/>
                        <a:gd name="T100" fmla="*/ 85 w 171"/>
                        <a:gd name="T101" fmla="*/ 0 h 216"/>
                        <a:gd name="T102" fmla="*/ 64 w 171"/>
                        <a:gd name="T103" fmla="*/ 3 h 2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171" h="216">
                          <a:moveTo>
                            <a:pt x="64" y="3"/>
                          </a:moveTo>
                          <a:lnTo>
                            <a:pt x="52" y="7"/>
                          </a:lnTo>
                          <a:lnTo>
                            <a:pt x="41" y="13"/>
                          </a:lnTo>
                          <a:lnTo>
                            <a:pt x="31" y="20"/>
                          </a:lnTo>
                          <a:lnTo>
                            <a:pt x="23" y="27"/>
                          </a:lnTo>
                          <a:lnTo>
                            <a:pt x="17" y="36"/>
                          </a:lnTo>
                          <a:lnTo>
                            <a:pt x="11" y="49"/>
                          </a:lnTo>
                          <a:lnTo>
                            <a:pt x="4" y="69"/>
                          </a:lnTo>
                          <a:lnTo>
                            <a:pt x="2" y="83"/>
                          </a:lnTo>
                          <a:lnTo>
                            <a:pt x="1" y="95"/>
                          </a:lnTo>
                          <a:lnTo>
                            <a:pt x="0" y="108"/>
                          </a:lnTo>
                          <a:lnTo>
                            <a:pt x="0" y="120"/>
                          </a:lnTo>
                          <a:lnTo>
                            <a:pt x="0" y="134"/>
                          </a:lnTo>
                          <a:lnTo>
                            <a:pt x="0" y="145"/>
                          </a:lnTo>
                          <a:lnTo>
                            <a:pt x="2" y="154"/>
                          </a:lnTo>
                          <a:lnTo>
                            <a:pt x="6" y="164"/>
                          </a:lnTo>
                          <a:lnTo>
                            <a:pt x="11" y="174"/>
                          </a:lnTo>
                          <a:lnTo>
                            <a:pt x="19" y="184"/>
                          </a:lnTo>
                          <a:lnTo>
                            <a:pt x="29" y="193"/>
                          </a:lnTo>
                          <a:lnTo>
                            <a:pt x="41" y="202"/>
                          </a:lnTo>
                          <a:lnTo>
                            <a:pt x="53" y="208"/>
                          </a:lnTo>
                          <a:lnTo>
                            <a:pt x="64" y="213"/>
                          </a:lnTo>
                          <a:lnTo>
                            <a:pt x="74" y="215"/>
                          </a:lnTo>
                          <a:lnTo>
                            <a:pt x="85" y="216"/>
                          </a:lnTo>
                          <a:lnTo>
                            <a:pt x="97" y="215"/>
                          </a:lnTo>
                          <a:lnTo>
                            <a:pt x="107" y="212"/>
                          </a:lnTo>
                          <a:lnTo>
                            <a:pt x="118" y="207"/>
                          </a:lnTo>
                          <a:lnTo>
                            <a:pt x="128" y="202"/>
                          </a:lnTo>
                          <a:lnTo>
                            <a:pt x="141" y="193"/>
                          </a:lnTo>
                          <a:lnTo>
                            <a:pt x="150" y="185"/>
                          </a:lnTo>
                          <a:lnTo>
                            <a:pt x="157" y="174"/>
                          </a:lnTo>
                          <a:lnTo>
                            <a:pt x="162" y="166"/>
                          </a:lnTo>
                          <a:lnTo>
                            <a:pt x="166" y="156"/>
                          </a:lnTo>
                          <a:lnTo>
                            <a:pt x="168" y="146"/>
                          </a:lnTo>
                          <a:lnTo>
                            <a:pt x="171" y="136"/>
                          </a:lnTo>
                          <a:lnTo>
                            <a:pt x="171" y="125"/>
                          </a:lnTo>
                          <a:lnTo>
                            <a:pt x="171" y="108"/>
                          </a:lnTo>
                          <a:lnTo>
                            <a:pt x="170" y="99"/>
                          </a:lnTo>
                          <a:lnTo>
                            <a:pt x="168" y="88"/>
                          </a:lnTo>
                          <a:lnTo>
                            <a:pt x="166" y="78"/>
                          </a:lnTo>
                          <a:lnTo>
                            <a:pt x="164" y="66"/>
                          </a:lnTo>
                          <a:lnTo>
                            <a:pt x="160" y="53"/>
                          </a:lnTo>
                          <a:lnTo>
                            <a:pt x="155" y="42"/>
                          </a:lnTo>
                          <a:lnTo>
                            <a:pt x="150" y="35"/>
                          </a:lnTo>
                          <a:lnTo>
                            <a:pt x="145" y="26"/>
                          </a:lnTo>
                          <a:lnTo>
                            <a:pt x="137" y="19"/>
                          </a:lnTo>
                          <a:lnTo>
                            <a:pt x="129" y="13"/>
                          </a:lnTo>
                          <a:lnTo>
                            <a:pt x="122" y="9"/>
                          </a:lnTo>
                          <a:lnTo>
                            <a:pt x="113" y="6"/>
                          </a:lnTo>
                          <a:lnTo>
                            <a:pt x="105" y="3"/>
                          </a:lnTo>
                          <a:lnTo>
                            <a:pt x="85" y="0"/>
                          </a:lnTo>
                          <a:lnTo>
                            <a:pt x="64" y="3"/>
                          </a:lnTo>
                          <a:close/>
                        </a:path>
                      </a:pathLst>
                    </a:custGeom>
                    <a:solidFill>
                      <a:srgbClr val="FFC080"/>
                    </a:solidFill>
                    <a:ln w="3175">
                      <a:solidFill>
                        <a:srgbClr val="402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MX"/>
                    </a:p>
                  </p:txBody>
                </p:sp>
                <p:sp>
                  <p:nvSpPr>
                    <p:cNvPr id="84" name="Freeform 198"/>
                    <p:cNvSpPr>
                      <a:spLocks/>
                    </p:cNvSpPr>
                    <p:nvPr/>
                  </p:nvSpPr>
                  <p:spPr bwMode="auto">
                    <a:xfrm>
                      <a:off x="3233" y="1079"/>
                      <a:ext cx="44" cy="44"/>
                    </a:xfrm>
                    <a:custGeom>
                      <a:avLst/>
                      <a:gdLst>
                        <a:gd name="T0" fmla="*/ 2 w 175"/>
                        <a:gd name="T1" fmla="*/ 149 h 177"/>
                        <a:gd name="T2" fmla="*/ 1 w 175"/>
                        <a:gd name="T3" fmla="*/ 119 h 177"/>
                        <a:gd name="T4" fmla="*/ 2 w 175"/>
                        <a:gd name="T5" fmla="*/ 95 h 177"/>
                        <a:gd name="T6" fmla="*/ 9 w 175"/>
                        <a:gd name="T7" fmla="*/ 91 h 177"/>
                        <a:gd name="T8" fmla="*/ 20 w 175"/>
                        <a:gd name="T9" fmla="*/ 62 h 177"/>
                        <a:gd name="T10" fmla="*/ 19 w 175"/>
                        <a:gd name="T11" fmla="*/ 90 h 177"/>
                        <a:gd name="T12" fmla="*/ 27 w 175"/>
                        <a:gd name="T13" fmla="*/ 59 h 177"/>
                        <a:gd name="T14" fmla="*/ 35 w 175"/>
                        <a:gd name="T15" fmla="*/ 37 h 177"/>
                        <a:gd name="T16" fmla="*/ 41 w 175"/>
                        <a:gd name="T17" fmla="*/ 46 h 177"/>
                        <a:gd name="T18" fmla="*/ 45 w 175"/>
                        <a:gd name="T19" fmla="*/ 63 h 177"/>
                        <a:gd name="T20" fmla="*/ 52 w 175"/>
                        <a:gd name="T21" fmla="*/ 60 h 177"/>
                        <a:gd name="T22" fmla="*/ 58 w 175"/>
                        <a:gd name="T23" fmla="*/ 44 h 177"/>
                        <a:gd name="T24" fmla="*/ 63 w 175"/>
                        <a:gd name="T25" fmla="*/ 23 h 177"/>
                        <a:gd name="T26" fmla="*/ 71 w 175"/>
                        <a:gd name="T27" fmla="*/ 2 h 177"/>
                        <a:gd name="T28" fmla="*/ 76 w 175"/>
                        <a:gd name="T29" fmla="*/ 30 h 177"/>
                        <a:gd name="T30" fmla="*/ 83 w 175"/>
                        <a:gd name="T31" fmla="*/ 39 h 177"/>
                        <a:gd name="T32" fmla="*/ 85 w 175"/>
                        <a:gd name="T33" fmla="*/ 23 h 177"/>
                        <a:gd name="T34" fmla="*/ 89 w 175"/>
                        <a:gd name="T35" fmla="*/ 2 h 177"/>
                        <a:gd name="T36" fmla="*/ 93 w 175"/>
                        <a:gd name="T37" fmla="*/ 23 h 177"/>
                        <a:gd name="T38" fmla="*/ 100 w 175"/>
                        <a:gd name="T39" fmla="*/ 47 h 177"/>
                        <a:gd name="T40" fmla="*/ 105 w 175"/>
                        <a:gd name="T41" fmla="*/ 48 h 177"/>
                        <a:gd name="T42" fmla="*/ 111 w 175"/>
                        <a:gd name="T43" fmla="*/ 15 h 177"/>
                        <a:gd name="T44" fmla="*/ 118 w 175"/>
                        <a:gd name="T45" fmla="*/ 27 h 177"/>
                        <a:gd name="T46" fmla="*/ 124 w 175"/>
                        <a:gd name="T47" fmla="*/ 0 h 177"/>
                        <a:gd name="T48" fmla="*/ 124 w 175"/>
                        <a:gd name="T49" fmla="*/ 24 h 177"/>
                        <a:gd name="T50" fmla="*/ 131 w 175"/>
                        <a:gd name="T51" fmla="*/ 46 h 177"/>
                        <a:gd name="T52" fmla="*/ 137 w 175"/>
                        <a:gd name="T53" fmla="*/ 53 h 177"/>
                        <a:gd name="T54" fmla="*/ 139 w 175"/>
                        <a:gd name="T55" fmla="*/ 34 h 177"/>
                        <a:gd name="T56" fmla="*/ 144 w 175"/>
                        <a:gd name="T57" fmla="*/ 36 h 177"/>
                        <a:gd name="T58" fmla="*/ 149 w 175"/>
                        <a:gd name="T59" fmla="*/ 56 h 177"/>
                        <a:gd name="T60" fmla="*/ 155 w 175"/>
                        <a:gd name="T61" fmla="*/ 67 h 177"/>
                        <a:gd name="T62" fmla="*/ 160 w 175"/>
                        <a:gd name="T63" fmla="*/ 67 h 177"/>
                        <a:gd name="T64" fmla="*/ 165 w 175"/>
                        <a:gd name="T65" fmla="*/ 90 h 177"/>
                        <a:gd name="T66" fmla="*/ 169 w 175"/>
                        <a:gd name="T67" fmla="*/ 74 h 177"/>
                        <a:gd name="T68" fmla="*/ 175 w 175"/>
                        <a:gd name="T69" fmla="*/ 101 h 177"/>
                        <a:gd name="T70" fmla="*/ 173 w 175"/>
                        <a:gd name="T71" fmla="*/ 144 h 177"/>
                        <a:gd name="T72" fmla="*/ 171 w 175"/>
                        <a:gd name="T73" fmla="*/ 177 h 177"/>
                        <a:gd name="T74" fmla="*/ 160 w 175"/>
                        <a:gd name="T75" fmla="*/ 150 h 177"/>
                        <a:gd name="T76" fmla="*/ 151 w 175"/>
                        <a:gd name="T77" fmla="*/ 126 h 177"/>
                        <a:gd name="T78" fmla="*/ 135 w 175"/>
                        <a:gd name="T79" fmla="*/ 107 h 177"/>
                        <a:gd name="T80" fmla="*/ 111 w 175"/>
                        <a:gd name="T81" fmla="*/ 96 h 177"/>
                        <a:gd name="T82" fmla="*/ 93 w 175"/>
                        <a:gd name="T83" fmla="*/ 101 h 177"/>
                        <a:gd name="T84" fmla="*/ 78 w 175"/>
                        <a:gd name="T85" fmla="*/ 94 h 177"/>
                        <a:gd name="T86" fmla="*/ 56 w 175"/>
                        <a:gd name="T87" fmla="*/ 100 h 177"/>
                        <a:gd name="T88" fmla="*/ 38 w 175"/>
                        <a:gd name="T89" fmla="*/ 111 h 177"/>
                        <a:gd name="T90" fmla="*/ 25 w 175"/>
                        <a:gd name="T91" fmla="*/ 128 h 177"/>
                        <a:gd name="T92" fmla="*/ 18 w 175"/>
                        <a:gd name="T93" fmla="*/ 147 h 177"/>
                        <a:gd name="T94" fmla="*/ 14 w 175"/>
                        <a:gd name="T95" fmla="*/ 175 h 17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</a:cxnLst>
                      <a:rect l="0" t="0" r="r" b="b"/>
                      <a:pathLst>
                        <a:path w="175" h="177">
                          <a:moveTo>
                            <a:pt x="8" y="176"/>
                          </a:moveTo>
                          <a:lnTo>
                            <a:pt x="2" y="149"/>
                          </a:lnTo>
                          <a:lnTo>
                            <a:pt x="0" y="133"/>
                          </a:lnTo>
                          <a:lnTo>
                            <a:pt x="1" y="119"/>
                          </a:lnTo>
                          <a:lnTo>
                            <a:pt x="1" y="108"/>
                          </a:lnTo>
                          <a:lnTo>
                            <a:pt x="2" y="95"/>
                          </a:lnTo>
                          <a:lnTo>
                            <a:pt x="7" y="66"/>
                          </a:lnTo>
                          <a:lnTo>
                            <a:pt x="9" y="91"/>
                          </a:lnTo>
                          <a:lnTo>
                            <a:pt x="13" y="76"/>
                          </a:lnTo>
                          <a:lnTo>
                            <a:pt x="20" y="62"/>
                          </a:lnTo>
                          <a:lnTo>
                            <a:pt x="17" y="80"/>
                          </a:lnTo>
                          <a:lnTo>
                            <a:pt x="19" y="90"/>
                          </a:lnTo>
                          <a:lnTo>
                            <a:pt x="24" y="69"/>
                          </a:lnTo>
                          <a:lnTo>
                            <a:pt x="27" y="59"/>
                          </a:lnTo>
                          <a:lnTo>
                            <a:pt x="31" y="46"/>
                          </a:lnTo>
                          <a:lnTo>
                            <a:pt x="35" y="37"/>
                          </a:lnTo>
                          <a:lnTo>
                            <a:pt x="44" y="28"/>
                          </a:lnTo>
                          <a:lnTo>
                            <a:pt x="41" y="46"/>
                          </a:lnTo>
                          <a:lnTo>
                            <a:pt x="42" y="55"/>
                          </a:lnTo>
                          <a:lnTo>
                            <a:pt x="45" y="63"/>
                          </a:lnTo>
                          <a:lnTo>
                            <a:pt x="49" y="63"/>
                          </a:lnTo>
                          <a:lnTo>
                            <a:pt x="52" y="60"/>
                          </a:lnTo>
                          <a:lnTo>
                            <a:pt x="55" y="54"/>
                          </a:lnTo>
                          <a:lnTo>
                            <a:pt x="58" y="44"/>
                          </a:lnTo>
                          <a:lnTo>
                            <a:pt x="61" y="33"/>
                          </a:lnTo>
                          <a:lnTo>
                            <a:pt x="63" y="23"/>
                          </a:lnTo>
                          <a:lnTo>
                            <a:pt x="67" y="13"/>
                          </a:lnTo>
                          <a:lnTo>
                            <a:pt x="71" y="2"/>
                          </a:lnTo>
                          <a:lnTo>
                            <a:pt x="72" y="18"/>
                          </a:lnTo>
                          <a:lnTo>
                            <a:pt x="76" y="30"/>
                          </a:lnTo>
                          <a:lnTo>
                            <a:pt x="79" y="47"/>
                          </a:lnTo>
                          <a:lnTo>
                            <a:pt x="83" y="39"/>
                          </a:lnTo>
                          <a:lnTo>
                            <a:pt x="85" y="29"/>
                          </a:lnTo>
                          <a:lnTo>
                            <a:pt x="85" y="23"/>
                          </a:lnTo>
                          <a:lnTo>
                            <a:pt x="85" y="15"/>
                          </a:lnTo>
                          <a:lnTo>
                            <a:pt x="89" y="2"/>
                          </a:lnTo>
                          <a:lnTo>
                            <a:pt x="90" y="14"/>
                          </a:lnTo>
                          <a:lnTo>
                            <a:pt x="93" y="23"/>
                          </a:lnTo>
                          <a:lnTo>
                            <a:pt x="98" y="34"/>
                          </a:lnTo>
                          <a:lnTo>
                            <a:pt x="100" y="47"/>
                          </a:lnTo>
                          <a:lnTo>
                            <a:pt x="104" y="63"/>
                          </a:lnTo>
                          <a:lnTo>
                            <a:pt x="105" y="48"/>
                          </a:lnTo>
                          <a:lnTo>
                            <a:pt x="110" y="28"/>
                          </a:lnTo>
                          <a:lnTo>
                            <a:pt x="111" y="15"/>
                          </a:lnTo>
                          <a:lnTo>
                            <a:pt x="116" y="37"/>
                          </a:lnTo>
                          <a:lnTo>
                            <a:pt x="118" y="27"/>
                          </a:lnTo>
                          <a:lnTo>
                            <a:pt x="120" y="17"/>
                          </a:lnTo>
                          <a:lnTo>
                            <a:pt x="124" y="0"/>
                          </a:lnTo>
                          <a:lnTo>
                            <a:pt x="123" y="16"/>
                          </a:lnTo>
                          <a:lnTo>
                            <a:pt x="124" y="24"/>
                          </a:lnTo>
                          <a:lnTo>
                            <a:pt x="128" y="35"/>
                          </a:lnTo>
                          <a:lnTo>
                            <a:pt x="131" y="46"/>
                          </a:lnTo>
                          <a:lnTo>
                            <a:pt x="134" y="66"/>
                          </a:lnTo>
                          <a:lnTo>
                            <a:pt x="137" y="53"/>
                          </a:lnTo>
                          <a:lnTo>
                            <a:pt x="138" y="42"/>
                          </a:lnTo>
                          <a:lnTo>
                            <a:pt x="139" y="34"/>
                          </a:lnTo>
                          <a:lnTo>
                            <a:pt x="139" y="22"/>
                          </a:lnTo>
                          <a:lnTo>
                            <a:pt x="144" y="36"/>
                          </a:lnTo>
                          <a:lnTo>
                            <a:pt x="146" y="47"/>
                          </a:lnTo>
                          <a:lnTo>
                            <a:pt x="149" y="56"/>
                          </a:lnTo>
                          <a:lnTo>
                            <a:pt x="151" y="76"/>
                          </a:lnTo>
                          <a:lnTo>
                            <a:pt x="155" y="67"/>
                          </a:lnTo>
                          <a:lnTo>
                            <a:pt x="156" y="50"/>
                          </a:lnTo>
                          <a:lnTo>
                            <a:pt x="160" y="67"/>
                          </a:lnTo>
                          <a:lnTo>
                            <a:pt x="162" y="101"/>
                          </a:lnTo>
                          <a:lnTo>
                            <a:pt x="165" y="90"/>
                          </a:lnTo>
                          <a:lnTo>
                            <a:pt x="169" y="82"/>
                          </a:lnTo>
                          <a:lnTo>
                            <a:pt x="169" y="74"/>
                          </a:lnTo>
                          <a:lnTo>
                            <a:pt x="170" y="46"/>
                          </a:lnTo>
                          <a:lnTo>
                            <a:pt x="175" y="101"/>
                          </a:lnTo>
                          <a:lnTo>
                            <a:pt x="175" y="122"/>
                          </a:lnTo>
                          <a:lnTo>
                            <a:pt x="173" y="144"/>
                          </a:lnTo>
                          <a:lnTo>
                            <a:pt x="171" y="168"/>
                          </a:lnTo>
                          <a:lnTo>
                            <a:pt x="171" y="177"/>
                          </a:lnTo>
                          <a:lnTo>
                            <a:pt x="165" y="170"/>
                          </a:lnTo>
                          <a:lnTo>
                            <a:pt x="160" y="150"/>
                          </a:lnTo>
                          <a:lnTo>
                            <a:pt x="154" y="136"/>
                          </a:lnTo>
                          <a:lnTo>
                            <a:pt x="151" y="126"/>
                          </a:lnTo>
                          <a:lnTo>
                            <a:pt x="144" y="116"/>
                          </a:lnTo>
                          <a:lnTo>
                            <a:pt x="135" y="107"/>
                          </a:lnTo>
                          <a:lnTo>
                            <a:pt x="124" y="101"/>
                          </a:lnTo>
                          <a:lnTo>
                            <a:pt x="111" y="96"/>
                          </a:lnTo>
                          <a:lnTo>
                            <a:pt x="101" y="95"/>
                          </a:lnTo>
                          <a:lnTo>
                            <a:pt x="93" y="101"/>
                          </a:lnTo>
                          <a:lnTo>
                            <a:pt x="85" y="97"/>
                          </a:lnTo>
                          <a:lnTo>
                            <a:pt x="78" y="94"/>
                          </a:lnTo>
                          <a:lnTo>
                            <a:pt x="67" y="96"/>
                          </a:lnTo>
                          <a:lnTo>
                            <a:pt x="56" y="100"/>
                          </a:lnTo>
                          <a:lnTo>
                            <a:pt x="46" y="106"/>
                          </a:lnTo>
                          <a:lnTo>
                            <a:pt x="38" y="111"/>
                          </a:lnTo>
                          <a:lnTo>
                            <a:pt x="31" y="119"/>
                          </a:lnTo>
                          <a:lnTo>
                            <a:pt x="25" y="128"/>
                          </a:lnTo>
                          <a:lnTo>
                            <a:pt x="24" y="139"/>
                          </a:lnTo>
                          <a:lnTo>
                            <a:pt x="18" y="147"/>
                          </a:lnTo>
                          <a:lnTo>
                            <a:pt x="14" y="162"/>
                          </a:lnTo>
                          <a:lnTo>
                            <a:pt x="14" y="175"/>
                          </a:lnTo>
                          <a:lnTo>
                            <a:pt x="8" y="176"/>
                          </a:lnTo>
                          <a:close/>
                        </a:path>
                      </a:pathLst>
                    </a:custGeom>
                    <a:solidFill>
                      <a:srgbClr val="201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s-MX"/>
                    </a:p>
                  </p:txBody>
                </p:sp>
                <p:grpSp>
                  <p:nvGrpSpPr>
                    <p:cNvPr id="85" name="Group 2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40" y="1113"/>
                      <a:ext cx="30" cy="36"/>
                      <a:chOff x="3240" y="1113"/>
                      <a:chExt cx="30" cy="36"/>
                    </a:xfrm>
                  </p:grpSpPr>
                  <p:grpSp>
                    <p:nvGrpSpPr>
                      <p:cNvPr id="86" name="Group 20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41" y="1135"/>
                        <a:ext cx="29" cy="8"/>
                        <a:chOff x="3241" y="1135"/>
                        <a:chExt cx="29" cy="8"/>
                      </a:xfrm>
                    </p:grpSpPr>
                    <p:grpSp>
                      <p:nvGrpSpPr>
                        <p:cNvPr id="97" name="Group 20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241" y="1137"/>
                          <a:ext cx="29" cy="6"/>
                          <a:chOff x="3241" y="1137"/>
                          <a:chExt cx="29" cy="6"/>
                        </a:xfrm>
                      </p:grpSpPr>
                      <p:sp>
                        <p:nvSpPr>
                          <p:cNvPr id="101" name="Arc 19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241" y="1137"/>
                            <a:ext cx="7" cy="6"/>
                          </a:xfrm>
                          <a:custGeom>
                            <a:avLst/>
                            <a:gdLst>
                              <a:gd name="G0" fmla="+- 3016 0 0"/>
                              <a:gd name="G1" fmla="+- 3596 0 0"/>
                              <a:gd name="G2" fmla="+- 21600 0 0"/>
                              <a:gd name="T0" fmla="*/ 24315 w 24616"/>
                              <a:gd name="T1" fmla="*/ 0 h 25196"/>
                              <a:gd name="T2" fmla="*/ 0 w 24616"/>
                              <a:gd name="T3" fmla="*/ 24984 h 25196"/>
                              <a:gd name="T4" fmla="*/ 3016 w 24616"/>
                              <a:gd name="T5" fmla="*/ 3596 h 25196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4616" h="25196" fill="none" extrusionOk="0">
                                <a:moveTo>
                                  <a:pt x="24314" y="0"/>
                                </a:moveTo>
                                <a:cubicBezTo>
                                  <a:pt x="24515" y="1188"/>
                                  <a:pt x="24616" y="2391"/>
                                  <a:pt x="24616" y="3596"/>
                                </a:cubicBezTo>
                                <a:cubicBezTo>
                                  <a:pt x="24616" y="15525"/>
                                  <a:pt x="14945" y="25196"/>
                                  <a:pt x="3016" y="25196"/>
                                </a:cubicBezTo>
                                <a:cubicBezTo>
                                  <a:pt x="2006" y="25196"/>
                                  <a:pt x="999" y="25125"/>
                                  <a:pt x="-1" y="24984"/>
                                </a:cubicBezTo>
                              </a:path>
                              <a:path w="24616" h="25196" stroke="0" extrusionOk="0">
                                <a:moveTo>
                                  <a:pt x="24314" y="0"/>
                                </a:moveTo>
                                <a:cubicBezTo>
                                  <a:pt x="24515" y="1188"/>
                                  <a:pt x="24616" y="2391"/>
                                  <a:pt x="24616" y="3596"/>
                                </a:cubicBezTo>
                                <a:cubicBezTo>
                                  <a:pt x="24616" y="15525"/>
                                  <a:pt x="14945" y="25196"/>
                                  <a:pt x="3016" y="25196"/>
                                </a:cubicBezTo>
                                <a:cubicBezTo>
                                  <a:pt x="2006" y="25196"/>
                                  <a:pt x="999" y="25125"/>
                                  <a:pt x="-1" y="24984"/>
                                </a:cubicBezTo>
                                <a:lnTo>
                                  <a:pt x="3016" y="3596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175">
                            <a:solidFill>
                              <a:srgbClr val="402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  <p:sp>
                        <p:nvSpPr>
                          <p:cNvPr id="102" name="Arc 20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263" y="1137"/>
                            <a:ext cx="7" cy="6"/>
                          </a:xfrm>
                          <a:custGeom>
                            <a:avLst/>
                            <a:gdLst>
                              <a:gd name="G0" fmla="+- 21600 0 0"/>
                              <a:gd name="G1" fmla="+- 3394 0 0"/>
                              <a:gd name="G2" fmla="+- 21600 0 0"/>
                              <a:gd name="T0" fmla="*/ 21600 w 21600"/>
                              <a:gd name="T1" fmla="*/ 24994 h 24994"/>
                              <a:gd name="T2" fmla="*/ 268 w 21600"/>
                              <a:gd name="T3" fmla="*/ 0 h 24994"/>
                              <a:gd name="T4" fmla="*/ 21600 w 21600"/>
                              <a:gd name="T5" fmla="*/ 3394 h 2499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4994" fill="none" extrusionOk="0">
                                <a:moveTo>
                                  <a:pt x="21600" y="24994"/>
                                </a:moveTo>
                                <a:cubicBezTo>
                                  <a:pt x="9670" y="24994"/>
                                  <a:pt x="0" y="15323"/>
                                  <a:pt x="0" y="3394"/>
                                </a:cubicBezTo>
                                <a:cubicBezTo>
                                  <a:pt x="-1" y="2257"/>
                                  <a:pt x="89" y="1122"/>
                                  <a:pt x="268" y="0"/>
                                </a:cubicBezTo>
                              </a:path>
                              <a:path w="21600" h="24994" stroke="0" extrusionOk="0">
                                <a:moveTo>
                                  <a:pt x="21600" y="24994"/>
                                </a:moveTo>
                                <a:cubicBezTo>
                                  <a:pt x="9670" y="24994"/>
                                  <a:pt x="0" y="15323"/>
                                  <a:pt x="0" y="3394"/>
                                </a:cubicBezTo>
                                <a:cubicBezTo>
                                  <a:pt x="-1" y="2257"/>
                                  <a:pt x="89" y="1122"/>
                                  <a:pt x="268" y="0"/>
                                </a:cubicBezTo>
                                <a:lnTo>
                                  <a:pt x="21600" y="3394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175">
                            <a:solidFill>
                              <a:srgbClr val="402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</p:grpSp>
                    <p:grpSp>
                      <p:nvGrpSpPr>
                        <p:cNvPr id="98" name="Group 20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250" y="1135"/>
                          <a:ext cx="11" cy="5"/>
                          <a:chOff x="3250" y="1135"/>
                          <a:chExt cx="11" cy="5"/>
                        </a:xfrm>
                      </p:grpSpPr>
                      <p:sp>
                        <p:nvSpPr>
                          <p:cNvPr id="99" name="Freeform 20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255" y="1135"/>
                            <a:ext cx="6" cy="5"/>
                          </a:xfrm>
                          <a:custGeom>
                            <a:avLst/>
                            <a:gdLst>
                              <a:gd name="T0" fmla="*/ 22 w 22"/>
                              <a:gd name="T1" fmla="*/ 0 h 19"/>
                              <a:gd name="T2" fmla="*/ 22 w 22"/>
                              <a:gd name="T3" fmla="*/ 3 h 19"/>
                              <a:gd name="T4" fmla="*/ 22 w 22"/>
                              <a:gd name="T5" fmla="*/ 9 h 19"/>
                              <a:gd name="T6" fmla="*/ 21 w 22"/>
                              <a:gd name="T7" fmla="*/ 14 h 19"/>
                              <a:gd name="T8" fmla="*/ 18 w 22"/>
                              <a:gd name="T9" fmla="*/ 17 h 19"/>
                              <a:gd name="T10" fmla="*/ 15 w 22"/>
                              <a:gd name="T11" fmla="*/ 17 h 19"/>
                              <a:gd name="T12" fmla="*/ 11 w 22"/>
                              <a:gd name="T13" fmla="*/ 17 h 19"/>
                              <a:gd name="T14" fmla="*/ 9 w 22"/>
                              <a:gd name="T15" fmla="*/ 17 h 19"/>
                              <a:gd name="T16" fmla="*/ 4 w 22"/>
                              <a:gd name="T17" fmla="*/ 17 h 19"/>
                              <a:gd name="T18" fmla="*/ 0 w 22"/>
                              <a:gd name="T19" fmla="*/ 19 h 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</a:cxnLst>
                            <a:rect l="0" t="0" r="r" b="b"/>
                            <a:pathLst>
                              <a:path w="22" h="19">
                                <a:moveTo>
                                  <a:pt x="22" y="0"/>
                                </a:moveTo>
                                <a:lnTo>
                                  <a:pt x="22" y="3"/>
                                </a:lnTo>
                                <a:lnTo>
                                  <a:pt x="22" y="9"/>
                                </a:lnTo>
                                <a:lnTo>
                                  <a:pt x="21" y="14"/>
                                </a:lnTo>
                                <a:lnTo>
                                  <a:pt x="18" y="17"/>
                                </a:lnTo>
                                <a:lnTo>
                                  <a:pt x="15" y="17"/>
                                </a:lnTo>
                                <a:lnTo>
                                  <a:pt x="11" y="17"/>
                                </a:lnTo>
                                <a:lnTo>
                                  <a:pt x="9" y="17"/>
                                </a:lnTo>
                                <a:lnTo>
                                  <a:pt x="4" y="17"/>
                                </a:lnTo>
                                <a:lnTo>
                                  <a:pt x="0" y="19"/>
                                </a:lnTo>
                              </a:path>
                            </a:pathLst>
                          </a:custGeom>
                          <a:noFill/>
                          <a:ln w="3175">
                            <a:solidFill>
                              <a:srgbClr val="402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  <p:sp>
                        <p:nvSpPr>
                          <p:cNvPr id="100" name="Freeform 203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250" y="1135"/>
                            <a:ext cx="5" cy="5"/>
                          </a:xfrm>
                          <a:custGeom>
                            <a:avLst/>
                            <a:gdLst>
                              <a:gd name="T0" fmla="*/ 0 w 22"/>
                              <a:gd name="T1" fmla="*/ 0 h 19"/>
                              <a:gd name="T2" fmla="*/ 0 w 22"/>
                              <a:gd name="T3" fmla="*/ 6 h 19"/>
                              <a:gd name="T4" fmla="*/ 0 w 22"/>
                              <a:gd name="T5" fmla="*/ 9 h 19"/>
                              <a:gd name="T6" fmla="*/ 1 w 22"/>
                              <a:gd name="T7" fmla="*/ 14 h 19"/>
                              <a:gd name="T8" fmla="*/ 4 w 22"/>
                              <a:gd name="T9" fmla="*/ 17 h 19"/>
                              <a:gd name="T10" fmla="*/ 7 w 22"/>
                              <a:gd name="T11" fmla="*/ 17 h 19"/>
                              <a:gd name="T12" fmla="*/ 11 w 22"/>
                              <a:gd name="T13" fmla="*/ 17 h 19"/>
                              <a:gd name="T14" fmla="*/ 13 w 22"/>
                              <a:gd name="T15" fmla="*/ 17 h 19"/>
                              <a:gd name="T16" fmla="*/ 17 w 22"/>
                              <a:gd name="T17" fmla="*/ 17 h 19"/>
                              <a:gd name="T18" fmla="*/ 22 w 22"/>
                              <a:gd name="T19" fmla="*/ 19 h 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</a:cxnLst>
                            <a:rect l="0" t="0" r="r" b="b"/>
                            <a:pathLst>
                              <a:path w="22" h="19">
                                <a:moveTo>
                                  <a:pt x="0" y="0"/>
                                </a:moveTo>
                                <a:lnTo>
                                  <a:pt x="0" y="6"/>
                                </a:lnTo>
                                <a:lnTo>
                                  <a:pt x="0" y="9"/>
                                </a:lnTo>
                                <a:lnTo>
                                  <a:pt x="1" y="14"/>
                                </a:lnTo>
                                <a:lnTo>
                                  <a:pt x="4" y="17"/>
                                </a:lnTo>
                                <a:lnTo>
                                  <a:pt x="7" y="17"/>
                                </a:lnTo>
                                <a:lnTo>
                                  <a:pt x="11" y="17"/>
                                </a:lnTo>
                                <a:lnTo>
                                  <a:pt x="13" y="17"/>
                                </a:lnTo>
                                <a:lnTo>
                                  <a:pt x="17" y="17"/>
                                </a:lnTo>
                                <a:lnTo>
                                  <a:pt x="22" y="19"/>
                                </a:lnTo>
                              </a:path>
                            </a:pathLst>
                          </a:custGeom>
                          <a:noFill/>
                          <a:ln w="3175">
                            <a:solidFill>
                              <a:srgbClr val="402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</p:grpSp>
                  </p:grpSp>
                  <p:grpSp>
                    <p:nvGrpSpPr>
                      <p:cNvPr id="87" name="Group 20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53" y="1141"/>
                        <a:ext cx="6" cy="8"/>
                        <a:chOff x="3253" y="1141"/>
                        <a:chExt cx="6" cy="8"/>
                      </a:xfrm>
                    </p:grpSpPr>
                    <p:sp>
                      <p:nvSpPr>
                        <p:cNvPr id="95" name="Oval 2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53" y="1141"/>
                          <a:ext cx="6" cy="5"/>
                        </a:xfrm>
                        <a:prstGeom prst="ellipse">
                          <a:avLst/>
                        </a:prstGeom>
                        <a:solidFill>
                          <a:srgbClr val="201000"/>
                        </a:solidFill>
                        <a:ln w="3175">
                          <a:solidFill>
                            <a:srgbClr val="FFA04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s-MX"/>
                        </a:p>
                      </p:txBody>
                    </p:sp>
                    <p:sp>
                      <p:nvSpPr>
                        <p:cNvPr id="96" name="Arc 20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253" y="1147"/>
                          <a:ext cx="6" cy="2"/>
                        </a:xfrm>
                        <a:custGeom>
                          <a:avLst/>
                          <a:gdLst>
                            <a:gd name="G0" fmla="+- 21600 0 0"/>
                            <a:gd name="G1" fmla="+- 0 0 0"/>
                            <a:gd name="G2" fmla="+- 21600 0 0"/>
                            <a:gd name="T0" fmla="*/ 43200 w 43200"/>
                            <a:gd name="T1" fmla="*/ 0 h 21600"/>
                            <a:gd name="T2" fmla="*/ 0 w 43200"/>
                            <a:gd name="T3" fmla="*/ 0 h 21600"/>
                            <a:gd name="T4" fmla="*/ 21600 w 43200"/>
                            <a:gd name="T5" fmla="*/ 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43200" h="21600" fill="none" extrusionOk="0">
                              <a:moveTo>
                                <a:pt x="43200" y="0"/>
                              </a:moveTo>
                              <a:cubicBezTo>
                                <a:pt x="43200" y="11929"/>
                                <a:pt x="33529" y="21600"/>
                                <a:pt x="21600" y="21600"/>
                              </a:cubicBezTo>
                              <a:cubicBezTo>
                                <a:pt x="9670" y="21600"/>
                                <a:pt x="0" y="11929"/>
                                <a:pt x="0" y="0"/>
                              </a:cubicBezTo>
                            </a:path>
                            <a:path w="43200" h="21600" stroke="0" extrusionOk="0">
                              <a:moveTo>
                                <a:pt x="43200" y="0"/>
                              </a:moveTo>
                              <a:cubicBezTo>
                                <a:pt x="43200" y="11929"/>
                                <a:pt x="33529" y="21600"/>
                                <a:pt x="21600" y="21600"/>
                              </a:cubicBezTo>
                              <a:cubicBezTo>
                                <a:pt x="9670" y="21600"/>
                                <a:pt x="0" y="11929"/>
                                <a:pt x="0" y="0"/>
                              </a:cubicBezTo>
                              <a:lnTo>
                                <a:pt x="21600" y="0"/>
                              </a:lnTo>
                              <a:close/>
                            </a:path>
                          </a:pathLst>
                        </a:custGeom>
                        <a:noFill/>
                        <a:ln w="3175">
                          <a:solidFill>
                            <a:srgbClr val="FFA04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s-MX"/>
                        </a:p>
                      </p:txBody>
                    </p:sp>
                  </p:grpSp>
                  <p:grpSp>
                    <p:nvGrpSpPr>
                      <p:cNvPr id="88" name="Group 21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40" y="1113"/>
                        <a:ext cx="30" cy="14"/>
                        <a:chOff x="3240" y="1113"/>
                        <a:chExt cx="30" cy="14"/>
                      </a:xfrm>
                    </p:grpSpPr>
                    <p:grpSp>
                      <p:nvGrpSpPr>
                        <p:cNvPr id="89" name="Group 21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240" y="1113"/>
                          <a:ext cx="30" cy="10"/>
                          <a:chOff x="3240" y="1113"/>
                          <a:chExt cx="30" cy="10"/>
                        </a:xfrm>
                      </p:grpSpPr>
                      <p:sp>
                        <p:nvSpPr>
                          <p:cNvPr id="93" name="Freeform 20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240" y="1113"/>
                            <a:ext cx="11" cy="10"/>
                          </a:xfrm>
                          <a:custGeom>
                            <a:avLst/>
                            <a:gdLst>
                              <a:gd name="T0" fmla="*/ 41 w 41"/>
                              <a:gd name="T1" fmla="*/ 0 h 40"/>
                              <a:gd name="T2" fmla="*/ 38 w 41"/>
                              <a:gd name="T3" fmla="*/ 9 h 40"/>
                              <a:gd name="T4" fmla="*/ 34 w 41"/>
                              <a:gd name="T5" fmla="*/ 11 h 40"/>
                              <a:gd name="T6" fmla="*/ 29 w 41"/>
                              <a:gd name="T7" fmla="*/ 13 h 40"/>
                              <a:gd name="T8" fmla="*/ 24 w 41"/>
                              <a:gd name="T9" fmla="*/ 16 h 40"/>
                              <a:gd name="T10" fmla="*/ 18 w 41"/>
                              <a:gd name="T11" fmla="*/ 18 h 40"/>
                              <a:gd name="T12" fmla="*/ 13 w 41"/>
                              <a:gd name="T13" fmla="*/ 22 h 40"/>
                              <a:gd name="T14" fmla="*/ 11 w 41"/>
                              <a:gd name="T15" fmla="*/ 24 h 40"/>
                              <a:gd name="T16" fmla="*/ 7 w 41"/>
                              <a:gd name="T17" fmla="*/ 30 h 40"/>
                              <a:gd name="T18" fmla="*/ 6 w 41"/>
                              <a:gd name="T19" fmla="*/ 33 h 40"/>
                              <a:gd name="T20" fmla="*/ 0 w 41"/>
                              <a:gd name="T21" fmla="*/ 40 h 40"/>
                              <a:gd name="T22" fmla="*/ 5 w 41"/>
                              <a:gd name="T23" fmla="*/ 37 h 40"/>
                              <a:gd name="T24" fmla="*/ 10 w 41"/>
                              <a:gd name="T25" fmla="*/ 33 h 40"/>
                              <a:gd name="T26" fmla="*/ 13 w 41"/>
                              <a:gd name="T27" fmla="*/ 30 h 40"/>
                              <a:gd name="T28" fmla="*/ 16 w 41"/>
                              <a:gd name="T29" fmla="*/ 26 h 40"/>
                              <a:gd name="T30" fmla="*/ 21 w 41"/>
                              <a:gd name="T31" fmla="*/ 24 h 40"/>
                              <a:gd name="T32" fmla="*/ 24 w 41"/>
                              <a:gd name="T33" fmla="*/ 22 h 40"/>
                              <a:gd name="T34" fmla="*/ 29 w 41"/>
                              <a:gd name="T35" fmla="*/ 19 h 40"/>
                              <a:gd name="T36" fmla="*/ 34 w 41"/>
                              <a:gd name="T37" fmla="*/ 18 h 40"/>
                              <a:gd name="T38" fmla="*/ 37 w 41"/>
                              <a:gd name="T39" fmla="*/ 16 h 40"/>
                              <a:gd name="T40" fmla="*/ 40 w 41"/>
                              <a:gd name="T41" fmla="*/ 12 h 40"/>
                              <a:gd name="T42" fmla="*/ 40 w 41"/>
                              <a:gd name="T43" fmla="*/ 10 h 40"/>
                              <a:gd name="T44" fmla="*/ 41 w 41"/>
                              <a:gd name="T45" fmla="*/ 0 h 4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  <a:cxn ang="0">
                                <a:pos x="T32" y="T33"/>
                              </a:cxn>
                              <a:cxn ang="0">
                                <a:pos x="T34" y="T35"/>
                              </a:cxn>
                              <a:cxn ang="0">
                                <a:pos x="T36" y="T37"/>
                              </a:cxn>
                              <a:cxn ang="0">
                                <a:pos x="T38" y="T39"/>
                              </a:cxn>
                              <a:cxn ang="0">
                                <a:pos x="T40" y="T41"/>
                              </a:cxn>
                              <a:cxn ang="0">
                                <a:pos x="T42" y="T43"/>
                              </a:cxn>
                              <a:cxn ang="0">
                                <a:pos x="T44" y="T45"/>
                              </a:cxn>
                            </a:cxnLst>
                            <a:rect l="0" t="0" r="r" b="b"/>
                            <a:pathLst>
                              <a:path w="41" h="40">
                                <a:moveTo>
                                  <a:pt x="41" y="0"/>
                                </a:moveTo>
                                <a:lnTo>
                                  <a:pt x="38" y="9"/>
                                </a:lnTo>
                                <a:lnTo>
                                  <a:pt x="34" y="11"/>
                                </a:lnTo>
                                <a:lnTo>
                                  <a:pt x="29" y="13"/>
                                </a:lnTo>
                                <a:lnTo>
                                  <a:pt x="24" y="16"/>
                                </a:lnTo>
                                <a:lnTo>
                                  <a:pt x="18" y="18"/>
                                </a:lnTo>
                                <a:lnTo>
                                  <a:pt x="13" y="22"/>
                                </a:lnTo>
                                <a:lnTo>
                                  <a:pt x="11" y="24"/>
                                </a:lnTo>
                                <a:lnTo>
                                  <a:pt x="7" y="30"/>
                                </a:lnTo>
                                <a:lnTo>
                                  <a:pt x="6" y="33"/>
                                </a:lnTo>
                                <a:lnTo>
                                  <a:pt x="0" y="40"/>
                                </a:lnTo>
                                <a:lnTo>
                                  <a:pt x="5" y="37"/>
                                </a:lnTo>
                                <a:lnTo>
                                  <a:pt x="10" y="33"/>
                                </a:lnTo>
                                <a:lnTo>
                                  <a:pt x="13" y="30"/>
                                </a:lnTo>
                                <a:lnTo>
                                  <a:pt x="16" y="26"/>
                                </a:lnTo>
                                <a:lnTo>
                                  <a:pt x="21" y="24"/>
                                </a:lnTo>
                                <a:lnTo>
                                  <a:pt x="24" y="22"/>
                                </a:lnTo>
                                <a:lnTo>
                                  <a:pt x="29" y="19"/>
                                </a:lnTo>
                                <a:lnTo>
                                  <a:pt x="34" y="18"/>
                                </a:lnTo>
                                <a:lnTo>
                                  <a:pt x="37" y="16"/>
                                </a:lnTo>
                                <a:lnTo>
                                  <a:pt x="40" y="12"/>
                                </a:lnTo>
                                <a:lnTo>
                                  <a:pt x="40" y="10"/>
                                </a:lnTo>
                                <a:lnTo>
                                  <a:pt x="41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02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  <p:sp>
                        <p:nvSpPr>
                          <p:cNvPr id="94" name="Freeform 21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260" y="1113"/>
                            <a:ext cx="10" cy="10"/>
                          </a:xfrm>
                          <a:custGeom>
                            <a:avLst/>
                            <a:gdLst>
                              <a:gd name="T0" fmla="*/ 0 w 42"/>
                              <a:gd name="T1" fmla="*/ 0 h 40"/>
                              <a:gd name="T2" fmla="*/ 4 w 42"/>
                              <a:gd name="T3" fmla="*/ 9 h 40"/>
                              <a:gd name="T4" fmla="*/ 8 w 42"/>
                              <a:gd name="T5" fmla="*/ 11 h 40"/>
                              <a:gd name="T6" fmla="*/ 14 w 42"/>
                              <a:gd name="T7" fmla="*/ 13 h 40"/>
                              <a:gd name="T8" fmla="*/ 19 w 42"/>
                              <a:gd name="T9" fmla="*/ 16 h 40"/>
                              <a:gd name="T10" fmla="*/ 25 w 42"/>
                              <a:gd name="T11" fmla="*/ 18 h 40"/>
                              <a:gd name="T12" fmla="*/ 30 w 42"/>
                              <a:gd name="T13" fmla="*/ 22 h 40"/>
                              <a:gd name="T14" fmla="*/ 32 w 42"/>
                              <a:gd name="T15" fmla="*/ 24 h 40"/>
                              <a:gd name="T16" fmla="*/ 35 w 42"/>
                              <a:gd name="T17" fmla="*/ 30 h 40"/>
                              <a:gd name="T18" fmla="*/ 37 w 42"/>
                              <a:gd name="T19" fmla="*/ 33 h 40"/>
                              <a:gd name="T20" fmla="*/ 42 w 42"/>
                              <a:gd name="T21" fmla="*/ 40 h 40"/>
                              <a:gd name="T22" fmla="*/ 37 w 42"/>
                              <a:gd name="T23" fmla="*/ 37 h 40"/>
                              <a:gd name="T24" fmla="*/ 33 w 42"/>
                              <a:gd name="T25" fmla="*/ 33 h 40"/>
                              <a:gd name="T26" fmla="*/ 30 w 42"/>
                              <a:gd name="T27" fmla="*/ 30 h 40"/>
                              <a:gd name="T28" fmla="*/ 26 w 42"/>
                              <a:gd name="T29" fmla="*/ 26 h 40"/>
                              <a:gd name="T30" fmla="*/ 22 w 42"/>
                              <a:gd name="T31" fmla="*/ 24 h 40"/>
                              <a:gd name="T32" fmla="*/ 17 w 42"/>
                              <a:gd name="T33" fmla="*/ 22 h 40"/>
                              <a:gd name="T34" fmla="*/ 13 w 42"/>
                              <a:gd name="T35" fmla="*/ 19 h 40"/>
                              <a:gd name="T36" fmla="*/ 9 w 42"/>
                              <a:gd name="T37" fmla="*/ 18 h 40"/>
                              <a:gd name="T38" fmla="*/ 5 w 42"/>
                              <a:gd name="T39" fmla="*/ 16 h 40"/>
                              <a:gd name="T40" fmla="*/ 3 w 42"/>
                              <a:gd name="T41" fmla="*/ 12 h 40"/>
                              <a:gd name="T42" fmla="*/ 2 w 42"/>
                              <a:gd name="T43" fmla="*/ 10 h 40"/>
                              <a:gd name="T44" fmla="*/ 0 w 42"/>
                              <a:gd name="T45" fmla="*/ 0 h 4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  <a:cxn ang="0">
                                <a:pos x="T32" y="T33"/>
                              </a:cxn>
                              <a:cxn ang="0">
                                <a:pos x="T34" y="T35"/>
                              </a:cxn>
                              <a:cxn ang="0">
                                <a:pos x="T36" y="T37"/>
                              </a:cxn>
                              <a:cxn ang="0">
                                <a:pos x="T38" y="T39"/>
                              </a:cxn>
                              <a:cxn ang="0">
                                <a:pos x="T40" y="T41"/>
                              </a:cxn>
                              <a:cxn ang="0">
                                <a:pos x="T42" y="T43"/>
                              </a:cxn>
                              <a:cxn ang="0">
                                <a:pos x="T44" y="T45"/>
                              </a:cxn>
                            </a:cxnLst>
                            <a:rect l="0" t="0" r="r" b="b"/>
                            <a:pathLst>
                              <a:path w="42" h="40">
                                <a:moveTo>
                                  <a:pt x="0" y="0"/>
                                </a:moveTo>
                                <a:lnTo>
                                  <a:pt x="4" y="9"/>
                                </a:lnTo>
                                <a:lnTo>
                                  <a:pt x="8" y="11"/>
                                </a:lnTo>
                                <a:lnTo>
                                  <a:pt x="14" y="13"/>
                                </a:lnTo>
                                <a:lnTo>
                                  <a:pt x="19" y="16"/>
                                </a:lnTo>
                                <a:lnTo>
                                  <a:pt x="25" y="18"/>
                                </a:lnTo>
                                <a:lnTo>
                                  <a:pt x="30" y="22"/>
                                </a:lnTo>
                                <a:lnTo>
                                  <a:pt x="32" y="24"/>
                                </a:lnTo>
                                <a:lnTo>
                                  <a:pt x="35" y="30"/>
                                </a:lnTo>
                                <a:lnTo>
                                  <a:pt x="37" y="33"/>
                                </a:lnTo>
                                <a:lnTo>
                                  <a:pt x="42" y="40"/>
                                </a:lnTo>
                                <a:lnTo>
                                  <a:pt x="37" y="37"/>
                                </a:lnTo>
                                <a:lnTo>
                                  <a:pt x="33" y="33"/>
                                </a:lnTo>
                                <a:lnTo>
                                  <a:pt x="30" y="30"/>
                                </a:lnTo>
                                <a:lnTo>
                                  <a:pt x="26" y="26"/>
                                </a:lnTo>
                                <a:lnTo>
                                  <a:pt x="22" y="24"/>
                                </a:lnTo>
                                <a:lnTo>
                                  <a:pt x="17" y="22"/>
                                </a:lnTo>
                                <a:lnTo>
                                  <a:pt x="13" y="19"/>
                                </a:lnTo>
                                <a:lnTo>
                                  <a:pt x="9" y="18"/>
                                </a:lnTo>
                                <a:lnTo>
                                  <a:pt x="5" y="16"/>
                                </a:lnTo>
                                <a:lnTo>
                                  <a:pt x="3" y="12"/>
                                </a:lnTo>
                                <a:lnTo>
                                  <a:pt x="2" y="1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02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</p:grpSp>
                    <p:grpSp>
                      <p:nvGrpSpPr>
                        <p:cNvPr id="90" name="Group 21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245" y="1123"/>
                          <a:ext cx="21" cy="4"/>
                          <a:chOff x="3245" y="1123"/>
                          <a:chExt cx="21" cy="4"/>
                        </a:xfrm>
                      </p:grpSpPr>
                      <p:sp>
                        <p:nvSpPr>
                          <p:cNvPr id="91" name="Oval 21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45" y="1123"/>
                            <a:ext cx="5" cy="4"/>
                          </a:xfrm>
                          <a:prstGeom prst="ellipse">
                            <a:avLst/>
                          </a:prstGeom>
                          <a:solidFill>
                            <a:srgbClr val="201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  <p:sp>
                        <p:nvSpPr>
                          <p:cNvPr id="92" name="Oval 21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61" y="1123"/>
                            <a:ext cx="5" cy="4"/>
                          </a:xfrm>
                          <a:prstGeom prst="ellipse">
                            <a:avLst/>
                          </a:prstGeom>
                          <a:solidFill>
                            <a:srgbClr val="201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s-MX"/>
                          </a:p>
                        </p:txBody>
                      </p:sp>
                    </p:grpSp>
                  </p:grpSp>
                </p:grpSp>
              </p:grpSp>
            </p:grpSp>
            <p:sp>
              <p:nvSpPr>
                <p:cNvPr id="79" name="Rectangle 219"/>
                <p:cNvSpPr>
                  <a:spLocks noChangeArrowheads="1"/>
                </p:cNvSpPr>
                <p:nvPr/>
              </p:nvSpPr>
              <p:spPr bwMode="auto">
                <a:xfrm>
                  <a:off x="3191" y="1076"/>
                  <a:ext cx="120" cy="302"/>
                </a:xfrm>
                <a:prstGeom prst="rect">
                  <a:avLst/>
                </a:prstGeom>
                <a:noFill/>
                <a:ln w="7938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</p:grpSp>
          <p:sp>
            <p:nvSpPr>
              <p:cNvPr id="15" name="Rectangle 221"/>
              <p:cNvSpPr>
                <a:spLocks noChangeArrowheads="1"/>
              </p:cNvSpPr>
              <p:nvPr/>
            </p:nvSpPr>
            <p:spPr bwMode="auto">
              <a:xfrm>
                <a:off x="3949" y="1078"/>
                <a:ext cx="838" cy="18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58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s-MX" dirty="0" err="1" smtClean="0"/>
                  <a:t>Intersection</a:t>
                </a:r>
                <a:endParaRPr lang="es-MX" dirty="0"/>
              </a:p>
            </p:txBody>
          </p:sp>
          <p:sp>
            <p:nvSpPr>
              <p:cNvPr id="16" name="Rectangle 223"/>
              <p:cNvSpPr>
                <a:spLocks noChangeArrowheads="1"/>
              </p:cNvSpPr>
              <p:nvPr/>
            </p:nvSpPr>
            <p:spPr bwMode="auto">
              <a:xfrm>
                <a:off x="3954" y="1356"/>
                <a:ext cx="833" cy="23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58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s-MX" dirty="0" smtClean="0"/>
                  <a:t>Single </a:t>
                </a:r>
                <a:r>
                  <a:rPr lang="es-MX" dirty="0" err="1" smtClean="0"/>
                  <a:t>route</a:t>
                </a:r>
                <a:endParaRPr lang="es-MX" dirty="0"/>
              </a:p>
            </p:txBody>
          </p:sp>
          <p:sp>
            <p:nvSpPr>
              <p:cNvPr id="17" name="Rectangle 225"/>
              <p:cNvSpPr>
                <a:spLocks noChangeArrowheads="1"/>
              </p:cNvSpPr>
              <p:nvPr/>
            </p:nvSpPr>
            <p:spPr bwMode="auto">
              <a:xfrm>
                <a:off x="2917" y="1882"/>
                <a:ext cx="676" cy="36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58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s-MX" dirty="0" err="1" smtClean="0"/>
                  <a:t>Urban</a:t>
                </a:r>
                <a:r>
                  <a:rPr lang="es-MX" dirty="0" smtClean="0"/>
                  <a:t> </a:t>
                </a:r>
                <a:r>
                  <a:rPr lang="es-MX" dirty="0" err="1" smtClean="0"/>
                  <a:t>streets</a:t>
                </a:r>
                <a:endParaRPr lang="es-MX" dirty="0"/>
              </a:p>
            </p:txBody>
          </p:sp>
          <p:sp>
            <p:nvSpPr>
              <p:cNvPr id="18" name="Rectangle 228"/>
              <p:cNvSpPr>
                <a:spLocks noChangeArrowheads="1"/>
              </p:cNvSpPr>
              <p:nvPr/>
            </p:nvSpPr>
            <p:spPr bwMode="auto">
              <a:xfrm>
                <a:off x="3968" y="1887"/>
                <a:ext cx="819" cy="36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58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s-MX" dirty="0" err="1" smtClean="0"/>
                  <a:t>Transit</a:t>
                </a:r>
                <a:r>
                  <a:rPr lang="es-MX" dirty="0" smtClean="0"/>
                  <a:t> </a:t>
                </a:r>
                <a:r>
                  <a:rPr lang="es-MX" dirty="0" err="1" smtClean="0"/>
                  <a:t>network</a:t>
                </a:r>
                <a:endParaRPr lang="es-MX" dirty="0"/>
              </a:p>
            </p:txBody>
          </p:sp>
          <p:sp>
            <p:nvSpPr>
              <p:cNvPr id="19" name="Rectangle 231"/>
              <p:cNvSpPr>
                <a:spLocks noChangeArrowheads="1"/>
              </p:cNvSpPr>
              <p:nvPr/>
            </p:nvSpPr>
            <p:spPr bwMode="auto">
              <a:xfrm>
                <a:off x="2917" y="2508"/>
                <a:ext cx="659" cy="36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s-MX" dirty="0" err="1" smtClean="0"/>
                  <a:t>Transit</a:t>
                </a:r>
                <a:endParaRPr lang="es-MX" dirty="0"/>
              </a:p>
            </p:txBody>
          </p:sp>
          <p:sp>
            <p:nvSpPr>
              <p:cNvPr id="20" name="Rectangle 234"/>
              <p:cNvSpPr>
                <a:spLocks noChangeArrowheads="1"/>
              </p:cNvSpPr>
              <p:nvPr/>
            </p:nvSpPr>
            <p:spPr bwMode="auto">
              <a:xfrm>
                <a:off x="3987" y="2513"/>
                <a:ext cx="800" cy="36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s-MX" dirty="0" smtClean="0"/>
                  <a:t>Auto-</a:t>
                </a:r>
                <a:r>
                  <a:rPr lang="es-MX" dirty="0" err="1" smtClean="0"/>
                  <a:t>highway</a:t>
                </a:r>
                <a:endParaRPr lang="es-MX" dirty="0"/>
              </a:p>
            </p:txBody>
          </p:sp>
          <p:sp>
            <p:nvSpPr>
              <p:cNvPr id="21" name="Rectangle 236"/>
              <p:cNvSpPr>
                <a:spLocks noChangeArrowheads="1"/>
              </p:cNvSpPr>
              <p:nvPr/>
            </p:nvSpPr>
            <p:spPr bwMode="auto">
              <a:xfrm>
                <a:off x="3487" y="3110"/>
                <a:ext cx="639" cy="15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s-MX" dirty="0" err="1" smtClean="0"/>
                  <a:t>Pedestrian</a:t>
                </a:r>
                <a:endParaRPr lang="es-MX" dirty="0"/>
              </a:p>
            </p:txBody>
          </p:sp>
          <p:sp>
            <p:nvSpPr>
              <p:cNvPr id="22" name="Rectangle 238"/>
              <p:cNvSpPr>
                <a:spLocks noChangeArrowheads="1"/>
              </p:cNvSpPr>
              <p:nvPr/>
            </p:nvSpPr>
            <p:spPr bwMode="auto">
              <a:xfrm>
                <a:off x="3504" y="3347"/>
                <a:ext cx="550" cy="179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58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s-MX" sz="1600" dirty="0" err="1" smtClean="0"/>
                  <a:t>Economy</a:t>
                </a:r>
                <a:endParaRPr lang="es-MX" sz="1600" dirty="0"/>
              </a:p>
            </p:txBody>
          </p:sp>
          <p:sp>
            <p:nvSpPr>
              <p:cNvPr id="23" name="Rectangle 240"/>
              <p:cNvSpPr>
                <a:spLocks noChangeArrowheads="1"/>
              </p:cNvSpPr>
              <p:nvPr/>
            </p:nvSpPr>
            <p:spPr bwMode="auto">
              <a:xfrm>
                <a:off x="2698" y="3493"/>
                <a:ext cx="663" cy="248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58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s-MX" dirty="0" err="1" smtClean="0"/>
                  <a:t>Housing</a:t>
                </a:r>
                <a:endParaRPr lang="es-MX" dirty="0"/>
              </a:p>
            </p:txBody>
          </p:sp>
          <p:sp>
            <p:nvSpPr>
              <p:cNvPr id="24" name="Rectangle 243"/>
              <p:cNvSpPr>
                <a:spLocks noChangeArrowheads="1"/>
              </p:cNvSpPr>
              <p:nvPr/>
            </p:nvSpPr>
            <p:spPr bwMode="auto">
              <a:xfrm>
                <a:off x="2698" y="3899"/>
                <a:ext cx="663" cy="284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58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s-MX" sz="1600" dirty="0" smtClean="0"/>
                  <a:t>Social </a:t>
                </a:r>
                <a:r>
                  <a:rPr lang="es-MX" sz="1600" dirty="0" err="1" smtClean="0"/>
                  <a:t>conditions</a:t>
                </a:r>
                <a:endParaRPr lang="es-MX" sz="1600" dirty="0"/>
              </a:p>
            </p:txBody>
          </p:sp>
          <p:sp>
            <p:nvSpPr>
              <p:cNvPr id="25" name="Rectangle 246"/>
              <p:cNvSpPr>
                <a:spLocks noChangeArrowheads="1"/>
              </p:cNvSpPr>
              <p:nvPr/>
            </p:nvSpPr>
            <p:spPr bwMode="auto">
              <a:xfrm>
                <a:off x="3500" y="4014"/>
                <a:ext cx="750" cy="169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58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s-MX" sz="1600" dirty="0" err="1" smtClean="0"/>
                  <a:t>Environment</a:t>
                </a:r>
                <a:endParaRPr lang="es-MX" sz="1600" dirty="0"/>
              </a:p>
            </p:txBody>
          </p:sp>
          <p:sp>
            <p:nvSpPr>
              <p:cNvPr id="26" name="Rectangle 248"/>
              <p:cNvSpPr>
                <a:spLocks noChangeArrowheads="1"/>
              </p:cNvSpPr>
              <p:nvPr/>
            </p:nvSpPr>
            <p:spPr bwMode="auto">
              <a:xfrm>
                <a:off x="4463" y="3646"/>
                <a:ext cx="559" cy="238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222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s-MX" sz="1800" b="1" dirty="0" err="1" smtClean="0"/>
                  <a:t>Transport</a:t>
                </a:r>
                <a:endParaRPr lang="es-MX" sz="1800" b="1" dirty="0"/>
              </a:p>
            </p:txBody>
          </p:sp>
          <p:sp>
            <p:nvSpPr>
              <p:cNvPr id="27" name="Rectangle 250"/>
              <p:cNvSpPr>
                <a:spLocks noChangeArrowheads="1"/>
              </p:cNvSpPr>
              <p:nvPr/>
            </p:nvSpPr>
            <p:spPr bwMode="auto">
              <a:xfrm>
                <a:off x="3540" y="3676"/>
                <a:ext cx="705" cy="182"/>
              </a:xfrm>
              <a:prstGeom prst="rect">
                <a:avLst/>
              </a:prstGeom>
              <a:solidFill>
                <a:srgbClr val="FFFFFF"/>
              </a:solidFill>
              <a:ln w="222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s-MX" b="1" dirty="0" smtClean="0">
                    <a:solidFill>
                      <a:srgbClr val="FF0000"/>
                    </a:solidFill>
                  </a:rPr>
                  <a:t>CITY</a:t>
                </a:r>
                <a:endParaRPr lang="es-MX" b="1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28" name="Group 255"/>
              <p:cNvGrpSpPr>
                <a:grpSpLocks/>
              </p:cNvGrpSpPr>
              <p:nvPr/>
            </p:nvGrpSpPr>
            <p:grpSpPr bwMode="auto">
              <a:xfrm>
                <a:off x="3590" y="2647"/>
                <a:ext cx="387" cy="62"/>
                <a:chOff x="3590" y="2647"/>
                <a:chExt cx="387" cy="62"/>
              </a:xfrm>
            </p:grpSpPr>
            <p:sp>
              <p:nvSpPr>
                <p:cNvPr id="74" name="Freeform 252"/>
                <p:cNvSpPr>
                  <a:spLocks/>
                </p:cNvSpPr>
                <p:nvPr/>
              </p:nvSpPr>
              <p:spPr bwMode="auto">
                <a:xfrm>
                  <a:off x="3619" y="2670"/>
                  <a:ext cx="330" cy="15"/>
                </a:xfrm>
                <a:custGeom>
                  <a:avLst/>
                  <a:gdLst>
                    <a:gd name="T0" fmla="*/ 0 w 330"/>
                    <a:gd name="T1" fmla="*/ 5 h 15"/>
                    <a:gd name="T2" fmla="*/ 0 w 330"/>
                    <a:gd name="T3" fmla="*/ 15 h 15"/>
                    <a:gd name="T4" fmla="*/ 330 w 330"/>
                    <a:gd name="T5" fmla="*/ 10 h 15"/>
                    <a:gd name="T6" fmla="*/ 330 w 330"/>
                    <a:gd name="T7" fmla="*/ 0 h 15"/>
                    <a:gd name="T8" fmla="*/ 0 w 330"/>
                    <a:gd name="T9" fmla="*/ 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0" h="15">
                      <a:moveTo>
                        <a:pt x="0" y="5"/>
                      </a:moveTo>
                      <a:lnTo>
                        <a:pt x="0" y="15"/>
                      </a:lnTo>
                      <a:lnTo>
                        <a:pt x="330" y="10"/>
                      </a:lnTo>
                      <a:lnTo>
                        <a:pt x="330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5" name="Freeform 253"/>
                <p:cNvSpPr>
                  <a:spLocks/>
                </p:cNvSpPr>
                <p:nvPr/>
              </p:nvSpPr>
              <p:spPr bwMode="auto">
                <a:xfrm>
                  <a:off x="3590" y="2647"/>
                  <a:ext cx="39" cy="62"/>
                </a:xfrm>
                <a:custGeom>
                  <a:avLst/>
                  <a:gdLst>
                    <a:gd name="T0" fmla="*/ 39 w 39"/>
                    <a:gd name="T1" fmla="*/ 0 h 62"/>
                    <a:gd name="T2" fmla="*/ 0 w 39"/>
                    <a:gd name="T3" fmla="*/ 33 h 62"/>
                    <a:gd name="T4" fmla="*/ 39 w 39"/>
                    <a:gd name="T5" fmla="*/ 62 h 62"/>
                    <a:gd name="T6" fmla="*/ 39 w 39"/>
                    <a:gd name="T7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9" h="62">
                      <a:moveTo>
                        <a:pt x="39" y="0"/>
                      </a:moveTo>
                      <a:lnTo>
                        <a:pt x="0" y="33"/>
                      </a:lnTo>
                      <a:lnTo>
                        <a:pt x="39" y="62"/>
                      </a:lnTo>
                      <a:lnTo>
                        <a:pt x="39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6" name="Freeform 254"/>
                <p:cNvSpPr>
                  <a:spLocks/>
                </p:cNvSpPr>
                <p:nvPr/>
              </p:nvSpPr>
              <p:spPr bwMode="auto">
                <a:xfrm>
                  <a:off x="3939" y="2647"/>
                  <a:ext cx="38" cy="62"/>
                </a:xfrm>
                <a:custGeom>
                  <a:avLst/>
                  <a:gdLst>
                    <a:gd name="T0" fmla="*/ 0 w 38"/>
                    <a:gd name="T1" fmla="*/ 62 h 62"/>
                    <a:gd name="T2" fmla="*/ 38 w 38"/>
                    <a:gd name="T3" fmla="*/ 28 h 62"/>
                    <a:gd name="T4" fmla="*/ 0 w 38"/>
                    <a:gd name="T5" fmla="*/ 0 h 62"/>
                    <a:gd name="T6" fmla="*/ 0 w 38"/>
                    <a:gd name="T7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62">
                      <a:moveTo>
                        <a:pt x="0" y="62"/>
                      </a:moveTo>
                      <a:lnTo>
                        <a:pt x="38" y="28"/>
                      </a:lnTo>
                      <a:lnTo>
                        <a:pt x="0" y="0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</p:grpSp>
          <p:grpSp>
            <p:nvGrpSpPr>
              <p:cNvPr id="29" name="Group 259"/>
              <p:cNvGrpSpPr>
                <a:grpSpLocks/>
              </p:cNvGrpSpPr>
              <p:nvPr/>
            </p:nvGrpSpPr>
            <p:grpSpPr bwMode="auto">
              <a:xfrm>
                <a:off x="3567" y="2881"/>
                <a:ext cx="129" cy="220"/>
                <a:chOff x="3567" y="2881"/>
                <a:chExt cx="129" cy="220"/>
              </a:xfrm>
            </p:grpSpPr>
            <p:sp>
              <p:nvSpPr>
                <p:cNvPr id="71" name="Freeform 256"/>
                <p:cNvSpPr>
                  <a:spLocks/>
                </p:cNvSpPr>
                <p:nvPr/>
              </p:nvSpPr>
              <p:spPr bwMode="auto">
                <a:xfrm>
                  <a:off x="3581" y="2905"/>
                  <a:ext cx="105" cy="176"/>
                </a:xfrm>
                <a:custGeom>
                  <a:avLst/>
                  <a:gdLst>
                    <a:gd name="T0" fmla="*/ 5 w 105"/>
                    <a:gd name="T1" fmla="*/ 0 h 176"/>
                    <a:gd name="T2" fmla="*/ 0 w 105"/>
                    <a:gd name="T3" fmla="*/ 4 h 176"/>
                    <a:gd name="T4" fmla="*/ 100 w 105"/>
                    <a:gd name="T5" fmla="*/ 176 h 176"/>
                    <a:gd name="T6" fmla="*/ 105 w 105"/>
                    <a:gd name="T7" fmla="*/ 172 h 176"/>
                    <a:gd name="T8" fmla="*/ 5 w 105"/>
                    <a:gd name="T9" fmla="*/ 0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76">
                      <a:moveTo>
                        <a:pt x="5" y="0"/>
                      </a:moveTo>
                      <a:lnTo>
                        <a:pt x="0" y="4"/>
                      </a:lnTo>
                      <a:lnTo>
                        <a:pt x="100" y="176"/>
                      </a:lnTo>
                      <a:lnTo>
                        <a:pt x="105" y="172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2" name="Freeform 257"/>
                <p:cNvSpPr>
                  <a:spLocks/>
                </p:cNvSpPr>
                <p:nvPr/>
              </p:nvSpPr>
              <p:spPr bwMode="auto">
                <a:xfrm>
                  <a:off x="3567" y="2881"/>
                  <a:ext cx="52" cy="47"/>
                </a:xfrm>
                <a:custGeom>
                  <a:avLst/>
                  <a:gdLst>
                    <a:gd name="T0" fmla="*/ 52 w 52"/>
                    <a:gd name="T1" fmla="*/ 14 h 47"/>
                    <a:gd name="T2" fmla="*/ 4 w 52"/>
                    <a:gd name="T3" fmla="*/ 0 h 47"/>
                    <a:gd name="T4" fmla="*/ 0 w 52"/>
                    <a:gd name="T5" fmla="*/ 47 h 47"/>
                    <a:gd name="T6" fmla="*/ 52 w 52"/>
                    <a:gd name="T7" fmla="*/ 1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2" h="47">
                      <a:moveTo>
                        <a:pt x="52" y="14"/>
                      </a:moveTo>
                      <a:lnTo>
                        <a:pt x="4" y="0"/>
                      </a:lnTo>
                      <a:lnTo>
                        <a:pt x="0" y="47"/>
                      </a:lnTo>
                      <a:lnTo>
                        <a:pt x="52" y="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3" name="Freeform 258"/>
                <p:cNvSpPr>
                  <a:spLocks/>
                </p:cNvSpPr>
                <p:nvPr/>
              </p:nvSpPr>
              <p:spPr bwMode="auto">
                <a:xfrm>
                  <a:off x="3643" y="3053"/>
                  <a:ext cx="53" cy="48"/>
                </a:xfrm>
                <a:custGeom>
                  <a:avLst/>
                  <a:gdLst>
                    <a:gd name="T0" fmla="*/ 0 w 53"/>
                    <a:gd name="T1" fmla="*/ 33 h 48"/>
                    <a:gd name="T2" fmla="*/ 48 w 53"/>
                    <a:gd name="T3" fmla="*/ 48 h 48"/>
                    <a:gd name="T4" fmla="*/ 53 w 53"/>
                    <a:gd name="T5" fmla="*/ 0 h 48"/>
                    <a:gd name="T6" fmla="*/ 0 w 53"/>
                    <a:gd name="T7" fmla="*/ 33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3" h="48">
                      <a:moveTo>
                        <a:pt x="0" y="33"/>
                      </a:moveTo>
                      <a:lnTo>
                        <a:pt x="48" y="48"/>
                      </a:lnTo>
                      <a:lnTo>
                        <a:pt x="53" y="0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</p:grpSp>
          <p:grpSp>
            <p:nvGrpSpPr>
              <p:cNvPr id="30" name="Group 263"/>
              <p:cNvGrpSpPr>
                <a:grpSpLocks/>
              </p:cNvGrpSpPr>
              <p:nvPr/>
            </p:nvGrpSpPr>
            <p:grpSpPr bwMode="auto">
              <a:xfrm>
                <a:off x="3872" y="2876"/>
                <a:ext cx="120" cy="220"/>
                <a:chOff x="3872" y="2876"/>
                <a:chExt cx="120" cy="220"/>
              </a:xfrm>
            </p:grpSpPr>
            <p:sp>
              <p:nvSpPr>
                <p:cNvPr id="68" name="Freeform 260"/>
                <p:cNvSpPr>
                  <a:spLocks/>
                </p:cNvSpPr>
                <p:nvPr/>
              </p:nvSpPr>
              <p:spPr bwMode="auto">
                <a:xfrm>
                  <a:off x="3901" y="2905"/>
                  <a:ext cx="62" cy="167"/>
                </a:xfrm>
                <a:custGeom>
                  <a:avLst/>
                  <a:gdLst>
                    <a:gd name="T0" fmla="*/ 62 w 62"/>
                    <a:gd name="T1" fmla="*/ 4 h 167"/>
                    <a:gd name="T2" fmla="*/ 53 w 62"/>
                    <a:gd name="T3" fmla="*/ 0 h 167"/>
                    <a:gd name="T4" fmla="*/ 0 w 62"/>
                    <a:gd name="T5" fmla="*/ 162 h 167"/>
                    <a:gd name="T6" fmla="*/ 10 w 62"/>
                    <a:gd name="T7" fmla="*/ 167 h 167"/>
                    <a:gd name="T8" fmla="*/ 62 w 62"/>
                    <a:gd name="T9" fmla="*/ 4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2" h="167">
                      <a:moveTo>
                        <a:pt x="62" y="4"/>
                      </a:moveTo>
                      <a:lnTo>
                        <a:pt x="53" y="0"/>
                      </a:lnTo>
                      <a:lnTo>
                        <a:pt x="0" y="162"/>
                      </a:lnTo>
                      <a:lnTo>
                        <a:pt x="10" y="167"/>
                      </a:lnTo>
                      <a:lnTo>
                        <a:pt x="62" y="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69" name="Freeform 261"/>
                <p:cNvSpPr>
                  <a:spLocks/>
                </p:cNvSpPr>
                <p:nvPr/>
              </p:nvSpPr>
              <p:spPr bwMode="auto">
                <a:xfrm>
                  <a:off x="3934" y="2876"/>
                  <a:ext cx="58" cy="48"/>
                </a:xfrm>
                <a:custGeom>
                  <a:avLst/>
                  <a:gdLst>
                    <a:gd name="T0" fmla="*/ 58 w 58"/>
                    <a:gd name="T1" fmla="*/ 48 h 48"/>
                    <a:gd name="T2" fmla="*/ 39 w 58"/>
                    <a:gd name="T3" fmla="*/ 0 h 48"/>
                    <a:gd name="T4" fmla="*/ 0 w 58"/>
                    <a:gd name="T5" fmla="*/ 24 h 48"/>
                    <a:gd name="T6" fmla="*/ 58 w 58"/>
                    <a:gd name="T7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8" h="48">
                      <a:moveTo>
                        <a:pt x="58" y="48"/>
                      </a:moveTo>
                      <a:lnTo>
                        <a:pt x="39" y="0"/>
                      </a:lnTo>
                      <a:lnTo>
                        <a:pt x="0" y="24"/>
                      </a:lnTo>
                      <a:lnTo>
                        <a:pt x="58" y="48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0" name="Freeform 262"/>
                <p:cNvSpPr>
                  <a:spLocks/>
                </p:cNvSpPr>
                <p:nvPr/>
              </p:nvSpPr>
              <p:spPr bwMode="auto">
                <a:xfrm>
                  <a:off x="3872" y="3053"/>
                  <a:ext cx="62" cy="43"/>
                </a:xfrm>
                <a:custGeom>
                  <a:avLst/>
                  <a:gdLst>
                    <a:gd name="T0" fmla="*/ 0 w 62"/>
                    <a:gd name="T1" fmla="*/ 0 h 43"/>
                    <a:gd name="T2" fmla="*/ 24 w 62"/>
                    <a:gd name="T3" fmla="*/ 43 h 43"/>
                    <a:gd name="T4" fmla="*/ 62 w 62"/>
                    <a:gd name="T5" fmla="*/ 14 h 43"/>
                    <a:gd name="T6" fmla="*/ 0 w 62"/>
                    <a:gd name="T7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2" h="43">
                      <a:moveTo>
                        <a:pt x="0" y="0"/>
                      </a:moveTo>
                      <a:lnTo>
                        <a:pt x="24" y="43"/>
                      </a:lnTo>
                      <a:lnTo>
                        <a:pt x="62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</p:grpSp>
          <p:grpSp>
            <p:nvGrpSpPr>
              <p:cNvPr id="31" name="Group 267"/>
              <p:cNvGrpSpPr>
                <a:grpSpLocks/>
              </p:cNvGrpSpPr>
              <p:nvPr/>
            </p:nvGrpSpPr>
            <p:grpSpPr bwMode="auto">
              <a:xfrm>
                <a:off x="3762" y="3531"/>
                <a:ext cx="67" cy="129"/>
                <a:chOff x="3762" y="3531"/>
                <a:chExt cx="67" cy="129"/>
              </a:xfrm>
            </p:grpSpPr>
            <p:sp>
              <p:nvSpPr>
                <p:cNvPr id="65" name="Rectangle 264"/>
                <p:cNvSpPr>
                  <a:spLocks noChangeArrowheads="1"/>
                </p:cNvSpPr>
                <p:nvPr/>
              </p:nvSpPr>
              <p:spPr bwMode="auto">
                <a:xfrm>
                  <a:off x="3791" y="3559"/>
                  <a:ext cx="10" cy="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66" name="Freeform 265"/>
                <p:cNvSpPr>
                  <a:spLocks/>
                </p:cNvSpPr>
                <p:nvPr/>
              </p:nvSpPr>
              <p:spPr bwMode="auto">
                <a:xfrm>
                  <a:off x="3767" y="3531"/>
                  <a:ext cx="62" cy="38"/>
                </a:xfrm>
                <a:custGeom>
                  <a:avLst/>
                  <a:gdLst>
                    <a:gd name="T0" fmla="*/ 62 w 62"/>
                    <a:gd name="T1" fmla="*/ 38 h 38"/>
                    <a:gd name="T2" fmla="*/ 29 w 62"/>
                    <a:gd name="T3" fmla="*/ 0 h 38"/>
                    <a:gd name="T4" fmla="*/ 0 w 62"/>
                    <a:gd name="T5" fmla="*/ 38 h 38"/>
                    <a:gd name="T6" fmla="*/ 62 w 62"/>
                    <a:gd name="T7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2" h="38">
                      <a:moveTo>
                        <a:pt x="62" y="38"/>
                      </a:moveTo>
                      <a:lnTo>
                        <a:pt x="29" y="0"/>
                      </a:lnTo>
                      <a:lnTo>
                        <a:pt x="0" y="38"/>
                      </a:lnTo>
                      <a:lnTo>
                        <a:pt x="62" y="38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67" name="Freeform 266"/>
                <p:cNvSpPr>
                  <a:spLocks/>
                </p:cNvSpPr>
                <p:nvPr/>
              </p:nvSpPr>
              <p:spPr bwMode="auto">
                <a:xfrm>
                  <a:off x="3762" y="3621"/>
                  <a:ext cx="63" cy="39"/>
                </a:xfrm>
                <a:custGeom>
                  <a:avLst/>
                  <a:gdLst>
                    <a:gd name="T0" fmla="*/ 0 w 63"/>
                    <a:gd name="T1" fmla="*/ 0 h 39"/>
                    <a:gd name="T2" fmla="*/ 34 w 63"/>
                    <a:gd name="T3" fmla="*/ 39 h 39"/>
                    <a:gd name="T4" fmla="*/ 63 w 63"/>
                    <a:gd name="T5" fmla="*/ 0 h 39"/>
                    <a:gd name="T6" fmla="*/ 0 w 63"/>
                    <a:gd name="T7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39">
                      <a:moveTo>
                        <a:pt x="0" y="0"/>
                      </a:moveTo>
                      <a:lnTo>
                        <a:pt x="34" y="39"/>
                      </a:lnTo>
                      <a:lnTo>
                        <a:pt x="6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</p:grpSp>
          <p:grpSp>
            <p:nvGrpSpPr>
              <p:cNvPr id="32" name="Group 271"/>
              <p:cNvGrpSpPr>
                <a:grpSpLocks/>
              </p:cNvGrpSpPr>
              <p:nvPr/>
            </p:nvGrpSpPr>
            <p:grpSpPr bwMode="auto">
              <a:xfrm>
                <a:off x="3371" y="3612"/>
                <a:ext cx="157" cy="115"/>
                <a:chOff x="3371" y="3612"/>
                <a:chExt cx="157" cy="115"/>
              </a:xfrm>
            </p:grpSpPr>
            <p:sp>
              <p:nvSpPr>
                <p:cNvPr id="62" name="Freeform 268"/>
                <p:cNvSpPr>
                  <a:spLocks/>
                </p:cNvSpPr>
                <p:nvPr/>
              </p:nvSpPr>
              <p:spPr bwMode="auto">
                <a:xfrm>
                  <a:off x="3395" y="3626"/>
                  <a:ext cx="114" cy="86"/>
                </a:xfrm>
                <a:custGeom>
                  <a:avLst/>
                  <a:gdLst>
                    <a:gd name="T0" fmla="*/ 4 w 114"/>
                    <a:gd name="T1" fmla="*/ 0 h 86"/>
                    <a:gd name="T2" fmla="*/ 0 w 114"/>
                    <a:gd name="T3" fmla="*/ 10 h 86"/>
                    <a:gd name="T4" fmla="*/ 109 w 114"/>
                    <a:gd name="T5" fmla="*/ 86 h 86"/>
                    <a:gd name="T6" fmla="*/ 114 w 114"/>
                    <a:gd name="T7" fmla="*/ 77 h 86"/>
                    <a:gd name="T8" fmla="*/ 4 w 114"/>
                    <a:gd name="T9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4" h="86">
                      <a:moveTo>
                        <a:pt x="4" y="0"/>
                      </a:moveTo>
                      <a:lnTo>
                        <a:pt x="0" y="10"/>
                      </a:lnTo>
                      <a:lnTo>
                        <a:pt x="109" y="86"/>
                      </a:lnTo>
                      <a:lnTo>
                        <a:pt x="114" y="77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63" name="Freeform 269"/>
                <p:cNvSpPr>
                  <a:spLocks/>
                </p:cNvSpPr>
                <p:nvPr/>
              </p:nvSpPr>
              <p:spPr bwMode="auto">
                <a:xfrm>
                  <a:off x="3371" y="3612"/>
                  <a:ext cx="47" cy="52"/>
                </a:xfrm>
                <a:custGeom>
                  <a:avLst/>
                  <a:gdLst>
                    <a:gd name="T0" fmla="*/ 47 w 47"/>
                    <a:gd name="T1" fmla="*/ 0 h 52"/>
                    <a:gd name="T2" fmla="*/ 0 w 47"/>
                    <a:gd name="T3" fmla="*/ 9 h 52"/>
                    <a:gd name="T4" fmla="*/ 19 w 47"/>
                    <a:gd name="T5" fmla="*/ 52 h 52"/>
                    <a:gd name="T6" fmla="*/ 47 w 47"/>
                    <a:gd name="T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7" h="52">
                      <a:moveTo>
                        <a:pt x="47" y="0"/>
                      </a:moveTo>
                      <a:lnTo>
                        <a:pt x="0" y="9"/>
                      </a:lnTo>
                      <a:lnTo>
                        <a:pt x="19" y="52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64" name="Freeform 270"/>
                <p:cNvSpPr>
                  <a:spLocks/>
                </p:cNvSpPr>
                <p:nvPr/>
              </p:nvSpPr>
              <p:spPr bwMode="auto">
                <a:xfrm>
                  <a:off x="3481" y="3674"/>
                  <a:ext cx="47" cy="53"/>
                </a:xfrm>
                <a:custGeom>
                  <a:avLst/>
                  <a:gdLst>
                    <a:gd name="T0" fmla="*/ 0 w 47"/>
                    <a:gd name="T1" fmla="*/ 53 h 53"/>
                    <a:gd name="T2" fmla="*/ 47 w 47"/>
                    <a:gd name="T3" fmla="*/ 43 h 53"/>
                    <a:gd name="T4" fmla="*/ 28 w 47"/>
                    <a:gd name="T5" fmla="*/ 0 h 53"/>
                    <a:gd name="T6" fmla="*/ 0 w 47"/>
                    <a:gd name="T7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7" h="53">
                      <a:moveTo>
                        <a:pt x="0" y="53"/>
                      </a:moveTo>
                      <a:lnTo>
                        <a:pt x="47" y="43"/>
                      </a:lnTo>
                      <a:lnTo>
                        <a:pt x="28" y="0"/>
                      </a:lnTo>
                      <a:lnTo>
                        <a:pt x="0" y="5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</p:grpSp>
          <p:grpSp>
            <p:nvGrpSpPr>
              <p:cNvPr id="33" name="Group 275"/>
              <p:cNvGrpSpPr>
                <a:grpSpLocks/>
              </p:cNvGrpSpPr>
              <p:nvPr/>
            </p:nvGrpSpPr>
            <p:grpSpPr bwMode="auto">
              <a:xfrm>
                <a:off x="3366" y="3836"/>
                <a:ext cx="158" cy="120"/>
                <a:chOff x="3366" y="3836"/>
                <a:chExt cx="158" cy="120"/>
              </a:xfrm>
            </p:grpSpPr>
            <p:sp>
              <p:nvSpPr>
                <p:cNvPr id="59" name="Freeform 272"/>
                <p:cNvSpPr>
                  <a:spLocks/>
                </p:cNvSpPr>
                <p:nvPr/>
              </p:nvSpPr>
              <p:spPr bwMode="auto">
                <a:xfrm>
                  <a:off x="3385" y="3846"/>
                  <a:ext cx="124" cy="100"/>
                </a:xfrm>
                <a:custGeom>
                  <a:avLst/>
                  <a:gdLst>
                    <a:gd name="T0" fmla="*/ 0 w 124"/>
                    <a:gd name="T1" fmla="*/ 91 h 100"/>
                    <a:gd name="T2" fmla="*/ 5 w 124"/>
                    <a:gd name="T3" fmla="*/ 100 h 100"/>
                    <a:gd name="T4" fmla="*/ 124 w 124"/>
                    <a:gd name="T5" fmla="*/ 10 h 100"/>
                    <a:gd name="T6" fmla="*/ 119 w 124"/>
                    <a:gd name="T7" fmla="*/ 0 h 100"/>
                    <a:gd name="T8" fmla="*/ 0 w 124"/>
                    <a:gd name="T9" fmla="*/ 91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4" h="100">
                      <a:moveTo>
                        <a:pt x="0" y="91"/>
                      </a:moveTo>
                      <a:lnTo>
                        <a:pt x="5" y="100"/>
                      </a:lnTo>
                      <a:lnTo>
                        <a:pt x="124" y="10"/>
                      </a:lnTo>
                      <a:lnTo>
                        <a:pt x="119" y="0"/>
                      </a:lnTo>
                      <a:lnTo>
                        <a:pt x="0" y="9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60" name="Freeform 273"/>
                <p:cNvSpPr>
                  <a:spLocks/>
                </p:cNvSpPr>
                <p:nvPr/>
              </p:nvSpPr>
              <p:spPr bwMode="auto">
                <a:xfrm>
                  <a:off x="3366" y="3908"/>
                  <a:ext cx="48" cy="48"/>
                </a:xfrm>
                <a:custGeom>
                  <a:avLst/>
                  <a:gdLst>
                    <a:gd name="T0" fmla="*/ 9 w 48"/>
                    <a:gd name="T1" fmla="*/ 0 h 48"/>
                    <a:gd name="T2" fmla="*/ 0 w 48"/>
                    <a:gd name="T3" fmla="*/ 48 h 48"/>
                    <a:gd name="T4" fmla="*/ 48 w 48"/>
                    <a:gd name="T5" fmla="*/ 43 h 48"/>
                    <a:gd name="T6" fmla="*/ 9 w 48"/>
                    <a:gd name="T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8" h="48">
                      <a:moveTo>
                        <a:pt x="9" y="0"/>
                      </a:moveTo>
                      <a:lnTo>
                        <a:pt x="0" y="48"/>
                      </a:lnTo>
                      <a:lnTo>
                        <a:pt x="48" y="43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61" name="Freeform 274"/>
                <p:cNvSpPr>
                  <a:spLocks/>
                </p:cNvSpPr>
                <p:nvPr/>
              </p:nvSpPr>
              <p:spPr bwMode="auto">
                <a:xfrm>
                  <a:off x="3476" y="3836"/>
                  <a:ext cx="48" cy="48"/>
                </a:xfrm>
                <a:custGeom>
                  <a:avLst/>
                  <a:gdLst>
                    <a:gd name="T0" fmla="*/ 38 w 48"/>
                    <a:gd name="T1" fmla="*/ 48 h 48"/>
                    <a:gd name="T2" fmla="*/ 48 w 48"/>
                    <a:gd name="T3" fmla="*/ 0 h 48"/>
                    <a:gd name="T4" fmla="*/ 0 w 48"/>
                    <a:gd name="T5" fmla="*/ 5 h 48"/>
                    <a:gd name="T6" fmla="*/ 38 w 48"/>
                    <a:gd name="T7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8" h="48">
                      <a:moveTo>
                        <a:pt x="38" y="48"/>
                      </a:moveTo>
                      <a:lnTo>
                        <a:pt x="48" y="0"/>
                      </a:lnTo>
                      <a:lnTo>
                        <a:pt x="0" y="5"/>
                      </a:lnTo>
                      <a:lnTo>
                        <a:pt x="38" y="48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</p:grpSp>
          <p:grpSp>
            <p:nvGrpSpPr>
              <p:cNvPr id="34" name="Group 285"/>
              <p:cNvGrpSpPr>
                <a:grpSpLocks/>
              </p:cNvGrpSpPr>
              <p:nvPr/>
            </p:nvGrpSpPr>
            <p:grpSpPr bwMode="auto">
              <a:xfrm>
                <a:off x="4063" y="3454"/>
                <a:ext cx="407" cy="225"/>
                <a:chOff x="4063" y="3454"/>
                <a:chExt cx="407" cy="225"/>
              </a:xfrm>
            </p:grpSpPr>
            <p:sp>
              <p:nvSpPr>
                <p:cNvPr id="50" name="Freeform 276"/>
                <p:cNvSpPr>
                  <a:spLocks/>
                </p:cNvSpPr>
                <p:nvPr/>
              </p:nvSpPr>
              <p:spPr bwMode="auto">
                <a:xfrm>
                  <a:off x="4087" y="3469"/>
                  <a:ext cx="39" cy="28"/>
                </a:xfrm>
                <a:custGeom>
                  <a:avLst/>
                  <a:gdLst>
                    <a:gd name="T0" fmla="*/ 5 w 39"/>
                    <a:gd name="T1" fmla="*/ 0 h 28"/>
                    <a:gd name="T2" fmla="*/ 0 w 39"/>
                    <a:gd name="T3" fmla="*/ 9 h 28"/>
                    <a:gd name="T4" fmla="*/ 34 w 39"/>
                    <a:gd name="T5" fmla="*/ 28 h 28"/>
                    <a:gd name="T6" fmla="*/ 39 w 39"/>
                    <a:gd name="T7" fmla="*/ 19 h 28"/>
                    <a:gd name="T8" fmla="*/ 5 w 39"/>
                    <a:gd name="T9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28">
                      <a:moveTo>
                        <a:pt x="5" y="0"/>
                      </a:moveTo>
                      <a:lnTo>
                        <a:pt x="0" y="9"/>
                      </a:lnTo>
                      <a:lnTo>
                        <a:pt x="34" y="28"/>
                      </a:lnTo>
                      <a:lnTo>
                        <a:pt x="39" y="19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51" name="Freeform 277"/>
                <p:cNvSpPr>
                  <a:spLocks/>
                </p:cNvSpPr>
                <p:nvPr/>
              </p:nvSpPr>
              <p:spPr bwMode="auto">
                <a:xfrm>
                  <a:off x="4145" y="3497"/>
                  <a:ext cx="38" cy="29"/>
                </a:xfrm>
                <a:custGeom>
                  <a:avLst/>
                  <a:gdLst>
                    <a:gd name="T0" fmla="*/ 4 w 38"/>
                    <a:gd name="T1" fmla="*/ 0 h 29"/>
                    <a:gd name="T2" fmla="*/ 0 w 38"/>
                    <a:gd name="T3" fmla="*/ 10 h 29"/>
                    <a:gd name="T4" fmla="*/ 33 w 38"/>
                    <a:gd name="T5" fmla="*/ 29 h 29"/>
                    <a:gd name="T6" fmla="*/ 38 w 38"/>
                    <a:gd name="T7" fmla="*/ 19 h 29"/>
                    <a:gd name="T8" fmla="*/ 4 w 38"/>
                    <a:gd name="T9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29">
                      <a:moveTo>
                        <a:pt x="4" y="0"/>
                      </a:moveTo>
                      <a:lnTo>
                        <a:pt x="0" y="10"/>
                      </a:lnTo>
                      <a:lnTo>
                        <a:pt x="33" y="29"/>
                      </a:lnTo>
                      <a:lnTo>
                        <a:pt x="38" y="19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52" name="Freeform 278"/>
                <p:cNvSpPr>
                  <a:spLocks/>
                </p:cNvSpPr>
                <p:nvPr/>
              </p:nvSpPr>
              <p:spPr bwMode="auto">
                <a:xfrm>
                  <a:off x="4202" y="3531"/>
                  <a:ext cx="38" cy="28"/>
                </a:xfrm>
                <a:custGeom>
                  <a:avLst/>
                  <a:gdLst>
                    <a:gd name="T0" fmla="*/ 5 w 38"/>
                    <a:gd name="T1" fmla="*/ 0 h 28"/>
                    <a:gd name="T2" fmla="*/ 0 w 38"/>
                    <a:gd name="T3" fmla="*/ 9 h 28"/>
                    <a:gd name="T4" fmla="*/ 33 w 38"/>
                    <a:gd name="T5" fmla="*/ 28 h 28"/>
                    <a:gd name="T6" fmla="*/ 38 w 38"/>
                    <a:gd name="T7" fmla="*/ 19 h 28"/>
                    <a:gd name="T8" fmla="*/ 5 w 38"/>
                    <a:gd name="T9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28">
                      <a:moveTo>
                        <a:pt x="5" y="0"/>
                      </a:moveTo>
                      <a:lnTo>
                        <a:pt x="0" y="9"/>
                      </a:lnTo>
                      <a:lnTo>
                        <a:pt x="33" y="28"/>
                      </a:lnTo>
                      <a:lnTo>
                        <a:pt x="38" y="19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53" name="Freeform 279"/>
                <p:cNvSpPr>
                  <a:spLocks/>
                </p:cNvSpPr>
                <p:nvPr/>
              </p:nvSpPr>
              <p:spPr bwMode="auto">
                <a:xfrm>
                  <a:off x="4264" y="3559"/>
                  <a:ext cx="38" cy="29"/>
                </a:xfrm>
                <a:custGeom>
                  <a:avLst/>
                  <a:gdLst>
                    <a:gd name="T0" fmla="*/ 5 w 38"/>
                    <a:gd name="T1" fmla="*/ 0 h 29"/>
                    <a:gd name="T2" fmla="*/ 0 w 38"/>
                    <a:gd name="T3" fmla="*/ 10 h 29"/>
                    <a:gd name="T4" fmla="*/ 34 w 38"/>
                    <a:gd name="T5" fmla="*/ 29 h 29"/>
                    <a:gd name="T6" fmla="*/ 38 w 38"/>
                    <a:gd name="T7" fmla="*/ 19 h 29"/>
                    <a:gd name="T8" fmla="*/ 5 w 38"/>
                    <a:gd name="T9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29">
                      <a:moveTo>
                        <a:pt x="5" y="0"/>
                      </a:moveTo>
                      <a:lnTo>
                        <a:pt x="0" y="10"/>
                      </a:lnTo>
                      <a:lnTo>
                        <a:pt x="34" y="29"/>
                      </a:lnTo>
                      <a:lnTo>
                        <a:pt x="38" y="19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54" name="Freeform 280"/>
                <p:cNvSpPr>
                  <a:spLocks/>
                </p:cNvSpPr>
                <p:nvPr/>
              </p:nvSpPr>
              <p:spPr bwMode="auto">
                <a:xfrm>
                  <a:off x="4321" y="3593"/>
                  <a:ext cx="39" cy="28"/>
                </a:xfrm>
                <a:custGeom>
                  <a:avLst/>
                  <a:gdLst>
                    <a:gd name="T0" fmla="*/ 5 w 39"/>
                    <a:gd name="T1" fmla="*/ 0 h 28"/>
                    <a:gd name="T2" fmla="*/ 0 w 39"/>
                    <a:gd name="T3" fmla="*/ 9 h 28"/>
                    <a:gd name="T4" fmla="*/ 34 w 39"/>
                    <a:gd name="T5" fmla="*/ 28 h 28"/>
                    <a:gd name="T6" fmla="*/ 39 w 39"/>
                    <a:gd name="T7" fmla="*/ 19 h 28"/>
                    <a:gd name="T8" fmla="*/ 5 w 39"/>
                    <a:gd name="T9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28">
                      <a:moveTo>
                        <a:pt x="5" y="0"/>
                      </a:moveTo>
                      <a:lnTo>
                        <a:pt x="0" y="9"/>
                      </a:lnTo>
                      <a:lnTo>
                        <a:pt x="34" y="28"/>
                      </a:lnTo>
                      <a:lnTo>
                        <a:pt x="39" y="19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55" name="Freeform 281"/>
                <p:cNvSpPr>
                  <a:spLocks/>
                </p:cNvSpPr>
                <p:nvPr/>
              </p:nvSpPr>
              <p:spPr bwMode="auto">
                <a:xfrm>
                  <a:off x="4384" y="3621"/>
                  <a:ext cx="38" cy="29"/>
                </a:xfrm>
                <a:custGeom>
                  <a:avLst/>
                  <a:gdLst>
                    <a:gd name="T0" fmla="*/ 4 w 38"/>
                    <a:gd name="T1" fmla="*/ 0 h 29"/>
                    <a:gd name="T2" fmla="*/ 0 w 38"/>
                    <a:gd name="T3" fmla="*/ 10 h 29"/>
                    <a:gd name="T4" fmla="*/ 33 w 38"/>
                    <a:gd name="T5" fmla="*/ 29 h 29"/>
                    <a:gd name="T6" fmla="*/ 38 w 38"/>
                    <a:gd name="T7" fmla="*/ 20 h 29"/>
                    <a:gd name="T8" fmla="*/ 4 w 38"/>
                    <a:gd name="T9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29">
                      <a:moveTo>
                        <a:pt x="4" y="0"/>
                      </a:moveTo>
                      <a:lnTo>
                        <a:pt x="0" y="10"/>
                      </a:lnTo>
                      <a:lnTo>
                        <a:pt x="33" y="29"/>
                      </a:lnTo>
                      <a:lnTo>
                        <a:pt x="38" y="2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56" name="Freeform 282"/>
                <p:cNvSpPr>
                  <a:spLocks/>
                </p:cNvSpPr>
                <p:nvPr/>
              </p:nvSpPr>
              <p:spPr bwMode="auto">
                <a:xfrm>
                  <a:off x="4441" y="3655"/>
                  <a:ext cx="9" cy="9"/>
                </a:xfrm>
                <a:custGeom>
                  <a:avLst/>
                  <a:gdLst>
                    <a:gd name="T0" fmla="*/ 5 w 9"/>
                    <a:gd name="T1" fmla="*/ 0 h 9"/>
                    <a:gd name="T2" fmla="*/ 0 w 9"/>
                    <a:gd name="T3" fmla="*/ 9 h 9"/>
                    <a:gd name="T4" fmla="*/ 5 w 9"/>
                    <a:gd name="T5" fmla="*/ 9 h 9"/>
                    <a:gd name="T6" fmla="*/ 9 w 9"/>
                    <a:gd name="T7" fmla="*/ 0 h 9"/>
                    <a:gd name="T8" fmla="*/ 5 w 9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9">
                      <a:moveTo>
                        <a:pt x="5" y="0"/>
                      </a:move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57" name="Freeform 283"/>
                <p:cNvSpPr>
                  <a:spLocks/>
                </p:cNvSpPr>
                <p:nvPr/>
              </p:nvSpPr>
              <p:spPr bwMode="auto">
                <a:xfrm>
                  <a:off x="4063" y="3454"/>
                  <a:ext cx="48" cy="53"/>
                </a:xfrm>
                <a:custGeom>
                  <a:avLst/>
                  <a:gdLst>
                    <a:gd name="T0" fmla="*/ 48 w 48"/>
                    <a:gd name="T1" fmla="*/ 0 h 53"/>
                    <a:gd name="T2" fmla="*/ 0 w 48"/>
                    <a:gd name="T3" fmla="*/ 10 h 53"/>
                    <a:gd name="T4" fmla="*/ 20 w 48"/>
                    <a:gd name="T5" fmla="*/ 53 h 53"/>
                    <a:gd name="T6" fmla="*/ 48 w 48"/>
                    <a:gd name="T7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8" h="53">
                      <a:moveTo>
                        <a:pt x="48" y="0"/>
                      </a:moveTo>
                      <a:lnTo>
                        <a:pt x="0" y="10"/>
                      </a:lnTo>
                      <a:lnTo>
                        <a:pt x="20" y="53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58" name="Freeform 284"/>
                <p:cNvSpPr>
                  <a:spLocks/>
                </p:cNvSpPr>
                <p:nvPr/>
              </p:nvSpPr>
              <p:spPr bwMode="auto">
                <a:xfrm>
                  <a:off x="4422" y="3626"/>
                  <a:ext cx="48" cy="53"/>
                </a:xfrm>
                <a:custGeom>
                  <a:avLst/>
                  <a:gdLst>
                    <a:gd name="T0" fmla="*/ 0 w 48"/>
                    <a:gd name="T1" fmla="*/ 53 h 53"/>
                    <a:gd name="T2" fmla="*/ 48 w 48"/>
                    <a:gd name="T3" fmla="*/ 43 h 53"/>
                    <a:gd name="T4" fmla="*/ 28 w 48"/>
                    <a:gd name="T5" fmla="*/ 0 h 53"/>
                    <a:gd name="T6" fmla="*/ 0 w 48"/>
                    <a:gd name="T7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8" h="53">
                      <a:moveTo>
                        <a:pt x="0" y="53"/>
                      </a:moveTo>
                      <a:lnTo>
                        <a:pt x="48" y="43"/>
                      </a:lnTo>
                      <a:lnTo>
                        <a:pt x="28" y="0"/>
                      </a:lnTo>
                      <a:lnTo>
                        <a:pt x="0" y="5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</p:grpSp>
          <p:grpSp>
            <p:nvGrpSpPr>
              <p:cNvPr id="36" name="Group 296"/>
              <p:cNvGrpSpPr>
                <a:grpSpLocks/>
              </p:cNvGrpSpPr>
              <p:nvPr/>
            </p:nvGrpSpPr>
            <p:grpSpPr bwMode="auto">
              <a:xfrm>
                <a:off x="4207" y="3803"/>
                <a:ext cx="239" cy="201"/>
                <a:chOff x="4207" y="3803"/>
                <a:chExt cx="239" cy="201"/>
              </a:xfrm>
            </p:grpSpPr>
            <p:sp>
              <p:nvSpPr>
                <p:cNvPr id="41" name="Freeform 290"/>
                <p:cNvSpPr>
                  <a:spLocks/>
                </p:cNvSpPr>
                <p:nvPr/>
              </p:nvSpPr>
              <p:spPr bwMode="auto">
                <a:xfrm>
                  <a:off x="4393" y="3813"/>
                  <a:ext cx="38" cy="33"/>
                </a:xfrm>
                <a:custGeom>
                  <a:avLst/>
                  <a:gdLst>
                    <a:gd name="T0" fmla="*/ 38 w 38"/>
                    <a:gd name="T1" fmla="*/ 9 h 33"/>
                    <a:gd name="T2" fmla="*/ 34 w 38"/>
                    <a:gd name="T3" fmla="*/ 0 h 33"/>
                    <a:gd name="T4" fmla="*/ 0 w 38"/>
                    <a:gd name="T5" fmla="*/ 23 h 33"/>
                    <a:gd name="T6" fmla="*/ 5 w 38"/>
                    <a:gd name="T7" fmla="*/ 33 h 33"/>
                    <a:gd name="T8" fmla="*/ 38 w 38"/>
                    <a:gd name="T9" fmla="*/ 9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3">
                      <a:moveTo>
                        <a:pt x="38" y="9"/>
                      </a:moveTo>
                      <a:lnTo>
                        <a:pt x="34" y="0"/>
                      </a:lnTo>
                      <a:lnTo>
                        <a:pt x="0" y="23"/>
                      </a:lnTo>
                      <a:lnTo>
                        <a:pt x="5" y="33"/>
                      </a:lnTo>
                      <a:lnTo>
                        <a:pt x="38" y="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42" name="Freeform 291"/>
                <p:cNvSpPr>
                  <a:spLocks/>
                </p:cNvSpPr>
                <p:nvPr/>
              </p:nvSpPr>
              <p:spPr bwMode="auto">
                <a:xfrm>
                  <a:off x="4345" y="3856"/>
                  <a:ext cx="34" cy="33"/>
                </a:xfrm>
                <a:custGeom>
                  <a:avLst/>
                  <a:gdLst>
                    <a:gd name="T0" fmla="*/ 34 w 34"/>
                    <a:gd name="T1" fmla="*/ 9 h 33"/>
                    <a:gd name="T2" fmla="*/ 29 w 34"/>
                    <a:gd name="T3" fmla="*/ 0 h 33"/>
                    <a:gd name="T4" fmla="*/ 0 w 34"/>
                    <a:gd name="T5" fmla="*/ 23 h 33"/>
                    <a:gd name="T6" fmla="*/ 5 w 34"/>
                    <a:gd name="T7" fmla="*/ 33 h 33"/>
                    <a:gd name="T8" fmla="*/ 34 w 34"/>
                    <a:gd name="T9" fmla="*/ 9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3">
                      <a:moveTo>
                        <a:pt x="34" y="9"/>
                      </a:moveTo>
                      <a:lnTo>
                        <a:pt x="29" y="0"/>
                      </a:lnTo>
                      <a:lnTo>
                        <a:pt x="0" y="23"/>
                      </a:lnTo>
                      <a:lnTo>
                        <a:pt x="5" y="33"/>
                      </a:lnTo>
                      <a:lnTo>
                        <a:pt x="34" y="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43" name="Freeform 292"/>
                <p:cNvSpPr>
                  <a:spLocks/>
                </p:cNvSpPr>
                <p:nvPr/>
              </p:nvSpPr>
              <p:spPr bwMode="auto">
                <a:xfrm>
                  <a:off x="4293" y="3905"/>
                  <a:ext cx="33" cy="33"/>
                </a:xfrm>
                <a:custGeom>
                  <a:avLst/>
                  <a:gdLst>
                    <a:gd name="T0" fmla="*/ 33 w 33"/>
                    <a:gd name="T1" fmla="*/ 9 h 33"/>
                    <a:gd name="T2" fmla="*/ 28 w 33"/>
                    <a:gd name="T3" fmla="*/ 0 h 33"/>
                    <a:gd name="T4" fmla="*/ 0 w 33"/>
                    <a:gd name="T5" fmla="*/ 24 h 33"/>
                    <a:gd name="T6" fmla="*/ 5 w 33"/>
                    <a:gd name="T7" fmla="*/ 33 h 33"/>
                    <a:gd name="T8" fmla="*/ 33 w 33"/>
                    <a:gd name="T9" fmla="*/ 9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33">
                      <a:moveTo>
                        <a:pt x="33" y="9"/>
                      </a:moveTo>
                      <a:lnTo>
                        <a:pt x="28" y="0"/>
                      </a:lnTo>
                      <a:lnTo>
                        <a:pt x="0" y="24"/>
                      </a:lnTo>
                      <a:lnTo>
                        <a:pt x="5" y="33"/>
                      </a:lnTo>
                      <a:lnTo>
                        <a:pt x="33" y="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44" name="Freeform 293"/>
                <p:cNvSpPr>
                  <a:spLocks/>
                </p:cNvSpPr>
                <p:nvPr/>
              </p:nvSpPr>
              <p:spPr bwMode="auto">
                <a:xfrm>
                  <a:off x="4245" y="3942"/>
                  <a:ext cx="33" cy="38"/>
                </a:xfrm>
                <a:custGeom>
                  <a:avLst/>
                  <a:gdLst>
                    <a:gd name="T0" fmla="*/ 33 w 33"/>
                    <a:gd name="T1" fmla="*/ 9 h 38"/>
                    <a:gd name="T2" fmla="*/ 29 w 33"/>
                    <a:gd name="T3" fmla="*/ 0 h 38"/>
                    <a:gd name="T4" fmla="*/ 0 w 33"/>
                    <a:gd name="T5" fmla="*/ 28 h 38"/>
                    <a:gd name="T6" fmla="*/ 5 w 33"/>
                    <a:gd name="T7" fmla="*/ 38 h 38"/>
                    <a:gd name="T8" fmla="*/ 33 w 33"/>
                    <a:gd name="T9" fmla="*/ 9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38">
                      <a:moveTo>
                        <a:pt x="33" y="9"/>
                      </a:moveTo>
                      <a:lnTo>
                        <a:pt x="29" y="0"/>
                      </a:lnTo>
                      <a:lnTo>
                        <a:pt x="0" y="28"/>
                      </a:lnTo>
                      <a:lnTo>
                        <a:pt x="5" y="38"/>
                      </a:lnTo>
                      <a:lnTo>
                        <a:pt x="33" y="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45" name="Freeform 294"/>
                <p:cNvSpPr>
                  <a:spLocks/>
                </p:cNvSpPr>
                <p:nvPr/>
              </p:nvSpPr>
              <p:spPr bwMode="auto">
                <a:xfrm>
                  <a:off x="4398" y="3803"/>
                  <a:ext cx="48" cy="48"/>
                </a:xfrm>
                <a:custGeom>
                  <a:avLst/>
                  <a:gdLst>
                    <a:gd name="T0" fmla="*/ 38 w 48"/>
                    <a:gd name="T1" fmla="*/ 48 h 48"/>
                    <a:gd name="T2" fmla="*/ 48 w 48"/>
                    <a:gd name="T3" fmla="*/ 0 h 48"/>
                    <a:gd name="T4" fmla="*/ 0 w 48"/>
                    <a:gd name="T5" fmla="*/ 5 h 48"/>
                    <a:gd name="T6" fmla="*/ 38 w 48"/>
                    <a:gd name="T7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8" h="48">
                      <a:moveTo>
                        <a:pt x="38" y="48"/>
                      </a:moveTo>
                      <a:lnTo>
                        <a:pt x="48" y="0"/>
                      </a:lnTo>
                      <a:lnTo>
                        <a:pt x="0" y="5"/>
                      </a:lnTo>
                      <a:lnTo>
                        <a:pt x="38" y="48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46" name="Freeform 295"/>
                <p:cNvSpPr>
                  <a:spLocks/>
                </p:cNvSpPr>
                <p:nvPr/>
              </p:nvSpPr>
              <p:spPr bwMode="auto">
                <a:xfrm>
                  <a:off x="4207" y="3956"/>
                  <a:ext cx="48" cy="48"/>
                </a:xfrm>
                <a:custGeom>
                  <a:avLst/>
                  <a:gdLst>
                    <a:gd name="T0" fmla="*/ 9 w 48"/>
                    <a:gd name="T1" fmla="*/ 0 h 48"/>
                    <a:gd name="T2" fmla="*/ 0 w 48"/>
                    <a:gd name="T3" fmla="*/ 48 h 48"/>
                    <a:gd name="T4" fmla="*/ 48 w 48"/>
                    <a:gd name="T5" fmla="*/ 43 h 48"/>
                    <a:gd name="T6" fmla="*/ 9 w 48"/>
                    <a:gd name="T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8" h="48">
                      <a:moveTo>
                        <a:pt x="9" y="0"/>
                      </a:moveTo>
                      <a:lnTo>
                        <a:pt x="0" y="48"/>
                      </a:lnTo>
                      <a:lnTo>
                        <a:pt x="48" y="43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</p:grpSp>
          <p:grpSp>
            <p:nvGrpSpPr>
              <p:cNvPr id="37" name="Group 300"/>
              <p:cNvGrpSpPr>
                <a:grpSpLocks/>
              </p:cNvGrpSpPr>
              <p:nvPr/>
            </p:nvGrpSpPr>
            <p:grpSpPr bwMode="auto">
              <a:xfrm>
                <a:off x="3772" y="3870"/>
                <a:ext cx="67" cy="139"/>
                <a:chOff x="3772" y="3870"/>
                <a:chExt cx="67" cy="139"/>
              </a:xfrm>
            </p:grpSpPr>
            <p:sp>
              <p:nvSpPr>
                <p:cNvPr id="38" name="Rectangle 297"/>
                <p:cNvSpPr>
                  <a:spLocks noChangeArrowheads="1"/>
                </p:cNvSpPr>
                <p:nvPr/>
              </p:nvSpPr>
              <p:spPr bwMode="auto">
                <a:xfrm>
                  <a:off x="3801" y="3899"/>
                  <a:ext cx="9" cy="81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39" name="Freeform 298"/>
                <p:cNvSpPr>
                  <a:spLocks/>
                </p:cNvSpPr>
                <p:nvPr/>
              </p:nvSpPr>
              <p:spPr bwMode="auto">
                <a:xfrm>
                  <a:off x="3777" y="3870"/>
                  <a:ext cx="62" cy="38"/>
                </a:xfrm>
                <a:custGeom>
                  <a:avLst/>
                  <a:gdLst>
                    <a:gd name="T0" fmla="*/ 62 w 62"/>
                    <a:gd name="T1" fmla="*/ 38 h 38"/>
                    <a:gd name="T2" fmla="*/ 28 w 62"/>
                    <a:gd name="T3" fmla="*/ 0 h 38"/>
                    <a:gd name="T4" fmla="*/ 0 w 62"/>
                    <a:gd name="T5" fmla="*/ 38 h 38"/>
                    <a:gd name="T6" fmla="*/ 62 w 62"/>
                    <a:gd name="T7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2" h="38">
                      <a:moveTo>
                        <a:pt x="62" y="38"/>
                      </a:moveTo>
                      <a:lnTo>
                        <a:pt x="28" y="0"/>
                      </a:lnTo>
                      <a:lnTo>
                        <a:pt x="0" y="38"/>
                      </a:lnTo>
                      <a:lnTo>
                        <a:pt x="62" y="38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40" name="Freeform 299"/>
                <p:cNvSpPr>
                  <a:spLocks/>
                </p:cNvSpPr>
                <p:nvPr/>
              </p:nvSpPr>
              <p:spPr bwMode="auto">
                <a:xfrm>
                  <a:off x="3772" y="3970"/>
                  <a:ext cx="62" cy="39"/>
                </a:xfrm>
                <a:custGeom>
                  <a:avLst/>
                  <a:gdLst>
                    <a:gd name="T0" fmla="*/ 0 w 62"/>
                    <a:gd name="T1" fmla="*/ 0 h 39"/>
                    <a:gd name="T2" fmla="*/ 33 w 62"/>
                    <a:gd name="T3" fmla="*/ 39 h 39"/>
                    <a:gd name="T4" fmla="*/ 62 w 62"/>
                    <a:gd name="T5" fmla="*/ 0 h 39"/>
                    <a:gd name="T6" fmla="*/ 0 w 62"/>
                    <a:gd name="T7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2" h="39">
                      <a:moveTo>
                        <a:pt x="0" y="0"/>
                      </a:moveTo>
                      <a:lnTo>
                        <a:pt x="33" y="39"/>
                      </a:lnTo>
                      <a:lnTo>
                        <a:pt x="6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</p:grpSp>
        </p:grpSp>
        <p:sp>
          <p:nvSpPr>
            <p:cNvPr id="6" name="5 CuadroTexto"/>
            <p:cNvSpPr txBox="1"/>
            <p:nvPr/>
          </p:nvSpPr>
          <p:spPr>
            <a:xfrm>
              <a:off x="5364088" y="2636912"/>
              <a:ext cx="3188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 err="1" smtClean="0">
                  <a:solidFill>
                    <a:srgbClr val="FF0000"/>
                  </a:solidFill>
                </a:rPr>
                <a:t>or</a:t>
              </a:r>
              <a:endParaRPr lang="es-MX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3" name="2 Conector recto de flecha"/>
          <p:cNvCxnSpPr>
            <a:stCxn id="27" idx="3"/>
            <a:endCxn id="26" idx="1"/>
          </p:cNvCxnSpPr>
          <p:nvPr/>
        </p:nvCxnSpPr>
        <p:spPr bwMode="auto">
          <a:xfrm flipV="1">
            <a:off x="6989835" y="5912618"/>
            <a:ext cx="524914" cy="361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58061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340592" y="2362705"/>
            <a:ext cx="4479925" cy="547687"/>
          </a:xfrm>
          <a:prstGeom prst="rect">
            <a:avLst/>
          </a:prstGeom>
          <a:noFill/>
          <a:ln w="9525">
            <a:solidFill>
              <a:srgbClr val="CCFFCC"/>
            </a:solidFill>
            <a:miter lim="800000"/>
            <a:headEnd/>
            <a:tailEnd/>
          </a:ln>
        </p:spPr>
        <p:txBody>
          <a:bodyPr wrap="none" lIns="274320" tIns="137160"/>
          <a:lstStyle/>
          <a:p>
            <a:r>
              <a:rPr lang="en-US" sz="1800">
                <a:solidFill>
                  <a:srgbClr val="FFFFCC"/>
                </a:solidFill>
                <a:latin typeface="Arial" pitchFamily="34" charset="0"/>
              </a:rPr>
              <a:t>I.  DEFINE TYPE OF CITY/SOCIETY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2340592" y="3423155"/>
            <a:ext cx="4479925" cy="547687"/>
          </a:xfrm>
          <a:prstGeom prst="rect">
            <a:avLst/>
          </a:prstGeom>
          <a:noFill/>
          <a:ln w="9525">
            <a:solidFill>
              <a:srgbClr val="CCFFCC"/>
            </a:solidFill>
            <a:miter lim="800000"/>
            <a:headEnd/>
            <a:tailEnd/>
          </a:ln>
        </p:spPr>
        <p:txBody>
          <a:bodyPr wrap="none" lIns="274320" tIns="137160"/>
          <a:lstStyle/>
          <a:p>
            <a:r>
              <a:rPr lang="en-US" sz="1800">
                <a:solidFill>
                  <a:srgbClr val="FFFFCC"/>
                </a:solidFill>
                <a:latin typeface="Arial" pitchFamily="34" charset="0"/>
              </a:rPr>
              <a:t>II.  DETERMINE MODE COMPOSITION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340592" y="4493130"/>
            <a:ext cx="4479925" cy="547687"/>
          </a:xfrm>
          <a:prstGeom prst="rect">
            <a:avLst/>
          </a:prstGeom>
          <a:noFill/>
          <a:ln w="9525">
            <a:solidFill>
              <a:srgbClr val="CCFFCC"/>
            </a:solidFill>
            <a:miter lim="800000"/>
            <a:headEnd/>
            <a:tailEnd/>
          </a:ln>
        </p:spPr>
        <p:txBody>
          <a:bodyPr lIns="274320" tIns="137160"/>
          <a:lstStyle/>
          <a:p>
            <a:r>
              <a:rPr lang="en-US" sz="1800">
                <a:solidFill>
                  <a:srgbClr val="FFFFCC"/>
                </a:solidFill>
                <a:latin typeface="Arial" pitchFamily="34" charset="0"/>
              </a:rPr>
              <a:t>III.  DESIGN MODE NETWORKS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2340592" y="5577392"/>
            <a:ext cx="4479925" cy="547688"/>
          </a:xfrm>
          <a:prstGeom prst="rect">
            <a:avLst/>
          </a:prstGeom>
          <a:noFill/>
          <a:ln w="9525">
            <a:solidFill>
              <a:srgbClr val="CCFFCC"/>
            </a:solidFill>
            <a:miter lim="800000"/>
            <a:headEnd/>
            <a:tailEnd/>
          </a:ln>
        </p:spPr>
        <p:txBody>
          <a:bodyPr wrap="none" lIns="274320" tIns="137160"/>
          <a:lstStyle/>
          <a:p>
            <a:r>
              <a:rPr lang="en-US" sz="1800">
                <a:solidFill>
                  <a:srgbClr val="FFFFCC"/>
                </a:solidFill>
                <a:latin typeface="Arial" pitchFamily="34" charset="0"/>
              </a:rPr>
              <a:t>IV.  DESIGN INDIVIDUAL FACILITIES</a:t>
            </a:r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>
            <a:off x="4580555" y="2910392"/>
            <a:ext cx="0" cy="533400"/>
          </a:xfrm>
          <a:prstGeom prst="line">
            <a:avLst/>
          </a:prstGeom>
          <a:noFill/>
          <a:ln w="9525">
            <a:solidFill>
              <a:srgbClr val="CCFF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>
            <a:off x="4580555" y="3967667"/>
            <a:ext cx="0" cy="533400"/>
          </a:xfrm>
          <a:prstGeom prst="line">
            <a:avLst/>
          </a:prstGeom>
          <a:noFill/>
          <a:ln w="9525">
            <a:solidFill>
              <a:srgbClr val="CCFF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4580555" y="5043992"/>
            <a:ext cx="0" cy="533400"/>
          </a:xfrm>
          <a:prstGeom prst="line">
            <a:avLst/>
          </a:prstGeom>
          <a:noFill/>
          <a:ln w="9525">
            <a:solidFill>
              <a:srgbClr val="CCFF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3545" name="Text Box 9"/>
          <p:cNvSpPr txBox="1">
            <a:spLocks noChangeArrowheads="1"/>
          </p:cNvSpPr>
          <p:nvPr/>
        </p:nvSpPr>
        <p:spPr bwMode="auto">
          <a:xfrm>
            <a:off x="952500" y="533400"/>
            <a:ext cx="787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4.6 </a:t>
            </a: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	Planning Level </a:t>
            </a: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S</a:t>
            </a: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equence </a:t>
            </a: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in </a:t>
            </a: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Urban </a:t>
            </a: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</a:t>
            </a: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ransport</a:t>
            </a: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:  </a:t>
            </a:r>
          </a:p>
          <a:p>
            <a:pPr>
              <a:defRPr/>
            </a:pP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     </a:t>
            </a:r>
            <a:endParaRPr lang="en-US" sz="2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544500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Hierarchy of goals and objectives</a:t>
            </a:r>
            <a:endParaRPr lang="en-US" sz="26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07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ChangeArrowheads="1"/>
          </p:cNvSpPr>
          <p:nvPr/>
        </p:nvSpPr>
        <p:spPr bwMode="auto">
          <a:xfrm>
            <a:off x="231775" y="284163"/>
            <a:ext cx="8912225" cy="6118598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marL="514350" indent="-514350" algn="ctr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5. 1	Intermodal Policies </a:t>
            </a: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and </a:t>
            </a: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Implementation Measures</a:t>
            </a:r>
            <a:endParaRPr lang="en-US" sz="28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indent="4763" algn="ctr">
              <a:lnSpc>
                <a:spcPct val="90000"/>
              </a:lnSpc>
              <a:spcBef>
                <a:spcPts val="0"/>
              </a:spcBef>
              <a:defRPr/>
            </a:pPr>
            <a:endParaRPr lang="en-US" sz="2600" dirty="0" smtClean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indent="4763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26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Having </a:t>
            </a: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understood the fundamental problems, transportation professionals should balance </a:t>
            </a:r>
          </a:p>
          <a:p>
            <a:pPr indent="4763" algn="ctr">
              <a:lnSpc>
                <a:spcPct val="90000"/>
              </a:lnSpc>
              <a:spcBef>
                <a:spcPct val="80000"/>
              </a:spcBef>
              <a:defRPr/>
            </a:pPr>
            <a:r>
              <a:rPr lang="en-US" sz="2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Individual Behavior</a:t>
            </a:r>
            <a:r>
              <a:rPr lang="en-US" sz="26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and </a:t>
            </a:r>
            <a:r>
              <a:rPr lang="en-US" sz="2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System Optimum</a:t>
            </a: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26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by:</a:t>
            </a:r>
          </a:p>
          <a:p>
            <a:pPr indent="4763">
              <a:lnSpc>
                <a:spcPct val="90000"/>
              </a:lnSpc>
              <a:spcBef>
                <a:spcPct val="80000"/>
              </a:spcBef>
              <a:defRPr/>
            </a:pPr>
            <a:r>
              <a:rPr lang="en-US" sz="2600" u="sng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Transit </a:t>
            </a:r>
            <a:r>
              <a:rPr lang="en-US" sz="2600" u="sng" dirty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incentives</a:t>
            </a: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: building high-quality, competitive transit systems, fare innovations, </a:t>
            </a:r>
            <a:r>
              <a:rPr lang="en-US" sz="26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positive </a:t>
            </a: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attitude toward passengers, marketing, etc.</a:t>
            </a:r>
          </a:p>
          <a:p>
            <a:pPr marL="974725" lvl="2" indent="55563">
              <a:lnSpc>
                <a:spcPct val="90000"/>
              </a:lnSpc>
              <a:spcBef>
                <a:spcPct val="80000"/>
              </a:spcBef>
              <a:buSzPct val="80000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Transit incentives are easily justified and </a:t>
            </a:r>
            <a:r>
              <a:rPr lang="en-US" sz="26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popular</a:t>
            </a:r>
          </a:p>
          <a:p>
            <a:pPr marL="0" lvl="2" indent="55563">
              <a:lnSpc>
                <a:spcPct val="90000"/>
              </a:lnSpc>
              <a:spcBef>
                <a:spcPct val="80000"/>
              </a:spcBef>
              <a:buSzPct val="80000"/>
              <a:defRPr/>
            </a:pPr>
            <a:r>
              <a:rPr lang="en-US" sz="2600" u="sng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Auto </a:t>
            </a:r>
            <a:r>
              <a:rPr lang="en-US" sz="2600" u="sng" dirty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disincentives</a:t>
            </a: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: traffic reduction policies, economic policies (parking rates and structure, </a:t>
            </a:r>
            <a:r>
              <a:rPr lang="en-US" sz="2600" u="sng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road pricing</a:t>
            </a: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)</a:t>
            </a:r>
          </a:p>
          <a:p>
            <a:pPr marL="974725" lvl="2" indent="55563">
              <a:lnSpc>
                <a:spcPct val="90000"/>
              </a:lnSpc>
              <a:spcBef>
                <a:spcPct val="80000"/>
              </a:spcBef>
              <a:buSzPct val="80000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Politically more challenging, but justified and rational.</a:t>
            </a:r>
          </a:p>
        </p:txBody>
      </p:sp>
    </p:spTree>
    <p:extLst>
      <p:ext uri="{BB962C8B-B14F-4D97-AF65-F5344CB8AC3E}">
        <p14:creationId xmlns:p14="http://schemas.microsoft.com/office/powerpoint/2010/main" val="1372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4"/>
          <p:cNvSpPr>
            <a:spLocks noChangeArrowheads="1"/>
          </p:cNvSpPr>
          <p:nvPr/>
        </p:nvSpPr>
        <p:spPr bwMode="auto">
          <a:xfrm>
            <a:off x="1362075" y="3112577"/>
            <a:ext cx="6615113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67" name="Rectangle 65"/>
          <p:cNvSpPr>
            <a:spLocks noChangeArrowheads="1"/>
          </p:cNvSpPr>
          <p:nvPr/>
        </p:nvSpPr>
        <p:spPr bwMode="auto">
          <a:xfrm>
            <a:off x="1401763" y="2602990"/>
            <a:ext cx="6615112" cy="2987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68" name="Rectangle 66"/>
          <p:cNvSpPr>
            <a:spLocks noChangeArrowheads="1"/>
          </p:cNvSpPr>
          <p:nvPr/>
        </p:nvSpPr>
        <p:spPr bwMode="auto">
          <a:xfrm>
            <a:off x="5189538" y="4969952"/>
            <a:ext cx="655637" cy="6207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69" name="Rectangle 67"/>
          <p:cNvSpPr>
            <a:spLocks noChangeArrowheads="1"/>
          </p:cNvSpPr>
          <p:nvPr/>
        </p:nvSpPr>
        <p:spPr bwMode="auto">
          <a:xfrm>
            <a:off x="5189538" y="4969952"/>
            <a:ext cx="655637" cy="6207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0" name="Rectangle 68"/>
          <p:cNvSpPr>
            <a:spLocks noChangeArrowheads="1"/>
          </p:cNvSpPr>
          <p:nvPr/>
        </p:nvSpPr>
        <p:spPr bwMode="auto">
          <a:xfrm>
            <a:off x="6900863" y="4596890"/>
            <a:ext cx="654050" cy="9937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1" name="Rectangle 69"/>
          <p:cNvSpPr>
            <a:spLocks noChangeArrowheads="1"/>
          </p:cNvSpPr>
          <p:nvPr/>
        </p:nvSpPr>
        <p:spPr bwMode="auto">
          <a:xfrm>
            <a:off x="6900863" y="4596890"/>
            <a:ext cx="654050" cy="993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2" name="Rectangle 70"/>
          <p:cNvSpPr>
            <a:spLocks noChangeArrowheads="1"/>
          </p:cNvSpPr>
          <p:nvPr/>
        </p:nvSpPr>
        <p:spPr bwMode="auto">
          <a:xfrm>
            <a:off x="1882775" y="5417627"/>
            <a:ext cx="655638" cy="173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3" name="Rectangle 71"/>
          <p:cNvSpPr>
            <a:spLocks noChangeArrowheads="1"/>
          </p:cNvSpPr>
          <p:nvPr/>
        </p:nvSpPr>
        <p:spPr bwMode="auto">
          <a:xfrm>
            <a:off x="1882775" y="5417627"/>
            <a:ext cx="655638" cy="173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4" name="Rectangle 72"/>
          <p:cNvSpPr>
            <a:spLocks noChangeArrowheads="1"/>
          </p:cNvSpPr>
          <p:nvPr/>
        </p:nvSpPr>
        <p:spPr bwMode="auto">
          <a:xfrm>
            <a:off x="3540125" y="5417627"/>
            <a:ext cx="666750" cy="173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5" name="Rectangle 73"/>
          <p:cNvSpPr>
            <a:spLocks noChangeArrowheads="1"/>
          </p:cNvSpPr>
          <p:nvPr/>
        </p:nvSpPr>
        <p:spPr bwMode="auto">
          <a:xfrm>
            <a:off x="3540125" y="5417627"/>
            <a:ext cx="666750" cy="173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6" name="Rectangle 74" descr="Solid diamond"/>
          <p:cNvSpPr>
            <a:spLocks noChangeArrowheads="1"/>
          </p:cNvSpPr>
          <p:nvPr/>
        </p:nvSpPr>
        <p:spPr bwMode="auto">
          <a:xfrm>
            <a:off x="1882775" y="3933315"/>
            <a:ext cx="655638" cy="1484312"/>
          </a:xfrm>
          <a:prstGeom prst="rect">
            <a:avLst/>
          </a:prstGeom>
          <a:pattFill prst="solidDmnd">
            <a:fgClr>
              <a:srgbClr val="969696"/>
            </a:fgClr>
            <a:bgClr>
              <a:srgbClr val="FFFFFF"/>
            </a:bgClr>
          </a:pattFill>
          <a:ln w="9525" algn="ctr">
            <a:solidFill>
              <a:schemeClr val="bg1"/>
            </a:solidFill>
            <a:miter lim="800000"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77" name="Rectangle 75"/>
          <p:cNvSpPr>
            <a:spLocks noChangeArrowheads="1"/>
          </p:cNvSpPr>
          <p:nvPr/>
        </p:nvSpPr>
        <p:spPr bwMode="auto">
          <a:xfrm>
            <a:off x="1882775" y="3933315"/>
            <a:ext cx="655638" cy="1484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8" name="Rectangle 76"/>
          <p:cNvSpPr>
            <a:spLocks noChangeArrowheads="1"/>
          </p:cNvSpPr>
          <p:nvPr/>
        </p:nvSpPr>
        <p:spPr bwMode="auto">
          <a:xfrm>
            <a:off x="1882775" y="3674552"/>
            <a:ext cx="655638" cy="258763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9" name="Line 77"/>
          <p:cNvSpPr>
            <a:spLocks noChangeShapeType="1"/>
          </p:cNvSpPr>
          <p:nvPr/>
        </p:nvSpPr>
        <p:spPr bwMode="auto">
          <a:xfrm>
            <a:off x="1362075" y="3183160"/>
            <a:ext cx="3175" cy="2478088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0" name="Line 78"/>
          <p:cNvSpPr>
            <a:spLocks noChangeShapeType="1"/>
          </p:cNvSpPr>
          <p:nvPr/>
        </p:nvSpPr>
        <p:spPr bwMode="auto">
          <a:xfrm>
            <a:off x="1316038" y="5590665"/>
            <a:ext cx="93662" cy="1587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1" name="Line 79"/>
          <p:cNvSpPr>
            <a:spLocks noChangeShapeType="1"/>
          </p:cNvSpPr>
          <p:nvPr/>
        </p:nvSpPr>
        <p:spPr bwMode="auto">
          <a:xfrm>
            <a:off x="1316038" y="5100127"/>
            <a:ext cx="93662" cy="3175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2" name="Line 80"/>
          <p:cNvSpPr>
            <a:spLocks noChangeShapeType="1"/>
          </p:cNvSpPr>
          <p:nvPr/>
        </p:nvSpPr>
        <p:spPr bwMode="auto">
          <a:xfrm>
            <a:off x="1316038" y="4596890"/>
            <a:ext cx="93662" cy="1587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3" name="Line 81"/>
          <p:cNvSpPr>
            <a:spLocks noChangeShapeType="1"/>
          </p:cNvSpPr>
          <p:nvPr/>
        </p:nvSpPr>
        <p:spPr bwMode="auto">
          <a:xfrm>
            <a:off x="1316038" y="4106352"/>
            <a:ext cx="93662" cy="3175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4" name="Line 82"/>
          <p:cNvSpPr>
            <a:spLocks noChangeShapeType="1"/>
          </p:cNvSpPr>
          <p:nvPr/>
        </p:nvSpPr>
        <p:spPr bwMode="auto">
          <a:xfrm>
            <a:off x="1316038" y="3601527"/>
            <a:ext cx="93662" cy="3175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5" name="Line 83"/>
          <p:cNvSpPr>
            <a:spLocks noChangeShapeType="1"/>
          </p:cNvSpPr>
          <p:nvPr/>
        </p:nvSpPr>
        <p:spPr bwMode="auto">
          <a:xfrm>
            <a:off x="1316038" y="3112577"/>
            <a:ext cx="93662" cy="1588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6" name="Line 84"/>
          <p:cNvSpPr>
            <a:spLocks noChangeShapeType="1"/>
          </p:cNvSpPr>
          <p:nvPr/>
        </p:nvSpPr>
        <p:spPr bwMode="auto">
          <a:xfrm>
            <a:off x="1362075" y="5590665"/>
            <a:ext cx="6615113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7" name="Line 85"/>
          <p:cNvSpPr>
            <a:spLocks noChangeShapeType="1"/>
          </p:cNvSpPr>
          <p:nvPr/>
        </p:nvSpPr>
        <p:spPr bwMode="auto">
          <a:xfrm flipV="1">
            <a:off x="1362075" y="5531927"/>
            <a:ext cx="3175" cy="115888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8" name="Line 86"/>
          <p:cNvSpPr>
            <a:spLocks noChangeShapeType="1"/>
          </p:cNvSpPr>
          <p:nvPr/>
        </p:nvSpPr>
        <p:spPr bwMode="auto">
          <a:xfrm flipV="1">
            <a:off x="3048000" y="5531927"/>
            <a:ext cx="1588" cy="1158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9" name="Line 87"/>
          <p:cNvSpPr>
            <a:spLocks noChangeShapeType="1"/>
          </p:cNvSpPr>
          <p:nvPr/>
        </p:nvSpPr>
        <p:spPr bwMode="auto">
          <a:xfrm flipV="1">
            <a:off x="4729163" y="5531927"/>
            <a:ext cx="1587" cy="1158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0" name="Line 88"/>
          <p:cNvSpPr>
            <a:spLocks noChangeShapeType="1"/>
          </p:cNvSpPr>
          <p:nvPr/>
        </p:nvSpPr>
        <p:spPr bwMode="auto">
          <a:xfrm flipV="1">
            <a:off x="6402388" y="5531927"/>
            <a:ext cx="1587" cy="1158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1" name="Line 89"/>
          <p:cNvSpPr>
            <a:spLocks noChangeShapeType="1"/>
          </p:cNvSpPr>
          <p:nvPr/>
        </p:nvSpPr>
        <p:spPr bwMode="auto">
          <a:xfrm flipV="1">
            <a:off x="7977188" y="5531927"/>
            <a:ext cx="1587" cy="1158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2" name="Rectangle 90"/>
          <p:cNvSpPr>
            <a:spLocks noChangeArrowheads="1"/>
          </p:cNvSpPr>
          <p:nvPr/>
        </p:nvSpPr>
        <p:spPr bwMode="auto">
          <a:xfrm>
            <a:off x="1163638" y="5474777"/>
            <a:ext cx="101600" cy="2444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600"/>
              <a:t>0</a:t>
            </a:r>
          </a:p>
        </p:txBody>
      </p:sp>
      <p:sp>
        <p:nvSpPr>
          <p:cNvPr id="36893" name="Rectangle 91"/>
          <p:cNvSpPr>
            <a:spLocks noChangeArrowheads="1"/>
          </p:cNvSpPr>
          <p:nvPr/>
        </p:nvSpPr>
        <p:spPr bwMode="auto">
          <a:xfrm>
            <a:off x="1163638" y="4985827"/>
            <a:ext cx="101600" cy="2444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600"/>
              <a:t>2</a:t>
            </a:r>
          </a:p>
        </p:txBody>
      </p:sp>
      <p:sp>
        <p:nvSpPr>
          <p:cNvPr id="36894" name="Rectangle 92"/>
          <p:cNvSpPr>
            <a:spLocks noChangeArrowheads="1"/>
          </p:cNvSpPr>
          <p:nvPr/>
        </p:nvSpPr>
        <p:spPr bwMode="auto">
          <a:xfrm>
            <a:off x="1163638" y="4481002"/>
            <a:ext cx="101600" cy="2444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600"/>
              <a:t>4</a:t>
            </a:r>
          </a:p>
        </p:txBody>
      </p:sp>
      <p:sp>
        <p:nvSpPr>
          <p:cNvPr id="36895" name="Rectangle 93"/>
          <p:cNvSpPr>
            <a:spLocks noChangeArrowheads="1"/>
          </p:cNvSpPr>
          <p:nvPr/>
        </p:nvSpPr>
        <p:spPr bwMode="auto">
          <a:xfrm>
            <a:off x="1163638" y="3990465"/>
            <a:ext cx="101600" cy="2444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600"/>
              <a:t>6</a:t>
            </a:r>
          </a:p>
        </p:txBody>
      </p:sp>
      <p:sp>
        <p:nvSpPr>
          <p:cNvPr id="36896" name="Rectangle 94"/>
          <p:cNvSpPr>
            <a:spLocks noChangeArrowheads="1"/>
          </p:cNvSpPr>
          <p:nvPr/>
        </p:nvSpPr>
        <p:spPr bwMode="auto">
          <a:xfrm>
            <a:off x="1163638" y="3487227"/>
            <a:ext cx="101600" cy="2444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600"/>
              <a:t>8</a:t>
            </a:r>
          </a:p>
        </p:txBody>
      </p:sp>
      <p:sp>
        <p:nvSpPr>
          <p:cNvPr id="36897" name="Rectangle 95"/>
          <p:cNvSpPr>
            <a:spLocks noChangeArrowheads="1"/>
          </p:cNvSpPr>
          <p:nvPr/>
        </p:nvSpPr>
        <p:spPr bwMode="auto">
          <a:xfrm>
            <a:off x="1081088" y="2996690"/>
            <a:ext cx="203200" cy="2444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600"/>
              <a:t>10</a:t>
            </a:r>
          </a:p>
        </p:txBody>
      </p:sp>
      <p:sp>
        <p:nvSpPr>
          <p:cNvPr id="36898" name="Rectangle 97"/>
          <p:cNvSpPr>
            <a:spLocks noChangeArrowheads="1"/>
          </p:cNvSpPr>
          <p:nvPr/>
        </p:nvSpPr>
        <p:spPr bwMode="auto">
          <a:xfrm rot="-5400000">
            <a:off x="-30956" y="3596347"/>
            <a:ext cx="1936750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800" b="1"/>
              <a:t>Cost [$/person-trip]</a:t>
            </a:r>
          </a:p>
        </p:txBody>
      </p:sp>
      <p:sp>
        <p:nvSpPr>
          <p:cNvPr id="36899" name="Rectangle 98"/>
          <p:cNvSpPr>
            <a:spLocks noChangeArrowheads="1"/>
          </p:cNvSpPr>
          <p:nvPr/>
        </p:nvSpPr>
        <p:spPr bwMode="auto">
          <a:xfrm>
            <a:off x="2743200" y="4034915"/>
            <a:ext cx="4445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00" name="Rectangle 101"/>
          <p:cNvSpPr>
            <a:spLocks noChangeArrowheads="1"/>
          </p:cNvSpPr>
          <p:nvPr/>
        </p:nvSpPr>
        <p:spPr bwMode="auto">
          <a:xfrm>
            <a:off x="3819525" y="5747827"/>
            <a:ext cx="106363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01" name="Rectangle 103"/>
          <p:cNvSpPr>
            <a:spLocks noChangeArrowheads="1"/>
          </p:cNvSpPr>
          <p:nvPr/>
        </p:nvSpPr>
        <p:spPr bwMode="auto">
          <a:xfrm>
            <a:off x="4887913" y="3184015"/>
            <a:ext cx="99377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02" name="Rectangle 104"/>
          <p:cNvSpPr>
            <a:spLocks noChangeArrowheads="1"/>
          </p:cNvSpPr>
          <p:nvPr/>
        </p:nvSpPr>
        <p:spPr bwMode="auto">
          <a:xfrm>
            <a:off x="4826000" y="5689090"/>
            <a:ext cx="16033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600" b="1"/>
              <a:t>Bus / LRT / Metro</a:t>
            </a:r>
          </a:p>
        </p:txBody>
      </p:sp>
      <p:sp>
        <p:nvSpPr>
          <p:cNvPr id="36903" name="Rectangle 106"/>
          <p:cNvSpPr>
            <a:spLocks noChangeArrowheads="1"/>
          </p:cNvSpPr>
          <p:nvPr/>
        </p:nvSpPr>
        <p:spPr bwMode="auto">
          <a:xfrm>
            <a:off x="1401763" y="5689090"/>
            <a:ext cx="154146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600" b="1"/>
              <a:t>Auto</a:t>
            </a:r>
          </a:p>
          <a:p>
            <a:pPr algn="ctr" eaLnBrk="0" hangingPunct="0"/>
            <a:r>
              <a:rPr lang="en-US" sz="1600" b="1"/>
              <a:t>Large City - Peak</a:t>
            </a:r>
          </a:p>
        </p:txBody>
      </p:sp>
      <p:sp>
        <p:nvSpPr>
          <p:cNvPr id="84077" name="Text Box 109"/>
          <p:cNvSpPr txBox="1">
            <a:spLocks noChangeArrowheads="1"/>
          </p:cNvSpPr>
          <p:nvPr/>
        </p:nvSpPr>
        <p:spPr bwMode="auto">
          <a:xfrm>
            <a:off x="463550" y="368490"/>
            <a:ext cx="8226425" cy="103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ts val="600"/>
              </a:spcBef>
              <a:defRPr/>
            </a:pP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5.2 </a:t>
            </a: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Implementation Policies </a:t>
            </a: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and </a:t>
            </a:r>
            <a:endParaRPr lang="en-US" sz="28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 eaLnBrk="0" hangingPunct="0">
              <a:spcBef>
                <a:spcPts val="60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Implementation measures (cont.)</a:t>
            </a:r>
          </a:p>
        </p:txBody>
      </p:sp>
      <p:sp>
        <p:nvSpPr>
          <p:cNvPr id="36905" name="Rectangle 110"/>
          <p:cNvSpPr>
            <a:spLocks noChangeArrowheads="1"/>
          </p:cNvSpPr>
          <p:nvPr/>
        </p:nvSpPr>
        <p:spPr bwMode="auto">
          <a:xfrm>
            <a:off x="3344863" y="5511666"/>
            <a:ext cx="12319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600" b="1" dirty="0"/>
              <a:t>Auto Peak </a:t>
            </a:r>
          </a:p>
          <a:p>
            <a:pPr algn="ctr" eaLnBrk="0" hangingPunct="0"/>
            <a:r>
              <a:rPr lang="en-US" sz="1600" b="1" dirty="0"/>
              <a:t>without</a:t>
            </a:r>
          </a:p>
          <a:p>
            <a:pPr algn="ctr" eaLnBrk="0" hangingPunct="0"/>
            <a:r>
              <a:rPr lang="en-US" sz="1600" b="1" dirty="0"/>
              <a:t>Parking, Tolls</a:t>
            </a:r>
          </a:p>
        </p:txBody>
      </p:sp>
      <p:sp>
        <p:nvSpPr>
          <p:cNvPr id="36906" name="Rectangle 111"/>
          <p:cNvSpPr>
            <a:spLocks noChangeArrowheads="1"/>
          </p:cNvSpPr>
          <p:nvPr/>
        </p:nvSpPr>
        <p:spPr bwMode="auto">
          <a:xfrm>
            <a:off x="6789738" y="5689090"/>
            <a:ext cx="11811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600" b="1"/>
              <a:t>Express Bus /</a:t>
            </a:r>
          </a:p>
          <a:p>
            <a:pPr algn="ctr" eaLnBrk="0" hangingPunct="0"/>
            <a:r>
              <a:rPr lang="en-US" sz="1600" b="1"/>
              <a:t>Regional Rail</a:t>
            </a:r>
          </a:p>
        </p:txBody>
      </p:sp>
      <p:sp>
        <p:nvSpPr>
          <p:cNvPr id="36907" name="Line 113"/>
          <p:cNvSpPr>
            <a:spLocks noChangeShapeType="1"/>
          </p:cNvSpPr>
          <p:nvPr/>
        </p:nvSpPr>
        <p:spPr bwMode="auto">
          <a:xfrm flipH="1">
            <a:off x="2541588" y="3604702"/>
            <a:ext cx="401637" cy="239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6908" name="Text Box 114"/>
          <p:cNvSpPr txBox="1">
            <a:spLocks noChangeArrowheads="1"/>
          </p:cNvSpPr>
          <p:nvPr/>
        </p:nvSpPr>
        <p:spPr bwMode="auto">
          <a:xfrm>
            <a:off x="2897188" y="3401502"/>
            <a:ext cx="642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/>
              <a:t>Toll</a:t>
            </a:r>
          </a:p>
        </p:txBody>
      </p:sp>
      <p:sp>
        <p:nvSpPr>
          <p:cNvPr id="36909" name="Text Box 115"/>
          <p:cNvSpPr txBox="1">
            <a:spLocks noChangeArrowheads="1"/>
          </p:cNvSpPr>
          <p:nvPr/>
        </p:nvSpPr>
        <p:spPr bwMode="auto">
          <a:xfrm>
            <a:off x="2922588" y="4200015"/>
            <a:ext cx="11588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/>
              <a:t>Parking</a:t>
            </a:r>
          </a:p>
        </p:txBody>
      </p:sp>
      <p:sp>
        <p:nvSpPr>
          <p:cNvPr id="36910" name="Line 116"/>
          <p:cNvSpPr>
            <a:spLocks noChangeShapeType="1"/>
          </p:cNvSpPr>
          <p:nvPr/>
        </p:nvSpPr>
        <p:spPr bwMode="auto">
          <a:xfrm flipH="1">
            <a:off x="2541588" y="4406390"/>
            <a:ext cx="4016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6911" name="Line 117"/>
          <p:cNvSpPr>
            <a:spLocks noChangeShapeType="1"/>
          </p:cNvSpPr>
          <p:nvPr/>
        </p:nvSpPr>
        <p:spPr bwMode="auto">
          <a:xfrm flipH="1">
            <a:off x="2538413" y="5203315"/>
            <a:ext cx="292100" cy="271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6912" name="Text Box 118"/>
          <p:cNvSpPr txBox="1">
            <a:spLocks noChangeArrowheads="1"/>
          </p:cNvSpPr>
          <p:nvPr/>
        </p:nvSpPr>
        <p:spPr bwMode="auto">
          <a:xfrm>
            <a:off x="2733675" y="4960427"/>
            <a:ext cx="1035050" cy="366713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r>
              <a:rPr lang="en-US" sz="1800" b="1"/>
              <a:t>Gasoline</a:t>
            </a:r>
          </a:p>
        </p:txBody>
      </p:sp>
      <p:sp>
        <p:nvSpPr>
          <p:cNvPr id="36913" name="Line 120"/>
          <p:cNvSpPr>
            <a:spLocks noChangeShapeType="1"/>
          </p:cNvSpPr>
          <p:nvPr/>
        </p:nvSpPr>
        <p:spPr bwMode="auto">
          <a:xfrm>
            <a:off x="3768725" y="5203315"/>
            <a:ext cx="287338" cy="214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6914" name="Text Box 121"/>
          <p:cNvSpPr txBox="1">
            <a:spLocks noChangeArrowheads="1"/>
          </p:cNvSpPr>
          <p:nvPr/>
        </p:nvSpPr>
        <p:spPr bwMode="auto">
          <a:xfrm>
            <a:off x="5741988" y="3923790"/>
            <a:ext cx="11588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/>
              <a:t>Fare</a:t>
            </a:r>
          </a:p>
        </p:txBody>
      </p:sp>
      <p:sp>
        <p:nvSpPr>
          <p:cNvPr id="36915" name="Line 122"/>
          <p:cNvSpPr>
            <a:spLocks noChangeShapeType="1"/>
          </p:cNvSpPr>
          <p:nvPr/>
        </p:nvSpPr>
        <p:spPr bwMode="auto">
          <a:xfrm flipH="1">
            <a:off x="5421313" y="4234940"/>
            <a:ext cx="585787" cy="750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6916" name="Line 123"/>
          <p:cNvSpPr>
            <a:spLocks noChangeShapeType="1"/>
          </p:cNvSpPr>
          <p:nvPr/>
        </p:nvSpPr>
        <p:spPr bwMode="auto">
          <a:xfrm>
            <a:off x="6615113" y="4234940"/>
            <a:ext cx="476250" cy="363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979180" y="1710438"/>
            <a:ext cx="69916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Direct costs of urban travel by different modes</a:t>
            </a:r>
          </a:p>
          <a:p>
            <a:pPr algn="ctr"/>
            <a:endParaRPr lang="en-US" sz="26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60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50" descr="5%"/>
          <p:cNvSpPr>
            <a:spLocks noChangeArrowheads="1"/>
          </p:cNvSpPr>
          <p:nvPr/>
        </p:nvSpPr>
        <p:spPr bwMode="auto">
          <a:xfrm>
            <a:off x="1827213" y="3162210"/>
            <a:ext cx="709612" cy="638175"/>
          </a:xfrm>
          <a:prstGeom prst="rect">
            <a:avLst/>
          </a:prstGeom>
          <a:pattFill prst="pct5">
            <a:fgClr>
              <a:srgbClr val="000000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1" name="Rectangle 151"/>
          <p:cNvSpPr>
            <a:spLocks noChangeArrowheads="1"/>
          </p:cNvSpPr>
          <p:nvPr/>
        </p:nvSpPr>
        <p:spPr bwMode="auto">
          <a:xfrm>
            <a:off x="1827213" y="3162210"/>
            <a:ext cx="709612" cy="638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2" name="Rectangle 152" descr="5%"/>
          <p:cNvSpPr>
            <a:spLocks noChangeArrowheads="1"/>
          </p:cNvSpPr>
          <p:nvPr/>
        </p:nvSpPr>
        <p:spPr bwMode="auto">
          <a:xfrm>
            <a:off x="3567113" y="3162210"/>
            <a:ext cx="711200" cy="638175"/>
          </a:xfrm>
          <a:prstGeom prst="rect">
            <a:avLst/>
          </a:prstGeom>
          <a:pattFill prst="pct5">
            <a:fgClr>
              <a:srgbClr val="000000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3" name="Rectangle 153"/>
          <p:cNvSpPr>
            <a:spLocks noChangeArrowheads="1"/>
          </p:cNvSpPr>
          <p:nvPr/>
        </p:nvSpPr>
        <p:spPr bwMode="auto">
          <a:xfrm>
            <a:off x="3567113" y="3162210"/>
            <a:ext cx="711200" cy="638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4" name="Rectangle 154"/>
          <p:cNvSpPr>
            <a:spLocks noChangeArrowheads="1"/>
          </p:cNvSpPr>
          <p:nvPr/>
        </p:nvSpPr>
        <p:spPr bwMode="auto">
          <a:xfrm>
            <a:off x="5287963" y="3162210"/>
            <a:ext cx="711200" cy="11113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5" name="Rectangle 155"/>
          <p:cNvSpPr>
            <a:spLocks noChangeArrowheads="1"/>
          </p:cNvSpPr>
          <p:nvPr/>
        </p:nvSpPr>
        <p:spPr bwMode="auto">
          <a:xfrm>
            <a:off x="5287963" y="3162210"/>
            <a:ext cx="711200" cy="111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6" name="Rectangle 156"/>
          <p:cNvSpPr>
            <a:spLocks noChangeArrowheads="1"/>
          </p:cNvSpPr>
          <p:nvPr/>
        </p:nvSpPr>
        <p:spPr bwMode="auto">
          <a:xfrm>
            <a:off x="7078663" y="3162210"/>
            <a:ext cx="709612" cy="11113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7" name="Rectangle 157"/>
          <p:cNvSpPr>
            <a:spLocks noChangeArrowheads="1"/>
          </p:cNvSpPr>
          <p:nvPr/>
        </p:nvSpPr>
        <p:spPr bwMode="auto">
          <a:xfrm>
            <a:off x="7078663" y="3162210"/>
            <a:ext cx="709612" cy="111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8" name="Rectangle 158" descr="Wide downward diagonal"/>
          <p:cNvSpPr>
            <a:spLocks noChangeArrowheads="1"/>
          </p:cNvSpPr>
          <p:nvPr/>
        </p:nvSpPr>
        <p:spPr bwMode="auto">
          <a:xfrm>
            <a:off x="1827213" y="3800385"/>
            <a:ext cx="709612" cy="90488"/>
          </a:xfrm>
          <a:prstGeom prst="rect">
            <a:avLst/>
          </a:prstGeom>
          <a:pattFill prst="wdDnDiag">
            <a:fgClr>
              <a:srgbClr val="000000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9" name="Rectangle 159"/>
          <p:cNvSpPr>
            <a:spLocks noChangeArrowheads="1"/>
          </p:cNvSpPr>
          <p:nvPr/>
        </p:nvSpPr>
        <p:spPr bwMode="auto">
          <a:xfrm>
            <a:off x="1827213" y="3800385"/>
            <a:ext cx="709612" cy="90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00" name="Rectangle 160" descr="Wide downward diagonal"/>
          <p:cNvSpPr>
            <a:spLocks noChangeArrowheads="1"/>
          </p:cNvSpPr>
          <p:nvPr/>
        </p:nvSpPr>
        <p:spPr bwMode="auto">
          <a:xfrm>
            <a:off x="3567113" y="3800385"/>
            <a:ext cx="711200" cy="1152525"/>
          </a:xfrm>
          <a:prstGeom prst="rect">
            <a:avLst/>
          </a:prstGeom>
          <a:pattFill prst="wdDnDiag">
            <a:fgClr>
              <a:srgbClr val="000000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01" name="Rectangle 161"/>
          <p:cNvSpPr>
            <a:spLocks noChangeArrowheads="1"/>
          </p:cNvSpPr>
          <p:nvPr/>
        </p:nvSpPr>
        <p:spPr bwMode="auto">
          <a:xfrm>
            <a:off x="3567113" y="3800385"/>
            <a:ext cx="711200" cy="1152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02" name="Rectangle 162" descr="Wide downward diagonal"/>
          <p:cNvSpPr>
            <a:spLocks noChangeArrowheads="1"/>
          </p:cNvSpPr>
          <p:nvPr/>
        </p:nvSpPr>
        <p:spPr bwMode="auto">
          <a:xfrm>
            <a:off x="5287963" y="3139985"/>
            <a:ext cx="711200" cy="292100"/>
          </a:xfrm>
          <a:prstGeom prst="rect">
            <a:avLst/>
          </a:prstGeom>
          <a:pattFill prst="wdDnDiag">
            <a:fgClr>
              <a:srgbClr val="FF0000"/>
            </a:fgClr>
            <a:bgClr>
              <a:srgbClr val="FFFFFF"/>
            </a:bgClr>
          </a:patt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03" name="Rectangle 163"/>
          <p:cNvSpPr>
            <a:spLocks noChangeArrowheads="1"/>
          </p:cNvSpPr>
          <p:nvPr/>
        </p:nvSpPr>
        <p:spPr bwMode="auto">
          <a:xfrm>
            <a:off x="5287963" y="3173323"/>
            <a:ext cx="711200" cy="2587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04" name="Rectangle 164" descr="Wide downward diagonal"/>
          <p:cNvSpPr>
            <a:spLocks noChangeArrowheads="1"/>
          </p:cNvSpPr>
          <p:nvPr/>
        </p:nvSpPr>
        <p:spPr bwMode="auto">
          <a:xfrm>
            <a:off x="7078663" y="3173323"/>
            <a:ext cx="709612" cy="314325"/>
          </a:xfrm>
          <a:prstGeom prst="rect">
            <a:avLst/>
          </a:prstGeom>
          <a:pattFill prst="wdDnDiag">
            <a:fgClr>
              <a:srgbClr val="FF0000"/>
            </a:fgClr>
            <a:bgClr>
              <a:srgbClr val="FFFFFF"/>
            </a:bgClr>
          </a:patt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05" name="Rectangle 165"/>
          <p:cNvSpPr>
            <a:spLocks noChangeArrowheads="1"/>
          </p:cNvSpPr>
          <p:nvPr/>
        </p:nvSpPr>
        <p:spPr bwMode="auto">
          <a:xfrm>
            <a:off x="7078663" y="3173323"/>
            <a:ext cx="709612" cy="3143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06" name="Rectangle 166"/>
          <p:cNvSpPr>
            <a:spLocks noChangeArrowheads="1"/>
          </p:cNvSpPr>
          <p:nvPr/>
        </p:nvSpPr>
        <p:spPr bwMode="auto">
          <a:xfrm>
            <a:off x="5287963" y="2782798"/>
            <a:ext cx="711200" cy="37941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07" name="Rectangle 167"/>
          <p:cNvSpPr>
            <a:spLocks noChangeArrowheads="1"/>
          </p:cNvSpPr>
          <p:nvPr/>
        </p:nvSpPr>
        <p:spPr bwMode="auto">
          <a:xfrm>
            <a:off x="5287963" y="2782798"/>
            <a:ext cx="711200" cy="3794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08" name="Rectangle 168"/>
          <p:cNvSpPr>
            <a:spLocks noChangeArrowheads="1"/>
          </p:cNvSpPr>
          <p:nvPr/>
        </p:nvSpPr>
        <p:spPr bwMode="auto">
          <a:xfrm>
            <a:off x="7078663" y="2558960"/>
            <a:ext cx="709612" cy="60325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09" name="Rectangle 169"/>
          <p:cNvSpPr>
            <a:spLocks noChangeArrowheads="1"/>
          </p:cNvSpPr>
          <p:nvPr/>
        </p:nvSpPr>
        <p:spPr bwMode="auto">
          <a:xfrm>
            <a:off x="7078663" y="2558960"/>
            <a:ext cx="709612" cy="6032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10" name="Rectangle 170"/>
          <p:cNvSpPr>
            <a:spLocks noChangeArrowheads="1"/>
          </p:cNvSpPr>
          <p:nvPr/>
        </p:nvSpPr>
        <p:spPr bwMode="auto">
          <a:xfrm>
            <a:off x="1827213" y="3051085"/>
            <a:ext cx="709612" cy="111125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11" name="Rectangle 171"/>
          <p:cNvSpPr>
            <a:spLocks noChangeArrowheads="1"/>
          </p:cNvSpPr>
          <p:nvPr/>
        </p:nvSpPr>
        <p:spPr bwMode="auto">
          <a:xfrm>
            <a:off x="1827213" y="3051085"/>
            <a:ext cx="709612" cy="1111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12" name="Rectangle 172"/>
          <p:cNvSpPr>
            <a:spLocks noChangeArrowheads="1"/>
          </p:cNvSpPr>
          <p:nvPr/>
        </p:nvSpPr>
        <p:spPr bwMode="auto">
          <a:xfrm>
            <a:off x="3567113" y="3051085"/>
            <a:ext cx="711200" cy="111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13" name="Rectangle 173"/>
          <p:cNvSpPr>
            <a:spLocks noChangeArrowheads="1"/>
          </p:cNvSpPr>
          <p:nvPr/>
        </p:nvSpPr>
        <p:spPr bwMode="auto">
          <a:xfrm>
            <a:off x="3567113" y="3051085"/>
            <a:ext cx="711200" cy="111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14" name="Rectangle 174" descr="Solid diamond"/>
          <p:cNvSpPr>
            <a:spLocks noChangeArrowheads="1"/>
          </p:cNvSpPr>
          <p:nvPr/>
        </p:nvSpPr>
        <p:spPr bwMode="auto">
          <a:xfrm>
            <a:off x="1827213" y="2144623"/>
            <a:ext cx="709612" cy="906462"/>
          </a:xfrm>
          <a:prstGeom prst="rect">
            <a:avLst/>
          </a:prstGeom>
          <a:pattFill prst="solidDmnd">
            <a:fgClr>
              <a:srgbClr val="969696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15" name="Rectangle 175"/>
          <p:cNvSpPr>
            <a:spLocks noChangeArrowheads="1"/>
          </p:cNvSpPr>
          <p:nvPr/>
        </p:nvSpPr>
        <p:spPr bwMode="auto">
          <a:xfrm>
            <a:off x="1827213" y="2144623"/>
            <a:ext cx="709612" cy="906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16" name="Rectangle 176"/>
          <p:cNvSpPr>
            <a:spLocks noChangeArrowheads="1"/>
          </p:cNvSpPr>
          <p:nvPr/>
        </p:nvSpPr>
        <p:spPr bwMode="auto">
          <a:xfrm>
            <a:off x="1827213" y="1987460"/>
            <a:ext cx="709612" cy="157163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17" name="Rectangle 177"/>
          <p:cNvSpPr>
            <a:spLocks noChangeArrowheads="1"/>
          </p:cNvSpPr>
          <p:nvPr/>
        </p:nvSpPr>
        <p:spPr bwMode="auto">
          <a:xfrm>
            <a:off x="1827213" y="3890873"/>
            <a:ext cx="709612" cy="166687"/>
          </a:xfrm>
          <a:prstGeom prst="rect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18" name="Rectangle 178"/>
          <p:cNvSpPr>
            <a:spLocks noChangeArrowheads="1"/>
          </p:cNvSpPr>
          <p:nvPr/>
        </p:nvSpPr>
        <p:spPr bwMode="auto">
          <a:xfrm>
            <a:off x="1827213" y="3890873"/>
            <a:ext cx="709612" cy="166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19" name="Rectangle 179"/>
          <p:cNvSpPr>
            <a:spLocks noChangeArrowheads="1"/>
          </p:cNvSpPr>
          <p:nvPr/>
        </p:nvSpPr>
        <p:spPr bwMode="auto">
          <a:xfrm>
            <a:off x="3567113" y="4952910"/>
            <a:ext cx="711200" cy="168275"/>
          </a:xfrm>
          <a:prstGeom prst="rect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20" name="Rectangle 180"/>
          <p:cNvSpPr>
            <a:spLocks noChangeArrowheads="1"/>
          </p:cNvSpPr>
          <p:nvPr/>
        </p:nvSpPr>
        <p:spPr bwMode="auto">
          <a:xfrm>
            <a:off x="3567113" y="4952910"/>
            <a:ext cx="711200" cy="168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21" name="Rectangle 181" descr="Large grid"/>
          <p:cNvSpPr>
            <a:spLocks noChangeArrowheads="1"/>
          </p:cNvSpPr>
          <p:nvPr/>
        </p:nvSpPr>
        <p:spPr bwMode="auto">
          <a:xfrm>
            <a:off x="5287963" y="3432085"/>
            <a:ext cx="711200" cy="55563"/>
          </a:xfrm>
          <a:prstGeom prst="rect">
            <a:avLst/>
          </a:prstGeom>
          <a:pattFill prst="lgGrid">
            <a:fgClr>
              <a:srgbClr val="FF0000"/>
            </a:fgClr>
            <a:bgClr>
              <a:srgbClr val="FFFFFF"/>
            </a:bgClr>
          </a:patt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22" name="Rectangle 182"/>
          <p:cNvSpPr>
            <a:spLocks noChangeArrowheads="1"/>
          </p:cNvSpPr>
          <p:nvPr/>
        </p:nvSpPr>
        <p:spPr bwMode="auto">
          <a:xfrm>
            <a:off x="5287963" y="3432085"/>
            <a:ext cx="711200" cy="555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23" name="Rectangle 183"/>
          <p:cNvSpPr>
            <a:spLocks noChangeArrowheads="1"/>
          </p:cNvSpPr>
          <p:nvPr/>
        </p:nvSpPr>
        <p:spPr bwMode="auto">
          <a:xfrm>
            <a:off x="7078663" y="3487648"/>
            <a:ext cx="709612" cy="22225"/>
          </a:xfrm>
          <a:prstGeom prst="rect">
            <a:avLst/>
          </a:prstGeom>
          <a:blipFill dpi="0" rotWithShape="0">
            <a:blip r:embed="rId7" cstate="print"/>
            <a:srcRect/>
            <a:tile tx="0" ty="0" sx="100000" sy="100000" flip="none" algn="tl"/>
          </a:blip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24" name="Rectangle 184" descr="Large grid"/>
          <p:cNvSpPr>
            <a:spLocks noChangeArrowheads="1"/>
          </p:cNvSpPr>
          <p:nvPr/>
        </p:nvSpPr>
        <p:spPr bwMode="auto">
          <a:xfrm>
            <a:off x="7078663" y="3487648"/>
            <a:ext cx="709612" cy="22225"/>
          </a:xfrm>
          <a:prstGeom prst="rect">
            <a:avLst/>
          </a:prstGeom>
          <a:pattFill prst="lgGrid">
            <a:fgClr>
              <a:srgbClr val="FF0000"/>
            </a:fgClr>
            <a:bgClr>
              <a:schemeClr val="bg1"/>
            </a:bgClr>
          </a:patt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25" name="Rectangle 185" descr="75%"/>
          <p:cNvSpPr>
            <a:spLocks noChangeArrowheads="1"/>
          </p:cNvSpPr>
          <p:nvPr/>
        </p:nvSpPr>
        <p:spPr bwMode="auto">
          <a:xfrm>
            <a:off x="1827213" y="4057560"/>
            <a:ext cx="709612" cy="347663"/>
          </a:xfrm>
          <a:prstGeom prst="rect">
            <a:avLst/>
          </a:prstGeom>
          <a:pattFill prst="pct75">
            <a:fgClr>
              <a:srgbClr val="0000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26" name="Rectangle 186" descr="75%"/>
          <p:cNvSpPr>
            <a:spLocks noChangeArrowheads="1"/>
          </p:cNvSpPr>
          <p:nvPr/>
        </p:nvSpPr>
        <p:spPr bwMode="auto">
          <a:xfrm>
            <a:off x="3567113" y="5121185"/>
            <a:ext cx="711200" cy="358775"/>
          </a:xfrm>
          <a:prstGeom prst="rect">
            <a:avLst/>
          </a:prstGeom>
          <a:pattFill prst="pct75">
            <a:fgClr>
              <a:srgbClr val="0000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27" name="Rectangle 187" descr="75%"/>
          <p:cNvSpPr>
            <a:spLocks noChangeArrowheads="1"/>
          </p:cNvSpPr>
          <p:nvPr/>
        </p:nvSpPr>
        <p:spPr bwMode="auto">
          <a:xfrm>
            <a:off x="5287963" y="3487648"/>
            <a:ext cx="711200" cy="346075"/>
          </a:xfrm>
          <a:prstGeom prst="rect">
            <a:avLst/>
          </a:prstGeom>
          <a:pattFill prst="pct75">
            <a:fgClr>
              <a:srgbClr val="FF0000"/>
            </a:fgClr>
            <a:bgClr>
              <a:srgbClr val="FFFFFF"/>
            </a:bgClr>
          </a:patt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28" name="Line 188"/>
          <p:cNvSpPr>
            <a:spLocks noChangeShapeType="1"/>
          </p:cNvSpPr>
          <p:nvPr/>
        </p:nvSpPr>
        <p:spPr bwMode="auto">
          <a:xfrm>
            <a:off x="1319213" y="1639798"/>
            <a:ext cx="1587" cy="456723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29" name="Line 189"/>
          <p:cNvSpPr>
            <a:spLocks noChangeShapeType="1"/>
          </p:cNvSpPr>
          <p:nvPr/>
        </p:nvSpPr>
        <p:spPr bwMode="auto">
          <a:xfrm>
            <a:off x="1270000" y="6207035"/>
            <a:ext cx="984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30" name="Line 190"/>
          <p:cNvSpPr>
            <a:spLocks noChangeShapeType="1"/>
          </p:cNvSpPr>
          <p:nvPr/>
        </p:nvSpPr>
        <p:spPr bwMode="auto">
          <a:xfrm>
            <a:off x="1270000" y="5446623"/>
            <a:ext cx="98425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31" name="Line 191"/>
          <p:cNvSpPr>
            <a:spLocks noChangeShapeType="1"/>
          </p:cNvSpPr>
          <p:nvPr/>
        </p:nvSpPr>
        <p:spPr bwMode="auto">
          <a:xfrm>
            <a:off x="1270000" y="4684623"/>
            <a:ext cx="98425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32" name="Line 192"/>
          <p:cNvSpPr>
            <a:spLocks noChangeShapeType="1"/>
          </p:cNvSpPr>
          <p:nvPr/>
        </p:nvSpPr>
        <p:spPr bwMode="auto">
          <a:xfrm>
            <a:off x="1270000" y="3924210"/>
            <a:ext cx="984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33" name="Line 193"/>
          <p:cNvSpPr>
            <a:spLocks noChangeShapeType="1"/>
          </p:cNvSpPr>
          <p:nvPr/>
        </p:nvSpPr>
        <p:spPr bwMode="auto">
          <a:xfrm>
            <a:off x="1270000" y="3162210"/>
            <a:ext cx="98425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34" name="Line 194"/>
          <p:cNvSpPr>
            <a:spLocks noChangeShapeType="1"/>
          </p:cNvSpPr>
          <p:nvPr/>
        </p:nvSpPr>
        <p:spPr bwMode="auto">
          <a:xfrm>
            <a:off x="1270000" y="2401798"/>
            <a:ext cx="98425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35" name="Line 195"/>
          <p:cNvSpPr>
            <a:spLocks noChangeShapeType="1"/>
          </p:cNvSpPr>
          <p:nvPr/>
        </p:nvSpPr>
        <p:spPr bwMode="auto">
          <a:xfrm>
            <a:off x="1270000" y="1639798"/>
            <a:ext cx="98425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36" name="Line 196"/>
          <p:cNvSpPr>
            <a:spLocks noChangeShapeType="1"/>
          </p:cNvSpPr>
          <p:nvPr/>
        </p:nvSpPr>
        <p:spPr bwMode="auto">
          <a:xfrm flipV="1">
            <a:off x="1319213" y="3117760"/>
            <a:ext cx="1587" cy="88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37" name="Line 197"/>
          <p:cNvSpPr>
            <a:spLocks noChangeShapeType="1"/>
          </p:cNvSpPr>
          <p:nvPr/>
        </p:nvSpPr>
        <p:spPr bwMode="auto">
          <a:xfrm flipV="1">
            <a:off x="3057525" y="3117760"/>
            <a:ext cx="1588" cy="88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38" name="Line 198"/>
          <p:cNvSpPr>
            <a:spLocks noChangeShapeType="1"/>
          </p:cNvSpPr>
          <p:nvPr/>
        </p:nvSpPr>
        <p:spPr bwMode="auto">
          <a:xfrm flipV="1">
            <a:off x="4816475" y="3117760"/>
            <a:ext cx="3175" cy="88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39" name="Line 199"/>
          <p:cNvSpPr>
            <a:spLocks noChangeShapeType="1"/>
          </p:cNvSpPr>
          <p:nvPr/>
        </p:nvSpPr>
        <p:spPr bwMode="auto">
          <a:xfrm flipV="1">
            <a:off x="6567488" y="3117760"/>
            <a:ext cx="3175" cy="88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40" name="Rectangle 200"/>
          <p:cNvSpPr>
            <a:spLocks noChangeArrowheads="1"/>
          </p:cNvSpPr>
          <p:nvPr/>
        </p:nvSpPr>
        <p:spPr bwMode="auto">
          <a:xfrm>
            <a:off x="1039813" y="6118135"/>
            <a:ext cx="1778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/>
              <a:t>20</a:t>
            </a:r>
          </a:p>
        </p:txBody>
      </p:sp>
      <p:sp>
        <p:nvSpPr>
          <p:cNvPr id="37941" name="Rectangle 201"/>
          <p:cNvSpPr>
            <a:spLocks noChangeArrowheads="1"/>
          </p:cNvSpPr>
          <p:nvPr/>
        </p:nvSpPr>
        <p:spPr bwMode="auto">
          <a:xfrm>
            <a:off x="1039813" y="5356135"/>
            <a:ext cx="1778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/>
              <a:t>15</a:t>
            </a:r>
          </a:p>
        </p:txBody>
      </p:sp>
      <p:sp>
        <p:nvSpPr>
          <p:cNvPr id="37942" name="Rectangle 202"/>
          <p:cNvSpPr>
            <a:spLocks noChangeArrowheads="1"/>
          </p:cNvSpPr>
          <p:nvPr/>
        </p:nvSpPr>
        <p:spPr bwMode="auto">
          <a:xfrm>
            <a:off x="1039813" y="4595723"/>
            <a:ext cx="1778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/>
              <a:t>10</a:t>
            </a:r>
          </a:p>
        </p:txBody>
      </p:sp>
      <p:sp>
        <p:nvSpPr>
          <p:cNvPr id="37943" name="Rectangle 203"/>
          <p:cNvSpPr>
            <a:spLocks noChangeArrowheads="1"/>
          </p:cNvSpPr>
          <p:nvPr/>
        </p:nvSpPr>
        <p:spPr bwMode="auto">
          <a:xfrm>
            <a:off x="1125538" y="3833723"/>
            <a:ext cx="889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/>
              <a:t>5</a:t>
            </a:r>
          </a:p>
        </p:txBody>
      </p:sp>
      <p:sp>
        <p:nvSpPr>
          <p:cNvPr id="37944" name="Rectangle 204"/>
          <p:cNvSpPr>
            <a:spLocks noChangeArrowheads="1"/>
          </p:cNvSpPr>
          <p:nvPr/>
        </p:nvSpPr>
        <p:spPr bwMode="auto">
          <a:xfrm>
            <a:off x="1111250" y="3073310"/>
            <a:ext cx="889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/>
              <a:t>0</a:t>
            </a:r>
          </a:p>
        </p:txBody>
      </p:sp>
      <p:sp>
        <p:nvSpPr>
          <p:cNvPr id="37945" name="Rectangle 205"/>
          <p:cNvSpPr>
            <a:spLocks noChangeArrowheads="1"/>
          </p:cNvSpPr>
          <p:nvPr/>
        </p:nvSpPr>
        <p:spPr bwMode="auto">
          <a:xfrm>
            <a:off x="1111250" y="2311310"/>
            <a:ext cx="889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/>
              <a:t>5</a:t>
            </a:r>
          </a:p>
        </p:txBody>
      </p:sp>
      <p:sp>
        <p:nvSpPr>
          <p:cNvPr id="37946" name="Rectangle 206"/>
          <p:cNvSpPr>
            <a:spLocks noChangeArrowheads="1"/>
          </p:cNvSpPr>
          <p:nvPr/>
        </p:nvSpPr>
        <p:spPr bwMode="auto">
          <a:xfrm>
            <a:off x="1025525" y="1550898"/>
            <a:ext cx="1778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/>
              <a:t>10</a:t>
            </a:r>
          </a:p>
        </p:txBody>
      </p:sp>
      <p:sp>
        <p:nvSpPr>
          <p:cNvPr id="37947" name="Rectangle 207"/>
          <p:cNvSpPr>
            <a:spLocks noChangeArrowheads="1"/>
          </p:cNvSpPr>
          <p:nvPr/>
        </p:nvSpPr>
        <p:spPr bwMode="auto">
          <a:xfrm>
            <a:off x="755650" y="2670085"/>
            <a:ext cx="415925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48" name="Rectangle 208"/>
          <p:cNvSpPr>
            <a:spLocks noChangeArrowheads="1"/>
          </p:cNvSpPr>
          <p:nvPr/>
        </p:nvSpPr>
        <p:spPr bwMode="auto">
          <a:xfrm rot="-5400000">
            <a:off x="230188" y="3736885"/>
            <a:ext cx="14065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/>
              <a:t>Cost [$/person-trip]</a:t>
            </a:r>
          </a:p>
        </p:txBody>
      </p:sp>
      <p:sp>
        <p:nvSpPr>
          <p:cNvPr id="37949" name="Rectangle 209"/>
          <p:cNvSpPr>
            <a:spLocks noChangeArrowheads="1"/>
          </p:cNvSpPr>
          <p:nvPr/>
        </p:nvSpPr>
        <p:spPr bwMode="auto">
          <a:xfrm>
            <a:off x="1477963" y="1674723"/>
            <a:ext cx="1408112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50" name="Rectangle 211"/>
          <p:cNvSpPr>
            <a:spLocks noChangeArrowheads="1"/>
          </p:cNvSpPr>
          <p:nvPr/>
        </p:nvSpPr>
        <p:spPr bwMode="auto">
          <a:xfrm>
            <a:off x="3376613" y="2547848"/>
            <a:ext cx="108902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51" name="Rectangle 212"/>
          <p:cNvSpPr>
            <a:spLocks noChangeArrowheads="1"/>
          </p:cNvSpPr>
          <p:nvPr/>
        </p:nvSpPr>
        <p:spPr bwMode="auto">
          <a:xfrm>
            <a:off x="7035800" y="1674723"/>
            <a:ext cx="795338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52" name="Rectangle 213"/>
          <p:cNvSpPr>
            <a:spLocks noChangeArrowheads="1"/>
          </p:cNvSpPr>
          <p:nvPr/>
        </p:nvSpPr>
        <p:spPr bwMode="auto">
          <a:xfrm>
            <a:off x="3094038" y="2087473"/>
            <a:ext cx="465137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53" name="Rectangle 220"/>
          <p:cNvSpPr>
            <a:spLocks noChangeArrowheads="1"/>
          </p:cNvSpPr>
          <p:nvPr/>
        </p:nvSpPr>
        <p:spPr bwMode="auto">
          <a:xfrm>
            <a:off x="1320800" y="1639798"/>
            <a:ext cx="6896100" cy="45672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7954" name="Line 221"/>
          <p:cNvSpPr>
            <a:spLocks noChangeShapeType="1"/>
          </p:cNvSpPr>
          <p:nvPr/>
        </p:nvSpPr>
        <p:spPr bwMode="auto">
          <a:xfrm>
            <a:off x="1296988" y="3162210"/>
            <a:ext cx="6919912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5214" name="Text Box 222"/>
          <p:cNvSpPr txBox="1">
            <a:spLocks noChangeArrowheads="1"/>
          </p:cNvSpPr>
          <p:nvPr/>
        </p:nvSpPr>
        <p:spPr bwMode="auto">
          <a:xfrm>
            <a:off x="1" y="90488"/>
            <a:ext cx="8724900" cy="103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ts val="60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5.3 	Implementation Policies and </a:t>
            </a:r>
          </a:p>
          <a:p>
            <a:pPr algn="ctr" eaLnBrk="0" hangingPunct="0">
              <a:spcBef>
                <a:spcPts val="60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Implementation measures (cont.)</a:t>
            </a:r>
          </a:p>
        </p:txBody>
      </p:sp>
      <p:sp>
        <p:nvSpPr>
          <p:cNvPr id="37956" name="Rectangle 242"/>
          <p:cNvSpPr>
            <a:spLocks noChangeArrowheads="1"/>
          </p:cNvSpPr>
          <p:nvPr/>
        </p:nvSpPr>
        <p:spPr bwMode="auto">
          <a:xfrm>
            <a:off x="4867275" y="6249898"/>
            <a:ext cx="1603375" cy="19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600" b="1"/>
              <a:t>Bus / LRT / Metro</a:t>
            </a:r>
          </a:p>
        </p:txBody>
      </p:sp>
      <p:sp>
        <p:nvSpPr>
          <p:cNvPr id="37957" name="Rectangle 243"/>
          <p:cNvSpPr>
            <a:spLocks noChangeArrowheads="1"/>
          </p:cNvSpPr>
          <p:nvPr/>
        </p:nvSpPr>
        <p:spPr bwMode="auto">
          <a:xfrm>
            <a:off x="1443038" y="6249898"/>
            <a:ext cx="1541462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1600" b="1"/>
              <a:t>Auto</a:t>
            </a:r>
          </a:p>
          <a:p>
            <a:pPr algn="ctr" eaLnBrk="0" hangingPunct="0">
              <a:lnSpc>
                <a:spcPct val="80000"/>
              </a:lnSpc>
            </a:pPr>
            <a:r>
              <a:rPr lang="en-US" sz="1600" b="1"/>
              <a:t>Large City - Peak</a:t>
            </a:r>
          </a:p>
        </p:txBody>
      </p:sp>
      <p:sp>
        <p:nvSpPr>
          <p:cNvPr id="37958" name="Rectangle 244"/>
          <p:cNvSpPr>
            <a:spLocks noChangeArrowheads="1"/>
          </p:cNvSpPr>
          <p:nvPr/>
        </p:nvSpPr>
        <p:spPr bwMode="auto">
          <a:xfrm>
            <a:off x="3386138" y="6249898"/>
            <a:ext cx="12319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1600" b="1"/>
              <a:t>Auto Peak </a:t>
            </a:r>
          </a:p>
          <a:p>
            <a:pPr algn="ctr" eaLnBrk="0" hangingPunct="0">
              <a:lnSpc>
                <a:spcPct val="80000"/>
              </a:lnSpc>
            </a:pPr>
            <a:r>
              <a:rPr lang="en-US" sz="1600" b="1"/>
              <a:t>without</a:t>
            </a:r>
          </a:p>
          <a:p>
            <a:pPr algn="ctr" eaLnBrk="0" hangingPunct="0">
              <a:lnSpc>
                <a:spcPct val="80000"/>
              </a:lnSpc>
            </a:pPr>
            <a:r>
              <a:rPr lang="en-US" sz="1600" b="1"/>
              <a:t>Parking, Tolls</a:t>
            </a:r>
          </a:p>
        </p:txBody>
      </p:sp>
      <p:sp>
        <p:nvSpPr>
          <p:cNvPr id="37959" name="Rectangle 245"/>
          <p:cNvSpPr>
            <a:spLocks noChangeArrowheads="1"/>
          </p:cNvSpPr>
          <p:nvPr/>
        </p:nvSpPr>
        <p:spPr bwMode="auto">
          <a:xfrm>
            <a:off x="6831013" y="6249898"/>
            <a:ext cx="11811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1600" b="1"/>
              <a:t>Express Bus /</a:t>
            </a:r>
          </a:p>
          <a:p>
            <a:pPr algn="ctr" eaLnBrk="0" hangingPunct="0">
              <a:lnSpc>
                <a:spcPct val="80000"/>
              </a:lnSpc>
            </a:pPr>
            <a:r>
              <a:rPr lang="en-US" sz="1600" b="1"/>
              <a:t>Regional Rail</a:t>
            </a:r>
          </a:p>
        </p:txBody>
      </p:sp>
      <p:sp>
        <p:nvSpPr>
          <p:cNvPr id="37960" name="Text Box 246"/>
          <p:cNvSpPr txBox="1">
            <a:spLocks noChangeArrowheads="1"/>
          </p:cNvSpPr>
          <p:nvPr/>
        </p:nvSpPr>
        <p:spPr bwMode="auto">
          <a:xfrm>
            <a:off x="2740025" y="1906498"/>
            <a:ext cx="642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Toll</a:t>
            </a:r>
          </a:p>
        </p:txBody>
      </p:sp>
      <p:sp>
        <p:nvSpPr>
          <p:cNvPr id="37961" name="Text Box 247"/>
          <p:cNvSpPr txBox="1">
            <a:spLocks noChangeArrowheads="1"/>
          </p:cNvSpPr>
          <p:nvPr/>
        </p:nvSpPr>
        <p:spPr bwMode="auto">
          <a:xfrm>
            <a:off x="2730500" y="2223998"/>
            <a:ext cx="1158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Parking</a:t>
            </a:r>
          </a:p>
        </p:txBody>
      </p:sp>
      <p:sp>
        <p:nvSpPr>
          <p:cNvPr id="37962" name="Text Box 248"/>
          <p:cNvSpPr txBox="1">
            <a:spLocks noChangeArrowheads="1"/>
          </p:cNvSpPr>
          <p:nvPr/>
        </p:nvSpPr>
        <p:spPr bwMode="auto">
          <a:xfrm>
            <a:off x="2711450" y="2527210"/>
            <a:ext cx="846138" cy="30480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r>
              <a:rPr lang="en-US" sz="1400" b="1"/>
              <a:t>Gasoline</a:t>
            </a:r>
          </a:p>
        </p:txBody>
      </p:sp>
      <p:sp>
        <p:nvSpPr>
          <p:cNvPr id="37963" name="Text Box 249"/>
          <p:cNvSpPr txBox="1">
            <a:spLocks noChangeArrowheads="1"/>
          </p:cNvSpPr>
          <p:nvPr/>
        </p:nvSpPr>
        <p:spPr bwMode="auto">
          <a:xfrm>
            <a:off x="5897563" y="2173198"/>
            <a:ext cx="1158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/>
              <a:t>Fare</a:t>
            </a:r>
          </a:p>
        </p:txBody>
      </p:sp>
      <p:sp>
        <p:nvSpPr>
          <p:cNvPr id="37964" name="Text Box 250"/>
          <p:cNvSpPr txBox="1">
            <a:spLocks noChangeArrowheads="1"/>
          </p:cNvSpPr>
          <p:nvPr/>
        </p:nvSpPr>
        <p:spPr bwMode="auto">
          <a:xfrm>
            <a:off x="2590800" y="3114585"/>
            <a:ext cx="852488" cy="517525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sz="1400" b="1"/>
              <a:t>Indirect</a:t>
            </a:r>
          </a:p>
          <a:p>
            <a:pPr algn="ctr"/>
            <a:r>
              <a:rPr lang="en-US" sz="1400" b="1"/>
              <a:t>user cost</a:t>
            </a:r>
          </a:p>
        </p:txBody>
      </p:sp>
      <p:sp>
        <p:nvSpPr>
          <p:cNvPr id="37965" name="Text Box 253"/>
          <p:cNvSpPr txBox="1">
            <a:spLocks noChangeArrowheads="1"/>
          </p:cNvSpPr>
          <p:nvPr/>
        </p:nvSpPr>
        <p:spPr bwMode="auto">
          <a:xfrm>
            <a:off x="6134100" y="3112998"/>
            <a:ext cx="785813" cy="30480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r>
              <a:rPr lang="en-US" sz="1400" b="1"/>
              <a:t>Subsidy</a:t>
            </a:r>
          </a:p>
        </p:txBody>
      </p:sp>
      <p:sp>
        <p:nvSpPr>
          <p:cNvPr id="37966" name="Text Box 256"/>
          <p:cNvSpPr txBox="1">
            <a:spLocks noChangeArrowheads="1"/>
          </p:cNvSpPr>
          <p:nvPr/>
        </p:nvSpPr>
        <p:spPr bwMode="auto">
          <a:xfrm>
            <a:off x="2625725" y="4078198"/>
            <a:ext cx="865188" cy="517525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sz="1400" b="1"/>
              <a:t>Environ-</a:t>
            </a:r>
          </a:p>
          <a:p>
            <a:pPr algn="ctr"/>
            <a:r>
              <a:rPr lang="en-US" sz="1400" b="1"/>
              <a:t>mental</a:t>
            </a:r>
          </a:p>
        </p:txBody>
      </p:sp>
      <p:sp>
        <p:nvSpPr>
          <p:cNvPr id="37967" name="Line 260"/>
          <p:cNvSpPr>
            <a:spLocks noChangeShapeType="1"/>
          </p:cNvSpPr>
          <p:nvPr/>
        </p:nvSpPr>
        <p:spPr bwMode="auto">
          <a:xfrm flipH="1">
            <a:off x="2536825" y="2782798"/>
            <a:ext cx="349250" cy="290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7968" name="Line 261"/>
          <p:cNvSpPr>
            <a:spLocks noChangeShapeType="1"/>
          </p:cNvSpPr>
          <p:nvPr/>
        </p:nvSpPr>
        <p:spPr bwMode="auto">
          <a:xfrm>
            <a:off x="3386138" y="2782798"/>
            <a:ext cx="303212" cy="290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7969" name="Text Box 262"/>
          <p:cNvSpPr txBox="1">
            <a:spLocks noChangeArrowheads="1"/>
          </p:cNvSpPr>
          <p:nvPr/>
        </p:nvSpPr>
        <p:spPr bwMode="auto">
          <a:xfrm>
            <a:off x="2566988" y="4952910"/>
            <a:ext cx="638175" cy="30480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r>
              <a:rPr lang="en-US" sz="1400" b="1"/>
              <a:t>Social</a:t>
            </a:r>
          </a:p>
        </p:txBody>
      </p:sp>
      <p:sp>
        <p:nvSpPr>
          <p:cNvPr id="37970" name="Text Box 263"/>
          <p:cNvSpPr txBox="1">
            <a:spLocks noChangeArrowheads="1"/>
          </p:cNvSpPr>
          <p:nvPr/>
        </p:nvSpPr>
        <p:spPr bwMode="auto">
          <a:xfrm>
            <a:off x="6142038" y="3355885"/>
            <a:ext cx="865187" cy="517525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r>
              <a:rPr lang="en-US" sz="1400" b="1"/>
              <a:t>Environ-</a:t>
            </a:r>
          </a:p>
          <a:p>
            <a:r>
              <a:rPr lang="en-US" sz="1400" b="1"/>
              <a:t>mental</a:t>
            </a:r>
          </a:p>
        </p:txBody>
      </p:sp>
      <p:sp>
        <p:nvSpPr>
          <p:cNvPr id="37971" name="Line 264"/>
          <p:cNvSpPr>
            <a:spLocks noChangeShapeType="1"/>
          </p:cNvSpPr>
          <p:nvPr/>
        </p:nvSpPr>
        <p:spPr bwMode="auto">
          <a:xfrm flipH="1">
            <a:off x="5859463" y="2449423"/>
            <a:ext cx="331787" cy="333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7972" name="Line 265"/>
          <p:cNvSpPr>
            <a:spLocks noChangeShapeType="1"/>
          </p:cNvSpPr>
          <p:nvPr/>
        </p:nvSpPr>
        <p:spPr bwMode="auto">
          <a:xfrm>
            <a:off x="6715125" y="2449423"/>
            <a:ext cx="368300" cy="333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7973" name="Line 266"/>
          <p:cNvSpPr>
            <a:spLocks noChangeShapeType="1"/>
          </p:cNvSpPr>
          <p:nvPr/>
        </p:nvSpPr>
        <p:spPr bwMode="auto">
          <a:xfrm flipH="1">
            <a:off x="5999163" y="3286035"/>
            <a:ext cx="1920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7974" name="Line 267"/>
          <p:cNvSpPr>
            <a:spLocks noChangeShapeType="1"/>
          </p:cNvSpPr>
          <p:nvPr/>
        </p:nvSpPr>
        <p:spPr bwMode="auto">
          <a:xfrm>
            <a:off x="6831013" y="3286035"/>
            <a:ext cx="247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7975" name="Text Box 268"/>
          <p:cNvSpPr txBox="1">
            <a:spLocks noChangeArrowheads="1"/>
          </p:cNvSpPr>
          <p:nvPr/>
        </p:nvSpPr>
        <p:spPr bwMode="auto">
          <a:xfrm>
            <a:off x="2657475" y="3706723"/>
            <a:ext cx="785813" cy="30480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r>
              <a:rPr lang="en-US" sz="1400" b="1"/>
              <a:t>Subsidy</a:t>
            </a:r>
          </a:p>
        </p:txBody>
      </p:sp>
      <p:sp>
        <p:nvSpPr>
          <p:cNvPr id="37976" name="Line 269"/>
          <p:cNvSpPr>
            <a:spLocks noChangeShapeType="1"/>
          </p:cNvSpPr>
          <p:nvPr/>
        </p:nvSpPr>
        <p:spPr bwMode="auto">
          <a:xfrm flipH="1" flipV="1">
            <a:off x="2536825" y="3833723"/>
            <a:ext cx="174625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7977" name="Line 270"/>
          <p:cNvSpPr>
            <a:spLocks noChangeShapeType="1"/>
          </p:cNvSpPr>
          <p:nvPr/>
        </p:nvSpPr>
        <p:spPr bwMode="auto">
          <a:xfrm>
            <a:off x="3386138" y="3890873"/>
            <a:ext cx="180975" cy="120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7978" name="Line 271"/>
          <p:cNvSpPr>
            <a:spLocks noChangeShapeType="1"/>
          </p:cNvSpPr>
          <p:nvPr/>
        </p:nvSpPr>
        <p:spPr bwMode="auto">
          <a:xfrm flipH="1" flipV="1">
            <a:off x="2536825" y="4011523"/>
            <a:ext cx="174625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7979" name="Line 272"/>
          <p:cNvSpPr>
            <a:spLocks noChangeShapeType="1"/>
          </p:cNvSpPr>
          <p:nvPr/>
        </p:nvSpPr>
        <p:spPr bwMode="auto">
          <a:xfrm>
            <a:off x="3376613" y="4546510"/>
            <a:ext cx="180975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7980" name="Line 273"/>
          <p:cNvSpPr>
            <a:spLocks noChangeShapeType="1"/>
          </p:cNvSpPr>
          <p:nvPr/>
        </p:nvSpPr>
        <p:spPr bwMode="auto">
          <a:xfrm flipH="1" flipV="1">
            <a:off x="2238375" y="4405223"/>
            <a:ext cx="387350" cy="715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7981" name="Line 274"/>
          <p:cNvSpPr>
            <a:spLocks noChangeShapeType="1"/>
          </p:cNvSpPr>
          <p:nvPr/>
        </p:nvSpPr>
        <p:spPr bwMode="auto">
          <a:xfrm>
            <a:off x="3135313" y="5165635"/>
            <a:ext cx="422275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7982" name="Line 275"/>
          <p:cNvSpPr>
            <a:spLocks noChangeShapeType="1"/>
          </p:cNvSpPr>
          <p:nvPr/>
        </p:nvSpPr>
        <p:spPr bwMode="auto">
          <a:xfrm flipH="1" flipV="1">
            <a:off x="5999163" y="3459073"/>
            <a:ext cx="192087" cy="5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7983" name="Line 276"/>
          <p:cNvSpPr>
            <a:spLocks noChangeShapeType="1"/>
          </p:cNvSpPr>
          <p:nvPr/>
        </p:nvSpPr>
        <p:spPr bwMode="auto">
          <a:xfrm flipV="1">
            <a:off x="6919913" y="3509873"/>
            <a:ext cx="1635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7984" name="Text Box 277"/>
          <p:cNvSpPr txBox="1">
            <a:spLocks noChangeArrowheads="1"/>
          </p:cNvSpPr>
          <p:nvPr/>
        </p:nvSpPr>
        <p:spPr bwMode="auto">
          <a:xfrm>
            <a:off x="6191250" y="3895635"/>
            <a:ext cx="638175" cy="30480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r>
              <a:rPr lang="en-US" sz="1400" b="1"/>
              <a:t>Social</a:t>
            </a:r>
          </a:p>
        </p:txBody>
      </p:sp>
      <p:sp>
        <p:nvSpPr>
          <p:cNvPr id="37985" name="Line 278"/>
          <p:cNvSpPr>
            <a:spLocks noChangeShapeType="1"/>
          </p:cNvSpPr>
          <p:nvPr/>
        </p:nvSpPr>
        <p:spPr bwMode="auto">
          <a:xfrm flipH="1" flipV="1">
            <a:off x="5926138" y="3848010"/>
            <a:ext cx="293687" cy="19843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7986" name="Line 279"/>
          <p:cNvSpPr>
            <a:spLocks noChangeShapeType="1"/>
          </p:cNvSpPr>
          <p:nvPr/>
        </p:nvSpPr>
        <p:spPr bwMode="auto">
          <a:xfrm flipH="1">
            <a:off x="2528888" y="2368460"/>
            <a:ext cx="201612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7987" name="Line 280"/>
          <p:cNvSpPr>
            <a:spLocks noChangeShapeType="1"/>
          </p:cNvSpPr>
          <p:nvPr/>
        </p:nvSpPr>
        <p:spPr bwMode="auto">
          <a:xfrm flipH="1">
            <a:off x="2528888" y="2087473"/>
            <a:ext cx="21113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00" name="TextBox 99"/>
          <p:cNvSpPr txBox="1"/>
          <p:nvPr/>
        </p:nvSpPr>
        <p:spPr>
          <a:xfrm>
            <a:off x="827088" y="1121539"/>
            <a:ext cx="75799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Total costs of urban travel by different modes</a:t>
            </a:r>
            <a:endParaRPr lang="en-US" sz="26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84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ChangeArrowheads="1"/>
          </p:cNvSpPr>
          <p:nvPr/>
        </p:nvSpPr>
        <p:spPr bwMode="auto">
          <a:xfrm>
            <a:off x="0" y="1663791"/>
            <a:ext cx="8678863" cy="4401205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marL="0" lvl="2" indent="-231775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	They consist of modes which are integrated in the 	following ways: </a:t>
            </a:r>
          </a:p>
          <a:p>
            <a:pPr marL="1262063" lvl="2" indent="-231775"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marL="2176463" lvl="4" indent="-342900">
              <a:buFont typeface="Arial" pitchFamily="34" charset="0"/>
              <a:buChar char="•"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Physically 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(joint transfer stations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)</a:t>
            </a:r>
          </a:p>
          <a:p>
            <a:pPr marL="2176463" lvl="4" indent="-342900">
              <a:buFont typeface="Arial" pitchFamily="34" charset="0"/>
              <a:buChar char="•"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With coordinated schedules</a:t>
            </a:r>
          </a:p>
          <a:p>
            <a:pPr marL="2176463" lvl="4" indent="-342900">
              <a:buFont typeface="Arial" pitchFamily="34" charset="0"/>
              <a:buChar char="•"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Joint 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fares</a:t>
            </a:r>
          </a:p>
          <a:p>
            <a:pPr marL="2176463" lvl="4" indent="-342900">
              <a:buFont typeface="Arial" pitchFamily="34" charset="0"/>
              <a:buChar char="•"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Integrated information.</a:t>
            </a:r>
          </a:p>
          <a:p>
            <a:pPr marL="2176463" lvl="4" indent="-342900">
              <a:buFont typeface="Arial" pitchFamily="34" charset="0"/>
              <a:buChar char="•"/>
              <a:defRPr/>
            </a:pP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marL="0" lvl="4" indent="-342900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        </a:t>
            </a:r>
            <a:r>
              <a:rPr lang="en-US" sz="28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Rail </a:t>
            </a:r>
            <a:r>
              <a:rPr lang="en-US" sz="2800" b="1" u="sng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transit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is the main carrier 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in intermodal 	systems 	of 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most medium and 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large cities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.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0968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6.1  Intermodal Transportation Systems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0700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0414"/>
            <a:ext cx="8229600" cy="523220"/>
          </a:xfrm>
          <a:noFill/>
        </p:spPr>
        <p:txBody>
          <a:bodyPr wrap="square" rtlCol="0">
            <a:spAutoFit/>
          </a:bodyPr>
          <a:lstStyle/>
          <a:p>
            <a:pPr marL="508000" indent="-508000" eaLnBrk="1" hangingPunct="1">
              <a:defRPr/>
            </a:pPr>
            <a:r>
              <a:rPr lang="en-US" sz="2800" kern="1200" dirty="0" smtClean="0">
                <a:latin typeface="Times New Roman" pitchFamily="18" charset="0"/>
                <a:ea typeface="+mn-ea"/>
                <a:cs typeface="Times New Roman" pitchFamily="18" charset="0"/>
              </a:rPr>
              <a:t>6.2 	Characteristics of  Rail Transit</a:t>
            </a:r>
          </a:p>
        </p:txBody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8000"/>
            <a:ext cx="82296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600"/>
              </a:spcBef>
              <a:buSzPct val="100000"/>
              <a:buFont typeface="Wingdings" pitchFamily="2" charset="2"/>
              <a:buChar char="§"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Rail transit characteristics</a:t>
            </a:r>
          </a:p>
          <a:p>
            <a:pPr marL="857250" lvl="1" indent="-457200" eaLnBrk="1" hangingPunct="1">
              <a:spcBef>
                <a:spcPts val="12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Rail – simple support and guidance</a:t>
            </a:r>
          </a:p>
          <a:p>
            <a:pPr marL="857250" lvl="1" indent="-457200" eaLnBrk="1" hangingPunct="1">
              <a:spcBef>
                <a:spcPts val="12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Low energy consumption</a:t>
            </a:r>
          </a:p>
          <a:p>
            <a:pPr marL="857250" lvl="1" indent="-457200" eaLnBrk="1" hangingPunct="1">
              <a:spcBef>
                <a:spcPts val="12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Use of trains – very high capacity</a:t>
            </a:r>
          </a:p>
          <a:p>
            <a:pPr marL="857250" lvl="1" indent="-457200" eaLnBrk="1" hangingPunct="1">
              <a:spcBef>
                <a:spcPts val="12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Separate rights-of-way: B or A</a:t>
            </a:r>
          </a:p>
          <a:p>
            <a:pPr marL="857250" lvl="1" indent="-457200" eaLnBrk="1" hangingPunct="1">
              <a:spcBef>
                <a:spcPts val="12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Electric traction – no air pollution in city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SzPct val="100000"/>
              <a:buFont typeface="Wingdings" pitchFamily="2" charset="2"/>
              <a:buChar char="§"/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SzPct val="100000"/>
              <a:buFont typeface="Wingdings" pitchFamily="2" charset="2"/>
              <a:buChar char="§"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High investment – high performance</a:t>
            </a:r>
          </a:p>
        </p:txBody>
      </p:sp>
    </p:spTree>
    <p:extLst>
      <p:ext uri="{BB962C8B-B14F-4D97-AF65-F5344CB8AC3E}">
        <p14:creationId xmlns:p14="http://schemas.microsoft.com/office/powerpoint/2010/main" val="146552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t0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39" y="324086"/>
            <a:ext cx="9089061" cy="6131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764275"/>
            <a:ext cx="8229600" cy="5853112"/>
          </a:xfrm>
        </p:spPr>
        <p:txBody>
          <a:bodyPr/>
          <a:lstStyle/>
          <a:p>
            <a:pPr marL="508000" indent="-508000" algn="ctr" eaLnBrk="1" hangingPunct="1">
              <a:spcBef>
                <a:spcPct val="0"/>
              </a:spcBef>
              <a:buNone/>
              <a:defRPr/>
            </a:pPr>
            <a:r>
              <a:rPr lang="en-US" sz="2800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6.3  Three Categories of Transit Modes </a:t>
            </a:r>
          </a:p>
          <a:p>
            <a:pPr marL="508000" indent="-508000" algn="ctr" eaLnBrk="1" hangingPunct="1">
              <a:spcBef>
                <a:spcPct val="0"/>
              </a:spcBef>
              <a:buNone/>
              <a:defRPr/>
            </a:pPr>
            <a:r>
              <a:rPr lang="en-US" sz="2800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by Right-of-Way Category</a:t>
            </a: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Category C - Street ROW, mixed traffic - Tramway</a:t>
            </a: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Category B – Longitudinally separated: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Semirapid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transit – Light Rail Transit - LRT</a:t>
            </a: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Category A – Full separation: Rapid transit or 	Metro and Regional Rail</a:t>
            </a:r>
          </a:p>
        </p:txBody>
      </p:sp>
    </p:spTree>
    <p:extLst>
      <p:ext uri="{BB962C8B-B14F-4D97-AF65-F5344CB8AC3E}">
        <p14:creationId xmlns:p14="http://schemas.microsoft.com/office/powerpoint/2010/main" val="362539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1009"/>
            <a:ext cx="8229600" cy="954107"/>
          </a:xfrm>
        </p:spPr>
        <p:txBody>
          <a:bodyPr rtlCol="0">
            <a:spAutoFit/>
          </a:bodyPr>
          <a:lstStyle/>
          <a:p>
            <a:pPr marL="508000" indent="-508000" eaLnBrk="1" hangingPunct="1">
              <a:buClr>
                <a:schemeClr val="hlink"/>
              </a:buClr>
              <a:buSzPct val="60000"/>
              <a:defRPr/>
            </a:pPr>
            <a:r>
              <a:rPr lang="en-US" sz="2800" kern="1200" dirty="0" smtClean="0">
                <a:latin typeface="Times New Roman" pitchFamily="18" charset="0"/>
                <a:ea typeface="+mn-ea"/>
                <a:cs typeface="Times New Roman" pitchFamily="18" charset="0"/>
              </a:rPr>
              <a:t>6.4  Family of Rail Transit Modes:</a:t>
            </a:r>
            <a:br>
              <a:rPr lang="en-US" sz="2800" kern="120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2800" kern="1200" dirty="0" smtClean="0">
                <a:latin typeface="Times New Roman" pitchFamily="18" charset="0"/>
                <a:ea typeface="+mn-ea"/>
                <a:cs typeface="Times New Roman" pitchFamily="18" charset="0"/>
              </a:rPr>
              <a:t>Definitions and Illustrations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16100"/>
            <a:ext cx="8229600" cy="4530725"/>
          </a:xfrm>
        </p:spPr>
        <p:txBody>
          <a:bodyPr/>
          <a:lstStyle/>
          <a:p>
            <a:pPr eaLnBrk="1" hangingPunct="1">
              <a:spcBef>
                <a:spcPts val="1800"/>
              </a:spcBef>
              <a:defRPr/>
            </a:pP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Tramway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(Streetcar)</a:t>
            </a:r>
          </a:p>
          <a:p>
            <a:pPr eaLnBrk="1" hangingPunct="1">
              <a:spcBef>
                <a:spcPts val="2400"/>
              </a:spcBef>
              <a:defRPr/>
            </a:pP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Light Rail Transit - LRT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(Light Metro)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None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- Light Rail Rapid Transit - LRRT</a:t>
            </a:r>
          </a:p>
          <a:p>
            <a:pPr eaLnBrk="1" hangingPunct="1">
              <a:spcBef>
                <a:spcPts val="2400"/>
              </a:spcBef>
              <a:defRPr/>
            </a:pP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Metro/Rapid Transit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(Subway, Underground, U-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Bahn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None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- Regional Metro</a:t>
            </a:r>
          </a:p>
          <a:p>
            <a:pPr eaLnBrk="1" hangingPunct="1">
              <a:spcBef>
                <a:spcPts val="2400"/>
              </a:spcBef>
              <a:defRPr/>
            </a:pP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Regional Rail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(Commuter Rail)</a:t>
            </a:r>
          </a:p>
          <a:p>
            <a:pPr lvl="1" eaLnBrk="1" hangingPunct="1">
              <a:spcBef>
                <a:spcPts val="600"/>
              </a:spcBef>
              <a:buSzPct val="60000"/>
              <a:buFontTx/>
              <a:buNone/>
              <a:defRPr/>
            </a:pPr>
            <a:r>
              <a:rPr lang="en-US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- Tram - Train</a:t>
            </a:r>
          </a:p>
        </p:txBody>
      </p:sp>
    </p:spTree>
    <p:extLst>
      <p:ext uri="{BB962C8B-B14F-4D97-AF65-F5344CB8AC3E}">
        <p14:creationId xmlns:p14="http://schemas.microsoft.com/office/powerpoint/2010/main" val="163204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Line 2"/>
          <p:cNvSpPr>
            <a:spLocks noChangeShapeType="1"/>
          </p:cNvSpPr>
          <p:nvPr/>
        </p:nvSpPr>
        <p:spPr bwMode="auto">
          <a:xfrm flipV="1">
            <a:off x="990600" y="587375"/>
            <a:ext cx="0" cy="518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>
            <a:off x="990600" y="5768975"/>
            <a:ext cx="7086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371600" y="4778375"/>
            <a:ext cx="1600200" cy="685800"/>
            <a:chOff x="1632" y="2256"/>
            <a:chExt cx="1584" cy="768"/>
          </a:xfrm>
        </p:grpSpPr>
        <p:sp>
          <p:nvSpPr>
            <p:cNvPr id="20504" name="Line 5"/>
            <p:cNvSpPr>
              <a:spLocks noChangeShapeType="1"/>
            </p:cNvSpPr>
            <p:nvPr/>
          </p:nvSpPr>
          <p:spPr bwMode="auto">
            <a:xfrm>
              <a:off x="1632" y="3024"/>
              <a:ext cx="14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5" name="Line 6"/>
            <p:cNvSpPr>
              <a:spLocks noChangeShapeType="1"/>
            </p:cNvSpPr>
            <p:nvPr/>
          </p:nvSpPr>
          <p:spPr bwMode="auto">
            <a:xfrm>
              <a:off x="1632" y="2400"/>
              <a:ext cx="0" cy="6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6" name="Line 7"/>
            <p:cNvSpPr>
              <a:spLocks noChangeShapeType="1"/>
            </p:cNvSpPr>
            <p:nvPr/>
          </p:nvSpPr>
          <p:spPr bwMode="auto">
            <a:xfrm>
              <a:off x="1776" y="2256"/>
              <a:ext cx="14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7" name="Line 8"/>
            <p:cNvSpPr>
              <a:spLocks noChangeShapeType="1"/>
            </p:cNvSpPr>
            <p:nvPr/>
          </p:nvSpPr>
          <p:spPr bwMode="auto">
            <a:xfrm>
              <a:off x="3216" y="2256"/>
              <a:ext cx="0" cy="6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8" name="Arc 9"/>
            <p:cNvSpPr>
              <a:spLocks/>
            </p:cNvSpPr>
            <p:nvPr/>
          </p:nvSpPr>
          <p:spPr bwMode="auto">
            <a:xfrm rot="5400000" flipH="1" flipV="1">
              <a:off x="1632" y="2256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9" name="Arc 10"/>
            <p:cNvSpPr>
              <a:spLocks/>
            </p:cNvSpPr>
            <p:nvPr/>
          </p:nvSpPr>
          <p:spPr bwMode="auto">
            <a:xfrm flipV="1">
              <a:off x="3072" y="2880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657600" y="1600200"/>
            <a:ext cx="3733800" cy="2209800"/>
            <a:chOff x="1632" y="2256"/>
            <a:chExt cx="1584" cy="768"/>
          </a:xfrm>
        </p:grpSpPr>
        <p:sp>
          <p:nvSpPr>
            <p:cNvPr id="20498" name="Line 12"/>
            <p:cNvSpPr>
              <a:spLocks noChangeShapeType="1"/>
            </p:cNvSpPr>
            <p:nvPr/>
          </p:nvSpPr>
          <p:spPr bwMode="auto">
            <a:xfrm>
              <a:off x="1632" y="3024"/>
              <a:ext cx="14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9" name="Line 13"/>
            <p:cNvSpPr>
              <a:spLocks noChangeShapeType="1"/>
            </p:cNvSpPr>
            <p:nvPr/>
          </p:nvSpPr>
          <p:spPr bwMode="auto">
            <a:xfrm>
              <a:off x="1632" y="2400"/>
              <a:ext cx="0" cy="6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0" name="Line 14"/>
            <p:cNvSpPr>
              <a:spLocks noChangeShapeType="1"/>
            </p:cNvSpPr>
            <p:nvPr/>
          </p:nvSpPr>
          <p:spPr bwMode="auto">
            <a:xfrm>
              <a:off x="1776" y="2256"/>
              <a:ext cx="14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1" name="Line 15"/>
            <p:cNvSpPr>
              <a:spLocks noChangeShapeType="1"/>
            </p:cNvSpPr>
            <p:nvPr/>
          </p:nvSpPr>
          <p:spPr bwMode="auto">
            <a:xfrm>
              <a:off x="3216" y="2256"/>
              <a:ext cx="0" cy="6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2" name="Arc 16"/>
            <p:cNvSpPr>
              <a:spLocks/>
            </p:cNvSpPr>
            <p:nvPr/>
          </p:nvSpPr>
          <p:spPr bwMode="auto">
            <a:xfrm rot="5400000" flipH="1" flipV="1">
              <a:off x="1632" y="2256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3" name="Arc 17"/>
            <p:cNvSpPr>
              <a:spLocks/>
            </p:cNvSpPr>
            <p:nvPr/>
          </p:nvSpPr>
          <p:spPr bwMode="auto">
            <a:xfrm flipV="1">
              <a:off x="3072" y="2880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486" name="Text Box 18"/>
          <p:cNvSpPr txBox="1">
            <a:spLocks noChangeArrowheads="1"/>
          </p:cNvSpPr>
          <p:nvPr/>
        </p:nvSpPr>
        <p:spPr bwMode="auto">
          <a:xfrm>
            <a:off x="2971800" y="5159375"/>
            <a:ext cx="914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600" b="0">
                <a:solidFill>
                  <a:srgbClr val="FF66FF"/>
                </a:solidFill>
              </a:rPr>
              <a:t>Street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600" b="0">
                <a:solidFill>
                  <a:srgbClr val="FF66FF"/>
                </a:solidFill>
              </a:rPr>
              <a:t>transit</a:t>
            </a:r>
          </a:p>
        </p:txBody>
      </p:sp>
      <p:sp>
        <p:nvSpPr>
          <p:cNvPr id="20487" name="Text Box 19"/>
          <p:cNvSpPr txBox="1">
            <a:spLocks noChangeArrowheads="1"/>
          </p:cNvSpPr>
          <p:nvPr/>
        </p:nvSpPr>
        <p:spPr bwMode="auto">
          <a:xfrm>
            <a:off x="7239000" y="3657600"/>
            <a:ext cx="914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600" b="0">
                <a:solidFill>
                  <a:srgbClr val="FF66FF"/>
                </a:solidFill>
              </a:rPr>
              <a:t>Rapid transit</a:t>
            </a:r>
          </a:p>
        </p:txBody>
      </p:sp>
      <p:sp>
        <p:nvSpPr>
          <p:cNvPr id="20488" name="Text Box 20"/>
          <p:cNvSpPr txBox="1">
            <a:spLocks noChangeArrowheads="1"/>
          </p:cNvSpPr>
          <p:nvPr/>
        </p:nvSpPr>
        <p:spPr bwMode="auto">
          <a:xfrm>
            <a:off x="1600200" y="1866900"/>
            <a:ext cx="152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2000" b="0"/>
              <a:t>ROW categories</a:t>
            </a:r>
          </a:p>
        </p:txBody>
      </p:sp>
      <p:sp>
        <p:nvSpPr>
          <p:cNvPr id="20489" name="Line 21"/>
          <p:cNvSpPr>
            <a:spLocks noChangeShapeType="1"/>
          </p:cNvSpPr>
          <p:nvPr/>
        </p:nvSpPr>
        <p:spPr bwMode="auto">
          <a:xfrm>
            <a:off x="2667000" y="2187575"/>
            <a:ext cx="1219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0" name="Line 22"/>
          <p:cNvSpPr>
            <a:spLocks noChangeShapeType="1"/>
          </p:cNvSpPr>
          <p:nvPr/>
        </p:nvSpPr>
        <p:spPr bwMode="auto">
          <a:xfrm flipH="1">
            <a:off x="1851025" y="2339975"/>
            <a:ext cx="434975" cy="2536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1" name="Text Box 23"/>
          <p:cNvSpPr txBox="1">
            <a:spLocks noChangeArrowheads="1"/>
          </p:cNvSpPr>
          <p:nvPr/>
        </p:nvSpPr>
        <p:spPr bwMode="auto">
          <a:xfrm>
            <a:off x="1600200" y="4800600"/>
            <a:ext cx="457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sz="1600"/>
              <a:t>C</a:t>
            </a:r>
          </a:p>
        </p:txBody>
      </p:sp>
      <p:sp>
        <p:nvSpPr>
          <p:cNvPr id="20492" name="Text Box 24"/>
          <p:cNvSpPr txBox="1">
            <a:spLocks noChangeArrowheads="1"/>
          </p:cNvSpPr>
          <p:nvPr/>
        </p:nvSpPr>
        <p:spPr bwMode="auto">
          <a:xfrm>
            <a:off x="3886200" y="2492375"/>
            <a:ext cx="457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sz="1600"/>
              <a:t>A</a:t>
            </a:r>
          </a:p>
        </p:txBody>
      </p:sp>
      <p:sp>
        <p:nvSpPr>
          <p:cNvPr id="20493" name="Text Box 25"/>
          <p:cNvSpPr txBox="1">
            <a:spLocks noChangeArrowheads="1"/>
          </p:cNvSpPr>
          <p:nvPr/>
        </p:nvSpPr>
        <p:spPr bwMode="auto">
          <a:xfrm>
            <a:off x="990600" y="6278563"/>
            <a:ext cx="7467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sz="2000" dirty="0" smtClean="0"/>
              <a:t>  </a:t>
            </a:r>
            <a:r>
              <a:rPr lang="en-US" sz="2000" dirty="0"/>
              <a:t>Bipolarized </a:t>
            </a:r>
            <a:r>
              <a:rPr lang="en-US" sz="2000" dirty="0" smtClean="0"/>
              <a:t>transit: street and rapid transit </a:t>
            </a:r>
            <a:endParaRPr lang="en-US" sz="2000" dirty="0"/>
          </a:p>
        </p:txBody>
      </p:sp>
      <p:sp>
        <p:nvSpPr>
          <p:cNvPr id="20494" name="Text Box 26"/>
          <p:cNvSpPr txBox="1">
            <a:spLocks noChangeArrowheads="1"/>
          </p:cNvSpPr>
          <p:nvPr/>
        </p:nvSpPr>
        <p:spPr bwMode="auto">
          <a:xfrm>
            <a:off x="3657600" y="5791200"/>
            <a:ext cx="5308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</a:pPr>
            <a:r>
              <a:rPr lang="en-US" sz="1800" b="0">
                <a:solidFill>
                  <a:srgbClr val="FFC000"/>
                </a:solidFill>
              </a:rPr>
              <a:t>System performance: speed, reliability, capacity, image</a:t>
            </a:r>
          </a:p>
        </p:txBody>
      </p:sp>
      <p:sp>
        <p:nvSpPr>
          <p:cNvPr id="176155" name="Text Box 27"/>
          <p:cNvSpPr txBox="1">
            <a:spLocks noChangeArrowheads="1"/>
          </p:cNvSpPr>
          <p:nvPr/>
        </p:nvSpPr>
        <p:spPr bwMode="auto">
          <a:xfrm rot="16200000">
            <a:off x="-1350168" y="2437606"/>
            <a:ext cx="4197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sz="1800" b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Investment cost / line length</a:t>
            </a:r>
          </a:p>
        </p:txBody>
      </p:sp>
      <p:sp>
        <p:nvSpPr>
          <p:cNvPr id="20496" name="Text Box 28"/>
          <p:cNvSpPr txBox="1">
            <a:spLocks noChangeArrowheads="1"/>
          </p:cNvSpPr>
          <p:nvPr/>
        </p:nvSpPr>
        <p:spPr bwMode="auto">
          <a:xfrm>
            <a:off x="1123950" y="5181600"/>
            <a:ext cx="990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sz="1600" b="0"/>
              <a:t>Bus</a:t>
            </a:r>
          </a:p>
        </p:txBody>
      </p:sp>
      <p:sp>
        <p:nvSpPr>
          <p:cNvPr id="20497" name="Text Box 29"/>
          <p:cNvSpPr txBox="1">
            <a:spLocks noChangeArrowheads="1"/>
          </p:cNvSpPr>
          <p:nvPr/>
        </p:nvSpPr>
        <p:spPr bwMode="auto">
          <a:xfrm>
            <a:off x="4953000" y="2819400"/>
            <a:ext cx="1143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sz="1600" b="0"/>
              <a:t>Metro</a:t>
            </a:r>
          </a:p>
        </p:txBody>
      </p:sp>
    </p:spTree>
    <p:extLst>
      <p:ext uri="{BB962C8B-B14F-4D97-AF65-F5344CB8AC3E}">
        <p14:creationId xmlns:p14="http://schemas.microsoft.com/office/powerpoint/2010/main" val="133330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Line 2"/>
          <p:cNvSpPr>
            <a:spLocks noChangeShapeType="1"/>
          </p:cNvSpPr>
          <p:nvPr/>
        </p:nvSpPr>
        <p:spPr bwMode="auto">
          <a:xfrm flipV="1">
            <a:off x="990600" y="587375"/>
            <a:ext cx="0" cy="518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sm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07" name="Line 3"/>
          <p:cNvSpPr>
            <a:spLocks noChangeShapeType="1"/>
          </p:cNvSpPr>
          <p:nvPr/>
        </p:nvSpPr>
        <p:spPr bwMode="auto">
          <a:xfrm>
            <a:off x="990600" y="5768975"/>
            <a:ext cx="7086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sm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362200" y="3505200"/>
            <a:ext cx="2514600" cy="1495425"/>
            <a:chOff x="1632" y="2256"/>
            <a:chExt cx="1584" cy="768"/>
          </a:xfrm>
        </p:grpSpPr>
        <p:sp>
          <p:nvSpPr>
            <p:cNvPr id="21540" name="Line 5"/>
            <p:cNvSpPr>
              <a:spLocks noChangeShapeType="1"/>
            </p:cNvSpPr>
            <p:nvPr/>
          </p:nvSpPr>
          <p:spPr bwMode="auto">
            <a:xfrm>
              <a:off x="1632" y="3024"/>
              <a:ext cx="14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1" name="Line 6"/>
            <p:cNvSpPr>
              <a:spLocks noChangeShapeType="1"/>
            </p:cNvSpPr>
            <p:nvPr/>
          </p:nvSpPr>
          <p:spPr bwMode="auto">
            <a:xfrm>
              <a:off x="1632" y="2400"/>
              <a:ext cx="0" cy="6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2" name="Line 7"/>
            <p:cNvSpPr>
              <a:spLocks noChangeShapeType="1"/>
            </p:cNvSpPr>
            <p:nvPr/>
          </p:nvSpPr>
          <p:spPr bwMode="auto">
            <a:xfrm>
              <a:off x="1776" y="2256"/>
              <a:ext cx="14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3" name="Line 8"/>
            <p:cNvSpPr>
              <a:spLocks noChangeShapeType="1"/>
            </p:cNvSpPr>
            <p:nvPr/>
          </p:nvSpPr>
          <p:spPr bwMode="auto">
            <a:xfrm>
              <a:off x="3216" y="2256"/>
              <a:ext cx="0" cy="6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4" name="Arc 9"/>
            <p:cNvSpPr>
              <a:spLocks/>
            </p:cNvSpPr>
            <p:nvPr/>
          </p:nvSpPr>
          <p:spPr bwMode="auto">
            <a:xfrm rot="5400000" flipH="1" flipV="1">
              <a:off x="1632" y="2256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5" name="Arc 10"/>
            <p:cNvSpPr>
              <a:spLocks/>
            </p:cNvSpPr>
            <p:nvPr/>
          </p:nvSpPr>
          <p:spPr bwMode="auto">
            <a:xfrm flipV="1">
              <a:off x="3072" y="2880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371600" y="4778375"/>
            <a:ext cx="1600200" cy="685800"/>
            <a:chOff x="1632" y="2256"/>
            <a:chExt cx="1584" cy="768"/>
          </a:xfrm>
        </p:grpSpPr>
        <p:sp>
          <p:nvSpPr>
            <p:cNvPr id="21534" name="Line 12"/>
            <p:cNvSpPr>
              <a:spLocks noChangeShapeType="1"/>
            </p:cNvSpPr>
            <p:nvPr/>
          </p:nvSpPr>
          <p:spPr bwMode="auto">
            <a:xfrm>
              <a:off x="1632" y="3024"/>
              <a:ext cx="14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5" name="Line 13"/>
            <p:cNvSpPr>
              <a:spLocks noChangeShapeType="1"/>
            </p:cNvSpPr>
            <p:nvPr/>
          </p:nvSpPr>
          <p:spPr bwMode="auto">
            <a:xfrm>
              <a:off x="1632" y="2400"/>
              <a:ext cx="0" cy="6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6" name="Line 14"/>
            <p:cNvSpPr>
              <a:spLocks noChangeShapeType="1"/>
            </p:cNvSpPr>
            <p:nvPr/>
          </p:nvSpPr>
          <p:spPr bwMode="auto">
            <a:xfrm>
              <a:off x="1776" y="2256"/>
              <a:ext cx="14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7" name="Line 15"/>
            <p:cNvSpPr>
              <a:spLocks noChangeShapeType="1"/>
            </p:cNvSpPr>
            <p:nvPr/>
          </p:nvSpPr>
          <p:spPr bwMode="auto">
            <a:xfrm>
              <a:off x="3216" y="2256"/>
              <a:ext cx="0" cy="6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8" name="Arc 16"/>
            <p:cNvSpPr>
              <a:spLocks/>
            </p:cNvSpPr>
            <p:nvPr/>
          </p:nvSpPr>
          <p:spPr bwMode="auto">
            <a:xfrm rot="5400000" flipH="1" flipV="1">
              <a:off x="1632" y="2256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9" name="Arc 17"/>
            <p:cNvSpPr>
              <a:spLocks/>
            </p:cNvSpPr>
            <p:nvPr/>
          </p:nvSpPr>
          <p:spPr bwMode="auto">
            <a:xfrm flipV="1">
              <a:off x="3072" y="2880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3657600" y="1600200"/>
            <a:ext cx="3733800" cy="2209800"/>
            <a:chOff x="1632" y="2256"/>
            <a:chExt cx="1584" cy="768"/>
          </a:xfrm>
        </p:grpSpPr>
        <p:sp>
          <p:nvSpPr>
            <p:cNvPr id="21528" name="Line 19"/>
            <p:cNvSpPr>
              <a:spLocks noChangeShapeType="1"/>
            </p:cNvSpPr>
            <p:nvPr/>
          </p:nvSpPr>
          <p:spPr bwMode="auto">
            <a:xfrm>
              <a:off x="1632" y="3024"/>
              <a:ext cx="14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9" name="Line 20"/>
            <p:cNvSpPr>
              <a:spLocks noChangeShapeType="1"/>
            </p:cNvSpPr>
            <p:nvPr/>
          </p:nvSpPr>
          <p:spPr bwMode="auto">
            <a:xfrm>
              <a:off x="1632" y="2400"/>
              <a:ext cx="0" cy="6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0" name="Line 21"/>
            <p:cNvSpPr>
              <a:spLocks noChangeShapeType="1"/>
            </p:cNvSpPr>
            <p:nvPr/>
          </p:nvSpPr>
          <p:spPr bwMode="auto">
            <a:xfrm>
              <a:off x="1776" y="2256"/>
              <a:ext cx="14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1" name="Line 22"/>
            <p:cNvSpPr>
              <a:spLocks noChangeShapeType="1"/>
            </p:cNvSpPr>
            <p:nvPr/>
          </p:nvSpPr>
          <p:spPr bwMode="auto">
            <a:xfrm>
              <a:off x="3216" y="2256"/>
              <a:ext cx="0" cy="6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2" name="Arc 23"/>
            <p:cNvSpPr>
              <a:spLocks/>
            </p:cNvSpPr>
            <p:nvPr/>
          </p:nvSpPr>
          <p:spPr bwMode="auto">
            <a:xfrm rot="5400000" flipH="1" flipV="1">
              <a:off x="1632" y="2256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3" name="Arc 24"/>
            <p:cNvSpPr>
              <a:spLocks/>
            </p:cNvSpPr>
            <p:nvPr/>
          </p:nvSpPr>
          <p:spPr bwMode="auto">
            <a:xfrm flipV="1">
              <a:off x="3072" y="2880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11" name="Text Box 25"/>
          <p:cNvSpPr txBox="1">
            <a:spLocks noChangeArrowheads="1"/>
          </p:cNvSpPr>
          <p:nvPr/>
        </p:nvSpPr>
        <p:spPr bwMode="auto">
          <a:xfrm>
            <a:off x="2971800" y="5159375"/>
            <a:ext cx="914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600" b="0">
                <a:solidFill>
                  <a:srgbClr val="FF66FF"/>
                </a:solidFill>
              </a:rPr>
              <a:t>Street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600" b="0">
                <a:solidFill>
                  <a:srgbClr val="FF66FF"/>
                </a:solidFill>
              </a:rPr>
              <a:t>transit</a:t>
            </a:r>
          </a:p>
        </p:txBody>
      </p:sp>
      <p:sp>
        <p:nvSpPr>
          <p:cNvPr id="21512" name="Text Box 26"/>
          <p:cNvSpPr txBox="1">
            <a:spLocks noChangeArrowheads="1"/>
          </p:cNvSpPr>
          <p:nvPr/>
        </p:nvSpPr>
        <p:spPr bwMode="auto">
          <a:xfrm>
            <a:off x="4876800" y="4343400"/>
            <a:ext cx="1219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600" b="0">
                <a:solidFill>
                  <a:srgbClr val="FF66FF"/>
                </a:solidFill>
              </a:rPr>
              <a:t>Semirapid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600" b="0">
                <a:solidFill>
                  <a:srgbClr val="FF66FF"/>
                </a:solidFill>
              </a:rPr>
              <a:t>transit</a:t>
            </a:r>
          </a:p>
        </p:txBody>
      </p:sp>
      <p:sp>
        <p:nvSpPr>
          <p:cNvPr id="21513" name="Text Box 27"/>
          <p:cNvSpPr txBox="1">
            <a:spLocks noChangeArrowheads="1"/>
          </p:cNvSpPr>
          <p:nvPr/>
        </p:nvSpPr>
        <p:spPr bwMode="auto">
          <a:xfrm>
            <a:off x="7239000" y="3657600"/>
            <a:ext cx="914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600" b="0">
                <a:solidFill>
                  <a:srgbClr val="FF66FF"/>
                </a:solidFill>
              </a:rPr>
              <a:t>Rapid transit</a:t>
            </a:r>
          </a:p>
        </p:txBody>
      </p:sp>
      <p:sp>
        <p:nvSpPr>
          <p:cNvPr id="21514" name="Text Box 28"/>
          <p:cNvSpPr txBox="1">
            <a:spLocks noChangeArrowheads="1"/>
          </p:cNvSpPr>
          <p:nvPr/>
        </p:nvSpPr>
        <p:spPr bwMode="auto">
          <a:xfrm>
            <a:off x="1479550" y="1814513"/>
            <a:ext cx="2070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2000" b="0"/>
              <a:t>ROW categories</a:t>
            </a:r>
          </a:p>
        </p:txBody>
      </p:sp>
      <p:sp>
        <p:nvSpPr>
          <p:cNvPr id="21515" name="Line 29"/>
          <p:cNvSpPr>
            <a:spLocks noChangeShapeType="1"/>
          </p:cNvSpPr>
          <p:nvPr/>
        </p:nvSpPr>
        <p:spPr bwMode="auto">
          <a:xfrm>
            <a:off x="2667000" y="2187575"/>
            <a:ext cx="1219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6" name="Line 30"/>
          <p:cNvSpPr>
            <a:spLocks noChangeShapeType="1"/>
          </p:cNvSpPr>
          <p:nvPr/>
        </p:nvSpPr>
        <p:spPr bwMode="auto">
          <a:xfrm>
            <a:off x="2514600" y="2339975"/>
            <a:ext cx="419100" cy="139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7" name="Line 31"/>
          <p:cNvSpPr>
            <a:spLocks noChangeShapeType="1"/>
          </p:cNvSpPr>
          <p:nvPr/>
        </p:nvSpPr>
        <p:spPr bwMode="auto">
          <a:xfrm flipH="1">
            <a:off x="1851025" y="2339975"/>
            <a:ext cx="434975" cy="2536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8" name="Text Box 32"/>
          <p:cNvSpPr txBox="1">
            <a:spLocks noChangeArrowheads="1"/>
          </p:cNvSpPr>
          <p:nvPr/>
        </p:nvSpPr>
        <p:spPr bwMode="auto">
          <a:xfrm>
            <a:off x="1600200" y="4800600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sz="1400"/>
              <a:t>C</a:t>
            </a:r>
          </a:p>
        </p:txBody>
      </p:sp>
      <p:sp>
        <p:nvSpPr>
          <p:cNvPr id="21519" name="Text Box 33"/>
          <p:cNvSpPr txBox="1">
            <a:spLocks noChangeArrowheads="1"/>
          </p:cNvSpPr>
          <p:nvPr/>
        </p:nvSpPr>
        <p:spPr bwMode="auto">
          <a:xfrm>
            <a:off x="2743200" y="3810000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sz="1400"/>
              <a:t>B</a:t>
            </a:r>
          </a:p>
        </p:txBody>
      </p:sp>
      <p:sp>
        <p:nvSpPr>
          <p:cNvPr id="21520" name="Text Box 34"/>
          <p:cNvSpPr txBox="1">
            <a:spLocks noChangeArrowheads="1"/>
          </p:cNvSpPr>
          <p:nvPr/>
        </p:nvSpPr>
        <p:spPr bwMode="auto">
          <a:xfrm>
            <a:off x="3886200" y="2492375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sz="1400"/>
              <a:t>A</a:t>
            </a:r>
          </a:p>
        </p:txBody>
      </p:sp>
      <p:sp>
        <p:nvSpPr>
          <p:cNvPr id="21521" name="Text Box 35"/>
          <p:cNvSpPr txBox="1">
            <a:spLocks noChangeArrowheads="1"/>
          </p:cNvSpPr>
          <p:nvPr/>
        </p:nvSpPr>
        <p:spPr bwMode="auto">
          <a:xfrm>
            <a:off x="0" y="6181725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sz="2000" b="0" dirty="0" smtClean="0"/>
              <a:t>Intermediate </a:t>
            </a:r>
            <a:r>
              <a:rPr lang="en-US" sz="2000" b="0" dirty="0"/>
              <a:t>systems “filling the gap” between street transit and metros</a:t>
            </a:r>
          </a:p>
        </p:txBody>
      </p:sp>
      <p:sp>
        <p:nvSpPr>
          <p:cNvPr id="168996" name="Text Box 36"/>
          <p:cNvSpPr txBox="1">
            <a:spLocks noChangeArrowheads="1"/>
          </p:cNvSpPr>
          <p:nvPr/>
        </p:nvSpPr>
        <p:spPr bwMode="auto">
          <a:xfrm>
            <a:off x="3657600" y="5791200"/>
            <a:ext cx="5295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sz="1800" b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 performance: speed, reliability, capacity, image</a:t>
            </a:r>
          </a:p>
        </p:txBody>
      </p:sp>
      <p:sp>
        <p:nvSpPr>
          <p:cNvPr id="168997" name="Text Box 37"/>
          <p:cNvSpPr txBox="1">
            <a:spLocks noChangeArrowheads="1"/>
          </p:cNvSpPr>
          <p:nvPr/>
        </p:nvSpPr>
        <p:spPr bwMode="auto">
          <a:xfrm rot="16200000">
            <a:off x="-1350168" y="2437606"/>
            <a:ext cx="4197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sz="1800" b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Investment cost / line length</a:t>
            </a:r>
          </a:p>
        </p:txBody>
      </p:sp>
      <p:sp>
        <p:nvSpPr>
          <p:cNvPr id="21524" name="Text Box 38"/>
          <p:cNvSpPr txBox="1">
            <a:spLocks noChangeArrowheads="1"/>
          </p:cNvSpPr>
          <p:nvPr/>
        </p:nvSpPr>
        <p:spPr bwMode="auto">
          <a:xfrm>
            <a:off x="1371600" y="5181600"/>
            <a:ext cx="990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1600" b="0"/>
              <a:t>Bus</a:t>
            </a:r>
          </a:p>
        </p:txBody>
      </p:sp>
      <p:sp>
        <p:nvSpPr>
          <p:cNvPr id="21525" name="Text Box 39"/>
          <p:cNvSpPr txBox="1">
            <a:spLocks noChangeArrowheads="1"/>
          </p:cNvSpPr>
          <p:nvPr/>
        </p:nvSpPr>
        <p:spPr bwMode="auto">
          <a:xfrm>
            <a:off x="2343150" y="4418013"/>
            <a:ext cx="1314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1200" b="0"/>
              <a:t>           </a:t>
            </a:r>
            <a:r>
              <a:rPr lang="en-US" sz="1600" b="0"/>
              <a:t>BRT</a:t>
            </a:r>
          </a:p>
        </p:txBody>
      </p:sp>
      <p:sp>
        <p:nvSpPr>
          <p:cNvPr id="21526" name="Text Box 40"/>
          <p:cNvSpPr txBox="1">
            <a:spLocks noChangeArrowheads="1"/>
          </p:cNvSpPr>
          <p:nvPr/>
        </p:nvSpPr>
        <p:spPr bwMode="auto">
          <a:xfrm>
            <a:off x="3200400" y="3786188"/>
            <a:ext cx="1447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sz="1600" b="0"/>
              <a:t>LRT</a:t>
            </a:r>
          </a:p>
        </p:txBody>
      </p:sp>
      <p:sp>
        <p:nvSpPr>
          <p:cNvPr id="21527" name="Text Box 41"/>
          <p:cNvSpPr txBox="1">
            <a:spLocks noChangeArrowheads="1"/>
          </p:cNvSpPr>
          <p:nvPr/>
        </p:nvSpPr>
        <p:spPr bwMode="auto">
          <a:xfrm>
            <a:off x="4953000" y="2819400"/>
            <a:ext cx="1143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sz="1600" b="0"/>
              <a:t>Metro</a:t>
            </a:r>
          </a:p>
        </p:txBody>
      </p:sp>
    </p:spTree>
    <p:extLst>
      <p:ext uri="{BB962C8B-B14F-4D97-AF65-F5344CB8AC3E}">
        <p14:creationId xmlns:p14="http://schemas.microsoft.com/office/powerpoint/2010/main" val="39667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2137"/>
            <a:ext cx="9144000" cy="762000"/>
          </a:xfrm>
        </p:spPr>
        <p:txBody>
          <a:bodyPr/>
          <a:lstStyle/>
          <a:p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LINZ</a:t>
            </a:r>
          </a:p>
        </p:txBody>
      </p:sp>
      <p:graphicFrame>
        <p:nvGraphicFramePr>
          <p:cNvPr id="242691" name="Object 3"/>
          <p:cNvGraphicFramePr>
            <a:graphicFrameLocks noChangeAspect="1"/>
          </p:cNvGraphicFramePr>
          <p:nvPr/>
        </p:nvGraphicFramePr>
        <p:xfrm>
          <a:off x="400050" y="1470948"/>
          <a:ext cx="3725863" cy="244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Photo Editor Photo" r:id="rId3" imgW="19047619" imgH="12495238" progId="">
                  <p:embed/>
                </p:oleObj>
              </mc:Choice>
              <mc:Fallback>
                <p:oleObj name="Photo Editor Photo" r:id="rId3" imgW="19047619" imgH="1249523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470948"/>
                        <a:ext cx="3725863" cy="2444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2692" name="Object 4"/>
          <p:cNvGraphicFramePr>
            <a:graphicFrameLocks noChangeAspect="1"/>
          </p:cNvGraphicFramePr>
          <p:nvPr/>
        </p:nvGraphicFramePr>
        <p:xfrm>
          <a:off x="4875213" y="1510635"/>
          <a:ext cx="3700462" cy="240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Photo Editor Photo" r:id="rId5" imgW="3809524" imgH="2476190" progId="">
                  <p:embed/>
                </p:oleObj>
              </mc:Choice>
              <mc:Fallback>
                <p:oleObj name="Photo Editor Photo" r:id="rId5" imgW="3809524" imgH="24761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5213" y="1510635"/>
                        <a:ext cx="3700462" cy="2405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2693" name="Picture 5" descr="S09FMitte-small"/>
          <p:cNvPicPr>
            <a:picLocks noChangeAspect="1" noChangeArrowheads="1"/>
          </p:cNvPicPr>
          <p:nvPr/>
        </p:nvPicPr>
        <p:blipFill>
          <a:blip r:embed="rId7" cstate="print"/>
          <a:srcRect l="5873" t="14711" b="18396"/>
          <a:stretch>
            <a:fillRect/>
          </a:stretch>
        </p:blipFill>
        <p:spPr bwMode="auto">
          <a:xfrm>
            <a:off x="2262982" y="4189523"/>
            <a:ext cx="4462462" cy="23796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12623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2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2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2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2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2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2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t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17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t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766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t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051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 descr="t40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567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32609"/>
            <a:ext cx="8229600" cy="954107"/>
          </a:xfrm>
        </p:spPr>
        <p:txBody>
          <a:bodyPr rtlCol="0">
            <a:spAutoFit/>
          </a:bodyPr>
          <a:lstStyle/>
          <a:p>
            <a:pPr marL="508000" indent="-508000" eaLnBrk="1" hangingPunct="1">
              <a:buClr>
                <a:schemeClr val="hlink"/>
              </a:buClr>
              <a:buSzPct val="60000"/>
              <a:defRPr/>
            </a:pPr>
            <a:r>
              <a:rPr lang="en-US" sz="2800" kern="1200" dirty="0" smtClean="0">
                <a:latin typeface="Times New Roman" pitchFamily="18" charset="0"/>
                <a:ea typeface="+mn-ea"/>
                <a:cs typeface="Times New Roman" pitchFamily="18" charset="0"/>
              </a:rPr>
              <a:t>7.1 	Rail Transit Line and Network </a:t>
            </a:r>
            <a:br>
              <a:rPr lang="en-US" sz="2800" kern="120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2800" kern="1200" dirty="0" smtClean="0">
                <a:latin typeface="Times New Roman" pitchFamily="18" charset="0"/>
                <a:ea typeface="+mn-ea"/>
                <a:cs typeface="Times New Roman" pitchFamily="18" charset="0"/>
              </a:rPr>
              <a:t>Planning and Design</a:t>
            </a:r>
          </a:p>
        </p:txBody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32447"/>
            <a:ext cx="8229600" cy="4825553"/>
          </a:xfrm>
        </p:spPr>
        <p:txBody>
          <a:bodyPr/>
          <a:lstStyle/>
          <a:p>
            <a:pPr eaLnBrk="1" hangingPunct="1">
              <a:spcBef>
                <a:spcPts val="3000"/>
              </a:spcBef>
              <a:buNone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Major elements and considerations: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Geographic layout/conditions (water, hills)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Alignments of major passenger flows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Selection of right-of-way (ROW) and transit mode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Network topology 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Operating efficiency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Intermodal planning</a:t>
            </a:r>
          </a:p>
        </p:txBody>
      </p:sp>
    </p:spTree>
    <p:extLst>
      <p:ext uri="{BB962C8B-B14F-4D97-AF65-F5344CB8AC3E}">
        <p14:creationId xmlns:p14="http://schemas.microsoft.com/office/powerpoint/2010/main" val="379742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t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40" y="450378"/>
            <a:ext cx="8993978" cy="5938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44864"/>
            <a:ext cx="8229600" cy="523220"/>
          </a:xfrm>
        </p:spPr>
        <p:txBody>
          <a:bodyPr wrap="square" rtlCol="0">
            <a:spAutoFit/>
          </a:bodyPr>
          <a:lstStyle/>
          <a:p>
            <a:pPr marL="508000" indent="-508000" eaLnBrk="1" hangingPunct="1">
              <a:buClr>
                <a:schemeClr val="hlink"/>
              </a:buClr>
              <a:buSzPct val="60000"/>
              <a:defRPr/>
            </a:pPr>
            <a:r>
              <a:rPr lang="en-US" sz="2800" kern="1200" dirty="0" smtClean="0">
                <a:latin typeface="Times New Roman" pitchFamily="18" charset="0"/>
                <a:ea typeface="+mn-ea"/>
                <a:cs typeface="Times New Roman" pitchFamily="18" charset="0"/>
              </a:rPr>
              <a:t>7.2  Upgrading of Transit Modes</a:t>
            </a:r>
          </a:p>
        </p:txBody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2425"/>
            <a:ext cx="8229600" cy="5235575"/>
          </a:xfrm>
        </p:spPr>
        <p:txBody>
          <a:bodyPr/>
          <a:lstStyle/>
          <a:p>
            <a:pPr eaLnBrk="1" hangingPunct="1">
              <a:spcBef>
                <a:spcPts val="3000"/>
              </a:spcBef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With increasing passenger volumes operation of many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ovelapping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bus lines become inefficient</a:t>
            </a:r>
          </a:p>
          <a:p>
            <a:pPr eaLnBrk="1" hangingPunct="1">
              <a:spcBef>
                <a:spcPts val="3000"/>
              </a:spcBef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Upgrading of service through consolidation of lines usually results in separation of ROW and replacement of buses by rail</a:t>
            </a:r>
          </a:p>
          <a:p>
            <a:pPr eaLnBrk="1" hangingPunct="1">
              <a:spcBef>
                <a:spcPts val="3000"/>
              </a:spcBef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Consolidation of lines is greater on rail than on bus systems, but its optimal pattern varies with many factors  </a:t>
            </a:r>
          </a:p>
          <a:p>
            <a:pPr eaLnBrk="1" hangingPunct="1">
              <a:spcBef>
                <a:spcPts val="3000"/>
              </a:spcBef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28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7.3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Important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Aspects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Transit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s-MX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Lines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and Network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Design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s-MX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Geometric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types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their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characteristics</a:t>
            </a:r>
            <a:endParaRPr lang="es-MX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Alignment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and ROW (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tunnel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depth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), ROW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separation</a:t>
            </a:r>
            <a:endParaRPr lang="es-MX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Trunks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only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branches</a:t>
            </a:r>
            <a:endParaRPr lang="es-MX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Independent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vs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integrated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lines</a:t>
            </a:r>
            <a:endParaRPr lang="es-MX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s-MX" sz="2400" dirty="0" err="1" smtClean="0">
                <a:latin typeface="Times New Roman" pitchFamily="18" charset="0"/>
                <a:cs typeface="Times New Roman" pitchFamily="18" charset="0"/>
              </a:rPr>
              <a:t>Trade</a:t>
            </a:r>
            <a:r>
              <a:rPr lang="es-MX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400" dirty="0" err="1" smtClean="0">
                <a:latin typeface="Times New Roman" pitchFamily="18" charset="0"/>
                <a:cs typeface="Times New Roman" pitchFamily="18" charset="0"/>
              </a:rPr>
              <a:t>offs</a:t>
            </a:r>
            <a:endParaRPr lang="es-MX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s-MX" sz="2400" dirty="0" err="1" smtClean="0">
                <a:latin typeface="Times New Roman" pitchFamily="18" charset="0"/>
                <a:cs typeface="Times New Roman" pitchFamily="18" charset="0"/>
              </a:rPr>
              <a:t>Criteria</a:t>
            </a:r>
            <a:endParaRPr lang="es-MX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MX" dirty="0" smtClean="0">
                <a:latin typeface="Times New Roman" pitchFamily="18" charset="0"/>
                <a:cs typeface="Times New Roman" pitchFamily="18" charset="0"/>
              </a:rPr>
              <a:t>Compatible vs incompatible </a:t>
            </a:r>
            <a:r>
              <a:rPr lang="es-MX" dirty="0" err="1" smtClean="0">
                <a:latin typeface="Times New Roman" pitchFamily="18" charset="0"/>
                <a:cs typeface="Times New Roman" pitchFamily="18" charset="0"/>
              </a:rPr>
              <a:t>technologies</a:t>
            </a:r>
            <a:endParaRPr lang="es-MX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MX" dirty="0" err="1" smtClean="0">
                <a:latin typeface="Times New Roman" pitchFamily="18" charset="0"/>
                <a:cs typeface="Times New Roman" pitchFamily="18" charset="0"/>
              </a:rPr>
              <a:t>Types</a:t>
            </a:r>
            <a:r>
              <a:rPr lang="es-MX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s-MX" dirty="0" err="1" smtClean="0">
                <a:latin typeface="Times New Roman" pitchFamily="18" charset="0"/>
                <a:cs typeface="Times New Roman" pitchFamily="18" charset="0"/>
              </a:rPr>
              <a:t>stations</a:t>
            </a:r>
            <a:endParaRPr lang="es-MX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6388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2"/>
          <p:cNvSpPr>
            <a:spLocks noChangeShapeType="1"/>
          </p:cNvSpPr>
          <p:nvPr/>
        </p:nvSpPr>
        <p:spPr bwMode="auto">
          <a:xfrm>
            <a:off x="830263" y="1474788"/>
            <a:ext cx="74882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35" name="Line 3"/>
          <p:cNvSpPr>
            <a:spLocks noChangeShapeType="1"/>
          </p:cNvSpPr>
          <p:nvPr/>
        </p:nvSpPr>
        <p:spPr bwMode="auto">
          <a:xfrm>
            <a:off x="838200" y="1273175"/>
            <a:ext cx="9461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 flipV="1">
            <a:off x="1784350" y="844550"/>
            <a:ext cx="1092200" cy="4270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>
            <a:off x="2882900" y="847725"/>
            <a:ext cx="1828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>
            <a:off x="842963" y="1322388"/>
            <a:ext cx="19764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 flipV="1">
            <a:off x="2813050" y="1087438"/>
            <a:ext cx="0" cy="234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>
            <a:off x="2819400" y="1087438"/>
            <a:ext cx="22415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 flipV="1">
            <a:off x="5060950" y="939800"/>
            <a:ext cx="609600" cy="1444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825500" y="1373188"/>
            <a:ext cx="42227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3" name="Line 11"/>
          <p:cNvSpPr>
            <a:spLocks noChangeShapeType="1"/>
          </p:cNvSpPr>
          <p:nvPr/>
        </p:nvSpPr>
        <p:spPr bwMode="auto">
          <a:xfrm flipV="1">
            <a:off x="5041900" y="1104900"/>
            <a:ext cx="1117600" cy="2682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838200" y="1423988"/>
            <a:ext cx="51943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5" name="Line 13"/>
          <p:cNvSpPr>
            <a:spLocks noChangeShapeType="1"/>
          </p:cNvSpPr>
          <p:nvPr/>
        </p:nvSpPr>
        <p:spPr bwMode="auto">
          <a:xfrm flipV="1">
            <a:off x="6026150" y="1104900"/>
            <a:ext cx="1308100" cy="3190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6" name="Line 14"/>
          <p:cNvSpPr>
            <a:spLocks noChangeShapeType="1"/>
          </p:cNvSpPr>
          <p:nvPr/>
        </p:nvSpPr>
        <p:spPr bwMode="auto">
          <a:xfrm>
            <a:off x="833438" y="1524000"/>
            <a:ext cx="65706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7" name="Line 15"/>
          <p:cNvSpPr>
            <a:spLocks noChangeShapeType="1"/>
          </p:cNvSpPr>
          <p:nvPr/>
        </p:nvSpPr>
        <p:spPr bwMode="auto">
          <a:xfrm>
            <a:off x="7404100" y="1524000"/>
            <a:ext cx="596900" cy="5889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8" name="Line 16"/>
          <p:cNvSpPr>
            <a:spLocks noChangeShapeType="1"/>
          </p:cNvSpPr>
          <p:nvPr/>
        </p:nvSpPr>
        <p:spPr bwMode="auto">
          <a:xfrm>
            <a:off x="838200" y="1574800"/>
            <a:ext cx="5759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9" name="Line 17"/>
          <p:cNvSpPr>
            <a:spLocks noChangeShapeType="1"/>
          </p:cNvSpPr>
          <p:nvPr/>
        </p:nvSpPr>
        <p:spPr bwMode="auto">
          <a:xfrm>
            <a:off x="6604000" y="1574800"/>
            <a:ext cx="0" cy="615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50" name="Line 18"/>
          <p:cNvSpPr>
            <a:spLocks noChangeShapeType="1"/>
          </p:cNvSpPr>
          <p:nvPr/>
        </p:nvSpPr>
        <p:spPr bwMode="auto">
          <a:xfrm>
            <a:off x="833438" y="1625600"/>
            <a:ext cx="47672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51" name="Line 19"/>
          <p:cNvSpPr>
            <a:spLocks noChangeShapeType="1"/>
          </p:cNvSpPr>
          <p:nvPr/>
        </p:nvSpPr>
        <p:spPr bwMode="auto">
          <a:xfrm flipH="1">
            <a:off x="5213350" y="1625600"/>
            <a:ext cx="368300" cy="565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52" name="Line 20"/>
          <p:cNvSpPr>
            <a:spLocks noChangeShapeType="1"/>
          </p:cNvSpPr>
          <p:nvPr/>
        </p:nvSpPr>
        <p:spPr bwMode="auto">
          <a:xfrm>
            <a:off x="833438" y="1674813"/>
            <a:ext cx="17319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53" name="Line 21"/>
          <p:cNvSpPr>
            <a:spLocks noChangeShapeType="1"/>
          </p:cNvSpPr>
          <p:nvPr/>
        </p:nvSpPr>
        <p:spPr bwMode="auto">
          <a:xfrm>
            <a:off x="2560638" y="1671638"/>
            <a:ext cx="552450" cy="4587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54" name="Line 22"/>
          <p:cNvSpPr>
            <a:spLocks noChangeShapeType="1"/>
          </p:cNvSpPr>
          <p:nvPr/>
        </p:nvSpPr>
        <p:spPr bwMode="auto">
          <a:xfrm>
            <a:off x="3098800" y="2127250"/>
            <a:ext cx="13081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55" name="Oval 23"/>
          <p:cNvSpPr>
            <a:spLocks noChangeArrowheads="1"/>
          </p:cNvSpPr>
          <p:nvPr/>
        </p:nvSpPr>
        <p:spPr bwMode="auto">
          <a:xfrm>
            <a:off x="4706938" y="811213"/>
            <a:ext cx="127000" cy="68262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56" name="Oval 24"/>
          <p:cNvSpPr>
            <a:spLocks noChangeArrowheads="1"/>
          </p:cNvSpPr>
          <p:nvPr/>
        </p:nvSpPr>
        <p:spPr bwMode="auto">
          <a:xfrm>
            <a:off x="5651500" y="889000"/>
            <a:ext cx="127000" cy="698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57" name="Oval 25"/>
          <p:cNvSpPr>
            <a:spLocks noChangeArrowheads="1"/>
          </p:cNvSpPr>
          <p:nvPr/>
        </p:nvSpPr>
        <p:spPr bwMode="auto">
          <a:xfrm>
            <a:off x="6146800" y="1060450"/>
            <a:ext cx="127000" cy="68263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58" name="Oval 26"/>
          <p:cNvSpPr>
            <a:spLocks noChangeArrowheads="1"/>
          </p:cNvSpPr>
          <p:nvPr/>
        </p:nvSpPr>
        <p:spPr bwMode="auto">
          <a:xfrm>
            <a:off x="7316788" y="1055688"/>
            <a:ext cx="127000" cy="698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59" name="Oval 27"/>
          <p:cNvSpPr>
            <a:spLocks noChangeArrowheads="1"/>
          </p:cNvSpPr>
          <p:nvPr/>
        </p:nvSpPr>
        <p:spPr bwMode="auto">
          <a:xfrm>
            <a:off x="8305800" y="1436688"/>
            <a:ext cx="127000" cy="68262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60" name="Oval 28"/>
          <p:cNvSpPr>
            <a:spLocks noChangeArrowheads="1"/>
          </p:cNvSpPr>
          <p:nvPr/>
        </p:nvSpPr>
        <p:spPr bwMode="auto">
          <a:xfrm>
            <a:off x="7958138" y="2103438"/>
            <a:ext cx="127000" cy="698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61" name="Oval 29"/>
          <p:cNvSpPr>
            <a:spLocks noChangeArrowheads="1"/>
          </p:cNvSpPr>
          <p:nvPr/>
        </p:nvSpPr>
        <p:spPr bwMode="auto">
          <a:xfrm>
            <a:off x="4402138" y="2093913"/>
            <a:ext cx="127000" cy="68262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62" name="Oval 30"/>
          <p:cNvSpPr>
            <a:spLocks noChangeArrowheads="1"/>
          </p:cNvSpPr>
          <p:nvPr/>
        </p:nvSpPr>
        <p:spPr bwMode="auto">
          <a:xfrm>
            <a:off x="5141913" y="2189163"/>
            <a:ext cx="127000" cy="68262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63" name="Oval 31"/>
          <p:cNvSpPr>
            <a:spLocks noChangeArrowheads="1"/>
          </p:cNvSpPr>
          <p:nvPr/>
        </p:nvSpPr>
        <p:spPr bwMode="auto">
          <a:xfrm>
            <a:off x="6545263" y="2184400"/>
            <a:ext cx="127000" cy="698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64" name="Text Box 32"/>
          <p:cNvSpPr txBox="1">
            <a:spLocks noChangeArrowheads="1"/>
          </p:cNvSpPr>
          <p:nvPr/>
        </p:nvSpPr>
        <p:spPr bwMode="auto">
          <a:xfrm>
            <a:off x="2063750" y="2536825"/>
            <a:ext cx="5016500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1600" b="0">
                <a:solidFill>
                  <a:srgbClr val="FFFF99"/>
                </a:solidFill>
                <a:ea typeface="SimSun" pitchFamily="2" charset="-122"/>
              </a:rPr>
              <a:t>a.  Trunk with branches</a:t>
            </a:r>
          </a:p>
        </p:txBody>
      </p:sp>
      <p:sp>
        <p:nvSpPr>
          <p:cNvPr id="18465" name="Line 33"/>
          <p:cNvSpPr>
            <a:spLocks noChangeShapeType="1"/>
          </p:cNvSpPr>
          <p:nvPr/>
        </p:nvSpPr>
        <p:spPr bwMode="auto">
          <a:xfrm>
            <a:off x="774700" y="4464050"/>
            <a:ext cx="7886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66" name="Line 34"/>
          <p:cNvSpPr>
            <a:spLocks noChangeShapeType="1"/>
          </p:cNvSpPr>
          <p:nvPr/>
        </p:nvSpPr>
        <p:spPr bwMode="auto">
          <a:xfrm flipV="1">
            <a:off x="1549400" y="3729038"/>
            <a:ext cx="1206500" cy="736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1570038" y="4471988"/>
            <a:ext cx="1452562" cy="803275"/>
            <a:chOff x="1060" y="3756"/>
            <a:chExt cx="884" cy="920"/>
          </a:xfrm>
        </p:grpSpPr>
        <p:sp>
          <p:nvSpPr>
            <p:cNvPr id="18501" name="Line 36"/>
            <p:cNvSpPr>
              <a:spLocks noChangeShapeType="1"/>
            </p:cNvSpPr>
            <p:nvPr/>
          </p:nvSpPr>
          <p:spPr bwMode="auto">
            <a:xfrm>
              <a:off x="1060" y="3756"/>
              <a:ext cx="72" cy="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02" name="Line 37"/>
            <p:cNvSpPr>
              <a:spLocks noChangeShapeType="1"/>
            </p:cNvSpPr>
            <p:nvPr/>
          </p:nvSpPr>
          <p:spPr bwMode="auto">
            <a:xfrm>
              <a:off x="1132" y="3836"/>
              <a:ext cx="1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03" name="Line 38"/>
            <p:cNvSpPr>
              <a:spLocks noChangeShapeType="1"/>
            </p:cNvSpPr>
            <p:nvPr/>
          </p:nvSpPr>
          <p:spPr bwMode="auto">
            <a:xfrm>
              <a:off x="1324" y="3836"/>
              <a:ext cx="292" cy="8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04" name="Line 39"/>
            <p:cNvSpPr>
              <a:spLocks noChangeShapeType="1"/>
            </p:cNvSpPr>
            <p:nvPr/>
          </p:nvSpPr>
          <p:spPr bwMode="auto">
            <a:xfrm>
              <a:off x="1616" y="4676"/>
              <a:ext cx="32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68" name="Line 40"/>
          <p:cNvSpPr>
            <a:spLocks noChangeShapeType="1"/>
          </p:cNvSpPr>
          <p:nvPr/>
        </p:nvSpPr>
        <p:spPr bwMode="auto">
          <a:xfrm flipV="1">
            <a:off x="3048000" y="4171950"/>
            <a:ext cx="195263" cy="2809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69" name="Line 41"/>
          <p:cNvSpPr>
            <a:spLocks noChangeShapeType="1"/>
          </p:cNvSpPr>
          <p:nvPr/>
        </p:nvSpPr>
        <p:spPr bwMode="auto">
          <a:xfrm>
            <a:off x="3251200" y="4171950"/>
            <a:ext cx="8302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70" name="Line 42"/>
          <p:cNvSpPr>
            <a:spLocks noChangeShapeType="1"/>
          </p:cNvSpPr>
          <p:nvPr/>
        </p:nvSpPr>
        <p:spPr bwMode="auto">
          <a:xfrm flipV="1">
            <a:off x="4071938" y="3757613"/>
            <a:ext cx="196850" cy="4143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71" name="Line 43"/>
          <p:cNvSpPr>
            <a:spLocks noChangeShapeType="1"/>
          </p:cNvSpPr>
          <p:nvPr/>
        </p:nvSpPr>
        <p:spPr bwMode="auto">
          <a:xfrm flipV="1">
            <a:off x="4268788" y="3538538"/>
            <a:ext cx="803275" cy="219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4851400" y="3722688"/>
            <a:ext cx="1516063" cy="730250"/>
            <a:chOff x="2394" y="2916"/>
            <a:chExt cx="650" cy="824"/>
          </a:xfrm>
        </p:grpSpPr>
        <p:sp>
          <p:nvSpPr>
            <p:cNvPr id="18498" name="Line 45"/>
            <p:cNvSpPr>
              <a:spLocks noChangeShapeType="1"/>
            </p:cNvSpPr>
            <p:nvPr/>
          </p:nvSpPr>
          <p:spPr bwMode="auto">
            <a:xfrm flipV="1">
              <a:off x="2394" y="3276"/>
              <a:ext cx="212" cy="4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99" name="Line 46"/>
            <p:cNvSpPr>
              <a:spLocks noChangeShapeType="1"/>
            </p:cNvSpPr>
            <p:nvPr/>
          </p:nvSpPr>
          <p:spPr bwMode="auto">
            <a:xfrm flipV="1">
              <a:off x="2606" y="3204"/>
              <a:ext cx="37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00" name="Line 47"/>
            <p:cNvSpPr>
              <a:spLocks noChangeShapeType="1"/>
            </p:cNvSpPr>
            <p:nvPr/>
          </p:nvSpPr>
          <p:spPr bwMode="auto">
            <a:xfrm flipV="1">
              <a:off x="2976" y="2916"/>
              <a:ext cx="68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73" name="Line 48"/>
          <p:cNvSpPr>
            <a:spLocks noChangeShapeType="1"/>
          </p:cNvSpPr>
          <p:nvPr/>
        </p:nvSpPr>
        <p:spPr bwMode="auto">
          <a:xfrm flipV="1">
            <a:off x="6989763" y="4038600"/>
            <a:ext cx="282575" cy="4270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74" name="Line 49"/>
          <p:cNvSpPr>
            <a:spLocks noChangeShapeType="1"/>
          </p:cNvSpPr>
          <p:nvPr/>
        </p:nvSpPr>
        <p:spPr bwMode="auto">
          <a:xfrm flipV="1">
            <a:off x="7272338" y="3962400"/>
            <a:ext cx="419100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75" name="Line 50"/>
          <p:cNvSpPr>
            <a:spLocks noChangeShapeType="1"/>
          </p:cNvSpPr>
          <p:nvPr/>
        </p:nvSpPr>
        <p:spPr bwMode="auto">
          <a:xfrm flipV="1">
            <a:off x="7696200" y="3846513"/>
            <a:ext cx="398463" cy="1158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76" name="Line 51"/>
          <p:cNvSpPr>
            <a:spLocks noChangeShapeType="1"/>
          </p:cNvSpPr>
          <p:nvPr/>
        </p:nvSpPr>
        <p:spPr bwMode="auto">
          <a:xfrm>
            <a:off x="7010400" y="4491038"/>
            <a:ext cx="261938" cy="4286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77" name="Line 52"/>
          <p:cNvSpPr>
            <a:spLocks noChangeShapeType="1"/>
          </p:cNvSpPr>
          <p:nvPr/>
        </p:nvSpPr>
        <p:spPr bwMode="auto">
          <a:xfrm flipH="1">
            <a:off x="7167563" y="4919663"/>
            <a:ext cx="104775" cy="190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78" name="Line 53"/>
          <p:cNvSpPr>
            <a:spLocks noChangeShapeType="1"/>
          </p:cNvSpPr>
          <p:nvPr/>
        </p:nvSpPr>
        <p:spPr bwMode="auto">
          <a:xfrm>
            <a:off x="7154863" y="5118100"/>
            <a:ext cx="749300" cy="3095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79" name="Oval 54"/>
          <p:cNvSpPr>
            <a:spLocks noChangeArrowheads="1"/>
          </p:cNvSpPr>
          <p:nvPr/>
        </p:nvSpPr>
        <p:spPr bwMode="auto">
          <a:xfrm>
            <a:off x="1452563" y="4413250"/>
            <a:ext cx="180975" cy="1016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80" name="Oval 55"/>
          <p:cNvSpPr>
            <a:spLocks noChangeArrowheads="1"/>
          </p:cNvSpPr>
          <p:nvPr/>
        </p:nvSpPr>
        <p:spPr bwMode="auto">
          <a:xfrm>
            <a:off x="2928938" y="4413250"/>
            <a:ext cx="182562" cy="1016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81" name="Oval 56"/>
          <p:cNvSpPr>
            <a:spLocks noChangeArrowheads="1"/>
          </p:cNvSpPr>
          <p:nvPr/>
        </p:nvSpPr>
        <p:spPr bwMode="auto">
          <a:xfrm>
            <a:off x="3822700" y="4429125"/>
            <a:ext cx="122238" cy="698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82" name="Oval 57"/>
          <p:cNvSpPr>
            <a:spLocks noChangeArrowheads="1"/>
          </p:cNvSpPr>
          <p:nvPr/>
        </p:nvSpPr>
        <p:spPr bwMode="auto">
          <a:xfrm>
            <a:off x="5951538" y="4429125"/>
            <a:ext cx="123825" cy="698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83" name="Oval 58"/>
          <p:cNvSpPr>
            <a:spLocks noChangeArrowheads="1"/>
          </p:cNvSpPr>
          <p:nvPr/>
        </p:nvSpPr>
        <p:spPr bwMode="auto">
          <a:xfrm>
            <a:off x="6908800" y="4413250"/>
            <a:ext cx="182563" cy="1016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84" name="Oval 59"/>
          <p:cNvSpPr>
            <a:spLocks noChangeArrowheads="1"/>
          </p:cNvSpPr>
          <p:nvPr/>
        </p:nvSpPr>
        <p:spPr bwMode="auto">
          <a:xfrm>
            <a:off x="8577263" y="4429125"/>
            <a:ext cx="122237" cy="698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85" name="Oval 60"/>
          <p:cNvSpPr>
            <a:spLocks noChangeArrowheads="1"/>
          </p:cNvSpPr>
          <p:nvPr/>
        </p:nvSpPr>
        <p:spPr bwMode="auto">
          <a:xfrm>
            <a:off x="5056188" y="3497263"/>
            <a:ext cx="123825" cy="6826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86" name="Oval 61"/>
          <p:cNvSpPr>
            <a:spLocks noChangeArrowheads="1"/>
          </p:cNvSpPr>
          <p:nvPr/>
        </p:nvSpPr>
        <p:spPr bwMode="auto">
          <a:xfrm>
            <a:off x="6305550" y="3670300"/>
            <a:ext cx="122238" cy="698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87" name="Oval 62"/>
          <p:cNvSpPr>
            <a:spLocks noChangeArrowheads="1"/>
          </p:cNvSpPr>
          <p:nvPr/>
        </p:nvSpPr>
        <p:spPr bwMode="auto">
          <a:xfrm>
            <a:off x="8058150" y="3797300"/>
            <a:ext cx="122238" cy="6826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88" name="Oval 63"/>
          <p:cNvSpPr>
            <a:spLocks noChangeArrowheads="1"/>
          </p:cNvSpPr>
          <p:nvPr/>
        </p:nvSpPr>
        <p:spPr bwMode="auto">
          <a:xfrm>
            <a:off x="7875588" y="5395913"/>
            <a:ext cx="123825" cy="698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89" name="Line 64"/>
          <p:cNvSpPr>
            <a:spLocks noChangeShapeType="1"/>
          </p:cNvSpPr>
          <p:nvPr/>
        </p:nvSpPr>
        <p:spPr bwMode="auto">
          <a:xfrm>
            <a:off x="4851400" y="4491038"/>
            <a:ext cx="84138" cy="482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90" name="Line 65"/>
          <p:cNvSpPr>
            <a:spLocks noChangeShapeType="1"/>
          </p:cNvSpPr>
          <p:nvPr/>
        </p:nvSpPr>
        <p:spPr bwMode="auto">
          <a:xfrm flipH="1">
            <a:off x="4598988" y="4973638"/>
            <a:ext cx="336550" cy="214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91" name="Oval 66"/>
          <p:cNvSpPr>
            <a:spLocks noChangeArrowheads="1"/>
          </p:cNvSpPr>
          <p:nvPr/>
        </p:nvSpPr>
        <p:spPr bwMode="auto">
          <a:xfrm>
            <a:off x="4516438" y="5165725"/>
            <a:ext cx="123825" cy="6826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92" name="Oval 67"/>
          <p:cNvSpPr>
            <a:spLocks noChangeArrowheads="1"/>
          </p:cNvSpPr>
          <p:nvPr/>
        </p:nvSpPr>
        <p:spPr bwMode="auto">
          <a:xfrm>
            <a:off x="3035300" y="5240338"/>
            <a:ext cx="122238" cy="6826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93" name="Text Box 68"/>
          <p:cNvSpPr txBox="1">
            <a:spLocks noChangeArrowheads="1"/>
          </p:cNvSpPr>
          <p:nvPr/>
        </p:nvSpPr>
        <p:spPr bwMode="auto">
          <a:xfrm>
            <a:off x="2063750" y="5557838"/>
            <a:ext cx="5016500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1600" b="0">
                <a:solidFill>
                  <a:srgbClr val="FFFF99"/>
                </a:solidFill>
                <a:ea typeface="SimSun" pitchFamily="2" charset="-122"/>
              </a:rPr>
              <a:t>b. Trunk with feeders</a:t>
            </a:r>
          </a:p>
        </p:txBody>
      </p:sp>
      <p:sp>
        <p:nvSpPr>
          <p:cNvPr id="18494" name="Text Box 69"/>
          <p:cNvSpPr txBox="1">
            <a:spLocks noChangeArrowheads="1"/>
          </p:cNvSpPr>
          <p:nvPr/>
        </p:nvSpPr>
        <p:spPr bwMode="auto">
          <a:xfrm>
            <a:off x="0" y="6300788"/>
            <a:ext cx="9144000" cy="3698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1800" dirty="0" smtClean="0">
                <a:ea typeface="SimSun" pitchFamily="2" charset="-122"/>
              </a:rPr>
              <a:t>Radial </a:t>
            </a:r>
            <a:r>
              <a:rPr lang="en-US" altLang="zh-CN" sz="1800" dirty="0">
                <a:ea typeface="SimSun" pitchFamily="2" charset="-122"/>
              </a:rPr>
              <a:t>transit lines: trunk with branches and with feeders</a:t>
            </a:r>
          </a:p>
        </p:txBody>
      </p:sp>
      <p:sp>
        <p:nvSpPr>
          <p:cNvPr id="18495" name="Oval 70"/>
          <p:cNvSpPr>
            <a:spLocks noChangeArrowheads="1"/>
          </p:cNvSpPr>
          <p:nvPr/>
        </p:nvSpPr>
        <p:spPr bwMode="auto">
          <a:xfrm>
            <a:off x="4779963" y="4413250"/>
            <a:ext cx="180975" cy="1016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96" name="Line 71"/>
          <p:cNvSpPr>
            <a:spLocks noChangeShapeType="1"/>
          </p:cNvSpPr>
          <p:nvPr/>
        </p:nvSpPr>
        <p:spPr bwMode="auto">
          <a:xfrm flipH="1">
            <a:off x="2755900" y="3729038"/>
            <a:ext cx="8001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97" name="Oval 72"/>
          <p:cNvSpPr>
            <a:spLocks noChangeArrowheads="1"/>
          </p:cNvSpPr>
          <p:nvPr/>
        </p:nvSpPr>
        <p:spPr bwMode="auto">
          <a:xfrm>
            <a:off x="3519488" y="3687763"/>
            <a:ext cx="123825" cy="6826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6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54000" y="685800"/>
            <a:ext cx="4191000" cy="5400675"/>
            <a:chOff x="160" y="432"/>
            <a:chExt cx="2640" cy="3402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60" y="432"/>
              <a:ext cx="2640" cy="3024"/>
              <a:chOff x="160" y="432"/>
              <a:chExt cx="2640" cy="3024"/>
            </a:xfrm>
          </p:grpSpPr>
          <p:sp>
            <p:nvSpPr>
              <p:cNvPr id="19596" name="Rectangle 4"/>
              <p:cNvSpPr>
                <a:spLocks noChangeArrowheads="1"/>
              </p:cNvSpPr>
              <p:nvPr/>
            </p:nvSpPr>
            <p:spPr bwMode="auto">
              <a:xfrm>
                <a:off x="160" y="432"/>
                <a:ext cx="2640" cy="302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97" name="Line 5"/>
              <p:cNvSpPr>
                <a:spLocks noChangeShapeType="1"/>
              </p:cNvSpPr>
              <p:nvPr/>
            </p:nvSpPr>
            <p:spPr bwMode="auto">
              <a:xfrm flipV="1">
                <a:off x="640" y="2160"/>
                <a:ext cx="288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98" name="Line 6"/>
              <p:cNvSpPr>
                <a:spLocks noChangeShapeType="1"/>
              </p:cNvSpPr>
              <p:nvPr/>
            </p:nvSpPr>
            <p:spPr bwMode="auto">
              <a:xfrm flipV="1">
                <a:off x="656" y="2028"/>
                <a:ext cx="411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99" name="Line 7"/>
              <p:cNvSpPr>
                <a:spLocks noChangeShapeType="1"/>
              </p:cNvSpPr>
              <p:nvPr/>
            </p:nvSpPr>
            <p:spPr bwMode="auto">
              <a:xfrm flipV="1">
                <a:off x="676" y="1913"/>
                <a:ext cx="516" cy="60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00" name="Line 8"/>
              <p:cNvSpPr>
                <a:spLocks noChangeShapeType="1"/>
              </p:cNvSpPr>
              <p:nvPr/>
            </p:nvSpPr>
            <p:spPr bwMode="auto">
              <a:xfrm flipV="1">
                <a:off x="700" y="1696"/>
                <a:ext cx="720" cy="8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01" name="Line 9"/>
              <p:cNvSpPr>
                <a:spLocks noChangeShapeType="1"/>
              </p:cNvSpPr>
              <p:nvPr/>
            </p:nvSpPr>
            <p:spPr bwMode="auto">
              <a:xfrm flipV="1">
                <a:off x="724" y="1625"/>
                <a:ext cx="789" cy="90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02" name="Line 10"/>
              <p:cNvSpPr>
                <a:spLocks noChangeShapeType="1"/>
              </p:cNvSpPr>
              <p:nvPr/>
            </p:nvSpPr>
            <p:spPr bwMode="auto">
              <a:xfrm flipV="1">
                <a:off x="742" y="1505"/>
                <a:ext cx="906" cy="10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03" name="Line 11"/>
              <p:cNvSpPr>
                <a:spLocks noChangeShapeType="1"/>
              </p:cNvSpPr>
              <p:nvPr/>
            </p:nvSpPr>
            <p:spPr bwMode="auto">
              <a:xfrm flipV="1">
                <a:off x="772" y="1518"/>
                <a:ext cx="891" cy="10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04" name="Line 12"/>
              <p:cNvSpPr>
                <a:spLocks noChangeShapeType="1"/>
              </p:cNvSpPr>
              <p:nvPr/>
            </p:nvSpPr>
            <p:spPr bwMode="auto">
              <a:xfrm flipV="1">
                <a:off x="788" y="1515"/>
                <a:ext cx="903" cy="10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05" name="Line 13"/>
              <p:cNvSpPr>
                <a:spLocks noChangeShapeType="1"/>
              </p:cNvSpPr>
              <p:nvPr/>
            </p:nvSpPr>
            <p:spPr bwMode="auto">
              <a:xfrm flipV="1">
                <a:off x="808" y="1526"/>
                <a:ext cx="897" cy="10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06" name="Line 14"/>
              <p:cNvSpPr>
                <a:spLocks noChangeShapeType="1"/>
              </p:cNvSpPr>
              <p:nvPr/>
            </p:nvSpPr>
            <p:spPr bwMode="auto">
              <a:xfrm flipV="1">
                <a:off x="832" y="1536"/>
                <a:ext cx="891" cy="10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07" name="Line 15"/>
              <p:cNvSpPr>
                <a:spLocks noChangeShapeType="1"/>
              </p:cNvSpPr>
              <p:nvPr/>
            </p:nvSpPr>
            <p:spPr bwMode="auto">
              <a:xfrm flipV="1">
                <a:off x="856" y="1538"/>
                <a:ext cx="888" cy="10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08" name="Line 16"/>
              <p:cNvSpPr>
                <a:spLocks noChangeShapeType="1"/>
              </p:cNvSpPr>
              <p:nvPr/>
            </p:nvSpPr>
            <p:spPr bwMode="auto">
              <a:xfrm flipV="1">
                <a:off x="874" y="1568"/>
                <a:ext cx="873" cy="10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09" name="Line 17"/>
              <p:cNvSpPr>
                <a:spLocks noChangeShapeType="1"/>
              </p:cNvSpPr>
              <p:nvPr/>
            </p:nvSpPr>
            <p:spPr bwMode="auto">
              <a:xfrm flipV="1">
                <a:off x="904" y="1974"/>
                <a:ext cx="528" cy="6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10" name="Line 18"/>
              <p:cNvSpPr>
                <a:spLocks noChangeShapeType="1"/>
              </p:cNvSpPr>
              <p:nvPr/>
            </p:nvSpPr>
            <p:spPr bwMode="auto">
              <a:xfrm flipV="1">
                <a:off x="920" y="1998"/>
                <a:ext cx="516" cy="6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11" name="Line 19"/>
              <p:cNvSpPr>
                <a:spLocks noChangeShapeType="1"/>
              </p:cNvSpPr>
              <p:nvPr/>
            </p:nvSpPr>
            <p:spPr bwMode="auto">
              <a:xfrm flipV="1">
                <a:off x="940" y="2132"/>
                <a:ext cx="411" cy="48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12" name="Line 20"/>
              <p:cNvSpPr>
                <a:spLocks noChangeShapeType="1"/>
              </p:cNvSpPr>
              <p:nvPr/>
            </p:nvSpPr>
            <p:spPr bwMode="auto">
              <a:xfrm flipV="1">
                <a:off x="964" y="2151"/>
                <a:ext cx="396" cy="4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13" name="Line 21"/>
              <p:cNvSpPr>
                <a:spLocks noChangeShapeType="1"/>
              </p:cNvSpPr>
              <p:nvPr/>
            </p:nvSpPr>
            <p:spPr bwMode="auto">
              <a:xfrm flipV="1">
                <a:off x="988" y="2256"/>
                <a:ext cx="310" cy="37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14" name="Line 22"/>
              <p:cNvSpPr>
                <a:spLocks noChangeShapeType="1"/>
              </p:cNvSpPr>
              <p:nvPr/>
            </p:nvSpPr>
            <p:spPr bwMode="auto">
              <a:xfrm flipV="1">
                <a:off x="1006" y="2379"/>
                <a:ext cx="222" cy="2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15" name="Line 23"/>
              <p:cNvSpPr>
                <a:spLocks noChangeShapeType="1"/>
              </p:cNvSpPr>
              <p:nvPr/>
            </p:nvSpPr>
            <p:spPr bwMode="auto">
              <a:xfrm flipV="1">
                <a:off x="925" y="896"/>
                <a:ext cx="51" cy="12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16" name="Line 24"/>
              <p:cNvSpPr>
                <a:spLocks noChangeShapeType="1"/>
              </p:cNvSpPr>
              <p:nvPr/>
            </p:nvSpPr>
            <p:spPr bwMode="auto">
              <a:xfrm flipV="1">
                <a:off x="1063" y="1797"/>
                <a:ext cx="12" cy="2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17" name="Line 25"/>
              <p:cNvSpPr>
                <a:spLocks noChangeShapeType="1"/>
              </p:cNvSpPr>
              <p:nvPr/>
            </p:nvSpPr>
            <p:spPr bwMode="auto">
              <a:xfrm flipV="1">
                <a:off x="1078" y="1794"/>
                <a:ext cx="90" cy="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18" name="Line 26"/>
              <p:cNvSpPr>
                <a:spLocks noChangeShapeType="1"/>
              </p:cNvSpPr>
              <p:nvPr/>
            </p:nvSpPr>
            <p:spPr bwMode="auto">
              <a:xfrm flipV="1">
                <a:off x="1189" y="1788"/>
                <a:ext cx="9" cy="1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19" name="Line 27"/>
              <p:cNvSpPr>
                <a:spLocks noChangeShapeType="1"/>
              </p:cNvSpPr>
              <p:nvPr/>
            </p:nvSpPr>
            <p:spPr bwMode="auto">
              <a:xfrm flipV="1">
                <a:off x="1198" y="1785"/>
                <a:ext cx="84" cy="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20" name="Line 28"/>
              <p:cNvSpPr>
                <a:spLocks noChangeShapeType="1"/>
              </p:cNvSpPr>
              <p:nvPr/>
            </p:nvSpPr>
            <p:spPr bwMode="auto">
              <a:xfrm flipV="1">
                <a:off x="1285" y="1749"/>
                <a:ext cx="33" cy="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21" name="Line 29"/>
              <p:cNvSpPr>
                <a:spLocks noChangeShapeType="1"/>
              </p:cNvSpPr>
              <p:nvPr/>
            </p:nvSpPr>
            <p:spPr bwMode="auto">
              <a:xfrm flipV="1">
                <a:off x="1321" y="1735"/>
                <a:ext cx="41" cy="1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22" name="Line 30"/>
              <p:cNvSpPr>
                <a:spLocks noChangeShapeType="1"/>
              </p:cNvSpPr>
              <p:nvPr/>
            </p:nvSpPr>
            <p:spPr bwMode="auto">
              <a:xfrm flipV="1">
                <a:off x="1421" y="853"/>
                <a:ext cx="4" cy="8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23" name="Line 31"/>
              <p:cNvSpPr>
                <a:spLocks noChangeShapeType="1"/>
              </p:cNvSpPr>
              <p:nvPr/>
            </p:nvSpPr>
            <p:spPr bwMode="auto">
              <a:xfrm flipH="1" flipV="1">
                <a:off x="1480" y="1422"/>
                <a:ext cx="30" cy="20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24" name="Line 32"/>
              <p:cNvSpPr>
                <a:spLocks noChangeShapeType="1"/>
              </p:cNvSpPr>
              <p:nvPr/>
            </p:nvSpPr>
            <p:spPr bwMode="auto">
              <a:xfrm flipV="1">
                <a:off x="1480" y="1269"/>
                <a:ext cx="33" cy="1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25" name="Line 33"/>
              <p:cNvSpPr>
                <a:spLocks noChangeShapeType="1"/>
              </p:cNvSpPr>
              <p:nvPr/>
            </p:nvSpPr>
            <p:spPr bwMode="auto">
              <a:xfrm flipV="1">
                <a:off x="1513" y="1092"/>
                <a:ext cx="3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26" name="Line 34"/>
              <p:cNvSpPr>
                <a:spLocks noChangeShapeType="1"/>
              </p:cNvSpPr>
              <p:nvPr/>
            </p:nvSpPr>
            <p:spPr bwMode="auto">
              <a:xfrm flipV="1">
                <a:off x="1648" y="621"/>
                <a:ext cx="255" cy="8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27" name="Line 35"/>
              <p:cNvSpPr>
                <a:spLocks noChangeShapeType="1"/>
              </p:cNvSpPr>
              <p:nvPr/>
            </p:nvSpPr>
            <p:spPr bwMode="auto">
              <a:xfrm flipV="1">
                <a:off x="1663" y="1026"/>
                <a:ext cx="147" cy="4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28" name="Line 36"/>
              <p:cNvSpPr>
                <a:spLocks noChangeShapeType="1"/>
              </p:cNvSpPr>
              <p:nvPr/>
            </p:nvSpPr>
            <p:spPr bwMode="auto">
              <a:xfrm flipV="1">
                <a:off x="1814" y="1021"/>
                <a:ext cx="62" cy="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29" name="Line 37"/>
              <p:cNvSpPr>
                <a:spLocks noChangeShapeType="1"/>
              </p:cNvSpPr>
              <p:nvPr/>
            </p:nvSpPr>
            <p:spPr bwMode="auto">
              <a:xfrm flipV="1">
                <a:off x="1880" y="944"/>
                <a:ext cx="64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30" name="Line 38"/>
              <p:cNvSpPr>
                <a:spLocks noChangeShapeType="1"/>
              </p:cNvSpPr>
              <p:nvPr/>
            </p:nvSpPr>
            <p:spPr bwMode="auto">
              <a:xfrm flipV="1">
                <a:off x="1944" y="880"/>
                <a:ext cx="12" cy="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31" name="Line 39"/>
              <p:cNvSpPr>
                <a:spLocks noChangeShapeType="1"/>
              </p:cNvSpPr>
              <p:nvPr/>
            </p:nvSpPr>
            <p:spPr bwMode="auto">
              <a:xfrm flipV="1">
                <a:off x="1956" y="806"/>
                <a:ext cx="44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32" name="Line 40"/>
              <p:cNvSpPr>
                <a:spLocks noChangeShapeType="1"/>
              </p:cNvSpPr>
              <p:nvPr/>
            </p:nvSpPr>
            <p:spPr bwMode="auto">
              <a:xfrm flipV="1">
                <a:off x="1998" y="590"/>
                <a:ext cx="56" cy="2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33" name="Line 41"/>
              <p:cNvSpPr>
                <a:spLocks noChangeShapeType="1"/>
              </p:cNvSpPr>
              <p:nvPr/>
            </p:nvSpPr>
            <p:spPr bwMode="auto">
              <a:xfrm flipV="1">
                <a:off x="1681" y="1041"/>
                <a:ext cx="147" cy="4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34" name="Line 42"/>
              <p:cNvSpPr>
                <a:spLocks noChangeShapeType="1"/>
              </p:cNvSpPr>
              <p:nvPr/>
            </p:nvSpPr>
            <p:spPr bwMode="auto">
              <a:xfrm>
                <a:off x="1835" y="1041"/>
                <a:ext cx="527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35" name="Line 43"/>
              <p:cNvSpPr>
                <a:spLocks noChangeShapeType="1"/>
              </p:cNvSpPr>
              <p:nvPr/>
            </p:nvSpPr>
            <p:spPr bwMode="auto">
              <a:xfrm flipV="1">
                <a:off x="2359" y="594"/>
                <a:ext cx="3" cy="4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36" name="Line 44"/>
              <p:cNvSpPr>
                <a:spLocks noChangeShapeType="1"/>
              </p:cNvSpPr>
              <p:nvPr/>
            </p:nvSpPr>
            <p:spPr bwMode="auto">
              <a:xfrm flipV="1">
                <a:off x="1705" y="1065"/>
                <a:ext cx="141" cy="4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37" name="Line 45"/>
              <p:cNvSpPr>
                <a:spLocks noChangeShapeType="1"/>
              </p:cNvSpPr>
              <p:nvPr/>
            </p:nvSpPr>
            <p:spPr bwMode="auto">
              <a:xfrm>
                <a:off x="1853" y="1062"/>
                <a:ext cx="869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38" name="Line 46"/>
              <p:cNvSpPr>
                <a:spLocks noChangeShapeType="1"/>
              </p:cNvSpPr>
              <p:nvPr/>
            </p:nvSpPr>
            <p:spPr bwMode="auto">
              <a:xfrm flipV="1">
                <a:off x="1723" y="1092"/>
                <a:ext cx="138" cy="4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39" name="Line 47"/>
              <p:cNvSpPr>
                <a:spLocks noChangeShapeType="1"/>
              </p:cNvSpPr>
              <p:nvPr/>
            </p:nvSpPr>
            <p:spPr bwMode="auto">
              <a:xfrm flipV="1">
                <a:off x="1865" y="1084"/>
                <a:ext cx="491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40" name="Line 48"/>
              <p:cNvSpPr>
                <a:spLocks noChangeShapeType="1"/>
              </p:cNvSpPr>
              <p:nvPr/>
            </p:nvSpPr>
            <p:spPr bwMode="auto">
              <a:xfrm>
                <a:off x="2353" y="1083"/>
                <a:ext cx="0" cy="4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41" name="Line 49"/>
              <p:cNvSpPr>
                <a:spLocks noChangeShapeType="1"/>
              </p:cNvSpPr>
              <p:nvPr/>
            </p:nvSpPr>
            <p:spPr bwMode="auto">
              <a:xfrm>
                <a:off x="1741" y="1542"/>
                <a:ext cx="9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42" name="Line 50"/>
              <p:cNvSpPr>
                <a:spLocks noChangeShapeType="1"/>
              </p:cNvSpPr>
              <p:nvPr/>
            </p:nvSpPr>
            <p:spPr bwMode="auto">
              <a:xfrm flipV="1">
                <a:off x="2662" y="1347"/>
                <a:ext cx="84" cy="19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43" name="Line 51"/>
              <p:cNvSpPr>
                <a:spLocks noChangeShapeType="1"/>
              </p:cNvSpPr>
              <p:nvPr/>
            </p:nvSpPr>
            <p:spPr bwMode="auto">
              <a:xfrm>
                <a:off x="1435" y="1974"/>
                <a:ext cx="108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44" name="Line 52"/>
              <p:cNvSpPr>
                <a:spLocks noChangeShapeType="1"/>
              </p:cNvSpPr>
              <p:nvPr/>
            </p:nvSpPr>
            <p:spPr bwMode="auto">
              <a:xfrm flipV="1">
                <a:off x="1546" y="1884"/>
                <a:ext cx="57" cy="9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45" name="Line 53"/>
              <p:cNvSpPr>
                <a:spLocks noChangeShapeType="1"/>
              </p:cNvSpPr>
              <p:nvPr/>
            </p:nvSpPr>
            <p:spPr bwMode="auto">
              <a:xfrm flipV="1">
                <a:off x="1603" y="1881"/>
                <a:ext cx="177" cy="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46" name="Line 54"/>
              <p:cNvSpPr>
                <a:spLocks noChangeShapeType="1"/>
              </p:cNvSpPr>
              <p:nvPr/>
            </p:nvSpPr>
            <p:spPr bwMode="auto">
              <a:xfrm flipV="1">
                <a:off x="1777" y="1755"/>
                <a:ext cx="24" cy="1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47" name="Line 55"/>
              <p:cNvSpPr>
                <a:spLocks noChangeShapeType="1"/>
              </p:cNvSpPr>
              <p:nvPr/>
            </p:nvSpPr>
            <p:spPr bwMode="auto">
              <a:xfrm>
                <a:off x="1747" y="1569"/>
                <a:ext cx="25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48" name="Line 56"/>
              <p:cNvSpPr>
                <a:spLocks noChangeShapeType="1"/>
              </p:cNvSpPr>
              <p:nvPr/>
            </p:nvSpPr>
            <p:spPr bwMode="auto">
              <a:xfrm>
                <a:off x="2008" y="1569"/>
                <a:ext cx="0" cy="17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49" name="Line 57"/>
              <p:cNvSpPr>
                <a:spLocks noChangeShapeType="1"/>
              </p:cNvSpPr>
              <p:nvPr/>
            </p:nvSpPr>
            <p:spPr bwMode="auto">
              <a:xfrm flipV="1">
                <a:off x="2011" y="1737"/>
                <a:ext cx="306" cy="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50" name="Line 58"/>
              <p:cNvSpPr>
                <a:spLocks noChangeShapeType="1"/>
              </p:cNvSpPr>
              <p:nvPr/>
            </p:nvSpPr>
            <p:spPr bwMode="auto">
              <a:xfrm>
                <a:off x="1432" y="1998"/>
                <a:ext cx="6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51" name="Line 59"/>
              <p:cNvSpPr>
                <a:spLocks noChangeShapeType="1"/>
              </p:cNvSpPr>
              <p:nvPr/>
            </p:nvSpPr>
            <p:spPr bwMode="auto">
              <a:xfrm flipV="1">
                <a:off x="2077" y="1761"/>
                <a:ext cx="3" cy="2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52" name="Line 60"/>
              <p:cNvSpPr>
                <a:spLocks noChangeShapeType="1"/>
              </p:cNvSpPr>
              <p:nvPr/>
            </p:nvSpPr>
            <p:spPr bwMode="auto">
              <a:xfrm flipV="1">
                <a:off x="1351" y="2130"/>
                <a:ext cx="660" cy="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53" name="Line 61"/>
              <p:cNvSpPr>
                <a:spLocks noChangeShapeType="1"/>
              </p:cNvSpPr>
              <p:nvPr/>
            </p:nvSpPr>
            <p:spPr bwMode="auto">
              <a:xfrm flipV="1">
                <a:off x="2011" y="1788"/>
                <a:ext cx="6" cy="3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54" name="Line 62"/>
              <p:cNvSpPr>
                <a:spLocks noChangeShapeType="1"/>
              </p:cNvSpPr>
              <p:nvPr/>
            </p:nvSpPr>
            <p:spPr bwMode="auto">
              <a:xfrm flipV="1">
                <a:off x="1363" y="2148"/>
                <a:ext cx="660" cy="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55" name="Line 63"/>
              <p:cNvSpPr>
                <a:spLocks noChangeShapeType="1"/>
              </p:cNvSpPr>
              <p:nvPr/>
            </p:nvSpPr>
            <p:spPr bwMode="auto">
              <a:xfrm flipV="1">
                <a:off x="2023" y="1872"/>
                <a:ext cx="9" cy="2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56" name="Line 64"/>
              <p:cNvSpPr>
                <a:spLocks noChangeShapeType="1"/>
              </p:cNvSpPr>
              <p:nvPr/>
            </p:nvSpPr>
            <p:spPr bwMode="auto">
              <a:xfrm flipV="1">
                <a:off x="2035" y="1869"/>
                <a:ext cx="177" cy="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57" name="Line 65"/>
              <p:cNvSpPr>
                <a:spLocks noChangeShapeType="1"/>
              </p:cNvSpPr>
              <p:nvPr/>
            </p:nvSpPr>
            <p:spPr bwMode="auto">
              <a:xfrm flipH="1" flipV="1">
                <a:off x="2152" y="1185"/>
                <a:ext cx="57" cy="6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58" name="AutoShape 66"/>
              <p:cNvSpPr>
                <a:spLocks noChangeArrowheads="1"/>
              </p:cNvSpPr>
              <p:nvPr/>
            </p:nvSpPr>
            <p:spPr bwMode="auto">
              <a:xfrm rot="1200000">
                <a:off x="396" y="2545"/>
                <a:ext cx="626" cy="618"/>
              </a:xfrm>
              <a:prstGeom prst="flowChartAlternateProcess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59" name="Line 67"/>
              <p:cNvSpPr>
                <a:spLocks noChangeShapeType="1"/>
              </p:cNvSpPr>
              <p:nvPr/>
            </p:nvSpPr>
            <p:spPr bwMode="auto">
              <a:xfrm flipV="1">
                <a:off x="1388" y="2292"/>
                <a:ext cx="545" cy="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60" name="Line 68"/>
              <p:cNvSpPr>
                <a:spLocks noChangeShapeType="1"/>
              </p:cNvSpPr>
              <p:nvPr/>
            </p:nvSpPr>
            <p:spPr bwMode="auto">
              <a:xfrm flipV="1">
                <a:off x="1930" y="2199"/>
                <a:ext cx="99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61" name="Line 69"/>
              <p:cNvSpPr>
                <a:spLocks noChangeShapeType="1"/>
              </p:cNvSpPr>
              <p:nvPr/>
            </p:nvSpPr>
            <p:spPr bwMode="auto">
              <a:xfrm flipV="1">
                <a:off x="2032" y="2145"/>
                <a:ext cx="6" cy="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62" name="Line 70"/>
              <p:cNvSpPr>
                <a:spLocks noChangeShapeType="1"/>
              </p:cNvSpPr>
              <p:nvPr/>
            </p:nvSpPr>
            <p:spPr bwMode="auto">
              <a:xfrm flipH="1" flipV="1">
                <a:off x="427" y="1920"/>
                <a:ext cx="54" cy="6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63" name="Line 71"/>
              <p:cNvSpPr>
                <a:spLocks noChangeShapeType="1"/>
              </p:cNvSpPr>
              <p:nvPr/>
            </p:nvSpPr>
            <p:spPr bwMode="auto">
              <a:xfrm flipV="1">
                <a:off x="424" y="1917"/>
                <a:ext cx="39" cy="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64" name="Line 72"/>
              <p:cNvSpPr>
                <a:spLocks noChangeShapeType="1"/>
              </p:cNvSpPr>
              <p:nvPr/>
            </p:nvSpPr>
            <p:spPr bwMode="auto">
              <a:xfrm flipH="1" flipV="1">
                <a:off x="460" y="1846"/>
                <a:ext cx="6" cy="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65" name="Line 73"/>
              <p:cNvSpPr>
                <a:spLocks noChangeShapeType="1"/>
              </p:cNvSpPr>
              <p:nvPr/>
            </p:nvSpPr>
            <p:spPr bwMode="auto">
              <a:xfrm flipV="1">
                <a:off x="460" y="1844"/>
                <a:ext cx="82" cy="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66" name="Line 74"/>
              <p:cNvSpPr>
                <a:spLocks noChangeShapeType="1"/>
              </p:cNvSpPr>
              <p:nvPr/>
            </p:nvSpPr>
            <p:spPr bwMode="auto">
              <a:xfrm flipV="1">
                <a:off x="544" y="1796"/>
                <a:ext cx="10" cy="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67" name="Line 75"/>
              <p:cNvSpPr>
                <a:spLocks noChangeShapeType="1"/>
              </p:cNvSpPr>
              <p:nvPr/>
            </p:nvSpPr>
            <p:spPr bwMode="auto">
              <a:xfrm flipV="1">
                <a:off x="554" y="1792"/>
                <a:ext cx="358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68" name="Line 76"/>
              <p:cNvSpPr>
                <a:spLocks noChangeShapeType="1"/>
              </p:cNvSpPr>
              <p:nvPr/>
            </p:nvSpPr>
            <p:spPr bwMode="auto">
              <a:xfrm flipH="1" flipV="1">
                <a:off x="449" y="1944"/>
                <a:ext cx="50" cy="5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69" name="Line 77"/>
              <p:cNvSpPr>
                <a:spLocks noChangeShapeType="1"/>
              </p:cNvSpPr>
              <p:nvPr/>
            </p:nvSpPr>
            <p:spPr bwMode="auto">
              <a:xfrm flipV="1">
                <a:off x="448" y="1934"/>
                <a:ext cx="448" cy="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70" name="Line 78"/>
              <p:cNvSpPr>
                <a:spLocks noChangeShapeType="1"/>
              </p:cNvSpPr>
              <p:nvPr/>
            </p:nvSpPr>
            <p:spPr bwMode="auto">
              <a:xfrm>
                <a:off x="1054" y="2818"/>
                <a:ext cx="192" cy="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71" name="Line 79"/>
              <p:cNvSpPr>
                <a:spLocks noChangeShapeType="1"/>
              </p:cNvSpPr>
              <p:nvPr/>
            </p:nvSpPr>
            <p:spPr bwMode="auto">
              <a:xfrm>
                <a:off x="1048" y="2838"/>
                <a:ext cx="202" cy="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72" name="Line 80"/>
              <p:cNvSpPr>
                <a:spLocks noChangeShapeType="1"/>
              </p:cNvSpPr>
              <p:nvPr/>
            </p:nvSpPr>
            <p:spPr bwMode="auto">
              <a:xfrm>
                <a:off x="1040" y="2858"/>
                <a:ext cx="218" cy="7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73" name="Line 81"/>
              <p:cNvSpPr>
                <a:spLocks noChangeShapeType="1"/>
              </p:cNvSpPr>
              <p:nvPr/>
            </p:nvSpPr>
            <p:spPr bwMode="auto">
              <a:xfrm>
                <a:off x="1034" y="2878"/>
                <a:ext cx="288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74" name="Line 82"/>
              <p:cNvSpPr>
                <a:spLocks noChangeShapeType="1"/>
              </p:cNvSpPr>
              <p:nvPr/>
            </p:nvSpPr>
            <p:spPr bwMode="auto">
              <a:xfrm>
                <a:off x="1030" y="2898"/>
                <a:ext cx="288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75" name="Line 83"/>
              <p:cNvSpPr>
                <a:spLocks noChangeShapeType="1"/>
              </p:cNvSpPr>
              <p:nvPr/>
            </p:nvSpPr>
            <p:spPr bwMode="auto">
              <a:xfrm>
                <a:off x="1024" y="2918"/>
                <a:ext cx="288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76" name="Line 84"/>
              <p:cNvSpPr>
                <a:spLocks noChangeShapeType="1"/>
              </p:cNvSpPr>
              <p:nvPr/>
            </p:nvSpPr>
            <p:spPr bwMode="auto">
              <a:xfrm>
                <a:off x="1016" y="2938"/>
                <a:ext cx="288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77" name="Line 85"/>
              <p:cNvSpPr>
                <a:spLocks noChangeShapeType="1"/>
              </p:cNvSpPr>
              <p:nvPr/>
            </p:nvSpPr>
            <p:spPr bwMode="auto">
              <a:xfrm>
                <a:off x="1008" y="2958"/>
                <a:ext cx="288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78" name="Line 86"/>
              <p:cNvSpPr>
                <a:spLocks noChangeShapeType="1"/>
              </p:cNvSpPr>
              <p:nvPr/>
            </p:nvSpPr>
            <p:spPr bwMode="auto">
              <a:xfrm>
                <a:off x="1002" y="2978"/>
                <a:ext cx="288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79" name="Freeform 87"/>
              <p:cNvSpPr>
                <a:spLocks/>
              </p:cNvSpPr>
              <p:nvPr/>
            </p:nvSpPr>
            <p:spPr bwMode="auto">
              <a:xfrm>
                <a:off x="1250" y="2620"/>
                <a:ext cx="132" cy="292"/>
              </a:xfrm>
              <a:custGeom>
                <a:avLst/>
                <a:gdLst>
                  <a:gd name="T0" fmla="*/ 0 w 132"/>
                  <a:gd name="T1" fmla="*/ 292 h 292"/>
                  <a:gd name="T2" fmla="*/ 38 w 132"/>
                  <a:gd name="T3" fmla="*/ 264 h 292"/>
                  <a:gd name="T4" fmla="*/ 98 w 132"/>
                  <a:gd name="T5" fmla="*/ 212 h 292"/>
                  <a:gd name="T6" fmla="*/ 132 w 132"/>
                  <a:gd name="T7" fmla="*/ 0 h 2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2"/>
                  <a:gd name="T13" fmla="*/ 0 h 292"/>
                  <a:gd name="T14" fmla="*/ 132 w 132"/>
                  <a:gd name="T15" fmla="*/ 292 h 2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2" h="292">
                    <a:moveTo>
                      <a:pt x="0" y="292"/>
                    </a:moveTo>
                    <a:cubicBezTo>
                      <a:pt x="6" y="287"/>
                      <a:pt x="22" y="277"/>
                      <a:pt x="38" y="264"/>
                    </a:cubicBezTo>
                    <a:cubicBezTo>
                      <a:pt x="54" y="251"/>
                      <a:pt x="82" y="256"/>
                      <a:pt x="98" y="212"/>
                    </a:cubicBezTo>
                    <a:cubicBezTo>
                      <a:pt x="114" y="168"/>
                      <a:pt x="125" y="44"/>
                      <a:pt x="132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80" name="Freeform 88"/>
              <p:cNvSpPr>
                <a:spLocks/>
              </p:cNvSpPr>
              <p:nvPr/>
            </p:nvSpPr>
            <p:spPr bwMode="auto">
              <a:xfrm>
                <a:off x="1382" y="2244"/>
                <a:ext cx="654" cy="380"/>
              </a:xfrm>
              <a:custGeom>
                <a:avLst/>
                <a:gdLst>
                  <a:gd name="T0" fmla="*/ 0 w 654"/>
                  <a:gd name="T1" fmla="*/ 380 h 380"/>
                  <a:gd name="T2" fmla="*/ 12 w 654"/>
                  <a:gd name="T3" fmla="*/ 348 h 380"/>
                  <a:gd name="T4" fmla="*/ 62 w 654"/>
                  <a:gd name="T5" fmla="*/ 342 h 380"/>
                  <a:gd name="T6" fmla="*/ 202 w 654"/>
                  <a:gd name="T7" fmla="*/ 322 h 380"/>
                  <a:gd name="T8" fmla="*/ 390 w 654"/>
                  <a:gd name="T9" fmla="*/ 250 h 380"/>
                  <a:gd name="T10" fmla="*/ 572 w 654"/>
                  <a:gd name="T11" fmla="*/ 160 h 380"/>
                  <a:gd name="T12" fmla="*/ 646 w 654"/>
                  <a:gd name="T13" fmla="*/ 56 h 380"/>
                  <a:gd name="T14" fmla="*/ 618 w 654"/>
                  <a:gd name="T15" fmla="*/ 0 h 38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54"/>
                  <a:gd name="T25" fmla="*/ 0 h 380"/>
                  <a:gd name="T26" fmla="*/ 654 w 654"/>
                  <a:gd name="T27" fmla="*/ 380 h 38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54" h="380">
                    <a:moveTo>
                      <a:pt x="0" y="380"/>
                    </a:moveTo>
                    <a:cubicBezTo>
                      <a:pt x="1" y="367"/>
                      <a:pt x="2" y="354"/>
                      <a:pt x="12" y="348"/>
                    </a:cubicBezTo>
                    <a:cubicBezTo>
                      <a:pt x="22" y="342"/>
                      <a:pt x="30" y="346"/>
                      <a:pt x="62" y="342"/>
                    </a:cubicBezTo>
                    <a:cubicBezTo>
                      <a:pt x="94" y="338"/>
                      <a:pt x="148" y="337"/>
                      <a:pt x="202" y="322"/>
                    </a:cubicBezTo>
                    <a:cubicBezTo>
                      <a:pt x="256" y="307"/>
                      <a:pt x="328" y="277"/>
                      <a:pt x="390" y="250"/>
                    </a:cubicBezTo>
                    <a:cubicBezTo>
                      <a:pt x="452" y="223"/>
                      <a:pt x="529" y="192"/>
                      <a:pt x="572" y="160"/>
                    </a:cubicBezTo>
                    <a:cubicBezTo>
                      <a:pt x="615" y="128"/>
                      <a:pt x="638" y="83"/>
                      <a:pt x="646" y="56"/>
                    </a:cubicBezTo>
                    <a:cubicBezTo>
                      <a:pt x="654" y="29"/>
                      <a:pt x="624" y="12"/>
                      <a:pt x="618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81" name="Freeform 89"/>
              <p:cNvSpPr>
                <a:spLocks/>
              </p:cNvSpPr>
              <p:nvPr/>
            </p:nvSpPr>
            <p:spPr bwMode="auto">
              <a:xfrm>
                <a:off x="1260" y="2846"/>
                <a:ext cx="814" cy="161"/>
              </a:xfrm>
              <a:custGeom>
                <a:avLst/>
                <a:gdLst>
                  <a:gd name="T0" fmla="*/ 0 w 814"/>
                  <a:gd name="T1" fmla="*/ 90 h 161"/>
                  <a:gd name="T2" fmla="*/ 38 w 814"/>
                  <a:gd name="T3" fmla="*/ 64 h 161"/>
                  <a:gd name="T4" fmla="*/ 76 w 814"/>
                  <a:gd name="T5" fmla="*/ 46 h 161"/>
                  <a:gd name="T6" fmla="*/ 166 w 814"/>
                  <a:gd name="T7" fmla="*/ 42 h 161"/>
                  <a:gd name="T8" fmla="*/ 230 w 814"/>
                  <a:gd name="T9" fmla="*/ 20 h 161"/>
                  <a:gd name="T10" fmla="*/ 378 w 814"/>
                  <a:gd name="T11" fmla="*/ 2 h 161"/>
                  <a:gd name="T12" fmla="*/ 436 w 814"/>
                  <a:gd name="T13" fmla="*/ 32 h 161"/>
                  <a:gd name="T14" fmla="*/ 476 w 814"/>
                  <a:gd name="T15" fmla="*/ 50 h 161"/>
                  <a:gd name="T16" fmla="*/ 529 w 814"/>
                  <a:gd name="T17" fmla="*/ 127 h 161"/>
                  <a:gd name="T18" fmla="*/ 649 w 814"/>
                  <a:gd name="T19" fmla="*/ 160 h 161"/>
                  <a:gd name="T20" fmla="*/ 730 w 814"/>
                  <a:gd name="T21" fmla="*/ 133 h 161"/>
                  <a:gd name="T22" fmla="*/ 814 w 814"/>
                  <a:gd name="T23" fmla="*/ 109 h 16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4"/>
                  <a:gd name="T37" fmla="*/ 0 h 161"/>
                  <a:gd name="T38" fmla="*/ 814 w 814"/>
                  <a:gd name="T39" fmla="*/ 161 h 16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4" h="161">
                    <a:moveTo>
                      <a:pt x="0" y="90"/>
                    </a:moveTo>
                    <a:cubicBezTo>
                      <a:pt x="12" y="80"/>
                      <a:pt x="25" y="71"/>
                      <a:pt x="38" y="64"/>
                    </a:cubicBezTo>
                    <a:cubicBezTo>
                      <a:pt x="51" y="57"/>
                      <a:pt x="55" y="50"/>
                      <a:pt x="76" y="46"/>
                    </a:cubicBezTo>
                    <a:cubicBezTo>
                      <a:pt x="97" y="42"/>
                      <a:pt x="140" y="46"/>
                      <a:pt x="166" y="42"/>
                    </a:cubicBezTo>
                    <a:cubicBezTo>
                      <a:pt x="192" y="38"/>
                      <a:pt x="195" y="27"/>
                      <a:pt x="230" y="20"/>
                    </a:cubicBezTo>
                    <a:cubicBezTo>
                      <a:pt x="265" y="13"/>
                      <a:pt x="344" y="0"/>
                      <a:pt x="378" y="2"/>
                    </a:cubicBezTo>
                    <a:cubicBezTo>
                      <a:pt x="412" y="4"/>
                      <a:pt x="420" y="24"/>
                      <a:pt x="436" y="32"/>
                    </a:cubicBezTo>
                    <a:cubicBezTo>
                      <a:pt x="452" y="40"/>
                      <a:pt x="461" y="34"/>
                      <a:pt x="476" y="50"/>
                    </a:cubicBezTo>
                    <a:cubicBezTo>
                      <a:pt x="491" y="66"/>
                      <a:pt x="500" y="109"/>
                      <a:pt x="529" y="127"/>
                    </a:cubicBezTo>
                    <a:cubicBezTo>
                      <a:pt x="558" y="145"/>
                      <a:pt x="616" y="159"/>
                      <a:pt x="649" y="160"/>
                    </a:cubicBezTo>
                    <a:cubicBezTo>
                      <a:pt x="682" y="161"/>
                      <a:pt x="703" y="141"/>
                      <a:pt x="730" y="133"/>
                    </a:cubicBezTo>
                    <a:cubicBezTo>
                      <a:pt x="757" y="125"/>
                      <a:pt x="797" y="114"/>
                      <a:pt x="814" y="10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82" name="Line 90"/>
              <p:cNvSpPr>
                <a:spLocks noChangeShapeType="1"/>
              </p:cNvSpPr>
              <p:nvPr/>
            </p:nvSpPr>
            <p:spPr bwMode="auto">
              <a:xfrm>
                <a:off x="1444" y="912"/>
                <a:ext cx="0" cy="19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83" name="Freeform 91"/>
              <p:cNvSpPr>
                <a:spLocks/>
              </p:cNvSpPr>
              <p:nvPr/>
            </p:nvSpPr>
            <p:spPr bwMode="auto">
              <a:xfrm>
                <a:off x="1248" y="2596"/>
                <a:ext cx="116" cy="290"/>
              </a:xfrm>
              <a:custGeom>
                <a:avLst/>
                <a:gdLst>
                  <a:gd name="T0" fmla="*/ 0 w 116"/>
                  <a:gd name="T1" fmla="*/ 290 h 290"/>
                  <a:gd name="T2" fmla="*/ 38 w 116"/>
                  <a:gd name="T3" fmla="*/ 262 h 290"/>
                  <a:gd name="T4" fmla="*/ 86 w 116"/>
                  <a:gd name="T5" fmla="*/ 210 h 290"/>
                  <a:gd name="T6" fmla="*/ 116 w 116"/>
                  <a:gd name="T7" fmla="*/ 0 h 29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6"/>
                  <a:gd name="T13" fmla="*/ 0 h 290"/>
                  <a:gd name="T14" fmla="*/ 116 w 116"/>
                  <a:gd name="T15" fmla="*/ 290 h 29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6" h="290">
                    <a:moveTo>
                      <a:pt x="0" y="290"/>
                    </a:moveTo>
                    <a:cubicBezTo>
                      <a:pt x="6" y="285"/>
                      <a:pt x="24" y="275"/>
                      <a:pt x="38" y="262"/>
                    </a:cubicBezTo>
                    <a:cubicBezTo>
                      <a:pt x="52" y="249"/>
                      <a:pt x="73" y="254"/>
                      <a:pt x="86" y="210"/>
                    </a:cubicBezTo>
                    <a:cubicBezTo>
                      <a:pt x="99" y="166"/>
                      <a:pt x="110" y="44"/>
                      <a:pt x="116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84" name="Line 92"/>
              <p:cNvSpPr>
                <a:spLocks noChangeShapeType="1"/>
              </p:cNvSpPr>
              <p:nvPr/>
            </p:nvSpPr>
            <p:spPr bwMode="auto">
              <a:xfrm flipV="1">
                <a:off x="1364" y="2450"/>
                <a:ext cx="10" cy="1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85" name="Line 93"/>
              <p:cNvSpPr>
                <a:spLocks noChangeShapeType="1"/>
              </p:cNvSpPr>
              <p:nvPr/>
            </p:nvSpPr>
            <p:spPr bwMode="auto">
              <a:xfrm flipV="1">
                <a:off x="1374" y="2436"/>
                <a:ext cx="22" cy="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86" name="Line 94"/>
              <p:cNvSpPr>
                <a:spLocks noChangeShapeType="1"/>
              </p:cNvSpPr>
              <p:nvPr/>
            </p:nvSpPr>
            <p:spPr bwMode="auto">
              <a:xfrm flipV="1">
                <a:off x="1396" y="2378"/>
                <a:ext cx="10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87" name="Line 95"/>
              <p:cNvSpPr>
                <a:spLocks noChangeShapeType="1"/>
              </p:cNvSpPr>
              <p:nvPr/>
            </p:nvSpPr>
            <p:spPr bwMode="auto">
              <a:xfrm flipV="1">
                <a:off x="1408" y="2354"/>
                <a:ext cx="24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88" name="Line 96"/>
              <p:cNvSpPr>
                <a:spLocks noChangeShapeType="1"/>
              </p:cNvSpPr>
              <p:nvPr/>
            </p:nvSpPr>
            <p:spPr bwMode="auto">
              <a:xfrm flipV="1">
                <a:off x="1432" y="2190"/>
                <a:ext cx="0" cy="1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89" name="Line 97"/>
              <p:cNvSpPr>
                <a:spLocks noChangeShapeType="1"/>
              </p:cNvSpPr>
              <p:nvPr/>
            </p:nvSpPr>
            <p:spPr bwMode="auto">
              <a:xfrm>
                <a:off x="1298" y="2256"/>
                <a:ext cx="48" cy="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90" name="Line 98"/>
              <p:cNvSpPr>
                <a:spLocks noChangeShapeType="1"/>
              </p:cNvSpPr>
              <p:nvPr/>
            </p:nvSpPr>
            <p:spPr bwMode="auto">
              <a:xfrm flipV="1">
                <a:off x="1346" y="2230"/>
                <a:ext cx="38" cy="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91" name="Line 99"/>
              <p:cNvSpPr>
                <a:spLocks noChangeShapeType="1"/>
              </p:cNvSpPr>
              <p:nvPr/>
            </p:nvSpPr>
            <p:spPr bwMode="auto">
              <a:xfrm flipV="1">
                <a:off x="1386" y="2228"/>
                <a:ext cx="30" cy="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92" name="Line 100"/>
              <p:cNvSpPr>
                <a:spLocks noChangeShapeType="1"/>
              </p:cNvSpPr>
              <p:nvPr/>
            </p:nvSpPr>
            <p:spPr bwMode="auto">
              <a:xfrm flipV="1">
                <a:off x="1416" y="2182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93" name="Line 101"/>
              <p:cNvSpPr>
                <a:spLocks noChangeShapeType="1"/>
              </p:cNvSpPr>
              <p:nvPr/>
            </p:nvSpPr>
            <p:spPr bwMode="auto">
              <a:xfrm flipV="1">
                <a:off x="1228" y="2370"/>
                <a:ext cx="58" cy="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94" name="Line 102"/>
              <p:cNvSpPr>
                <a:spLocks noChangeShapeType="1"/>
              </p:cNvSpPr>
              <p:nvPr/>
            </p:nvSpPr>
            <p:spPr bwMode="auto">
              <a:xfrm flipV="1">
                <a:off x="1284" y="2288"/>
                <a:ext cx="62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95" name="Line 103"/>
              <p:cNvSpPr>
                <a:spLocks noChangeShapeType="1"/>
              </p:cNvSpPr>
              <p:nvPr/>
            </p:nvSpPr>
            <p:spPr bwMode="auto">
              <a:xfrm>
                <a:off x="1348" y="2284"/>
                <a:ext cx="38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96" name="Freeform 104"/>
              <p:cNvSpPr>
                <a:spLocks/>
              </p:cNvSpPr>
              <p:nvPr/>
            </p:nvSpPr>
            <p:spPr bwMode="auto">
              <a:xfrm>
                <a:off x="1324" y="2962"/>
                <a:ext cx="782" cy="102"/>
              </a:xfrm>
              <a:custGeom>
                <a:avLst/>
                <a:gdLst>
                  <a:gd name="T0" fmla="*/ 0 w 782"/>
                  <a:gd name="T1" fmla="*/ 24 h 102"/>
                  <a:gd name="T2" fmla="*/ 220 w 782"/>
                  <a:gd name="T3" fmla="*/ 84 h 102"/>
                  <a:gd name="T4" fmla="*/ 484 w 782"/>
                  <a:gd name="T5" fmla="*/ 88 h 102"/>
                  <a:gd name="T6" fmla="*/ 782 w 782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82"/>
                  <a:gd name="T13" fmla="*/ 0 h 102"/>
                  <a:gd name="T14" fmla="*/ 782 w 782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82" h="102">
                    <a:moveTo>
                      <a:pt x="0" y="24"/>
                    </a:moveTo>
                    <a:cubicBezTo>
                      <a:pt x="69" y="48"/>
                      <a:pt x="139" y="73"/>
                      <a:pt x="220" y="84"/>
                    </a:cubicBezTo>
                    <a:cubicBezTo>
                      <a:pt x="301" y="95"/>
                      <a:pt x="390" y="102"/>
                      <a:pt x="484" y="88"/>
                    </a:cubicBezTo>
                    <a:cubicBezTo>
                      <a:pt x="578" y="74"/>
                      <a:pt x="732" y="20"/>
                      <a:pt x="782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97" name="Freeform 105"/>
              <p:cNvSpPr>
                <a:spLocks/>
              </p:cNvSpPr>
              <p:nvPr/>
            </p:nvSpPr>
            <p:spPr bwMode="auto">
              <a:xfrm>
                <a:off x="1321" y="2983"/>
                <a:ext cx="782" cy="102"/>
              </a:xfrm>
              <a:custGeom>
                <a:avLst/>
                <a:gdLst>
                  <a:gd name="T0" fmla="*/ 0 w 782"/>
                  <a:gd name="T1" fmla="*/ 24 h 102"/>
                  <a:gd name="T2" fmla="*/ 220 w 782"/>
                  <a:gd name="T3" fmla="*/ 84 h 102"/>
                  <a:gd name="T4" fmla="*/ 484 w 782"/>
                  <a:gd name="T5" fmla="*/ 88 h 102"/>
                  <a:gd name="T6" fmla="*/ 782 w 782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82"/>
                  <a:gd name="T13" fmla="*/ 0 h 102"/>
                  <a:gd name="T14" fmla="*/ 782 w 782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82" h="102">
                    <a:moveTo>
                      <a:pt x="0" y="24"/>
                    </a:moveTo>
                    <a:cubicBezTo>
                      <a:pt x="69" y="48"/>
                      <a:pt x="139" y="73"/>
                      <a:pt x="220" y="84"/>
                    </a:cubicBezTo>
                    <a:cubicBezTo>
                      <a:pt x="301" y="95"/>
                      <a:pt x="390" y="102"/>
                      <a:pt x="484" y="88"/>
                    </a:cubicBezTo>
                    <a:cubicBezTo>
                      <a:pt x="578" y="74"/>
                      <a:pt x="732" y="20"/>
                      <a:pt x="782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98" name="Line 106"/>
              <p:cNvSpPr>
                <a:spLocks noChangeShapeType="1"/>
              </p:cNvSpPr>
              <p:nvPr/>
            </p:nvSpPr>
            <p:spPr bwMode="auto">
              <a:xfrm flipV="1">
                <a:off x="2101" y="2933"/>
                <a:ext cx="141" cy="4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99" name="Line 107"/>
              <p:cNvSpPr>
                <a:spLocks noChangeShapeType="1"/>
              </p:cNvSpPr>
              <p:nvPr/>
            </p:nvSpPr>
            <p:spPr bwMode="auto">
              <a:xfrm flipV="1">
                <a:off x="2241" y="2807"/>
                <a:ext cx="6" cy="1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700" name="Line 108"/>
              <p:cNvSpPr>
                <a:spLocks noChangeShapeType="1"/>
              </p:cNvSpPr>
              <p:nvPr/>
            </p:nvSpPr>
            <p:spPr bwMode="auto">
              <a:xfrm flipV="1">
                <a:off x="2244" y="2608"/>
                <a:ext cx="264" cy="20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701" name="Freeform 109"/>
              <p:cNvSpPr>
                <a:spLocks/>
              </p:cNvSpPr>
              <p:nvPr/>
            </p:nvSpPr>
            <p:spPr bwMode="auto">
              <a:xfrm>
                <a:off x="2367" y="1080"/>
                <a:ext cx="172" cy="1537"/>
              </a:xfrm>
              <a:custGeom>
                <a:avLst/>
                <a:gdLst>
                  <a:gd name="T0" fmla="*/ 141 w 172"/>
                  <a:gd name="T1" fmla="*/ 1528 h 1537"/>
                  <a:gd name="T2" fmla="*/ 153 w 172"/>
                  <a:gd name="T3" fmla="*/ 1388 h 1537"/>
                  <a:gd name="T4" fmla="*/ 25 w 172"/>
                  <a:gd name="T5" fmla="*/ 636 h 1537"/>
                  <a:gd name="T6" fmla="*/ 5 w 172"/>
                  <a:gd name="T7" fmla="*/ 308 h 1537"/>
                  <a:gd name="T8" fmla="*/ 5 w 172"/>
                  <a:gd name="T9" fmla="*/ 0 h 15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2"/>
                  <a:gd name="T16" fmla="*/ 0 h 1537"/>
                  <a:gd name="T17" fmla="*/ 172 w 172"/>
                  <a:gd name="T18" fmla="*/ 1537 h 15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2" h="1537">
                    <a:moveTo>
                      <a:pt x="141" y="1528"/>
                    </a:moveTo>
                    <a:cubicBezTo>
                      <a:pt x="156" y="1532"/>
                      <a:pt x="172" y="1537"/>
                      <a:pt x="153" y="1388"/>
                    </a:cubicBezTo>
                    <a:cubicBezTo>
                      <a:pt x="134" y="1239"/>
                      <a:pt x="50" y="816"/>
                      <a:pt x="25" y="636"/>
                    </a:cubicBezTo>
                    <a:cubicBezTo>
                      <a:pt x="0" y="456"/>
                      <a:pt x="8" y="414"/>
                      <a:pt x="5" y="308"/>
                    </a:cubicBezTo>
                    <a:cubicBezTo>
                      <a:pt x="2" y="202"/>
                      <a:pt x="5" y="64"/>
                      <a:pt x="5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702" name="Freeform 110"/>
              <p:cNvSpPr>
                <a:spLocks/>
              </p:cNvSpPr>
              <p:nvPr/>
            </p:nvSpPr>
            <p:spPr bwMode="auto">
              <a:xfrm>
                <a:off x="1305" y="2946"/>
                <a:ext cx="961" cy="170"/>
              </a:xfrm>
              <a:custGeom>
                <a:avLst/>
                <a:gdLst>
                  <a:gd name="T0" fmla="*/ 0 w 961"/>
                  <a:gd name="T1" fmla="*/ 77 h 170"/>
                  <a:gd name="T2" fmla="*/ 220 w 961"/>
                  <a:gd name="T3" fmla="*/ 137 h 170"/>
                  <a:gd name="T4" fmla="*/ 511 w 961"/>
                  <a:gd name="T5" fmla="*/ 147 h 170"/>
                  <a:gd name="T6" fmla="*/ 961 w 961"/>
                  <a:gd name="T7" fmla="*/ 0 h 1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1"/>
                  <a:gd name="T13" fmla="*/ 0 h 170"/>
                  <a:gd name="T14" fmla="*/ 961 w 961"/>
                  <a:gd name="T15" fmla="*/ 170 h 1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1" h="170">
                    <a:moveTo>
                      <a:pt x="0" y="77"/>
                    </a:moveTo>
                    <a:cubicBezTo>
                      <a:pt x="69" y="101"/>
                      <a:pt x="135" y="125"/>
                      <a:pt x="220" y="137"/>
                    </a:cubicBezTo>
                    <a:cubicBezTo>
                      <a:pt x="305" y="149"/>
                      <a:pt x="388" y="170"/>
                      <a:pt x="511" y="147"/>
                    </a:cubicBezTo>
                    <a:cubicBezTo>
                      <a:pt x="634" y="124"/>
                      <a:pt x="867" y="31"/>
                      <a:pt x="961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703" name="Line 111"/>
              <p:cNvSpPr>
                <a:spLocks noChangeShapeType="1"/>
              </p:cNvSpPr>
              <p:nvPr/>
            </p:nvSpPr>
            <p:spPr bwMode="auto">
              <a:xfrm flipV="1">
                <a:off x="2268" y="2826"/>
                <a:ext cx="6" cy="1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704" name="Line 112"/>
              <p:cNvSpPr>
                <a:spLocks noChangeShapeType="1"/>
              </p:cNvSpPr>
              <p:nvPr/>
            </p:nvSpPr>
            <p:spPr bwMode="auto">
              <a:xfrm flipV="1">
                <a:off x="2277" y="2623"/>
                <a:ext cx="264" cy="20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705" name="Freeform 113"/>
              <p:cNvSpPr>
                <a:spLocks/>
              </p:cNvSpPr>
              <p:nvPr/>
            </p:nvSpPr>
            <p:spPr bwMode="auto">
              <a:xfrm>
                <a:off x="1302" y="2916"/>
                <a:ext cx="1114" cy="215"/>
              </a:xfrm>
              <a:custGeom>
                <a:avLst/>
                <a:gdLst>
                  <a:gd name="T0" fmla="*/ 0 w 1114"/>
                  <a:gd name="T1" fmla="*/ 126 h 215"/>
                  <a:gd name="T2" fmla="*/ 223 w 1114"/>
                  <a:gd name="T3" fmla="*/ 187 h 215"/>
                  <a:gd name="T4" fmla="*/ 517 w 1114"/>
                  <a:gd name="T5" fmla="*/ 198 h 215"/>
                  <a:gd name="T6" fmla="*/ 883 w 1114"/>
                  <a:gd name="T7" fmla="*/ 84 h 215"/>
                  <a:gd name="T8" fmla="*/ 1114 w 1114"/>
                  <a:gd name="T9" fmla="*/ 0 h 2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14"/>
                  <a:gd name="T16" fmla="*/ 0 h 215"/>
                  <a:gd name="T17" fmla="*/ 1114 w 1114"/>
                  <a:gd name="T18" fmla="*/ 215 h 2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14" h="215">
                    <a:moveTo>
                      <a:pt x="0" y="126"/>
                    </a:moveTo>
                    <a:cubicBezTo>
                      <a:pt x="70" y="151"/>
                      <a:pt x="137" y="175"/>
                      <a:pt x="223" y="187"/>
                    </a:cubicBezTo>
                    <a:cubicBezTo>
                      <a:pt x="309" y="200"/>
                      <a:pt x="407" y="215"/>
                      <a:pt x="517" y="198"/>
                    </a:cubicBezTo>
                    <a:cubicBezTo>
                      <a:pt x="627" y="181"/>
                      <a:pt x="784" y="117"/>
                      <a:pt x="883" y="84"/>
                    </a:cubicBezTo>
                    <a:lnTo>
                      <a:pt x="1114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706" name="Freeform 114"/>
              <p:cNvSpPr>
                <a:spLocks/>
              </p:cNvSpPr>
              <p:nvPr/>
            </p:nvSpPr>
            <p:spPr bwMode="auto">
              <a:xfrm>
                <a:off x="2410" y="1764"/>
                <a:ext cx="174" cy="1155"/>
              </a:xfrm>
              <a:custGeom>
                <a:avLst/>
                <a:gdLst>
                  <a:gd name="T0" fmla="*/ 0 w 174"/>
                  <a:gd name="T1" fmla="*/ 1155 h 1155"/>
                  <a:gd name="T2" fmla="*/ 54 w 174"/>
                  <a:gd name="T3" fmla="*/ 1116 h 1155"/>
                  <a:gd name="T4" fmla="*/ 105 w 174"/>
                  <a:gd name="T5" fmla="*/ 1023 h 1155"/>
                  <a:gd name="T6" fmla="*/ 141 w 174"/>
                  <a:gd name="T7" fmla="*/ 927 h 1155"/>
                  <a:gd name="T8" fmla="*/ 174 w 174"/>
                  <a:gd name="T9" fmla="*/ 882 h 1155"/>
                  <a:gd name="T10" fmla="*/ 144 w 174"/>
                  <a:gd name="T11" fmla="*/ 666 h 1155"/>
                  <a:gd name="T12" fmla="*/ 45 w 174"/>
                  <a:gd name="T13" fmla="*/ 117 h 1155"/>
                  <a:gd name="T14" fmla="*/ 42 w 174"/>
                  <a:gd name="T15" fmla="*/ 57 h 1155"/>
                  <a:gd name="T16" fmla="*/ 84 w 174"/>
                  <a:gd name="T17" fmla="*/ 21 h 1155"/>
                  <a:gd name="T18" fmla="*/ 153 w 174"/>
                  <a:gd name="T19" fmla="*/ 0 h 11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4"/>
                  <a:gd name="T31" fmla="*/ 0 h 1155"/>
                  <a:gd name="T32" fmla="*/ 174 w 174"/>
                  <a:gd name="T33" fmla="*/ 1155 h 115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4" h="1155">
                    <a:moveTo>
                      <a:pt x="0" y="1155"/>
                    </a:moveTo>
                    <a:cubicBezTo>
                      <a:pt x="18" y="1146"/>
                      <a:pt x="36" y="1138"/>
                      <a:pt x="54" y="1116"/>
                    </a:cubicBezTo>
                    <a:cubicBezTo>
                      <a:pt x="72" y="1094"/>
                      <a:pt x="90" y="1054"/>
                      <a:pt x="105" y="1023"/>
                    </a:cubicBezTo>
                    <a:cubicBezTo>
                      <a:pt x="120" y="992"/>
                      <a:pt x="130" y="950"/>
                      <a:pt x="141" y="927"/>
                    </a:cubicBezTo>
                    <a:cubicBezTo>
                      <a:pt x="152" y="904"/>
                      <a:pt x="174" y="925"/>
                      <a:pt x="174" y="882"/>
                    </a:cubicBezTo>
                    <a:cubicBezTo>
                      <a:pt x="174" y="839"/>
                      <a:pt x="165" y="793"/>
                      <a:pt x="144" y="666"/>
                    </a:cubicBezTo>
                    <a:cubicBezTo>
                      <a:pt x="123" y="539"/>
                      <a:pt x="62" y="218"/>
                      <a:pt x="45" y="117"/>
                    </a:cubicBezTo>
                    <a:lnTo>
                      <a:pt x="42" y="57"/>
                    </a:lnTo>
                    <a:lnTo>
                      <a:pt x="84" y="21"/>
                    </a:lnTo>
                    <a:lnTo>
                      <a:pt x="153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707" name="Line 115"/>
              <p:cNvSpPr>
                <a:spLocks noChangeShapeType="1"/>
              </p:cNvSpPr>
              <p:nvPr/>
            </p:nvSpPr>
            <p:spPr bwMode="auto">
              <a:xfrm flipH="1" flipV="1">
                <a:off x="2542" y="1086"/>
                <a:ext cx="21" cy="6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708" name="Line 116"/>
              <p:cNvSpPr>
                <a:spLocks noChangeShapeType="1"/>
              </p:cNvSpPr>
              <p:nvPr/>
            </p:nvSpPr>
            <p:spPr bwMode="auto">
              <a:xfrm flipH="1">
                <a:off x="2413" y="1080"/>
                <a:ext cx="129" cy="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709" name="Line 117"/>
              <p:cNvSpPr>
                <a:spLocks noChangeShapeType="1"/>
              </p:cNvSpPr>
              <p:nvPr/>
            </p:nvSpPr>
            <p:spPr bwMode="auto">
              <a:xfrm>
                <a:off x="1441" y="2883"/>
                <a:ext cx="48" cy="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710" name="Line 118"/>
              <p:cNvSpPr>
                <a:spLocks noChangeShapeType="1"/>
              </p:cNvSpPr>
              <p:nvPr/>
            </p:nvSpPr>
            <p:spPr bwMode="auto">
              <a:xfrm flipH="1">
                <a:off x="1480" y="2997"/>
                <a:ext cx="6" cy="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711" name="Freeform 119"/>
              <p:cNvSpPr>
                <a:spLocks/>
              </p:cNvSpPr>
              <p:nvPr/>
            </p:nvSpPr>
            <p:spPr bwMode="auto">
              <a:xfrm>
                <a:off x="1299" y="2940"/>
                <a:ext cx="1114" cy="215"/>
              </a:xfrm>
              <a:custGeom>
                <a:avLst/>
                <a:gdLst>
                  <a:gd name="T0" fmla="*/ 0 w 1114"/>
                  <a:gd name="T1" fmla="*/ 126 h 215"/>
                  <a:gd name="T2" fmla="*/ 223 w 1114"/>
                  <a:gd name="T3" fmla="*/ 187 h 215"/>
                  <a:gd name="T4" fmla="*/ 517 w 1114"/>
                  <a:gd name="T5" fmla="*/ 198 h 215"/>
                  <a:gd name="T6" fmla="*/ 883 w 1114"/>
                  <a:gd name="T7" fmla="*/ 84 h 215"/>
                  <a:gd name="T8" fmla="*/ 1114 w 1114"/>
                  <a:gd name="T9" fmla="*/ 0 h 2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14"/>
                  <a:gd name="T16" fmla="*/ 0 h 215"/>
                  <a:gd name="T17" fmla="*/ 1114 w 1114"/>
                  <a:gd name="T18" fmla="*/ 215 h 2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14" h="215">
                    <a:moveTo>
                      <a:pt x="0" y="126"/>
                    </a:moveTo>
                    <a:cubicBezTo>
                      <a:pt x="70" y="151"/>
                      <a:pt x="137" y="175"/>
                      <a:pt x="223" y="187"/>
                    </a:cubicBezTo>
                    <a:cubicBezTo>
                      <a:pt x="309" y="200"/>
                      <a:pt x="407" y="215"/>
                      <a:pt x="517" y="198"/>
                    </a:cubicBezTo>
                    <a:cubicBezTo>
                      <a:pt x="627" y="181"/>
                      <a:pt x="784" y="117"/>
                      <a:pt x="883" y="84"/>
                    </a:cubicBezTo>
                    <a:lnTo>
                      <a:pt x="1114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712" name="Line 120"/>
              <p:cNvSpPr>
                <a:spLocks noChangeShapeType="1"/>
              </p:cNvSpPr>
              <p:nvPr/>
            </p:nvSpPr>
            <p:spPr bwMode="auto">
              <a:xfrm flipV="1">
                <a:off x="2410" y="2820"/>
                <a:ext cx="252" cy="1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713" name="Line 121"/>
              <p:cNvSpPr>
                <a:spLocks noChangeShapeType="1"/>
              </p:cNvSpPr>
              <p:nvPr/>
            </p:nvSpPr>
            <p:spPr bwMode="auto">
              <a:xfrm flipV="1">
                <a:off x="2662" y="594"/>
                <a:ext cx="6" cy="22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714" name="Line 122"/>
              <p:cNvSpPr>
                <a:spLocks noChangeShapeType="1"/>
              </p:cNvSpPr>
              <p:nvPr/>
            </p:nvSpPr>
            <p:spPr bwMode="auto">
              <a:xfrm>
                <a:off x="990" y="2996"/>
                <a:ext cx="288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715" name="Freeform 123"/>
              <p:cNvSpPr>
                <a:spLocks/>
              </p:cNvSpPr>
              <p:nvPr/>
            </p:nvSpPr>
            <p:spPr bwMode="auto">
              <a:xfrm>
                <a:off x="1291" y="3003"/>
                <a:ext cx="1062" cy="234"/>
              </a:xfrm>
              <a:custGeom>
                <a:avLst/>
                <a:gdLst>
                  <a:gd name="T0" fmla="*/ 0 w 1062"/>
                  <a:gd name="T1" fmla="*/ 84 h 234"/>
                  <a:gd name="T2" fmla="*/ 177 w 1062"/>
                  <a:gd name="T3" fmla="*/ 138 h 234"/>
                  <a:gd name="T4" fmla="*/ 369 w 1062"/>
                  <a:gd name="T5" fmla="*/ 171 h 234"/>
                  <a:gd name="T6" fmla="*/ 516 w 1062"/>
                  <a:gd name="T7" fmla="*/ 180 h 234"/>
                  <a:gd name="T8" fmla="*/ 546 w 1062"/>
                  <a:gd name="T9" fmla="*/ 222 h 234"/>
                  <a:gd name="T10" fmla="*/ 630 w 1062"/>
                  <a:gd name="T11" fmla="*/ 231 h 234"/>
                  <a:gd name="T12" fmla="*/ 738 w 1062"/>
                  <a:gd name="T13" fmla="*/ 204 h 234"/>
                  <a:gd name="T14" fmla="*/ 882 w 1062"/>
                  <a:gd name="T15" fmla="*/ 195 h 234"/>
                  <a:gd name="T16" fmla="*/ 1026 w 1062"/>
                  <a:gd name="T17" fmla="*/ 129 h 234"/>
                  <a:gd name="T18" fmla="*/ 1062 w 1062"/>
                  <a:gd name="T19" fmla="*/ 0 h 23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62"/>
                  <a:gd name="T31" fmla="*/ 0 h 234"/>
                  <a:gd name="T32" fmla="*/ 1062 w 1062"/>
                  <a:gd name="T33" fmla="*/ 234 h 23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62" h="234">
                    <a:moveTo>
                      <a:pt x="0" y="84"/>
                    </a:moveTo>
                    <a:cubicBezTo>
                      <a:pt x="58" y="104"/>
                      <a:pt x="116" y="124"/>
                      <a:pt x="177" y="138"/>
                    </a:cubicBezTo>
                    <a:cubicBezTo>
                      <a:pt x="238" y="152"/>
                      <a:pt x="313" y="164"/>
                      <a:pt x="369" y="171"/>
                    </a:cubicBezTo>
                    <a:cubicBezTo>
                      <a:pt x="425" y="178"/>
                      <a:pt x="487" y="172"/>
                      <a:pt x="516" y="180"/>
                    </a:cubicBezTo>
                    <a:cubicBezTo>
                      <a:pt x="545" y="188"/>
                      <a:pt x="527" y="213"/>
                      <a:pt x="546" y="222"/>
                    </a:cubicBezTo>
                    <a:cubicBezTo>
                      <a:pt x="565" y="231"/>
                      <a:pt x="598" y="234"/>
                      <a:pt x="630" y="231"/>
                    </a:cubicBezTo>
                    <a:cubicBezTo>
                      <a:pt x="662" y="228"/>
                      <a:pt x="696" y="210"/>
                      <a:pt x="738" y="204"/>
                    </a:cubicBezTo>
                    <a:cubicBezTo>
                      <a:pt x="780" y="198"/>
                      <a:pt x="834" y="207"/>
                      <a:pt x="882" y="195"/>
                    </a:cubicBezTo>
                    <a:cubicBezTo>
                      <a:pt x="930" y="183"/>
                      <a:pt x="996" y="161"/>
                      <a:pt x="1026" y="129"/>
                    </a:cubicBezTo>
                    <a:cubicBezTo>
                      <a:pt x="1056" y="97"/>
                      <a:pt x="1059" y="48"/>
                      <a:pt x="1062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716" name="Freeform 124"/>
              <p:cNvSpPr>
                <a:spLocks/>
              </p:cNvSpPr>
              <p:nvPr/>
            </p:nvSpPr>
            <p:spPr bwMode="auto">
              <a:xfrm>
                <a:off x="1270" y="3102"/>
                <a:ext cx="1022" cy="224"/>
              </a:xfrm>
              <a:custGeom>
                <a:avLst/>
                <a:gdLst>
                  <a:gd name="T0" fmla="*/ 0 w 1022"/>
                  <a:gd name="T1" fmla="*/ 0 h 224"/>
                  <a:gd name="T2" fmla="*/ 150 w 1022"/>
                  <a:gd name="T3" fmla="*/ 60 h 224"/>
                  <a:gd name="T4" fmla="*/ 153 w 1022"/>
                  <a:gd name="T5" fmla="*/ 126 h 224"/>
                  <a:gd name="T6" fmla="*/ 288 w 1022"/>
                  <a:gd name="T7" fmla="*/ 183 h 224"/>
                  <a:gd name="T8" fmla="*/ 423 w 1022"/>
                  <a:gd name="T9" fmla="*/ 153 h 224"/>
                  <a:gd name="T10" fmla="*/ 519 w 1022"/>
                  <a:gd name="T11" fmla="*/ 153 h 224"/>
                  <a:gd name="T12" fmla="*/ 582 w 1022"/>
                  <a:gd name="T13" fmla="*/ 216 h 224"/>
                  <a:gd name="T14" fmla="*/ 951 w 1022"/>
                  <a:gd name="T15" fmla="*/ 201 h 224"/>
                  <a:gd name="T16" fmla="*/ 1005 w 1022"/>
                  <a:gd name="T17" fmla="*/ 93 h 2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22"/>
                  <a:gd name="T28" fmla="*/ 0 h 224"/>
                  <a:gd name="T29" fmla="*/ 1022 w 1022"/>
                  <a:gd name="T30" fmla="*/ 224 h 2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22" h="224">
                    <a:moveTo>
                      <a:pt x="0" y="0"/>
                    </a:moveTo>
                    <a:cubicBezTo>
                      <a:pt x="62" y="19"/>
                      <a:pt x="124" y="39"/>
                      <a:pt x="150" y="60"/>
                    </a:cubicBezTo>
                    <a:cubicBezTo>
                      <a:pt x="176" y="81"/>
                      <a:pt x="130" y="106"/>
                      <a:pt x="153" y="126"/>
                    </a:cubicBezTo>
                    <a:cubicBezTo>
                      <a:pt x="176" y="146"/>
                      <a:pt x="243" y="179"/>
                      <a:pt x="288" y="183"/>
                    </a:cubicBezTo>
                    <a:cubicBezTo>
                      <a:pt x="333" y="187"/>
                      <a:pt x="385" y="158"/>
                      <a:pt x="423" y="153"/>
                    </a:cubicBezTo>
                    <a:cubicBezTo>
                      <a:pt x="461" y="148"/>
                      <a:pt x="493" y="143"/>
                      <a:pt x="519" y="153"/>
                    </a:cubicBezTo>
                    <a:cubicBezTo>
                      <a:pt x="545" y="163"/>
                      <a:pt x="510" y="208"/>
                      <a:pt x="582" y="216"/>
                    </a:cubicBezTo>
                    <a:cubicBezTo>
                      <a:pt x="654" y="224"/>
                      <a:pt x="880" y="222"/>
                      <a:pt x="951" y="201"/>
                    </a:cubicBezTo>
                    <a:cubicBezTo>
                      <a:pt x="1022" y="180"/>
                      <a:pt x="1013" y="136"/>
                      <a:pt x="1005" y="9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717" name="Text Box 125"/>
              <p:cNvSpPr txBox="1">
                <a:spLocks noChangeArrowheads="1"/>
              </p:cNvSpPr>
              <p:nvPr/>
            </p:nvSpPr>
            <p:spPr bwMode="auto">
              <a:xfrm>
                <a:off x="499" y="2652"/>
                <a:ext cx="420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lnSpc>
                    <a:spcPct val="100000"/>
                  </a:lnSpc>
                  <a:spcBef>
                    <a:spcPct val="50000"/>
                  </a:spcBef>
                </a:pPr>
                <a:r>
                  <a:rPr lang="en-US" altLang="zh-CN" sz="1200" b="0">
                    <a:solidFill>
                      <a:srgbClr val="FFFF99"/>
                    </a:solidFill>
                    <a:ea typeface="SimSun" pitchFamily="2" charset="-122"/>
                  </a:rPr>
                  <a:t>Central</a:t>
                </a:r>
              </a:p>
              <a:p>
                <a:pPr algn="ctr" eaLnBrk="0" hangingPunct="0">
                  <a:lnSpc>
                    <a:spcPct val="100000"/>
                  </a:lnSpc>
                  <a:spcBef>
                    <a:spcPct val="50000"/>
                  </a:spcBef>
                </a:pPr>
                <a:r>
                  <a:rPr lang="en-US" altLang="zh-CN" sz="1200" b="0">
                    <a:solidFill>
                      <a:srgbClr val="FFFF99"/>
                    </a:solidFill>
                    <a:ea typeface="SimSun" pitchFamily="2" charset="-122"/>
                  </a:rPr>
                  <a:t>City</a:t>
                </a:r>
              </a:p>
            </p:txBody>
          </p:sp>
        </p:grpSp>
        <p:sp>
          <p:nvSpPr>
            <p:cNvPr id="19595" name="Text Box 126"/>
            <p:cNvSpPr txBox="1">
              <a:spLocks noChangeArrowheads="1"/>
            </p:cNvSpPr>
            <p:nvPr/>
          </p:nvSpPr>
          <p:spPr bwMode="auto">
            <a:xfrm>
              <a:off x="830" y="3622"/>
              <a:ext cx="124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50000"/>
                </a:spcBef>
              </a:pPr>
              <a:r>
                <a:rPr lang="en-US" altLang="zh-CN" sz="1600" b="0">
                  <a:solidFill>
                    <a:srgbClr val="FFFF99"/>
                  </a:solidFill>
                  <a:ea typeface="SimSun" pitchFamily="2" charset="-122"/>
                </a:rPr>
                <a:t>Buses Only</a:t>
              </a:r>
            </a:p>
          </p:txBody>
        </p:sp>
      </p:grpSp>
      <p:sp>
        <p:nvSpPr>
          <p:cNvPr id="19459" name="Rectangle 127"/>
          <p:cNvSpPr>
            <a:spLocks noChangeArrowheads="1"/>
          </p:cNvSpPr>
          <p:nvPr/>
        </p:nvSpPr>
        <p:spPr bwMode="auto">
          <a:xfrm>
            <a:off x="4699000" y="685800"/>
            <a:ext cx="4191000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0" name="Line 128"/>
          <p:cNvSpPr>
            <a:spLocks noChangeShapeType="1"/>
          </p:cNvSpPr>
          <p:nvPr/>
        </p:nvSpPr>
        <p:spPr bwMode="auto">
          <a:xfrm flipV="1">
            <a:off x="5699125" y="2865438"/>
            <a:ext cx="1057275" cy="120491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Line 129"/>
          <p:cNvSpPr>
            <a:spLocks noChangeShapeType="1"/>
          </p:cNvSpPr>
          <p:nvPr/>
        </p:nvSpPr>
        <p:spPr bwMode="auto">
          <a:xfrm flipV="1">
            <a:off x="5951538" y="1422400"/>
            <a:ext cx="80962" cy="2006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Line 130"/>
          <p:cNvSpPr>
            <a:spLocks noChangeShapeType="1"/>
          </p:cNvSpPr>
          <p:nvPr/>
        </p:nvSpPr>
        <p:spPr bwMode="auto">
          <a:xfrm flipV="1">
            <a:off x="6132513" y="2852738"/>
            <a:ext cx="19050" cy="371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Line 131"/>
          <p:cNvSpPr>
            <a:spLocks noChangeShapeType="1"/>
          </p:cNvSpPr>
          <p:nvPr/>
        </p:nvSpPr>
        <p:spPr bwMode="auto">
          <a:xfrm flipV="1">
            <a:off x="6156325" y="2847975"/>
            <a:ext cx="142875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Line 132"/>
          <p:cNvSpPr>
            <a:spLocks noChangeShapeType="1"/>
          </p:cNvSpPr>
          <p:nvPr/>
        </p:nvSpPr>
        <p:spPr bwMode="auto">
          <a:xfrm flipV="1">
            <a:off x="6332538" y="2838450"/>
            <a:ext cx="14287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Line 133"/>
          <p:cNvSpPr>
            <a:spLocks noChangeShapeType="1"/>
          </p:cNvSpPr>
          <p:nvPr/>
        </p:nvSpPr>
        <p:spPr bwMode="auto">
          <a:xfrm flipV="1">
            <a:off x="6346825" y="2833688"/>
            <a:ext cx="133350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Line 134"/>
          <p:cNvSpPr>
            <a:spLocks noChangeShapeType="1"/>
          </p:cNvSpPr>
          <p:nvPr/>
        </p:nvSpPr>
        <p:spPr bwMode="auto">
          <a:xfrm flipV="1">
            <a:off x="6484938" y="2776538"/>
            <a:ext cx="52387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Line 135"/>
          <p:cNvSpPr>
            <a:spLocks noChangeShapeType="1"/>
          </p:cNvSpPr>
          <p:nvPr/>
        </p:nvSpPr>
        <p:spPr bwMode="auto">
          <a:xfrm flipV="1">
            <a:off x="6542088" y="2754313"/>
            <a:ext cx="65087" cy="17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Line 136"/>
          <p:cNvSpPr>
            <a:spLocks noChangeShapeType="1"/>
          </p:cNvSpPr>
          <p:nvPr/>
        </p:nvSpPr>
        <p:spPr bwMode="auto">
          <a:xfrm flipH="1" flipV="1">
            <a:off x="6707188" y="1354138"/>
            <a:ext cx="3175" cy="146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Line 137"/>
          <p:cNvSpPr>
            <a:spLocks noChangeShapeType="1"/>
          </p:cNvSpPr>
          <p:nvPr/>
        </p:nvSpPr>
        <p:spPr bwMode="auto">
          <a:xfrm flipH="1" flipV="1">
            <a:off x="6794500" y="2257425"/>
            <a:ext cx="41275" cy="387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0" name="Line 138"/>
          <p:cNvSpPr>
            <a:spLocks noChangeShapeType="1"/>
          </p:cNvSpPr>
          <p:nvPr/>
        </p:nvSpPr>
        <p:spPr bwMode="auto">
          <a:xfrm flipV="1">
            <a:off x="6794500" y="2014538"/>
            <a:ext cx="52388" cy="242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1" name="Line 139"/>
          <p:cNvSpPr>
            <a:spLocks noChangeShapeType="1"/>
          </p:cNvSpPr>
          <p:nvPr/>
        </p:nvSpPr>
        <p:spPr bwMode="auto">
          <a:xfrm flipV="1">
            <a:off x="6846888" y="1733550"/>
            <a:ext cx="4762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2" name="Line 140"/>
          <p:cNvSpPr>
            <a:spLocks noChangeShapeType="1"/>
          </p:cNvSpPr>
          <p:nvPr/>
        </p:nvSpPr>
        <p:spPr bwMode="auto">
          <a:xfrm flipV="1">
            <a:off x="7038975" y="985838"/>
            <a:ext cx="427038" cy="1404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3" name="Line 141"/>
          <p:cNvSpPr>
            <a:spLocks noChangeShapeType="1"/>
          </p:cNvSpPr>
          <p:nvPr/>
        </p:nvSpPr>
        <p:spPr bwMode="auto">
          <a:xfrm flipV="1">
            <a:off x="7059613" y="1625600"/>
            <a:ext cx="258762" cy="784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4" name="Line 142"/>
          <p:cNvSpPr>
            <a:spLocks noChangeShapeType="1"/>
          </p:cNvSpPr>
          <p:nvPr/>
        </p:nvSpPr>
        <p:spPr bwMode="auto">
          <a:xfrm flipV="1">
            <a:off x="7324725" y="1620838"/>
            <a:ext cx="98425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5" name="Line 143"/>
          <p:cNvSpPr>
            <a:spLocks noChangeShapeType="1"/>
          </p:cNvSpPr>
          <p:nvPr/>
        </p:nvSpPr>
        <p:spPr bwMode="auto">
          <a:xfrm flipV="1">
            <a:off x="7429500" y="1498600"/>
            <a:ext cx="101600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6" name="Line 144"/>
          <p:cNvSpPr>
            <a:spLocks noChangeShapeType="1"/>
          </p:cNvSpPr>
          <p:nvPr/>
        </p:nvSpPr>
        <p:spPr bwMode="auto">
          <a:xfrm flipV="1">
            <a:off x="7531100" y="1397000"/>
            <a:ext cx="19050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7" name="Line 145"/>
          <p:cNvSpPr>
            <a:spLocks noChangeShapeType="1"/>
          </p:cNvSpPr>
          <p:nvPr/>
        </p:nvSpPr>
        <p:spPr bwMode="auto">
          <a:xfrm flipV="1">
            <a:off x="7550150" y="1279525"/>
            <a:ext cx="69850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8" name="Line 146"/>
          <p:cNvSpPr>
            <a:spLocks noChangeShapeType="1"/>
          </p:cNvSpPr>
          <p:nvPr/>
        </p:nvSpPr>
        <p:spPr bwMode="auto">
          <a:xfrm flipV="1">
            <a:off x="7616825" y="936625"/>
            <a:ext cx="88900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9" name="Line 147"/>
          <p:cNvSpPr>
            <a:spLocks noChangeShapeType="1"/>
          </p:cNvSpPr>
          <p:nvPr/>
        </p:nvSpPr>
        <p:spPr bwMode="auto">
          <a:xfrm flipV="1">
            <a:off x="7081838" y="1652588"/>
            <a:ext cx="265112" cy="768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0" name="Line 148"/>
          <p:cNvSpPr>
            <a:spLocks noChangeShapeType="1"/>
          </p:cNvSpPr>
          <p:nvPr/>
        </p:nvSpPr>
        <p:spPr bwMode="auto">
          <a:xfrm>
            <a:off x="7358063" y="1652588"/>
            <a:ext cx="836612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1" name="Line 149"/>
          <p:cNvSpPr>
            <a:spLocks noChangeShapeType="1"/>
          </p:cNvSpPr>
          <p:nvPr/>
        </p:nvSpPr>
        <p:spPr bwMode="auto">
          <a:xfrm flipV="1">
            <a:off x="8189913" y="942975"/>
            <a:ext cx="4762" cy="704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2" name="Line 150"/>
          <p:cNvSpPr>
            <a:spLocks noChangeShapeType="1"/>
          </p:cNvSpPr>
          <p:nvPr/>
        </p:nvSpPr>
        <p:spPr bwMode="auto">
          <a:xfrm flipV="1">
            <a:off x="7104063" y="1690688"/>
            <a:ext cx="271462" cy="747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3" name="Line 151"/>
          <p:cNvSpPr>
            <a:spLocks noChangeShapeType="1"/>
          </p:cNvSpPr>
          <p:nvPr/>
        </p:nvSpPr>
        <p:spPr bwMode="auto">
          <a:xfrm>
            <a:off x="7386638" y="1685925"/>
            <a:ext cx="137953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4" name="Line 152"/>
          <p:cNvSpPr>
            <a:spLocks noChangeShapeType="1"/>
          </p:cNvSpPr>
          <p:nvPr/>
        </p:nvSpPr>
        <p:spPr bwMode="auto">
          <a:xfrm flipV="1">
            <a:off x="7135813" y="1733550"/>
            <a:ext cx="263525" cy="71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5" name="Line 153"/>
          <p:cNvSpPr>
            <a:spLocks noChangeShapeType="1"/>
          </p:cNvSpPr>
          <p:nvPr/>
        </p:nvSpPr>
        <p:spPr bwMode="auto">
          <a:xfrm flipV="1">
            <a:off x="7405688" y="1720850"/>
            <a:ext cx="779462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6" name="Line 154"/>
          <p:cNvSpPr>
            <a:spLocks noChangeShapeType="1"/>
          </p:cNvSpPr>
          <p:nvPr/>
        </p:nvSpPr>
        <p:spPr bwMode="auto">
          <a:xfrm>
            <a:off x="8180388" y="1719263"/>
            <a:ext cx="0" cy="704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7" name="Line 155"/>
          <p:cNvSpPr>
            <a:spLocks noChangeShapeType="1"/>
          </p:cNvSpPr>
          <p:nvPr/>
        </p:nvSpPr>
        <p:spPr bwMode="auto">
          <a:xfrm flipV="1">
            <a:off x="7135813" y="2447925"/>
            <a:ext cx="1539875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8" name="Line 156"/>
          <p:cNvSpPr>
            <a:spLocks noChangeShapeType="1"/>
          </p:cNvSpPr>
          <p:nvPr/>
        </p:nvSpPr>
        <p:spPr bwMode="auto">
          <a:xfrm flipV="1">
            <a:off x="8670925" y="2138363"/>
            <a:ext cx="133350" cy="309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9" name="Line 157"/>
          <p:cNvSpPr>
            <a:spLocks noChangeShapeType="1"/>
          </p:cNvSpPr>
          <p:nvPr/>
        </p:nvSpPr>
        <p:spPr bwMode="auto">
          <a:xfrm>
            <a:off x="6723063" y="3133725"/>
            <a:ext cx="171450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0" name="Line 158"/>
          <p:cNvSpPr>
            <a:spLocks noChangeShapeType="1"/>
          </p:cNvSpPr>
          <p:nvPr/>
        </p:nvSpPr>
        <p:spPr bwMode="auto">
          <a:xfrm flipV="1">
            <a:off x="6899275" y="2990850"/>
            <a:ext cx="90488" cy="147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1" name="Line 159"/>
          <p:cNvSpPr>
            <a:spLocks noChangeShapeType="1"/>
          </p:cNvSpPr>
          <p:nvPr/>
        </p:nvSpPr>
        <p:spPr bwMode="auto">
          <a:xfrm flipV="1">
            <a:off x="6989763" y="2986088"/>
            <a:ext cx="280987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2" name="Line 160"/>
          <p:cNvSpPr>
            <a:spLocks noChangeShapeType="1"/>
          </p:cNvSpPr>
          <p:nvPr/>
        </p:nvSpPr>
        <p:spPr bwMode="auto">
          <a:xfrm flipV="1">
            <a:off x="7265988" y="2786063"/>
            <a:ext cx="38100" cy="200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3" name="Line 161"/>
          <p:cNvSpPr>
            <a:spLocks noChangeShapeType="1"/>
          </p:cNvSpPr>
          <p:nvPr/>
        </p:nvSpPr>
        <p:spPr bwMode="auto">
          <a:xfrm>
            <a:off x="7069138" y="2490788"/>
            <a:ext cx="55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4" name="Line 162"/>
          <p:cNvSpPr>
            <a:spLocks noChangeShapeType="1"/>
          </p:cNvSpPr>
          <p:nvPr/>
        </p:nvSpPr>
        <p:spPr bwMode="auto">
          <a:xfrm>
            <a:off x="7632700" y="2490788"/>
            <a:ext cx="0" cy="271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5" name="Line 163"/>
          <p:cNvSpPr>
            <a:spLocks noChangeShapeType="1"/>
          </p:cNvSpPr>
          <p:nvPr/>
        </p:nvSpPr>
        <p:spPr bwMode="auto">
          <a:xfrm flipV="1">
            <a:off x="7637463" y="2757488"/>
            <a:ext cx="485775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6" name="Line 164"/>
          <p:cNvSpPr>
            <a:spLocks noChangeShapeType="1"/>
          </p:cNvSpPr>
          <p:nvPr/>
        </p:nvSpPr>
        <p:spPr bwMode="auto">
          <a:xfrm>
            <a:off x="6718300" y="3171825"/>
            <a:ext cx="1028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7" name="Line 165"/>
          <p:cNvSpPr>
            <a:spLocks noChangeShapeType="1"/>
          </p:cNvSpPr>
          <p:nvPr/>
        </p:nvSpPr>
        <p:spPr bwMode="auto">
          <a:xfrm flipV="1">
            <a:off x="7742238" y="2795588"/>
            <a:ext cx="4762" cy="371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8" name="Line 166"/>
          <p:cNvSpPr>
            <a:spLocks noChangeShapeType="1"/>
          </p:cNvSpPr>
          <p:nvPr/>
        </p:nvSpPr>
        <p:spPr bwMode="auto">
          <a:xfrm flipV="1">
            <a:off x="6589713" y="3381375"/>
            <a:ext cx="1047750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9" name="Line 167"/>
          <p:cNvSpPr>
            <a:spLocks noChangeShapeType="1"/>
          </p:cNvSpPr>
          <p:nvPr/>
        </p:nvSpPr>
        <p:spPr bwMode="auto">
          <a:xfrm flipV="1">
            <a:off x="7637463" y="2838450"/>
            <a:ext cx="9525" cy="542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00" name="Line 168"/>
          <p:cNvSpPr>
            <a:spLocks noChangeShapeType="1"/>
          </p:cNvSpPr>
          <p:nvPr/>
        </p:nvSpPr>
        <p:spPr bwMode="auto">
          <a:xfrm>
            <a:off x="6564313" y="3408363"/>
            <a:ext cx="10922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01" name="Line 169"/>
          <p:cNvSpPr>
            <a:spLocks noChangeShapeType="1"/>
          </p:cNvSpPr>
          <p:nvPr/>
        </p:nvSpPr>
        <p:spPr bwMode="auto">
          <a:xfrm flipV="1">
            <a:off x="7656513" y="2971800"/>
            <a:ext cx="14287" cy="438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02" name="Line 170"/>
          <p:cNvSpPr>
            <a:spLocks noChangeShapeType="1"/>
          </p:cNvSpPr>
          <p:nvPr/>
        </p:nvSpPr>
        <p:spPr bwMode="auto">
          <a:xfrm flipV="1">
            <a:off x="7675563" y="2967038"/>
            <a:ext cx="280987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03" name="Line 171"/>
          <p:cNvSpPr>
            <a:spLocks noChangeShapeType="1"/>
          </p:cNvSpPr>
          <p:nvPr/>
        </p:nvSpPr>
        <p:spPr bwMode="auto">
          <a:xfrm flipH="1" flipV="1">
            <a:off x="7861300" y="1881188"/>
            <a:ext cx="90488" cy="1085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04" name="AutoShape 172"/>
          <p:cNvSpPr>
            <a:spLocks noChangeArrowheads="1"/>
          </p:cNvSpPr>
          <p:nvPr/>
        </p:nvSpPr>
        <p:spPr bwMode="auto">
          <a:xfrm rot="1200000">
            <a:off x="5073650" y="4040188"/>
            <a:ext cx="993775" cy="981075"/>
          </a:xfrm>
          <a:prstGeom prst="flowChartAlternate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05" name="Line 173"/>
          <p:cNvSpPr>
            <a:spLocks noChangeShapeType="1"/>
          </p:cNvSpPr>
          <p:nvPr/>
        </p:nvSpPr>
        <p:spPr bwMode="auto">
          <a:xfrm flipV="1">
            <a:off x="6610350" y="3638550"/>
            <a:ext cx="903288" cy="22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06" name="Line 174"/>
          <p:cNvSpPr>
            <a:spLocks noChangeShapeType="1"/>
          </p:cNvSpPr>
          <p:nvPr/>
        </p:nvSpPr>
        <p:spPr bwMode="auto">
          <a:xfrm flipV="1">
            <a:off x="7508875" y="3490913"/>
            <a:ext cx="157163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07" name="Line 175"/>
          <p:cNvSpPr>
            <a:spLocks noChangeShapeType="1"/>
          </p:cNvSpPr>
          <p:nvPr/>
        </p:nvSpPr>
        <p:spPr bwMode="auto">
          <a:xfrm flipV="1">
            <a:off x="7670800" y="3405188"/>
            <a:ext cx="9525" cy="85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08" name="Line 176"/>
          <p:cNvSpPr>
            <a:spLocks noChangeShapeType="1"/>
          </p:cNvSpPr>
          <p:nvPr/>
        </p:nvSpPr>
        <p:spPr bwMode="auto">
          <a:xfrm flipH="1" flipV="1">
            <a:off x="5122863" y="3048000"/>
            <a:ext cx="85725" cy="1017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09" name="Line 177"/>
          <p:cNvSpPr>
            <a:spLocks noChangeShapeType="1"/>
          </p:cNvSpPr>
          <p:nvPr/>
        </p:nvSpPr>
        <p:spPr bwMode="auto">
          <a:xfrm flipV="1">
            <a:off x="5118100" y="3043238"/>
            <a:ext cx="61913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10" name="Line 178"/>
          <p:cNvSpPr>
            <a:spLocks noChangeShapeType="1"/>
          </p:cNvSpPr>
          <p:nvPr/>
        </p:nvSpPr>
        <p:spPr bwMode="auto">
          <a:xfrm flipH="1" flipV="1">
            <a:off x="5175250" y="2930525"/>
            <a:ext cx="9525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11" name="Line 179"/>
          <p:cNvSpPr>
            <a:spLocks noChangeShapeType="1"/>
          </p:cNvSpPr>
          <p:nvPr/>
        </p:nvSpPr>
        <p:spPr bwMode="auto">
          <a:xfrm flipV="1">
            <a:off x="5175250" y="2927350"/>
            <a:ext cx="130175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12" name="Line 180"/>
          <p:cNvSpPr>
            <a:spLocks noChangeShapeType="1"/>
          </p:cNvSpPr>
          <p:nvPr/>
        </p:nvSpPr>
        <p:spPr bwMode="auto">
          <a:xfrm flipV="1">
            <a:off x="5308600" y="2851150"/>
            <a:ext cx="15875" cy="79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13" name="Line 181"/>
          <p:cNvSpPr>
            <a:spLocks noChangeShapeType="1"/>
          </p:cNvSpPr>
          <p:nvPr/>
        </p:nvSpPr>
        <p:spPr bwMode="auto">
          <a:xfrm flipV="1">
            <a:off x="5324475" y="2844800"/>
            <a:ext cx="619125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14" name="Line 182"/>
          <p:cNvSpPr>
            <a:spLocks noChangeShapeType="1"/>
          </p:cNvSpPr>
          <p:nvPr/>
        </p:nvSpPr>
        <p:spPr bwMode="auto">
          <a:xfrm flipH="1" flipV="1">
            <a:off x="5157788" y="3086100"/>
            <a:ext cx="79375" cy="912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15" name="Line 183"/>
          <p:cNvSpPr>
            <a:spLocks noChangeShapeType="1"/>
          </p:cNvSpPr>
          <p:nvPr/>
        </p:nvSpPr>
        <p:spPr bwMode="auto">
          <a:xfrm flipV="1">
            <a:off x="5156200" y="3070225"/>
            <a:ext cx="742950" cy="15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16" name="Freeform 184"/>
          <p:cNvSpPr>
            <a:spLocks/>
          </p:cNvSpPr>
          <p:nvPr/>
        </p:nvSpPr>
        <p:spPr bwMode="auto">
          <a:xfrm>
            <a:off x="6429375" y="4159250"/>
            <a:ext cx="209550" cy="463550"/>
          </a:xfrm>
          <a:custGeom>
            <a:avLst/>
            <a:gdLst>
              <a:gd name="T0" fmla="*/ 0 w 132"/>
              <a:gd name="T1" fmla="*/ 2147483647 h 292"/>
              <a:gd name="T2" fmla="*/ 2147483647 w 132"/>
              <a:gd name="T3" fmla="*/ 2147483647 h 292"/>
              <a:gd name="T4" fmla="*/ 2147483647 w 132"/>
              <a:gd name="T5" fmla="*/ 2147483647 h 292"/>
              <a:gd name="T6" fmla="*/ 2147483647 w 132"/>
              <a:gd name="T7" fmla="*/ 0 h 292"/>
              <a:gd name="T8" fmla="*/ 0 60000 65536"/>
              <a:gd name="T9" fmla="*/ 0 60000 65536"/>
              <a:gd name="T10" fmla="*/ 0 60000 65536"/>
              <a:gd name="T11" fmla="*/ 0 60000 65536"/>
              <a:gd name="T12" fmla="*/ 0 w 132"/>
              <a:gd name="T13" fmla="*/ 0 h 292"/>
              <a:gd name="T14" fmla="*/ 132 w 132"/>
              <a:gd name="T15" fmla="*/ 292 h 2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2" h="292">
                <a:moveTo>
                  <a:pt x="0" y="292"/>
                </a:moveTo>
                <a:cubicBezTo>
                  <a:pt x="6" y="287"/>
                  <a:pt x="22" y="277"/>
                  <a:pt x="38" y="264"/>
                </a:cubicBezTo>
                <a:cubicBezTo>
                  <a:pt x="54" y="251"/>
                  <a:pt x="82" y="256"/>
                  <a:pt x="98" y="212"/>
                </a:cubicBezTo>
                <a:cubicBezTo>
                  <a:pt x="114" y="168"/>
                  <a:pt x="125" y="44"/>
                  <a:pt x="13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17" name="Freeform 185"/>
          <p:cNvSpPr>
            <a:spLocks/>
          </p:cNvSpPr>
          <p:nvPr/>
        </p:nvSpPr>
        <p:spPr bwMode="auto">
          <a:xfrm>
            <a:off x="6638925" y="3562350"/>
            <a:ext cx="1038225" cy="603250"/>
          </a:xfrm>
          <a:custGeom>
            <a:avLst/>
            <a:gdLst>
              <a:gd name="T0" fmla="*/ 0 w 654"/>
              <a:gd name="T1" fmla="*/ 2147483647 h 380"/>
              <a:gd name="T2" fmla="*/ 2147483647 w 654"/>
              <a:gd name="T3" fmla="*/ 2147483647 h 380"/>
              <a:gd name="T4" fmla="*/ 2147483647 w 654"/>
              <a:gd name="T5" fmla="*/ 2147483647 h 380"/>
              <a:gd name="T6" fmla="*/ 2147483647 w 654"/>
              <a:gd name="T7" fmla="*/ 2147483647 h 380"/>
              <a:gd name="T8" fmla="*/ 2147483647 w 654"/>
              <a:gd name="T9" fmla="*/ 2147483647 h 380"/>
              <a:gd name="T10" fmla="*/ 2147483647 w 654"/>
              <a:gd name="T11" fmla="*/ 2147483647 h 380"/>
              <a:gd name="T12" fmla="*/ 2147483647 w 654"/>
              <a:gd name="T13" fmla="*/ 2147483647 h 380"/>
              <a:gd name="T14" fmla="*/ 2147483647 w 654"/>
              <a:gd name="T15" fmla="*/ 0 h 3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54"/>
              <a:gd name="T25" fmla="*/ 0 h 380"/>
              <a:gd name="T26" fmla="*/ 654 w 654"/>
              <a:gd name="T27" fmla="*/ 380 h 3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54" h="380">
                <a:moveTo>
                  <a:pt x="0" y="380"/>
                </a:moveTo>
                <a:cubicBezTo>
                  <a:pt x="1" y="367"/>
                  <a:pt x="2" y="354"/>
                  <a:pt x="12" y="348"/>
                </a:cubicBezTo>
                <a:cubicBezTo>
                  <a:pt x="22" y="342"/>
                  <a:pt x="30" y="346"/>
                  <a:pt x="62" y="342"/>
                </a:cubicBezTo>
                <a:cubicBezTo>
                  <a:pt x="94" y="338"/>
                  <a:pt x="148" y="337"/>
                  <a:pt x="202" y="322"/>
                </a:cubicBezTo>
                <a:cubicBezTo>
                  <a:pt x="256" y="307"/>
                  <a:pt x="328" y="277"/>
                  <a:pt x="390" y="250"/>
                </a:cubicBezTo>
                <a:cubicBezTo>
                  <a:pt x="452" y="223"/>
                  <a:pt x="529" y="192"/>
                  <a:pt x="572" y="160"/>
                </a:cubicBezTo>
                <a:cubicBezTo>
                  <a:pt x="615" y="128"/>
                  <a:pt x="638" y="83"/>
                  <a:pt x="646" y="56"/>
                </a:cubicBezTo>
                <a:cubicBezTo>
                  <a:pt x="654" y="29"/>
                  <a:pt x="624" y="12"/>
                  <a:pt x="61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18" name="Freeform 186"/>
          <p:cNvSpPr>
            <a:spLocks/>
          </p:cNvSpPr>
          <p:nvPr/>
        </p:nvSpPr>
        <p:spPr bwMode="auto">
          <a:xfrm>
            <a:off x="6445250" y="4518025"/>
            <a:ext cx="1454150" cy="255588"/>
          </a:xfrm>
          <a:custGeom>
            <a:avLst/>
            <a:gdLst>
              <a:gd name="T0" fmla="*/ 0 w 916"/>
              <a:gd name="T1" fmla="*/ 2147483647 h 161"/>
              <a:gd name="T2" fmla="*/ 2147483647 w 916"/>
              <a:gd name="T3" fmla="*/ 2147483647 h 161"/>
              <a:gd name="T4" fmla="*/ 2147483647 w 916"/>
              <a:gd name="T5" fmla="*/ 2147483647 h 161"/>
              <a:gd name="T6" fmla="*/ 2147483647 w 916"/>
              <a:gd name="T7" fmla="*/ 2147483647 h 161"/>
              <a:gd name="T8" fmla="*/ 2147483647 w 916"/>
              <a:gd name="T9" fmla="*/ 2147483647 h 161"/>
              <a:gd name="T10" fmla="*/ 2147483647 w 916"/>
              <a:gd name="T11" fmla="*/ 2147483647 h 161"/>
              <a:gd name="T12" fmla="*/ 2147483647 w 916"/>
              <a:gd name="T13" fmla="*/ 2147483647 h 161"/>
              <a:gd name="T14" fmla="*/ 2147483647 w 916"/>
              <a:gd name="T15" fmla="*/ 2147483647 h 161"/>
              <a:gd name="T16" fmla="*/ 2147483647 w 916"/>
              <a:gd name="T17" fmla="*/ 2147483647 h 161"/>
              <a:gd name="T18" fmla="*/ 2147483647 w 916"/>
              <a:gd name="T19" fmla="*/ 2147483647 h 161"/>
              <a:gd name="T20" fmla="*/ 2147483647 w 916"/>
              <a:gd name="T21" fmla="*/ 2147483647 h 161"/>
              <a:gd name="T22" fmla="*/ 2147483647 w 916"/>
              <a:gd name="T23" fmla="*/ 2147483647 h 16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16"/>
              <a:gd name="T37" fmla="*/ 0 h 161"/>
              <a:gd name="T38" fmla="*/ 916 w 916"/>
              <a:gd name="T39" fmla="*/ 161 h 16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16" h="161">
                <a:moveTo>
                  <a:pt x="0" y="90"/>
                </a:moveTo>
                <a:cubicBezTo>
                  <a:pt x="12" y="80"/>
                  <a:pt x="25" y="71"/>
                  <a:pt x="38" y="64"/>
                </a:cubicBezTo>
                <a:cubicBezTo>
                  <a:pt x="51" y="57"/>
                  <a:pt x="55" y="50"/>
                  <a:pt x="76" y="46"/>
                </a:cubicBezTo>
                <a:cubicBezTo>
                  <a:pt x="97" y="42"/>
                  <a:pt x="140" y="46"/>
                  <a:pt x="166" y="42"/>
                </a:cubicBezTo>
                <a:cubicBezTo>
                  <a:pt x="192" y="38"/>
                  <a:pt x="195" y="27"/>
                  <a:pt x="230" y="20"/>
                </a:cubicBezTo>
                <a:cubicBezTo>
                  <a:pt x="265" y="13"/>
                  <a:pt x="344" y="0"/>
                  <a:pt x="378" y="2"/>
                </a:cubicBezTo>
                <a:cubicBezTo>
                  <a:pt x="412" y="4"/>
                  <a:pt x="420" y="24"/>
                  <a:pt x="436" y="32"/>
                </a:cubicBezTo>
                <a:cubicBezTo>
                  <a:pt x="452" y="40"/>
                  <a:pt x="461" y="34"/>
                  <a:pt x="476" y="50"/>
                </a:cubicBezTo>
                <a:cubicBezTo>
                  <a:pt x="491" y="66"/>
                  <a:pt x="500" y="109"/>
                  <a:pt x="529" y="127"/>
                </a:cubicBezTo>
                <a:cubicBezTo>
                  <a:pt x="558" y="145"/>
                  <a:pt x="616" y="159"/>
                  <a:pt x="649" y="160"/>
                </a:cubicBezTo>
                <a:cubicBezTo>
                  <a:pt x="682" y="161"/>
                  <a:pt x="686" y="137"/>
                  <a:pt x="730" y="133"/>
                </a:cubicBezTo>
                <a:cubicBezTo>
                  <a:pt x="774" y="129"/>
                  <a:pt x="877" y="137"/>
                  <a:pt x="916" y="13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19" name="Line 187"/>
          <p:cNvSpPr>
            <a:spLocks noChangeShapeType="1"/>
          </p:cNvSpPr>
          <p:nvPr/>
        </p:nvSpPr>
        <p:spPr bwMode="auto">
          <a:xfrm>
            <a:off x="6737350" y="1447800"/>
            <a:ext cx="0" cy="3124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20" name="Freeform 188"/>
          <p:cNvSpPr>
            <a:spLocks/>
          </p:cNvSpPr>
          <p:nvPr/>
        </p:nvSpPr>
        <p:spPr bwMode="auto">
          <a:xfrm>
            <a:off x="6426200" y="4121150"/>
            <a:ext cx="184150" cy="460375"/>
          </a:xfrm>
          <a:custGeom>
            <a:avLst/>
            <a:gdLst>
              <a:gd name="T0" fmla="*/ 0 w 116"/>
              <a:gd name="T1" fmla="*/ 2147483647 h 290"/>
              <a:gd name="T2" fmla="*/ 2147483647 w 116"/>
              <a:gd name="T3" fmla="*/ 2147483647 h 290"/>
              <a:gd name="T4" fmla="*/ 2147483647 w 116"/>
              <a:gd name="T5" fmla="*/ 2147483647 h 290"/>
              <a:gd name="T6" fmla="*/ 2147483647 w 116"/>
              <a:gd name="T7" fmla="*/ 0 h 290"/>
              <a:gd name="T8" fmla="*/ 0 60000 65536"/>
              <a:gd name="T9" fmla="*/ 0 60000 65536"/>
              <a:gd name="T10" fmla="*/ 0 60000 65536"/>
              <a:gd name="T11" fmla="*/ 0 60000 65536"/>
              <a:gd name="T12" fmla="*/ 0 w 116"/>
              <a:gd name="T13" fmla="*/ 0 h 290"/>
              <a:gd name="T14" fmla="*/ 116 w 116"/>
              <a:gd name="T15" fmla="*/ 290 h 29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6" h="290">
                <a:moveTo>
                  <a:pt x="0" y="290"/>
                </a:moveTo>
                <a:cubicBezTo>
                  <a:pt x="6" y="285"/>
                  <a:pt x="24" y="275"/>
                  <a:pt x="38" y="262"/>
                </a:cubicBezTo>
                <a:cubicBezTo>
                  <a:pt x="52" y="249"/>
                  <a:pt x="73" y="254"/>
                  <a:pt x="86" y="210"/>
                </a:cubicBezTo>
                <a:cubicBezTo>
                  <a:pt x="99" y="166"/>
                  <a:pt x="110" y="44"/>
                  <a:pt x="11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21" name="Line 189"/>
          <p:cNvSpPr>
            <a:spLocks noChangeShapeType="1"/>
          </p:cNvSpPr>
          <p:nvPr/>
        </p:nvSpPr>
        <p:spPr bwMode="auto">
          <a:xfrm flipV="1">
            <a:off x="6610350" y="3889375"/>
            <a:ext cx="15875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22" name="Line 190"/>
          <p:cNvSpPr>
            <a:spLocks noChangeShapeType="1"/>
          </p:cNvSpPr>
          <p:nvPr/>
        </p:nvSpPr>
        <p:spPr bwMode="auto">
          <a:xfrm flipV="1">
            <a:off x="6626225" y="3867150"/>
            <a:ext cx="34925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23" name="Line 191"/>
          <p:cNvSpPr>
            <a:spLocks noChangeShapeType="1"/>
          </p:cNvSpPr>
          <p:nvPr/>
        </p:nvSpPr>
        <p:spPr bwMode="auto">
          <a:xfrm flipV="1">
            <a:off x="6661150" y="3775075"/>
            <a:ext cx="15875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24" name="Line 192"/>
          <p:cNvSpPr>
            <a:spLocks noChangeShapeType="1"/>
          </p:cNvSpPr>
          <p:nvPr/>
        </p:nvSpPr>
        <p:spPr bwMode="auto">
          <a:xfrm flipV="1">
            <a:off x="6680200" y="3736975"/>
            <a:ext cx="38100" cy="3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25" name="Line 193"/>
          <p:cNvSpPr>
            <a:spLocks noChangeShapeType="1"/>
          </p:cNvSpPr>
          <p:nvPr/>
        </p:nvSpPr>
        <p:spPr bwMode="auto">
          <a:xfrm flipV="1">
            <a:off x="6718300" y="3476625"/>
            <a:ext cx="0" cy="260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26" name="Line 194"/>
          <p:cNvSpPr>
            <a:spLocks noChangeShapeType="1"/>
          </p:cNvSpPr>
          <p:nvPr/>
        </p:nvSpPr>
        <p:spPr bwMode="auto">
          <a:xfrm>
            <a:off x="6505575" y="3581400"/>
            <a:ext cx="76200" cy="41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27" name="Line 195"/>
          <p:cNvSpPr>
            <a:spLocks noChangeShapeType="1"/>
          </p:cNvSpPr>
          <p:nvPr/>
        </p:nvSpPr>
        <p:spPr bwMode="auto">
          <a:xfrm flipV="1">
            <a:off x="6581775" y="3540125"/>
            <a:ext cx="60325" cy="85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28" name="Line 196"/>
          <p:cNvSpPr>
            <a:spLocks noChangeShapeType="1"/>
          </p:cNvSpPr>
          <p:nvPr/>
        </p:nvSpPr>
        <p:spPr bwMode="auto">
          <a:xfrm flipV="1">
            <a:off x="6645275" y="3536950"/>
            <a:ext cx="47625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29" name="Line 197"/>
          <p:cNvSpPr>
            <a:spLocks noChangeShapeType="1"/>
          </p:cNvSpPr>
          <p:nvPr/>
        </p:nvSpPr>
        <p:spPr bwMode="auto">
          <a:xfrm flipV="1">
            <a:off x="6692900" y="3463925"/>
            <a:ext cx="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30" name="Line 198"/>
          <p:cNvSpPr>
            <a:spLocks noChangeShapeType="1"/>
          </p:cNvSpPr>
          <p:nvPr/>
        </p:nvSpPr>
        <p:spPr bwMode="auto">
          <a:xfrm>
            <a:off x="6489700" y="3603625"/>
            <a:ext cx="123825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31" name="Line 199"/>
          <p:cNvSpPr>
            <a:spLocks noChangeShapeType="1"/>
          </p:cNvSpPr>
          <p:nvPr/>
        </p:nvSpPr>
        <p:spPr bwMode="auto">
          <a:xfrm flipV="1">
            <a:off x="7880350" y="4656138"/>
            <a:ext cx="123825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32" name="Line 200"/>
          <p:cNvSpPr>
            <a:spLocks noChangeShapeType="1"/>
          </p:cNvSpPr>
          <p:nvPr/>
        </p:nvSpPr>
        <p:spPr bwMode="auto">
          <a:xfrm flipV="1">
            <a:off x="8002588" y="4456113"/>
            <a:ext cx="9525" cy="200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33" name="Line 201"/>
          <p:cNvSpPr>
            <a:spLocks noChangeShapeType="1"/>
          </p:cNvSpPr>
          <p:nvPr/>
        </p:nvSpPr>
        <p:spPr bwMode="auto">
          <a:xfrm flipV="1">
            <a:off x="8007350" y="4140200"/>
            <a:ext cx="419100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34" name="Freeform 202"/>
          <p:cNvSpPr>
            <a:spLocks/>
          </p:cNvSpPr>
          <p:nvPr/>
        </p:nvSpPr>
        <p:spPr bwMode="auto">
          <a:xfrm>
            <a:off x="8202613" y="1714500"/>
            <a:ext cx="273050" cy="2439988"/>
          </a:xfrm>
          <a:custGeom>
            <a:avLst/>
            <a:gdLst>
              <a:gd name="T0" fmla="*/ 2147483647 w 172"/>
              <a:gd name="T1" fmla="*/ 2147483647 h 1537"/>
              <a:gd name="T2" fmla="*/ 2147483647 w 172"/>
              <a:gd name="T3" fmla="*/ 2147483647 h 1537"/>
              <a:gd name="T4" fmla="*/ 2147483647 w 172"/>
              <a:gd name="T5" fmla="*/ 2147483647 h 1537"/>
              <a:gd name="T6" fmla="*/ 2147483647 w 172"/>
              <a:gd name="T7" fmla="*/ 2147483647 h 1537"/>
              <a:gd name="T8" fmla="*/ 2147483647 w 172"/>
              <a:gd name="T9" fmla="*/ 0 h 15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"/>
              <a:gd name="T16" fmla="*/ 0 h 1537"/>
              <a:gd name="T17" fmla="*/ 172 w 172"/>
              <a:gd name="T18" fmla="*/ 1537 h 15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" h="1537">
                <a:moveTo>
                  <a:pt x="141" y="1528"/>
                </a:moveTo>
                <a:cubicBezTo>
                  <a:pt x="156" y="1532"/>
                  <a:pt x="172" y="1537"/>
                  <a:pt x="153" y="1388"/>
                </a:cubicBezTo>
                <a:cubicBezTo>
                  <a:pt x="134" y="1239"/>
                  <a:pt x="50" y="816"/>
                  <a:pt x="25" y="636"/>
                </a:cubicBezTo>
                <a:cubicBezTo>
                  <a:pt x="0" y="456"/>
                  <a:pt x="8" y="414"/>
                  <a:pt x="5" y="308"/>
                </a:cubicBezTo>
                <a:cubicBezTo>
                  <a:pt x="2" y="202"/>
                  <a:pt x="5" y="64"/>
                  <a:pt x="5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35" name="Line 203"/>
          <p:cNvSpPr>
            <a:spLocks noChangeShapeType="1"/>
          </p:cNvSpPr>
          <p:nvPr/>
        </p:nvSpPr>
        <p:spPr bwMode="auto">
          <a:xfrm flipV="1">
            <a:off x="8045450" y="4486275"/>
            <a:ext cx="9525" cy="184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36" name="Line 204"/>
          <p:cNvSpPr>
            <a:spLocks noChangeShapeType="1"/>
          </p:cNvSpPr>
          <p:nvPr/>
        </p:nvSpPr>
        <p:spPr bwMode="auto">
          <a:xfrm flipV="1">
            <a:off x="8059738" y="4164013"/>
            <a:ext cx="419100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37" name="Line 205"/>
          <p:cNvSpPr>
            <a:spLocks noChangeShapeType="1"/>
          </p:cNvSpPr>
          <p:nvPr/>
        </p:nvSpPr>
        <p:spPr bwMode="auto">
          <a:xfrm>
            <a:off x="6057900" y="4664075"/>
            <a:ext cx="457200" cy="171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38" name="Freeform 206"/>
          <p:cNvSpPr>
            <a:spLocks/>
          </p:cNvSpPr>
          <p:nvPr/>
        </p:nvSpPr>
        <p:spPr bwMode="auto">
          <a:xfrm>
            <a:off x="6511925" y="4762500"/>
            <a:ext cx="1401763" cy="207963"/>
          </a:xfrm>
          <a:custGeom>
            <a:avLst/>
            <a:gdLst>
              <a:gd name="T0" fmla="*/ 0 w 883"/>
              <a:gd name="T1" fmla="*/ 2147483647 h 131"/>
              <a:gd name="T2" fmla="*/ 2147483647 w 883"/>
              <a:gd name="T3" fmla="*/ 2147483647 h 131"/>
              <a:gd name="T4" fmla="*/ 2147483647 w 883"/>
              <a:gd name="T5" fmla="*/ 2147483647 h 131"/>
              <a:gd name="T6" fmla="*/ 2147483647 w 883"/>
              <a:gd name="T7" fmla="*/ 0 h 131"/>
              <a:gd name="T8" fmla="*/ 0 60000 65536"/>
              <a:gd name="T9" fmla="*/ 0 60000 65536"/>
              <a:gd name="T10" fmla="*/ 0 60000 65536"/>
              <a:gd name="T11" fmla="*/ 0 60000 65536"/>
              <a:gd name="T12" fmla="*/ 0 w 883"/>
              <a:gd name="T13" fmla="*/ 0 h 131"/>
              <a:gd name="T14" fmla="*/ 883 w 883"/>
              <a:gd name="T15" fmla="*/ 131 h 1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83" h="131">
                <a:moveTo>
                  <a:pt x="0" y="42"/>
                </a:moveTo>
                <a:cubicBezTo>
                  <a:pt x="70" y="67"/>
                  <a:pt x="137" y="91"/>
                  <a:pt x="223" y="103"/>
                </a:cubicBezTo>
                <a:cubicBezTo>
                  <a:pt x="309" y="116"/>
                  <a:pt x="407" y="131"/>
                  <a:pt x="517" y="114"/>
                </a:cubicBezTo>
                <a:cubicBezTo>
                  <a:pt x="627" y="97"/>
                  <a:pt x="822" y="19"/>
                  <a:pt x="883" y="0"/>
                </a:cubicBezTo>
              </a:path>
            </a:pathLst>
          </a:custGeom>
          <a:noFill/>
          <a:ln w="5080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39" name="Freeform 207"/>
          <p:cNvSpPr>
            <a:spLocks/>
          </p:cNvSpPr>
          <p:nvPr/>
        </p:nvSpPr>
        <p:spPr bwMode="auto">
          <a:xfrm>
            <a:off x="8248650" y="2800350"/>
            <a:ext cx="298450" cy="1803400"/>
          </a:xfrm>
          <a:custGeom>
            <a:avLst/>
            <a:gdLst>
              <a:gd name="T0" fmla="*/ 0 w 188"/>
              <a:gd name="T1" fmla="*/ 2147483647 h 1136"/>
              <a:gd name="T2" fmla="*/ 2147483647 w 188"/>
              <a:gd name="T3" fmla="*/ 2147483647 h 1136"/>
              <a:gd name="T4" fmla="*/ 2147483647 w 188"/>
              <a:gd name="T5" fmla="*/ 2147483647 h 1136"/>
              <a:gd name="T6" fmla="*/ 2147483647 w 188"/>
              <a:gd name="T7" fmla="*/ 2147483647 h 1136"/>
              <a:gd name="T8" fmla="*/ 2147483647 w 188"/>
              <a:gd name="T9" fmla="*/ 2147483647 h 1136"/>
              <a:gd name="T10" fmla="*/ 2147483647 w 188"/>
              <a:gd name="T11" fmla="*/ 2147483647 h 1136"/>
              <a:gd name="T12" fmla="*/ 2147483647 w 188"/>
              <a:gd name="T13" fmla="*/ 2147483647 h 1136"/>
              <a:gd name="T14" fmla="*/ 2147483647 w 188"/>
              <a:gd name="T15" fmla="*/ 2147483647 h 1136"/>
              <a:gd name="T16" fmla="*/ 2147483647 w 188"/>
              <a:gd name="T17" fmla="*/ 2147483647 h 1136"/>
              <a:gd name="T18" fmla="*/ 2147483647 w 188"/>
              <a:gd name="T19" fmla="*/ 0 h 11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88"/>
              <a:gd name="T31" fmla="*/ 0 h 1136"/>
              <a:gd name="T32" fmla="*/ 188 w 188"/>
              <a:gd name="T33" fmla="*/ 1136 h 11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88" h="1136">
                <a:moveTo>
                  <a:pt x="0" y="1136"/>
                </a:moveTo>
                <a:cubicBezTo>
                  <a:pt x="10" y="1129"/>
                  <a:pt x="42" y="1115"/>
                  <a:pt x="62" y="1096"/>
                </a:cubicBezTo>
                <a:cubicBezTo>
                  <a:pt x="82" y="1077"/>
                  <a:pt x="104" y="1051"/>
                  <a:pt x="119" y="1023"/>
                </a:cubicBezTo>
                <a:cubicBezTo>
                  <a:pt x="134" y="995"/>
                  <a:pt x="144" y="950"/>
                  <a:pt x="155" y="927"/>
                </a:cubicBezTo>
                <a:cubicBezTo>
                  <a:pt x="166" y="904"/>
                  <a:pt x="188" y="925"/>
                  <a:pt x="188" y="882"/>
                </a:cubicBezTo>
                <a:cubicBezTo>
                  <a:pt x="188" y="839"/>
                  <a:pt x="179" y="793"/>
                  <a:pt x="158" y="666"/>
                </a:cubicBezTo>
                <a:cubicBezTo>
                  <a:pt x="137" y="539"/>
                  <a:pt x="76" y="218"/>
                  <a:pt x="59" y="117"/>
                </a:cubicBezTo>
                <a:lnTo>
                  <a:pt x="56" y="57"/>
                </a:lnTo>
                <a:lnTo>
                  <a:pt x="98" y="21"/>
                </a:lnTo>
                <a:lnTo>
                  <a:pt x="167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40" name="Line 208"/>
          <p:cNvSpPr>
            <a:spLocks noChangeShapeType="1"/>
          </p:cNvSpPr>
          <p:nvPr/>
        </p:nvSpPr>
        <p:spPr bwMode="auto">
          <a:xfrm flipH="1" flipV="1">
            <a:off x="8480425" y="1724025"/>
            <a:ext cx="33338" cy="1081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41" name="Line 209"/>
          <p:cNvSpPr>
            <a:spLocks noChangeShapeType="1"/>
          </p:cNvSpPr>
          <p:nvPr/>
        </p:nvSpPr>
        <p:spPr bwMode="auto">
          <a:xfrm flipH="1">
            <a:off x="8275638" y="1714500"/>
            <a:ext cx="204787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42" name="Line 210"/>
          <p:cNvSpPr>
            <a:spLocks noChangeShapeType="1"/>
          </p:cNvSpPr>
          <p:nvPr/>
        </p:nvSpPr>
        <p:spPr bwMode="auto">
          <a:xfrm>
            <a:off x="6732588" y="4576763"/>
            <a:ext cx="139700" cy="155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43" name="Line 211"/>
          <p:cNvSpPr>
            <a:spLocks noChangeShapeType="1"/>
          </p:cNvSpPr>
          <p:nvPr/>
        </p:nvSpPr>
        <p:spPr bwMode="auto">
          <a:xfrm>
            <a:off x="6867525" y="4732338"/>
            <a:ext cx="7937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44" name="Line 212"/>
          <p:cNvSpPr>
            <a:spLocks noChangeShapeType="1"/>
          </p:cNvSpPr>
          <p:nvPr/>
        </p:nvSpPr>
        <p:spPr bwMode="auto">
          <a:xfrm flipV="1">
            <a:off x="7978775" y="4476750"/>
            <a:ext cx="68580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45" name="Line 213"/>
          <p:cNvSpPr>
            <a:spLocks noChangeShapeType="1"/>
          </p:cNvSpPr>
          <p:nvPr/>
        </p:nvSpPr>
        <p:spPr bwMode="auto">
          <a:xfrm flipV="1">
            <a:off x="8670925" y="942975"/>
            <a:ext cx="9525" cy="3533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46" name="Freeform 214"/>
          <p:cNvSpPr>
            <a:spLocks/>
          </p:cNvSpPr>
          <p:nvPr/>
        </p:nvSpPr>
        <p:spPr bwMode="auto">
          <a:xfrm>
            <a:off x="6356350" y="4724400"/>
            <a:ext cx="1603375" cy="509588"/>
          </a:xfrm>
          <a:custGeom>
            <a:avLst/>
            <a:gdLst>
              <a:gd name="T0" fmla="*/ 0 w 1010"/>
              <a:gd name="T1" fmla="*/ 2147483647 h 321"/>
              <a:gd name="T2" fmla="*/ 2147483647 w 1010"/>
              <a:gd name="T3" fmla="*/ 2147483647 h 321"/>
              <a:gd name="T4" fmla="*/ 2147483647 w 1010"/>
              <a:gd name="T5" fmla="*/ 2147483647 h 321"/>
              <a:gd name="T6" fmla="*/ 2147483647 w 1010"/>
              <a:gd name="T7" fmla="*/ 2147483647 h 321"/>
              <a:gd name="T8" fmla="*/ 2147483647 w 1010"/>
              <a:gd name="T9" fmla="*/ 2147483647 h 321"/>
              <a:gd name="T10" fmla="*/ 2147483647 w 1010"/>
              <a:gd name="T11" fmla="*/ 2147483647 h 321"/>
              <a:gd name="T12" fmla="*/ 2147483647 w 1010"/>
              <a:gd name="T13" fmla="*/ 2147483647 h 321"/>
              <a:gd name="T14" fmla="*/ 2147483647 w 1010"/>
              <a:gd name="T15" fmla="*/ 2147483647 h 321"/>
              <a:gd name="T16" fmla="*/ 2147483647 w 1010"/>
              <a:gd name="T17" fmla="*/ 0 h 32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10"/>
              <a:gd name="T28" fmla="*/ 0 h 321"/>
              <a:gd name="T29" fmla="*/ 1010 w 1010"/>
              <a:gd name="T30" fmla="*/ 321 h 32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10" h="321">
                <a:moveTo>
                  <a:pt x="0" y="72"/>
                </a:moveTo>
                <a:cubicBezTo>
                  <a:pt x="62" y="91"/>
                  <a:pt x="124" y="111"/>
                  <a:pt x="150" y="132"/>
                </a:cubicBezTo>
                <a:cubicBezTo>
                  <a:pt x="176" y="153"/>
                  <a:pt x="130" y="178"/>
                  <a:pt x="153" y="198"/>
                </a:cubicBezTo>
                <a:cubicBezTo>
                  <a:pt x="176" y="218"/>
                  <a:pt x="249" y="261"/>
                  <a:pt x="288" y="255"/>
                </a:cubicBezTo>
                <a:cubicBezTo>
                  <a:pt x="327" y="249"/>
                  <a:pt x="359" y="164"/>
                  <a:pt x="390" y="162"/>
                </a:cubicBezTo>
                <a:cubicBezTo>
                  <a:pt x="421" y="160"/>
                  <a:pt x="440" y="225"/>
                  <a:pt x="472" y="246"/>
                </a:cubicBezTo>
                <a:cubicBezTo>
                  <a:pt x="504" y="267"/>
                  <a:pt x="502" y="284"/>
                  <a:pt x="582" y="288"/>
                </a:cubicBezTo>
                <a:cubicBezTo>
                  <a:pt x="662" y="292"/>
                  <a:pt x="892" y="321"/>
                  <a:pt x="951" y="273"/>
                </a:cubicBezTo>
                <a:cubicBezTo>
                  <a:pt x="1010" y="225"/>
                  <a:pt x="939" y="57"/>
                  <a:pt x="93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47" name="Text Box 215"/>
          <p:cNvSpPr txBox="1">
            <a:spLocks noChangeArrowheads="1"/>
          </p:cNvSpPr>
          <p:nvPr/>
        </p:nvSpPr>
        <p:spPr bwMode="auto">
          <a:xfrm>
            <a:off x="5237163" y="4210050"/>
            <a:ext cx="6667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50000"/>
              </a:spcBef>
            </a:pPr>
            <a:r>
              <a:rPr lang="en-US" altLang="zh-CN" sz="1200" b="0">
                <a:solidFill>
                  <a:srgbClr val="FFFF99"/>
                </a:solidFill>
                <a:ea typeface="SimSun" pitchFamily="2" charset="-122"/>
              </a:rPr>
              <a:t>Central</a:t>
            </a:r>
          </a:p>
          <a:p>
            <a:pPr algn="ctr" eaLnBrk="0" hangingPunct="0">
              <a:lnSpc>
                <a:spcPct val="100000"/>
              </a:lnSpc>
              <a:spcBef>
                <a:spcPct val="50000"/>
              </a:spcBef>
            </a:pPr>
            <a:r>
              <a:rPr lang="en-US" altLang="zh-CN" sz="1200" b="0">
                <a:solidFill>
                  <a:srgbClr val="FFFF99"/>
                </a:solidFill>
                <a:ea typeface="SimSun" pitchFamily="2" charset="-122"/>
              </a:rPr>
              <a:t>City</a:t>
            </a:r>
          </a:p>
        </p:txBody>
      </p:sp>
      <p:sp>
        <p:nvSpPr>
          <p:cNvPr id="19548" name="Line 216"/>
          <p:cNvSpPr>
            <a:spLocks noChangeShapeType="1"/>
          </p:cNvSpPr>
          <p:nvPr/>
        </p:nvSpPr>
        <p:spPr bwMode="auto">
          <a:xfrm flipH="1">
            <a:off x="6735763" y="2390775"/>
            <a:ext cx="300037" cy="404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49" name="Line 217"/>
          <p:cNvSpPr>
            <a:spLocks noChangeShapeType="1"/>
          </p:cNvSpPr>
          <p:nvPr/>
        </p:nvSpPr>
        <p:spPr bwMode="auto">
          <a:xfrm flipH="1">
            <a:off x="6759575" y="2409825"/>
            <a:ext cx="300038" cy="404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50" name="Line 218"/>
          <p:cNvSpPr>
            <a:spLocks noChangeShapeType="1"/>
          </p:cNvSpPr>
          <p:nvPr/>
        </p:nvSpPr>
        <p:spPr bwMode="auto">
          <a:xfrm flipH="1">
            <a:off x="6783388" y="2422525"/>
            <a:ext cx="300037" cy="404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51" name="Line 219"/>
          <p:cNvSpPr>
            <a:spLocks noChangeShapeType="1"/>
          </p:cNvSpPr>
          <p:nvPr/>
        </p:nvSpPr>
        <p:spPr bwMode="auto">
          <a:xfrm flipH="1">
            <a:off x="6807200" y="2441575"/>
            <a:ext cx="300038" cy="404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52" name="Line 220"/>
          <p:cNvSpPr>
            <a:spLocks noChangeShapeType="1"/>
          </p:cNvSpPr>
          <p:nvPr/>
        </p:nvSpPr>
        <p:spPr bwMode="auto">
          <a:xfrm flipH="1">
            <a:off x="6838950" y="2447925"/>
            <a:ext cx="300038" cy="404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53" name="Line 221"/>
          <p:cNvSpPr>
            <a:spLocks noChangeShapeType="1"/>
          </p:cNvSpPr>
          <p:nvPr/>
        </p:nvSpPr>
        <p:spPr bwMode="auto">
          <a:xfrm>
            <a:off x="6607175" y="2759075"/>
            <a:ext cx="114300" cy="79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54" name="Line 222"/>
          <p:cNvSpPr>
            <a:spLocks noChangeShapeType="1"/>
          </p:cNvSpPr>
          <p:nvPr/>
        </p:nvSpPr>
        <p:spPr bwMode="auto">
          <a:xfrm flipH="1">
            <a:off x="6472238" y="3133725"/>
            <a:ext cx="252412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55" name="Line 223"/>
          <p:cNvSpPr>
            <a:spLocks noChangeShapeType="1"/>
          </p:cNvSpPr>
          <p:nvPr/>
        </p:nvSpPr>
        <p:spPr bwMode="auto">
          <a:xfrm flipH="1">
            <a:off x="6457950" y="3167063"/>
            <a:ext cx="252413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56" name="Line 224"/>
          <p:cNvSpPr>
            <a:spLocks noChangeShapeType="1"/>
          </p:cNvSpPr>
          <p:nvPr/>
        </p:nvSpPr>
        <p:spPr bwMode="auto">
          <a:xfrm flipH="1" flipV="1">
            <a:off x="6457950" y="3281363"/>
            <a:ext cx="138113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57" name="Line 225"/>
          <p:cNvSpPr>
            <a:spLocks noChangeShapeType="1"/>
          </p:cNvSpPr>
          <p:nvPr/>
        </p:nvSpPr>
        <p:spPr bwMode="auto">
          <a:xfrm flipH="1" flipV="1">
            <a:off x="6426200" y="3303588"/>
            <a:ext cx="138113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58" name="Line 226"/>
          <p:cNvSpPr>
            <a:spLocks noChangeShapeType="1"/>
          </p:cNvSpPr>
          <p:nvPr/>
        </p:nvSpPr>
        <p:spPr bwMode="auto">
          <a:xfrm flipH="1">
            <a:off x="6207125" y="3581400"/>
            <a:ext cx="298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59" name="Line 227"/>
          <p:cNvSpPr>
            <a:spLocks noChangeShapeType="1"/>
          </p:cNvSpPr>
          <p:nvPr/>
        </p:nvSpPr>
        <p:spPr bwMode="auto">
          <a:xfrm flipH="1">
            <a:off x="6165850" y="3606800"/>
            <a:ext cx="320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60" name="Line 228"/>
          <p:cNvSpPr>
            <a:spLocks noChangeShapeType="1"/>
          </p:cNvSpPr>
          <p:nvPr/>
        </p:nvSpPr>
        <p:spPr bwMode="auto">
          <a:xfrm flipH="1">
            <a:off x="6140450" y="3032125"/>
            <a:ext cx="193675" cy="396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61" name="Line 229"/>
          <p:cNvSpPr>
            <a:spLocks noChangeShapeType="1"/>
          </p:cNvSpPr>
          <p:nvPr/>
        </p:nvSpPr>
        <p:spPr bwMode="auto">
          <a:xfrm>
            <a:off x="6137275" y="3429000"/>
            <a:ext cx="0" cy="133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62" name="Line 230"/>
          <p:cNvSpPr>
            <a:spLocks noChangeShapeType="1"/>
          </p:cNvSpPr>
          <p:nvPr/>
        </p:nvSpPr>
        <p:spPr bwMode="auto">
          <a:xfrm flipH="1">
            <a:off x="6111875" y="3228975"/>
            <a:ext cx="22225" cy="327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63" name="Line 231"/>
          <p:cNvSpPr>
            <a:spLocks noChangeShapeType="1"/>
          </p:cNvSpPr>
          <p:nvPr/>
        </p:nvSpPr>
        <p:spPr bwMode="auto">
          <a:xfrm>
            <a:off x="5953125" y="3429000"/>
            <a:ext cx="187325" cy="13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64" name="Line 232"/>
          <p:cNvSpPr>
            <a:spLocks noChangeShapeType="1"/>
          </p:cNvSpPr>
          <p:nvPr/>
        </p:nvSpPr>
        <p:spPr bwMode="auto">
          <a:xfrm flipH="1">
            <a:off x="5930900" y="2841625"/>
            <a:ext cx="12700" cy="603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65" name="Line 233"/>
          <p:cNvSpPr>
            <a:spLocks noChangeShapeType="1"/>
          </p:cNvSpPr>
          <p:nvPr/>
        </p:nvSpPr>
        <p:spPr bwMode="auto">
          <a:xfrm flipH="1">
            <a:off x="5902325" y="3073400"/>
            <a:ext cx="3175" cy="377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66" name="Line 234"/>
          <p:cNvSpPr>
            <a:spLocks noChangeShapeType="1"/>
          </p:cNvSpPr>
          <p:nvPr/>
        </p:nvSpPr>
        <p:spPr bwMode="auto">
          <a:xfrm>
            <a:off x="5930900" y="3444875"/>
            <a:ext cx="165100" cy="120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67" name="Line 235"/>
          <p:cNvSpPr>
            <a:spLocks noChangeShapeType="1"/>
          </p:cNvSpPr>
          <p:nvPr/>
        </p:nvSpPr>
        <p:spPr bwMode="auto">
          <a:xfrm>
            <a:off x="5902325" y="3457575"/>
            <a:ext cx="165100" cy="120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68" name="Line 236"/>
          <p:cNvSpPr>
            <a:spLocks noChangeShapeType="1"/>
          </p:cNvSpPr>
          <p:nvPr/>
        </p:nvSpPr>
        <p:spPr bwMode="auto">
          <a:xfrm flipV="1">
            <a:off x="7918450" y="4664075"/>
            <a:ext cx="123825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69" name="Line 237"/>
          <p:cNvSpPr>
            <a:spLocks noChangeShapeType="1"/>
          </p:cNvSpPr>
          <p:nvPr/>
        </p:nvSpPr>
        <p:spPr bwMode="auto">
          <a:xfrm flipH="1">
            <a:off x="7956550" y="4606925"/>
            <a:ext cx="282575" cy="133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70" name="Line 238"/>
          <p:cNvSpPr>
            <a:spLocks noChangeShapeType="1"/>
          </p:cNvSpPr>
          <p:nvPr/>
        </p:nvSpPr>
        <p:spPr bwMode="auto">
          <a:xfrm flipH="1">
            <a:off x="6356350" y="4578350"/>
            <a:ext cx="66675" cy="149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71" name="Line 239"/>
          <p:cNvSpPr>
            <a:spLocks noChangeShapeType="1"/>
          </p:cNvSpPr>
          <p:nvPr/>
        </p:nvSpPr>
        <p:spPr bwMode="auto">
          <a:xfrm flipH="1">
            <a:off x="6375400" y="4622800"/>
            <a:ext cx="53975" cy="139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72" name="Line 240"/>
          <p:cNvSpPr>
            <a:spLocks noChangeShapeType="1"/>
          </p:cNvSpPr>
          <p:nvPr/>
        </p:nvSpPr>
        <p:spPr bwMode="auto">
          <a:xfrm flipH="1">
            <a:off x="6407150" y="4654550"/>
            <a:ext cx="38100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73" name="Freeform 241"/>
          <p:cNvSpPr>
            <a:spLocks/>
          </p:cNvSpPr>
          <p:nvPr/>
        </p:nvSpPr>
        <p:spPr bwMode="auto">
          <a:xfrm>
            <a:off x="7032625" y="4787900"/>
            <a:ext cx="958850" cy="296863"/>
          </a:xfrm>
          <a:custGeom>
            <a:avLst/>
            <a:gdLst>
              <a:gd name="T0" fmla="*/ 0 w 604"/>
              <a:gd name="T1" fmla="*/ 2147483647 h 187"/>
              <a:gd name="T2" fmla="*/ 2147483647 w 604"/>
              <a:gd name="T3" fmla="*/ 2147483647 h 187"/>
              <a:gd name="T4" fmla="*/ 2147483647 w 604"/>
              <a:gd name="T5" fmla="*/ 2147483647 h 187"/>
              <a:gd name="T6" fmla="*/ 2147483647 w 604"/>
              <a:gd name="T7" fmla="*/ 2147483647 h 187"/>
              <a:gd name="T8" fmla="*/ 2147483647 w 604"/>
              <a:gd name="T9" fmla="*/ 2147483647 h 187"/>
              <a:gd name="T10" fmla="*/ 2147483647 w 604"/>
              <a:gd name="T11" fmla="*/ 2147483647 h 187"/>
              <a:gd name="T12" fmla="*/ 2147483647 w 604"/>
              <a:gd name="T13" fmla="*/ 0 h 18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4"/>
              <a:gd name="T22" fmla="*/ 0 h 187"/>
              <a:gd name="T23" fmla="*/ 604 w 604"/>
              <a:gd name="T24" fmla="*/ 187 h 18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4" h="187">
                <a:moveTo>
                  <a:pt x="0" y="116"/>
                </a:moveTo>
                <a:cubicBezTo>
                  <a:pt x="13" y="140"/>
                  <a:pt x="27" y="165"/>
                  <a:pt x="46" y="176"/>
                </a:cubicBezTo>
                <a:cubicBezTo>
                  <a:pt x="65" y="187"/>
                  <a:pt x="67" y="187"/>
                  <a:pt x="116" y="182"/>
                </a:cubicBezTo>
                <a:cubicBezTo>
                  <a:pt x="165" y="177"/>
                  <a:pt x="279" y="152"/>
                  <a:pt x="338" y="146"/>
                </a:cubicBezTo>
                <a:cubicBezTo>
                  <a:pt x="397" y="140"/>
                  <a:pt x="427" y="145"/>
                  <a:pt x="468" y="144"/>
                </a:cubicBezTo>
                <a:cubicBezTo>
                  <a:pt x="509" y="143"/>
                  <a:pt x="560" y="164"/>
                  <a:pt x="582" y="140"/>
                </a:cubicBezTo>
                <a:cubicBezTo>
                  <a:pt x="604" y="116"/>
                  <a:pt x="601" y="58"/>
                  <a:pt x="59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74" name="Text Box 242"/>
          <p:cNvSpPr txBox="1">
            <a:spLocks noChangeArrowheads="1"/>
          </p:cNvSpPr>
          <p:nvPr/>
        </p:nvSpPr>
        <p:spPr bwMode="auto">
          <a:xfrm>
            <a:off x="6121400" y="5730875"/>
            <a:ext cx="1981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50000"/>
              </a:spcBef>
            </a:pPr>
            <a:r>
              <a:rPr lang="en-US" altLang="zh-CN" sz="1600" b="0">
                <a:solidFill>
                  <a:srgbClr val="FFFF99"/>
                </a:solidFill>
                <a:ea typeface="SimSun" pitchFamily="2" charset="-122"/>
              </a:rPr>
              <a:t>LRT and Buses</a:t>
            </a:r>
          </a:p>
        </p:txBody>
      </p:sp>
      <p:sp>
        <p:nvSpPr>
          <p:cNvPr id="19575" name="Oval 243"/>
          <p:cNvSpPr>
            <a:spLocks noChangeArrowheads="1"/>
          </p:cNvSpPr>
          <p:nvPr/>
        </p:nvSpPr>
        <p:spPr bwMode="auto">
          <a:xfrm>
            <a:off x="4976813" y="849313"/>
            <a:ext cx="146050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76" name="Text Box 244"/>
          <p:cNvSpPr txBox="1">
            <a:spLocks noChangeArrowheads="1"/>
          </p:cNvSpPr>
          <p:nvPr/>
        </p:nvSpPr>
        <p:spPr bwMode="auto">
          <a:xfrm>
            <a:off x="5210175" y="781050"/>
            <a:ext cx="1266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</a:pPr>
            <a:r>
              <a:rPr lang="en-US" altLang="zh-CN" sz="1200" b="0">
                <a:ea typeface="SimSun" pitchFamily="2" charset="-122"/>
              </a:rPr>
              <a:t>Transfer station</a:t>
            </a:r>
          </a:p>
        </p:txBody>
      </p:sp>
      <p:sp>
        <p:nvSpPr>
          <p:cNvPr id="19577" name="Oval 245"/>
          <p:cNvSpPr>
            <a:spLocks noChangeArrowheads="1"/>
          </p:cNvSpPr>
          <p:nvPr/>
        </p:nvSpPr>
        <p:spPr bwMode="auto">
          <a:xfrm>
            <a:off x="6619875" y="2949575"/>
            <a:ext cx="73025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78" name="Oval 246"/>
          <p:cNvSpPr>
            <a:spLocks noChangeArrowheads="1"/>
          </p:cNvSpPr>
          <p:nvPr/>
        </p:nvSpPr>
        <p:spPr bwMode="auto">
          <a:xfrm>
            <a:off x="6500813" y="3078163"/>
            <a:ext cx="73025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79" name="Oval 247"/>
          <p:cNvSpPr>
            <a:spLocks noChangeArrowheads="1"/>
          </p:cNvSpPr>
          <p:nvPr/>
        </p:nvSpPr>
        <p:spPr bwMode="auto">
          <a:xfrm>
            <a:off x="5967413" y="3697288"/>
            <a:ext cx="73025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80" name="Oval 248"/>
          <p:cNvSpPr>
            <a:spLocks noChangeArrowheads="1"/>
          </p:cNvSpPr>
          <p:nvPr/>
        </p:nvSpPr>
        <p:spPr bwMode="auto">
          <a:xfrm>
            <a:off x="5848350" y="3825875"/>
            <a:ext cx="73025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81" name="Oval 249"/>
          <p:cNvSpPr>
            <a:spLocks noChangeArrowheads="1"/>
          </p:cNvSpPr>
          <p:nvPr/>
        </p:nvSpPr>
        <p:spPr bwMode="auto">
          <a:xfrm>
            <a:off x="6248400" y="3373438"/>
            <a:ext cx="73025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82" name="Oval 250"/>
          <p:cNvSpPr>
            <a:spLocks noChangeArrowheads="1"/>
          </p:cNvSpPr>
          <p:nvPr/>
        </p:nvSpPr>
        <p:spPr bwMode="auto">
          <a:xfrm>
            <a:off x="7691438" y="4797425"/>
            <a:ext cx="73025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83" name="Oval 251"/>
          <p:cNvSpPr>
            <a:spLocks noChangeArrowheads="1"/>
          </p:cNvSpPr>
          <p:nvPr/>
        </p:nvSpPr>
        <p:spPr bwMode="auto">
          <a:xfrm>
            <a:off x="7486650" y="4854575"/>
            <a:ext cx="73025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84" name="Oval 252"/>
          <p:cNvSpPr>
            <a:spLocks noChangeArrowheads="1"/>
          </p:cNvSpPr>
          <p:nvPr/>
        </p:nvSpPr>
        <p:spPr bwMode="auto">
          <a:xfrm>
            <a:off x="7258050" y="4911725"/>
            <a:ext cx="73025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85" name="Oval 253"/>
          <p:cNvSpPr>
            <a:spLocks noChangeArrowheads="1"/>
          </p:cNvSpPr>
          <p:nvPr/>
        </p:nvSpPr>
        <p:spPr bwMode="auto">
          <a:xfrm>
            <a:off x="6638925" y="4840288"/>
            <a:ext cx="73025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86" name="Text Box 254"/>
          <p:cNvSpPr txBox="1">
            <a:spLocks noChangeArrowheads="1"/>
          </p:cNvSpPr>
          <p:nvPr/>
        </p:nvSpPr>
        <p:spPr bwMode="auto">
          <a:xfrm>
            <a:off x="885825" y="6146800"/>
            <a:ext cx="78724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altLang="zh-CN" sz="1800" dirty="0" smtClean="0">
                <a:ea typeface="SimSun" pitchFamily="2" charset="-122"/>
              </a:rPr>
              <a:t>Change </a:t>
            </a:r>
            <a:r>
              <a:rPr lang="en-US" altLang="zh-CN" sz="1800" dirty="0">
                <a:ea typeface="SimSun" pitchFamily="2" charset="-122"/>
              </a:rPr>
              <a:t>from an extensive bus network into an intensive, more efficient and attractive </a:t>
            </a:r>
            <a:r>
              <a:rPr lang="en-US" altLang="zh-CN" sz="1800" dirty="0" smtClean="0">
                <a:ea typeface="SimSun" pitchFamily="2" charset="-122"/>
              </a:rPr>
              <a:t>LRT/Bus </a:t>
            </a:r>
            <a:r>
              <a:rPr lang="en-US" altLang="zh-CN" sz="1800" dirty="0">
                <a:ea typeface="SimSun" pitchFamily="2" charset="-122"/>
              </a:rPr>
              <a:t>network (Sacramento, CA)</a:t>
            </a:r>
          </a:p>
        </p:txBody>
      </p:sp>
      <p:sp>
        <p:nvSpPr>
          <p:cNvPr id="19587" name="Text Box 255"/>
          <p:cNvSpPr txBox="1">
            <a:spLocks noChangeArrowheads="1"/>
          </p:cNvSpPr>
          <p:nvPr/>
        </p:nvSpPr>
        <p:spPr bwMode="auto">
          <a:xfrm rot="-2820000">
            <a:off x="5514181" y="3610769"/>
            <a:ext cx="657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50000"/>
              </a:spcBef>
            </a:pPr>
            <a:r>
              <a:rPr lang="en-US" altLang="zh-CN" sz="1200" b="0">
                <a:ea typeface="SimSun" pitchFamily="2" charset="-122"/>
              </a:rPr>
              <a:t>LRT</a:t>
            </a:r>
          </a:p>
        </p:txBody>
      </p:sp>
      <p:sp>
        <p:nvSpPr>
          <p:cNvPr id="19588" name="Oval 256"/>
          <p:cNvSpPr>
            <a:spLocks noChangeArrowheads="1"/>
          </p:cNvSpPr>
          <p:nvPr/>
        </p:nvSpPr>
        <p:spPr bwMode="auto">
          <a:xfrm>
            <a:off x="6691313" y="2792413"/>
            <a:ext cx="146050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89" name="Oval 257"/>
          <p:cNvSpPr>
            <a:spLocks noChangeArrowheads="1"/>
          </p:cNvSpPr>
          <p:nvPr/>
        </p:nvSpPr>
        <p:spPr bwMode="auto">
          <a:xfrm>
            <a:off x="6335713" y="3192463"/>
            <a:ext cx="146050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90" name="Oval 258"/>
          <p:cNvSpPr>
            <a:spLocks noChangeArrowheads="1"/>
          </p:cNvSpPr>
          <p:nvPr/>
        </p:nvSpPr>
        <p:spPr bwMode="auto">
          <a:xfrm>
            <a:off x="6059488" y="3497263"/>
            <a:ext cx="146050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91" name="Oval 259"/>
          <p:cNvSpPr>
            <a:spLocks noChangeArrowheads="1"/>
          </p:cNvSpPr>
          <p:nvPr/>
        </p:nvSpPr>
        <p:spPr bwMode="auto">
          <a:xfrm>
            <a:off x="7831138" y="4697413"/>
            <a:ext cx="146050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92" name="Oval 260"/>
          <p:cNvSpPr>
            <a:spLocks noChangeArrowheads="1"/>
          </p:cNvSpPr>
          <p:nvPr/>
        </p:nvSpPr>
        <p:spPr bwMode="auto">
          <a:xfrm>
            <a:off x="6923088" y="4852988"/>
            <a:ext cx="146050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93" name="Oval 261"/>
          <p:cNvSpPr>
            <a:spLocks noChangeArrowheads="1"/>
          </p:cNvSpPr>
          <p:nvPr/>
        </p:nvSpPr>
        <p:spPr bwMode="auto">
          <a:xfrm>
            <a:off x="6288088" y="4700588"/>
            <a:ext cx="146050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55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Slide_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4000" y="1241762"/>
            <a:ext cx="6614704" cy="5105063"/>
          </a:xfrm>
          <a:prstGeom prst="rect">
            <a:avLst/>
          </a:prstGeom>
        </p:spPr>
      </p:pic>
      <p:sp>
        <p:nvSpPr>
          <p:cNvPr id="23588" name="Text Box 36"/>
          <p:cNvSpPr txBox="1">
            <a:spLocks noChangeArrowheads="1"/>
          </p:cNvSpPr>
          <p:nvPr/>
        </p:nvSpPr>
        <p:spPr bwMode="auto">
          <a:xfrm>
            <a:off x="6111875" y="132098"/>
            <a:ext cx="502602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altLang="zh-CN" sz="1400" b="0" u="sng" dirty="0">
                <a:ea typeface="SimSun" pitchFamily="2" charset="-122"/>
              </a:rPr>
              <a:t>Line</a:t>
            </a:r>
            <a:r>
              <a:rPr lang="en-US" altLang="zh-CN" sz="1400" b="0" dirty="0">
                <a:ea typeface="SimSun" pitchFamily="2" charset="-122"/>
              </a:rPr>
              <a:t>         	</a:t>
            </a:r>
            <a:r>
              <a:rPr lang="en-US" altLang="zh-CN" sz="1400" b="0" u="sng" dirty="0">
                <a:ea typeface="SimSun" pitchFamily="2" charset="-122"/>
              </a:rPr>
              <a:t>Type</a:t>
            </a:r>
            <a:endParaRPr lang="en-US" altLang="zh-CN" sz="1400" b="0" dirty="0">
              <a:ea typeface="SimSun" pitchFamily="2" charset="-122"/>
            </a:endParaRPr>
          </a:p>
          <a:p>
            <a:pPr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altLang="zh-CN" sz="1400" b="0" dirty="0">
                <a:ea typeface="SimSun" pitchFamily="2" charset="-122"/>
              </a:rPr>
              <a:t>1               	Radial with branches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altLang="zh-CN" sz="1400" b="0" dirty="0">
                <a:ea typeface="SimSun" pitchFamily="2" charset="-122"/>
              </a:rPr>
              <a:t>2               	Diametrical with branches   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altLang="zh-CN" sz="1400" b="0" dirty="0">
                <a:ea typeface="SimSun" pitchFamily="2" charset="-122"/>
              </a:rPr>
              <a:t>3               	Diametrical with loop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altLang="zh-CN" sz="1400" b="0" dirty="0">
                <a:ea typeface="SimSun" pitchFamily="2" charset="-122"/>
              </a:rPr>
              <a:t>4	Tangential (</a:t>
            </a:r>
            <a:r>
              <a:rPr lang="en-US" altLang="zh-CN" sz="1400" b="0" dirty="0" err="1">
                <a:ea typeface="SimSun" pitchFamily="2" charset="-122"/>
              </a:rPr>
              <a:t>crosstown</a:t>
            </a:r>
            <a:r>
              <a:rPr lang="en-US" altLang="zh-CN" sz="1400" b="0" dirty="0">
                <a:ea typeface="SimSun" pitchFamily="2" charset="-122"/>
              </a:rPr>
              <a:t>)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altLang="zh-CN" sz="1400" b="0" dirty="0">
                <a:ea typeface="SimSun" pitchFamily="2" charset="-122"/>
              </a:rPr>
              <a:t>5	Circle or ring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altLang="zh-CN" sz="1400" b="0" dirty="0">
                <a:ea typeface="SimSun" pitchFamily="2" charset="-122"/>
              </a:rPr>
              <a:t>6	Diametrical</a:t>
            </a:r>
          </a:p>
          <a:p>
            <a:pPr eaLnBrk="0" hangingPunct="0">
              <a:lnSpc>
                <a:spcPct val="150000"/>
              </a:lnSpc>
              <a:spcBef>
                <a:spcPct val="0"/>
              </a:spcBef>
            </a:pPr>
            <a:r>
              <a:rPr lang="en-US" altLang="zh-CN" sz="1400" b="0" dirty="0">
                <a:ea typeface="SimSun" pitchFamily="2" charset="-122"/>
              </a:rPr>
              <a:t>	Transfer station</a:t>
            </a:r>
          </a:p>
          <a:p>
            <a:pPr eaLnBrk="0" hangingPunct="0">
              <a:lnSpc>
                <a:spcPct val="150000"/>
              </a:lnSpc>
              <a:spcBef>
                <a:spcPct val="0"/>
              </a:spcBef>
            </a:pPr>
            <a:r>
              <a:rPr lang="en-US" altLang="zh-CN" sz="1400" b="0" dirty="0">
                <a:ea typeface="SimSun" pitchFamily="2" charset="-122"/>
              </a:rPr>
              <a:t>	Terminal station</a:t>
            </a:r>
          </a:p>
        </p:txBody>
      </p:sp>
      <p:sp>
        <p:nvSpPr>
          <p:cNvPr id="23589" name="Oval 37"/>
          <p:cNvSpPr>
            <a:spLocks noChangeArrowheads="1"/>
          </p:cNvSpPr>
          <p:nvPr/>
        </p:nvSpPr>
        <p:spPr bwMode="auto">
          <a:xfrm>
            <a:off x="6197600" y="2225675"/>
            <a:ext cx="122237" cy="6985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90" name="Text Box 38"/>
          <p:cNvSpPr txBox="1">
            <a:spLocks noChangeArrowheads="1"/>
          </p:cNvSpPr>
          <p:nvPr/>
        </p:nvSpPr>
        <p:spPr bwMode="auto">
          <a:xfrm>
            <a:off x="0" y="6346825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50000"/>
              </a:spcBef>
            </a:pPr>
            <a:r>
              <a:rPr lang="en-US" altLang="zh-CN" sz="1800" dirty="0" smtClean="0">
                <a:ea typeface="SimSun" pitchFamily="2" charset="-122"/>
              </a:rPr>
              <a:t>Geometric </a:t>
            </a:r>
            <a:r>
              <a:rPr lang="en-US" altLang="zh-CN" sz="1800" dirty="0">
                <a:ea typeface="SimSun" pitchFamily="2" charset="-122"/>
              </a:rPr>
              <a:t>forms of transit lines</a:t>
            </a:r>
          </a:p>
        </p:txBody>
      </p:sp>
      <p:sp>
        <p:nvSpPr>
          <p:cNvPr id="23595" name="Oval 43"/>
          <p:cNvSpPr>
            <a:spLocks noChangeArrowheads="1"/>
          </p:cNvSpPr>
          <p:nvPr/>
        </p:nvSpPr>
        <p:spPr bwMode="auto">
          <a:xfrm>
            <a:off x="6162675" y="1866900"/>
            <a:ext cx="182562" cy="10160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0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84190"/>
            <a:ext cx="9144000" cy="954107"/>
          </a:xfrm>
        </p:spPr>
        <p:txBody>
          <a:bodyPr rtlCol="0">
            <a:spAutoFit/>
          </a:bodyPr>
          <a:lstStyle/>
          <a:p>
            <a:pPr marL="508000" indent="-508000" eaLnBrk="1" hangingPunct="1">
              <a:buClr>
                <a:schemeClr val="hlink"/>
              </a:buClr>
              <a:buSzPct val="60000"/>
              <a:defRPr/>
            </a:pPr>
            <a:r>
              <a:rPr lang="en-US" sz="2800" kern="1200" dirty="0" smtClean="0">
                <a:latin typeface="Times New Roman" pitchFamily="18" charset="0"/>
                <a:ea typeface="+mn-ea"/>
                <a:cs typeface="Times New Roman" pitchFamily="18" charset="0"/>
              </a:rPr>
              <a:t>7.4 	Classification and Characteristics of </a:t>
            </a:r>
            <a:br>
              <a:rPr lang="en-US" sz="2800" kern="120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2800" kern="1200" dirty="0" smtClean="0">
                <a:latin typeface="Times New Roman" pitchFamily="18" charset="0"/>
                <a:ea typeface="+mn-ea"/>
                <a:cs typeface="Times New Roman" pitchFamily="18" charset="0"/>
              </a:rPr>
              <a:t>Line and Network Types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33516"/>
            <a:ext cx="8229600" cy="4496147"/>
          </a:xfrm>
        </p:spPr>
        <p:txBody>
          <a:bodyPr/>
          <a:lstStyle/>
          <a:p>
            <a:pPr eaLnBrk="1" hangingPunct="1">
              <a:spcBef>
                <a:spcPts val="1800"/>
              </a:spcBef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Diametrical vs. radial lines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Types of diametrical lines: “I”, “Y”, “X”, “L”, “U”, “T” 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Circle or ring lines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Single lines vs. lines with branches, how many branches?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Independent vs. integrated lines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Transit nodes: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intramodal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and intermodal transfers</a:t>
            </a:r>
          </a:p>
        </p:txBody>
      </p:sp>
    </p:spTree>
    <p:extLst>
      <p:ext uri="{BB962C8B-B14F-4D97-AF65-F5344CB8AC3E}">
        <p14:creationId xmlns:p14="http://schemas.microsoft.com/office/powerpoint/2010/main" val="213915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8215"/>
            <a:ext cx="9144000" cy="523220"/>
          </a:xfrm>
        </p:spPr>
        <p:txBody>
          <a:bodyPr rtlCol="0">
            <a:spAutoFit/>
          </a:bodyPr>
          <a:lstStyle/>
          <a:p>
            <a:pPr marL="508000" indent="-508000" eaLnBrk="1" hangingPunct="1">
              <a:buClr>
                <a:schemeClr val="hlink"/>
              </a:buClr>
              <a:buSzPct val="60000"/>
              <a:defRPr/>
            </a:pPr>
            <a:r>
              <a:rPr lang="en-US" sz="2800" kern="1200" dirty="0" smtClean="0">
                <a:latin typeface="Times New Roman" pitchFamily="18" charset="0"/>
                <a:ea typeface="+mn-ea"/>
                <a:cs typeface="Times New Roman" pitchFamily="18" charset="0"/>
              </a:rPr>
              <a:t>7.5 	Diametrical vs. Radial Lines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32000"/>
            <a:ext cx="8229600" cy="4530725"/>
          </a:xfrm>
        </p:spPr>
        <p:txBody>
          <a:bodyPr/>
          <a:lstStyle/>
          <a:p>
            <a:pPr eaLnBrk="1" hangingPunct="1">
              <a:spcBef>
                <a:spcPts val="2400"/>
              </a:spcBef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Better center city distribution</a:t>
            </a:r>
          </a:p>
          <a:p>
            <a:pPr eaLnBrk="1" hangingPunct="1">
              <a:spcBef>
                <a:spcPts val="2400"/>
              </a:spcBef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Greater line connectivity</a:t>
            </a:r>
          </a:p>
          <a:p>
            <a:pPr eaLnBrk="1" hangingPunct="1">
              <a:spcBef>
                <a:spcPts val="2400"/>
              </a:spcBef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Longer lines have higher operational efficiency</a:t>
            </a:r>
          </a:p>
          <a:p>
            <a:pPr eaLnBrk="1" hangingPunct="1">
              <a:spcBef>
                <a:spcPts val="2400"/>
              </a:spcBef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No terminals in city center</a:t>
            </a:r>
          </a:p>
        </p:txBody>
      </p:sp>
    </p:spTree>
    <p:extLst>
      <p:ext uri="{BB962C8B-B14F-4D97-AF65-F5344CB8AC3E}">
        <p14:creationId xmlns:p14="http://schemas.microsoft.com/office/powerpoint/2010/main" val="101459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reeform 2"/>
          <p:cNvSpPr>
            <a:spLocks/>
          </p:cNvSpPr>
          <p:nvPr/>
        </p:nvSpPr>
        <p:spPr bwMode="auto">
          <a:xfrm>
            <a:off x="6546850" y="457200"/>
            <a:ext cx="1671638" cy="4086225"/>
          </a:xfrm>
          <a:custGeom>
            <a:avLst/>
            <a:gdLst>
              <a:gd name="T0" fmla="*/ 2147483647 w 790"/>
              <a:gd name="T1" fmla="*/ 0 h 3432"/>
              <a:gd name="T2" fmla="*/ 2147483647 w 790"/>
              <a:gd name="T3" fmla="*/ 2147483647 h 3432"/>
              <a:gd name="T4" fmla="*/ 2147483647 w 790"/>
              <a:gd name="T5" fmla="*/ 2147483647 h 3432"/>
              <a:gd name="T6" fmla="*/ 2147483647 w 790"/>
              <a:gd name="T7" fmla="*/ 2147483647 h 3432"/>
              <a:gd name="T8" fmla="*/ 2147483647 w 790"/>
              <a:gd name="T9" fmla="*/ 2147483647 h 3432"/>
              <a:gd name="T10" fmla="*/ 2147483647 w 790"/>
              <a:gd name="T11" fmla="*/ 2147483647 h 3432"/>
              <a:gd name="T12" fmla="*/ 2147483647 w 790"/>
              <a:gd name="T13" fmla="*/ 2147483647 h 3432"/>
              <a:gd name="T14" fmla="*/ 2147483647 w 790"/>
              <a:gd name="T15" fmla="*/ 2147483647 h 3432"/>
              <a:gd name="T16" fmla="*/ 2147483647 w 790"/>
              <a:gd name="T17" fmla="*/ 2147483647 h 34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90"/>
              <a:gd name="T28" fmla="*/ 0 h 3432"/>
              <a:gd name="T29" fmla="*/ 790 w 790"/>
              <a:gd name="T30" fmla="*/ 3432 h 34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90" h="3432">
                <a:moveTo>
                  <a:pt x="123" y="0"/>
                </a:moveTo>
                <a:cubicBezTo>
                  <a:pt x="155" y="208"/>
                  <a:pt x="187" y="416"/>
                  <a:pt x="171" y="624"/>
                </a:cubicBezTo>
                <a:cubicBezTo>
                  <a:pt x="155" y="832"/>
                  <a:pt x="0" y="1010"/>
                  <a:pt x="27" y="1248"/>
                </a:cubicBezTo>
                <a:cubicBezTo>
                  <a:pt x="54" y="1486"/>
                  <a:pt x="262" y="1857"/>
                  <a:pt x="333" y="2051"/>
                </a:cubicBezTo>
                <a:cubicBezTo>
                  <a:pt x="404" y="2245"/>
                  <a:pt x="430" y="2316"/>
                  <a:pt x="453" y="2410"/>
                </a:cubicBezTo>
                <a:cubicBezTo>
                  <a:pt x="476" y="2504"/>
                  <a:pt x="469" y="2547"/>
                  <a:pt x="474" y="2616"/>
                </a:cubicBezTo>
                <a:cubicBezTo>
                  <a:pt x="479" y="2685"/>
                  <a:pt x="474" y="2734"/>
                  <a:pt x="485" y="2823"/>
                </a:cubicBezTo>
                <a:cubicBezTo>
                  <a:pt x="496" y="2912"/>
                  <a:pt x="489" y="3047"/>
                  <a:pt x="540" y="3149"/>
                </a:cubicBezTo>
                <a:cubicBezTo>
                  <a:pt x="591" y="3251"/>
                  <a:pt x="738" y="3373"/>
                  <a:pt x="790" y="343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27" name="Line 3"/>
          <p:cNvSpPr>
            <a:spLocks noChangeShapeType="1"/>
          </p:cNvSpPr>
          <p:nvPr/>
        </p:nvSpPr>
        <p:spPr bwMode="auto">
          <a:xfrm flipH="1">
            <a:off x="1930400" y="857250"/>
            <a:ext cx="4978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>
            <a:off x="1930400" y="857250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>
            <a:off x="1930400" y="2228850"/>
            <a:ext cx="4775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>
            <a:off x="4775200" y="857250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>
            <a:off x="4572000" y="2228850"/>
            <a:ext cx="0" cy="3429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 flipH="1">
            <a:off x="4368800" y="2571750"/>
            <a:ext cx="203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3" name="Line 9"/>
          <p:cNvSpPr>
            <a:spLocks noChangeShapeType="1"/>
          </p:cNvSpPr>
          <p:nvPr/>
        </p:nvSpPr>
        <p:spPr bwMode="auto">
          <a:xfrm>
            <a:off x="4368800" y="2571750"/>
            <a:ext cx="0" cy="302895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>
            <a:off x="4368800" y="5600700"/>
            <a:ext cx="1117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auto">
          <a:xfrm flipV="1">
            <a:off x="5486400" y="5314950"/>
            <a:ext cx="0" cy="28575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>
            <a:off x="5486400" y="5314950"/>
            <a:ext cx="2336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7" name="Line 13"/>
          <p:cNvSpPr>
            <a:spLocks noChangeShapeType="1"/>
          </p:cNvSpPr>
          <p:nvPr/>
        </p:nvSpPr>
        <p:spPr bwMode="auto">
          <a:xfrm flipV="1">
            <a:off x="7823200" y="4343400"/>
            <a:ext cx="0" cy="97155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 flipH="1">
            <a:off x="2641600" y="2228850"/>
            <a:ext cx="0" cy="3429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9" name="Line 15"/>
          <p:cNvSpPr>
            <a:spLocks noChangeShapeType="1"/>
          </p:cNvSpPr>
          <p:nvPr/>
        </p:nvSpPr>
        <p:spPr bwMode="auto">
          <a:xfrm flipH="1">
            <a:off x="2438400" y="2571750"/>
            <a:ext cx="203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0" name="Line 16"/>
          <p:cNvSpPr>
            <a:spLocks noChangeShapeType="1"/>
          </p:cNvSpPr>
          <p:nvPr/>
        </p:nvSpPr>
        <p:spPr bwMode="auto">
          <a:xfrm>
            <a:off x="2438400" y="2571750"/>
            <a:ext cx="0" cy="14859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1" name="Line 17"/>
          <p:cNvSpPr>
            <a:spLocks noChangeShapeType="1"/>
          </p:cNvSpPr>
          <p:nvPr/>
        </p:nvSpPr>
        <p:spPr bwMode="auto">
          <a:xfrm>
            <a:off x="2438400" y="405765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2" name="Line 18"/>
          <p:cNvSpPr>
            <a:spLocks noChangeShapeType="1"/>
          </p:cNvSpPr>
          <p:nvPr/>
        </p:nvSpPr>
        <p:spPr bwMode="auto">
          <a:xfrm>
            <a:off x="5486400" y="40576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3" name="Line 19"/>
          <p:cNvSpPr>
            <a:spLocks noChangeShapeType="1"/>
          </p:cNvSpPr>
          <p:nvPr/>
        </p:nvSpPr>
        <p:spPr bwMode="auto">
          <a:xfrm>
            <a:off x="5486400" y="4286250"/>
            <a:ext cx="406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4" name="Line 20"/>
          <p:cNvSpPr>
            <a:spLocks noChangeShapeType="1"/>
          </p:cNvSpPr>
          <p:nvPr/>
        </p:nvSpPr>
        <p:spPr bwMode="auto">
          <a:xfrm>
            <a:off x="5892800" y="42862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5" name="Line 21"/>
          <p:cNvSpPr>
            <a:spLocks noChangeShapeType="1"/>
          </p:cNvSpPr>
          <p:nvPr/>
        </p:nvSpPr>
        <p:spPr bwMode="auto">
          <a:xfrm>
            <a:off x="5892800" y="4514850"/>
            <a:ext cx="406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6" name="Line 22"/>
          <p:cNvSpPr>
            <a:spLocks noChangeShapeType="1"/>
          </p:cNvSpPr>
          <p:nvPr/>
        </p:nvSpPr>
        <p:spPr bwMode="auto">
          <a:xfrm>
            <a:off x="6299200" y="4514850"/>
            <a:ext cx="0" cy="28575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7" name="Line 23"/>
          <p:cNvSpPr>
            <a:spLocks noChangeShapeType="1"/>
          </p:cNvSpPr>
          <p:nvPr/>
        </p:nvSpPr>
        <p:spPr bwMode="auto">
          <a:xfrm>
            <a:off x="6299200" y="48006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8" name="Freeform 24"/>
          <p:cNvSpPr>
            <a:spLocks/>
          </p:cNvSpPr>
          <p:nvPr/>
        </p:nvSpPr>
        <p:spPr bwMode="auto">
          <a:xfrm>
            <a:off x="6303963" y="400050"/>
            <a:ext cx="992187" cy="2995613"/>
          </a:xfrm>
          <a:custGeom>
            <a:avLst/>
            <a:gdLst>
              <a:gd name="T0" fmla="*/ 2147483647 w 469"/>
              <a:gd name="T1" fmla="*/ 0 h 2516"/>
              <a:gd name="T2" fmla="*/ 2147483647 w 469"/>
              <a:gd name="T3" fmla="*/ 2147483647 h 2516"/>
              <a:gd name="T4" fmla="*/ 2147483647 w 469"/>
              <a:gd name="T5" fmla="*/ 2147483647 h 2516"/>
              <a:gd name="T6" fmla="*/ 2147483647 w 469"/>
              <a:gd name="T7" fmla="*/ 2147483647 h 2516"/>
              <a:gd name="T8" fmla="*/ 2147483647 w 469"/>
              <a:gd name="T9" fmla="*/ 2147483647 h 25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9"/>
              <a:gd name="T16" fmla="*/ 0 h 2516"/>
              <a:gd name="T17" fmla="*/ 469 w 469"/>
              <a:gd name="T18" fmla="*/ 2516 h 25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9" h="2516">
                <a:moveTo>
                  <a:pt x="142" y="0"/>
                </a:moveTo>
                <a:cubicBezTo>
                  <a:pt x="150" y="300"/>
                  <a:pt x="158" y="600"/>
                  <a:pt x="142" y="816"/>
                </a:cubicBezTo>
                <a:cubicBezTo>
                  <a:pt x="126" y="1032"/>
                  <a:pt x="0" y="1047"/>
                  <a:pt x="46" y="1296"/>
                </a:cubicBezTo>
                <a:cubicBezTo>
                  <a:pt x="92" y="1545"/>
                  <a:pt x="367" y="2105"/>
                  <a:pt x="418" y="2308"/>
                </a:cubicBezTo>
                <a:cubicBezTo>
                  <a:pt x="469" y="2511"/>
                  <a:pt x="367" y="2473"/>
                  <a:pt x="354" y="2516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9" name="Freeform 25"/>
          <p:cNvSpPr>
            <a:spLocks/>
          </p:cNvSpPr>
          <p:nvPr/>
        </p:nvSpPr>
        <p:spPr bwMode="auto">
          <a:xfrm>
            <a:off x="4978400" y="1314450"/>
            <a:ext cx="1905000" cy="2154238"/>
          </a:xfrm>
          <a:custGeom>
            <a:avLst/>
            <a:gdLst>
              <a:gd name="T0" fmla="*/ 0 w 900"/>
              <a:gd name="T1" fmla="*/ 0 h 1809"/>
              <a:gd name="T2" fmla="*/ 2147483647 w 900"/>
              <a:gd name="T3" fmla="*/ 2147483647 h 1809"/>
              <a:gd name="T4" fmla="*/ 2147483647 w 900"/>
              <a:gd name="T5" fmla="*/ 2147483647 h 1809"/>
              <a:gd name="T6" fmla="*/ 2147483647 w 900"/>
              <a:gd name="T7" fmla="*/ 2147483647 h 1809"/>
              <a:gd name="T8" fmla="*/ 2147483647 w 900"/>
              <a:gd name="T9" fmla="*/ 2147483647 h 1809"/>
              <a:gd name="T10" fmla="*/ 2147483647 w 900"/>
              <a:gd name="T11" fmla="*/ 2147483647 h 1809"/>
              <a:gd name="T12" fmla="*/ 2147483647 w 900"/>
              <a:gd name="T13" fmla="*/ 2147483647 h 180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00"/>
              <a:gd name="T22" fmla="*/ 0 h 1809"/>
              <a:gd name="T23" fmla="*/ 900 w 900"/>
              <a:gd name="T24" fmla="*/ 1809 h 180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00" h="1809">
                <a:moveTo>
                  <a:pt x="0" y="0"/>
                </a:moveTo>
                <a:cubicBezTo>
                  <a:pt x="19" y="30"/>
                  <a:pt x="38" y="59"/>
                  <a:pt x="91" y="89"/>
                </a:cubicBezTo>
                <a:cubicBezTo>
                  <a:pt x="144" y="119"/>
                  <a:pt x="266" y="149"/>
                  <a:pt x="319" y="178"/>
                </a:cubicBezTo>
                <a:cubicBezTo>
                  <a:pt x="372" y="208"/>
                  <a:pt x="387" y="241"/>
                  <a:pt x="410" y="267"/>
                </a:cubicBezTo>
                <a:cubicBezTo>
                  <a:pt x="434" y="294"/>
                  <a:pt x="447" y="301"/>
                  <a:pt x="463" y="338"/>
                </a:cubicBezTo>
                <a:cubicBezTo>
                  <a:pt x="478" y="375"/>
                  <a:pt x="429" y="245"/>
                  <a:pt x="502" y="490"/>
                </a:cubicBezTo>
                <a:cubicBezTo>
                  <a:pt x="575" y="735"/>
                  <a:pt x="817" y="1534"/>
                  <a:pt x="900" y="1809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50" name="Freeform 26"/>
          <p:cNvSpPr>
            <a:spLocks/>
          </p:cNvSpPr>
          <p:nvPr/>
        </p:nvSpPr>
        <p:spPr bwMode="auto">
          <a:xfrm>
            <a:off x="2501900" y="1165225"/>
            <a:ext cx="4635500" cy="2287588"/>
          </a:xfrm>
          <a:custGeom>
            <a:avLst/>
            <a:gdLst>
              <a:gd name="T0" fmla="*/ 2147483647 w 2190"/>
              <a:gd name="T1" fmla="*/ 2147483647 h 1922"/>
              <a:gd name="T2" fmla="*/ 2147483647 w 2190"/>
              <a:gd name="T3" fmla="*/ 2147483647 h 1922"/>
              <a:gd name="T4" fmla="*/ 2147483647 w 2190"/>
              <a:gd name="T5" fmla="*/ 2147483647 h 1922"/>
              <a:gd name="T6" fmla="*/ 2147483647 w 2190"/>
              <a:gd name="T7" fmla="*/ 2147483647 h 1922"/>
              <a:gd name="T8" fmla="*/ 0 w 2190"/>
              <a:gd name="T9" fmla="*/ 0 h 19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90"/>
              <a:gd name="T16" fmla="*/ 0 h 1922"/>
              <a:gd name="T17" fmla="*/ 2190 w 2190"/>
              <a:gd name="T18" fmla="*/ 1922 h 19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90" h="1922">
                <a:moveTo>
                  <a:pt x="2190" y="1922"/>
                </a:moveTo>
                <a:cubicBezTo>
                  <a:pt x="1955" y="1695"/>
                  <a:pt x="1051" y="809"/>
                  <a:pt x="786" y="558"/>
                </a:cubicBezTo>
                <a:cubicBezTo>
                  <a:pt x="521" y="307"/>
                  <a:pt x="666" y="454"/>
                  <a:pt x="603" y="414"/>
                </a:cubicBezTo>
                <a:cubicBezTo>
                  <a:pt x="540" y="374"/>
                  <a:pt x="507" y="385"/>
                  <a:pt x="407" y="316"/>
                </a:cubicBezTo>
                <a:cubicBezTo>
                  <a:pt x="307" y="247"/>
                  <a:pt x="85" y="66"/>
                  <a:pt x="0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51" name="Freeform 27"/>
          <p:cNvSpPr>
            <a:spLocks/>
          </p:cNvSpPr>
          <p:nvPr/>
        </p:nvSpPr>
        <p:spPr bwMode="auto">
          <a:xfrm>
            <a:off x="3810000" y="1257300"/>
            <a:ext cx="457200" cy="393700"/>
          </a:xfrm>
          <a:custGeom>
            <a:avLst/>
            <a:gdLst>
              <a:gd name="T0" fmla="*/ 0 w 216"/>
              <a:gd name="T1" fmla="*/ 2147483647 h 330"/>
              <a:gd name="T2" fmla="*/ 2147483647 w 216"/>
              <a:gd name="T3" fmla="*/ 2147483647 h 330"/>
              <a:gd name="T4" fmla="*/ 2147483647 w 216"/>
              <a:gd name="T5" fmla="*/ 2147483647 h 330"/>
              <a:gd name="T6" fmla="*/ 2147483647 w 216"/>
              <a:gd name="T7" fmla="*/ 0 h 330"/>
              <a:gd name="T8" fmla="*/ 0 60000 65536"/>
              <a:gd name="T9" fmla="*/ 0 60000 65536"/>
              <a:gd name="T10" fmla="*/ 0 60000 65536"/>
              <a:gd name="T11" fmla="*/ 0 60000 65536"/>
              <a:gd name="T12" fmla="*/ 0 w 216"/>
              <a:gd name="T13" fmla="*/ 0 h 330"/>
              <a:gd name="T14" fmla="*/ 216 w 216"/>
              <a:gd name="T15" fmla="*/ 330 h 3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" h="330">
                <a:moveTo>
                  <a:pt x="0" y="330"/>
                </a:moveTo>
                <a:cubicBezTo>
                  <a:pt x="19" y="307"/>
                  <a:pt x="92" y="223"/>
                  <a:pt x="120" y="192"/>
                </a:cubicBezTo>
                <a:cubicBezTo>
                  <a:pt x="148" y="161"/>
                  <a:pt x="152" y="176"/>
                  <a:pt x="168" y="144"/>
                </a:cubicBezTo>
                <a:cubicBezTo>
                  <a:pt x="184" y="112"/>
                  <a:pt x="208" y="16"/>
                  <a:pt x="216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52" name="Line 28"/>
          <p:cNvSpPr>
            <a:spLocks noChangeShapeType="1"/>
          </p:cNvSpPr>
          <p:nvPr/>
        </p:nvSpPr>
        <p:spPr bwMode="auto">
          <a:xfrm>
            <a:off x="4368800" y="29718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53" name="Line 29"/>
          <p:cNvSpPr>
            <a:spLocks noChangeShapeType="1"/>
          </p:cNvSpPr>
          <p:nvPr/>
        </p:nvSpPr>
        <p:spPr bwMode="auto">
          <a:xfrm>
            <a:off x="5892800" y="2971800"/>
            <a:ext cx="0" cy="131445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54" name="Freeform 30"/>
          <p:cNvSpPr>
            <a:spLocks/>
          </p:cNvSpPr>
          <p:nvPr/>
        </p:nvSpPr>
        <p:spPr bwMode="auto">
          <a:xfrm>
            <a:off x="4291013" y="2800350"/>
            <a:ext cx="2547937" cy="608013"/>
          </a:xfrm>
          <a:custGeom>
            <a:avLst/>
            <a:gdLst>
              <a:gd name="T0" fmla="*/ 0 w 1204"/>
              <a:gd name="T1" fmla="*/ 0 h 510"/>
              <a:gd name="T2" fmla="*/ 2147483647 w 1204"/>
              <a:gd name="T3" fmla="*/ 2147483647 h 510"/>
              <a:gd name="T4" fmla="*/ 2147483647 w 1204"/>
              <a:gd name="T5" fmla="*/ 2147483647 h 510"/>
              <a:gd name="T6" fmla="*/ 2147483647 w 1204"/>
              <a:gd name="T7" fmla="*/ 2147483647 h 510"/>
              <a:gd name="T8" fmla="*/ 2147483647 w 1204"/>
              <a:gd name="T9" fmla="*/ 2147483647 h 5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4"/>
              <a:gd name="T16" fmla="*/ 0 h 510"/>
              <a:gd name="T17" fmla="*/ 1204 w 1204"/>
              <a:gd name="T18" fmla="*/ 510 h 5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4" h="510">
                <a:moveTo>
                  <a:pt x="0" y="0"/>
                </a:moveTo>
                <a:cubicBezTo>
                  <a:pt x="32" y="32"/>
                  <a:pt x="64" y="64"/>
                  <a:pt x="144" y="96"/>
                </a:cubicBezTo>
                <a:cubicBezTo>
                  <a:pt x="224" y="128"/>
                  <a:pt x="392" y="160"/>
                  <a:pt x="480" y="192"/>
                </a:cubicBezTo>
                <a:cubicBezTo>
                  <a:pt x="568" y="224"/>
                  <a:pt x="551" y="235"/>
                  <a:pt x="672" y="288"/>
                </a:cubicBezTo>
                <a:cubicBezTo>
                  <a:pt x="793" y="341"/>
                  <a:pt x="1093" y="464"/>
                  <a:pt x="1204" y="51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55" name="Freeform 31"/>
          <p:cNvSpPr>
            <a:spLocks/>
          </p:cNvSpPr>
          <p:nvPr/>
        </p:nvSpPr>
        <p:spPr bwMode="auto">
          <a:xfrm>
            <a:off x="4267200" y="3441700"/>
            <a:ext cx="2559050" cy="95250"/>
          </a:xfrm>
          <a:custGeom>
            <a:avLst/>
            <a:gdLst>
              <a:gd name="T0" fmla="*/ 2147483647 w 1209"/>
              <a:gd name="T1" fmla="*/ 2147483647 h 81"/>
              <a:gd name="T2" fmla="*/ 2147483647 w 1209"/>
              <a:gd name="T3" fmla="*/ 2147483647 h 81"/>
              <a:gd name="T4" fmla="*/ 2147483647 w 1209"/>
              <a:gd name="T5" fmla="*/ 2147483647 h 81"/>
              <a:gd name="T6" fmla="*/ 2147483647 w 1209"/>
              <a:gd name="T7" fmla="*/ 2147483647 h 81"/>
              <a:gd name="T8" fmla="*/ 0 w 1209"/>
              <a:gd name="T9" fmla="*/ 2147483647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9"/>
              <a:gd name="T16" fmla="*/ 0 h 81"/>
              <a:gd name="T17" fmla="*/ 1209 w 1209"/>
              <a:gd name="T18" fmla="*/ 81 h 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9" h="81">
                <a:moveTo>
                  <a:pt x="1209" y="23"/>
                </a:moveTo>
                <a:cubicBezTo>
                  <a:pt x="1120" y="21"/>
                  <a:pt x="817" y="0"/>
                  <a:pt x="672" y="9"/>
                </a:cubicBezTo>
                <a:cubicBezTo>
                  <a:pt x="527" y="18"/>
                  <a:pt x="424" y="70"/>
                  <a:pt x="336" y="75"/>
                </a:cubicBezTo>
                <a:cubicBezTo>
                  <a:pt x="248" y="81"/>
                  <a:pt x="200" y="48"/>
                  <a:pt x="144" y="42"/>
                </a:cubicBezTo>
                <a:cubicBezTo>
                  <a:pt x="88" y="37"/>
                  <a:pt x="16" y="42"/>
                  <a:pt x="0" y="42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56" name="Oval 32"/>
          <p:cNvSpPr>
            <a:spLocks noChangeArrowheads="1"/>
          </p:cNvSpPr>
          <p:nvPr/>
        </p:nvSpPr>
        <p:spPr bwMode="auto">
          <a:xfrm>
            <a:off x="6546850" y="342900"/>
            <a:ext cx="101600" cy="555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57" name="Oval 33"/>
          <p:cNvSpPr>
            <a:spLocks noChangeArrowheads="1"/>
          </p:cNvSpPr>
          <p:nvPr/>
        </p:nvSpPr>
        <p:spPr bwMode="auto">
          <a:xfrm>
            <a:off x="2463800" y="1146175"/>
            <a:ext cx="101600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58" name="Oval 34"/>
          <p:cNvSpPr>
            <a:spLocks noChangeArrowheads="1"/>
          </p:cNvSpPr>
          <p:nvPr/>
        </p:nvSpPr>
        <p:spPr bwMode="auto">
          <a:xfrm>
            <a:off x="4902200" y="1274763"/>
            <a:ext cx="101600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59" name="Oval 35"/>
          <p:cNvSpPr>
            <a:spLocks noChangeArrowheads="1"/>
          </p:cNvSpPr>
          <p:nvPr/>
        </p:nvSpPr>
        <p:spPr bwMode="auto">
          <a:xfrm>
            <a:off x="4221163" y="1200150"/>
            <a:ext cx="101600" cy="555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60" name="Oval 36"/>
          <p:cNvSpPr>
            <a:spLocks noChangeArrowheads="1"/>
          </p:cNvSpPr>
          <p:nvPr/>
        </p:nvSpPr>
        <p:spPr bwMode="auto">
          <a:xfrm>
            <a:off x="4202113" y="2752725"/>
            <a:ext cx="101600" cy="555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61" name="Oval 37"/>
          <p:cNvSpPr>
            <a:spLocks noChangeArrowheads="1"/>
          </p:cNvSpPr>
          <p:nvPr/>
        </p:nvSpPr>
        <p:spPr bwMode="auto">
          <a:xfrm>
            <a:off x="4165600" y="3462338"/>
            <a:ext cx="101600" cy="555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62" name="Freeform 38"/>
          <p:cNvSpPr>
            <a:spLocks/>
          </p:cNvSpPr>
          <p:nvPr/>
        </p:nvSpPr>
        <p:spPr bwMode="auto">
          <a:xfrm>
            <a:off x="4165600" y="3697288"/>
            <a:ext cx="3117850" cy="246062"/>
          </a:xfrm>
          <a:custGeom>
            <a:avLst/>
            <a:gdLst>
              <a:gd name="T0" fmla="*/ 0 w 1473"/>
              <a:gd name="T1" fmla="*/ 2147483647 h 207"/>
              <a:gd name="T2" fmla="*/ 2147483647 w 1473"/>
              <a:gd name="T3" fmla="*/ 2147483647 h 207"/>
              <a:gd name="T4" fmla="*/ 2147483647 w 1473"/>
              <a:gd name="T5" fmla="*/ 2147483647 h 207"/>
              <a:gd name="T6" fmla="*/ 2147483647 w 1473"/>
              <a:gd name="T7" fmla="*/ 2147483647 h 207"/>
              <a:gd name="T8" fmla="*/ 2147483647 w 1473"/>
              <a:gd name="T9" fmla="*/ 2147483647 h 207"/>
              <a:gd name="T10" fmla="*/ 2147483647 w 1473"/>
              <a:gd name="T11" fmla="*/ 2147483647 h 207"/>
              <a:gd name="T12" fmla="*/ 2147483647 w 1473"/>
              <a:gd name="T13" fmla="*/ 2147483647 h 207"/>
              <a:gd name="T14" fmla="*/ 2147483647 w 1473"/>
              <a:gd name="T15" fmla="*/ 2147483647 h 2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73"/>
              <a:gd name="T25" fmla="*/ 0 h 207"/>
              <a:gd name="T26" fmla="*/ 1473 w 1473"/>
              <a:gd name="T27" fmla="*/ 207 h 2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73" h="207">
                <a:moveTo>
                  <a:pt x="0" y="207"/>
                </a:moveTo>
                <a:cubicBezTo>
                  <a:pt x="84" y="187"/>
                  <a:pt x="176" y="169"/>
                  <a:pt x="240" y="159"/>
                </a:cubicBezTo>
                <a:cubicBezTo>
                  <a:pt x="304" y="149"/>
                  <a:pt x="334" y="153"/>
                  <a:pt x="382" y="145"/>
                </a:cubicBezTo>
                <a:cubicBezTo>
                  <a:pt x="430" y="137"/>
                  <a:pt x="474" y="115"/>
                  <a:pt x="528" y="111"/>
                </a:cubicBezTo>
                <a:cubicBezTo>
                  <a:pt x="582" y="107"/>
                  <a:pt x="647" y="133"/>
                  <a:pt x="708" y="124"/>
                </a:cubicBezTo>
                <a:cubicBezTo>
                  <a:pt x="769" y="115"/>
                  <a:pt x="807" y="77"/>
                  <a:pt x="893" y="58"/>
                </a:cubicBezTo>
                <a:cubicBezTo>
                  <a:pt x="979" y="39"/>
                  <a:pt x="1127" y="18"/>
                  <a:pt x="1224" y="9"/>
                </a:cubicBezTo>
                <a:cubicBezTo>
                  <a:pt x="1321" y="0"/>
                  <a:pt x="1421" y="7"/>
                  <a:pt x="1473" y="6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63" name="Oval 39"/>
          <p:cNvSpPr>
            <a:spLocks noChangeArrowheads="1"/>
          </p:cNvSpPr>
          <p:nvPr/>
        </p:nvSpPr>
        <p:spPr bwMode="auto">
          <a:xfrm>
            <a:off x="4064000" y="3914775"/>
            <a:ext cx="101600" cy="555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64" name="Freeform 40"/>
          <p:cNvSpPr>
            <a:spLocks/>
          </p:cNvSpPr>
          <p:nvPr/>
        </p:nvSpPr>
        <p:spPr bwMode="auto">
          <a:xfrm>
            <a:off x="5154613" y="3736975"/>
            <a:ext cx="2128837" cy="949325"/>
          </a:xfrm>
          <a:custGeom>
            <a:avLst/>
            <a:gdLst>
              <a:gd name="T0" fmla="*/ 2147483647 w 1006"/>
              <a:gd name="T1" fmla="*/ 0 h 798"/>
              <a:gd name="T2" fmla="*/ 2147483647 w 1006"/>
              <a:gd name="T3" fmla="*/ 2147483647 h 798"/>
              <a:gd name="T4" fmla="*/ 2147483647 w 1006"/>
              <a:gd name="T5" fmla="*/ 2147483647 h 798"/>
              <a:gd name="T6" fmla="*/ 2147483647 w 1006"/>
              <a:gd name="T7" fmla="*/ 2147483647 h 798"/>
              <a:gd name="T8" fmla="*/ 2147483647 w 1006"/>
              <a:gd name="T9" fmla="*/ 2147483647 h 798"/>
              <a:gd name="T10" fmla="*/ 0 w 1006"/>
              <a:gd name="T11" fmla="*/ 2147483647 h 7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06"/>
              <a:gd name="T19" fmla="*/ 0 h 798"/>
              <a:gd name="T20" fmla="*/ 1006 w 1006"/>
              <a:gd name="T21" fmla="*/ 798 h 79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06" h="798">
                <a:moveTo>
                  <a:pt x="1006" y="0"/>
                </a:moveTo>
                <a:cubicBezTo>
                  <a:pt x="951" y="21"/>
                  <a:pt x="771" y="77"/>
                  <a:pt x="672" y="126"/>
                </a:cubicBezTo>
                <a:cubicBezTo>
                  <a:pt x="573" y="175"/>
                  <a:pt x="505" y="246"/>
                  <a:pt x="409" y="294"/>
                </a:cubicBezTo>
                <a:cubicBezTo>
                  <a:pt x="313" y="342"/>
                  <a:pt x="156" y="370"/>
                  <a:pt x="96" y="414"/>
                </a:cubicBezTo>
                <a:cubicBezTo>
                  <a:pt x="36" y="458"/>
                  <a:pt x="64" y="494"/>
                  <a:pt x="48" y="558"/>
                </a:cubicBezTo>
                <a:cubicBezTo>
                  <a:pt x="32" y="622"/>
                  <a:pt x="8" y="758"/>
                  <a:pt x="0" y="798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65" name="Freeform 41"/>
          <p:cNvSpPr>
            <a:spLocks/>
          </p:cNvSpPr>
          <p:nvPr/>
        </p:nvSpPr>
        <p:spPr bwMode="auto">
          <a:xfrm>
            <a:off x="5154613" y="3600450"/>
            <a:ext cx="2238375" cy="1085850"/>
          </a:xfrm>
          <a:custGeom>
            <a:avLst/>
            <a:gdLst>
              <a:gd name="T0" fmla="*/ 0 w 1058"/>
              <a:gd name="T1" fmla="*/ 2147483647 h 912"/>
              <a:gd name="T2" fmla="*/ 2147483647 w 1058"/>
              <a:gd name="T3" fmla="*/ 2147483647 h 912"/>
              <a:gd name="T4" fmla="*/ 2147483647 w 1058"/>
              <a:gd name="T5" fmla="*/ 2147483647 h 912"/>
              <a:gd name="T6" fmla="*/ 2147483647 w 1058"/>
              <a:gd name="T7" fmla="*/ 2147483647 h 912"/>
              <a:gd name="T8" fmla="*/ 2147483647 w 1058"/>
              <a:gd name="T9" fmla="*/ 2147483647 h 912"/>
              <a:gd name="T10" fmla="*/ 2147483647 w 1058"/>
              <a:gd name="T11" fmla="*/ 0 h 9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58"/>
              <a:gd name="T19" fmla="*/ 0 h 912"/>
              <a:gd name="T20" fmla="*/ 1058 w 1058"/>
              <a:gd name="T21" fmla="*/ 912 h 9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58" h="912">
                <a:moveTo>
                  <a:pt x="0" y="912"/>
                </a:moveTo>
                <a:cubicBezTo>
                  <a:pt x="64" y="892"/>
                  <a:pt x="128" y="872"/>
                  <a:pt x="192" y="864"/>
                </a:cubicBezTo>
                <a:cubicBezTo>
                  <a:pt x="256" y="856"/>
                  <a:pt x="288" y="912"/>
                  <a:pt x="384" y="864"/>
                </a:cubicBezTo>
                <a:cubicBezTo>
                  <a:pt x="480" y="816"/>
                  <a:pt x="663" y="684"/>
                  <a:pt x="768" y="576"/>
                </a:cubicBezTo>
                <a:cubicBezTo>
                  <a:pt x="873" y="468"/>
                  <a:pt x="966" y="309"/>
                  <a:pt x="1012" y="213"/>
                </a:cubicBezTo>
                <a:cubicBezTo>
                  <a:pt x="1058" y="117"/>
                  <a:pt x="1036" y="44"/>
                  <a:pt x="1042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66" name="Oval 42"/>
          <p:cNvSpPr>
            <a:spLocks noChangeArrowheads="1"/>
          </p:cNvSpPr>
          <p:nvPr/>
        </p:nvSpPr>
        <p:spPr bwMode="auto">
          <a:xfrm>
            <a:off x="5075238" y="4686300"/>
            <a:ext cx="101600" cy="555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67" name="Freeform 43"/>
          <p:cNvSpPr>
            <a:spLocks/>
          </p:cNvSpPr>
          <p:nvPr/>
        </p:nvSpPr>
        <p:spPr bwMode="auto">
          <a:xfrm>
            <a:off x="6037263" y="3657600"/>
            <a:ext cx="1258887" cy="685800"/>
          </a:xfrm>
          <a:custGeom>
            <a:avLst/>
            <a:gdLst>
              <a:gd name="T0" fmla="*/ 0 w 595"/>
              <a:gd name="T1" fmla="*/ 2147483647 h 576"/>
              <a:gd name="T2" fmla="*/ 2147483647 w 595"/>
              <a:gd name="T3" fmla="*/ 2147483647 h 576"/>
              <a:gd name="T4" fmla="*/ 2147483647 w 595"/>
              <a:gd name="T5" fmla="*/ 2147483647 h 576"/>
              <a:gd name="T6" fmla="*/ 2147483647 w 595"/>
              <a:gd name="T7" fmla="*/ 2147483647 h 576"/>
              <a:gd name="T8" fmla="*/ 2147483647 w 595"/>
              <a:gd name="T9" fmla="*/ 2147483647 h 576"/>
              <a:gd name="T10" fmla="*/ 2147483647 w 595"/>
              <a:gd name="T11" fmla="*/ 0 h 5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95"/>
              <a:gd name="T19" fmla="*/ 0 h 576"/>
              <a:gd name="T20" fmla="*/ 595 w 595"/>
              <a:gd name="T21" fmla="*/ 576 h 57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95" h="576">
                <a:moveTo>
                  <a:pt x="0" y="576"/>
                </a:moveTo>
                <a:cubicBezTo>
                  <a:pt x="80" y="512"/>
                  <a:pt x="172" y="445"/>
                  <a:pt x="240" y="384"/>
                </a:cubicBezTo>
                <a:cubicBezTo>
                  <a:pt x="308" y="323"/>
                  <a:pt x="361" y="247"/>
                  <a:pt x="409" y="211"/>
                </a:cubicBezTo>
                <a:cubicBezTo>
                  <a:pt x="457" y="175"/>
                  <a:pt x="498" y="190"/>
                  <a:pt x="529" y="168"/>
                </a:cubicBezTo>
                <a:cubicBezTo>
                  <a:pt x="560" y="146"/>
                  <a:pt x="584" y="109"/>
                  <a:pt x="595" y="81"/>
                </a:cubicBezTo>
                <a:lnTo>
                  <a:pt x="595" y="0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68" name="Oval 44"/>
          <p:cNvSpPr>
            <a:spLocks noChangeArrowheads="1"/>
          </p:cNvSpPr>
          <p:nvPr/>
        </p:nvSpPr>
        <p:spPr bwMode="auto">
          <a:xfrm>
            <a:off x="5951538" y="4332288"/>
            <a:ext cx="101600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69" name="Freeform 45"/>
          <p:cNvSpPr>
            <a:spLocks/>
          </p:cNvSpPr>
          <p:nvPr/>
        </p:nvSpPr>
        <p:spPr bwMode="auto">
          <a:xfrm>
            <a:off x="6705600" y="3546475"/>
            <a:ext cx="741363" cy="1368425"/>
          </a:xfrm>
          <a:custGeom>
            <a:avLst/>
            <a:gdLst>
              <a:gd name="T0" fmla="*/ 2147483647 w 350"/>
              <a:gd name="T1" fmla="*/ 0 h 1149"/>
              <a:gd name="T2" fmla="*/ 2147483647 w 350"/>
              <a:gd name="T3" fmla="*/ 2147483647 h 1149"/>
              <a:gd name="T4" fmla="*/ 2147483647 w 350"/>
              <a:gd name="T5" fmla="*/ 2147483647 h 1149"/>
              <a:gd name="T6" fmla="*/ 2147483647 w 350"/>
              <a:gd name="T7" fmla="*/ 2147483647 h 1149"/>
              <a:gd name="T8" fmla="*/ 2147483647 w 350"/>
              <a:gd name="T9" fmla="*/ 2147483647 h 1149"/>
              <a:gd name="T10" fmla="*/ 0 w 350"/>
              <a:gd name="T11" fmla="*/ 2147483647 h 11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50"/>
              <a:gd name="T19" fmla="*/ 0 h 1149"/>
              <a:gd name="T20" fmla="*/ 350 w 350"/>
              <a:gd name="T21" fmla="*/ 1149 h 114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50" h="1149">
                <a:moveTo>
                  <a:pt x="336" y="0"/>
                </a:moveTo>
                <a:cubicBezTo>
                  <a:pt x="338" y="31"/>
                  <a:pt x="347" y="130"/>
                  <a:pt x="345" y="186"/>
                </a:cubicBezTo>
                <a:cubicBezTo>
                  <a:pt x="343" y="242"/>
                  <a:pt x="350" y="275"/>
                  <a:pt x="324" y="339"/>
                </a:cubicBezTo>
                <a:cubicBezTo>
                  <a:pt x="298" y="403"/>
                  <a:pt x="223" y="501"/>
                  <a:pt x="192" y="573"/>
                </a:cubicBezTo>
                <a:cubicBezTo>
                  <a:pt x="161" y="645"/>
                  <a:pt x="171" y="675"/>
                  <a:pt x="139" y="771"/>
                </a:cubicBezTo>
                <a:cubicBezTo>
                  <a:pt x="107" y="867"/>
                  <a:pt x="29" y="1070"/>
                  <a:pt x="0" y="1149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70" name="Oval 46"/>
          <p:cNvSpPr>
            <a:spLocks noChangeArrowheads="1"/>
          </p:cNvSpPr>
          <p:nvPr/>
        </p:nvSpPr>
        <p:spPr bwMode="auto">
          <a:xfrm>
            <a:off x="6635750" y="4910138"/>
            <a:ext cx="101600" cy="555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71" name="Freeform 47"/>
          <p:cNvSpPr>
            <a:spLocks/>
          </p:cNvSpPr>
          <p:nvPr/>
        </p:nvSpPr>
        <p:spPr bwMode="auto">
          <a:xfrm>
            <a:off x="7366000" y="3998913"/>
            <a:ext cx="179388" cy="195262"/>
          </a:xfrm>
          <a:custGeom>
            <a:avLst/>
            <a:gdLst>
              <a:gd name="T0" fmla="*/ 0 w 85"/>
              <a:gd name="T1" fmla="*/ 0 h 163"/>
              <a:gd name="T2" fmla="*/ 2147483647 w 85"/>
              <a:gd name="T3" fmla="*/ 2147483647 h 163"/>
              <a:gd name="T4" fmla="*/ 2147483647 w 85"/>
              <a:gd name="T5" fmla="*/ 2147483647 h 163"/>
              <a:gd name="T6" fmla="*/ 0 60000 65536"/>
              <a:gd name="T7" fmla="*/ 0 60000 65536"/>
              <a:gd name="T8" fmla="*/ 0 60000 65536"/>
              <a:gd name="T9" fmla="*/ 0 w 85"/>
              <a:gd name="T10" fmla="*/ 0 h 163"/>
              <a:gd name="T11" fmla="*/ 85 w 85"/>
              <a:gd name="T12" fmla="*/ 163 h 1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5" h="163">
                <a:moveTo>
                  <a:pt x="0" y="0"/>
                </a:moveTo>
                <a:cubicBezTo>
                  <a:pt x="12" y="6"/>
                  <a:pt x="59" y="22"/>
                  <a:pt x="72" y="49"/>
                </a:cubicBezTo>
                <a:cubicBezTo>
                  <a:pt x="85" y="76"/>
                  <a:pt x="76" y="139"/>
                  <a:pt x="77" y="163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72" name="Oval 48"/>
          <p:cNvSpPr>
            <a:spLocks noChangeArrowheads="1"/>
          </p:cNvSpPr>
          <p:nvPr/>
        </p:nvSpPr>
        <p:spPr bwMode="auto">
          <a:xfrm>
            <a:off x="7486650" y="4175125"/>
            <a:ext cx="101600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73" name="Freeform 49"/>
          <p:cNvSpPr>
            <a:spLocks/>
          </p:cNvSpPr>
          <p:nvPr/>
        </p:nvSpPr>
        <p:spPr bwMode="auto">
          <a:xfrm>
            <a:off x="6805613" y="4017963"/>
            <a:ext cx="1601787" cy="654050"/>
          </a:xfrm>
          <a:custGeom>
            <a:avLst/>
            <a:gdLst>
              <a:gd name="T0" fmla="*/ 2147483647 w 757"/>
              <a:gd name="T1" fmla="*/ 2147483647 h 549"/>
              <a:gd name="T2" fmla="*/ 2147483647 w 757"/>
              <a:gd name="T3" fmla="*/ 2147483647 h 549"/>
              <a:gd name="T4" fmla="*/ 2147483647 w 757"/>
              <a:gd name="T5" fmla="*/ 2147483647 h 549"/>
              <a:gd name="T6" fmla="*/ 2147483647 w 757"/>
              <a:gd name="T7" fmla="*/ 2147483647 h 549"/>
              <a:gd name="T8" fmla="*/ 2147483647 w 757"/>
              <a:gd name="T9" fmla="*/ 2147483647 h 549"/>
              <a:gd name="T10" fmla="*/ 2147483647 w 757"/>
              <a:gd name="T11" fmla="*/ 2147483647 h 549"/>
              <a:gd name="T12" fmla="*/ 2147483647 w 757"/>
              <a:gd name="T13" fmla="*/ 2147483647 h 549"/>
              <a:gd name="T14" fmla="*/ 2147483647 w 757"/>
              <a:gd name="T15" fmla="*/ 2147483647 h 54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57"/>
              <a:gd name="T25" fmla="*/ 0 h 549"/>
              <a:gd name="T26" fmla="*/ 757 w 757"/>
              <a:gd name="T27" fmla="*/ 549 h 54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57" h="549">
                <a:moveTo>
                  <a:pt x="142" y="18"/>
                </a:moveTo>
                <a:cubicBezTo>
                  <a:pt x="126" y="19"/>
                  <a:pt x="66" y="0"/>
                  <a:pt x="45" y="29"/>
                </a:cubicBezTo>
                <a:cubicBezTo>
                  <a:pt x="24" y="58"/>
                  <a:pt x="0" y="160"/>
                  <a:pt x="17" y="193"/>
                </a:cubicBezTo>
                <a:cubicBezTo>
                  <a:pt x="34" y="226"/>
                  <a:pt x="116" y="204"/>
                  <a:pt x="145" y="225"/>
                </a:cubicBezTo>
                <a:cubicBezTo>
                  <a:pt x="174" y="246"/>
                  <a:pt x="161" y="297"/>
                  <a:pt x="193" y="321"/>
                </a:cubicBezTo>
                <a:cubicBezTo>
                  <a:pt x="225" y="345"/>
                  <a:pt x="297" y="345"/>
                  <a:pt x="337" y="369"/>
                </a:cubicBezTo>
                <a:cubicBezTo>
                  <a:pt x="377" y="393"/>
                  <a:pt x="363" y="435"/>
                  <a:pt x="433" y="465"/>
                </a:cubicBezTo>
                <a:cubicBezTo>
                  <a:pt x="503" y="495"/>
                  <a:pt x="690" y="532"/>
                  <a:pt x="757" y="549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74" name="Freeform 50"/>
          <p:cNvSpPr>
            <a:spLocks/>
          </p:cNvSpPr>
          <p:nvPr/>
        </p:nvSpPr>
        <p:spPr bwMode="auto">
          <a:xfrm>
            <a:off x="6870700" y="3443288"/>
            <a:ext cx="430213" cy="187325"/>
          </a:xfrm>
          <a:custGeom>
            <a:avLst/>
            <a:gdLst>
              <a:gd name="T0" fmla="*/ 0 w 203"/>
              <a:gd name="T1" fmla="*/ 0 h 157"/>
              <a:gd name="T2" fmla="*/ 2147483647 w 203"/>
              <a:gd name="T3" fmla="*/ 2147483647 h 157"/>
              <a:gd name="T4" fmla="*/ 2147483647 w 203"/>
              <a:gd name="T5" fmla="*/ 2147483647 h 157"/>
              <a:gd name="T6" fmla="*/ 2147483647 w 203"/>
              <a:gd name="T7" fmla="*/ 2147483647 h 157"/>
              <a:gd name="T8" fmla="*/ 0 60000 65536"/>
              <a:gd name="T9" fmla="*/ 0 60000 65536"/>
              <a:gd name="T10" fmla="*/ 0 60000 65536"/>
              <a:gd name="T11" fmla="*/ 0 60000 65536"/>
              <a:gd name="T12" fmla="*/ 0 w 203"/>
              <a:gd name="T13" fmla="*/ 0 h 157"/>
              <a:gd name="T14" fmla="*/ 203 w 203"/>
              <a:gd name="T15" fmla="*/ 157 h 15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3" h="157">
                <a:moveTo>
                  <a:pt x="0" y="0"/>
                </a:moveTo>
                <a:cubicBezTo>
                  <a:pt x="13" y="6"/>
                  <a:pt x="48" y="28"/>
                  <a:pt x="78" y="36"/>
                </a:cubicBezTo>
                <a:cubicBezTo>
                  <a:pt x="108" y="44"/>
                  <a:pt x="163" y="28"/>
                  <a:pt x="183" y="48"/>
                </a:cubicBezTo>
                <a:cubicBezTo>
                  <a:pt x="203" y="68"/>
                  <a:pt x="195" y="134"/>
                  <a:pt x="198" y="157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75" name="Freeform 51"/>
          <p:cNvSpPr>
            <a:spLocks/>
          </p:cNvSpPr>
          <p:nvPr/>
        </p:nvSpPr>
        <p:spPr bwMode="auto">
          <a:xfrm>
            <a:off x="6826250" y="3449638"/>
            <a:ext cx="400050" cy="90487"/>
          </a:xfrm>
          <a:custGeom>
            <a:avLst/>
            <a:gdLst>
              <a:gd name="T0" fmla="*/ 0 w 189"/>
              <a:gd name="T1" fmla="*/ 2147483647 h 76"/>
              <a:gd name="T2" fmla="*/ 2147483647 w 189"/>
              <a:gd name="T3" fmla="*/ 2147483647 h 76"/>
              <a:gd name="T4" fmla="*/ 2147483647 w 189"/>
              <a:gd name="T5" fmla="*/ 2147483647 h 76"/>
              <a:gd name="T6" fmla="*/ 0 60000 65536"/>
              <a:gd name="T7" fmla="*/ 0 60000 65536"/>
              <a:gd name="T8" fmla="*/ 0 60000 65536"/>
              <a:gd name="T9" fmla="*/ 0 w 189"/>
              <a:gd name="T10" fmla="*/ 0 h 76"/>
              <a:gd name="T11" fmla="*/ 189 w 189"/>
              <a:gd name="T12" fmla="*/ 76 h 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9" h="76">
                <a:moveTo>
                  <a:pt x="0" y="16"/>
                </a:moveTo>
                <a:cubicBezTo>
                  <a:pt x="31" y="15"/>
                  <a:pt x="158" y="0"/>
                  <a:pt x="189" y="10"/>
                </a:cubicBezTo>
                <a:lnTo>
                  <a:pt x="189" y="76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76" name="Text Box 52"/>
          <p:cNvSpPr txBox="1">
            <a:spLocks noChangeArrowheads="1"/>
          </p:cNvSpPr>
          <p:nvPr/>
        </p:nvSpPr>
        <p:spPr bwMode="auto">
          <a:xfrm>
            <a:off x="0" y="6194425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800" dirty="0" smtClean="0">
                <a:ea typeface="SimSun" pitchFamily="2" charset="-122"/>
              </a:rPr>
              <a:t>Typical </a:t>
            </a:r>
            <a:r>
              <a:rPr kumimoji="1" lang="en-US" altLang="zh-CN" sz="1800" dirty="0">
                <a:ea typeface="SimSun" pitchFamily="2" charset="-122"/>
              </a:rPr>
              <a:t>radial regional rail network: </a:t>
            </a:r>
            <a:r>
              <a:rPr kumimoji="1" lang="en-US" altLang="zh-CN" sz="1800" dirty="0" err="1">
                <a:ea typeface="SimSun" pitchFamily="2" charset="-122"/>
              </a:rPr>
              <a:t>Metra</a:t>
            </a:r>
            <a:r>
              <a:rPr kumimoji="1" lang="en-US" altLang="zh-CN" sz="1800" dirty="0">
                <a:ea typeface="SimSun" pitchFamily="2" charset="-122"/>
              </a:rPr>
              <a:t> in Chicago</a:t>
            </a:r>
          </a:p>
        </p:txBody>
      </p:sp>
      <p:sp>
        <p:nvSpPr>
          <p:cNvPr id="26677" name="Text Box 53"/>
          <p:cNvSpPr txBox="1">
            <a:spLocks noChangeArrowheads="1"/>
          </p:cNvSpPr>
          <p:nvPr/>
        </p:nvSpPr>
        <p:spPr bwMode="auto">
          <a:xfrm>
            <a:off x="6908800" y="1885950"/>
            <a:ext cx="1625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600" b="0">
                <a:solidFill>
                  <a:srgbClr val="CCECFF"/>
                </a:solidFill>
                <a:ea typeface="SimSun" pitchFamily="2" charset="-122"/>
              </a:rPr>
              <a:t>Lake Michigan</a:t>
            </a:r>
          </a:p>
        </p:txBody>
      </p:sp>
      <p:sp>
        <p:nvSpPr>
          <p:cNvPr id="26678" name="Line 54"/>
          <p:cNvSpPr>
            <a:spLocks noChangeShapeType="1"/>
          </p:cNvSpPr>
          <p:nvPr/>
        </p:nvSpPr>
        <p:spPr bwMode="auto">
          <a:xfrm>
            <a:off x="6858000" y="628650"/>
            <a:ext cx="81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79" name="Line 55"/>
          <p:cNvSpPr>
            <a:spLocks noChangeShapeType="1"/>
          </p:cNvSpPr>
          <p:nvPr/>
        </p:nvSpPr>
        <p:spPr bwMode="auto">
          <a:xfrm>
            <a:off x="7213600" y="857250"/>
            <a:ext cx="40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80" name="Line 56"/>
          <p:cNvSpPr>
            <a:spLocks noChangeShapeType="1"/>
          </p:cNvSpPr>
          <p:nvPr/>
        </p:nvSpPr>
        <p:spPr bwMode="auto">
          <a:xfrm>
            <a:off x="7112000" y="1085850"/>
            <a:ext cx="40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81" name="Line 57"/>
          <p:cNvSpPr>
            <a:spLocks noChangeShapeType="1"/>
          </p:cNvSpPr>
          <p:nvPr/>
        </p:nvSpPr>
        <p:spPr bwMode="auto">
          <a:xfrm>
            <a:off x="7416800" y="1314450"/>
            <a:ext cx="40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82" name="Line 58"/>
          <p:cNvSpPr>
            <a:spLocks noChangeShapeType="1"/>
          </p:cNvSpPr>
          <p:nvPr/>
        </p:nvSpPr>
        <p:spPr bwMode="auto">
          <a:xfrm>
            <a:off x="6807200" y="14859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83" name="Line 59"/>
          <p:cNvSpPr>
            <a:spLocks noChangeShapeType="1"/>
          </p:cNvSpPr>
          <p:nvPr/>
        </p:nvSpPr>
        <p:spPr bwMode="auto">
          <a:xfrm>
            <a:off x="7010400" y="1714500"/>
            <a:ext cx="50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84" name="Line 60"/>
          <p:cNvSpPr>
            <a:spLocks noChangeShapeType="1"/>
          </p:cNvSpPr>
          <p:nvPr/>
        </p:nvSpPr>
        <p:spPr bwMode="auto">
          <a:xfrm>
            <a:off x="7010400" y="2171700"/>
            <a:ext cx="50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85" name="Line 61"/>
          <p:cNvSpPr>
            <a:spLocks noChangeShapeType="1"/>
          </p:cNvSpPr>
          <p:nvPr/>
        </p:nvSpPr>
        <p:spPr bwMode="auto">
          <a:xfrm>
            <a:off x="7010400" y="24003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86" name="Line 62"/>
          <p:cNvSpPr>
            <a:spLocks noChangeShapeType="1"/>
          </p:cNvSpPr>
          <p:nvPr/>
        </p:nvSpPr>
        <p:spPr bwMode="auto">
          <a:xfrm>
            <a:off x="7620000" y="24003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87" name="Line 63"/>
          <p:cNvSpPr>
            <a:spLocks noChangeShapeType="1"/>
          </p:cNvSpPr>
          <p:nvPr/>
        </p:nvSpPr>
        <p:spPr bwMode="auto">
          <a:xfrm>
            <a:off x="7315200" y="2628900"/>
            <a:ext cx="50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88" name="Line 64"/>
          <p:cNvSpPr>
            <a:spLocks noChangeShapeType="1"/>
          </p:cNvSpPr>
          <p:nvPr/>
        </p:nvSpPr>
        <p:spPr bwMode="auto">
          <a:xfrm flipV="1">
            <a:off x="7518400" y="2857500"/>
            <a:ext cx="40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89" name="Line 65"/>
          <p:cNvSpPr>
            <a:spLocks noChangeShapeType="1"/>
          </p:cNvSpPr>
          <p:nvPr/>
        </p:nvSpPr>
        <p:spPr bwMode="auto">
          <a:xfrm>
            <a:off x="7416800" y="3086100"/>
            <a:ext cx="50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90" name="Line 66"/>
          <p:cNvSpPr>
            <a:spLocks noChangeShapeType="1"/>
          </p:cNvSpPr>
          <p:nvPr/>
        </p:nvSpPr>
        <p:spPr bwMode="auto">
          <a:xfrm>
            <a:off x="7620000" y="33147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91" name="Line 67"/>
          <p:cNvSpPr>
            <a:spLocks noChangeShapeType="1"/>
          </p:cNvSpPr>
          <p:nvPr/>
        </p:nvSpPr>
        <p:spPr bwMode="auto">
          <a:xfrm>
            <a:off x="7721600" y="37719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92" name="Line 68"/>
          <p:cNvSpPr>
            <a:spLocks noChangeShapeType="1"/>
          </p:cNvSpPr>
          <p:nvPr/>
        </p:nvSpPr>
        <p:spPr bwMode="auto">
          <a:xfrm>
            <a:off x="7620000" y="4000500"/>
            <a:ext cx="50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93" name="Line 69"/>
          <p:cNvSpPr>
            <a:spLocks noChangeShapeType="1"/>
          </p:cNvSpPr>
          <p:nvPr/>
        </p:nvSpPr>
        <p:spPr bwMode="auto">
          <a:xfrm>
            <a:off x="7924800" y="4229100"/>
            <a:ext cx="20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94" name="Text Box 70"/>
          <p:cNvSpPr txBox="1">
            <a:spLocks noChangeArrowheads="1"/>
          </p:cNvSpPr>
          <p:nvPr/>
        </p:nvSpPr>
        <p:spPr bwMode="auto">
          <a:xfrm>
            <a:off x="1854200" y="828675"/>
            <a:ext cx="1117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600" b="0">
                <a:solidFill>
                  <a:srgbClr val="CCECFF"/>
                </a:solidFill>
                <a:ea typeface="SimSun" pitchFamily="2" charset="-122"/>
              </a:rPr>
              <a:t>McHenry</a:t>
            </a:r>
          </a:p>
        </p:txBody>
      </p:sp>
      <p:sp>
        <p:nvSpPr>
          <p:cNvPr id="26695" name="Text Box 71"/>
          <p:cNvSpPr txBox="1">
            <a:spLocks noChangeArrowheads="1"/>
          </p:cNvSpPr>
          <p:nvPr/>
        </p:nvSpPr>
        <p:spPr bwMode="auto">
          <a:xfrm>
            <a:off x="4749800" y="762000"/>
            <a:ext cx="1117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600" b="0">
                <a:solidFill>
                  <a:srgbClr val="CCECFF"/>
                </a:solidFill>
                <a:ea typeface="SimSun" pitchFamily="2" charset="-122"/>
              </a:rPr>
              <a:t>Lake</a:t>
            </a:r>
          </a:p>
        </p:txBody>
      </p:sp>
      <p:sp>
        <p:nvSpPr>
          <p:cNvPr id="26696" name="Text Box 72"/>
          <p:cNvSpPr txBox="1">
            <a:spLocks noChangeArrowheads="1"/>
          </p:cNvSpPr>
          <p:nvPr/>
        </p:nvSpPr>
        <p:spPr bwMode="auto">
          <a:xfrm>
            <a:off x="2641600" y="2193925"/>
            <a:ext cx="111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endParaRPr kumimoji="1" lang="en-US" sz="1400" b="0">
              <a:solidFill>
                <a:srgbClr val="CCECFF"/>
              </a:solidFill>
              <a:ea typeface="SimSun" pitchFamily="2" charset="-122"/>
            </a:endParaRPr>
          </a:p>
        </p:txBody>
      </p:sp>
      <p:sp>
        <p:nvSpPr>
          <p:cNvPr id="26697" name="Text Box 73"/>
          <p:cNvSpPr txBox="1">
            <a:spLocks noChangeArrowheads="1"/>
          </p:cNvSpPr>
          <p:nvPr/>
        </p:nvSpPr>
        <p:spPr bwMode="auto">
          <a:xfrm>
            <a:off x="2641600" y="2228850"/>
            <a:ext cx="1117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600" b="0" dirty="0">
                <a:solidFill>
                  <a:srgbClr val="CCECFF"/>
                </a:solidFill>
                <a:ea typeface="SimSun" pitchFamily="2" charset="-122"/>
              </a:rPr>
              <a:t>Kane</a:t>
            </a:r>
          </a:p>
        </p:txBody>
      </p:sp>
      <p:sp>
        <p:nvSpPr>
          <p:cNvPr id="26698" name="Text Box 74"/>
          <p:cNvSpPr txBox="1">
            <a:spLocks noChangeArrowheads="1"/>
          </p:cNvSpPr>
          <p:nvPr/>
        </p:nvSpPr>
        <p:spPr bwMode="auto">
          <a:xfrm>
            <a:off x="4470400" y="2251075"/>
            <a:ext cx="1117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600" b="0">
                <a:solidFill>
                  <a:srgbClr val="CCECFF"/>
                </a:solidFill>
                <a:ea typeface="SimSun" pitchFamily="2" charset="-122"/>
              </a:rPr>
              <a:t>Cook</a:t>
            </a:r>
          </a:p>
        </p:txBody>
      </p:sp>
      <p:sp>
        <p:nvSpPr>
          <p:cNvPr id="26699" name="Text Box 75"/>
          <p:cNvSpPr txBox="1">
            <a:spLocks noChangeArrowheads="1"/>
          </p:cNvSpPr>
          <p:nvPr/>
        </p:nvSpPr>
        <p:spPr bwMode="auto">
          <a:xfrm>
            <a:off x="4267200" y="2971800"/>
            <a:ext cx="1117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600" b="0">
                <a:solidFill>
                  <a:srgbClr val="CCECFF"/>
                </a:solidFill>
                <a:ea typeface="SimSun" pitchFamily="2" charset="-122"/>
              </a:rPr>
              <a:t>DuPage</a:t>
            </a:r>
          </a:p>
        </p:txBody>
      </p:sp>
      <p:sp>
        <p:nvSpPr>
          <p:cNvPr id="26700" name="Text Box 76"/>
          <p:cNvSpPr txBox="1">
            <a:spLocks noChangeArrowheads="1"/>
          </p:cNvSpPr>
          <p:nvPr/>
        </p:nvSpPr>
        <p:spPr bwMode="auto">
          <a:xfrm>
            <a:off x="4368800" y="4079875"/>
            <a:ext cx="1117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600" b="0">
                <a:solidFill>
                  <a:srgbClr val="CCECFF"/>
                </a:solidFill>
                <a:ea typeface="SimSun" pitchFamily="2" charset="-122"/>
              </a:rPr>
              <a:t>Will</a:t>
            </a:r>
          </a:p>
        </p:txBody>
      </p:sp>
      <p:sp>
        <p:nvSpPr>
          <p:cNvPr id="26701" name="Text Box 77"/>
          <p:cNvSpPr txBox="1">
            <a:spLocks noChangeArrowheads="1"/>
          </p:cNvSpPr>
          <p:nvPr/>
        </p:nvSpPr>
        <p:spPr bwMode="auto">
          <a:xfrm>
            <a:off x="1854200" y="1143000"/>
            <a:ext cx="111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solidFill>
                  <a:srgbClr val="CCECFF"/>
                </a:solidFill>
                <a:ea typeface="SimSun" pitchFamily="2" charset="-122"/>
              </a:rPr>
              <a:t>Harvard</a:t>
            </a:r>
          </a:p>
        </p:txBody>
      </p:sp>
      <p:sp>
        <p:nvSpPr>
          <p:cNvPr id="26702" name="Text Box 78"/>
          <p:cNvSpPr txBox="1">
            <a:spLocks noChangeArrowheads="1"/>
          </p:cNvSpPr>
          <p:nvPr/>
        </p:nvSpPr>
        <p:spPr bwMode="auto">
          <a:xfrm>
            <a:off x="3657600" y="914400"/>
            <a:ext cx="111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solidFill>
                  <a:srgbClr val="CCECFF"/>
                </a:solidFill>
                <a:ea typeface="SimSun" pitchFamily="2" charset="-122"/>
              </a:rPr>
              <a:t>McHenry</a:t>
            </a:r>
          </a:p>
        </p:txBody>
      </p:sp>
      <p:sp>
        <p:nvSpPr>
          <p:cNvPr id="26703" name="Text Box 79"/>
          <p:cNvSpPr txBox="1">
            <a:spLocks noChangeArrowheads="1"/>
          </p:cNvSpPr>
          <p:nvPr/>
        </p:nvSpPr>
        <p:spPr bwMode="auto">
          <a:xfrm>
            <a:off x="4800600" y="990600"/>
            <a:ext cx="111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solidFill>
                  <a:srgbClr val="CCECFF"/>
                </a:solidFill>
                <a:ea typeface="SimSun" pitchFamily="2" charset="-122"/>
              </a:rPr>
              <a:t>Fox Lake</a:t>
            </a:r>
          </a:p>
        </p:txBody>
      </p:sp>
      <p:sp>
        <p:nvSpPr>
          <p:cNvPr id="26704" name="Text Box 80"/>
          <p:cNvSpPr txBox="1">
            <a:spLocks noChangeArrowheads="1"/>
          </p:cNvSpPr>
          <p:nvPr/>
        </p:nvSpPr>
        <p:spPr bwMode="auto">
          <a:xfrm>
            <a:off x="5816600" y="152400"/>
            <a:ext cx="111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solidFill>
                  <a:srgbClr val="CCECFF"/>
                </a:solidFill>
                <a:ea typeface="SimSun" pitchFamily="2" charset="-122"/>
              </a:rPr>
              <a:t>Kenosha</a:t>
            </a:r>
          </a:p>
        </p:txBody>
      </p:sp>
      <p:sp>
        <p:nvSpPr>
          <p:cNvPr id="26705" name="Text Box 81"/>
          <p:cNvSpPr txBox="1">
            <a:spLocks noChangeArrowheads="1"/>
          </p:cNvSpPr>
          <p:nvPr/>
        </p:nvSpPr>
        <p:spPr bwMode="auto">
          <a:xfrm>
            <a:off x="3657600" y="2651125"/>
            <a:ext cx="111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solidFill>
                  <a:srgbClr val="CCECFF"/>
                </a:solidFill>
                <a:ea typeface="SimSun" pitchFamily="2" charset="-122"/>
              </a:rPr>
              <a:t>Elgin</a:t>
            </a:r>
          </a:p>
        </p:txBody>
      </p:sp>
      <p:sp>
        <p:nvSpPr>
          <p:cNvPr id="26706" name="Text Box 82"/>
          <p:cNvSpPr txBox="1">
            <a:spLocks noChangeArrowheads="1"/>
          </p:cNvSpPr>
          <p:nvPr/>
        </p:nvSpPr>
        <p:spPr bwMode="auto">
          <a:xfrm>
            <a:off x="3454400" y="3336925"/>
            <a:ext cx="111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solidFill>
                  <a:srgbClr val="CCECFF"/>
                </a:solidFill>
                <a:ea typeface="SimSun" pitchFamily="2" charset="-122"/>
              </a:rPr>
              <a:t>Geneva</a:t>
            </a:r>
          </a:p>
        </p:txBody>
      </p:sp>
      <p:sp>
        <p:nvSpPr>
          <p:cNvPr id="26707" name="Text Box 83"/>
          <p:cNvSpPr txBox="1">
            <a:spLocks noChangeArrowheads="1"/>
          </p:cNvSpPr>
          <p:nvPr/>
        </p:nvSpPr>
        <p:spPr bwMode="auto">
          <a:xfrm>
            <a:off x="3352800" y="3851275"/>
            <a:ext cx="111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solidFill>
                  <a:srgbClr val="CCECFF"/>
                </a:solidFill>
                <a:ea typeface="SimSun" pitchFamily="2" charset="-122"/>
              </a:rPr>
              <a:t>Aurora</a:t>
            </a:r>
          </a:p>
        </p:txBody>
      </p:sp>
      <p:sp>
        <p:nvSpPr>
          <p:cNvPr id="26708" name="Text Box 84"/>
          <p:cNvSpPr txBox="1">
            <a:spLocks noChangeArrowheads="1"/>
          </p:cNvSpPr>
          <p:nvPr/>
        </p:nvSpPr>
        <p:spPr bwMode="auto">
          <a:xfrm>
            <a:off x="4572000" y="4537075"/>
            <a:ext cx="111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solidFill>
                  <a:srgbClr val="CCECFF"/>
                </a:solidFill>
                <a:ea typeface="SimSun" pitchFamily="2" charset="-122"/>
              </a:rPr>
              <a:t>Joliet</a:t>
            </a:r>
          </a:p>
        </p:txBody>
      </p:sp>
      <p:sp>
        <p:nvSpPr>
          <p:cNvPr id="26709" name="Text Box 85"/>
          <p:cNvSpPr txBox="1">
            <a:spLocks noChangeArrowheads="1"/>
          </p:cNvSpPr>
          <p:nvPr/>
        </p:nvSpPr>
        <p:spPr bwMode="auto">
          <a:xfrm>
            <a:off x="5994400" y="4229100"/>
            <a:ext cx="914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solidFill>
                  <a:srgbClr val="CCECFF"/>
                </a:solidFill>
                <a:ea typeface="SimSun" pitchFamily="2" charset="-122"/>
              </a:rPr>
              <a:t>Orland Park</a:t>
            </a:r>
          </a:p>
        </p:txBody>
      </p:sp>
      <p:sp>
        <p:nvSpPr>
          <p:cNvPr id="26710" name="Text Box 86"/>
          <p:cNvSpPr txBox="1">
            <a:spLocks noChangeArrowheads="1"/>
          </p:cNvSpPr>
          <p:nvPr/>
        </p:nvSpPr>
        <p:spPr bwMode="auto">
          <a:xfrm>
            <a:off x="6096000" y="4924425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solidFill>
                  <a:srgbClr val="CCECFF"/>
                </a:solidFill>
                <a:ea typeface="SimSun" pitchFamily="2" charset="-122"/>
              </a:rPr>
              <a:t>University Park</a:t>
            </a:r>
          </a:p>
        </p:txBody>
      </p:sp>
      <p:sp>
        <p:nvSpPr>
          <p:cNvPr id="26711" name="Text Box 87"/>
          <p:cNvSpPr txBox="1">
            <a:spLocks noChangeArrowheads="1"/>
          </p:cNvSpPr>
          <p:nvPr/>
        </p:nvSpPr>
        <p:spPr bwMode="auto">
          <a:xfrm>
            <a:off x="7823200" y="4618038"/>
            <a:ext cx="11176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solidFill>
                  <a:srgbClr val="CCECFF"/>
                </a:solidFill>
                <a:ea typeface="SimSun" pitchFamily="2" charset="-122"/>
              </a:rPr>
              <a:t>To South Bend</a:t>
            </a:r>
          </a:p>
        </p:txBody>
      </p:sp>
      <p:sp>
        <p:nvSpPr>
          <p:cNvPr id="26712" name="Text Box 88"/>
          <p:cNvSpPr txBox="1">
            <a:spLocks noChangeArrowheads="1"/>
          </p:cNvSpPr>
          <p:nvPr/>
        </p:nvSpPr>
        <p:spPr bwMode="auto">
          <a:xfrm>
            <a:off x="7112000" y="4200525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solidFill>
                  <a:srgbClr val="CCECFF"/>
                </a:solidFill>
                <a:ea typeface="SimSun" pitchFamily="2" charset="-122"/>
              </a:rPr>
              <a:t>93rd. St.</a:t>
            </a:r>
          </a:p>
        </p:txBody>
      </p:sp>
      <p:sp>
        <p:nvSpPr>
          <p:cNvPr id="26713" name="Freeform 89"/>
          <p:cNvSpPr>
            <a:spLocks/>
          </p:cNvSpPr>
          <p:nvPr/>
        </p:nvSpPr>
        <p:spPr bwMode="auto">
          <a:xfrm>
            <a:off x="5557838" y="914400"/>
            <a:ext cx="804862" cy="2382838"/>
          </a:xfrm>
          <a:custGeom>
            <a:avLst/>
            <a:gdLst>
              <a:gd name="T0" fmla="*/ 2147483647 w 380"/>
              <a:gd name="T1" fmla="*/ 2147483647 h 2001"/>
              <a:gd name="T2" fmla="*/ 2147483647 w 380"/>
              <a:gd name="T3" fmla="*/ 2147483647 h 2001"/>
              <a:gd name="T4" fmla="*/ 2147483647 w 380"/>
              <a:gd name="T5" fmla="*/ 2147483647 h 2001"/>
              <a:gd name="T6" fmla="*/ 2147483647 w 380"/>
              <a:gd name="T7" fmla="*/ 0 h 2001"/>
              <a:gd name="T8" fmla="*/ 0 60000 65536"/>
              <a:gd name="T9" fmla="*/ 0 60000 65536"/>
              <a:gd name="T10" fmla="*/ 0 60000 65536"/>
              <a:gd name="T11" fmla="*/ 0 60000 65536"/>
              <a:gd name="T12" fmla="*/ 0 w 380"/>
              <a:gd name="T13" fmla="*/ 0 h 2001"/>
              <a:gd name="T14" fmla="*/ 380 w 380"/>
              <a:gd name="T15" fmla="*/ 2001 h 200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0" h="2001">
                <a:moveTo>
                  <a:pt x="380" y="2001"/>
                </a:moveTo>
                <a:cubicBezTo>
                  <a:pt x="351" y="1889"/>
                  <a:pt x="264" y="1502"/>
                  <a:pt x="206" y="1332"/>
                </a:cubicBezTo>
                <a:cubicBezTo>
                  <a:pt x="148" y="1162"/>
                  <a:pt x="64" y="1200"/>
                  <a:pt x="32" y="978"/>
                </a:cubicBezTo>
                <a:cubicBezTo>
                  <a:pt x="0" y="756"/>
                  <a:pt x="18" y="204"/>
                  <a:pt x="14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714" name="Oval 90"/>
          <p:cNvSpPr>
            <a:spLocks noChangeArrowheads="1"/>
          </p:cNvSpPr>
          <p:nvPr/>
        </p:nvSpPr>
        <p:spPr bwMode="auto">
          <a:xfrm>
            <a:off x="5537200" y="871538"/>
            <a:ext cx="101600" cy="555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715" name="Text Box 91"/>
          <p:cNvSpPr txBox="1">
            <a:spLocks noChangeArrowheads="1"/>
          </p:cNvSpPr>
          <p:nvPr/>
        </p:nvSpPr>
        <p:spPr bwMode="auto">
          <a:xfrm>
            <a:off x="5588000" y="846138"/>
            <a:ext cx="111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solidFill>
                  <a:srgbClr val="CCECFF"/>
                </a:solidFill>
                <a:ea typeface="SimSun" pitchFamily="2" charset="-122"/>
              </a:rPr>
              <a:t>Antioch</a:t>
            </a:r>
          </a:p>
        </p:txBody>
      </p:sp>
      <p:sp>
        <p:nvSpPr>
          <p:cNvPr id="26716" name="Rectangle 92"/>
          <p:cNvSpPr>
            <a:spLocks noChangeArrowheads="1"/>
          </p:cNvSpPr>
          <p:nvPr/>
        </p:nvSpPr>
        <p:spPr bwMode="auto">
          <a:xfrm>
            <a:off x="7200900" y="3479800"/>
            <a:ext cx="265113" cy="2143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lg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717" name="Text Box 93"/>
          <p:cNvSpPr txBox="1">
            <a:spLocks noChangeArrowheads="1"/>
          </p:cNvSpPr>
          <p:nvPr/>
        </p:nvSpPr>
        <p:spPr bwMode="auto">
          <a:xfrm>
            <a:off x="7620000" y="3336925"/>
            <a:ext cx="152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600" b="0">
                <a:solidFill>
                  <a:srgbClr val="CCECFF"/>
                </a:solidFill>
                <a:ea typeface="SimSun" pitchFamily="2" charset="-122"/>
              </a:rPr>
              <a:t>Chicago CBD</a:t>
            </a:r>
          </a:p>
        </p:txBody>
      </p:sp>
      <p:sp>
        <p:nvSpPr>
          <p:cNvPr id="26718" name="Rectangle 94"/>
          <p:cNvSpPr>
            <a:spLocks noChangeArrowheads="1"/>
          </p:cNvSpPr>
          <p:nvPr/>
        </p:nvSpPr>
        <p:spPr bwMode="auto">
          <a:xfrm>
            <a:off x="914400" y="4286250"/>
            <a:ext cx="2540000" cy="1485900"/>
          </a:xfrm>
          <a:prstGeom prst="rect">
            <a:avLst/>
          </a:prstGeom>
          <a:noFill/>
          <a:ln w="9525">
            <a:solidFill>
              <a:schemeClr val="tx1"/>
            </a:solidFill>
            <a:prstDash val="lg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719" name="Freeform 95"/>
          <p:cNvSpPr>
            <a:spLocks/>
          </p:cNvSpPr>
          <p:nvPr/>
        </p:nvSpPr>
        <p:spPr bwMode="auto">
          <a:xfrm flipH="1">
            <a:off x="1320800" y="4286250"/>
            <a:ext cx="101600" cy="514350"/>
          </a:xfrm>
          <a:custGeom>
            <a:avLst/>
            <a:gdLst>
              <a:gd name="T0" fmla="*/ 0 w 1"/>
              <a:gd name="T1" fmla="*/ 0 h 384"/>
              <a:gd name="T2" fmla="*/ 0 w 1"/>
              <a:gd name="T3" fmla="*/ 2147483647 h 384"/>
              <a:gd name="T4" fmla="*/ 0 60000 65536"/>
              <a:gd name="T5" fmla="*/ 0 60000 65536"/>
              <a:gd name="T6" fmla="*/ 0 w 1"/>
              <a:gd name="T7" fmla="*/ 0 h 384"/>
              <a:gd name="T8" fmla="*/ 1 w 1"/>
              <a:gd name="T9" fmla="*/ 384 h 3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384">
                <a:moveTo>
                  <a:pt x="0" y="0"/>
                </a:moveTo>
                <a:cubicBezTo>
                  <a:pt x="0" y="0"/>
                  <a:pt x="0" y="192"/>
                  <a:pt x="0" y="384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720" name="Freeform 96"/>
          <p:cNvSpPr>
            <a:spLocks/>
          </p:cNvSpPr>
          <p:nvPr/>
        </p:nvSpPr>
        <p:spPr bwMode="auto">
          <a:xfrm>
            <a:off x="914400" y="4495800"/>
            <a:ext cx="846138" cy="476250"/>
          </a:xfrm>
          <a:custGeom>
            <a:avLst/>
            <a:gdLst>
              <a:gd name="T0" fmla="*/ 0 w 400"/>
              <a:gd name="T1" fmla="*/ 2147483647 h 400"/>
              <a:gd name="T2" fmla="*/ 2147483647 w 400"/>
              <a:gd name="T3" fmla="*/ 2147483647 h 400"/>
              <a:gd name="T4" fmla="*/ 2147483647 w 400"/>
              <a:gd name="T5" fmla="*/ 2147483647 h 400"/>
              <a:gd name="T6" fmla="*/ 0 60000 65536"/>
              <a:gd name="T7" fmla="*/ 0 60000 65536"/>
              <a:gd name="T8" fmla="*/ 0 60000 65536"/>
              <a:gd name="T9" fmla="*/ 0 w 400"/>
              <a:gd name="T10" fmla="*/ 0 h 400"/>
              <a:gd name="T11" fmla="*/ 400 w 400"/>
              <a:gd name="T12" fmla="*/ 400 h 4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0" h="400">
                <a:moveTo>
                  <a:pt x="0" y="16"/>
                </a:moveTo>
                <a:cubicBezTo>
                  <a:pt x="57" y="24"/>
                  <a:pt x="272" y="0"/>
                  <a:pt x="336" y="64"/>
                </a:cubicBezTo>
                <a:cubicBezTo>
                  <a:pt x="400" y="128"/>
                  <a:pt x="388" y="260"/>
                  <a:pt x="384" y="40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721" name="Line 97"/>
          <p:cNvSpPr>
            <a:spLocks noChangeShapeType="1"/>
          </p:cNvSpPr>
          <p:nvPr/>
        </p:nvSpPr>
        <p:spPr bwMode="auto">
          <a:xfrm>
            <a:off x="1727200" y="5086350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722" name="Line 98"/>
          <p:cNvSpPr>
            <a:spLocks noChangeShapeType="1"/>
          </p:cNvSpPr>
          <p:nvPr/>
        </p:nvSpPr>
        <p:spPr bwMode="auto">
          <a:xfrm flipV="1">
            <a:off x="3149600" y="4629150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723" name="Line 99"/>
          <p:cNvSpPr>
            <a:spLocks noChangeShapeType="1"/>
          </p:cNvSpPr>
          <p:nvPr/>
        </p:nvSpPr>
        <p:spPr bwMode="auto">
          <a:xfrm flipV="1">
            <a:off x="2336800" y="531495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724" name="Oval 100"/>
          <p:cNvSpPr>
            <a:spLocks noChangeArrowheads="1"/>
          </p:cNvSpPr>
          <p:nvPr/>
        </p:nvSpPr>
        <p:spPr bwMode="auto">
          <a:xfrm>
            <a:off x="3090863" y="4572000"/>
            <a:ext cx="101600" cy="555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725" name="Oval 101"/>
          <p:cNvSpPr>
            <a:spLocks noChangeArrowheads="1"/>
          </p:cNvSpPr>
          <p:nvPr/>
        </p:nvSpPr>
        <p:spPr bwMode="auto">
          <a:xfrm>
            <a:off x="2286000" y="5260975"/>
            <a:ext cx="101600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726" name="Oval 102"/>
          <p:cNvSpPr>
            <a:spLocks noChangeArrowheads="1"/>
          </p:cNvSpPr>
          <p:nvPr/>
        </p:nvSpPr>
        <p:spPr bwMode="auto">
          <a:xfrm>
            <a:off x="1363663" y="4794250"/>
            <a:ext cx="101600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727" name="Oval 103"/>
          <p:cNvSpPr>
            <a:spLocks noChangeArrowheads="1"/>
          </p:cNvSpPr>
          <p:nvPr/>
        </p:nvSpPr>
        <p:spPr bwMode="auto">
          <a:xfrm>
            <a:off x="1676400" y="4960938"/>
            <a:ext cx="101600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728" name="Oval 104"/>
          <p:cNvSpPr>
            <a:spLocks noChangeArrowheads="1"/>
          </p:cNvSpPr>
          <p:nvPr/>
        </p:nvSpPr>
        <p:spPr bwMode="auto">
          <a:xfrm>
            <a:off x="1676400" y="5053013"/>
            <a:ext cx="101600" cy="555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729" name="Text Box 105"/>
          <p:cNvSpPr txBox="1">
            <a:spLocks noChangeArrowheads="1"/>
          </p:cNvSpPr>
          <p:nvPr/>
        </p:nvSpPr>
        <p:spPr bwMode="auto">
          <a:xfrm>
            <a:off x="609600" y="4800600"/>
            <a:ext cx="101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solidFill>
                  <a:srgbClr val="CCECFF"/>
                </a:solidFill>
                <a:ea typeface="SimSun" pitchFamily="2" charset="-122"/>
              </a:rPr>
              <a:t>Ogilvie Tr. Center</a:t>
            </a:r>
          </a:p>
        </p:txBody>
      </p:sp>
      <p:sp>
        <p:nvSpPr>
          <p:cNvPr id="26730" name="Text Box 106"/>
          <p:cNvSpPr txBox="1">
            <a:spLocks noChangeArrowheads="1"/>
          </p:cNvSpPr>
          <p:nvPr/>
        </p:nvSpPr>
        <p:spPr bwMode="auto">
          <a:xfrm>
            <a:off x="1676400" y="4740275"/>
            <a:ext cx="769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solidFill>
                  <a:srgbClr val="CCECFF"/>
                </a:solidFill>
                <a:ea typeface="SimSun" pitchFamily="2" charset="-122"/>
              </a:rPr>
              <a:t>Union Station</a:t>
            </a:r>
          </a:p>
        </p:txBody>
      </p:sp>
      <p:sp>
        <p:nvSpPr>
          <p:cNvPr id="26731" name="Text Box 107"/>
          <p:cNvSpPr txBox="1">
            <a:spLocks noChangeArrowheads="1"/>
          </p:cNvSpPr>
          <p:nvPr/>
        </p:nvSpPr>
        <p:spPr bwMode="auto">
          <a:xfrm>
            <a:off x="2235200" y="4724400"/>
            <a:ext cx="769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solidFill>
                  <a:srgbClr val="CCECFF"/>
                </a:solidFill>
                <a:ea typeface="SimSun" pitchFamily="2" charset="-122"/>
              </a:rPr>
              <a:t>La Salle Station</a:t>
            </a:r>
          </a:p>
        </p:txBody>
      </p:sp>
      <p:sp>
        <p:nvSpPr>
          <p:cNvPr id="26732" name="Text Box 108"/>
          <p:cNvSpPr txBox="1">
            <a:spLocks noChangeArrowheads="1"/>
          </p:cNvSpPr>
          <p:nvPr/>
        </p:nvSpPr>
        <p:spPr bwMode="auto">
          <a:xfrm>
            <a:off x="2514600" y="41910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solidFill>
                  <a:srgbClr val="CCECFF"/>
                </a:solidFill>
                <a:ea typeface="SimSun" pitchFamily="2" charset="-122"/>
              </a:rPr>
              <a:t>Randolph Station</a:t>
            </a:r>
          </a:p>
        </p:txBody>
      </p:sp>
      <p:sp>
        <p:nvSpPr>
          <p:cNvPr id="26733" name="Text Box 109"/>
          <p:cNvSpPr txBox="1">
            <a:spLocks noChangeArrowheads="1"/>
          </p:cNvSpPr>
          <p:nvPr/>
        </p:nvSpPr>
        <p:spPr bwMode="auto">
          <a:xfrm>
            <a:off x="1422400" y="5829300"/>
            <a:ext cx="152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solidFill>
                  <a:srgbClr val="CCECFF"/>
                </a:solidFill>
                <a:ea typeface="SimSun" pitchFamily="2" charset="-122"/>
              </a:rPr>
              <a:t>Chicago CBD      </a:t>
            </a:r>
          </a:p>
        </p:txBody>
      </p:sp>
      <p:sp>
        <p:nvSpPr>
          <p:cNvPr id="26734" name="Text Box 110"/>
          <p:cNvSpPr txBox="1">
            <a:spLocks noChangeArrowheads="1"/>
          </p:cNvSpPr>
          <p:nvPr/>
        </p:nvSpPr>
        <p:spPr bwMode="auto">
          <a:xfrm>
            <a:off x="838200" y="4038600"/>
            <a:ext cx="2425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solidFill>
                  <a:srgbClr val="CCECFF"/>
                </a:solidFill>
                <a:ea typeface="SimSun" pitchFamily="2" charset="-122"/>
              </a:rPr>
              <a:t>G, M, H, K(Kenosha)</a:t>
            </a:r>
          </a:p>
        </p:txBody>
      </p:sp>
      <p:sp>
        <p:nvSpPr>
          <p:cNvPr id="26735" name="Text Box 111"/>
          <p:cNvSpPr txBox="1">
            <a:spLocks noChangeArrowheads="1"/>
          </p:cNvSpPr>
          <p:nvPr/>
        </p:nvSpPr>
        <p:spPr bwMode="auto">
          <a:xfrm>
            <a:off x="457200" y="4267200"/>
            <a:ext cx="1117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solidFill>
                  <a:srgbClr val="CCECFF"/>
                </a:solidFill>
                <a:ea typeface="SimSun" pitchFamily="2" charset="-122"/>
              </a:rPr>
              <a:t>E, F, An</a:t>
            </a:r>
          </a:p>
        </p:txBody>
      </p:sp>
      <p:sp>
        <p:nvSpPr>
          <p:cNvPr id="26736" name="Text Box 112"/>
          <p:cNvSpPr txBox="1">
            <a:spLocks noChangeArrowheads="1"/>
          </p:cNvSpPr>
          <p:nvPr/>
        </p:nvSpPr>
        <p:spPr bwMode="auto">
          <a:xfrm rot="-5400000">
            <a:off x="1171575" y="5059363"/>
            <a:ext cx="1082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solidFill>
                  <a:srgbClr val="CCECFF"/>
                </a:solidFill>
                <a:ea typeface="SimSun" pitchFamily="2" charset="-122"/>
              </a:rPr>
              <a:t>Au, O, J (North)</a:t>
            </a:r>
          </a:p>
        </p:txBody>
      </p:sp>
      <p:sp>
        <p:nvSpPr>
          <p:cNvPr id="26737" name="Text Box 113"/>
          <p:cNvSpPr txBox="1">
            <a:spLocks noChangeArrowheads="1"/>
          </p:cNvSpPr>
          <p:nvPr/>
        </p:nvSpPr>
        <p:spPr bwMode="auto">
          <a:xfrm rot="-5400000">
            <a:off x="2159000" y="5207001"/>
            <a:ext cx="765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solidFill>
                  <a:srgbClr val="CCECFF"/>
                </a:solidFill>
                <a:ea typeface="SimSun" pitchFamily="2" charset="-122"/>
              </a:rPr>
              <a:t>J (South), SB</a:t>
            </a:r>
          </a:p>
        </p:txBody>
      </p:sp>
      <p:sp>
        <p:nvSpPr>
          <p:cNvPr id="26738" name="Text Box 114"/>
          <p:cNvSpPr txBox="1">
            <a:spLocks noChangeArrowheads="1"/>
          </p:cNvSpPr>
          <p:nvPr/>
        </p:nvSpPr>
        <p:spPr bwMode="auto">
          <a:xfrm rot="-5400000">
            <a:off x="2744788" y="5089525"/>
            <a:ext cx="10842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solidFill>
                  <a:srgbClr val="CCECFF"/>
                </a:solidFill>
                <a:ea typeface="SimSun" pitchFamily="2" charset="-122"/>
              </a:rPr>
              <a:t>U, 93 rd.</a:t>
            </a:r>
          </a:p>
        </p:txBody>
      </p:sp>
      <p:sp>
        <p:nvSpPr>
          <p:cNvPr id="26739" name="Line 115"/>
          <p:cNvSpPr>
            <a:spLocks noChangeShapeType="1"/>
          </p:cNvSpPr>
          <p:nvPr/>
        </p:nvSpPr>
        <p:spPr bwMode="auto">
          <a:xfrm flipH="1">
            <a:off x="7416800" y="3543300"/>
            <a:ext cx="3048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6740" name="Line 116"/>
          <p:cNvSpPr>
            <a:spLocks noChangeShapeType="1"/>
          </p:cNvSpPr>
          <p:nvPr/>
        </p:nvSpPr>
        <p:spPr bwMode="auto">
          <a:xfrm>
            <a:off x="1320800" y="4000500"/>
            <a:ext cx="101600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6741" name="Text Box 117"/>
          <p:cNvSpPr txBox="1">
            <a:spLocks noChangeArrowheads="1"/>
          </p:cNvSpPr>
          <p:nvPr/>
        </p:nvSpPr>
        <p:spPr bwMode="auto">
          <a:xfrm>
            <a:off x="304800" y="33528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solidFill>
                  <a:srgbClr val="CCECFF"/>
                </a:solidFill>
                <a:ea typeface="SimSun" pitchFamily="2" charset="-122"/>
              </a:rPr>
              <a:t>Line designation by terminals</a:t>
            </a:r>
          </a:p>
        </p:txBody>
      </p:sp>
    </p:spTree>
    <p:extLst>
      <p:ext uri="{BB962C8B-B14F-4D97-AF65-F5344CB8AC3E}">
        <p14:creationId xmlns:p14="http://schemas.microsoft.com/office/powerpoint/2010/main" val="123307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Line 2"/>
          <p:cNvSpPr>
            <a:spLocks noChangeShapeType="1"/>
          </p:cNvSpPr>
          <p:nvPr/>
        </p:nvSpPr>
        <p:spPr bwMode="auto">
          <a:xfrm>
            <a:off x="3181350" y="3028950"/>
            <a:ext cx="914400" cy="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1" name="Line 3"/>
          <p:cNvSpPr>
            <a:spLocks noChangeShapeType="1"/>
          </p:cNvSpPr>
          <p:nvPr/>
        </p:nvSpPr>
        <p:spPr bwMode="auto">
          <a:xfrm>
            <a:off x="4095750" y="3028950"/>
            <a:ext cx="1016000" cy="5715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2" name="Freeform 4"/>
          <p:cNvSpPr>
            <a:spLocks/>
          </p:cNvSpPr>
          <p:nvPr/>
        </p:nvSpPr>
        <p:spPr bwMode="auto">
          <a:xfrm>
            <a:off x="5111750" y="3086100"/>
            <a:ext cx="1271588" cy="1588"/>
          </a:xfrm>
          <a:custGeom>
            <a:avLst/>
            <a:gdLst>
              <a:gd name="T0" fmla="*/ 0 w 601"/>
              <a:gd name="T1" fmla="*/ 0 h 1"/>
              <a:gd name="T2" fmla="*/ 2147483647 w 601"/>
              <a:gd name="T3" fmla="*/ 0 h 1"/>
              <a:gd name="T4" fmla="*/ 0 60000 65536"/>
              <a:gd name="T5" fmla="*/ 0 60000 65536"/>
              <a:gd name="T6" fmla="*/ 0 w 601"/>
              <a:gd name="T7" fmla="*/ 0 h 1"/>
              <a:gd name="T8" fmla="*/ 601 w 60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01" h="1">
                <a:moveTo>
                  <a:pt x="0" y="0"/>
                </a:moveTo>
                <a:lnTo>
                  <a:pt x="601" y="0"/>
                </a:lnTo>
              </a:path>
            </a:pathLst>
          </a:custGeom>
          <a:noFill/>
          <a:ln w="9525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>
            <a:off x="5662613" y="4514850"/>
            <a:ext cx="406400" cy="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4" name="Line 6"/>
          <p:cNvSpPr>
            <a:spLocks noChangeShapeType="1"/>
          </p:cNvSpPr>
          <p:nvPr/>
        </p:nvSpPr>
        <p:spPr bwMode="auto">
          <a:xfrm flipV="1">
            <a:off x="6069013" y="4400550"/>
            <a:ext cx="0" cy="1143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>
            <a:off x="6069013" y="4400550"/>
            <a:ext cx="406400" cy="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>
            <a:off x="6475413" y="4000500"/>
            <a:ext cx="0" cy="51435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7" name="Line 9"/>
          <p:cNvSpPr>
            <a:spLocks noChangeShapeType="1"/>
          </p:cNvSpPr>
          <p:nvPr/>
        </p:nvSpPr>
        <p:spPr bwMode="auto">
          <a:xfrm>
            <a:off x="6465888" y="4514850"/>
            <a:ext cx="304800" cy="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8" name="Line 10"/>
          <p:cNvSpPr>
            <a:spLocks noChangeShapeType="1"/>
          </p:cNvSpPr>
          <p:nvPr/>
        </p:nvSpPr>
        <p:spPr bwMode="auto">
          <a:xfrm>
            <a:off x="6380163" y="3086100"/>
            <a:ext cx="0" cy="85725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9" name="Line 11"/>
          <p:cNvSpPr>
            <a:spLocks noChangeShapeType="1"/>
          </p:cNvSpPr>
          <p:nvPr/>
        </p:nvSpPr>
        <p:spPr bwMode="auto">
          <a:xfrm>
            <a:off x="6373813" y="3943350"/>
            <a:ext cx="101600" cy="5715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0" name="Line 12"/>
          <p:cNvSpPr>
            <a:spLocks noChangeShapeType="1"/>
          </p:cNvSpPr>
          <p:nvPr/>
        </p:nvSpPr>
        <p:spPr bwMode="auto">
          <a:xfrm flipH="1" flipV="1">
            <a:off x="5689600" y="1485900"/>
            <a:ext cx="101600" cy="1143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1" name="Line 13"/>
          <p:cNvSpPr>
            <a:spLocks noChangeShapeType="1"/>
          </p:cNvSpPr>
          <p:nvPr/>
        </p:nvSpPr>
        <p:spPr bwMode="auto">
          <a:xfrm flipH="1">
            <a:off x="6197600" y="3314700"/>
            <a:ext cx="101600" cy="1143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2" name="Line 14"/>
          <p:cNvSpPr>
            <a:spLocks noChangeShapeType="1"/>
          </p:cNvSpPr>
          <p:nvPr/>
        </p:nvSpPr>
        <p:spPr bwMode="auto">
          <a:xfrm>
            <a:off x="6197600" y="3429000"/>
            <a:ext cx="0" cy="6286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3" name="Freeform 15"/>
          <p:cNvSpPr>
            <a:spLocks/>
          </p:cNvSpPr>
          <p:nvPr/>
        </p:nvSpPr>
        <p:spPr bwMode="auto">
          <a:xfrm>
            <a:off x="6172200" y="4057650"/>
            <a:ext cx="25400" cy="65088"/>
          </a:xfrm>
          <a:custGeom>
            <a:avLst/>
            <a:gdLst>
              <a:gd name="T0" fmla="*/ 2147483647 w 12"/>
              <a:gd name="T1" fmla="*/ 0 h 54"/>
              <a:gd name="T2" fmla="*/ 0 w 12"/>
              <a:gd name="T3" fmla="*/ 2147483647 h 54"/>
              <a:gd name="T4" fmla="*/ 0 60000 65536"/>
              <a:gd name="T5" fmla="*/ 0 60000 65536"/>
              <a:gd name="T6" fmla="*/ 0 w 12"/>
              <a:gd name="T7" fmla="*/ 0 h 54"/>
              <a:gd name="T8" fmla="*/ 12 w 12"/>
              <a:gd name="T9" fmla="*/ 54 h 5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" h="54">
                <a:moveTo>
                  <a:pt x="12" y="0"/>
                </a:moveTo>
                <a:lnTo>
                  <a:pt x="0" y="54"/>
                </a:ln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4" name="Freeform 16"/>
          <p:cNvSpPr>
            <a:spLocks/>
          </p:cNvSpPr>
          <p:nvPr/>
        </p:nvSpPr>
        <p:spPr bwMode="auto">
          <a:xfrm>
            <a:off x="6172200" y="4114800"/>
            <a:ext cx="1588" cy="414338"/>
          </a:xfrm>
          <a:custGeom>
            <a:avLst/>
            <a:gdLst>
              <a:gd name="T0" fmla="*/ 0 w 1"/>
              <a:gd name="T1" fmla="*/ 0 h 348"/>
              <a:gd name="T2" fmla="*/ 0 w 1"/>
              <a:gd name="T3" fmla="*/ 2147483647 h 348"/>
              <a:gd name="T4" fmla="*/ 0 60000 65536"/>
              <a:gd name="T5" fmla="*/ 0 60000 65536"/>
              <a:gd name="T6" fmla="*/ 0 w 1"/>
              <a:gd name="T7" fmla="*/ 0 h 348"/>
              <a:gd name="T8" fmla="*/ 1 w 1"/>
              <a:gd name="T9" fmla="*/ 348 h 34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348">
                <a:moveTo>
                  <a:pt x="0" y="0"/>
                </a:moveTo>
                <a:lnTo>
                  <a:pt x="0" y="348"/>
                </a:ln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5" name="Freeform 17"/>
          <p:cNvSpPr>
            <a:spLocks/>
          </p:cNvSpPr>
          <p:nvPr/>
        </p:nvSpPr>
        <p:spPr bwMode="auto">
          <a:xfrm>
            <a:off x="6165850" y="4522788"/>
            <a:ext cx="133350" cy="106362"/>
          </a:xfrm>
          <a:custGeom>
            <a:avLst/>
            <a:gdLst>
              <a:gd name="T0" fmla="*/ 0 w 63"/>
              <a:gd name="T1" fmla="*/ 0 h 90"/>
              <a:gd name="T2" fmla="*/ 2147483647 w 63"/>
              <a:gd name="T3" fmla="*/ 2147483647 h 90"/>
              <a:gd name="T4" fmla="*/ 0 60000 65536"/>
              <a:gd name="T5" fmla="*/ 0 60000 65536"/>
              <a:gd name="T6" fmla="*/ 0 w 63"/>
              <a:gd name="T7" fmla="*/ 0 h 90"/>
              <a:gd name="T8" fmla="*/ 63 w 63"/>
              <a:gd name="T9" fmla="*/ 90 h 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3" h="90">
                <a:moveTo>
                  <a:pt x="0" y="0"/>
                </a:moveTo>
                <a:lnTo>
                  <a:pt x="63" y="90"/>
                </a:ln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6" name="Line 18"/>
          <p:cNvSpPr>
            <a:spLocks noChangeShapeType="1"/>
          </p:cNvSpPr>
          <p:nvPr/>
        </p:nvSpPr>
        <p:spPr bwMode="auto">
          <a:xfrm>
            <a:off x="6299200" y="4629150"/>
            <a:ext cx="0" cy="6286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7" name="Line 19"/>
          <p:cNvSpPr>
            <a:spLocks noChangeShapeType="1"/>
          </p:cNvSpPr>
          <p:nvPr/>
        </p:nvSpPr>
        <p:spPr bwMode="auto">
          <a:xfrm flipV="1">
            <a:off x="6299200" y="2857500"/>
            <a:ext cx="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8" name="Line 20"/>
          <p:cNvSpPr>
            <a:spLocks noChangeShapeType="1"/>
          </p:cNvSpPr>
          <p:nvPr/>
        </p:nvSpPr>
        <p:spPr bwMode="auto">
          <a:xfrm flipH="1">
            <a:off x="5994400" y="2857500"/>
            <a:ext cx="304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9" name="Line 21"/>
          <p:cNvSpPr>
            <a:spLocks noChangeShapeType="1"/>
          </p:cNvSpPr>
          <p:nvPr/>
        </p:nvSpPr>
        <p:spPr bwMode="auto">
          <a:xfrm flipH="1" flipV="1">
            <a:off x="5892800" y="2743200"/>
            <a:ext cx="101600" cy="1143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0" name="Line 22"/>
          <p:cNvSpPr>
            <a:spLocks noChangeShapeType="1"/>
          </p:cNvSpPr>
          <p:nvPr/>
        </p:nvSpPr>
        <p:spPr bwMode="auto">
          <a:xfrm flipV="1">
            <a:off x="5892800" y="2171700"/>
            <a:ext cx="0" cy="5715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1" name="Line 23"/>
          <p:cNvSpPr>
            <a:spLocks noChangeShapeType="1"/>
          </p:cNvSpPr>
          <p:nvPr/>
        </p:nvSpPr>
        <p:spPr bwMode="auto">
          <a:xfrm flipH="1" flipV="1">
            <a:off x="5791200" y="2114550"/>
            <a:ext cx="101600" cy="571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2" name="Line 24"/>
          <p:cNvSpPr>
            <a:spLocks noChangeShapeType="1"/>
          </p:cNvSpPr>
          <p:nvPr/>
        </p:nvSpPr>
        <p:spPr bwMode="auto">
          <a:xfrm flipV="1">
            <a:off x="5791200" y="1600200"/>
            <a:ext cx="0" cy="5143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3" name="Line 25"/>
          <p:cNvSpPr>
            <a:spLocks noChangeShapeType="1"/>
          </p:cNvSpPr>
          <p:nvPr/>
        </p:nvSpPr>
        <p:spPr bwMode="auto">
          <a:xfrm flipH="1" flipV="1">
            <a:off x="5486400" y="1200150"/>
            <a:ext cx="203200" cy="2857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4" name="Line 26"/>
          <p:cNvSpPr>
            <a:spLocks noChangeShapeType="1"/>
          </p:cNvSpPr>
          <p:nvPr/>
        </p:nvSpPr>
        <p:spPr bwMode="auto">
          <a:xfrm flipH="1" flipV="1">
            <a:off x="5384800" y="800100"/>
            <a:ext cx="101600" cy="40005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5" name="Line 27"/>
          <p:cNvSpPr>
            <a:spLocks noChangeShapeType="1"/>
          </p:cNvSpPr>
          <p:nvPr/>
        </p:nvSpPr>
        <p:spPr bwMode="auto">
          <a:xfrm flipH="1" flipV="1">
            <a:off x="5283200" y="571500"/>
            <a:ext cx="101600" cy="22860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4064000" y="1028700"/>
            <a:ext cx="1473200" cy="271463"/>
            <a:chOff x="1920" y="864"/>
            <a:chExt cx="696" cy="228"/>
          </a:xfrm>
        </p:grpSpPr>
        <p:sp>
          <p:nvSpPr>
            <p:cNvPr id="27954" name="Freeform 29"/>
            <p:cNvSpPr>
              <a:spLocks/>
            </p:cNvSpPr>
            <p:nvPr/>
          </p:nvSpPr>
          <p:spPr bwMode="auto">
            <a:xfrm>
              <a:off x="1968" y="1057"/>
              <a:ext cx="648" cy="35"/>
            </a:xfrm>
            <a:custGeom>
              <a:avLst/>
              <a:gdLst>
                <a:gd name="T0" fmla="*/ 648 w 648"/>
                <a:gd name="T1" fmla="*/ 35 h 35"/>
                <a:gd name="T2" fmla="*/ 0 w 648"/>
                <a:gd name="T3" fmla="*/ 0 h 35"/>
                <a:gd name="T4" fmla="*/ 0 60000 65536"/>
                <a:gd name="T5" fmla="*/ 0 60000 65536"/>
                <a:gd name="T6" fmla="*/ 0 w 648"/>
                <a:gd name="T7" fmla="*/ 0 h 35"/>
                <a:gd name="T8" fmla="*/ 648 w 648"/>
                <a:gd name="T9" fmla="*/ 35 h 3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48" h="35">
                  <a:moveTo>
                    <a:pt x="648" y="35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CC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955" name="Line 30"/>
            <p:cNvSpPr>
              <a:spLocks noChangeShapeType="1"/>
            </p:cNvSpPr>
            <p:nvPr/>
          </p:nvSpPr>
          <p:spPr bwMode="auto">
            <a:xfrm flipH="1" flipV="1">
              <a:off x="1920" y="864"/>
              <a:ext cx="48" cy="192"/>
            </a:xfrm>
            <a:prstGeom prst="line">
              <a:avLst/>
            </a:prstGeom>
            <a:noFill/>
            <a:ln w="9525">
              <a:solidFill>
                <a:srgbClr val="CC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5384800" y="400050"/>
            <a:ext cx="2743200" cy="5143500"/>
            <a:chOff x="2544" y="336"/>
            <a:chExt cx="1296" cy="4320"/>
          </a:xfrm>
        </p:grpSpPr>
        <p:sp>
          <p:nvSpPr>
            <p:cNvPr id="27949" name="Freeform 32"/>
            <p:cNvSpPr>
              <a:spLocks/>
            </p:cNvSpPr>
            <p:nvPr/>
          </p:nvSpPr>
          <p:spPr bwMode="auto">
            <a:xfrm>
              <a:off x="2544" y="336"/>
              <a:ext cx="480" cy="2013"/>
            </a:xfrm>
            <a:custGeom>
              <a:avLst/>
              <a:gdLst>
                <a:gd name="T0" fmla="*/ 0 w 480"/>
                <a:gd name="T1" fmla="*/ 0 h 1968"/>
                <a:gd name="T2" fmla="*/ 90 w 480"/>
                <a:gd name="T3" fmla="*/ 276 h 1968"/>
                <a:gd name="T4" fmla="*/ 162 w 480"/>
                <a:gd name="T5" fmla="*/ 699 h 1968"/>
                <a:gd name="T6" fmla="*/ 480 w 480"/>
                <a:gd name="T7" fmla="*/ 2203 h 19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1968"/>
                <a:gd name="T14" fmla="*/ 480 w 480"/>
                <a:gd name="T15" fmla="*/ 1968 h 19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1968">
                  <a:moveTo>
                    <a:pt x="0" y="0"/>
                  </a:moveTo>
                  <a:cubicBezTo>
                    <a:pt x="15" y="41"/>
                    <a:pt x="63" y="142"/>
                    <a:pt x="90" y="246"/>
                  </a:cubicBezTo>
                  <a:cubicBezTo>
                    <a:pt x="117" y="350"/>
                    <a:pt x="97" y="337"/>
                    <a:pt x="162" y="624"/>
                  </a:cubicBezTo>
                  <a:cubicBezTo>
                    <a:pt x="227" y="911"/>
                    <a:pt x="414" y="1688"/>
                    <a:pt x="480" y="196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950" name="Freeform 33"/>
            <p:cNvSpPr>
              <a:spLocks/>
            </p:cNvSpPr>
            <p:nvPr/>
          </p:nvSpPr>
          <p:spPr bwMode="auto">
            <a:xfrm>
              <a:off x="3024" y="2349"/>
              <a:ext cx="126" cy="785"/>
            </a:xfrm>
            <a:custGeom>
              <a:avLst/>
              <a:gdLst>
                <a:gd name="T0" fmla="*/ 0 w 126"/>
                <a:gd name="T1" fmla="*/ 0 h 768"/>
                <a:gd name="T2" fmla="*/ 78 w 126"/>
                <a:gd name="T3" fmla="*/ 462 h 768"/>
                <a:gd name="T4" fmla="*/ 126 w 126"/>
                <a:gd name="T5" fmla="*/ 857 h 768"/>
                <a:gd name="T6" fmla="*/ 0 60000 65536"/>
                <a:gd name="T7" fmla="*/ 0 60000 65536"/>
                <a:gd name="T8" fmla="*/ 0 60000 65536"/>
                <a:gd name="T9" fmla="*/ 0 w 126"/>
                <a:gd name="T10" fmla="*/ 0 h 768"/>
                <a:gd name="T11" fmla="*/ 126 w 126"/>
                <a:gd name="T12" fmla="*/ 768 h 7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6" h="768">
                  <a:moveTo>
                    <a:pt x="0" y="0"/>
                  </a:moveTo>
                  <a:cubicBezTo>
                    <a:pt x="13" y="69"/>
                    <a:pt x="57" y="286"/>
                    <a:pt x="78" y="414"/>
                  </a:cubicBezTo>
                  <a:cubicBezTo>
                    <a:pt x="99" y="542"/>
                    <a:pt x="116" y="694"/>
                    <a:pt x="126" y="76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951" name="Freeform 34"/>
            <p:cNvSpPr>
              <a:spLocks/>
            </p:cNvSpPr>
            <p:nvPr/>
          </p:nvSpPr>
          <p:spPr bwMode="auto">
            <a:xfrm>
              <a:off x="3156" y="3134"/>
              <a:ext cx="240" cy="510"/>
            </a:xfrm>
            <a:custGeom>
              <a:avLst/>
              <a:gdLst>
                <a:gd name="T0" fmla="*/ 0 w 240"/>
                <a:gd name="T1" fmla="*/ 0 h 510"/>
                <a:gd name="T2" fmla="*/ 81 w 240"/>
                <a:gd name="T3" fmla="*/ 203 h 510"/>
                <a:gd name="T4" fmla="*/ 240 w 240"/>
                <a:gd name="T5" fmla="*/ 510 h 510"/>
                <a:gd name="T6" fmla="*/ 0 60000 65536"/>
                <a:gd name="T7" fmla="*/ 0 60000 65536"/>
                <a:gd name="T8" fmla="*/ 0 60000 65536"/>
                <a:gd name="T9" fmla="*/ 0 w 240"/>
                <a:gd name="T10" fmla="*/ 0 h 510"/>
                <a:gd name="T11" fmla="*/ 240 w 240"/>
                <a:gd name="T12" fmla="*/ 510 h 5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510">
                  <a:moveTo>
                    <a:pt x="0" y="0"/>
                  </a:moveTo>
                  <a:cubicBezTo>
                    <a:pt x="13" y="34"/>
                    <a:pt x="41" y="118"/>
                    <a:pt x="81" y="203"/>
                  </a:cubicBezTo>
                  <a:cubicBezTo>
                    <a:pt x="121" y="288"/>
                    <a:pt x="207" y="446"/>
                    <a:pt x="240" y="51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952" name="Freeform 35"/>
            <p:cNvSpPr>
              <a:spLocks/>
            </p:cNvSpPr>
            <p:nvPr/>
          </p:nvSpPr>
          <p:spPr bwMode="auto">
            <a:xfrm>
              <a:off x="3390" y="3637"/>
              <a:ext cx="402" cy="528"/>
            </a:xfrm>
            <a:custGeom>
              <a:avLst/>
              <a:gdLst>
                <a:gd name="T0" fmla="*/ 0 w 402"/>
                <a:gd name="T1" fmla="*/ 0 h 516"/>
                <a:gd name="T2" fmla="*/ 48 w 402"/>
                <a:gd name="T3" fmla="*/ 153 h 516"/>
                <a:gd name="T4" fmla="*/ 168 w 402"/>
                <a:gd name="T5" fmla="*/ 370 h 516"/>
                <a:gd name="T6" fmla="*/ 402 w 402"/>
                <a:gd name="T7" fmla="*/ 579 h 5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2"/>
                <a:gd name="T13" fmla="*/ 0 h 516"/>
                <a:gd name="T14" fmla="*/ 402 w 402"/>
                <a:gd name="T15" fmla="*/ 516 h 5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2" h="516">
                  <a:moveTo>
                    <a:pt x="0" y="0"/>
                  </a:moveTo>
                  <a:cubicBezTo>
                    <a:pt x="8" y="23"/>
                    <a:pt x="20" y="83"/>
                    <a:pt x="48" y="138"/>
                  </a:cubicBezTo>
                  <a:cubicBezTo>
                    <a:pt x="76" y="193"/>
                    <a:pt x="109" y="267"/>
                    <a:pt x="168" y="330"/>
                  </a:cubicBezTo>
                  <a:cubicBezTo>
                    <a:pt x="227" y="393"/>
                    <a:pt x="353" y="477"/>
                    <a:pt x="402" y="5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953" name="Freeform 36"/>
            <p:cNvSpPr>
              <a:spLocks/>
            </p:cNvSpPr>
            <p:nvPr/>
          </p:nvSpPr>
          <p:spPr bwMode="auto">
            <a:xfrm>
              <a:off x="3784" y="4165"/>
              <a:ext cx="56" cy="491"/>
            </a:xfrm>
            <a:custGeom>
              <a:avLst/>
              <a:gdLst>
                <a:gd name="T0" fmla="*/ 8 w 56"/>
                <a:gd name="T1" fmla="*/ 0 h 576"/>
                <a:gd name="T2" fmla="*/ 8 w 56"/>
                <a:gd name="T3" fmla="*/ 102 h 576"/>
                <a:gd name="T4" fmla="*/ 56 w 56"/>
                <a:gd name="T5" fmla="*/ 259 h 576"/>
                <a:gd name="T6" fmla="*/ 0 60000 65536"/>
                <a:gd name="T7" fmla="*/ 0 60000 65536"/>
                <a:gd name="T8" fmla="*/ 0 60000 65536"/>
                <a:gd name="T9" fmla="*/ 0 w 56"/>
                <a:gd name="T10" fmla="*/ 0 h 576"/>
                <a:gd name="T11" fmla="*/ 56 w 56"/>
                <a:gd name="T12" fmla="*/ 576 h 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576">
                  <a:moveTo>
                    <a:pt x="8" y="0"/>
                  </a:moveTo>
                  <a:cubicBezTo>
                    <a:pt x="8" y="38"/>
                    <a:pt x="0" y="132"/>
                    <a:pt x="8" y="228"/>
                  </a:cubicBezTo>
                  <a:cubicBezTo>
                    <a:pt x="16" y="324"/>
                    <a:pt x="46" y="504"/>
                    <a:pt x="56" y="57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678" name="Line 37"/>
          <p:cNvSpPr>
            <a:spLocks noChangeShapeType="1"/>
          </p:cNvSpPr>
          <p:nvPr/>
        </p:nvSpPr>
        <p:spPr bwMode="auto">
          <a:xfrm>
            <a:off x="2984500" y="3314700"/>
            <a:ext cx="914400" cy="5715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9" name="Line 38"/>
          <p:cNvSpPr>
            <a:spLocks noChangeShapeType="1"/>
          </p:cNvSpPr>
          <p:nvPr/>
        </p:nvSpPr>
        <p:spPr bwMode="auto">
          <a:xfrm flipV="1">
            <a:off x="3898900" y="3314700"/>
            <a:ext cx="101600" cy="5715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80" name="Line 39"/>
          <p:cNvSpPr>
            <a:spLocks noChangeShapeType="1"/>
          </p:cNvSpPr>
          <p:nvPr/>
        </p:nvSpPr>
        <p:spPr bwMode="auto">
          <a:xfrm>
            <a:off x="4000500" y="3314700"/>
            <a:ext cx="304800" cy="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81" name="Line 40"/>
          <p:cNvSpPr>
            <a:spLocks noChangeShapeType="1"/>
          </p:cNvSpPr>
          <p:nvPr/>
        </p:nvSpPr>
        <p:spPr bwMode="auto">
          <a:xfrm flipV="1">
            <a:off x="4305300" y="3257550"/>
            <a:ext cx="203200" cy="5715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82" name="Freeform 41"/>
          <p:cNvSpPr>
            <a:spLocks/>
          </p:cNvSpPr>
          <p:nvPr/>
        </p:nvSpPr>
        <p:spPr bwMode="auto">
          <a:xfrm>
            <a:off x="4508500" y="3257550"/>
            <a:ext cx="1727200" cy="1588"/>
          </a:xfrm>
          <a:custGeom>
            <a:avLst/>
            <a:gdLst>
              <a:gd name="T0" fmla="*/ 0 w 816"/>
              <a:gd name="T1" fmla="*/ 0 h 1"/>
              <a:gd name="T2" fmla="*/ 2147483647 w 816"/>
              <a:gd name="T3" fmla="*/ 0 h 1"/>
              <a:gd name="T4" fmla="*/ 0 60000 65536"/>
              <a:gd name="T5" fmla="*/ 0 60000 65536"/>
              <a:gd name="T6" fmla="*/ 0 w 816"/>
              <a:gd name="T7" fmla="*/ 0 h 1"/>
              <a:gd name="T8" fmla="*/ 816 w 816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16" h="1">
                <a:moveTo>
                  <a:pt x="0" y="0"/>
                </a:moveTo>
                <a:lnTo>
                  <a:pt x="816" y="0"/>
                </a:lnTo>
              </a:path>
            </a:pathLst>
          </a:custGeom>
          <a:noFill/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83" name="Line 42"/>
          <p:cNvSpPr>
            <a:spLocks noChangeShapeType="1"/>
          </p:cNvSpPr>
          <p:nvPr/>
        </p:nvSpPr>
        <p:spPr bwMode="auto">
          <a:xfrm>
            <a:off x="3898900" y="3571875"/>
            <a:ext cx="406400" cy="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84" name="Line 43"/>
          <p:cNvSpPr>
            <a:spLocks noChangeShapeType="1"/>
          </p:cNvSpPr>
          <p:nvPr/>
        </p:nvSpPr>
        <p:spPr bwMode="auto">
          <a:xfrm flipV="1">
            <a:off x="4305300" y="3514725"/>
            <a:ext cx="101600" cy="5715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85" name="Line 44"/>
          <p:cNvSpPr>
            <a:spLocks noChangeShapeType="1"/>
          </p:cNvSpPr>
          <p:nvPr/>
        </p:nvSpPr>
        <p:spPr bwMode="auto">
          <a:xfrm>
            <a:off x="4406900" y="3514725"/>
            <a:ext cx="1016000" cy="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86" name="Freeform 45"/>
          <p:cNvSpPr>
            <a:spLocks/>
          </p:cNvSpPr>
          <p:nvPr/>
        </p:nvSpPr>
        <p:spPr bwMode="auto">
          <a:xfrm>
            <a:off x="5422900" y="3255963"/>
            <a:ext cx="1588" cy="258762"/>
          </a:xfrm>
          <a:custGeom>
            <a:avLst/>
            <a:gdLst>
              <a:gd name="T0" fmla="*/ 0 w 1"/>
              <a:gd name="T1" fmla="*/ 2147483647 h 218"/>
              <a:gd name="T2" fmla="*/ 0 w 1"/>
              <a:gd name="T3" fmla="*/ 0 h 218"/>
              <a:gd name="T4" fmla="*/ 0 60000 65536"/>
              <a:gd name="T5" fmla="*/ 0 60000 65536"/>
              <a:gd name="T6" fmla="*/ 0 w 1"/>
              <a:gd name="T7" fmla="*/ 0 h 218"/>
              <a:gd name="T8" fmla="*/ 1 w 1"/>
              <a:gd name="T9" fmla="*/ 218 h 21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218">
                <a:moveTo>
                  <a:pt x="0" y="218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87" name="Line 46"/>
          <p:cNvSpPr>
            <a:spLocks noChangeShapeType="1"/>
          </p:cNvSpPr>
          <p:nvPr/>
        </p:nvSpPr>
        <p:spPr bwMode="auto">
          <a:xfrm>
            <a:off x="1460500" y="1771650"/>
            <a:ext cx="203200" cy="5715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88" name="Line 47"/>
          <p:cNvSpPr>
            <a:spLocks noChangeShapeType="1"/>
          </p:cNvSpPr>
          <p:nvPr/>
        </p:nvSpPr>
        <p:spPr bwMode="auto">
          <a:xfrm flipV="1">
            <a:off x="1663700" y="1771650"/>
            <a:ext cx="508000" cy="5715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89" name="Line 48"/>
          <p:cNvSpPr>
            <a:spLocks noChangeShapeType="1"/>
          </p:cNvSpPr>
          <p:nvPr/>
        </p:nvSpPr>
        <p:spPr bwMode="auto">
          <a:xfrm>
            <a:off x="2171700" y="1771650"/>
            <a:ext cx="914400" cy="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90" name="Line 49"/>
          <p:cNvSpPr>
            <a:spLocks noChangeShapeType="1"/>
          </p:cNvSpPr>
          <p:nvPr/>
        </p:nvSpPr>
        <p:spPr bwMode="auto">
          <a:xfrm>
            <a:off x="3086100" y="1771650"/>
            <a:ext cx="406400" cy="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91" name="Line 50"/>
          <p:cNvSpPr>
            <a:spLocks noChangeShapeType="1"/>
          </p:cNvSpPr>
          <p:nvPr/>
        </p:nvSpPr>
        <p:spPr bwMode="auto">
          <a:xfrm>
            <a:off x="3492500" y="1771650"/>
            <a:ext cx="1320800" cy="51435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92" name="Line 51"/>
          <p:cNvSpPr>
            <a:spLocks noChangeShapeType="1"/>
          </p:cNvSpPr>
          <p:nvPr/>
        </p:nvSpPr>
        <p:spPr bwMode="auto">
          <a:xfrm>
            <a:off x="4813300" y="2286000"/>
            <a:ext cx="0" cy="17145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93" name="Freeform 52"/>
          <p:cNvSpPr>
            <a:spLocks/>
          </p:cNvSpPr>
          <p:nvPr/>
        </p:nvSpPr>
        <p:spPr bwMode="auto">
          <a:xfrm>
            <a:off x="4813300" y="2457450"/>
            <a:ext cx="1257300" cy="646113"/>
          </a:xfrm>
          <a:custGeom>
            <a:avLst/>
            <a:gdLst>
              <a:gd name="T0" fmla="*/ 0 w 594"/>
              <a:gd name="T1" fmla="*/ 0 h 543"/>
              <a:gd name="T2" fmla="*/ 2147483647 w 594"/>
              <a:gd name="T3" fmla="*/ 2147483647 h 543"/>
              <a:gd name="T4" fmla="*/ 0 60000 65536"/>
              <a:gd name="T5" fmla="*/ 0 60000 65536"/>
              <a:gd name="T6" fmla="*/ 0 w 594"/>
              <a:gd name="T7" fmla="*/ 0 h 543"/>
              <a:gd name="T8" fmla="*/ 594 w 594"/>
              <a:gd name="T9" fmla="*/ 543 h 54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94" h="543">
                <a:moveTo>
                  <a:pt x="0" y="0"/>
                </a:moveTo>
                <a:lnTo>
                  <a:pt x="594" y="543"/>
                </a:lnTo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94" name="Freeform 53"/>
          <p:cNvSpPr>
            <a:spLocks/>
          </p:cNvSpPr>
          <p:nvPr/>
        </p:nvSpPr>
        <p:spPr bwMode="auto">
          <a:xfrm>
            <a:off x="6229350" y="3103563"/>
            <a:ext cx="6350" cy="150812"/>
          </a:xfrm>
          <a:custGeom>
            <a:avLst/>
            <a:gdLst>
              <a:gd name="T0" fmla="*/ 2147483647 w 3"/>
              <a:gd name="T1" fmla="*/ 0 h 126"/>
              <a:gd name="T2" fmla="*/ 0 w 3"/>
              <a:gd name="T3" fmla="*/ 2147483647 h 126"/>
              <a:gd name="T4" fmla="*/ 0 60000 65536"/>
              <a:gd name="T5" fmla="*/ 0 60000 65536"/>
              <a:gd name="T6" fmla="*/ 0 w 3"/>
              <a:gd name="T7" fmla="*/ 0 h 126"/>
              <a:gd name="T8" fmla="*/ 3 w 3"/>
              <a:gd name="T9" fmla="*/ 126 h 12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126">
                <a:moveTo>
                  <a:pt x="3" y="0"/>
                </a:moveTo>
                <a:lnTo>
                  <a:pt x="0" y="126"/>
                </a:ln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95" name="Line 54"/>
          <p:cNvSpPr>
            <a:spLocks noChangeShapeType="1"/>
          </p:cNvSpPr>
          <p:nvPr/>
        </p:nvSpPr>
        <p:spPr bwMode="auto">
          <a:xfrm flipV="1">
            <a:off x="4267200" y="4286250"/>
            <a:ext cx="0" cy="1143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96" name="Line 55"/>
          <p:cNvSpPr>
            <a:spLocks noChangeShapeType="1"/>
          </p:cNvSpPr>
          <p:nvPr/>
        </p:nvSpPr>
        <p:spPr bwMode="auto">
          <a:xfrm flipV="1">
            <a:off x="4267200" y="4171950"/>
            <a:ext cx="508000" cy="1143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97" name="Line 56"/>
          <p:cNvSpPr>
            <a:spLocks noChangeShapeType="1"/>
          </p:cNvSpPr>
          <p:nvPr/>
        </p:nvSpPr>
        <p:spPr bwMode="auto">
          <a:xfrm>
            <a:off x="4775200" y="4171950"/>
            <a:ext cx="508000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98" name="Line 57"/>
          <p:cNvSpPr>
            <a:spLocks noChangeShapeType="1"/>
          </p:cNvSpPr>
          <p:nvPr/>
        </p:nvSpPr>
        <p:spPr bwMode="auto">
          <a:xfrm flipV="1">
            <a:off x="5283200" y="4000500"/>
            <a:ext cx="0" cy="17145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99" name="Line 58"/>
          <p:cNvSpPr>
            <a:spLocks noChangeShapeType="1"/>
          </p:cNvSpPr>
          <p:nvPr/>
        </p:nvSpPr>
        <p:spPr bwMode="auto">
          <a:xfrm flipH="1" flipV="1">
            <a:off x="5080000" y="3829050"/>
            <a:ext cx="203200" cy="17145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00" name="Freeform 59"/>
          <p:cNvSpPr>
            <a:spLocks/>
          </p:cNvSpPr>
          <p:nvPr/>
        </p:nvSpPr>
        <p:spPr bwMode="auto">
          <a:xfrm>
            <a:off x="5080000" y="3376613"/>
            <a:ext cx="1300163" cy="452437"/>
          </a:xfrm>
          <a:custGeom>
            <a:avLst/>
            <a:gdLst>
              <a:gd name="T0" fmla="*/ 0 w 614"/>
              <a:gd name="T1" fmla="*/ 2147483647 h 380"/>
              <a:gd name="T2" fmla="*/ 2147483647 w 614"/>
              <a:gd name="T3" fmla="*/ 0 h 380"/>
              <a:gd name="T4" fmla="*/ 0 60000 65536"/>
              <a:gd name="T5" fmla="*/ 0 60000 65536"/>
              <a:gd name="T6" fmla="*/ 0 w 614"/>
              <a:gd name="T7" fmla="*/ 0 h 380"/>
              <a:gd name="T8" fmla="*/ 614 w 614"/>
              <a:gd name="T9" fmla="*/ 380 h 3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14" h="380">
                <a:moveTo>
                  <a:pt x="0" y="380"/>
                </a:moveTo>
                <a:lnTo>
                  <a:pt x="614" y="0"/>
                </a:lnTo>
              </a:path>
            </a:pathLst>
          </a:cu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01" name="Line 60"/>
          <p:cNvSpPr>
            <a:spLocks noChangeShapeType="1"/>
          </p:cNvSpPr>
          <p:nvPr/>
        </p:nvSpPr>
        <p:spPr bwMode="auto">
          <a:xfrm>
            <a:off x="4775200" y="2000250"/>
            <a:ext cx="711200" cy="0"/>
          </a:xfrm>
          <a:prstGeom prst="line">
            <a:avLst/>
          </a:prstGeom>
          <a:noFill/>
          <a:ln w="9525">
            <a:solidFill>
              <a:srgbClr val="FFCC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02" name="Line 61"/>
          <p:cNvSpPr>
            <a:spLocks noChangeShapeType="1"/>
          </p:cNvSpPr>
          <p:nvPr/>
        </p:nvSpPr>
        <p:spPr bwMode="auto">
          <a:xfrm>
            <a:off x="5486400" y="2000250"/>
            <a:ext cx="0" cy="285750"/>
          </a:xfrm>
          <a:prstGeom prst="line">
            <a:avLst/>
          </a:prstGeom>
          <a:noFill/>
          <a:ln w="9525">
            <a:solidFill>
              <a:srgbClr val="FFCC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03" name="Line 62"/>
          <p:cNvSpPr>
            <a:spLocks noChangeShapeType="1"/>
          </p:cNvSpPr>
          <p:nvPr/>
        </p:nvSpPr>
        <p:spPr bwMode="auto">
          <a:xfrm>
            <a:off x="5486400" y="2286000"/>
            <a:ext cx="304800" cy="57150"/>
          </a:xfrm>
          <a:prstGeom prst="line">
            <a:avLst/>
          </a:prstGeom>
          <a:noFill/>
          <a:ln w="9525">
            <a:solidFill>
              <a:srgbClr val="FFCC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04" name="Line 63"/>
          <p:cNvSpPr>
            <a:spLocks noChangeShapeType="1"/>
          </p:cNvSpPr>
          <p:nvPr/>
        </p:nvSpPr>
        <p:spPr bwMode="auto">
          <a:xfrm>
            <a:off x="5791200" y="2343150"/>
            <a:ext cx="0" cy="342900"/>
          </a:xfrm>
          <a:prstGeom prst="line">
            <a:avLst/>
          </a:prstGeom>
          <a:noFill/>
          <a:ln w="9525">
            <a:solidFill>
              <a:srgbClr val="FFCC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05" name="Line 64"/>
          <p:cNvSpPr>
            <a:spLocks noChangeShapeType="1"/>
          </p:cNvSpPr>
          <p:nvPr/>
        </p:nvSpPr>
        <p:spPr bwMode="auto">
          <a:xfrm>
            <a:off x="5791200" y="2686050"/>
            <a:ext cx="304800" cy="85725"/>
          </a:xfrm>
          <a:prstGeom prst="line">
            <a:avLst/>
          </a:prstGeom>
          <a:noFill/>
          <a:ln w="9525">
            <a:solidFill>
              <a:srgbClr val="FFCC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06" name="Freeform 65"/>
          <p:cNvSpPr>
            <a:spLocks/>
          </p:cNvSpPr>
          <p:nvPr/>
        </p:nvSpPr>
        <p:spPr bwMode="auto">
          <a:xfrm>
            <a:off x="6096000" y="2771775"/>
            <a:ext cx="6350" cy="452438"/>
          </a:xfrm>
          <a:custGeom>
            <a:avLst/>
            <a:gdLst>
              <a:gd name="T0" fmla="*/ 2147483647 w 3"/>
              <a:gd name="T1" fmla="*/ 0 h 380"/>
              <a:gd name="T2" fmla="*/ 0 w 3"/>
              <a:gd name="T3" fmla="*/ 2147483647 h 380"/>
              <a:gd name="T4" fmla="*/ 0 60000 65536"/>
              <a:gd name="T5" fmla="*/ 0 60000 65536"/>
              <a:gd name="T6" fmla="*/ 0 w 3"/>
              <a:gd name="T7" fmla="*/ 0 h 380"/>
              <a:gd name="T8" fmla="*/ 3 w 3"/>
              <a:gd name="T9" fmla="*/ 380 h 3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80">
                <a:moveTo>
                  <a:pt x="3" y="0"/>
                </a:moveTo>
                <a:lnTo>
                  <a:pt x="0" y="380"/>
                </a:lnTo>
              </a:path>
            </a:pathLst>
          </a:custGeom>
          <a:solidFill>
            <a:srgbClr val="FFCC99"/>
          </a:solidFill>
          <a:ln w="9525">
            <a:solidFill>
              <a:srgbClr val="FFCC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07" name="Freeform 66"/>
          <p:cNvSpPr>
            <a:spLocks/>
          </p:cNvSpPr>
          <p:nvPr/>
        </p:nvSpPr>
        <p:spPr bwMode="auto">
          <a:xfrm>
            <a:off x="6096000" y="3221038"/>
            <a:ext cx="287338" cy="3175"/>
          </a:xfrm>
          <a:custGeom>
            <a:avLst/>
            <a:gdLst>
              <a:gd name="T0" fmla="*/ 0 w 136"/>
              <a:gd name="T1" fmla="*/ 0 h 3"/>
              <a:gd name="T2" fmla="*/ 2147483647 w 136"/>
              <a:gd name="T3" fmla="*/ 2147483647 h 3"/>
              <a:gd name="T4" fmla="*/ 0 60000 65536"/>
              <a:gd name="T5" fmla="*/ 0 60000 65536"/>
              <a:gd name="T6" fmla="*/ 0 w 136"/>
              <a:gd name="T7" fmla="*/ 0 h 3"/>
              <a:gd name="T8" fmla="*/ 136 w 136"/>
              <a:gd name="T9" fmla="*/ 3 h 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36" h="3">
                <a:moveTo>
                  <a:pt x="0" y="0"/>
                </a:moveTo>
                <a:lnTo>
                  <a:pt x="136" y="3"/>
                </a:lnTo>
              </a:path>
            </a:pathLst>
          </a:custGeom>
          <a:solidFill>
            <a:srgbClr val="FFCC99"/>
          </a:solidFill>
          <a:ln w="9525">
            <a:solidFill>
              <a:srgbClr val="FFCC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08" name="Oval 67"/>
          <p:cNvSpPr>
            <a:spLocks noChangeArrowheads="1"/>
          </p:cNvSpPr>
          <p:nvPr/>
        </p:nvSpPr>
        <p:spPr bwMode="auto">
          <a:xfrm>
            <a:off x="2184400" y="1758950"/>
            <a:ext cx="49213" cy="26988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09" name="Oval 68"/>
          <p:cNvSpPr>
            <a:spLocks noChangeArrowheads="1"/>
          </p:cNvSpPr>
          <p:nvPr/>
        </p:nvSpPr>
        <p:spPr bwMode="auto">
          <a:xfrm>
            <a:off x="2609850" y="1758950"/>
            <a:ext cx="49213" cy="26988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10" name="Oval 69"/>
          <p:cNvSpPr>
            <a:spLocks noChangeArrowheads="1"/>
          </p:cNvSpPr>
          <p:nvPr/>
        </p:nvSpPr>
        <p:spPr bwMode="auto">
          <a:xfrm>
            <a:off x="3119438" y="1754188"/>
            <a:ext cx="49212" cy="26987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11" name="Oval 70"/>
          <p:cNvSpPr>
            <a:spLocks noChangeArrowheads="1"/>
          </p:cNvSpPr>
          <p:nvPr/>
        </p:nvSpPr>
        <p:spPr bwMode="auto">
          <a:xfrm>
            <a:off x="3879850" y="1922463"/>
            <a:ext cx="49213" cy="28575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12" name="Oval 71"/>
          <p:cNvSpPr>
            <a:spLocks noChangeArrowheads="1"/>
          </p:cNvSpPr>
          <p:nvPr/>
        </p:nvSpPr>
        <p:spPr bwMode="auto">
          <a:xfrm>
            <a:off x="4298950" y="2076450"/>
            <a:ext cx="49213" cy="26988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13" name="Oval 72"/>
          <p:cNvSpPr>
            <a:spLocks noChangeArrowheads="1"/>
          </p:cNvSpPr>
          <p:nvPr/>
        </p:nvSpPr>
        <p:spPr bwMode="auto">
          <a:xfrm>
            <a:off x="4502150" y="2157413"/>
            <a:ext cx="49213" cy="26987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14" name="Oval 73"/>
          <p:cNvSpPr>
            <a:spLocks noChangeArrowheads="1"/>
          </p:cNvSpPr>
          <p:nvPr/>
        </p:nvSpPr>
        <p:spPr bwMode="auto">
          <a:xfrm>
            <a:off x="4673600" y="2228850"/>
            <a:ext cx="49213" cy="26988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15" name="Oval 74"/>
          <p:cNvSpPr>
            <a:spLocks noChangeArrowheads="1"/>
          </p:cNvSpPr>
          <p:nvPr/>
        </p:nvSpPr>
        <p:spPr bwMode="auto">
          <a:xfrm>
            <a:off x="4781550" y="2343150"/>
            <a:ext cx="49213" cy="26988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16" name="Oval 75"/>
          <p:cNvSpPr>
            <a:spLocks noChangeArrowheads="1"/>
          </p:cNvSpPr>
          <p:nvPr/>
        </p:nvSpPr>
        <p:spPr bwMode="auto">
          <a:xfrm>
            <a:off x="4826000" y="2468563"/>
            <a:ext cx="49213" cy="26987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17" name="Oval 76"/>
          <p:cNvSpPr>
            <a:spLocks noChangeArrowheads="1"/>
          </p:cNvSpPr>
          <p:nvPr/>
        </p:nvSpPr>
        <p:spPr bwMode="auto">
          <a:xfrm>
            <a:off x="5029200" y="2568575"/>
            <a:ext cx="49213" cy="26988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18" name="Oval 77"/>
          <p:cNvSpPr>
            <a:spLocks noChangeArrowheads="1"/>
          </p:cNvSpPr>
          <p:nvPr/>
        </p:nvSpPr>
        <p:spPr bwMode="auto">
          <a:xfrm>
            <a:off x="5168900" y="2640013"/>
            <a:ext cx="49213" cy="26987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19" name="Oval 78"/>
          <p:cNvSpPr>
            <a:spLocks noChangeArrowheads="1"/>
          </p:cNvSpPr>
          <p:nvPr/>
        </p:nvSpPr>
        <p:spPr bwMode="auto">
          <a:xfrm>
            <a:off x="5372100" y="2740025"/>
            <a:ext cx="49213" cy="26988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20" name="Oval 79"/>
          <p:cNvSpPr>
            <a:spLocks noChangeArrowheads="1"/>
          </p:cNvSpPr>
          <p:nvPr/>
        </p:nvSpPr>
        <p:spPr bwMode="auto">
          <a:xfrm>
            <a:off x="5549900" y="2832100"/>
            <a:ext cx="49213" cy="28575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21" name="Oval 80"/>
          <p:cNvSpPr>
            <a:spLocks noChangeArrowheads="1"/>
          </p:cNvSpPr>
          <p:nvPr/>
        </p:nvSpPr>
        <p:spPr bwMode="auto">
          <a:xfrm>
            <a:off x="5753100" y="3241675"/>
            <a:ext cx="49213" cy="28575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22" name="Oval 81"/>
          <p:cNvSpPr>
            <a:spLocks noChangeArrowheads="1"/>
          </p:cNvSpPr>
          <p:nvPr/>
        </p:nvSpPr>
        <p:spPr bwMode="auto">
          <a:xfrm>
            <a:off x="5461000" y="3244850"/>
            <a:ext cx="49213" cy="26988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23" name="Oval 82"/>
          <p:cNvSpPr>
            <a:spLocks noChangeArrowheads="1"/>
          </p:cNvSpPr>
          <p:nvPr/>
        </p:nvSpPr>
        <p:spPr bwMode="auto">
          <a:xfrm>
            <a:off x="5233988" y="3241675"/>
            <a:ext cx="49212" cy="26988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24" name="Oval 83"/>
          <p:cNvSpPr>
            <a:spLocks noChangeArrowheads="1"/>
          </p:cNvSpPr>
          <p:nvPr/>
        </p:nvSpPr>
        <p:spPr bwMode="auto">
          <a:xfrm>
            <a:off x="4876800" y="3244850"/>
            <a:ext cx="49213" cy="26988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25" name="Oval 84"/>
          <p:cNvSpPr>
            <a:spLocks noChangeArrowheads="1"/>
          </p:cNvSpPr>
          <p:nvPr/>
        </p:nvSpPr>
        <p:spPr bwMode="auto">
          <a:xfrm>
            <a:off x="4546600" y="3246438"/>
            <a:ext cx="49213" cy="26987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26" name="Oval 85"/>
          <p:cNvSpPr>
            <a:spLocks noChangeArrowheads="1"/>
          </p:cNvSpPr>
          <p:nvPr/>
        </p:nvSpPr>
        <p:spPr bwMode="auto">
          <a:xfrm>
            <a:off x="4165600" y="3298825"/>
            <a:ext cx="49213" cy="26988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27" name="Oval 86"/>
          <p:cNvSpPr>
            <a:spLocks noChangeArrowheads="1"/>
          </p:cNvSpPr>
          <p:nvPr/>
        </p:nvSpPr>
        <p:spPr bwMode="auto">
          <a:xfrm>
            <a:off x="3657600" y="3344863"/>
            <a:ext cx="49213" cy="26987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28" name="Oval 87"/>
          <p:cNvSpPr>
            <a:spLocks noChangeArrowheads="1"/>
          </p:cNvSpPr>
          <p:nvPr/>
        </p:nvSpPr>
        <p:spPr bwMode="auto">
          <a:xfrm>
            <a:off x="3303588" y="3316288"/>
            <a:ext cx="49212" cy="26987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29" name="Oval 88"/>
          <p:cNvSpPr>
            <a:spLocks noChangeArrowheads="1"/>
          </p:cNvSpPr>
          <p:nvPr/>
        </p:nvSpPr>
        <p:spPr bwMode="auto">
          <a:xfrm>
            <a:off x="3149600" y="3308350"/>
            <a:ext cx="49213" cy="28575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30" name="Oval 89"/>
          <p:cNvSpPr>
            <a:spLocks noChangeArrowheads="1"/>
          </p:cNvSpPr>
          <p:nvPr/>
        </p:nvSpPr>
        <p:spPr bwMode="auto">
          <a:xfrm>
            <a:off x="2882900" y="3287713"/>
            <a:ext cx="96838" cy="53975"/>
          </a:xfrm>
          <a:prstGeom prst="ellips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31" name="Oval 90"/>
          <p:cNvSpPr>
            <a:spLocks noChangeArrowheads="1"/>
          </p:cNvSpPr>
          <p:nvPr/>
        </p:nvSpPr>
        <p:spPr bwMode="auto">
          <a:xfrm>
            <a:off x="3792538" y="3541713"/>
            <a:ext cx="98425" cy="55562"/>
          </a:xfrm>
          <a:prstGeom prst="ellips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32" name="Oval 91"/>
          <p:cNvSpPr>
            <a:spLocks noChangeArrowheads="1"/>
          </p:cNvSpPr>
          <p:nvPr/>
        </p:nvSpPr>
        <p:spPr bwMode="auto">
          <a:xfrm>
            <a:off x="5397500" y="3429000"/>
            <a:ext cx="49213" cy="26988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33" name="Oval 92"/>
          <p:cNvSpPr>
            <a:spLocks noChangeArrowheads="1"/>
          </p:cNvSpPr>
          <p:nvPr/>
        </p:nvSpPr>
        <p:spPr bwMode="auto">
          <a:xfrm>
            <a:off x="5354638" y="3497263"/>
            <a:ext cx="49212" cy="26987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34" name="Oval 93"/>
          <p:cNvSpPr>
            <a:spLocks noChangeArrowheads="1"/>
          </p:cNvSpPr>
          <p:nvPr/>
        </p:nvSpPr>
        <p:spPr bwMode="auto">
          <a:xfrm>
            <a:off x="5233988" y="3500438"/>
            <a:ext cx="49212" cy="26987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35" name="Oval 94"/>
          <p:cNvSpPr>
            <a:spLocks noChangeArrowheads="1"/>
          </p:cNvSpPr>
          <p:nvPr/>
        </p:nvSpPr>
        <p:spPr bwMode="auto">
          <a:xfrm>
            <a:off x="5048250" y="3500438"/>
            <a:ext cx="49213" cy="26987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36" name="Oval 95"/>
          <p:cNvSpPr>
            <a:spLocks noChangeArrowheads="1"/>
          </p:cNvSpPr>
          <p:nvPr/>
        </p:nvSpPr>
        <p:spPr bwMode="auto">
          <a:xfrm>
            <a:off x="4876800" y="3500438"/>
            <a:ext cx="49213" cy="26987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37" name="Oval 96"/>
          <p:cNvSpPr>
            <a:spLocks noChangeArrowheads="1"/>
          </p:cNvSpPr>
          <p:nvPr/>
        </p:nvSpPr>
        <p:spPr bwMode="auto">
          <a:xfrm>
            <a:off x="4725988" y="3500438"/>
            <a:ext cx="49212" cy="26987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38" name="Oval 97"/>
          <p:cNvSpPr>
            <a:spLocks noChangeArrowheads="1"/>
          </p:cNvSpPr>
          <p:nvPr/>
        </p:nvSpPr>
        <p:spPr bwMode="auto">
          <a:xfrm>
            <a:off x="4522788" y="3500438"/>
            <a:ext cx="49212" cy="26987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39" name="Oval 98"/>
          <p:cNvSpPr>
            <a:spLocks noChangeArrowheads="1"/>
          </p:cNvSpPr>
          <p:nvPr/>
        </p:nvSpPr>
        <p:spPr bwMode="auto">
          <a:xfrm>
            <a:off x="4165600" y="3557588"/>
            <a:ext cx="49213" cy="26987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40" name="Oval 99"/>
          <p:cNvSpPr>
            <a:spLocks noChangeArrowheads="1"/>
          </p:cNvSpPr>
          <p:nvPr/>
        </p:nvSpPr>
        <p:spPr bwMode="auto">
          <a:xfrm>
            <a:off x="3086100" y="2997200"/>
            <a:ext cx="96838" cy="53975"/>
          </a:xfrm>
          <a:prstGeom prst="ellipse">
            <a:avLst/>
          </a:prstGeom>
          <a:noFill/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41" name="Oval 100"/>
          <p:cNvSpPr>
            <a:spLocks noChangeArrowheads="1"/>
          </p:cNvSpPr>
          <p:nvPr/>
        </p:nvSpPr>
        <p:spPr bwMode="auto">
          <a:xfrm>
            <a:off x="3289300" y="3011488"/>
            <a:ext cx="49213" cy="26987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42" name="Oval 101"/>
          <p:cNvSpPr>
            <a:spLocks noChangeArrowheads="1"/>
          </p:cNvSpPr>
          <p:nvPr/>
        </p:nvSpPr>
        <p:spPr bwMode="auto">
          <a:xfrm>
            <a:off x="3460750" y="3011488"/>
            <a:ext cx="49213" cy="26987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43" name="Oval 102"/>
          <p:cNvSpPr>
            <a:spLocks noChangeArrowheads="1"/>
          </p:cNvSpPr>
          <p:nvPr/>
        </p:nvSpPr>
        <p:spPr bwMode="auto">
          <a:xfrm>
            <a:off x="3644900" y="3011488"/>
            <a:ext cx="49213" cy="26987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44" name="Oval 103"/>
          <p:cNvSpPr>
            <a:spLocks noChangeArrowheads="1"/>
          </p:cNvSpPr>
          <p:nvPr/>
        </p:nvSpPr>
        <p:spPr bwMode="auto">
          <a:xfrm>
            <a:off x="3822700" y="3011488"/>
            <a:ext cx="49213" cy="26987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45" name="Oval 104"/>
          <p:cNvSpPr>
            <a:spLocks noChangeArrowheads="1"/>
          </p:cNvSpPr>
          <p:nvPr/>
        </p:nvSpPr>
        <p:spPr bwMode="auto">
          <a:xfrm>
            <a:off x="4154488" y="3022600"/>
            <a:ext cx="49212" cy="26988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46" name="Oval 105"/>
          <p:cNvSpPr>
            <a:spLocks noChangeArrowheads="1"/>
          </p:cNvSpPr>
          <p:nvPr/>
        </p:nvSpPr>
        <p:spPr bwMode="auto">
          <a:xfrm>
            <a:off x="4522788" y="3040063"/>
            <a:ext cx="49212" cy="26987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47" name="Oval 106"/>
          <p:cNvSpPr>
            <a:spLocks noChangeArrowheads="1"/>
          </p:cNvSpPr>
          <p:nvPr/>
        </p:nvSpPr>
        <p:spPr bwMode="auto">
          <a:xfrm>
            <a:off x="4876800" y="3060700"/>
            <a:ext cx="49213" cy="28575"/>
          </a:xfrm>
          <a:prstGeom prst="ellipse">
            <a:avLst/>
          </a:prstGeom>
          <a:solidFill>
            <a:srgbClr val="339966"/>
          </a:solidFill>
          <a:ln w="9525">
            <a:solidFill>
              <a:srgbClr val="3399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48" name="Oval 107"/>
          <p:cNvSpPr>
            <a:spLocks noChangeArrowheads="1"/>
          </p:cNvSpPr>
          <p:nvPr/>
        </p:nvSpPr>
        <p:spPr bwMode="auto">
          <a:xfrm>
            <a:off x="5060950" y="3065463"/>
            <a:ext cx="49213" cy="26987"/>
          </a:xfrm>
          <a:prstGeom prst="ellipse">
            <a:avLst/>
          </a:prstGeom>
          <a:solidFill>
            <a:srgbClr val="339966"/>
          </a:solidFill>
          <a:ln w="9525">
            <a:solidFill>
              <a:srgbClr val="3399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49" name="Oval 108"/>
          <p:cNvSpPr>
            <a:spLocks noChangeArrowheads="1"/>
          </p:cNvSpPr>
          <p:nvPr/>
        </p:nvSpPr>
        <p:spPr bwMode="auto">
          <a:xfrm>
            <a:off x="5576888" y="3068638"/>
            <a:ext cx="49212" cy="26987"/>
          </a:xfrm>
          <a:prstGeom prst="ellipse">
            <a:avLst/>
          </a:prstGeom>
          <a:solidFill>
            <a:srgbClr val="339966"/>
          </a:solidFill>
          <a:ln w="9525">
            <a:solidFill>
              <a:srgbClr val="3399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50" name="Oval 109"/>
          <p:cNvSpPr>
            <a:spLocks noChangeArrowheads="1"/>
          </p:cNvSpPr>
          <p:nvPr/>
        </p:nvSpPr>
        <p:spPr bwMode="auto">
          <a:xfrm>
            <a:off x="5873750" y="3529013"/>
            <a:ext cx="49213" cy="26987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51" name="Oval 110"/>
          <p:cNvSpPr>
            <a:spLocks noChangeArrowheads="1"/>
          </p:cNvSpPr>
          <p:nvPr/>
        </p:nvSpPr>
        <p:spPr bwMode="auto">
          <a:xfrm>
            <a:off x="5208588" y="4156075"/>
            <a:ext cx="49212" cy="26988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52" name="Oval 111"/>
          <p:cNvSpPr>
            <a:spLocks noChangeArrowheads="1"/>
          </p:cNvSpPr>
          <p:nvPr/>
        </p:nvSpPr>
        <p:spPr bwMode="auto">
          <a:xfrm>
            <a:off x="4876800" y="4154488"/>
            <a:ext cx="49213" cy="26987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53" name="Oval 112"/>
          <p:cNvSpPr>
            <a:spLocks noChangeArrowheads="1"/>
          </p:cNvSpPr>
          <p:nvPr/>
        </p:nvSpPr>
        <p:spPr bwMode="auto">
          <a:xfrm>
            <a:off x="4508500" y="4213225"/>
            <a:ext cx="49213" cy="26988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54" name="Oval 113"/>
          <p:cNvSpPr>
            <a:spLocks noChangeArrowheads="1"/>
          </p:cNvSpPr>
          <p:nvPr/>
        </p:nvSpPr>
        <p:spPr bwMode="auto">
          <a:xfrm>
            <a:off x="4214813" y="4403725"/>
            <a:ext cx="96837" cy="53975"/>
          </a:xfrm>
          <a:prstGeom prst="ellips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55" name="Oval 114"/>
          <p:cNvSpPr>
            <a:spLocks noChangeArrowheads="1"/>
          </p:cNvSpPr>
          <p:nvPr/>
        </p:nvSpPr>
        <p:spPr bwMode="auto">
          <a:xfrm>
            <a:off x="6165850" y="3543300"/>
            <a:ext cx="49213" cy="269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56" name="Oval 115"/>
          <p:cNvSpPr>
            <a:spLocks noChangeArrowheads="1"/>
          </p:cNvSpPr>
          <p:nvPr/>
        </p:nvSpPr>
        <p:spPr bwMode="auto">
          <a:xfrm>
            <a:off x="6148388" y="4137025"/>
            <a:ext cx="49212" cy="285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57" name="Oval 116"/>
          <p:cNvSpPr>
            <a:spLocks noChangeArrowheads="1"/>
          </p:cNvSpPr>
          <p:nvPr/>
        </p:nvSpPr>
        <p:spPr bwMode="auto">
          <a:xfrm>
            <a:off x="6148388" y="4291013"/>
            <a:ext cx="49212" cy="269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58" name="Oval 117"/>
          <p:cNvSpPr>
            <a:spLocks noChangeArrowheads="1"/>
          </p:cNvSpPr>
          <p:nvPr/>
        </p:nvSpPr>
        <p:spPr bwMode="auto">
          <a:xfrm>
            <a:off x="6148388" y="4462463"/>
            <a:ext cx="49212" cy="269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59" name="Oval 118"/>
          <p:cNvSpPr>
            <a:spLocks noChangeArrowheads="1"/>
          </p:cNvSpPr>
          <p:nvPr/>
        </p:nvSpPr>
        <p:spPr bwMode="auto">
          <a:xfrm>
            <a:off x="6273800" y="4659313"/>
            <a:ext cx="49213" cy="269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60" name="Oval 119"/>
          <p:cNvSpPr>
            <a:spLocks noChangeArrowheads="1"/>
          </p:cNvSpPr>
          <p:nvPr/>
        </p:nvSpPr>
        <p:spPr bwMode="auto">
          <a:xfrm>
            <a:off x="6273800" y="4857750"/>
            <a:ext cx="49213" cy="269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61" name="Oval 120"/>
          <p:cNvSpPr>
            <a:spLocks noChangeArrowheads="1"/>
          </p:cNvSpPr>
          <p:nvPr/>
        </p:nvSpPr>
        <p:spPr bwMode="auto">
          <a:xfrm>
            <a:off x="6273800" y="5059363"/>
            <a:ext cx="49213" cy="269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62" name="Oval 121"/>
          <p:cNvSpPr>
            <a:spLocks noChangeArrowheads="1"/>
          </p:cNvSpPr>
          <p:nvPr/>
        </p:nvSpPr>
        <p:spPr bwMode="auto">
          <a:xfrm>
            <a:off x="6246813" y="5260975"/>
            <a:ext cx="96837" cy="5397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63" name="Oval 122"/>
          <p:cNvSpPr>
            <a:spLocks noChangeArrowheads="1"/>
          </p:cNvSpPr>
          <p:nvPr/>
        </p:nvSpPr>
        <p:spPr bwMode="auto">
          <a:xfrm>
            <a:off x="4876800" y="1985963"/>
            <a:ext cx="49213" cy="26987"/>
          </a:xfrm>
          <a:prstGeom prst="ellipse">
            <a:avLst/>
          </a:prstGeom>
          <a:solidFill>
            <a:srgbClr val="FFCC99"/>
          </a:solidFill>
          <a:ln w="9525">
            <a:solidFill>
              <a:srgbClr val="FFCC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64" name="Oval 123"/>
          <p:cNvSpPr>
            <a:spLocks noChangeArrowheads="1"/>
          </p:cNvSpPr>
          <p:nvPr/>
        </p:nvSpPr>
        <p:spPr bwMode="auto">
          <a:xfrm>
            <a:off x="4978400" y="1982788"/>
            <a:ext cx="49213" cy="26987"/>
          </a:xfrm>
          <a:prstGeom prst="ellipse">
            <a:avLst/>
          </a:prstGeom>
          <a:solidFill>
            <a:srgbClr val="FFCC99"/>
          </a:solidFill>
          <a:ln w="9525">
            <a:solidFill>
              <a:srgbClr val="FFCC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65" name="Oval 124"/>
          <p:cNvSpPr>
            <a:spLocks noChangeArrowheads="1"/>
          </p:cNvSpPr>
          <p:nvPr/>
        </p:nvSpPr>
        <p:spPr bwMode="auto">
          <a:xfrm>
            <a:off x="5080000" y="1982788"/>
            <a:ext cx="49213" cy="26987"/>
          </a:xfrm>
          <a:prstGeom prst="ellipse">
            <a:avLst/>
          </a:prstGeom>
          <a:solidFill>
            <a:srgbClr val="FFCC99"/>
          </a:solidFill>
          <a:ln w="9525">
            <a:solidFill>
              <a:srgbClr val="FFCC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66" name="Oval 125"/>
          <p:cNvSpPr>
            <a:spLocks noChangeArrowheads="1"/>
          </p:cNvSpPr>
          <p:nvPr/>
        </p:nvSpPr>
        <p:spPr bwMode="auto">
          <a:xfrm>
            <a:off x="5233988" y="1982788"/>
            <a:ext cx="49212" cy="26987"/>
          </a:xfrm>
          <a:prstGeom prst="ellipse">
            <a:avLst/>
          </a:prstGeom>
          <a:solidFill>
            <a:srgbClr val="FFCC99"/>
          </a:solidFill>
          <a:ln w="9525">
            <a:solidFill>
              <a:srgbClr val="FFCC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67" name="Oval 126"/>
          <p:cNvSpPr>
            <a:spLocks noChangeArrowheads="1"/>
          </p:cNvSpPr>
          <p:nvPr/>
        </p:nvSpPr>
        <p:spPr bwMode="auto">
          <a:xfrm>
            <a:off x="5384800" y="1982788"/>
            <a:ext cx="49213" cy="26987"/>
          </a:xfrm>
          <a:prstGeom prst="ellipse">
            <a:avLst/>
          </a:prstGeom>
          <a:solidFill>
            <a:srgbClr val="FFCC99"/>
          </a:solidFill>
          <a:ln w="9525">
            <a:solidFill>
              <a:srgbClr val="FFCC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68" name="Oval 127"/>
          <p:cNvSpPr>
            <a:spLocks noChangeArrowheads="1"/>
          </p:cNvSpPr>
          <p:nvPr/>
        </p:nvSpPr>
        <p:spPr bwMode="auto">
          <a:xfrm>
            <a:off x="5461000" y="2085975"/>
            <a:ext cx="49213" cy="26988"/>
          </a:xfrm>
          <a:prstGeom prst="ellipse">
            <a:avLst/>
          </a:prstGeom>
          <a:solidFill>
            <a:srgbClr val="FFCC99"/>
          </a:solidFill>
          <a:ln w="9525">
            <a:solidFill>
              <a:srgbClr val="FFCC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69" name="Oval 128"/>
          <p:cNvSpPr>
            <a:spLocks noChangeArrowheads="1"/>
          </p:cNvSpPr>
          <p:nvPr/>
        </p:nvSpPr>
        <p:spPr bwMode="auto">
          <a:xfrm>
            <a:off x="5461000" y="2171700"/>
            <a:ext cx="49213" cy="26988"/>
          </a:xfrm>
          <a:prstGeom prst="ellipse">
            <a:avLst/>
          </a:prstGeom>
          <a:solidFill>
            <a:srgbClr val="FFCC99"/>
          </a:solidFill>
          <a:ln w="9525">
            <a:solidFill>
              <a:srgbClr val="FFCC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70" name="Oval 129"/>
          <p:cNvSpPr>
            <a:spLocks noChangeArrowheads="1"/>
          </p:cNvSpPr>
          <p:nvPr/>
        </p:nvSpPr>
        <p:spPr bwMode="auto">
          <a:xfrm>
            <a:off x="5454650" y="2274888"/>
            <a:ext cx="49213" cy="28575"/>
          </a:xfrm>
          <a:prstGeom prst="ellipse">
            <a:avLst/>
          </a:prstGeom>
          <a:solidFill>
            <a:srgbClr val="FFCC99"/>
          </a:solidFill>
          <a:ln w="9525">
            <a:solidFill>
              <a:srgbClr val="FFCC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71" name="Oval 130"/>
          <p:cNvSpPr>
            <a:spLocks noChangeArrowheads="1"/>
          </p:cNvSpPr>
          <p:nvPr/>
        </p:nvSpPr>
        <p:spPr bwMode="auto">
          <a:xfrm>
            <a:off x="5545138" y="2286000"/>
            <a:ext cx="49212" cy="26988"/>
          </a:xfrm>
          <a:prstGeom prst="ellipse">
            <a:avLst/>
          </a:prstGeom>
          <a:solidFill>
            <a:srgbClr val="FFCC99"/>
          </a:solidFill>
          <a:ln w="9525">
            <a:solidFill>
              <a:srgbClr val="FFCC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72" name="Oval 131"/>
          <p:cNvSpPr>
            <a:spLocks noChangeArrowheads="1"/>
          </p:cNvSpPr>
          <p:nvPr/>
        </p:nvSpPr>
        <p:spPr bwMode="auto">
          <a:xfrm>
            <a:off x="5664200" y="2316163"/>
            <a:ext cx="49213" cy="26987"/>
          </a:xfrm>
          <a:prstGeom prst="ellipse">
            <a:avLst/>
          </a:prstGeom>
          <a:solidFill>
            <a:srgbClr val="FFCC99"/>
          </a:solidFill>
          <a:ln w="9525">
            <a:solidFill>
              <a:srgbClr val="FFCC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73" name="Oval 132"/>
          <p:cNvSpPr>
            <a:spLocks noChangeArrowheads="1"/>
          </p:cNvSpPr>
          <p:nvPr/>
        </p:nvSpPr>
        <p:spPr bwMode="auto">
          <a:xfrm>
            <a:off x="5767388" y="2371725"/>
            <a:ext cx="49212" cy="26988"/>
          </a:xfrm>
          <a:prstGeom prst="ellipse">
            <a:avLst/>
          </a:prstGeom>
          <a:solidFill>
            <a:srgbClr val="FFCC99"/>
          </a:solidFill>
          <a:ln w="9525">
            <a:solidFill>
              <a:srgbClr val="FFCC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74" name="Oval 133"/>
          <p:cNvSpPr>
            <a:spLocks noChangeArrowheads="1"/>
          </p:cNvSpPr>
          <p:nvPr/>
        </p:nvSpPr>
        <p:spPr bwMode="auto">
          <a:xfrm>
            <a:off x="5765800" y="2430463"/>
            <a:ext cx="49213" cy="26987"/>
          </a:xfrm>
          <a:prstGeom prst="ellipse">
            <a:avLst/>
          </a:prstGeom>
          <a:solidFill>
            <a:srgbClr val="FFCC99"/>
          </a:solidFill>
          <a:ln w="9525">
            <a:solidFill>
              <a:srgbClr val="FFCC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75" name="Oval 134"/>
          <p:cNvSpPr>
            <a:spLocks noChangeArrowheads="1"/>
          </p:cNvSpPr>
          <p:nvPr/>
        </p:nvSpPr>
        <p:spPr bwMode="auto">
          <a:xfrm>
            <a:off x="5767388" y="2487613"/>
            <a:ext cx="49212" cy="26987"/>
          </a:xfrm>
          <a:prstGeom prst="ellipse">
            <a:avLst/>
          </a:prstGeom>
          <a:solidFill>
            <a:srgbClr val="FFCC99"/>
          </a:solidFill>
          <a:ln w="9525">
            <a:solidFill>
              <a:srgbClr val="FFCC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76" name="Oval 135"/>
          <p:cNvSpPr>
            <a:spLocks noChangeArrowheads="1"/>
          </p:cNvSpPr>
          <p:nvPr/>
        </p:nvSpPr>
        <p:spPr bwMode="auto">
          <a:xfrm>
            <a:off x="5740400" y="2522538"/>
            <a:ext cx="201613" cy="11271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77" name="Oval 136"/>
          <p:cNvSpPr>
            <a:spLocks noChangeArrowheads="1"/>
          </p:cNvSpPr>
          <p:nvPr/>
        </p:nvSpPr>
        <p:spPr bwMode="auto">
          <a:xfrm>
            <a:off x="5767388" y="2643188"/>
            <a:ext cx="49212" cy="26987"/>
          </a:xfrm>
          <a:prstGeom prst="ellipse">
            <a:avLst/>
          </a:prstGeom>
          <a:solidFill>
            <a:srgbClr val="FFCC99"/>
          </a:solidFill>
          <a:ln w="9525">
            <a:solidFill>
              <a:srgbClr val="FFCC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78" name="Oval 137"/>
          <p:cNvSpPr>
            <a:spLocks noChangeArrowheads="1"/>
          </p:cNvSpPr>
          <p:nvPr/>
        </p:nvSpPr>
        <p:spPr bwMode="auto">
          <a:xfrm>
            <a:off x="5911850" y="2714625"/>
            <a:ext cx="49213" cy="26988"/>
          </a:xfrm>
          <a:prstGeom prst="ellipse">
            <a:avLst/>
          </a:prstGeom>
          <a:solidFill>
            <a:srgbClr val="FFCC99"/>
          </a:solidFill>
          <a:ln w="9525">
            <a:solidFill>
              <a:srgbClr val="FFCC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79" name="Oval 138"/>
          <p:cNvSpPr>
            <a:spLocks noChangeArrowheads="1"/>
          </p:cNvSpPr>
          <p:nvPr/>
        </p:nvSpPr>
        <p:spPr bwMode="auto">
          <a:xfrm>
            <a:off x="6197600" y="2843213"/>
            <a:ext cx="49213" cy="269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80" name="Oval 139"/>
          <p:cNvSpPr>
            <a:spLocks noChangeArrowheads="1"/>
          </p:cNvSpPr>
          <p:nvPr/>
        </p:nvSpPr>
        <p:spPr bwMode="auto">
          <a:xfrm>
            <a:off x="5918200" y="2786063"/>
            <a:ext cx="49213" cy="269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81" name="Oval 140"/>
          <p:cNvSpPr>
            <a:spLocks noChangeArrowheads="1"/>
          </p:cNvSpPr>
          <p:nvPr/>
        </p:nvSpPr>
        <p:spPr bwMode="auto">
          <a:xfrm>
            <a:off x="5862638" y="2643188"/>
            <a:ext cx="49212" cy="269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82" name="Oval 141"/>
          <p:cNvSpPr>
            <a:spLocks noChangeArrowheads="1"/>
          </p:cNvSpPr>
          <p:nvPr/>
        </p:nvSpPr>
        <p:spPr bwMode="auto">
          <a:xfrm>
            <a:off x="5867400" y="2259013"/>
            <a:ext cx="49213" cy="269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83" name="Oval 142"/>
          <p:cNvSpPr>
            <a:spLocks noChangeArrowheads="1"/>
          </p:cNvSpPr>
          <p:nvPr/>
        </p:nvSpPr>
        <p:spPr bwMode="auto">
          <a:xfrm>
            <a:off x="5816600" y="2133600"/>
            <a:ext cx="49213" cy="269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84" name="Oval 143"/>
          <p:cNvSpPr>
            <a:spLocks noChangeArrowheads="1"/>
          </p:cNvSpPr>
          <p:nvPr/>
        </p:nvSpPr>
        <p:spPr bwMode="auto">
          <a:xfrm>
            <a:off x="5765800" y="2030413"/>
            <a:ext cx="49213" cy="269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85" name="Oval 144"/>
          <p:cNvSpPr>
            <a:spLocks noChangeArrowheads="1"/>
          </p:cNvSpPr>
          <p:nvPr/>
        </p:nvSpPr>
        <p:spPr bwMode="auto">
          <a:xfrm>
            <a:off x="5765800" y="1971675"/>
            <a:ext cx="49213" cy="269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86" name="Oval 145"/>
          <p:cNvSpPr>
            <a:spLocks noChangeArrowheads="1"/>
          </p:cNvSpPr>
          <p:nvPr/>
        </p:nvSpPr>
        <p:spPr bwMode="auto">
          <a:xfrm>
            <a:off x="5765800" y="1916113"/>
            <a:ext cx="49213" cy="269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87" name="Oval 146"/>
          <p:cNvSpPr>
            <a:spLocks noChangeArrowheads="1"/>
          </p:cNvSpPr>
          <p:nvPr/>
        </p:nvSpPr>
        <p:spPr bwMode="auto">
          <a:xfrm>
            <a:off x="5765800" y="1858963"/>
            <a:ext cx="49213" cy="269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88" name="Oval 147"/>
          <p:cNvSpPr>
            <a:spLocks noChangeArrowheads="1"/>
          </p:cNvSpPr>
          <p:nvPr/>
        </p:nvSpPr>
        <p:spPr bwMode="auto">
          <a:xfrm>
            <a:off x="5651500" y="1458913"/>
            <a:ext cx="49213" cy="269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89" name="Oval 148"/>
          <p:cNvSpPr>
            <a:spLocks noChangeArrowheads="1"/>
          </p:cNvSpPr>
          <p:nvPr/>
        </p:nvSpPr>
        <p:spPr bwMode="auto">
          <a:xfrm>
            <a:off x="5588000" y="1371600"/>
            <a:ext cx="49213" cy="269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90" name="Oval 149"/>
          <p:cNvSpPr>
            <a:spLocks noChangeArrowheads="1"/>
          </p:cNvSpPr>
          <p:nvPr/>
        </p:nvSpPr>
        <p:spPr bwMode="auto">
          <a:xfrm>
            <a:off x="5461000" y="1200150"/>
            <a:ext cx="49213" cy="26988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91" name="Oval 150"/>
          <p:cNvSpPr>
            <a:spLocks noChangeArrowheads="1"/>
          </p:cNvSpPr>
          <p:nvPr/>
        </p:nvSpPr>
        <p:spPr bwMode="auto">
          <a:xfrm>
            <a:off x="5437188" y="1111250"/>
            <a:ext cx="49212" cy="26988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92" name="Oval 151"/>
          <p:cNvSpPr>
            <a:spLocks noChangeArrowheads="1"/>
          </p:cNvSpPr>
          <p:nvPr/>
        </p:nvSpPr>
        <p:spPr bwMode="auto">
          <a:xfrm>
            <a:off x="5410200" y="1028700"/>
            <a:ext cx="49213" cy="26988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93" name="Oval 152"/>
          <p:cNvSpPr>
            <a:spLocks noChangeArrowheads="1"/>
          </p:cNvSpPr>
          <p:nvPr/>
        </p:nvSpPr>
        <p:spPr bwMode="auto">
          <a:xfrm>
            <a:off x="5391150" y="944563"/>
            <a:ext cx="49213" cy="26987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94" name="Oval 153"/>
          <p:cNvSpPr>
            <a:spLocks noChangeArrowheads="1"/>
          </p:cNvSpPr>
          <p:nvPr/>
        </p:nvSpPr>
        <p:spPr bwMode="auto">
          <a:xfrm>
            <a:off x="5384800" y="846138"/>
            <a:ext cx="49213" cy="28575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95" name="Oval 154"/>
          <p:cNvSpPr>
            <a:spLocks noChangeArrowheads="1"/>
          </p:cNvSpPr>
          <p:nvPr/>
        </p:nvSpPr>
        <p:spPr bwMode="auto">
          <a:xfrm>
            <a:off x="5353050" y="773113"/>
            <a:ext cx="49213" cy="26987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96" name="Oval 155"/>
          <p:cNvSpPr>
            <a:spLocks noChangeArrowheads="1"/>
          </p:cNvSpPr>
          <p:nvPr/>
        </p:nvSpPr>
        <p:spPr bwMode="auto">
          <a:xfrm>
            <a:off x="5334000" y="715963"/>
            <a:ext cx="49213" cy="26987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97" name="Oval 156"/>
          <p:cNvSpPr>
            <a:spLocks noChangeArrowheads="1"/>
          </p:cNvSpPr>
          <p:nvPr/>
        </p:nvSpPr>
        <p:spPr bwMode="auto">
          <a:xfrm>
            <a:off x="5226050" y="514350"/>
            <a:ext cx="96838" cy="55563"/>
          </a:xfrm>
          <a:prstGeom prst="ellips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98" name="Oval 157"/>
          <p:cNvSpPr>
            <a:spLocks noChangeArrowheads="1"/>
          </p:cNvSpPr>
          <p:nvPr/>
        </p:nvSpPr>
        <p:spPr bwMode="auto">
          <a:xfrm>
            <a:off x="4006850" y="971550"/>
            <a:ext cx="96838" cy="55563"/>
          </a:xfrm>
          <a:prstGeom prst="ellipse">
            <a:avLst/>
          </a:prstGeom>
          <a:noFill/>
          <a:ln w="9525">
            <a:solidFill>
              <a:srgbClr val="CC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99" name="Oval 158"/>
          <p:cNvSpPr>
            <a:spLocks noChangeArrowheads="1"/>
          </p:cNvSpPr>
          <p:nvPr/>
        </p:nvSpPr>
        <p:spPr bwMode="auto">
          <a:xfrm>
            <a:off x="4678363" y="1970088"/>
            <a:ext cx="96837" cy="55562"/>
          </a:xfrm>
          <a:prstGeom prst="ellipse">
            <a:avLst/>
          </a:prstGeom>
          <a:noFill/>
          <a:ln w="9525">
            <a:solidFill>
              <a:srgbClr val="FFCC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00" name="Oval 159"/>
          <p:cNvSpPr>
            <a:spLocks noChangeArrowheads="1"/>
          </p:cNvSpPr>
          <p:nvPr/>
        </p:nvSpPr>
        <p:spPr bwMode="auto">
          <a:xfrm>
            <a:off x="6269038" y="3328988"/>
            <a:ext cx="201612" cy="112712"/>
          </a:xfrm>
          <a:prstGeom prst="ellipse">
            <a:avLst/>
          </a:prstGeom>
          <a:noFill/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01" name="Oval 160"/>
          <p:cNvSpPr>
            <a:spLocks noChangeArrowheads="1"/>
          </p:cNvSpPr>
          <p:nvPr/>
        </p:nvSpPr>
        <p:spPr bwMode="auto">
          <a:xfrm>
            <a:off x="6394450" y="3959225"/>
            <a:ext cx="49213" cy="26988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02" name="Oval 161"/>
          <p:cNvSpPr>
            <a:spLocks noChangeArrowheads="1"/>
          </p:cNvSpPr>
          <p:nvPr/>
        </p:nvSpPr>
        <p:spPr bwMode="auto">
          <a:xfrm>
            <a:off x="6451600" y="4030663"/>
            <a:ext cx="49213" cy="26987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03" name="Oval 162"/>
          <p:cNvSpPr>
            <a:spLocks noChangeArrowheads="1"/>
          </p:cNvSpPr>
          <p:nvPr/>
        </p:nvSpPr>
        <p:spPr bwMode="auto">
          <a:xfrm>
            <a:off x="6451600" y="4144963"/>
            <a:ext cx="49213" cy="26987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04" name="Oval 163"/>
          <p:cNvSpPr>
            <a:spLocks noChangeArrowheads="1"/>
          </p:cNvSpPr>
          <p:nvPr/>
        </p:nvSpPr>
        <p:spPr bwMode="auto">
          <a:xfrm>
            <a:off x="6451600" y="4343400"/>
            <a:ext cx="49213" cy="26988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05" name="Oval 164"/>
          <p:cNvSpPr>
            <a:spLocks noChangeArrowheads="1"/>
          </p:cNvSpPr>
          <p:nvPr/>
        </p:nvSpPr>
        <p:spPr bwMode="auto">
          <a:xfrm>
            <a:off x="6496050" y="4502150"/>
            <a:ext cx="49213" cy="26988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06" name="Oval 165"/>
          <p:cNvSpPr>
            <a:spLocks noChangeArrowheads="1"/>
          </p:cNvSpPr>
          <p:nvPr/>
        </p:nvSpPr>
        <p:spPr bwMode="auto">
          <a:xfrm>
            <a:off x="5935663" y="4502150"/>
            <a:ext cx="47625" cy="269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07" name="Oval 166"/>
          <p:cNvSpPr>
            <a:spLocks noChangeArrowheads="1"/>
          </p:cNvSpPr>
          <p:nvPr/>
        </p:nvSpPr>
        <p:spPr bwMode="auto">
          <a:xfrm>
            <a:off x="5567363" y="4483100"/>
            <a:ext cx="96837" cy="53975"/>
          </a:xfrm>
          <a:prstGeom prst="ellipse">
            <a:avLst/>
          </a:prstGeom>
          <a:noFill/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08" name="Oval 167"/>
          <p:cNvSpPr>
            <a:spLocks noChangeArrowheads="1"/>
          </p:cNvSpPr>
          <p:nvPr/>
        </p:nvSpPr>
        <p:spPr bwMode="auto">
          <a:xfrm>
            <a:off x="6770688" y="4486275"/>
            <a:ext cx="98425" cy="55563"/>
          </a:xfrm>
          <a:prstGeom prst="ellipse">
            <a:avLst/>
          </a:prstGeom>
          <a:noFill/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09" name="Freeform 168"/>
          <p:cNvSpPr>
            <a:spLocks/>
          </p:cNvSpPr>
          <p:nvPr/>
        </p:nvSpPr>
        <p:spPr bwMode="auto">
          <a:xfrm>
            <a:off x="6070600" y="3100388"/>
            <a:ext cx="165100" cy="1587"/>
          </a:xfrm>
          <a:custGeom>
            <a:avLst/>
            <a:gdLst>
              <a:gd name="T0" fmla="*/ 0 w 78"/>
              <a:gd name="T1" fmla="*/ 0 h 1"/>
              <a:gd name="T2" fmla="*/ 2147483647 w 78"/>
              <a:gd name="T3" fmla="*/ 0 h 1"/>
              <a:gd name="T4" fmla="*/ 0 60000 65536"/>
              <a:gd name="T5" fmla="*/ 0 60000 65536"/>
              <a:gd name="T6" fmla="*/ 0 w 78"/>
              <a:gd name="T7" fmla="*/ 0 h 1"/>
              <a:gd name="T8" fmla="*/ 78 w 78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8" h="1">
                <a:moveTo>
                  <a:pt x="0" y="0"/>
                </a:moveTo>
                <a:lnTo>
                  <a:pt x="78" y="0"/>
                </a:lnTo>
              </a:path>
            </a:pathLst>
          </a:custGeom>
          <a:noFill/>
          <a:ln w="9525">
            <a:solidFill>
              <a:schemeClr val="accent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810" name="Oval 169"/>
          <p:cNvSpPr>
            <a:spLocks noChangeArrowheads="1"/>
          </p:cNvSpPr>
          <p:nvPr/>
        </p:nvSpPr>
        <p:spPr bwMode="auto">
          <a:xfrm>
            <a:off x="1365250" y="1731963"/>
            <a:ext cx="101600" cy="57150"/>
          </a:xfrm>
          <a:prstGeom prst="ellips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11" name="Oval 170"/>
          <p:cNvSpPr>
            <a:spLocks noChangeArrowheads="1"/>
          </p:cNvSpPr>
          <p:nvPr/>
        </p:nvSpPr>
        <p:spPr bwMode="auto">
          <a:xfrm>
            <a:off x="6072188" y="3116263"/>
            <a:ext cx="49212" cy="26987"/>
          </a:xfrm>
          <a:prstGeom prst="ellipse">
            <a:avLst/>
          </a:prstGeom>
          <a:solidFill>
            <a:srgbClr val="FFCC99"/>
          </a:solidFill>
          <a:ln w="9525">
            <a:solidFill>
              <a:srgbClr val="FFCC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12" name="Oval 171"/>
          <p:cNvSpPr>
            <a:spLocks noChangeArrowheads="1"/>
          </p:cNvSpPr>
          <p:nvPr/>
        </p:nvSpPr>
        <p:spPr bwMode="auto">
          <a:xfrm>
            <a:off x="6070600" y="3165475"/>
            <a:ext cx="49213" cy="26988"/>
          </a:xfrm>
          <a:prstGeom prst="ellipse">
            <a:avLst/>
          </a:prstGeom>
          <a:solidFill>
            <a:srgbClr val="FFCC99"/>
          </a:solidFill>
          <a:ln w="9525">
            <a:solidFill>
              <a:srgbClr val="FFCC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13" name="Oval 172"/>
          <p:cNvSpPr>
            <a:spLocks noChangeArrowheads="1"/>
          </p:cNvSpPr>
          <p:nvPr/>
        </p:nvSpPr>
        <p:spPr bwMode="auto">
          <a:xfrm>
            <a:off x="6122988" y="3241675"/>
            <a:ext cx="49212" cy="28575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14" name="Oval 173"/>
          <p:cNvSpPr>
            <a:spLocks noChangeArrowheads="1"/>
          </p:cNvSpPr>
          <p:nvPr/>
        </p:nvSpPr>
        <p:spPr bwMode="auto">
          <a:xfrm>
            <a:off x="6121400" y="3208338"/>
            <a:ext cx="49213" cy="28575"/>
          </a:xfrm>
          <a:prstGeom prst="ellipse">
            <a:avLst/>
          </a:prstGeom>
          <a:solidFill>
            <a:srgbClr val="FFCC99"/>
          </a:solidFill>
          <a:ln w="9525">
            <a:solidFill>
              <a:srgbClr val="FFCC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15" name="Oval 174"/>
          <p:cNvSpPr>
            <a:spLocks noChangeArrowheads="1"/>
          </p:cNvSpPr>
          <p:nvPr/>
        </p:nvSpPr>
        <p:spPr bwMode="auto">
          <a:xfrm>
            <a:off x="6272213" y="3190875"/>
            <a:ext cx="47625" cy="269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16" name="Oval 175"/>
          <p:cNvSpPr>
            <a:spLocks noChangeArrowheads="1"/>
          </p:cNvSpPr>
          <p:nvPr/>
        </p:nvSpPr>
        <p:spPr bwMode="auto">
          <a:xfrm>
            <a:off x="6275388" y="3089275"/>
            <a:ext cx="49212" cy="285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17" name="Oval 176"/>
          <p:cNvSpPr>
            <a:spLocks noChangeArrowheads="1"/>
          </p:cNvSpPr>
          <p:nvPr/>
        </p:nvSpPr>
        <p:spPr bwMode="auto">
          <a:xfrm>
            <a:off x="6273800" y="3151188"/>
            <a:ext cx="49213" cy="269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18" name="Text Box 177"/>
          <p:cNvSpPr txBox="1">
            <a:spLocks noChangeArrowheads="1"/>
          </p:cNvSpPr>
          <p:nvPr/>
        </p:nvSpPr>
        <p:spPr bwMode="auto">
          <a:xfrm>
            <a:off x="0" y="6297613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800" dirty="0" smtClean="0">
                <a:ea typeface="SimSun" pitchFamily="2" charset="-122"/>
              </a:rPr>
              <a:t>A radial/diametrical </a:t>
            </a:r>
            <a:r>
              <a:rPr kumimoji="1" lang="en-US" altLang="zh-CN" sz="1800" dirty="0">
                <a:ea typeface="SimSun" pitchFamily="2" charset="-122"/>
              </a:rPr>
              <a:t>rapid transit network with CBD distribution Loop: Chicago</a:t>
            </a:r>
          </a:p>
        </p:txBody>
      </p:sp>
      <p:sp>
        <p:nvSpPr>
          <p:cNvPr id="27819" name="Oval 178"/>
          <p:cNvSpPr>
            <a:spLocks noChangeArrowheads="1"/>
          </p:cNvSpPr>
          <p:nvPr/>
        </p:nvSpPr>
        <p:spPr bwMode="auto">
          <a:xfrm>
            <a:off x="6167438" y="3829050"/>
            <a:ext cx="49212" cy="269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20" name="Oval 179"/>
          <p:cNvSpPr>
            <a:spLocks noChangeArrowheads="1"/>
          </p:cNvSpPr>
          <p:nvPr/>
        </p:nvSpPr>
        <p:spPr bwMode="auto">
          <a:xfrm>
            <a:off x="6354763" y="3829050"/>
            <a:ext cx="47625" cy="26988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21" name="Oval 180"/>
          <p:cNvSpPr>
            <a:spLocks noChangeArrowheads="1"/>
          </p:cNvSpPr>
          <p:nvPr/>
        </p:nvSpPr>
        <p:spPr bwMode="auto">
          <a:xfrm>
            <a:off x="6354763" y="3543300"/>
            <a:ext cx="47625" cy="26988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22" name="Oval 181"/>
          <p:cNvSpPr>
            <a:spLocks noChangeArrowheads="1"/>
          </p:cNvSpPr>
          <p:nvPr/>
        </p:nvSpPr>
        <p:spPr bwMode="auto">
          <a:xfrm>
            <a:off x="6273800" y="2932113"/>
            <a:ext cx="49213" cy="285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23" name="Oval 182"/>
          <p:cNvSpPr>
            <a:spLocks noChangeArrowheads="1"/>
          </p:cNvSpPr>
          <p:nvPr/>
        </p:nvSpPr>
        <p:spPr bwMode="auto">
          <a:xfrm>
            <a:off x="6273800" y="3041650"/>
            <a:ext cx="49213" cy="269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24" name="Oval 183"/>
          <p:cNvSpPr>
            <a:spLocks noChangeArrowheads="1"/>
          </p:cNvSpPr>
          <p:nvPr/>
        </p:nvSpPr>
        <p:spPr bwMode="auto">
          <a:xfrm>
            <a:off x="6076950" y="2951163"/>
            <a:ext cx="49213" cy="28575"/>
          </a:xfrm>
          <a:prstGeom prst="ellipse">
            <a:avLst/>
          </a:prstGeom>
          <a:solidFill>
            <a:srgbClr val="FFCC99"/>
          </a:solidFill>
          <a:ln w="9525">
            <a:solidFill>
              <a:srgbClr val="FFCC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25" name="Oval 184"/>
          <p:cNvSpPr>
            <a:spLocks noChangeArrowheads="1"/>
          </p:cNvSpPr>
          <p:nvPr/>
        </p:nvSpPr>
        <p:spPr bwMode="auto">
          <a:xfrm>
            <a:off x="6076950" y="2997200"/>
            <a:ext cx="49213" cy="26988"/>
          </a:xfrm>
          <a:prstGeom prst="ellipse">
            <a:avLst/>
          </a:prstGeom>
          <a:solidFill>
            <a:srgbClr val="FFCC99"/>
          </a:solidFill>
          <a:ln w="9525">
            <a:solidFill>
              <a:srgbClr val="FFCC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26" name="Oval 185"/>
          <p:cNvSpPr>
            <a:spLocks noChangeArrowheads="1"/>
          </p:cNvSpPr>
          <p:nvPr/>
        </p:nvSpPr>
        <p:spPr bwMode="auto">
          <a:xfrm>
            <a:off x="6078538" y="3043238"/>
            <a:ext cx="49212" cy="26987"/>
          </a:xfrm>
          <a:prstGeom prst="ellipse">
            <a:avLst/>
          </a:prstGeom>
          <a:solidFill>
            <a:srgbClr val="FFCC99"/>
          </a:solidFill>
          <a:ln w="9525">
            <a:solidFill>
              <a:srgbClr val="FFCC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27" name="Oval 186"/>
          <p:cNvSpPr>
            <a:spLocks noChangeArrowheads="1"/>
          </p:cNvSpPr>
          <p:nvPr/>
        </p:nvSpPr>
        <p:spPr bwMode="auto">
          <a:xfrm>
            <a:off x="5956300" y="3246438"/>
            <a:ext cx="49213" cy="26987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28" name="Oval 187"/>
          <p:cNvSpPr>
            <a:spLocks noChangeArrowheads="1"/>
          </p:cNvSpPr>
          <p:nvPr/>
        </p:nvSpPr>
        <p:spPr bwMode="auto">
          <a:xfrm>
            <a:off x="5588000" y="3627438"/>
            <a:ext cx="49213" cy="26987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29" name="Oval 188"/>
          <p:cNvSpPr>
            <a:spLocks noChangeArrowheads="1"/>
          </p:cNvSpPr>
          <p:nvPr/>
        </p:nvSpPr>
        <p:spPr bwMode="auto">
          <a:xfrm>
            <a:off x="5189538" y="3768725"/>
            <a:ext cx="49212" cy="26988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30" name="Oval 189"/>
          <p:cNvSpPr>
            <a:spLocks noChangeArrowheads="1"/>
          </p:cNvSpPr>
          <p:nvPr/>
        </p:nvSpPr>
        <p:spPr bwMode="auto">
          <a:xfrm>
            <a:off x="6354763" y="3086100"/>
            <a:ext cx="47625" cy="269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31" name="Oval 190"/>
          <p:cNvSpPr>
            <a:spLocks noChangeArrowheads="1"/>
          </p:cNvSpPr>
          <p:nvPr/>
        </p:nvSpPr>
        <p:spPr bwMode="auto">
          <a:xfrm>
            <a:off x="6351588" y="3133725"/>
            <a:ext cx="49212" cy="269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32" name="Oval 191"/>
          <p:cNvSpPr>
            <a:spLocks noChangeArrowheads="1"/>
          </p:cNvSpPr>
          <p:nvPr/>
        </p:nvSpPr>
        <p:spPr bwMode="auto">
          <a:xfrm>
            <a:off x="6351588" y="3173413"/>
            <a:ext cx="49212" cy="269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33" name="Oval 192"/>
          <p:cNvSpPr>
            <a:spLocks noChangeArrowheads="1"/>
          </p:cNvSpPr>
          <p:nvPr/>
        </p:nvSpPr>
        <p:spPr bwMode="auto">
          <a:xfrm>
            <a:off x="5397500" y="3314700"/>
            <a:ext cx="49213" cy="26988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34" name="Oval 193"/>
          <p:cNvSpPr>
            <a:spLocks noChangeArrowheads="1"/>
          </p:cNvSpPr>
          <p:nvPr/>
        </p:nvSpPr>
        <p:spPr bwMode="auto">
          <a:xfrm>
            <a:off x="6273800" y="3257550"/>
            <a:ext cx="49213" cy="269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35" name="Oval 194"/>
          <p:cNvSpPr>
            <a:spLocks noChangeArrowheads="1"/>
          </p:cNvSpPr>
          <p:nvPr/>
        </p:nvSpPr>
        <p:spPr bwMode="auto">
          <a:xfrm>
            <a:off x="6148388" y="3086100"/>
            <a:ext cx="49212" cy="26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36" name="Oval 195"/>
          <p:cNvSpPr>
            <a:spLocks noChangeArrowheads="1"/>
          </p:cNvSpPr>
          <p:nvPr/>
        </p:nvSpPr>
        <p:spPr bwMode="auto">
          <a:xfrm>
            <a:off x="6273800" y="3117850"/>
            <a:ext cx="49213" cy="285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37" name="Oval 196"/>
          <p:cNvSpPr>
            <a:spLocks noChangeArrowheads="1"/>
          </p:cNvSpPr>
          <p:nvPr/>
        </p:nvSpPr>
        <p:spPr bwMode="auto">
          <a:xfrm>
            <a:off x="6205538" y="3187700"/>
            <a:ext cx="49212" cy="26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38" name="Oval 197"/>
          <p:cNvSpPr>
            <a:spLocks noChangeArrowheads="1"/>
          </p:cNvSpPr>
          <p:nvPr/>
        </p:nvSpPr>
        <p:spPr bwMode="auto">
          <a:xfrm>
            <a:off x="6208713" y="3151188"/>
            <a:ext cx="47625" cy="285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39" name="Oval 198"/>
          <p:cNvSpPr>
            <a:spLocks noChangeArrowheads="1"/>
          </p:cNvSpPr>
          <p:nvPr/>
        </p:nvSpPr>
        <p:spPr bwMode="auto">
          <a:xfrm>
            <a:off x="6208713" y="3119438"/>
            <a:ext cx="47625" cy="26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40" name="Oval 199"/>
          <p:cNvSpPr>
            <a:spLocks noChangeArrowheads="1"/>
          </p:cNvSpPr>
          <p:nvPr/>
        </p:nvSpPr>
        <p:spPr bwMode="auto">
          <a:xfrm>
            <a:off x="6240463" y="3213100"/>
            <a:ext cx="47625" cy="269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41" name="Text Box 200"/>
          <p:cNvSpPr txBox="1">
            <a:spLocks noChangeArrowheads="1"/>
          </p:cNvSpPr>
          <p:nvPr/>
        </p:nvSpPr>
        <p:spPr bwMode="auto">
          <a:xfrm>
            <a:off x="6604000" y="1371600"/>
            <a:ext cx="132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ea typeface="SimSun" pitchFamily="2" charset="-122"/>
              </a:rPr>
              <a:t>Lake Michigan</a:t>
            </a:r>
          </a:p>
        </p:txBody>
      </p:sp>
      <p:sp>
        <p:nvSpPr>
          <p:cNvPr id="27842" name="Text Box 201"/>
          <p:cNvSpPr txBox="1">
            <a:spLocks noChangeArrowheads="1"/>
          </p:cNvSpPr>
          <p:nvPr/>
        </p:nvSpPr>
        <p:spPr bwMode="auto">
          <a:xfrm>
            <a:off x="5892800" y="5314950"/>
            <a:ext cx="111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ea typeface="SimSun" pitchFamily="2" charset="-122"/>
              </a:rPr>
              <a:t>Dan Ryan</a:t>
            </a:r>
          </a:p>
        </p:txBody>
      </p:sp>
      <p:sp>
        <p:nvSpPr>
          <p:cNvPr id="27843" name="Text Box 202"/>
          <p:cNvSpPr txBox="1">
            <a:spLocks noChangeArrowheads="1"/>
          </p:cNvSpPr>
          <p:nvPr/>
        </p:nvSpPr>
        <p:spPr bwMode="auto">
          <a:xfrm>
            <a:off x="4978400" y="4572000"/>
            <a:ext cx="1219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ea typeface="SimSun" pitchFamily="2" charset="-122"/>
              </a:rPr>
              <a:t>Eaglewood</a:t>
            </a:r>
          </a:p>
        </p:txBody>
      </p:sp>
      <p:sp>
        <p:nvSpPr>
          <p:cNvPr id="27844" name="Text Box 203"/>
          <p:cNvSpPr txBox="1">
            <a:spLocks noChangeArrowheads="1"/>
          </p:cNvSpPr>
          <p:nvPr/>
        </p:nvSpPr>
        <p:spPr bwMode="auto">
          <a:xfrm>
            <a:off x="6502400" y="4572000"/>
            <a:ext cx="11176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ea typeface="SimSun" pitchFamily="2" charset="-122"/>
              </a:rPr>
              <a:t>Jackson Park</a:t>
            </a:r>
          </a:p>
        </p:txBody>
      </p:sp>
      <p:sp>
        <p:nvSpPr>
          <p:cNvPr id="27845" name="Text Box 204"/>
          <p:cNvSpPr txBox="1">
            <a:spLocks noChangeArrowheads="1"/>
          </p:cNvSpPr>
          <p:nvPr/>
        </p:nvSpPr>
        <p:spPr bwMode="auto">
          <a:xfrm>
            <a:off x="3251200" y="3600450"/>
            <a:ext cx="111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ea typeface="SimSun" pitchFamily="2" charset="-122"/>
              </a:rPr>
              <a:t>Douglas</a:t>
            </a:r>
          </a:p>
        </p:txBody>
      </p:sp>
      <p:sp>
        <p:nvSpPr>
          <p:cNvPr id="27846" name="Text Box 205"/>
          <p:cNvSpPr txBox="1">
            <a:spLocks noChangeArrowheads="1"/>
          </p:cNvSpPr>
          <p:nvPr/>
        </p:nvSpPr>
        <p:spPr bwMode="auto">
          <a:xfrm>
            <a:off x="1930400" y="3200400"/>
            <a:ext cx="111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ea typeface="SimSun" pitchFamily="2" charset="-122"/>
              </a:rPr>
              <a:t>Congress</a:t>
            </a:r>
          </a:p>
        </p:txBody>
      </p:sp>
      <p:sp>
        <p:nvSpPr>
          <p:cNvPr id="27847" name="Text Box 206"/>
          <p:cNvSpPr txBox="1">
            <a:spLocks noChangeArrowheads="1"/>
          </p:cNvSpPr>
          <p:nvPr/>
        </p:nvSpPr>
        <p:spPr bwMode="auto">
          <a:xfrm>
            <a:off x="2540000" y="2743200"/>
            <a:ext cx="132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ea typeface="SimSun" pitchFamily="2" charset="-122"/>
              </a:rPr>
              <a:t>Lake street</a:t>
            </a:r>
          </a:p>
        </p:txBody>
      </p:sp>
      <p:sp>
        <p:nvSpPr>
          <p:cNvPr id="27848" name="Text Box 207"/>
          <p:cNvSpPr txBox="1">
            <a:spLocks noChangeArrowheads="1"/>
          </p:cNvSpPr>
          <p:nvPr/>
        </p:nvSpPr>
        <p:spPr bwMode="auto">
          <a:xfrm>
            <a:off x="4165600" y="16764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ea typeface="SimSun" pitchFamily="2" charset="-122"/>
              </a:rPr>
              <a:t>Ravenswood</a:t>
            </a:r>
          </a:p>
        </p:txBody>
      </p:sp>
      <p:sp>
        <p:nvSpPr>
          <p:cNvPr id="27849" name="Text Box 208"/>
          <p:cNvSpPr txBox="1">
            <a:spLocks noChangeArrowheads="1"/>
          </p:cNvSpPr>
          <p:nvPr/>
        </p:nvSpPr>
        <p:spPr bwMode="auto">
          <a:xfrm>
            <a:off x="914400" y="14859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ea typeface="SimSun" pitchFamily="2" charset="-122"/>
              </a:rPr>
              <a:t>O’Hare</a:t>
            </a:r>
          </a:p>
        </p:txBody>
      </p:sp>
      <p:sp>
        <p:nvSpPr>
          <p:cNvPr id="27850" name="Text Box 209"/>
          <p:cNvSpPr txBox="1">
            <a:spLocks noChangeArrowheads="1"/>
          </p:cNvSpPr>
          <p:nvPr/>
        </p:nvSpPr>
        <p:spPr bwMode="auto">
          <a:xfrm>
            <a:off x="3454400" y="74295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ea typeface="SimSun" pitchFamily="2" charset="-122"/>
              </a:rPr>
              <a:t>Skokie Swift</a:t>
            </a:r>
          </a:p>
        </p:txBody>
      </p:sp>
      <p:sp>
        <p:nvSpPr>
          <p:cNvPr id="27851" name="Text Box 210"/>
          <p:cNvSpPr txBox="1">
            <a:spLocks noChangeArrowheads="1"/>
          </p:cNvSpPr>
          <p:nvPr/>
        </p:nvSpPr>
        <p:spPr bwMode="auto">
          <a:xfrm>
            <a:off x="4368800" y="3429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ea typeface="SimSun" pitchFamily="2" charset="-122"/>
              </a:rPr>
              <a:t>Evanston</a:t>
            </a:r>
          </a:p>
        </p:txBody>
      </p:sp>
      <p:sp>
        <p:nvSpPr>
          <p:cNvPr id="27852" name="Text Box 211"/>
          <p:cNvSpPr txBox="1">
            <a:spLocks noChangeArrowheads="1"/>
          </p:cNvSpPr>
          <p:nvPr/>
        </p:nvSpPr>
        <p:spPr bwMode="auto">
          <a:xfrm>
            <a:off x="3860800" y="4422775"/>
            <a:ext cx="111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ea typeface="SimSun" pitchFamily="2" charset="-122"/>
              </a:rPr>
              <a:t>Midway</a:t>
            </a:r>
          </a:p>
        </p:txBody>
      </p:sp>
      <p:sp>
        <p:nvSpPr>
          <p:cNvPr id="27853" name="Oval 212"/>
          <p:cNvSpPr>
            <a:spLocks noChangeArrowheads="1"/>
          </p:cNvSpPr>
          <p:nvPr/>
        </p:nvSpPr>
        <p:spPr bwMode="auto">
          <a:xfrm>
            <a:off x="5448300" y="1236663"/>
            <a:ext cx="201613" cy="112712"/>
          </a:xfrm>
          <a:prstGeom prst="ellipse">
            <a:avLst/>
          </a:prstGeom>
          <a:noFill/>
          <a:ln w="9525">
            <a:solidFill>
              <a:srgbClr val="CC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54" name="Freeform 213"/>
          <p:cNvSpPr>
            <a:spLocks noChangeAspect="1"/>
          </p:cNvSpPr>
          <p:nvPr/>
        </p:nvSpPr>
        <p:spPr bwMode="auto">
          <a:xfrm>
            <a:off x="1852613" y="4217988"/>
            <a:ext cx="1558925" cy="1587"/>
          </a:xfrm>
          <a:custGeom>
            <a:avLst/>
            <a:gdLst>
              <a:gd name="T0" fmla="*/ 0 w 819"/>
              <a:gd name="T1" fmla="*/ 0 h 2"/>
              <a:gd name="T2" fmla="*/ 2147483647 w 819"/>
              <a:gd name="T3" fmla="*/ 2147483647 h 2"/>
              <a:gd name="T4" fmla="*/ 0 60000 65536"/>
              <a:gd name="T5" fmla="*/ 0 60000 65536"/>
              <a:gd name="T6" fmla="*/ 0 w 819"/>
              <a:gd name="T7" fmla="*/ 0 h 2"/>
              <a:gd name="T8" fmla="*/ 819 w 819"/>
              <a:gd name="T9" fmla="*/ 2 h 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19" h="2">
                <a:moveTo>
                  <a:pt x="0" y="0"/>
                </a:moveTo>
                <a:lnTo>
                  <a:pt x="819" y="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855" name="Freeform 214"/>
          <p:cNvSpPr>
            <a:spLocks noChangeAspect="1"/>
          </p:cNvSpPr>
          <p:nvPr/>
        </p:nvSpPr>
        <p:spPr bwMode="auto">
          <a:xfrm>
            <a:off x="3411538" y="4217988"/>
            <a:ext cx="4762" cy="1268412"/>
          </a:xfrm>
          <a:custGeom>
            <a:avLst/>
            <a:gdLst>
              <a:gd name="T0" fmla="*/ 0 w 2"/>
              <a:gd name="T1" fmla="*/ 0 h 1065"/>
              <a:gd name="T2" fmla="*/ 2147483647 w 2"/>
              <a:gd name="T3" fmla="*/ 2147483647 h 1065"/>
              <a:gd name="T4" fmla="*/ 0 60000 65536"/>
              <a:gd name="T5" fmla="*/ 0 60000 65536"/>
              <a:gd name="T6" fmla="*/ 0 w 2"/>
              <a:gd name="T7" fmla="*/ 0 h 1065"/>
              <a:gd name="T8" fmla="*/ 2 w 2"/>
              <a:gd name="T9" fmla="*/ 1065 h 10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" h="1065">
                <a:moveTo>
                  <a:pt x="0" y="0"/>
                </a:moveTo>
                <a:lnTo>
                  <a:pt x="2" y="1065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856" name="Line 215"/>
          <p:cNvSpPr>
            <a:spLocks noChangeAspect="1" noChangeShapeType="1"/>
          </p:cNvSpPr>
          <p:nvPr/>
        </p:nvSpPr>
        <p:spPr bwMode="auto">
          <a:xfrm>
            <a:off x="3043238" y="38862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57" name="Line 216"/>
          <p:cNvSpPr>
            <a:spLocks noChangeAspect="1" noChangeShapeType="1"/>
          </p:cNvSpPr>
          <p:nvPr/>
        </p:nvSpPr>
        <p:spPr bwMode="auto">
          <a:xfrm flipH="1" flipV="1">
            <a:off x="820738" y="4000500"/>
            <a:ext cx="525462" cy="341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58" name="Freeform 217"/>
          <p:cNvSpPr>
            <a:spLocks noChangeAspect="1"/>
          </p:cNvSpPr>
          <p:nvPr/>
        </p:nvSpPr>
        <p:spPr bwMode="auto">
          <a:xfrm>
            <a:off x="1350963" y="4344988"/>
            <a:ext cx="1379537" cy="1587"/>
          </a:xfrm>
          <a:custGeom>
            <a:avLst/>
            <a:gdLst>
              <a:gd name="T0" fmla="*/ 0 w 725"/>
              <a:gd name="T1" fmla="*/ 0 h 1"/>
              <a:gd name="T2" fmla="*/ 2147483647 w 725"/>
              <a:gd name="T3" fmla="*/ 2147483647 h 1"/>
              <a:gd name="T4" fmla="*/ 0 60000 65536"/>
              <a:gd name="T5" fmla="*/ 0 60000 65536"/>
              <a:gd name="T6" fmla="*/ 0 w 725"/>
              <a:gd name="T7" fmla="*/ 0 h 1"/>
              <a:gd name="T8" fmla="*/ 725 w 725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25" h="1">
                <a:moveTo>
                  <a:pt x="0" y="0"/>
                </a:moveTo>
                <a:lnTo>
                  <a:pt x="725" y="1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859" name="Line 218"/>
          <p:cNvSpPr>
            <a:spLocks noChangeAspect="1" noChangeShapeType="1"/>
          </p:cNvSpPr>
          <p:nvPr/>
        </p:nvSpPr>
        <p:spPr bwMode="auto">
          <a:xfrm>
            <a:off x="2730500" y="4341813"/>
            <a:ext cx="0" cy="957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60" name="Freeform 219"/>
          <p:cNvSpPr>
            <a:spLocks noChangeAspect="1"/>
          </p:cNvSpPr>
          <p:nvPr/>
        </p:nvSpPr>
        <p:spPr bwMode="auto">
          <a:xfrm>
            <a:off x="1776413" y="3886200"/>
            <a:ext cx="1587" cy="1189038"/>
          </a:xfrm>
          <a:custGeom>
            <a:avLst/>
            <a:gdLst>
              <a:gd name="T0" fmla="*/ 2147483647 w 1"/>
              <a:gd name="T1" fmla="*/ 0 h 1110"/>
              <a:gd name="T2" fmla="*/ 0 w 1"/>
              <a:gd name="T3" fmla="*/ 2147483647 h 1110"/>
              <a:gd name="T4" fmla="*/ 0 60000 65536"/>
              <a:gd name="T5" fmla="*/ 0 60000 65536"/>
              <a:gd name="T6" fmla="*/ 0 w 1"/>
              <a:gd name="T7" fmla="*/ 0 h 1110"/>
              <a:gd name="T8" fmla="*/ 1 w 1"/>
              <a:gd name="T9" fmla="*/ 1110 h 1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110">
                <a:moveTo>
                  <a:pt x="1" y="0"/>
                </a:moveTo>
                <a:lnTo>
                  <a:pt x="0" y="111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861" name="Freeform 220"/>
          <p:cNvSpPr>
            <a:spLocks noChangeAspect="1"/>
          </p:cNvSpPr>
          <p:nvPr/>
        </p:nvSpPr>
        <p:spPr bwMode="auto">
          <a:xfrm>
            <a:off x="1809750" y="5051425"/>
            <a:ext cx="1676400" cy="0"/>
          </a:xfrm>
          <a:custGeom>
            <a:avLst/>
            <a:gdLst>
              <a:gd name="T0" fmla="*/ 0 w 792"/>
              <a:gd name="T1" fmla="*/ 0 h 1"/>
              <a:gd name="T2" fmla="*/ 2147483647 w 792"/>
              <a:gd name="T3" fmla="*/ 0 h 1"/>
              <a:gd name="T4" fmla="*/ 0 60000 65536"/>
              <a:gd name="T5" fmla="*/ 0 60000 65536"/>
              <a:gd name="T6" fmla="*/ 0 w 792"/>
              <a:gd name="T7" fmla="*/ 0 h 1"/>
              <a:gd name="T8" fmla="*/ 792 w 792"/>
              <a:gd name="T9" fmla="*/ 0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92" h="1">
                <a:moveTo>
                  <a:pt x="0" y="0"/>
                </a:moveTo>
                <a:lnTo>
                  <a:pt x="792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862" name="Oval 221"/>
          <p:cNvSpPr>
            <a:spLocks noChangeAspect="1" noChangeArrowheads="1"/>
          </p:cNvSpPr>
          <p:nvPr/>
        </p:nvSpPr>
        <p:spPr bwMode="auto">
          <a:xfrm>
            <a:off x="2274888" y="5283200"/>
            <a:ext cx="42862" cy="25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63" name="Oval 222"/>
          <p:cNvSpPr>
            <a:spLocks noChangeAspect="1" noChangeArrowheads="1"/>
          </p:cNvSpPr>
          <p:nvPr/>
        </p:nvSpPr>
        <p:spPr bwMode="auto">
          <a:xfrm>
            <a:off x="2260600" y="4999038"/>
            <a:ext cx="179388" cy="1031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64" name="Oval 223"/>
          <p:cNvSpPr>
            <a:spLocks noChangeAspect="1" noChangeArrowheads="1"/>
          </p:cNvSpPr>
          <p:nvPr/>
        </p:nvSpPr>
        <p:spPr bwMode="auto">
          <a:xfrm>
            <a:off x="1727200" y="4748213"/>
            <a:ext cx="179388" cy="101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65" name="Oval 224"/>
          <p:cNvSpPr>
            <a:spLocks noChangeAspect="1" noChangeArrowheads="1"/>
          </p:cNvSpPr>
          <p:nvPr/>
        </p:nvSpPr>
        <p:spPr bwMode="auto">
          <a:xfrm>
            <a:off x="3378200" y="4757738"/>
            <a:ext cx="179388" cy="101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66" name="Oval 225"/>
          <p:cNvSpPr>
            <a:spLocks noChangeAspect="1" noChangeArrowheads="1"/>
          </p:cNvSpPr>
          <p:nvPr/>
        </p:nvSpPr>
        <p:spPr bwMode="auto">
          <a:xfrm>
            <a:off x="2789238" y="4992688"/>
            <a:ext cx="180975" cy="101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67" name="Oval 226"/>
          <p:cNvSpPr>
            <a:spLocks noChangeAspect="1" noChangeArrowheads="1"/>
          </p:cNvSpPr>
          <p:nvPr/>
        </p:nvSpPr>
        <p:spPr bwMode="auto">
          <a:xfrm>
            <a:off x="1728788" y="4459288"/>
            <a:ext cx="180975" cy="101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68" name="Oval 227"/>
          <p:cNvSpPr>
            <a:spLocks noChangeAspect="1" noChangeArrowheads="1"/>
          </p:cNvSpPr>
          <p:nvPr/>
        </p:nvSpPr>
        <p:spPr bwMode="auto">
          <a:xfrm>
            <a:off x="3371850" y="4356100"/>
            <a:ext cx="179388" cy="101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69" name="Oval 228"/>
          <p:cNvSpPr>
            <a:spLocks noChangeAspect="1" noChangeArrowheads="1"/>
          </p:cNvSpPr>
          <p:nvPr/>
        </p:nvSpPr>
        <p:spPr bwMode="auto">
          <a:xfrm>
            <a:off x="2957513" y="4133850"/>
            <a:ext cx="179387" cy="101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70" name="Oval 229"/>
          <p:cNvSpPr>
            <a:spLocks noChangeAspect="1" noChangeArrowheads="1"/>
          </p:cNvSpPr>
          <p:nvPr/>
        </p:nvSpPr>
        <p:spPr bwMode="auto">
          <a:xfrm>
            <a:off x="3371850" y="4562475"/>
            <a:ext cx="179388" cy="1031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71" name="Oval 230"/>
          <p:cNvSpPr>
            <a:spLocks noChangeAspect="1" noChangeArrowheads="1"/>
          </p:cNvSpPr>
          <p:nvPr/>
        </p:nvSpPr>
        <p:spPr bwMode="auto">
          <a:xfrm>
            <a:off x="1409700" y="5283200"/>
            <a:ext cx="42863" cy="25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72" name="Line 231"/>
          <p:cNvSpPr>
            <a:spLocks noChangeAspect="1" noChangeShapeType="1"/>
          </p:cNvSpPr>
          <p:nvPr/>
        </p:nvSpPr>
        <p:spPr bwMode="auto">
          <a:xfrm flipH="1">
            <a:off x="812800" y="5294313"/>
            <a:ext cx="1919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73" name="Oval 232"/>
          <p:cNvSpPr>
            <a:spLocks noChangeAspect="1" noChangeArrowheads="1"/>
          </p:cNvSpPr>
          <p:nvPr/>
        </p:nvSpPr>
        <p:spPr bwMode="auto">
          <a:xfrm>
            <a:off x="3016250" y="5281613"/>
            <a:ext cx="44450" cy="25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74" name="Freeform 233"/>
          <p:cNvSpPr>
            <a:spLocks noChangeAspect="1"/>
          </p:cNvSpPr>
          <p:nvPr/>
        </p:nvSpPr>
        <p:spPr bwMode="auto">
          <a:xfrm>
            <a:off x="3452813" y="4202113"/>
            <a:ext cx="1587" cy="1284287"/>
          </a:xfrm>
          <a:custGeom>
            <a:avLst/>
            <a:gdLst>
              <a:gd name="T0" fmla="*/ 0 w 1"/>
              <a:gd name="T1" fmla="*/ 0 h 1079"/>
              <a:gd name="T2" fmla="*/ 2147483647 w 1"/>
              <a:gd name="T3" fmla="*/ 2147483647 h 1079"/>
              <a:gd name="T4" fmla="*/ 0 60000 65536"/>
              <a:gd name="T5" fmla="*/ 0 60000 65536"/>
              <a:gd name="T6" fmla="*/ 0 w 1"/>
              <a:gd name="T7" fmla="*/ 0 h 1079"/>
              <a:gd name="T8" fmla="*/ 1 w 1"/>
              <a:gd name="T9" fmla="*/ 1079 h 1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079">
                <a:moveTo>
                  <a:pt x="0" y="0"/>
                </a:moveTo>
                <a:lnTo>
                  <a:pt x="1" y="1079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875" name="Freeform 234"/>
          <p:cNvSpPr>
            <a:spLocks noChangeAspect="1"/>
          </p:cNvSpPr>
          <p:nvPr/>
        </p:nvSpPr>
        <p:spPr bwMode="auto">
          <a:xfrm>
            <a:off x="3486150" y="4179888"/>
            <a:ext cx="4763" cy="874712"/>
          </a:xfrm>
          <a:custGeom>
            <a:avLst/>
            <a:gdLst>
              <a:gd name="T0" fmla="*/ 0 w 2"/>
              <a:gd name="T1" fmla="*/ 0 h 817"/>
              <a:gd name="T2" fmla="*/ 2147483647 w 2"/>
              <a:gd name="T3" fmla="*/ 2147483647 h 817"/>
              <a:gd name="T4" fmla="*/ 0 60000 65536"/>
              <a:gd name="T5" fmla="*/ 0 60000 65536"/>
              <a:gd name="T6" fmla="*/ 0 w 2"/>
              <a:gd name="T7" fmla="*/ 0 h 817"/>
              <a:gd name="T8" fmla="*/ 2 w 2"/>
              <a:gd name="T9" fmla="*/ 817 h 81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" h="817">
                <a:moveTo>
                  <a:pt x="0" y="0"/>
                </a:moveTo>
                <a:lnTo>
                  <a:pt x="2" y="81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876" name="Freeform 235"/>
          <p:cNvSpPr>
            <a:spLocks noChangeAspect="1"/>
          </p:cNvSpPr>
          <p:nvPr/>
        </p:nvSpPr>
        <p:spPr bwMode="auto">
          <a:xfrm>
            <a:off x="3530600" y="4162425"/>
            <a:ext cx="1588" cy="912813"/>
          </a:xfrm>
          <a:custGeom>
            <a:avLst/>
            <a:gdLst>
              <a:gd name="T0" fmla="*/ 0 w 1"/>
              <a:gd name="T1" fmla="*/ 0 h 852"/>
              <a:gd name="T2" fmla="*/ 2147483647 w 1"/>
              <a:gd name="T3" fmla="*/ 2147483647 h 852"/>
              <a:gd name="T4" fmla="*/ 0 60000 65536"/>
              <a:gd name="T5" fmla="*/ 0 60000 65536"/>
              <a:gd name="T6" fmla="*/ 0 w 1"/>
              <a:gd name="T7" fmla="*/ 0 h 852"/>
              <a:gd name="T8" fmla="*/ 1 w 1"/>
              <a:gd name="T9" fmla="*/ 852 h 85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852">
                <a:moveTo>
                  <a:pt x="0" y="0"/>
                </a:moveTo>
                <a:lnTo>
                  <a:pt x="1" y="85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877" name="Freeform 236"/>
          <p:cNvSpPr>
            <a:spLocks noChangeAspect="1"/>
          </p:cNvSpPr>
          <p:nvPr/>
        </p:nvSpPr>
        <p:spPr bwMode="auto">
          <a:xfrm>
            <a:off x="1784350" y="5072063"/>
            <a:ext cx="1746250" cy="1587"/>
          </a:xfrm>
          <a:custGeom>
            <a:avLst/>
            <a:gdLst>
              <a:gd name="T0" fmla="*/ 0 w 918"/>
              <a:gd name="T1" fmla="*/ 0 h 1"/>
              <a:gd name="T2" fmla="*/ 2147483647 w 918"/>
              <a:gd name="T3" fmla="*/ 0 h 1"/>
              <a:gd name="T4" fmla="*/ 0 60000 65536"/>
              <a:gd name="T5" fmla="*/ 0 60000 65536"/>
              <a:gd name="T6" fmla="*/ 0 w 918"/>
              <a:gd name="T7" fmla="*/ 0 h 1"/>
              <a:gd name="T8" fmla="*/ 918 w 918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18" h="1">
                <a:moveTo>
                  <a:pt x="0" y="0"/>
                </a:moveTo>
                <a:lnTo>
                  <a:pt x="918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878" name="Freeform 237"/>
          <p:cNvSpPr>
            <a:spLocks noChangeAspect="1"/>
          </p:cNvSpPr>
          <p:nvPr/>
        </p:nvSpPr>
        <p:spPr bwMode="auto">
          <a:xfrm>
            <a:off x="1858963" y="5024438"/>
            <a:ext cx="1546225" cy="4762"/>
          </a:xfrm>
          <a:custGeom>
            <a:avLst/>
            <a:gdLst>
              <a:gd name="T0" fmla="*/ 0 w 813"/>
              <a:gd name="T1" fmla="*/ 0 h 4"/>
              <a:gd name="T2" fmla="*/ 2147483647 w 813"/>
              <a:gd name="T3" fmla="*/ 2147483647 h 4"/>
              <a:gd name="T4" fmla="*/ 0 60000 65536"/>
              <a:gd name="T5" fmla="*/ 0 60000 65536"/>
              <a:gd name="T6" fmla="*/ 0 w 813"/>
              <a:gd name="T7" fmla="*/ 0 h 4"/>
              <a:gd name="T8" fmla="*/ 813 w 813"/>
              <a:gd name="T9" fmla="*/ 4 h 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13" h="4">
                <a:moveTo>
                  <a:pt x="0" y="0"/>
                </a:moveTo>
                <a:lnTo>
                  <a:pt x="813" y="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879" name="Freeform 238"/>
          <p:cNvSpPr>
            <a:spLocks noChangeAspect="1"/>
          </p:cNvSpPr>
          <p:nvPr/>
        </p:nvSpPr>
        <p:spPr bwMode="auto">
          <a:xfrm>
            <a:off x="1817688" y="3892550"/>
            <a:ext cx="3175" cy="1154113"/>
          </a:xfrm>
          <a:custGeom>
            <a:avLst/>
            <a:gdLst>
              <a:gd name="T0" fmla="*/ 0 w 1"/>
              <a:gd name="T1" fmla="*/ 0 h 1077"/>
              <a:gd name="T2" fmla="*/ 0 w 1"/>
              <a:gd name="T3" fmla="*/ 2147483647 h 1077"/>
              <a:gd name="T4" fmla="*/ 0 60000 65536"/>
              <a:gd name="T5" fmla="*/ 0 60000 65536"/>
              <a:gd name="T6" fmla="*/ 0 w 1"/>
              <a:gd name="T7" fmla="*/ 0 h 1077"/>
              <a:gd name="T8" fmla="*/ 1 w 1"/>
              <a:gd name="T9" fmla="*/ 1077 h 10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077">
                <a:moveTo>
                  <a:pt x="0" y="0"/>
                </a:moveTo>
                <a:lnTo>
                  <a:pt x="0" y="107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880" name="Freeform 239"/>
          <p:cNvSpPr>
            <a:spLocks noChangeAspect="1"/>
          </p:cNvSpPr>
          <p:nvPr/>
        </p:nvSpPr>
        <p:spPr bwMode="auto">
          <a:xfrm>
            <a:off x="1846263" y="4221163"/>
            <a:ext cx="6350" cy="808037"/>
          </a:xfrm>
          <a:custGeom>
            <a:avLst/>
            <a:gdLst>
              <a:gd name="T0" fmla="*/ 0 w 3"/>
              <a:gd name="T1" fmla="*/ 0 h 754"/>
              <a:gd name="T2" fmla="*/ 2147483647 w 3"/>
              <a:gd name="T3" fmla="*/ 2147483647 h 754"/>
              <a:gd name="T4" fmla="*/ 0 60000 65536"/>
              <a:gd name="T5" fmla="*/ 0 60000 65536"/>
              <a:gd name="T6" fmla="*/ 0 w 3"/>
              <a:gd name="T7" fmla="*/ 0 h 754"/>
              <a:gd name="T8" fmla="*/ 3 w 3"/>
              <a:gd name="T9" fmla="*/ 754 h 75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754">
                <a:moveTo>
                  <a:pt x="0" y="0"/>
                </a:moveTo>
                <a:lnTo>
                  <a:pt x="3" y="75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881" name="Freeform 240"/>
          <p:cNvSpPr>
            <a:spLocks noChangeAspect="1"/>
          </p:cNvSpPr>
          <p:nvPr/>
        </p:nvSpPr>
        <p:spPr bwMode="auto">
          <a:xfrm>
            <a:off x="812800" y="4198938"/>
            <a:ext cx="2633663" cy="3175"/>
          </a:xfrm>
          <a:custGeom>
            <a:avLst/>
            <a:gdLst>
              <a:gd name="T0" fmla="*/ 0 w 1383"/>
              <a:gd name="T1" fmla="*/ 2147483647 h 3"/>
              <a:gd name="T2" fmla="*/ 2147483647 w 1383"/>
              <a:gd name="T3" fmla="*/ 0 h 3"/>
              <a:gd name="T4" fmla="*/ 0 60000 65536"/>
              <a:gd name="T5" fmla="*/ 0 60000 65536"/>
              <a:gd name="T6" fmla="*/ 0 w 1383"/>
              <a:gd name="T7" fmla="*/ 0 h 3"/>
              <a:gd name="T8" fmla="*/ 1383 w 1383"/>
              <a:gd name="T9" fmla="*/ 3 h 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383" h="3">
                <a:moveTo>
                  <a:pt x="0" y="3"/>
                </a:moveTo>
                <a:lnTo>
                  <a:pt x="138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882" name="Freeform 241"/>
          <p:cNvSpPr>
            <a:spLocks noChangeAspect="1"/>
          </p:cNvSpPr>
          <p:nvPr/>
        </p:nvSpPr>
        <p:spPr bwMode="auto">
          <a:xfrm>
            <a:off x="1771650" y="4160838"/>
            <a:ext cx="1758950" cy="1587"/>
          </a:xfrm>
          <a:custGeom>
            <a:avLst/>
            <a:gdLst>
              <a:gd name="T0" fmla="*/ 0 w 924"/>
              <a:gd name="T1" fmla="*/ 2147483647 h 3"/>
              <a:gd name="T2" fmla="*/ 2147483647 w 924"/>
              <a:gd name="T3" fmla="*/ 0 h 3"/>
              <a:gd name="T4" fmla="*/ 0 60000 65536"/>
              <a:gd name="T5" fmla="*/ 0 60000 65536"/>
              <a:gd name="T6" fmla="*/ 0 w 924"/>
              <a:gd name="T7" fmla="*/ 0 h 3"/>
              <a:gd name="T8" fmla="*/ 924 w 924"/>
              <a:gd name="T9" fmla="*/ 3 h 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24" h="3">
                <a:moveTo>
                  <a:pt x="0" y="3"/>
                </a:moveTo>
                <a:lnTo>
                  <a:pt x="924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883" name="Freeform 242"/>
          <p:cNvSpPr>
            <a:spLocks noChangeAspect="1"/>
          </p:cNvSpPr>
          <p:nvPr/>
        </p:nvSpPr>
        <p:spPr bwMode="auto">
          <a:xfrm>
            <a:off x="1817688" y="4181475"/>
            <a:ext cx="1668462" cy="1588"/>
          </a:xfrm>
          <a:custGeom>
            <a:avLst/>
            <a:gdLst>
              <a:gd name="T0" fmla="*/ 0 w 876"/>
              <a:gd name="T1" fmla="*/ 0 h 1"/>
              <a:gd name="T2" fmla="*/ 2147483647 w 876"/>
              <a:gd name="T3" fmla="*/ 0 h 1"/>
              <a:gd name="T4" fmla="*/ 0 60000 65536"/>
              <a:gd name="T5" fmla="*/ 0 60000 65536"/>
              <a:gd name="T6" fmla="*/ 0 w 876"/>
              <a:gd name="T7" fmla="*/ 0 h 1"/>
              <a:gd name="T8" fmla="*/ 876 w 876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76" h="1">
                <a:moveTo>
                  <a:pt x="0" y="0"/>
                </a:moveTo>
                <a:lnTo>
                  <a:pt x="876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884" name="Oval 243"/>
          <p:cNvSpPr>
            <a:spLocks noChangeAspect="1" noChangeArrowheads="1"/>
          </p:cNvSpPr>
          <p:nvPr/>
        </p:nvSpPr>
        <p:spPr bwMode="auto">
          <a:xfrm>
            <a:off x="3016250" y="4691063"/>
            <a:ext cx="44450" cy="25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85" name="Oval 244"/>
          <p:cNvSpPr>
            <a:spLocks noChangeAspect="1" noChangeArrowheads="1"/>
          </p:cNvSpPr>
          <p:nvPr/>
        </p:nvSpPr>
        <p:spPr bwMode="auto">
          <a:xfrm>
            <a:off x="2705100" y="4691063"/>
            <a:ext cx="44450" cy="25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86" name="Oval 245"/>
          <p:cNvSpPr>
            <a:spLocks noChangeAspect="1" noChangeArrowheads="1"/>
          </p:cNvSpPr>
          <p:nvPr/>
        </p:nvSpPr>
        <p:spPr bwMode="auto">
          <a:xfrm>
            <a:off x="3017838" y="3944938"/>
            <a:ext cx="44450" cy="238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87" name="Oval 246"/>
          <p:cNvSpPr>
            <a:spLocks noChangeAspect="1" noChangeArrowheads="1"/>
          </p:cNvSpPr>
          <p:nvPr/>
        </p:nvSpPr>
        <p:spPr bwMode="auto">
          <a:xfrm>
            <a:off x="1712913" y="3956050"/>
            <a:ext cx="179387" cy="1000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88" name="AutoShape 247"/>
          <p:cNvSpPr>
            <a:spLocks noChangeAspect="1" noChangeArrowheads="1"/>
          </p:cNvSpPr>
          <p:nvPr/>
        </p:nvSpPr>
        <p:spPr bwMode="auto">
          <a:xfrm>
            <a:off x="2652713" y="4818063"/>
            <a:ext cx="457200" cy="104775"/>
          </a:xfrm>
          <a:prstGeom prst="flowChartTerminator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89" name="AutoShape 248"/>
          <p:cNvSpPr>
            <a:spLocks noChangeAspect="1" noChangeArrowheads="1"/>
          </p:cNvSpPr>
          <p:nvPr/>
        </p:nvSpPr>
        <p:spPr bwMode="auto">
          <a:xfrm>
            <a:off x="2659063" y="4459288"/>
            <a:ext cx="454025" cy="101600"/>
          </a:xfrm>
          <a:prstGeom prst="flowChartTerminator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90" name="AutoShape 249"/>
          <p:cNvSpPr>
            <a:spLocks noChangeAspect="1" noChangeArrowheads="1"/>
          </p:cNvSpPr>
          <p:nvPr/>
        </p:nvSpPr>
        <p:spPr bwMode="auto">
          <a:xfrm rot="5400000">
            <a:off x="2237581" y="4161632"/>
            <a:ext cx="257175" cy="182562"/>
          </a:xfrm>
          <a:prstGeom prst="flowChartTerminator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91" name="Rectangle 250"/>
          <p:cNvSpPr>
            <a:spLocks noChangeArrowheads="1"/>
          </p:cNvSpPr>
          <p:nvPr/>
        </p:nvSpPr>
        <p:spPr bwMode="auto">
          <a:xfrm>
            <a:off x="5943600" y="3028950"/>
            <a:ext cx="508000" cy="285750"/>
          </a:xfrm>
          <a:prstGeom prst="rect">
            <a:avLst/>
          </a:prstGeom>
          <a:noFill/>
          <a:ln w="9525">
            <a:solidFill>
              <a:schemeClr val="tx1"/>
            </a:solidFill>
            <a:prstDash val="lg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92" name="Rectangle 251"/>
          <p:cNvSpPr>
            <a:spLocks noChangeArrowheads="1"/>
          </p:cNvSpPr>
          <p:nvPr/>
        </p:nvSpPr>
        <p:spPr bwMode="auto">
          <a:xfrm>
            <a:off x="812800" y="3886200"/>
            <a:ext cx="3048000" cy="1600200"/>
          </a:xfrm>
          <a:prstGeom prst="rect">
            <a:avLst/>
          </a:prstGeom>
          <a:noFill/>
          <a:ln w="9525">
            <a:solidFill>
              <a:schemeClr val="tx1"/>
            </a:solidFill>
            <a:prstDash val="lg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93" name="Text Box 252"/>
          <p:cNvSpPr txBox="1">
            <a:spLocks noChangeArrowheads="1"/>
          </p:cNvSpPr>
          <p:nvPr/>
        </p:nvSpPr>
        <p:spPr bwMode="auto">
          <a:xfrm>
            <a:off x="1219200" y="5543550"/>
            <a:ext cx="203200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Downtown network</a:t>
            </a:r>
          </a:p>
        </p:txBody>
      </p:sp>
      <p:sp>
        <p:nvSpPr>
          <p:cNvPr id="27894" name="Text Box 253"/>
          <p:cNvSpPr txBox="1">
            <a:spLocks noChangeArrowheads="1"/>
          </p:cNvSpPr>
          <p:nvPr/>
        </p:nvSpPr>
        <p:spPr bwMode="auto">
          <a:xfrm>
            <a:off x="6705600" y="26289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ea typeface="SimSun" pitchFamily="2" charset="-122"/>
              </a:rPr>
              <a:t>Downtown network</a:t>
            </a:r>
          </a:p>
        </p:txBody>
      </p:sp>
      <p:sp>
        <p:nvSpPr>
          <p:cNvPr id="27895" name="Line 254"/>
          <p:cNvSpPr>
            <a:spLocks noChangeShapeType="1"/>
          </p:cNvSpPr>
          <p:nvPr/>
        </p:nvSpPr>
        <p:spPr bwMode="auto">
          <a:xfrm flipH="1">
            <a:off x="6400800" y="2914650"/>
            <a:ext cx="406400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7896" name="Line 255"/>
          <p:cNvSpPr>
            <a:spLocks noChangeShapeType="1"/>
          </p:cNvSpPr>
          <p:nvPr/>
        </p:nvSpPr>
        <p:spPr bwMode="auto">
          <a:xfrm>
            <a:off x="5588000" y="628650"/>
            <a:ext cx="50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97" name="Line 256"/>
          <p:cNvSpPr>
            <a:spLocks noChangeShapeType="1"/>
          </p:cNvSpPr>
          <p:nvPr/>
        </p:nvSpPr>
        <p:spPr bwMode="auto">
          <a:xfrm>
            <a:off x="6502400" y="62865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98" name="Line 257"/>
          <p:cNvSpPr>
            <a:spLocks noChangeShapeType="1"/>
          </p:cNvSpPr>
          <p:nvPr/>
        </p:nvSpPr>
        <p:spPr bwMode="auto">
          <a:xfrm>
            <a:off x="5892800" y="8001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99" name="Line 258"/>
          <p:cNvSpPr>
            <a:spLocks noChangeShapeType="1"/>
          </p:cNvSpPr>
          <p:nvPr/>
        </p:nvSpPr>
        <p:spPr bwMode="auto">
          <a:xfrm>
            <a:off x="5994400" y="1028700"/>
            <a:ext cx="40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00" name="Line 259"/>
          <p:cNvSpPr>
            <a:spLocks noChangeShapeType="1"/>
          </p:cNvSpPr>
          <p:nvPr/>
        </p:nvSpPr>
        <p:spPr bwMode="auto">
          <a:xfrm>
            <a:off x="6705600" y="1028700"/>
            <a:ext cx="50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01" name="Line 260"/>
          <p:cNvSpPr>
            <a:spLocks noChangeShapeType="1"/>
          </p:cNvSpPr>
          <p:nvPr/>
        </p:nvSpPr>
        <p:spPr bwMode="auto">
          <a:xfrm>
            <a:off x="5791200" y="1200150"/>
            <a:ext cx="142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02" name="Line 261"/>
          <p:cNvSpPr>
            <a:spLocks noChangeShapeType="1"/>
          </p:cNvSpPr>
          <p:nvPr/>
        </p:nvSpPr>
        <p:spPr bwMode="auto">
          <a:xfrm>
            <a:off x="6096000" y="1485900"/>
            <a:ext cx="50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03" name="Line 262"/>
          <p:cNvSpPr>
            <a:spLocks noChangeShapeType="1"/>
          </p:cNvSpPr>
          <p:nvPr/>
        </p:nvSpPr>
        <p:spPr bwMode="auto">
          <a:xfrm>
            <a:off x="6400800" y="177165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04" name="Line 263"/>
          <p:cNvSpPr>
            <a:spLocks noChangeShapeType="1"/>
          </p:cNvSpPr>
          <p:nvPr/>
        </p:nvSpPr>
        <p:spPr bwMode="auto">
          <a:xfrm>
            <a:off x="6400800" y="200025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05" name="Line 264"/>
          <p:cNvSpPr>
            <a:spLocks noChangeShapeType="1"/>
          </p:cNvSpPr>
          <p:nvPr/>
        </p:nvSpPr>
        <p:spPr bwMode="auto">
          <a:xfrm>
            <a:off x="6400800" y="21717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06" name="Line 265"/>
          <p:cNvSpPr>
            <a:spLocks noChangeShapeType="1"/>
          </p:cNvSpPr>
          <p:nvPr/>
        </p:nvSpPr>
        <p:spPr bwMode="auto">
          <a:xfrm>
            <a:off x="7213600" y="2171700"/>
            <a:ext cx="40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07" name="Line 266"/>
          <p:cNvSpPr>
            <a:spLocks noChangeShapeType="1"/>
          </p:cNvSpPr>
          <p:nvPr/>
        </p:nvSpPr>
        <p:spPr bwMode="auto">
          <a:xfrm>
            <a:off x="6502400" y="2343150"/>
            <a:ext cx="101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08" name="Line 267"/>
          <p:cNvSpPr>
            <a:spLocks noChangeShapeType="1"/>
          </p:cNvSpPr>
          <p:nvPr/>
        </p:nvSpPr>
        <p:spPr bwMode="auto">
          <a:xfrm>
            <a:off x="6400800" y="257175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09" name="Line 268"/>
          <p:cNvSpPr>
            <a:spLocks noChangeShapeType="1"/>
          </p:cNvSpPr>
          <p:nvPr/>
        </p:nvSpPr>
        <p:spPr bwMode="auto">
          <a:xfrm>
            <a:off x="6705600" y="3086100"/>
            <a:ext cx="50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10" name="Line 269"/>
          <p:cNvSpPr>
            <a:spLocks noChangeShapeType="1"/>
          </p:cNvSpPr>
          <p:nvPr/>
        </p:nvSpPr>
        <p:spPr bwMode="auto">
          <a:xfrm>
            <a:off x="7416800" y="30861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11" name="Line 270"/>
          <p:cNvSpPr>
            <a:spLocks noChangeShapeType="1"/>
          </p:cNvSpPr>
          <p:nvPr/>
        </p:nvSpPr>
        <p:spPr bwMode="auto">
          <a:xfrm>
            <a:off x="6705600" y="3257550"/>
            <a:ext cx="101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12" name="Line 271"/>
          <p:cNvSpPr>
            <a:spLocks noChangeShapeType="1"/>
          </p:cNvSpPr>
          <p:nvPr/>
        </p:nvSpPr>
        <p:spPr bwMode="auto">
          <a:xfrm>
            <a:off x="6807200" y="348615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13" name="Line 272"/>
          <p:cNvSpPr>
            <a:spLocks noChangeShapeType="1"/>
          </p:cNvSpPr>
          <p:nvPr/>
        </p:nvSpPr>
        <p:spPr bwMode="auto">
          <a:xfrm>
            <a:off x="7416800" y="348615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14" name="Line 273"/>
          <p:cNvSpPr>
            <a:spLocks noChangeShapeType="1"/>
          </p:cNvSpPr>
          <p:nvPr/>
        </p:nvSpPr>
        <p:spPr bwMode="auto">
          <a:xfrm>
            <a:off x="6680200" y="3694113"/>
            <a:ext cx="101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15" name="Line 274"/>
          <p:cNvSpPr>
            <a:spLocks noChangeShapeType="1"/>
          </p:cNvSpPr>
          <p:nvPr/>
        </p:nvSpPr>
        <p:spPr bwMode="auto">
          <a:xfrm>
            <a:off x="7315200" y="3829050"/>
            <a:ext cx="40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16" name="Line 275"/>
          <p:cNvSpPr>
            <a:spLocks noChangeShapeType="1"/>
          </p:cNvSpPr>
          <p:nvPr/>
        </p:nvSpPr>
        <p:spPr bwMode="auto">
          <a:xfrm>
            <a:off x="7010400" y="4000500"/>
            <a:ext cx="50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17" name="Line 276"/>
          <p:cNvSpPr>
            <a:spLocks noChangeShapeType="1"/>
          </p:cNvSpPr>
          <p:nvPr/>
        </p:nvSpPr>
        <p:spPr bwMode="auto">
          <a:xfrm>
            <a:off x="7315200" y="417195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18" name="Line 277"/>
          <p:cNvSpPr>
            <a:spLocks noChangeShapeType="1"/>
          </p:cNvSpPr>
          <p:nvPr/>
        </p:nvSpPr>
        <p:spPr bwMode="auto">
          <a:xfrm>
            <a:off x="7315200" y="4343400"/>
            <a:ext cx="40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19" name="Line 278"/>
          <p:cNvSpPr>
            <a:spLocks noChangeShapeType="1"/>
          </p:cNvSpPr>
          <p:nvPr/>
        </p:nvSpPr>
        <p:spPr bwMode="auto">
          <a:xfrm>
            <a:off x="7518400" y="451485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20" name="Line 279"/>
          <p:cNvSpPr>
            <a:spLocks noChangeShapeType="1"/>
          </p:cNvSpPr>
          <p:nvPr/>
        </p:nvSpPr>
        <p:spPr bwMode="auto">
          <a:xfrm>
            <a:off x="7620000" y="4743450"/>
            <a:ext cx="40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21" name="Line 280"/>
          <p:cNvSpPr>
            <a:spLocks noChangeShapeType="1"/>
          </p:cNvSpPr>
          <p:nvPr/>
        </p:nvSpPr>
        <p:spPr bwMode="auto">
          <a:xfrm>
            <a:off x="8026400" y="497205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22" name="Line 281"/>
          <p:cNvSpPr>
            <a:spLocks noChangeShapeType="1"/>
          </p:cNvSpPr>
          <p:nvPr/>
        </p:nvSpPr>
        <p:spPr bwMode="auto">
          <a:xfrm>
            <a:off x="8128000" y="5143500"/>
            <a:ext cx="20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23" name="Line 282"/>
          <p:cNvSpPr>
            <a:spLocks noChangeShapeType="1"/>
          </p:cNvSpPr>
          <p:nvPr/>
        </p:nvSpPr>
        <p:spPr bwMode="auto">
          <a:xfrm>
            <a:off x="8077200" y="5372100"/>
            <a:ext cx="40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24" name="Text Box 283"/>
          <p:cNvSpPr txBox="1">
            <a:spLocks noChangeArrowheads="1"/>
          </p:cNvSpPr>
          <p:nvPr/>
        </p:nvSpPr>
        <p:spPr bwMode="auto">
          <a:xfrm rot="4889294">
            <a:off x="4899819" y="873919"/>
            <a:ext cx="860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Purple</a:t>
            </a:r>
          </a:p>
        </p:txBody>
      </p:sp>
      <p:sp>
        <p:nvSpPr>
          <p:cNvPr id="27925" name="Text Box 284"/>
          <p:cNvSpPr txBox="1">
            <a:spLocks noChangeArrowheads="1"/>
          </p:cNvSpPr>
          <p:nvPr/>
        </p:nvSpPr>
        <p:spPr bwMode="auto">
          <a:xfrm>
            <a:off x="4495800" y="1066800"/>
            <a:ext cx="914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Yellow</a:t>
            </a:r>
          </a:p>
        </p:txBody>
      </p:sp>
      <p:sp>
        <p:nvSpPr>
          <p:cNvPr id="27926" name="Text Box 285"/>
          <p:cNvSpPr txBox="1">
            <a:spLocks noChangeArrowheads="1"/>
          </p:cNvSpPr>
          <p:nvPr/>
        </p:nvSpPr>
        <p:spPr bwMode="auto">
          <a:xfrm>
            <a:off x="4775200" y="1989138"/>
            <a:ext cx="914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Brown</a:t>
            </a:r>
          </a:p>
        </p:txBody>
      </p:sp>
      <p:sp>
        <p:nvSpPr>
          <p:cNvPr id="27927" name="Text Box 286"/>
          <p:cNvSpPr txBox="1">
            <a:spLocks noChangeArrowheads="1"/>
          </p:cNvSpPr>
          <p:nvPr/>
        </p:nvSpPr>
        <p:spPr bwMode="auto">
          <a:xfrm>
            <a:off x="4470400" y="3303588"/>
            <a:ext cx="711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Blue</a:t>
            </a:r>
          </a:p>
        </p:txBody>
      </p:sp>
      <p:sp>
        <p:nvSpPr>
          <p:cNvPr id="27928" name="Freeform 287"/>
          <p:cNvSpPr>
            <a:spLocks/>
          </p:cNvSpPr>
          <p:nvPr/>
        </p:nvSpPr>
        <p:spPr bwMode="auto">
          <a:xfrm>
            <a:off x="4330700" y="3300413"/>
            <a:ext cx="215900" cy="100012"/>
          </a:xfrm>
          <a:custGeom>
            <a:avLst/>
            <a:gdLst>
              <a:gd name="T0" fmla="*/ 2147483647 w 102"/>
              <a:gd name="T1" fmla="*/ 2147483647 h 84"/>
              <a:gd name="T2" fmla="*/ 0 w 102"/>
              <a:gd name="T3" fmla="*/ 0 h 84"/>
              <a:gd name="T4" fmla="*/ 0 60000 65536"/>
              <a:gd name="T5" fmla="*/ 0 60000 65536"/>
              <a:gd name="T6" fmla="*/ 0 w 102"/>
              <a:gd name="T7" fmla="*/ 0 h 84"/>
              <a:gd name="T8" fmla="*/ 102 w 102"/>
              <a:gd name="T9" fmla="*/ 84 h 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2" h="84">
                <a:moveTo>
                  <a:pt x="102" y="84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929" name="Freeform 288"/>
          <p:cNvSpPr>
            <a:spLocks/>
          </p:cNvSpPr>
          <p:nvPr/>
        </p:nvSpPr>
        <p:spPr bwMode="auto">
          <a:xfrm>
            <a:off x="4445000" y="3436938"/>
            <a:ext cx="88900" cy="77787"/>
          </a:xfrm>
          <a:custGeom>
            <a:avLst/>
            <a:gdLst>
              <a:gd name="T0" fmla="*/ 2147483647 w 42"/>
              <a:gd name="T1" fmla="*/ 0 h 66"/>
              <a:gd name="T2" fmla="*/ 0 w 42"/>
              <a:gd name="T3" fmla="*/ 2147483647 h 66"/>
              <a:gd name="T4" fmla="*/ 0 60000 65536"/>
              <a:gd name="T5" fmla="*/ 0 60000 65536"/>
              <a:gd name="T6" fmla="*/ 0 w 42"/>
              <a:gd name="T7" fmla="*/ 0 h 66"/>
              <a:gd name="T8" fmla="*/ 42 w 42"/>
              <a:gd name="T9" fmla="*/ 66 h 6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" h="66">
                <a:moveTo>
                  <a:pt x="42" y="0"/>
                </a:moveTo>
                <a:lnTo>
                  <a:pt x="0" y="6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930" name="Text Box 289"/>
          <p:cNvSpPr txBox="1">
            <a:spLocks noChangeArrowheads="1"/>
          </p:cNvSpPr>
          <p:nvPr/>
        </p:nvSpPr>
        <p:spPr bwMode="auto">
          <a:xfrm rot="-1810124">
            <a:off x="5203825" y="3597275"/>
            <a:ext cx="101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Orange</a:t>
            </a:r>
          </a:p>
        </p:txBody>
      </p:sp>
      <p:sp>
        <p:nvSpPr>
          <p:cNvPr id="27931" name="Text Box 290"/>
          <p:cNvSpPr txBox="1">
            <a:spLocks noChangeArrowheads="1"/>
          </p:cNvSpPr>
          <p:nvPr/>
        </p:nvSpPr>
        <p:spPr bwMode="auto">
          <a:xfrm rot="4898277">
            <a:off x="5445919" y="1718469"/>
            <a:ext cx="571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Red</a:t>
            </a:r>
          </a:p>
        </p:txBody>
      </p:sp>
      <p:sp>
        <p:nvSpPr>
          <p:cNvPr id="27932" name="Text Box 291"/>
          <p:cNvSpPr txBox="1">
            <a:spLocks noChangeArrowheads="1"/>
          </p:cNvSpPr>
          <p:nvPr/>
        </p:nvSpPr>
        <p:spPr bwMode="auto">
          <a:xfrm rot="5383052">
            <a:off x="5722144" y="4093369"/>
            <a:ext cx="793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Red</a:t>
            </a:r>
          </a:p>
        </p:txBody>
      </p:sp>
      <p:sp>
        <p:nvSpPr>
          <p:cNvPr id="27933" name="Text Box 292"/>
          <p:cNvSpPr txBox="1">
            <a:spLocks noChangeArrowheads="1"/>
          </p:cNvSpPr>
          <p:nvPr/>
        </p:nvSpPr>
        <p:spPr bwMode="auto">
          <a:xfrm rot="5383052">
            <a:off x="6199188" y="3830638"/>
            <a:ext cx="7381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Green</a:t>
            </a:r>
          </a:p>
        </p:txBody>
      </p:sp>
      <p:sp>
        <p:nvSpPr>
          <p:cNvPr id="27934" name="Text Box 293"/>
          <p:cNvSpPr txBox="1">
            <a:spLocks noChangeArrowheads="1"/>
          </p:cNvSpPr>
          <p:nvPr/>
        </p:nvSpPr>
        <p:spPr bwMode="auto">
          <a:xfrm>
            <a:off x="4673600" y="2903538"/>
            <a:ext cx="812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Green</a:t>
            </a:r>
          </a:p>
        </p:txBody>
      </p:sp>
      <p:sp>
        <p:nvSpPr>
          <p:cNvPr id="27935" name="Text Box 294"/>
          <p:cNvSpPr txBox="1">
            <a:spLocks noChangeArrowheads="1"/>
          </p:cNvSpPr>
          <p:nvPr/>
        </p:nvSpPr>
        <p:spPr bwMode="auto">
          <a:xfrm rot="2475">
            <a:off x="2336800" y="1524000"/>
            <a:ext cx="711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Blue</a:t>
            </a:r>
          </a:p>
        </p:txBody>
      </p:sp>
      <p:sp>
        <p:nvSpPr>
          <p:cNvPr id="27936" name="Text Box 295"/>
          <p:cNvSpPr txBox="1">
            <a:spLocks noChangeArrowheads="1"/>
          </p:cNvSpPr>
          <p:nvPr/>
        </p:nvSpPr>
        <p:spPr bwMode="auto">
          <a:xfrm>
            <a:off x="698500" y="4529138"/>
            <a:ext cx="1117600" cy="28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“The Loop”</a:t>
            </a:r>
          </a:p>
        </p:txBody>
      </p:sp>
      <p:sp>
        <p:nvSpPr>
          <p:cNvPr id="27937" name="Line 296"/>
          <p:cNvSpPr>
            <a:spLocks noChangeShapeType="1"/>
          </p:cNvSpPr>
          <p:nvPr/>
        </p:nvSpPr>
        <p:spPr bwMode="auto">
          <a:xfrm>
            <a:off x="1562100" y="4686300"/>
            <a:ext cx="2032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7938" name="Text Box 297"/>
          <p:cNvSpPr txBox="1">
            <a:spLocks noChangeArrowheads="1"/>
          </p:cNvSpPr>
          <p:nvPr/>
        </p:nvSpPr>
        <p:spPr bwMode="auto">
          <a:xfrm>
            <a:off x="1765300" y="4800600"/>
            <a:ext cx="128270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Br, O,       P</a:t>
            </a:r>
          </a:p>
        </p:txBody>
      </p:sp>
      <p:sp>
        <p:nvSpPr>
          <p:cNvPr id="27939" name="Text Box 298"/>
          <p:cNvSpPr txBox="1">
            <a:spLocks noChangeArrowheads="1"/>
          </p:cNvSpPr>
          <p:nvPr/>
        </p:nvSpPr>
        <p:spPr bwMode="auto">
          <a:xfrm>
            <a:off x="1828800" y="3962400"/>
            <a:ext cx="132080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Br, G,      O, P</a:t>
            </a:r>
          </a:p>
        </p:txBody>
      </p:sp>
      <p:sp>
        <p:nvSpPr>
          <p:cNvPr id="27940" name="Text Box 299"/>
          <p:cNvSpPr txBox="1">
            <a:spLocks noChangeArrowheads="1"/>
          </p:cNvSpPr>
          <p:nvPr/>
        </p:nvSpPr>
        <p:spPr bwMode="auto">
          <a:xfrm>
            <a:off x="2997200" y="3900488"/>
            <a:ext cx="406400" cy="28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R</a:t>
            </a:r>
          </a:p>
        </p:txBody>
      </p:sp>
      <p:sp>
        <p:nvSpPr>
          <p:cNvPr id="27941" name="Text Box 300"/>
          <p:cNvSpPr txBox="1">
            <a:spLocks noChangeArrowheads="1"/>
          </p:cNvSpPr>
          <p:nvPr/>
        </p:nvSpPr>
        <p:spPr bwMode="auto">
          <a:xfrm>
            <a:off x="3378200" y="5246688"/>
            <a:ext cx="406400" cy="28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G</a:t>
            </a:r>
          </a:p>
        </p:txBody>
      </p:sp>
      <p:sp>
        <p:nvSpPr>
          <p:cNvPr id="27942" name="Text Box 301"/>
          <p:cNvSpPr txBox="1">
            <a:spLocks noChangeArrowheads="1"/>
          </p:cNvSpPr>
          <p:nvPr/>
        </p:nvSpPr>
        <p:spPr bwMode="auto">
          <a:xfrm>
            <a:off x="3149600" y="5246688"/>
            <a:ext cx="406400" cy="28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O</a:t>
            </a:r>
          </a:p>
        </p:txBody>
      </p:sp>
      <p:sp>
        <p:nvSpPr>
          <p:cNvPr id="27943" name="Text Box 302"/>
          <p:cNvSpPr txBox="1">
            <a:spLocks noChangeArrowheads="1"/>
          </p:cNvSpPr>
          <p:nvPr/>
        </p:nvSpPr>
        <p:spPr bwMode="auto">
          <a:xfrm>
            <a:off x="2768600" y="5257800"/>
            <a:ext cx="40640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R</a:t>
            </a:r>
          </a:p>
        </p:txBody>
      </p:sp>
      <p:sp>
        <p:nvSpPr>
          <p:cNvPr id="27944" name="Text Box 303"/>
          <p:cNvSpPr txBox="1">
            <a:spLocks noChangeArrowheads="1"/>
          </p:cNvSpPr>
          <p:nvPr/>
        </p:nvSpPr>
        <p:spPr bwMode="auto">
          <a:xfrm>
            <a:off x="1320800" y="4181475"/>
            <a:ext cx="50800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B</a:t>
            </a:r>
            <a:r>
              <a:rPr kumimoji="1" lang="en-US" altLang="zh-CN" sz="1200" b="0" baseline="-25000">
                <a:ea typeface="SimSun" pitchFamily="2" charset="-122"/>
              </a:rPr>
              <a:t>L</a:t>
            </a:r>
          </a:p>
        </p:txBody>
      </p:sp>
      <p:sp>
        <p:nvSpPr>
          <p:cNvPr id="27945" name="Text Box 304"/>
          <p:cNvSpPr txBox="1">
            <a:spLocks noChangeArrowheads="1"/>
          </p:cNvSpPr>
          <p:nvPr/>
        </p:nvSpPr>
        <p:spPr bwMode="auto">
          <a:xfrm>
            <a:off x="1143000" y="3992563"/>
            <a:ext cx="406400" cy="28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G</a:t>
            </a:r>
          </a:p>
        </p:txBody>
      </p:sp>
      <p:sp>
        <p:nvSpPr>
          <p:cNvPr id="27946" name="Text Box 305"/>
          <p:cNvSpPr txBox="1">
            <a:spLocks noChangeArrowheads="1"/>
          </p:cNvSpPr>
          <p:nvPr/>
        </p:nvSpPr>
        <p:spPr bwMode="auto">
          <a:xfrm>
            <a:off x="1219200" y="5059363"/>
            <a:ext cx="406400" cy="28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G</a:t>
            </a:r>
          </a:p>
        </p:txBody>
      </p:sp>
      <p:sp>
        <p:nvSpPr>
          <p:cNvPr id="27947" name="Text Box 306"/>
          <p:cNvSpPr txBox="1">
            <a:spLocks noChangeArrowheads="1"/>
          </p:cNvSpPr>
          <p:nvPr/>
        </p:nvSpPr>
        <p:spPr bwMode="auto">
          <a:xfrm>
            <a:off x="1460500" y="3843338"/>
            <a:ext cx="571500" cy="28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Br</a:t>
            </a:r>
          </a:p>
        </p:txBody>
      </p:sp>
      <p:sp>
        <p:nvSpPr>
          <p:cNvPr id="27948" name="Text Box 307"/>
          <p:cNvSpPr txBox="1">
            <a:spLocks noChangeArrowheads="1"/>
          </p:cNvSpPr>
          <p:nvPr/>
        </p:nvSpPr>
        <p:spPr bwMode="auto">
          <a:xfrm>
            <a:off x="1752600" y="3846513"/>
            <a:ext cx="406400" cy="28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87985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metricalLinesWithBranches-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8625"/>
            <a:ext cx="9144000" cy="1897349"/>
          </a:xfrm>
          <a:prstGeom prst="rect">
            <a:avLst/>
          </a:prstGeom>
        </p:spPr>
      </p:pic>
      <p:pic>
        <p:nvPicPr>
          <p:cNvPr id="7" name="Picture 6" descr="DiametricalLinesWithBranches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027496"/>
            <a:ext cx="9144000" cy="16158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39900" y="1976424"/>
            <a:ext cx="5588000" cy="45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a. Typical metro line with dominant trunk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81100" y="4643303"/>
            <a:ext cx="6705600" cy="45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b</a:t>
            </a:r>
            <a:r>
              <a:rPr lang="en-US" dirty="0" smtClean="0"/>
              <a:t>. Typical regional rail line with dominant branches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5918363"/>
            <a:ext cx="9144000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Diametrical lines with branches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3859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l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592"/>
            <a:ext cx="9144000" cy="669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7.6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Trunk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dirty="0" err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ranches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vs </a:t>
            </a:r>
            <a:r>
              <a:rPr lang="es-MX" sz="2800" dirty="0" err="1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ith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Feeders</a:t>
            </a:r>
            <a:endParaRPr lang="es-MX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100000"/>
              <a:buFont typeface="Verdana" pitchFamily="34" charset="0"/>
              <a:buChar char="+"/>
            </a:pP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Branches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provide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passengers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continuous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service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without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transfers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between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center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city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suburban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areas</a:t>
            </a:r>
            <a:endParaRPr lang="es-MX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SzPct val="100000"/>
              <a:buFont typeface="Verdana" pitchFamily="34" charset="0"/>
              <a:buChar char="+"/>
            </a:pPr>
            <a:r>
              <a:rPr lang="es-MX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being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longer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lines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trunk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branches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have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smaller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percentaje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cycle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times as terminal times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than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trunk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feeders</a:t>
            </a:r>
            <a:endParaRPr lang="es-MX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SzPct val="100000"/>
              <a:buFont typeface="Verdana" pitchFamily="34" charset="0"/>
              <a:buChar char="+"/>
            </a:pP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Transfer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stations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are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needed</a:t>
            </a:r>
            <a:endParaRPr lang="es-MX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SzPct val="100000"/>
              <a:buFont typeface="Arial" pitchFamily="34" charset="0"/>
              <a:buChar char="-"/>
            </a:pP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Each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feeder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line can be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optimized</a:t>
            </a:r>
            <a:endParaRPr lang="es-MX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SzPct val="100000"/>
              <a:buFont typeface="Arial" pitchFamily="34" charset="0"/>
              <a:buChar char="-"/>
            </a:pP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Trunk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feeders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offers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more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reliable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service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higher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 performance</a:t>
            </a:r>
          </a:p>
          <a:p>
            <a:pPr>
              <a:buSzPct val="100000"/>
              <a:buFont typeface="Arial" pitchFamily="34" charset="0"/>
              <a:buChar char="-"/>
            </a:pPr>
            <a:endParaRPr lang="es-MX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5344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86115"/>
            <a:ext cx="8229600" cy="523220"/>
          </a:xfrm>
        </p:spPr>
        <p:txBody>
          <a:bodyPr rtlCol="0">
            <a:spAutoFit/>
          </a:bodyPr>
          <a:lstStyle/>
          <a:p>
            <a:pPr marL="342900" indent="-342900" eaLnBrk="1" hangingPunct="1">
              <a:spcBef>
                <a:spcPts val="1800"/>
              </a:spcBef>
              <a:buClr>
                <a:schemeClr val="hlink"/>
              </a:buClr>
              <a:buSzPct val="60000"/>
              <a:defRPr/>
            </a:pPr>
            <a:r>
              <a:rPr lang="en-US" sz="2800" kern="1200" dirty="0" smtClean="0">
                <a:latin typeface="Times New Roman" pitchFamily="18" charset="0"/>
                <a:ea typeface="+mn-ea"/>
                <a:cs typeface="Times New Roman" pitchFamily="18" charset="0"/>
              </a:rPr>
              <a:t>7.8  Independent vs. Integrated Lines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64776"/>
            <a:ext cx="8229600" cy="49911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ts val="1800"/>
              </a:spcBef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Independent lines are operationally very simple – important when capacity is reached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Integrated lines – with branches and joint sections: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None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+  Reduce need for transfers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None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+  Balancing of frequencies increases capacity   utilization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None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+  Allow changes in line routings  </a:t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Economies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of single rolling stock, shops &amp;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control center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39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val 2"/>
          <p:cNvSpPr>
            <a:spLocks noChangeArrowheads="1"/>
          </p:cNvSpPr>
          <p:nvPr/>
        </p:nvSpPr>
        <p:spPr bwMode="auto">
          <a:xfrm>
            <a:off x="1066800" y="4191000"/>
            <a:ext cx="304800" cy="304800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3" name="Line 3"/>
          <p:cNvSpPr>
            <a:spLocks noChangeShapeType="1"/>
          </p:cNvSpPr>
          <p:nvPr/>
        </p:nvSpPr>
        <p:spPr bwMode="auto">
          <a:xfrm flipH="1">
            <a:off x="838200" y="1066800"/>
            <a:ext cx="1981200" cy="40386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64" name="Line 4"/>
          <p:cNvSpPr>
            <a:spLocks noChangeShapeType="1"/>
          </p:cNvSpPr>
          <p:nvPr/>
        </p:nvSpPr>
        <p:spPr bwMode="auto">
          <a:xfrm>
            <a:off x="1981200" y="1066800"/>
            <a:ext cx="2057400" cy="40386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65" name="Line 5"/>
          <p:cNvSpPr>
            <a:spLocks noChangeShapeType="1"/>
          </p:cNvSpPr>
          <p:nvPr/>
        </p:nvSpPr>
        <p:spPr bwMode="auto">
          <a:xfrm>
            <a:off x="533400" y="4343400"/>
            <a:ext cx="38100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66" name="Oval 6"/>
          <p:cNvSpPr>
            <a:spLocks noChangeArrowheads="1"/>
          </p:cNvSpPr>
          <p:nvPr/>
        </p:nvSpPr>
        <p:spPr bwMode="auto">
          <a:xfrm>
            <a:off x="3505200" y="4191000"/>
            <a:ext cx="304800" cy="304800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1752600" y="762000"/>
            <a:ext cx="304800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zh-CN" sz="1200" b="0">
                <a:ea typeface="SimSun" pitchFamily="2" charset="-122"/>
              </a:rPr>
              <a:t>A</a:t>
            </a: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2667000" y="762000"/>
            <a:ext cx="381000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zh-CN" sz="1200" b="0">
                <a:ea typeface="SimSun" pitchFamily="2" charset="-122"/>
              </a:rPr>
              <a:t>B</a:t>
            </a: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304800" y="4068763"/>
            <a:ext cx="381000" cy="274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zh-CN" sz="1200" b="0">
                <a:ea typeface="SimSun" pitchFamily="2" charset="-122"/>
              </a:rPr>
              <a:t>F</a:t>
            </a: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609600" y="4876800"/>
            <a:ext cx="457200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zh-CN" sz="1200" b="0">
                <a:ea typeface="SimSun" pitchFamily="2" charset="-122"/>
              </a:rPr>
              <a:t>E</a:t>
            </a:r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4191000" y="4068763"/>
            <a:ext cx="381000" cy="274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zh-CN" sz="1200" b="0">
                <a:ea typeface="SimSun" pitchFamily="2" charset="-122"/>
              </a:rPr>
              <a:t>C</a:t>
            </a: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4038600" y="4953000"/>
            <a:ext cx="381000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zh-CN" sz="1200" b="0">
                <a:ea typeface="SimSun" pitchFamily="2" charset="-122"/>
              </a:rPr>
              <a:t>D</a:t>
            </a: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3048000" y="914400"/>
            <a:ext cx="1219200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zh-CN" sz="1400" b="0">
                <a:solidFill>
                  <a:srgbClr val="FFFF99"/>
                </a:solidFill>
                <a:ea typeface="SimSun" pitchFamily="2" charset="-122"/>
              </a:rPr>
              <a:t>Terminal Station</a:t>
            </a:r>
          </a:p>
        </p:txBody>
      </p:sp>
      <p:sp>
        <p:nvSpPr>
          <p:cNvPr id="40974" name="Text Box 14"/>
          <p:cNvSpPr txBox="1">
            <a:spLocks noChangeArrowheads="1"/>
          </p:cNvSpPr>
          <p:nvPr/>
        </p:nvSpPr>
        <p:spPr bwMode="auto">
          <a:xfrm>
            <a:off x="2743200" y="1676400"/>
            <a:ext cx="838200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1400" b="0">
                <a:solidFill>
                  <a:srgbClr val="FFFF99"/>
                </a:solidFill>
                <a:ea typeface="SimSun" pitchFamily="2" charset="-122"/>
              </a:rPr>
              <a:t>Transfer Station</a:t>
            </a:r>
          </a:p>
        </p:txBody>
      </p:sp>
      <p:sp>
        <p:nvSpPr>
          <p:cNvPr id="40975" name="Text Box 15"/>
          <p:cNvSpPr txBox="1">
            <a:spLocks noChangeArrowheads="1"/>
          </p:cNvSpPr>
          <p:nvPr/>
        </p:nvSpPr>
        <p:spPr bwMode="auto">
          <a:xfrm>
            <a:off x="1143000" y="5562600"/>
            <a:ext cx="259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endParaRPr lang="zh-CN" altLang="en-US" sz="1800" b="0">
              <a:latin typeface="Arial" charset="0"/>
              <a:ea typeface="SimSun" pitchFamily="2" charset="-122"/>
            </a:endParaRPr>
          </a:p>
        </p:txBody>
      </p:sp>
      <p:sp>
        <p:nvSpPr>
          <p:cNvPr id="40976" name="Text Box 16"/>
          <p:cNvSpPr txBox="1">
            <a:spLocks noChangeArrowheads="1"/>
          </p:cNvSpPr>
          <p:nvPr/>
        </p:nvSpPr>
        <p:spPr bwMode="auto">
          <a:xfrm>
            <a:off x="1389063" y="5435600"/>
            <a:ext cx="2835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zh-CN" sz="1600">
                <a:solidFill>
                  <a:srgbClr val="FFFF99"/>
                </a:solidFill>
                <a:ea typeface="SimSun" pitchFamily="2" charset="-122"/>
              </a:rPr>
              <a:t>Independent operation: 3 lines</a:t>
            </a:r>
          </a:p>
        </p:txBody>
      </p:sp>
      <p:sp>
        <p:nvSpPr>
          <p:cNvPr id="40977" name="Line 17"/>
          <p:cNvSpPr>
            <a:spLocks noChangeShapeType="1"/>
          </p:cNvSpPr>
          <p:nvPr/>
        </p:nvSpPr>
        <p:spPr bwMode="auto">
          <a:xfrm>
            <a:off x="6324600" y="1143000"/>
            <a:ext cx="2209800" cy="3886200"/>
          </a:xfrm>
          <a:prstGeom prst="line">
            <a:avLst/>
          </a:prstGeom>
          <a:noFill/>
          <a:ln w="15875">
            <a:solidFill>
              <a:schemeClr val="tx1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8" name="Line 18"/>
          <p:cNvSpPr>
            <a:spLocks noChangeShapeType="1"/>
          </p:cNvSpPr>
          <p:nvPr/>
        </p:nvSpPr>
        <p:spPr bwMode="auto">
          <a:xfrm flipV="1">
            <a:off x="4953000" y="1219200"/>
            <a:ext cx="2209800" cy="4038600"/>
          </a:xfrm>
          <a:prstGeom prst="line">
            <a:avLst/>
          </a:prstGeom>
          <a:noFill/>
          <a:ln w="15875">
            <a:solidFill>
              <a:schemeClr val="tx1"/>
            </a:solidFill>
            <a:prstDash val="lgDashDot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>
            <a:off x="4648200" y="4343400"/>
            <a:ext cx="4114800" cy="0"/>
          </a:xfrm>
          <a:prstGeom prst="line">
            <a:avLst/>
          </a:prstGeom>
          <a:noFill/>
          <a:ln w="15875">
            <a:solidFill>
              <a:schemeClr val="tx1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80" name="Line 20"/>
          <p:cNvSpPr>
            <a:spLocks noChangeShapeType="1"/>
          </p:cNvSpPr>
          <p:nvPr/>
        </p:nvSpPr>
        <p:spPr bwMode="auto">
          <a:xfrm flipV="1">
            <a:off x="4876800" y="1828800"/>
            <a:ext cx="1752600" cy="3200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81" name="Line 21"/>
          <p:cNvSpPr>
            <a:spLocks noChangeShapeType="1"/>
          </p:cNvSpPr>
          <p:nvPr/>
        </p:nvSpPr>
        <p:spPr bwMode="auto">
          <a:xfrm flipV="1">
            <a:off x="5410200" y="1219200"/>
            <a:ext cx="1676400" cy="3048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82" name="Line 22"/>
          <p:cNvSpPr>
            <a:spLocks noChangeShapeType="1"/>
          </p:cNvSpPr>
          <p:nvPr/>
        </p:nvSpPr>
        <p:spPr bwMode="auto">
          <a:xfrm flipV="1">
            <a:off x="5257800" y="1828800"/>
            <a:ext cx="1295400" cy="2362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83" name="Line 23"/>
          <p:cNvSpPr>
            <a:spLocks noChangeShapeType="1"/>
          </p:cNvSpPr>
          <p:nvPr/>
        </p:nvSpPr>
        <p:spPr bwMode="auto">
          <a:xfrm>
            <a:off x="6858000" y="1905000"/>
            <a:ext cx="1828800" cy="3200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84" name="Line 24"/>
          <p:cNvSpPr>
            <a:spLocks noChangeShapeType="1"/>
          </p:cNvSpPr>
          <p:nvPr/>
        </p:nvSpPr>
        <p:spPr bwMode="auto">
          <a:xfrm>
            <a:off x="6553200" y="1143000"/>
            <a:ext cx="1752600" cy="3124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85" name="Line 25"/>
          <p:cNvSpPr>
            <a:spLocks noChangeShapeType="1"/>
          </p:cNvSpPr>
          <p:nvPr/>
        </p:nvSpPr>
        <p:spPr bwMode="auto">
          <a:xfrm>
            <a:off x="7010400" y="1828800"/>
            <a:ext cx="1371600" cy="2362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86" name="Line 26"/>
          <p:cNvSpPr>
            <a:spLocks noChangeShapeType="1"/>
          </p:cNvSpPr>
          <p:nvPr/>
        </p:nvSpPr>
        <p:spPr bwMode="auto">
          <a:xfrm>
            <a:off x="4648200" y="4419600"/>
            <a:ext cx="34290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87" name="Line 27"/>
          <p:cNvSpPr>
            <a:spLocks noChangeShapeType="1"/>
          </p:cNvSpPr>
          <p:nvPr/>
        </p:nvSpPr>
        <p:spPr bwMode="auto">
          <a:xfrm>
            <a:off x="5486400" y="4495800"/>
            <a:ext cx="34290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88" name="Line 28"/>
          <p:cNvSpPr>
            <a:spLocks noChangeShapeType="1"/>
          </p:cNvSpPr>
          <p:nvPr/>
        </p:nvSpPr>
        <p:spPr bwMode="auto">
          <a:xfrm>
            <a:off x="5562600" y="4572000"/>
            <a:ext cx="25146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89" name="Line 29"/>
          <p:cNvSpPr>
            <a:spLocks noChangeShapeType="1"/>
          </p:cNvSpPr>
          <p:nvPr/>
        </p:nvSpPr>
        <p:spPr bwMode="auto">
          <a:xfrm>
            <a:off x="4648200" y="4267200"/>
            <a:ext cx="7620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90" name="Line 30"/>
          <p:cNvSpPr>
            <a:spLocks noChangeShapeType="1"/>
          </p:cNvSpPr>
          <p:nvPr/>
        </p:nvSpPr>
        <p:spPr bwMode="auto">
          <a:xfrm>
            <a:off x="4648200" y="4191000"/>
            <a:ext cx="6096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91" name="Line 31"/>
          <p:cNvSpPr>
            <a:spLocks noChangeShapeType="1"/>
          </p:cNvSpPr>
          <p:nvPr/>
        </p:nvSpPr>
        <p:spPr bwMode="auto">
          <a:xfrm>
            <a:off x="4648200" y="4495800"/>
            <a:ext cx="6096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92" name="Line 32"/>
          <p:cNvSpPr>
            <a:spLocks noChangeShapeType="1"/>
          </p:cNvSpPr>
          <p:nvPr/>
        </p:nvSpPr>
        <p:spPr bwMode="auto">
          <a:xfrm>
            <a:off x="8382000" y="4191000"/>
            <a:ext cx="4572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93" name="Line 33"/>
          <p:cNvSpPr>
            <a:spLocks noChangeShapeType="1"/>
          </p:cNvSpPr>
          <p:nvPr/>
        </p:nvSpPr>
        <p:spPr bwMode="auto">
          <a:xfrm>
            <a:off x="8382000" y="4419600"/>
            <a:ext cx="5334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94" name="Line 34"/>
          <p:cNvSpPr>
            <a:spLocks noChangeShapeType="1"/>
          </p:cNvSpPr>
          <p:nvPr/>
        </p:nvSpPr>
        <p:spPr bwMode="auto">
          <a:xfrm>
            <a:off x="8305800" y="4267200"/>
            <a:ext cx="5334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95" name="Line 35"/>
          <p:cNvSpPr>
            <a:spLocks noChangeShapeType="1"/>
          </p:cNvSpPr>
          <p:nvPr/>
        </p:nvSpPr>
        <p:spPr bwMode="auto">
          <a:xfrm flipV="1">
            <a:off x="6858000" y="1219200"/>
            <a:ext cx="381000" cy="685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96" name="Line 36"/>
          <p:cNvSpPr>
            <a:spLocks noChangeShapeType="1"/>
          </p:cNvSpPr>
          <p:nvPr/>
        </p:nvSpPr>
        <p:spPr bwMode="auto">
          <a:xfrm flipV="1">
            <a:off x="6705600" y="1143000"/>
            <a:ext cx="304800" cy="533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97" name="Line 37"/>
          <p:cNvSpPr>
            <a:spLocks noChangeShapeType="1"/>
          </p:cNvSpPr>
          <p:nvPr/>
        </p:nvSpPr>
        <p:spPr bwMode="auto">
          <a:xfrm flipV="1">
            <a:off x="4876800" y="4495800"/>
            <a:ext cx="381000" cy="685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98" name="Line 38"/>
          <p:cNvSpPr>
            <a:spLocks noChangeShapeType="1"/>
          </p:cNvSpPr>
          <p:nvPr/>
        </p:nvSpPr>
        <p:spPr bwMode="auto">
          <a:xfrm>
            <a:off x="6248400" y="1143000"/>
            <a:ext cx="381000" cy="685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99" name="Line 39"/>
          <p:cNvSpPr>
            <a:spLocks noChangeShapeType="1"/>
          </p:cNvSpPr>
          <p:nvPr/>
        </p:nvSpPr>
        <p:spPr bwMode="auto">
          <a:xfrm>
            <a:off x="6172200" y="1143000"/>
            <a:ext cx="381000" cy="685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00" name="Line 40"/>
          <p:cNvSpPr>
            <a:spLocks noChangeShapeType="1"/>
          </p:cNvSpPr>
          <p:nvPr/>
        </p:nvSpPr>
        <p:spPr bwMode="auto">
          <a:xfrm>
            <a:off x="8077200" y="4419600"/>
            <a:ext cx="381000" cy="685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01" name="Line 41"/>
          <p:cNvSpPr>
            <a:spLocks noChangeShapeType="1"/>
          </p:cNvSpPr>
          <p:nvPr/>
        </p:nvSpPr>
        <p:spPr bwMode="auto">
          <a:xfrm>
            <a:off x="8077200" y="4572000"/>
            <a:ext cx="381000" cy="685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02" name="Line 42"/>
          <p:cNvSpPr>
            <a:spLocks noChangeShapeType="1"/>
          </p:cNvSpPr>
          <p:nvPr/>
        </p:nvSpPr>
        <p:spPr bwMode="auto">
          <a:xfrm>
            <a:off x="8382000" y="4419600"/>
            <a:ext cx="381000" cy="685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03" name="Line 43"/>
          <p:cNvSpPr>
            <a:spLocks noChangeShapeType="1"/>
          </p:cNvSpPr>
          <p:nvPr/>
        </p:nvSpPr>
        <p:spPr bwMode="auto">
          <a:xfrm>
            <a:off x="6400800" y="1143000"/>
            <a:ext cx="304800" cy="533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04" name="Line 44"/>
          <p:cNvSpPr>
            <a:spLocks noChangeShapeType="1"/>
          </p:cNvSpPr>
          <p:nvPr/>
        </p:nvSpPr>
        <p:spPr bwMode="auto">
          <a:xfrm flipV="1">
            <a:off x="5181600" y="4572000"/>
            <a:ext cx="381000" cy="685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05" name="Line 45"/>
          <p:cNvSpPr>
            <a:spLocks noChangeShapeType="1"/>
          </p:cNvSpPr>
          <p:nvPr/>
        </p:nvSpPr>
        <p:spPr bwMode="auto">
          <a:xfrm flipV="1">
            <a:off x="5105400" y="4495800"/>
            <a:ext cx="381000" cy="685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06" name="Line 46"/>
          <p:cNvSpPr>
            <a:spLocks noChangeShapeType="1"/>
          </p:cNvSpPr>
          <p:nvPr/>
        </p:nvSpPr>
        <p:spPr bwMode="auto">
          <a:xfrm flipV="1">
            <a:off x="7010400" y="1143000"/>
            <a:ext cx="381000" cy="685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07" name="Text Box 47"/>
          <p:cNvSpPr txBox="1">
            <a:spLocks noChangeArrowheads="1"/>
          </p:cNvSpPr>
          <p:nvPr/>
        </p:nvSpPr>
        <p:spPr bwMode="auto">
          <a:xfrm>
            <a:off x="5867400" y="838200"/>
            <a:ext cx="304800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zh-CN" sz="1200" b="0">
                <a:ea typeface="SimSun" pitchFamily="2" charset="-122"/>
              </a:rPr>
              <a:t>A</a:t>
            </a:r>
          </a:p>
        </p:txBody>
      </p:sp>
      <p:sp>
        <p:nvSpPr>
          <p:cNvPr id="41008" name="Text Box 48"/>
          <p:cNvSpPr txBox="1">
            <a:spLocks noChangeArrowheads="1"/>
          </p:cNvSpPr>
          <p:nvPr/>
        </p:nvSpPr>
        <p:spPr bwMode="auto">
          <a:xfrm>
            <a:off x="7010400" y="838200"/>
            <a:ext cx="381000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zh-CN" sz="1200" b="0">
                <a:ea typeface="SimSun" pitchFamily="2" charset="-122"/>
              </a:rPr>
              <a:t>B</a:t>
            </a:r>
          </a:p>
        </p:txBody>
      </p:sp>
      <p:sp>
        <p:nvSpPr>
          <p:cNvPr id="41009" name="Text Box 49"/>
          <p:cNvSpPr txBox="1">
            <a:spLocks noChangeArrowheads="1"/>
          </p:cNvSpPr>
          <p:nvPr/>
        </p:nvSpPr>
        <p:spPr bwMode="auto">
          <a:xfrm>
            <a:off x="8610600" y="3962400"/>
            <a:ext cx="381000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zh-CN" sz="1200" b="0">
                <a:ea typeface="SimSun" pitchFamily="2" charset="-122"/>
              </a:rPr>
              <a:t>C</a:t>
            </a:r>
          </a:p>
        </p:txBody>
      </p:sp>
      <p:sp>
        <p:nvSpPr>
          <p:cNvPr id="41010" name="Text Box 50"/>
          <p:cNvSpPr txBox="1">
            <a:spLocks noChangeArrowheads="1"/>
          </p:cNvSpPr>
          <p:nvPr/>
        </p:nvSpPr>
        <p:spPr bwMode="auto">
          <a:xfrm>
            <a:off x="8382000" y="5105400"/>
            <a:ext cx="381000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zh-CN" sz="1200" b="0">
                <a:ea typeface="SimSun" pitchFamily="2" charset="-122"/>
              </a:rPr>
              <a:t>D</a:t>
            </a:r>
          </a:p>
        </p:txBody>
      </p:sp>
      <p:sp>
        <p:nvSpPr>
          <p:cNvPr id="41011" name="Text Box 51"/>
          <p:cNvSpPr txBox="1">
            <a:spLocks noChangeArrowheads="1"/>
          </p:cNvSpPr>
          <p:nvPr/>
        </p:nvSpPr>
        <p:spPr bwMode="auto">
          <a:xfrm>
            <a:off x="4572000" y="3962400"/>
            <a:ext cx="381000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zh-CN" sz="1200" b="0">
                <a:ea typeface="SimSun" pitchFamily="2" charset="-122"/>
              </a:rPr>
              <a:t>F</a:t>
            </a:r>
          </a:p>
        </p:txBody>
      </p:sp>
      <p:sp>
        <p:nvSpPr>
          <p:cNvPr id="41012" name="Text Box 52"/>
          <p:cNvSpPr txBox="1">
            <a:spLocks noChangeArrowheads="1"/>
          </p:cNvSpPr>
          <p:nvPr/>
        </p:nvSpPr>
        <p:spPr bwMode="auto">
          <a:xfrm>
            <a:off x="4724400" y="5181600"/>
            <a:ext cx="457200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zh-CN" sz="1200" b="0">
                <a:ea typeface="SimSun" pitchFamily="2" charset="-122"/>
              </a:rPr>
              <a:t>E</a:t>
            </a:r>
          </a:p>
        </p:txBody>
      </p:sp>
      <p:sp>
        <p:nvSpPr>
          <p:cNvPr id="41013" name="Text Box 53"/>
          <p:cNvSpPr txBox="1">
            <a:spLocks noChangeArrowheads="1"/>
          </p:cNvSpPr>
          <p:nvPr/>
        </p:nvSpPr>
        <p:spPr bwMode="auto">
          <a:xfrm>
            <a:off x="5562600" y="5486400"/>
            <a:ext cx="2971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1600">
                <a:solidFill>
                  <a:srgbClr val="FFFF99"/>
                </a:solidFill>
                <a:ea typeface="SimSun" pitchFamily="2" charset="-122"/>
              </a:rPr>
              <a:t>Integrated operation: 15 routes</a:t>
            </a:r>
          </a:p>
        </p:txBody>
      </p:sp>
      <p:sp>
        <p:nvSpPr>
          <p:cNvPr id="41014" name="Oval 54"/>
          <p:cNvSpPr>
            <a:spLocks noChangeArrowheads="1"/>
          </p:cNvSpPr>
          <p:nvPr/>
        </p:nvSpPr>
        <p:spPr bwMode="auto">
          <a:xfrm>
            <a:off x="2247900" y="1752600"/>
            <a:ext cx="304800" cy="304800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5" name="Oval 55"/>
          <p:cNvSpPr>
            <a:spLocks noChangeArrowheads="1"/>
          </p:cNvSpPr>
          <p:nvPr/>
        </p:nvSpPr>
        <p:spPr bwMode="auto">
          <a:xfrm>
            <a:off x="3987800" y="5105400"/>
            <a:ext cx="115888" cy="115888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6" name="Oval 56"/>
          <p:cNvSpPr>
            <a:spLocks noChangeArrowheads="1"/>
          </p:cNvSpPr>
          <p:nvPr/>
        </p:nvSpPr>
        <p:spPr bwMode="auto">
          <a:xfrm>
            <a:off x="4343400" y="4267200"/>
            <a:ext cx="115888" cy="115888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7" name="Oval 57"/>
          <p:cNvSpPr>
            <a:spLocks noChangeArrowheads="1"/>
          </p:cNvSpPr>
          <p:nvPr/>
        </p:nvSpPr>
        <p:spPr bwMode="auto">
          <a:xfrm>
            <a:off x="762000" y="5105400"/>
            <a:ext cx="115888" cy="115888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8" name="Oval 58"/>
          <p:cNvSpPr>
            <a:spLocks noChangeArrowheads="1"/>
          </p:cNvSpPr>
          <p:nvPr/>
        </p:nvSpPr>
        <p:spPr bwMode="auto">
          <a:xfrm>
            <a:off x="406400" y="4292600"/>
            <a:ext cx="115888" cy="115888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9" name="Oval 59"/>
          <p:cNvSpPr>
            <a:spLocks noChangeArrowheads="1"/>
          </p:cNvSpPr>
          <p:nvPr/>
        </p:nvSpPr>
        <p:spPr bwMode="auto">
          <a:xfrm>
            <a:off x="1890713" y="965200"/>
            <a:ext cx="115887" cy="115888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0" name="Oval 60"/>
          <p:cNvSpPr>
            <a:spLocks noChangeArrowheads="1"/>
          </p:cNvSpPr>
          <p:nvPr/>
        </p:nvSpPr>
        <p:spPr bwMode="auto">
          <a:xfrm>
            <a:off x="2779713" y="965200"/>
            <a:ext cx="115887" cy="115888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1" name="Text Box 61"/>
          <p:cNvSpPr txBox="1">
            <a:spLocks noChangeArrowheads="1"/>
          </p:cNvSpPr>
          <p:nvPr/>
        </p:nvSpPr>
        <p:spPr bwMode="auto">
          <a:xfrm>
            <a:off x="0" y="6278563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027113" indent="-1027113">
              <a:lnSpc>
                <a:spcPct val="100000"/>
              </a:lnSpc>
              <a:spcBef>
                <a:spcPct val="0"/>
              </a:spcBef>
            </a:pPr>
            <a:r>
              <a:rPr lang="en-US" sz="1800" b="0" dirty="0" smtClean="0"/>
              <a:t>	A </a:t>
            </a:r>
            <a:r>
              <a:rPr lang="en-US" sz="1800" b="0" dirty="0"/>
              <a:t>theoretical transit network with independent and with integrated line </a:t>
            </a:r>
            <a:r>
              <a:rPr lang="en-US" sz="1800" b="0" dirty="0" smtClean="0"/>
              <a:t>operations</a:t>
            </a:r>
            <a:r>
              <a:rPr lang="en-US" sz="1800" b="0" dirty="0"/>
              <a:t>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2965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 l="8086" r="10332" b="3310"/>
          <a:stretch>
            <a:fillRect/>
          </a:stretch>
        </p:blipFill>
        <p:spPr bwMode="auto">
          <a:xfrm>
            <a:off x="3500438" y="0"/>
            <a:ext cx="5329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182563" y="4375150"/>
            <a:ext cx="246856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 dirty="0" smtClean="0">
                <a:cs typeface="Times New Roman" pitchFamily="18" charset="0"/>
              </a:rPr>
              <a:t>Cologne </a:t>
            </a:r>
            <a:r>
              <a:rPr lang="en-US" sz="1800" dirty="0">
                <a:cs typeface="Times New Roman" pitchFamily="18" charset="0"/>
              </a:rPr>
              <a:t>(Koln</a:t>
            </a:r>
            <a:r>
              <a:rPr lang="en-US" sz="1800" dirty="0" smtClean="0">
                <a:cs typeface="Times New Roman" pitchFamily="18" charset="0"/>
              </a:rPr>
              <a:t>) LRT </a:t>
            </a:r>
            <a:r>
              <a:rPr lang="en-US" sz="1800" dirty="0">
                <a:cs typeface="Times New Roman" pitchFamily="18" charset="0"/>
              </a:rPr>
              <a:t>- a </a:t>
            </a:r>
            <a:endParaRPr lang="en-US" sz="1800" dirty="0" smtClean="0"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 dirty="0" smtClean="0">
                <a:cs typeface="Times New Roman" pitchFamily="18" charset="0"/>
              </a:rPr>
              <a:t>radial-circumferential </a:t>
            </a:r>
            <a:endParaRPr lang="en-US" sz="1800" dirty="0"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 dirty="0" smtClean="0">
                <a:cs typeface="Times New Roman" pitchFamily="18" charset="0"/>
              </a:rPr>
              <a:t>integrated LRT </a:t>
            </a:r>
            <a:r>
              <a:rPr lang="en-US" sz="1800" dirty="0">
                <a:cs typeface="Times New Roman" pitchFamily="18" charset="0"/>
              </a:rPr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130063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reeform 2"/>
          <p:cNvSpPr>
            <a:spLocks/>
          </p:cNvSpPr>
          <p:nvPr/>
        </p:nvSpPr>
        <p:spPr bwMode="auto">
          <a:xfrm>
            <a:off x="657225" y="863600"/>
            <a:ext cx="6248400" cy="2928938"/>
          </a:xfrm>
          <a:custGeom>
            <a:avLst/>
            <a:gdLst>
              <a:gd name="T0" fmla="*/ 0 w 3936"/>
              <a:gd name="T1" fmla="*/ 2147483647 h 1845"/>
              <a:gd name="T2" fmla="*/ 2147483647 w 3936"/>
              <a:gd name="T3" fmla="*/ 2147483647 h 1845"/>
              <a:gd name="T4" fmla="*/ 2147483647 w 3936"/>
              <a:gd name="T5" fmla="*/ 2147483647 h 1845"/>
              <a:gd name="T6" fmla="*/ 2147483647 w 3936"/>
              <a:gd name="T7" fmla="*/ 2147483647 h 1845"/>
              <a:gd name="T8" fmla="*/ 2147483647 w 3936"/>
              <a:gd name="T9" fmla="*/ 2147483647 h 1845"/>
              <a:gd name="T10" fmla="*/ 2147483647 w 3936"/>
              <a:gd name="T11" fmla="*/ 2147483647 h 1845"/>
              <a:gd name="T12" fmla="*/ 2147483647 w 3936"/>
              <a:gd name="T13" fmla="*/ 2147483647 h 1845"/>
              <a:gd name="T14" fmla="*/ 2147483647 w 3936"/>
              <a:gd name="T15" fmla="*/ 2147483647 h 184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936"/>
              <a:gd name="T25" fmla="*/ 0 h 1845"/>
              <a:gd name="T26" fmla="*/ 3936 w 3936"/>
              <a:gd name="T27" fmla="*/ 1845 h 184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936" h="1845">
                <a:moveTo>
                  <a:pt x="0" y="1838"/>
                </a:moveTo>
                <a:cubicBezTo>
                  <a:pt x="77" y="1833"/>
                  <a:pt x="311" y="1845"/>
                  <a:pt x="462" y="1808"/>
                </a:cubicBezTo>
                <a:cubicBezTo>
                  <a:pt x="613" y="1771"/>
                  <a:pt x="568" y="1771"/>
                  <a:pt x="906" y="1616"/>
                </a:cubicBezTo>
                <a:cubicBezTo>
                  <a:pt x="1244" y="1461"/>
                  <a:pt x="2169" y="1128"/>
                  <a:pt x="2489" y="876"/>
                </a:cubicBezTo>
                <a:cubicBezTo>
                  <a:pt x="2809" y="624"/>
                  <a:pt x="2700" y="204"/>
                  <a:pt x="2825" y="102"/>
                </a:cubicBezTo>
                <a:cubicBezTo>
                  <a:pt x="2950" y="0"/>
                  <a:pt x="3091" y="202"/>
                  <a:pt x="3242" y="264"/>
                </a:cubicBezTo>
                <a:cubicBezTo>
                  <a:pt x="3393" y="326"/>
                  <a:pt x="3616" y="445"/>
                  <a:pt x="3732" y="472"/>
                </a:cubicBezTo>
                <a:cubicBezTo>
                  <a:pt x="3848" y="499"/>
                  <a:pt x="3894" y="437"/>
                  <a:pt x="3936" y="428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07" name="Freeform 3"/>
          <p:cNvSpPr>
            <a:spLocks/>
          </p:cNvSpPr>
          <p:nvPr/>
        </p:nvSpPr>
        <p:spPr bwMode="auto">
          <a:xfrm>
            <a:off x="4957763" y="392113"/>
            <a:ext cx="2262187" cy="5618162"/>
          </a:xfrm>
          <a:custGeom>
            <a:avLst/>
            <a:gdLst>
              <a:gd name="T0" fmla="*/ 2147483647 w 1425"/>
              <a:gd name="T1" fmla="*/ 0 h 3539"/>
              <a:gd name="T2" fmla="*/ 2147483647 w 1425"/>
              <a:gd name="T3" fmla="*/ 2147483647 h 3539"/>
              <a:gd name="T4" fmla="*/ 2147483647 w 1425"/>
              <a:gd name="T5" fmla="*/ 2147483647 h 3539"/>
              <a:gd name="T6" fmla="*/ 2147483647 w 1425"/>
              <a:gd name="T7" fmla="*/ 2147483647 h 3539"/>
              <a:gd name="T8" fmla="*/ 2147483647 w 1425"/>
              <a:gd name="T9" fmla="*/ 2147483647 h 3539"/>
              <a:gd name="T10" fmla="*/ 2147483647 w 1425"/>
              <a:gd name="T11" fmla="*/ 2147483647 h 3539"/>
              <a:gd name="T12" fmla="*/ 2147483647 w 1425"/>
              <a:gd name="T13" fmla="*/ 2147483647 h 3539"/>
              <a:gd name="T14" fmla="*/ 2147483647 w 1425"/>
              <a:gd name="T15" fmla="*/ 2147483647 h 3539"/>
              <a:gd name="T16" fmla="*/ 2147483647 w 1425"/>
              <a:gd name="T17" fmla="*/ 2147483647 h 353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425"/>
              <a:gd name="T28" fmla="*/ 0 h 3539"/>
              <a:gd name="T29" fmla="*/ 1425 w 1425"/>
              <a:gd name="T30" fmla="*/ 3539 h 353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425" h="3539">
                <a:moveTo>
                  <a:pt x="391" y="0"/>
                </a:moveTo>
                <a:cubicBezTo>
                  <a:pt x="355" y="55"/>
                  <a:pt x="162" y="236"/>
                  <a:pt x="173" y="329"/>
                </a:cubicBezTo>
                <a:cubicBezTo>
                  <a:pt x="184" y="422"/>
                  <a:pt x="409" y="488"/>
                  <a:pt x="457" y="561"/>
                </a:cubicBezTo>
                <a:cubicBezTo>
                  <a:pt x="505" y="634"/>
                  <a:pt x="518" y="618"/>
                  <a:pt x="461" y="765"/>
                </a:cubicBezTo>
                <a:cubicBezTo>
                  <a:pt x="404" y="912"/>
                  <a:pt x="0" y="1177"/>
                  <a:pt x="116" y="1441"/>
                </a:cubicBezTo>
                <a:cubicBezTo>
                  <a:pt x="232" y="1705"/>
                  <a:pt x="947" y="2155"/>
                  <a:pt x="1157" y="2349"/>
                </a:cubicBezTo>
                <a:cubicBezTo>
                  <a:pt x="1367" y="2543"/>
                  <a:pt x="1345" y="2486"/>
                  <a:pt x="1377" y="2609"/>
                </a:cubicBezTo>
                <a:cubicBezTo>
                  <a:pt x="1409" y="2732"/>
                  <a:pt x="1425" y="2934"/>
                  <a:pt x="1347" y="3089"/>
                </a:cubicBezTo>
                <a:lnTo>
                  <a:pt x="909" y="3539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08" name="Freeform 4"/>
          <p:cNvSpPr>
            <a:spLocks/>
          </p:cNvSpPr>
          <p:nvPr/>
        </p:nvSpPr>
        <p:spPr bwMode="auto">
          <a:xfrm>
            <a:off x="960438" y="581025"/>
            <a:ext cx="6288087" cy="4073525"/>
          </a:xfrm>
          <a:custGeom>
            <a:avLst/>
            <a:gdLst>
              <a:gd name="T0" fmla="*/ 2147483647 w 3961"/>
              <a:gd name="T1" fmla="*/ 2147483647 h 2566"/>
              <a:gd name="T2" fmla="*/ 2147483647 w 3961"/>
              <a:gd name="T3" fmla="*/ 2147483647 h 2566"/>
              <a:gd name="T4" fmla="*/ 2147483647 w 3961"/>
              <a:gd name="T5" fmla="*/ 2147483647 h 2566"/>
              <a:gd name="T6" fmla="*/ 2147483647 w 3961"/>
              <a:gd name="T7" fmla="*/ 2147483647 h 2566"/>
              <a:gd name="T8" fmla="*/ 2147483647 w 3961"/>
              <a:gd name="T9" fmla="*/ 2147483647 h 2566"/>
              <a:gd name="T10" fmla="*/ 2147483647 w 3961"/>
              <a:gd name="T11" fmla="*/ 2147483647 h 2566"/>
              <a:gd name="T12" fmla="*/ 2147483647 w 3961"/>
              <a:gd name="T13" fmla="*/ 2147483647 h 2566"/>
              <a:gd name="T14" fmla="*/ 2147483647 w 3961"/>
              <a:gd name="T15" fmla="*/ 2147483647 h 2566"/>
              <a:gd name="T16" fmla="*/ 2147483647 w 3961"/>
              <a:gd name="T17" fmla="*/ 2147483647 h 2566"/>
              <a:gd name="T18" fmla="*/ 2147483647 w 3961"/>
              <a:gd name="T19" fmla="*/ 2147483647 h 2566"/>
              <a:gd name="T20" fmla="*/ 2147483647 w 3961"/>
              <a:gd name="T21" fmla="*/ 0 h 25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961"/>
              <a:gd name="T34" fmla="*/ 0 h 2566"/>
              <a:gd name="T35" fmla="*/ 3961 w 3961"/>
              <a:gd name="T36" fmla="*/ 2566 h 256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961" h="2566">
                <a:moveTo>
                  <a:pt x="649" y="540"/>
                </a:moveTo>
                <a:cubicBezTo>
                  <a:pt x="558" y="564"/>
                  <a:pt x="206" y="670"/>
                  <a:pt x="103" y="684"/>
                </a:cubicBezTo>
                <a:cubicBezTo>
                  <a:pt x="0" y="698"/>
                  <a:pt x="20" y="652"/>
                  <a:pt x="31" y="624"/>
                </a:cubicBezTo>
                <a:cubicBezTo>
                  <a:pt x="42" y="596"/>
                  <a:pt x="106" y="541"/>
                  <a:pt x="169" y="516"/>
                </a:cubicBezTo>
                <a:cubicBezTo>
                  <a:pt x="232" y="491"/>
                  <a:pt x="316" y="467"/>
                  <a:pt x="409" y="474"/>
                </a:cubicBezTo>
                <a:lnTo>
                  <a:pt x="727" y="558"/>
                </a:lnTo>
                <a:cubicBezTo>
                  <a:pt x="804" y="615"/>
                  <a:pt x="749" y="605"/>
                  <a:pt x="871" y="816"/>
                </a:cubicBezTo>
                <a:cubicBezTo>
                  <a:pt x="993" y="1027"/>
                  <a:pt x="1193" y="1534"/>
                  <a:pt x="1459" y="1826"/>
                </a:cubicBezTo>
                <a:cubicBezTo>
                  <a:pt x="1725" y="2118"/>
                  <a:pt x="2169" y="2566"/>
                  <a:pt x="2466" y="2566"/>
                </a:cubicBezTo>
                <a:cubicBezTo>
                  <a:pt x="2763" y="2566"/>
                  <a:pt x="2989" y="2254"/>
                  <a:pt x="3238" y="1826"/>
                </a:cubicBezTo>
                <a:cubicBezTo>
                  <a:pt x="3487" y="1398"/>
                  <a:pt x="3811" y="380"/>
                  <a:pt x="3961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09" name="Freeform 5"/>
          <p:cNvSpPr>
            <a:spLocks/>
          </p:cNvSpPr>
          <p:nvPr/>
        </p:nvSpPr>
        <p:spPr bwMode="auto">
          <a:xfrm>
            <a:off x="3590925" y="4559300"/>
            <a:ext cx="1260475" cy="1536700"/>
          </a:xfrm>
          <a:custGeom>
            <a:avLst/>
            <a:gdLst>
              <a:gd name="T0" fmla="*/ 2147483647 w 794"/>
              <a:gd name="T1" fmla="*/ 0 h 968"/>
              <a:gd name="T2" fmla="*/ 2147483647 w 794"/>
              <a:gd name="T3" fmla="*/ 2147483647 h 968"/>
              <a:gd name="T4" fmla="*/ 2147483647 w 794"/>
              <a:gd name="T5" fmla="*/ 2147483647 h 968"/>
              <a:gd name="T6" fmla="*/ 0 w 794"/>
              <a:gd name="T7" fmla="*/ 2147483647 h 968"/>
              <a:gd name="T8" fmla="*/ 0 60000 65536"/>
              <a:gd name="T9" fmla="*/ 0 60000 65536"/>
              <a:gd name="T10" fmla="*/ 0 60000 65536"/>
              <a:gd name="T11" fmla="*/ 0 60000 65536"/>
              <a:gd name="T12" fmla="*/ 0 w 794"/>
              <a:gd name="T13" fmla="*/ 0 h 968"/>
              <a:gd name="T14" fmla="*/ 794 w 794"/>
              <a:gd name="T15" fmla="*/ 968 h 9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94" h="968">
                <a:moveTo>
                  <a:pt x="593" y="0"/>
                </a:moveTo>
                <a:cubicBezTo>
                  <a:pt x="612" y="26"/>
                  <a:pt x="695" y="96"/>
                  <a:pt x="709" y="156"/>
                </a:cubicBezTo>
                <a:cubicBezTo>
                  <a:pt x="723" y="216"/>
                  <a:pt x="794" y="227"/>
                  <a:pt x="676" y="362"/>
                </a:cubicBezTo>
                <a:cubicBezTo>
                  <a:pt x="558" y="497"/>
                  <a:pt x="141" y="842"/>
                  <a:pt x="0" y="968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0" name="Freeform 6"/>
          <p:cNvSpPr>
            <a:spLocks/>
          </p:cNvSpPr>
          <p:nvPr/>
        </p:nvSpPr>
        <p:spPr bwMode="auto">
          <a:xfrm>
            <a:off x="6969125" y="2708275"/>
            <a:ext cx="1336675" cy="1816100"/>
          </a:xfrm>
          <a:custGeom>
            <a:avLst/>
            <a:gdLst>
              <a:gd name="T0" fmla="*/ 0 w 842"/>
              <a:gd name="T1" fmla="*/ 2147483647 h 1144"/>
              <a:gd name="T2" fmla="*/ 2147483647 w 842"/>
              <a:gd name="T3" fmla="*/ 2147483647 h 1144"/>
              <a:gd name="T4" fmla="*/ 2147483647 w 842"/>
              <a:gd name="T5" fmla="*/ 2147483647 h 1144"/>
              <a:gd name="T6" fmla="*/ 2147483647 w 842"/>
              <a:gd name="T7" fmla="*/ 2147483647 h 1144"/>
              <a:gd name="T8" fmla="*/ 2147483647 w 842"/>
              <a:gd name="T9" fmla="*/ 2147483647 h 1144"/>
              <a:gd name="T10" fmla="*/ 2147483647 w 842"/>
              <a:gd name="T11" fmla="*/ 2147483647 h 1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42"/>
              <a:gd name="T19" fmla="*/ 0 h 1144"/>
              <a:gd name="T20" fmla="*/ 842 w 842"/>
              <a:gd name="T21" fmla="*/ 1144 h 1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42" h="1144">
                <a:moveTo>
                  <a:pt x="0" y="1000"/>
                </a:moveTo>
                <a:cubicBezTo>
                  <a:pt x="40" y="1000"/>
                  <a:pt x="150" y="1144"/>
                  <a:pt x="242" y="999"/>
                </a:cubicBezTo>
                <a:cubicBezTo>
                  <a:pt x="334" y="854"/>
                  <a:pt x="478" y="258"/>
                  <a:pt x="554" y="129"/>
                </a:cubicBezTo>
                <a:cubicBezTo>
                  <a:pt x="630" y="0"/>
                  <a:pt x="674" y="121"/>
                  <a:pt x="698" y="225"/>
                </a:cubicBezTo>
                <a:cubicBezTo>
                  <a:pt x="722" y="329"/>
                  <a:pt x="674" y="641"/>
                  <a:pt x="698" y="753"/>
                </a:cubicBezTo>
                <a:cubicBezTo>
                  <a:pt x="722" y="865"/>
                  <a:pt x="818" y="881"/>
                  <a:pt x="842" y="897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1" name="Freeform 7"/>
          <p:cNvSpPr>
            <a:spLocks/>
          </p:cNvSpPr>
          <p:nvPr/>
        </p:nvSpPr>
        <p:spPr bwMode="auto">
          <a:xfrm>
            <a:off x="4676775" y="4562475"/>
            <a:ext cx="552450" cy="571500"/>
          </a:xfrm>
          <a:custGeom>
            <a:avLst/>
            <a:gdLst>
              <a:gd name="T0" fmla="*/ 0 w 348"/>
              <a:gd name="T1" fmla="*/ 2147483647 h 360"/>
              <a:gd name="T2" fmla="*/ 2147483647 w 348"/>
              <a:gd name="T3" fmla="*/ 2147483647 h 360"/>
              <a:gd name="T4" fmla="*/ 2147483647 w 348"/>
              <a:gd name="T5" fmla="*/ 0 h 360"/>
              <a:gd name="T6" fmla="*/ 0 60000 65536"/>
              <a:gd name="T7" fmla="*/ 0 60000 65536"/>
              <a:gd name="T8" fmla="*/ 0 60000 65536"/>
              <a:gd name="T9" fmla="*/ 0 w 348"/>
              <a:gd name="T10" fmla="*/ 0 h 360"/>
              <a:gd name="T11" fmla="*/ 348 w 348"/>
              <a:gd name="T12" fmla="*/ 360 h 3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8" h="360">
                <a:moveTo>
                  <a:pt x="0" y="360"/>
                </a:moveTo>
                <a:cubicBezTo>
                  <a:pt x="26" y="323"/>
                  <a:pt x="106" y="196"/>
                  <a:pt x="164" y="136"/>
                </a:cubicBezTo>
                <a:cubicBezTo>
                  <a:pt x="222" y="76"/>
                  <a:pt x="310" y="28"/>
                  <a:pt x="348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2" name="Freeform 8"/>
          <p:cNvSpPr>
            <a:spLocks/>
          </p:cNvSpPr>
          <p:nvPr/>
        </p:nvSpPr>
        <p:spPr bwMode="auto">
          <a:xfrm>
            <a:off x="2590800" y="3198813"/>
            <a:ext cx="600075" cy="176212"/>
          </a:xfrm>
          <a:custGeom>
            <a:avLst/>
            <a:gdLst>
              <a:gd name="T0" fmla="*/ 0 w 378"/>
              <a:gd name="T1" fmla="*/ 2147483647 h 111"/>
              <a:gd name="T2" fmla="*/ 2147483647 w 378"/>
              <a:gd name="T3" fmla="*/ 2147483647 h 111"/>
              <a:gd name="T4" fmla="*/ 2147483647 w 378"/>
              <a:gd name="T5" fmla="*/ 2147483647 h 111"/>
              <a:gd name="T6" fmla="*/ 0 60000 65536"/>
              <a:gd name="T7" fmla="*/ 0 60000 65536"/>
              <a:gd name="T8" fmla="*/ 0 60000 65536"/>
              <a:gd name="T9" fmla="*/ 0 w 378"/>
              <a:gd name="T10" fmla="*/ 0 h 111"/>
              <a:gd name="T11" fmla="*/ 378 w 378"/>
              <a:gd name="T12" fmla="*/ 111 h 11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8" h="111">
                <a:moveTo>
                  <a:pt x="0" y="19"/>
                </a:moveTo>
                <a:cubicBezTo>
                  <a:pt x="39" y="19"/>
                  <a:pt x="171" y="0"/>
                  <a:pt x="234" y="15"/>
                </a:cubicBezTo>
                <a:cubicBezTo>
                  <a:pt x="297" y="30"/>
                  <a:pt x="334" y="71"/>
                  <a:pt x="378" y="111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3" name="Freeform 9"/>
          <p:cNvSpPr>
            <a:spLocks/>
          </p:cNvSpPr>
          <p:nvPr/>
        </p:nvSpPr>
        <p:spPr bwMode="auto">
          <a:xfrm>
            <a:off x="3175000" y="2952750"/>
            <a:ext cx="63500" cy="393700"/>
          </a:xfrm>
          <a:custGeom>
            <a:avLst/>
            <a:gdLst>
              <a:gd name="T0" fmla="*/ 2147483647 w 40"/>
              <a:gd name="T1" fmla="*/ 0 h 248"/>
              <a:gd name="T2" fmla="*/ 2147483647 w 40"/>
              <a:gd name="T3" fmla="*/ 2147483647 h 248"/>
              <a:gd name="T4" fmla="*/ 2147483647 w 40"/>
              <a:gd name="T5" fmla="*/ 2147483647 h 248"/>
              <a:gd name="T6" fmla="*/ 0 60000 65536"/>
              <a:gd name="T7" fmla="*/ 0 60000 65536"/>
              <a:gd name="T8" fmla="*/ 0 60000 65536"/>
              <a:gd name="T9" fmla="*/ 0 w 40"/>
              <a:gd name="T10" fmla="*/ 0 h 248"/>
              <a:gd name="T11" fmla="*/ 40 w 40"/>
              <a:gd name="T12" fmla="*/ 248 h 2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" h="248">
                <a:moveTo>
                  <a:pt x="40" y="0"/>
                </a:moveTo>
                <a:cubicBezTo>
                  <a:pt x="33" y="17"/>
                  <a:pt x="12" y="63"/>
                  <a:pt x="6" y="104"/>
                </a:cubicBezTo>
                <a:cubicBezTo>
                  <a:pt x="0" y="145"/>
                  <a:pt x="2" y="196"/>
                  <a:pt x="6" y="248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 rot="2713104">
            <a:off x="3101182" y="4091781"/>
            <a:ext cx="1447800" cy="2746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2, 4, 11, 14</a:t>
            </a: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 rot="2662635">
            <a:off x="3505200" y="3870325"/>
            <a:ext cx="381000" cy="825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4419600" y="4754563"/>
            <a:ext cx="533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14</a:t>
            </a:r>
          </a:p>
        </p:txBody>
      </p:sp>
      <p:sp>
        <p:nvSpPr>
          <p:cNvPr id="47117" name="Text Box 13"/>
          <p:cNvSpPr txBox="1">
            <a:spLocks noChangeArrowheads="1"/>
          </p:cNvSpPr>
          <p:nvPr/>
        </p:nvSpPr>
        <p:spPr bwMode="auto">
          <a:xfrm>
            <a:off x="4572000" y="4343400"/>
            <a:ext cx="685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2, 4, 11</a:t>
            </a: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 rot="7650081">
            <a:off x="5540375" y="4022725"/>
            <a:ext cx="381000" cy="825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 rot="3762777">
            <a:off x="2409031" y="2204245"/>
            <a:ext cx="231775" cy="746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0" name="Text Box 16"/>
          <p:cNvSpPr txBox="1">
            <a:spLocks noChangeArrowheads="1"/>
          </p:cNvSpPr>
          <p:nvPr/>
        </p:nvSpPr>
        <p:spPr bwMode="auto">
          <a:xfrm rot="-3135029">
            <a:off x="5385594" y="4013994"/>
            <a:ext cx="8413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1, 2, 4, 11</a:t>
            </a:r>
          </a:p>
        </p:txBody>
      </p:sp>
      <p:sp>
        <p:nvSpPr>
          <p:cNvPr id="47121" name="Text Box 17"/>
          <p:cNvSpPr txBox="1">
            <a:spLocks noChangeArrowheads="1"/>
          </p:cNvSpPr>
          <p:nvPr/>
        </p:nvSpPr>
        <p:spPr bwMode="auto">
          <a:xfrm>
            <a:off x="3124200" y="3001963"/>
            <a:ext cx="685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11, 14</a:t>
            </a:r>
          </a:p>
        </p:txBody>
      </p:sp>
      <p:sp>
        <p:nvSpPr>
          <p:cNvPr id="47122" name="Text Box 18"/>
          <p:cNvSpPr txBox="1">
            <a:spLocks noChangeArrowheads="1"/>
          </p:cNvSpPr>
          <p:nvPr/>
        </p:nvSpPr>
        <p:spPr bwMode="auto">
          <a:xfrm>
            <a:off x="2743200" y="3200400"/>
            <a:ext cx="685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4</a:t>
            </a:r>
          </a:p>
        </p:txBody>
      </p:sp>
      <p:sp>
        <p:nvSpPr>
          <p:cNvPr id="47123" name="Text Box 19"/>
          <p:cNvSpPr txBox="1">
            <a:spLocks noChangeArrowheads="1"/>
          </p:cNvSpPr>
          <p:nvPr/>
        </p:nvSpPr>
        <p:spPr bwMode="auto">
          <a:xfrm>
            <a:off x="2209800" y="2133600"/>
            <a:ext cx="685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2</a:t>
            </a:r>
          </a:p>
        </p:txBody>
      </p:sp>
      <p:sp>
        <p:nvSpPr>
          <p:cNvPr id="47124" name="Rectangle 20"/>
          <p:cNvSpPr>
            <a:spLocks noChangeArrowheads="1"/>
          </p:cNvSpPr>
          <p:nvPr/>
        </p:nvSpPr>
        <p:spPr bwMode="auto">
          <a:xfrm rot="-1527892">
            <a:off x="1828800" y="3419475"/>
            <a:ext cx="381000" cy="825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5" name="Text Box 21"/>
          <p:cNvSpPr txBox="1">
            <a:spLocks noChangeArrowheads="1"/>
          </p:cNvSpPr>
          <p:nvPr/>
        </p:nvSpPr>
        <p:spPr bwMode="auto">
          <a:xfrm rot="-1361859">
            <a:off x="1866900" y="3429000"/>
            <a:ext cx="685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4, 9</a:t>
            </a:r>
          </a:p>
        </p:txBody>
      </p:sp>
      <p:sp>
        <p:nvSpPr>
          <p:cNvPr id="47126" name="Rectangle 22"/>
          <p:cNvSpPr>
            <a:spLocks noChangeArrowheads="1"/>
          </p:cNvSpPr>
          <p:nvPr/>
        </p:nvSpPr>
        <p:spPr bwMode="auto">
          <a:xfrm rot="-2852150">
            <a:off x="4486275" y="2144713"/>
            <a:ext cx="381000" cy="825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7" name="Text Box 23"/>
          <p:cNvSpPr txBox="1">
            <a:spLocks noChangeArrowheads="1"/>
          </p:cNvSpPr>
          <p:nvPr/>
        </p:nvSpPr>
        <p:spPr bwMode="auto">
          <a:xfrm rot="-2664452">
            <a:off x="4437063" y="2125663"/>
            <a:ext cx="819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9, 11, 14</a:t>
            </a:r>
          </a:p>
        </p:txBody>
      </p:sp>
      <p:sp>
        <p:nvSpPr>
          <p:cNvPr id="47128" name="Text Box 24"/>
          <p:cNvSpPr txBox="1">
            <a:spLocks noChangeArrowheads="1"/>
          </p:cNvSpPr>
          <p:nvPr/>
        </p:nvSpPr>
        <p:spPr bwMode="auto">
          <a:xfrm rot="1835176">
            <a:off x="6019800" y="1477963"/>
            <a:ext cx="1447800" cy="2746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9, 11, 14</a:t>
            </a:r>
          </a:p>
        </p:txBody>
      </p:sp>
      <p:sp>
        <p:nvSpPr>
          <p:cNvPr id="47129" name="Rectangle 25"/>
          <p:cNvSpPr>
            <a:spLocks noChangeArrowheads="1"/>
          </p:cNvSpPr>
          <p:nvPr/>
        </p:nvSpPr>
        <p:spPr bwMode="auto">
          <a:xfrm rot="1802239">
            <a:off x="5322888" y="1016000"/>
            <a:ext cx="381000" cy="2301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30" name="Text Box 26"/>
          <p:cNvSpPr txBox="1">
            <a:spLocks noChangeArrowheads="1"/>
          </p:cNvSpPr>
          <p:nvPr/>
        </p:nvSpPr>
        <p:spPr bwMode="auto">
          <a:xfrm rot="-3236145">
            <a:off x="4863307" y="456406"/>
            <a:ext cx="819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5, 6, 7, 15</a:t>
            </a:r>
          </a:p>
        </p:txBody>
      </p:sp>
      <p:sp>
        <p:nvSpPr>
          <p:cNvPr id="47131" name="Rectangle 27"/>
          <p:cNvSpPr>
            <a:spLocks noChangeArrowheads="1"/>
          </p:cNvSpPr>
          <p:nvPr/>
        </p:nvSpPr>
        <p:spPr bwMode="auto">
          <a:xfrm rot="-4235799">
            <a:off x="6794500" y="1249363"/>
            <a:ext cx="381000" cy="825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32" name="Text Box 28"/>
          <p:cNvSpPr txBox="1">
            <a:spLocks noChangeArrowheads="1"/>
          </p:cNvSpPr>
          <p:nvPr/>
        </p:nvSpPr>
        <p:spPr bwMode="auto">
          <a:xfrm rot="-4262799">
            <a:off x="6596063" y="1016000"/>
            <a:ext cx="13096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1, 2, 4, 9, 11, 14</a:t>
            </a:r>
          </a:p>
        </p:txBody>
      </p:sp>
      <p:sp>
        <p:nvSpPr>
          <p:cNvPr id="47133" name="Rectangle 29"/>
          <p:cNvSpPr>
            <a:spLocks noChangeArrowheads="1"/>
          </p:cNvSpPr>
          <p:nvPr/>
        </p:nvSpPr>
        <p:spPr bwMode="auto">
          <a:xfrm rot="2100000">
            <a:off x="5857875" y="3498850"/>
            <a:ext cx="381000" cy="825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34" name="Rectangle 30"/>
          <p:cNvSpPr>
            <a:spLocks noChangeArrowheads="1"/>
          </p:cNvSpPr>
          <p:nvPr/>
        </p:nvSpPr>
        <p:spPr bwMode="auto">
          <a:xfrm rot="7080000">
            <a:off x="5975350" y="3292475"/>
            <a:ext cx="381000" cy="825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35" name="Rectangle 31"/>
          <p:cNvSpPr>
            <a:spLocks noChangeArrowheads="1"/>
          </p:cNvSpPr>
          <p:nvPr/>
        </p:nvSpPr>
        <p:spPr bwMode="auto">
          <a:xfrm rot="8310356">
            <a:off x="4016375" y="5508625"/>
            <a:ext cx="381000" cy="825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36" name="Text Box 32"/>
          <p:cNvSpPr txBox="1">
            <a:spLocks noChangeArrowheads="1"/>
          </p:cNvSpPr>
          <p:nvPr/>
        </p:nvSpPr>
        <p:spPr bwMode="auto">
          <a:xfrm rot="-2486563">
            <a:off x="4035425" y="5410200"/>
            <a:ext cx="8413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1, 14</a:t>
            </a:r>
          </a:p>
        </p:txBody>
      </p:sp>
      <p:sp>
        <p:nvSpPr>
          <p:cNvPr id="47137" name="Rectangle 33"/>
          <p:cNvSpPr>
            <a:spLocks noChangeArrowheads="1"/>
          </p:cNvSpPr>
          <p:nvPr/>
        </p:nvSpPr>
        <p:spPr bwMode="auto">
          <a:xfrm rot="2580000">
            <a:off x="6705600" y="4184650"/>
            <a:ext cx="381000" cy="825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38" name="Text Box 34"/>
          <p:cNvSpPr txBox="1">
            <a:spLocks noChangeArrowheads="1"/>
          </p:cNvSpPr>
          <p:nvPr/>
        </p:nvSpPr>
        <p:spPr bwMode="auto">
          <a:xfrm rot="2713104">
            <a:off x="6225382" y="4396581"/>
            <a:ext cx="1447800" cy="2746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5, 6, 7, 15</a:t>
            </a:r>
          </a:p>
        </p:txBody>
      </p:sp>
      <p:sp>
        <p:nvSpPr>
          <p:cNvPr id="47139" name="Rectangle 35"/>
          <p:cNvSpPr>
            <a:spLocks noChangeArrowheads="1"/>
          </p:cNvSpPr>
          <p:nvPr/>
        </p:nvSpPr>
        <p:spPr bwMode="auto">
          <a:xfrm rot="7920000">
            <a:off x="6511925" y="5661025"/>
            <a:ext cx="381000" cy="825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40" name="Text Box 36"/>
          <p:cNvSpPr txBox="1">
            <a:spLocks noChangeArrowheads="1"/>
          </p:cNvSpPr>
          <p:nvPr/>
        </p:nvSpPr>
        <p:spPr bwMode="auto">
          <a:xfrm rot="-2486563">
            <a:off x="6550025" y="5562600"/>
            <a:ext cx="8413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5, 6, 7</a:t>
            </a:r>
          </a:p>
        </p:txBody>
      </p:sp>
      <p:sp>
        <p:nvSpPr>
          <p:cNvPr id="47141" name="Rectangle 37"/>
          <p:cNvSpPr>
            <a:spLocks noChangeArrowheads="1"/>
          </p:cNvSpPr>
          <p:nvPr/>
        </p:nvSpPr>
        <p:spPr bwMode="auto">
          <a:xfrm rot="900000">
            <a:off x="7658100" y="3200400"/>
            <a:ext cx="762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42" name="Rectangle 38"/>
          <p:cNvSpPr>
            <a:spLocks noChangeArrowheads="1"/>
          </p:cNvSpPr>
          <p:nvPr/>
        </p:nvSpPr>
        <p:spPr bwMode="auto">
          <a:xfrm rot="2371409">
            <a:off x="7296150" y="4191000"/>
            <a:ext cx="762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43" name="Text Box 39"/>
          <p:cNvSpPr txBox="1">
            <a:spLocks noChangeArrowheads="1"/>
          </p:cNvSpPr>
          <p:nvPr/>
        </p:nvSpPr>
        <p:spPr bwMode="auto">
          <a:xfrm>
            <a:off x="7315200" y="41910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15</a:t>
            </a:r>
          </a:p>
        </p:txBody>
      </p:sp>
      <p:sp>
        <p:nvSpPr>
          <p:cNvPr id="47144" name="Text Box 40"/>
          <p:cNvSpPr txBox="1">
            <a:spLocks noChangeArrowheads="1"/>
          </p:cNvSpPr>
          <p:nvPr/>
        </p:nvSpPr>
        <p:spPr bwMode="auto">
          <a:xfrm>
            <a:off x="7391400" y="3124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15</a:t>
            </a:r>
          </a:p>
        </p:txBody>
      </p:sp>
      <p:sp>
        <p:nvSpPr>
          <p:cNvPr id="47145" name="Text Box 41"/>
          <p:cNvSpPr txBox="1">
            <a:spLocks noChangeArrowheads="1"/>
          </p:cNvSpPr>
          <p:nvPr/>
        </p:nvSpPr>
        <p:spPr bwMode="auto">
          <a:xfrm rot="-4066044">
            <a:off x="6193631" y="2493169"/>
            <a:ext cx="8413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1, 2, 4, 11</a:t>
            </a:r>
          </a:p>
        </p:txBody>
      </p:sp>
      <p:sp>
        <p:nvSpPr>
          <p:cNvPr id="47146" name="Text Box 42"/>
          <p:cNvSpPr txBox="1">
            <a:spLocks noChangeArrowheads="1"/>
          </p:cNvSpPr>
          <p:nvPr/>
        </p:nvSpPr>
        <p:spPr bwMode="auto">
          <a:xfrm rot="-1361859">
            <a:off x="2667000" y="2819400"/>
            <a:ext cx="685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9</a:t>
            </a:r>
          </a:p>
        </p:txBody>
      </p:sp>
      <p:sp>
        <p:nvSpPr>
          <p:cNvPr id="47147" name="Text Box 43"/>
          <p:cNvSpPr txBox="1">
            <a:spLocks noChangeArrowheads="1"/>
          </p:cNvSpPr>
          <p:nvPr/>
        </p:nvSpPr>
        <p:spPr bwMode="auto">
          <a:xfrm rot="-2486563">
            <a:off x="4797425" y="4572000"/>
            <a:ext cx="8413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1</a:t>
            </a:r>
          </a:p>
        </p:txBody>
      </p:sp>
      <p:sp>
        <p:nvSpPr>
          <p:cNvPr id="47148" name="Text Box 44"/>
          <p:cNvSpPr txBox="1">
            <a:spLocks noChangeArrowheads="1"/>
          </p:cNvSpPr>
          <p:nvPr/>
        </p:nvSpPr>
        <p:spPr bwMode="auto">
          <a:xfrm rot="2713104">
            <a:off x="4976019" y="2948781"/>
            <a:ext cx="1447800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5, 6, 7, 15</a:t>
            </a: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 rot="-2355351">
            <a:off x="3162300" y="3429000"/>
            <a:ext cx="228600" cy="76200"/>
            <a:chOff x="1440" y="3120"/>
            <a:chExt cx="192" cy="48"/>
          </a:xfrm>
        </p:grpSpPr>
        <p:sp>
          <p:nvSpPr>
            <p:cNvPr id="47164" name="Line 46"/>
            <p:cNvSpPr>
              <a:spLocks noChangeShapeType="1"/>
            </p:cNvSpPr>
            <p:nvPr/>
          </p:nvSpPr>
          <p:spPr bwMode="auto">
            <a:xfrm>
              <a:off x="1488" y="3168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65" name="Line 47"/>
            <p:cNvSpPr>
              <a:spLocks noChangeShapeType="1"/>
            </p:cNvSpPr>
            <p:nvPr/>
          </p:nvSpPr>
          <p:spPr bwMode="auto">
            <a:xfrm flipV="1">
              <a:off x="1584" y="3120"/>
              <a:ext cx="48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66" name="Line 48"/>
            <p:cNvSpPr>
              <a:spLocks noChangeShapeType="1"/>
            </p:cNvSpPr>
            <p:nvPr/>
          </p:nvSpPr>
          <p:spPr bwMode="auto">
            <a:xfrm flipH="1" flipV="1">
              <a:off x="1440" y="3120"/>
              <a:ext cx="48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49"/>
          <p:cNvGrpSpPr>
            <a:grpSpLocks/>
          </p:cNvGrpSpPr>
          <p:nvPr/>
        </p:nvGrpSpPr>
        <p:grpSpPr bwMode="auto">
          <a:xfrm rot="7582880">
            <a:off x="6238875" y="3733800"/>
            <a:ext cx="228600" cy="76200"/>
            <a:chOff x="1440" y="3120"/>
            <a:chExt cx="192" cy="48"/>
          </a:xfrm>
        </p:grpSpPr>
        <p:sp>
          <p:nvSpPr>
            <p:cNvPr id="47161" name="Line 50"/>
            <p:cNvSpPr>
              <a:spLocks noChangeShapeType="1"/>
            </p:cNvSpPr>
            <p:nvPr/>
          </p:nvSpPr>
          <p:spPr bwMode="auto">
            <a:xfrm>
              <a:off x="1488" y="3168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62" name="Line 51"/>
            <p:cNvSpPr>
              <a:spLocks noChangeShapeType="1"/>
            </p:cNvSpPr>
            <p:nvPr/>
          </p:nvSpPr>
          <p:spPr bwMode="auto">
            <a:xfrm flipV="1">
              <a:off x="1584" y="3120"/>
              <a:ext cx="48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63" name="Line 52"/>
            <p:cNvSpPr>
              <a:spLocks noChangeShapeType="1"/>
            </p:cNvSpPr>
            <p:nvPr/>
          </p:nvSpPr>
          <p:spPr bwMode="auto">
            <a:xfrm flipH="1" flipV="1">
              <a:off x="1440" y="3120"/>
              <a:ext cx="48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51" name="Text Box 53"/>
          <p:cNvSpPr txBox="1">
            <a:spLocks noChangeArrowheads="1"/>
          </p:cNvSpPr>
          <p:nvPr/>
        </p:nvSpPr>
        <p:spPr bwMode="auto">
          <a:xfrm>
            <a:off x="0" y="6340475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800" dirty="0" smtClean="0">
                <a:ea typeface="SimSun" pitchFamily="2" charset="-122"/>
              </a:rPr>
              <a:t>   </a:t>
            </a:r>
            <a:r>
              <a:rPr kumimoji="1" lang="en-US" altLang="zh-CN" sz="1800" dirty="0">
                <a:ea typeface="SimSun" pitchFamily="2" charset="-122"/>
              </a:rPr>
              <a:t>Typical light rail transit integrated </a:t>
            </a:r>
            <a:r>
              <a:rPr kumimoji="1" lang="en-US" altLang="zh-CN" sz="1800" dirty="0" smtClean="0">
                <a:ea typeface="SimSun" pitchFamily="2" charset="-122"/>
              </a:rPr>
              <a:t>network: Stuttgart center city</a:t>
            </a:r>
            <a:endParaRPr kumimoji="1" lang="en-US" altLang="zh-CN" sz="1800" dirty="0">
              <a:ea typeface="SimSun" pitchFamily="2" charset="-122"/>
            </a:endParaRPr>
          </a:p>
        </p:txBody>
      </p:sp>
      <p:sp>
        <p:nvSpPr>
          <p:cNvPr id="47152" name="Text Box 54"/>
          <p:cNvSpPr txBox="1">
            <a:spLocks noChangeArrowheads="1"/>
          </p:cNvSpPr>
          <p:nvPr/>
        </p:nvSpPr>
        <p:spPr bwMode="auto">
          <a:xfrm>
            <a:off x="4724400" y="3916363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solidFill>
                  <a:srgbClr val="FFFF99"/>
                </a:solidFill>
                <a:ea typeface="SimSun" pitchFamily="2" charset="-122"/>
              </a:rPr>
              <a:t>City hall</a:t>
            </a:r>
          </a:p>
        </p:txBody>
      </p:sp>
      <p:sp>
        <p:nvSpPr>
          <p:cNvPr id="47153" name="Text Box 55"/>
          <p:cNvSpPr txBox="1">
            <a:spLocks noChangeArrowheads="1"/>
          </p:cNvSpPr>
          <p:nvPr/>
        </p:nvSpPr>
        <p:spPr bwMode="auto">
          <a:xfrm>
            <a:off x="5715000" y="685800"/>
            <a:ext cx="13112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solidFill>
                  <a:srgbClr val="FFFF99"/>
                </a:solidFill>
                <a:ea typeface="SimSun" pitchFamily="2" charset="-122"/>
              </a:rPr>
              <a:t>Main railway station</a:t>
            </a:r>
          </a:p>
        </p:txBody>
      </p:sp>
      <p:sp>
        <p:nvSpPr>
          <p:cNvPr id="47154" name="Line 56"/>
          <p:cNvSpPr>
            <a:spLocks noChangeShapeType="1"/>
          </p:cNvSpPr>
          <p:nvPr/>
        </p:nvSpPr>
        <p:spPr bwMode="auto">
          <a:xfrm flipH="1">
            <a:off x="5562600" y="8382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7155" name="Text Box 57"/>
          <p:cNvSpPr txBox="1">
            <a:spLocks noChangeArrowheads="1"/>
          </p:cNvSpPr>
          <p:nvPr/>
        </p:nvSpPr>
        <p:spPr bwMode="auto">
          <a:xfrm>
            <a:off x="6400800" y="3352800"/>
            <a:ext cx="1333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solidFill>
                  <a:srgbClr val="FFFF99"/>
                </a:solidFill>
                <a:ea typeface="SimSun" pitchFamily="2" charset="-122"/>
              </a:rPr>
              <a:t>Charlotten platz</a:t>
            </a:r>
          </a:p>
        </p:txBody>
      </p:sp>
      <p:grpSp>
        <p:nvGrpSpPr>
          <p:cNvPr id="4" name="Group 58"/>
          <p:cNvGrpSpPr>
            <a:grpSpLocks/>
          </p:cNvGrpSpPr>
          <p:nvPr/>
        </p:nvGrpSpPr>
        <p:grpSpPr bwMode="auto">
          <a:xfrm rot="-6878099">
            <a:off x="3657600" y="2692400"/>
            <a:ext cx="228600" cy="76200"/>
            <a:chOff x="1440" y="3120"/>
            <a:chExt cx="192" cy="48"/>
          </a:xfrm>
        </p:grpSpPr>
        <p:sp>
          <p:nvSpPr>
            <p:cNvPr id="47158" name="Line 59"/>
            <p:cNvSpPr>
              <a:spLocks noChangeShapeType="1"/>
            </p:cNvSpPr>
            <p:nvPr/>
          </p:nvSpPr>
          <p:spPr bwMode="auto">
            <a:xfrm>
              <a:off x="1488" y="3168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59" name="Line 60"/>
            <p:cNvSpPr>
              <a:spLocks noChangeShapeType="1"/>
            </p:cNvSpPr>
            <p:nvPr/>
          </p:nvSpPr>
          <p:spPr bwMode="auto">
            <a:xfrm flipV="1">
              <a:off x="1584" y="3120"/>
              <a:ext cx="48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60" name="Line 61"/>
            <p:cNvSpPr>
              <a:spLocks noChangeShapeType="1"/>
            </p:cNvSpPr>
            <p:nvPr/>
          </p:nvSpPr>
          <p:spPr bwMode="auto">
            <a:xfrm flipH="1" flipV="1">
              <a:off x="1440" y="3120"/>
              <a:ext cx="48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57" name="Text Box 62"/>
          <p:cNvSpPr txBox="1">
            <a:spLocks noChangeArrowheads="1"/>
          </p:cNvSpPr>
          <p:nvPr/>
        </p:nvSpPr>
        <p:spPr bwMode="auto">
          <a:xfrm>
            <a:off x="3276600" y="22860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solidFill>
                  <a:srgbClr val="FFFF99"/>
                </a:solidFill>
                <a:ea typeface="SimSun" pitchFamily="2" charset="-122"/>
              </a:rPr>
              <a:t>Liederhalle</a:t>
            </a:r>
          </a:p>
        </p:txBody>
      </p:sp>
    </p:spTree>
    <p:extLst>
      <p:ext uri="{BB962C8B-B14F-4D97-AF65-F5344CB8AC3E}">
        <p14:creationId xmlns:p14="http://schemas.microsoft.com/office/powerpoint/2010/main" val="57010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-5400000">
            <a:off x="1486694" y="-707231"/>
            <a:ext cx="6037262" cy="7600950"/>
            <a:chOff x="421" y="492"/>
            <a:chExt cx="3803" cy="4788"/>
          </a:xfrm>
        </p:grpSpPr>
        <p:sp>
          <p:nvSpPr>
            <p:cNvPr id="43012" name="Rectangle 3"/>
            <p:cNvSpPr>
              <a:spLocks noChangeArrowheads="1"/>
            </p:cNvSpPr>
            <p:nvPr/>
          </p:nvSpPr>
          <p:spPr bwMode="auto">
            <a:xfrm>
              <a:off x="1212" y="4011"/>
              <a:ext cx="96" cy="124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13" name="Rectangle 4"/>
            <p:cNvSpPr>
              <a:spLocks noChangeArrowheads="1"/>
            </p:cNvSpPr>
            <p:nvPr/>
          </p:nvSpPr>
          <p:spPr bwMode="auto">
            <a:xfrm rot="3000981">
              <a:off x="1704" y="2962"/>
              <a:ext cx="96" cy="1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14" name="Rectangle 5"/>
            <p:cNvSpPr>
              <a:spLocks noChangeArrowheads="1"/>
            </p:cNvSpPr>
            <p:nvPr/>
          </p:nvSpPr>
          <p:spPr bwMode="auto">
            <a:xfrm rot="1214962">
              <a:off x="2331" y="2466"/>
              <a:ext cx="96" cy="76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15" name="Rectangle 6"/>
            <p:cNvSpPr>
              <a:spLocks noChangeArrowheads="1"/>
            </p:cNvSpPr>
            <p:nvPr/>
          </p:nvSpPr>
          <p:spPr bwMode="auto">
            <a:xfrm rot="1976421">
              <a:off x="1264" y="1439"/>
              <a:ext cx="1377" cy="9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16" name="Rectangle 7"/>
            <p:cNvSpPr>
              <a:spLocks noChangeArrowheads="1"/>
            </p:cNvSpPr>
            <p:nvPr/>
          </p:nvSpPr>
          <p:spPr bwMode="auto">
            <a:xfrm>
              <a:off x="2463" y="1824"/>
              <a:ext cx="96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17" name="Rectangle 8"/>
            <p:cNvSpPr>
              <a:spLocks noChangeArrowheads="1"/>
            </p:cNvSpPr>
            <p:nvPr/>
          </p:nvSpPr>
          <p:spPr bwMode="auto">
            <a:xfrm rot="-1692532">
              <a:off x="3837" y="1284"/>
              <a:ext cx="96" cy="91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18" name="Line 9"/>
            <p:cNvSpPr>
              <a:spLocks noChangeShapeType="1"/>
            </p:cNvSpPr>
            <p:nvPr/>
          </p:nvSpPr>
          <p:spPr bwMode="auto">
            <a:xfrm>
              <a:off x="1584" y="816"/>
              <a:ext cx="14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19" name="Line 10"/>
            <p:cNvSpPr>
              <a:spLocks noChangeShapeType="1"/>
            </p:cNvSpPr>
            <p:nvPr/>
          </p:nvSpPr>
          <p:spPr bwMode="auto">
            <a:xfrm>
              <a:off x="1728" y="1056"/>
              <a:ext cx="86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0" name="Line 11"/>
            <p:cNvSpPr>
              <a:spLocks noChangeShapeType="1"/>
            </p:cNvSpPr>
            <p:nvPr/>
          </p:nvSpPr>
          <p:spPr bwMode="auto">
            <a:xfrm>
              <a:off x="2592" y="158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1" name="Freeform 12"/>
            <p:cNvSpPr>
              <a:spLocks/>
            </p:cNvSpPr>
            <p:nvPr/>
          </p:nvSpPr>
          <p:spPr bwMode="auto">
            <a:xfrm>
              <a:off x="2592" y="1824"/>
              <a:ext cx="363" cy="690"/>
            </a:xfrm>
            <a:custGeom>
              <a:avLst/>
              <a:gdLst>
                <a:gd name="T0" fmla="*/ 0 w 363"/>
                <a:gd name="T1" fmla="*/ 0 h 690"/>
                <a:gd name="T2" fmla="*/ 363 w 363"/>
                <a:gd name="T3" fmla="*/ 690 h 690"/>
                <a:gd name="T4" fmla="*/ 0 60000 65536"/>
                <a:gd name="T5" fmla="*/ 0 60000 65536"/>
                <a:gd name="T6" fmla="*/ 0 w 363"/>
                <a:gd name="T7" fmla="*/ 0 h 690"/>
                <a:gd name="T8" fmla="*/ 363 w 363"/>
                <a:gd name="T9" fmla="*/ 690 h 69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3" h="690">
                  <a:moveTo>
                    <a:pt x="0" y="0"/>
                  </a:moveTo>
                  <a:lnTo>
                    <a:pt x="363" y="69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2" name="Freeform 13"/>
            <p:cNvSpPr>
              <a:spLocks/>
            </p:cNvSpPr>
            <p:nvPr/>
          </p:nvSpPr>
          <p:spPr bwMode="auto">
            <a:xfrm>
              <a:off x="2928" y="2514"/>
              <a:ext cx="30" cy="414"/>
            </a:xfrm>
            <a:custGeom>
              <a:avLst/>
              <a:gdLst>
                <a:gd name="T0" fmla="*/ 30 w 30"/>
                <a:gd name="T1" fmla="*/ 0 h 414"/>
                <a:gd name="T2" fmla="*/ 0 w 30"/>
                <a:gd name="T3" fmla="*/ 414 h 414"/>
                <a:gd name="T4" fmla="*/ 0 60000 65536"/>
                <a:gd name="T5" fmla="*/ 0 60000 65536"/>
                <a:gd name="T6" fmla="*/ 0 w 30"/>
                <a:gd name="T7" fmla="*/ 0 h 414"/>
                <a:gd name="T8" fmla="*/ 30 w 30"/>
                <a:gd name="T9" fmla="*/ 414 h 41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0" h="414">
                  <a:moveTo>
                    <a:pt x="30" y="0"/>
                  </a:moveTo>
                  <a:lnTo>
                    <a:pt x="0" y="41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3" name="Line 14"/>
            <p:cNvSpPr>
              <a:spLocks noChangeShapeType="1"/>
            </p:cNvSpPr>
            <p:nvPr/>
          </p:nvSpPr>
          <p:spPr bwMode="auto">
            <a:xfrm flipH="1">
              <a:off x="2120" y="1152"/>
              <a:ext cx="1008" cy="26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4" name="Freeform 15"/>
            <p:cNvSpPr>
              <a:spLocks/>
            </p:cNvSpPr>
            <p:nvPr/>
          </p:nvSpPr>
          <p:spPr bwMode="auto">
            <a:xfrm>
              <a:off x="1608" y="3836"/>
              <a:ext cx="516" cy="409"/>
            </a:xfrm>
            <a:custGeom>
              <a:avLst/>
              <a:gdLst>
                <a:gd name="T0" fmla="*/ 516 w 516"/>
                <a:gd name="T1" fmla="*/ 0 h 409"/>
                <a:gd name="T2" fmla="*/ 0 w 516"/>
                <a:gd name="T3" fmla="*/ 409 h 409"/>
                <a:gd name="T4" fmla="*/ 0 60000 65536"/>
                <a:gd name="T5" fmla="*/ 0 60000 65536"/>
                <a:gd name="T6" fmla="*/ 0 w 516"/>
                <a:gd name="T7" fmla="*/ 0 h 409"/>
                <a:gd name="T8" fmla="*/ 516 w 516"/>
                <a:gd name="T9" fmla="*/ 409 h 40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16" h="409">
                  <a:moveTo>
                    <a:pt x="516" y="0"/>
                  </a:moveTo>
                  <a:lnTo>
                    <a:pt x="0" y="409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5" name="Freeform 16"/>
            <p:cNvSpPr>
              <a:spLocks/>
            </p:cNvSpPr>
            <p:nvPr/>
          </p:nvSpPr>
          <p:spPr bwMode="auto">
            <a:xfrm>
              <a:off x="1536" y="4128"/>
              <a:ext cx="75" cy="114"/>
            </a:xfrm>
            <a:custGeom>
              <a:avLst/>
              <a:gdLst>
                <a:gd name="T0" fmla="*/ 75 w 75"/>
                <a:gd name="T1" fmla="*/ 114 h 114"/>
                <a:gd name="T2" fmla="*/ 0 w 75"/>
                <a:gd name="T3" fmla="*/ 0 h 114"/>
                <a:gd name="T4" fmla="*/ 0 60000 65536"/>
                <a:gd name="T5" fmla="*/ 0 60000 65536"/>
                <a:gd name="T6" fmla="*/ 0 w 75"/>
                <a:gd name="T7" fmla="*/ 0 h 114"/>
                <a:gd name="T8" fmla="*/ 75 w 75"/>
                <a:gd name="T9" fmla="*/ 114 h 11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5" h="114">
                  <a:moveTo>
                    <a:pt x="75" y="114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6" name="Line 17"/>
            <p:cNvSpPr>
              <a:spLocks noChangeShapeType="1"/>
            </p:cNvSpPr>
            <p:nvPr/>
          </p:nvSpPr>
          <p:spPr bwMode="auto">
            <a:xfrm flipH="1">
              <a:off x="576" y="4128"/>
              <a:ext cx="96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7" name="Oval 18"/>
            <p:cNvSpPr>
              <a:spLocks noChangeArrowheads="1"/>
            </p:cNvSpPr>
            <p:nvPr/>
          </p:nvSpPr>
          <p:spPr bwMode="auto">
            <a:xfrm>
              <a:off x="534" y="4887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8" name="Oval 19"/>
            <p:cNvSpPr>
              <a:spLocks noChangeArrowheads="1"/>
            </p:cNvSpPr>
            <p:nvPr/>
          </p:nvSpPr>
          <p:spPr bwMode="auto">
            <a:xfrm>
              <a:off x="672" y="4800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9" name="Oval 20"/>
            <p:cNvSpPr>
              <a:spLocks noChangeArrowheads="1"/>
            </p:cNvSpPr>
            <p:nvPr/>
          </p:nvSpPr>
          <p:spPr bwMode="auto">
            <a:xfrm>
              <a:off x="793" y="4704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0" name="Oval 21"/>
            <p:cNvSpPr>
              <a:spLocks noChangeArrowheads="1"/>
            </p:cNvSpPr>
            <p:nvPr/>
          </p:nvSpPr>
          <p:spPr bwMode="auto">
            <a:xfrm>
              <a:off x="937" y="4585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1" name="Oval 22"/>
            <p:cNvSpPr>
              <a:spLocks noChangeArrowheads="1"/>
            </p:cNvSpPr>
            <p:nvPr/>
          </p:nvSpPr>
          <p:spPr bwMode="auto">
            <a:xfrm>
              <a:off x="1033" y="451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2" name="Oval 23"/>
            <p:cNvSpPr>
              <a:spLocks noChangeArrowheads="1"/>
            </p:cNvSpPr>
            <p:nvPr/>
          </p:nvSpPr>
          <p:spPr bwMode="auto">
            <a:xfrm>
              <a:off x="1152" y="4416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3" name="Oval 24"/>
            <p:cNvSpPr>
              <a:spLocks noChangeArrowheads="1"/>
            </p:cNvSpPr>
            <p:nvPr/>
          </p:nvSpPr>
          <p:spPr bwMode="auto">
            <a:xfrm>
              <a:off x="1369" y="4249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4" name="Oval 25"/>
            <p:cNvSpPr>
              <a:spLocks noChangeArrowheads="1"/>
            </p:cNvSpPr>
            <p:nvPr/>
          </p:nvSpPr>
          <p:spPr bwMode="auto">
            <a:xfrm>
              <a:off x="1488" y="4153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5" name="Oval 26"/>
            <p:cNvSpPr>
              <a:spLocks noChangeArrowheads="1"/>
            </p:cNvSpPr>
            <p:nvPr/>
          </p:nvSpPr>
          <p:spPr bwMode="auto">
            <a:xfrm>
              <a:off x="1536" y="4128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6" name="Oval 27"/>
            <p:cNvSpPr>
              <a:spLocks noChangeArrowheads="1"/>
            </p:cNvSpPr>
            <p:nvPr/>
          </p:nvSpPr>
          <p:spPr bwMode="auto">
            <a:xfrm>
              <a:off x="1584" y="421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7" name="Oval 28"/>
            <p:cNvSpPr>
              <a:spLocks noChangeArrowheads="1"/>
            </p:cNvSpPr>
            <p:nvPr/>
          </p:nvSpPr>
          <p:spPr bwMode="auto">
            <a:xfrm>
              <a:off x="1728" y="4130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8" name="Oval 29"/>
            <p:cNvSpPr>
              <a:spLocks noChangeArrowheads="1"/>
            </p:cNvSpPr>
            <p:nvPr/>
          </p:nvSpPr>
          <p:spPr bwMode="auto">
            <a:xfrm>
              <a:off x="1912" y="3984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9" name="Oval 30"/>
            <p:cNvSpPr>
              <a:spLocks noChangeArrowheads="1"/>
            </p:cNvSpPr>
            <p:nvPr/>
          </p:nvSpPr>
          <p:spPr bwMode="auto">
            <a:xfrm>
              <a:off x="1947" y="3888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40" name="Line 31"/>
            <p:cNvSpPr>
              <a:spLocks noChangeShapeType="1"/>
            </p:cNvSpPr>
            <p:nvPr/>
          </p:nvSpPr>
          <p:spPr bwMode="auto">
            <a:xfrm>
              <a:off x="2064" y="4080"/>
              <a:ext cx="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41" name="Freeform 32"/>
            <p:cNvSpPr>
              <a:spLocks/>
            </p:cNvSpPr>
            <p:nvPr/>
          </p:nvSpPr>
          <p:spPr bwMode="auto">
            <a:xfrm>
              <a:off x="2082" y="4176"/>
              <a:ext cx="510" cy="864"/>
            </a:xfrm>
            <a:custGeom>
              <a:avLst/>
              <a:gdLst>
                <a:gd name="T0" fmla="*/ 0 w 510"/>
                <a:gd name="T1" fmla="*/ 0 h 864"/>
                <a:gd name="T2" fmla="*/ 510 w 510"/>
                <a:gd name="T3" fmla="*/ 864 h 864"/>
                <a:gd name="T4" fmla="*/ 0 60000 65536"/>
                <a:gd name="T5" fmla="*/ 0 60000 65536"/>
                <a:gd name="T6" fmla="*/ 0 w 510"/>
                <a:gd name="T7" fmla="*/ 0 h 864"/>
                <a:gd name="T8" fmla="*/ 510 w 510"/>
                <a:gd name="T9" fmla="*/ 864 h 8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10" h="864">
                  <a:moveTo>
                    <a:pt x="0" y="0"/>
                  </a:moveTo>
                  <a:lnTo>
                    <a:pt x="510" y="86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42" name="Freeform 33"/>
            <p:cNvSpPr>
              <a:spLocks/>
            </p:cNvSpPr>
            <p:nvPr/>
          </p:nvSpPr>
          <p:spPr bwMode="auto">
            <a:xfrm>
              <a:off x="2079" y="3668"/>
              <a:ext cx="585" cy="505"/>
            </a:xfrm>
            <a:custGeom>
              <a:avLst/>
              <a:gdLst>
                <a:gd name="T0" fmla="*/ 0 w 585"/>
                <a:gd name="T1" fmla="*/ 505 h 505"/>
                <a:gd name="T2" fmla="*/ 585 w 585"/>
                <a:gd name="T3" fmla="*/ 0 h 505"/>
                <a:gd name="T4" fmla="*/ 0 60000 65536"/>
                <a:gd name="T5" fmla="*/ 0 60000 65536"/>
                <a:gd name="T6" fmla="*/ 0 w 585"/>
                <a:gd name="T7" fmla="*/ 0 h 505"/>
                <a:gd name="T8" fmla="*/ 585 w 585"/>
                <a:gd name="T9" fmla="*/ 505 h 50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85" h="505">
                  <a:moveTo>
                    <a:pt x="0" y="505"/>
                  </a:moveTo>
                  <a:lnTo>
                    <a:pt x="585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43" name="Freeform 34"/>
            <p:cNvSpPr>
              <a:spLocks/>
            </p:cNvSpPr>
            <p:nvPr/>
          </p:nvSpPr>
          <p:spPr bwMode="auto">
            <a:xfrm>
              <a:off x="2661" y="2928"/>
              <a:ext cx="267" cy="741"/>
            </a:xfrm>
            <a:custGeom>
              <a:avLst/>
              <a:gdLst>
                <a:gd name="T0" fmla="*/ 0 w 267"/>
                <a:gd name="T1" fmla="*/ 741 h 741"/>
                <a:gd name="T2" fmla="*/ 267 w 267"/>
                <a:gd name="T3" fmla="*/ 0 h 741"/>
                <a:gd name="T4" fmla="*/ 0 60000 65536"/>
                <a:gd name="T5" fmla="*/ 0 60000 65536"/>
                <a:gd name="T6" fmla="*/ 0 w 267"/>
                <a:gd name="T7" fmla="*/ 0 h 741"/>
                <a:gd name="T8" fmla="*/ 267 w 267"/>
                <a:gd name="T9" fmla="*/ 741 h 74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67" h="741">
                  <a:moveTo>
                    <a:pt x="0" y="741"/>
                  </a:moveTo>
                  <a:lnTo>
                    <a:pt x="267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44" name="Freeform 35"/>
            <p:cNvSpPr>
              <a:spLocks/>
            </p:cNvSpPr>
            <p:nvPr/>
          </p:nvSpPr>
          <p:spPr bwMode="auto">
            <a:xfrm>
              <a:off x="2943" y="2637"/>
              <a:ext cx="33" cy="294"/>
            </a:xfrm>
            <a:custGeom>
              <a:avLst/>
              <a:gdLst>
                <a:gd name="T0" fmla="*/ 0 w 33"/>
                <a:gd name="T1" fmla="*/ 294 h 294"/>
                <a:gd name="T2" fmla="*/ 33 w 33"/>
                <a:gd name="T3" fmla="*/ 0 h 294"/>
                <a:gd name="T4" fmla="*/ 0 60000 65536"/>
                <a:gd name="T5" fmla="*/ 0 60000 65536"/>
                <a:gd name="T6" fmla="*/ 0 w 33"/>
                <a:gd name="T7" fmla="*/ 0 h 294"/>
                <a:gd name="T8" fmla="*/ 33 w 33"/>
                <a:gd name="T9" fmla="*/ 294 h 29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" h="294">
                  <a:moveTo>
                    <a:pt x="0" y="294"/>
                  </a:moveTo>
                  <a:lnTo>
                    <a:pt x="33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45" name="Line 36"/>
            <p:cNvSpPr>
              <a:spLocks noChangeShapeType="1"/>
            </p:cNvSpPr>
            <p:nvPr/>
          </p:nvSpPr>
          <p:spPr bwMode="auto">
            <a:xfrm flipV="1">
              <a:off x="2832" y="2640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46" name="Freeform 37"/>
            <p:cNvSpPr>
              <a:spLocks/>
            </p:cNvSpPr>
            <p:nvPr/>
          </p:nvSpPr>
          <p:spPr bwMode="auto">
            <a:xfrm>
              <a:off x="2976" y="2538"/>
              <a:ext cx="72" cy="102"/>
            </a:xfrm>
            <a:custGeom>
              <a:avLst/>
              <a:gdLst>
                <a:gd name="T0" fmla="*/ 0 w 72"/>
                <a:gd name="T1" fmla="*/ 102 h 102"/>
                <a:gd name="T2" fmla="*/ 72 w 72"/>
                <a:gd name="T3" fmla="*/ 0 h 102"/>
                <a:gd name="T4" fmla="*/ 48 w 72"/>
                <a:gd name="T5" fmla="*/ 6 h 102"/>
                <a:gd name="T6" fmla="*/ 0 60000 65536"/>
                <a:gd name="T7" fmla="*/ 0 60000 65536"/>
                <a:gd name="T8" fmla="*/ 0 60000 65536"/>
                <a:gd name="T9" fmla="*/ 0 w 72"/>
                <a:gd name="T10" fmla="*/ 0 h 102"/>
                <a:gd name="T11" fmla="*/ 72 w 72"/>
                <a:gd name="T12" fmla="*/ 102 h 1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" h="102">
                  <a:moveTo>
                    <a:pt x="0" y="102"/>
                  </a:moveTo>
                  <a:lnTo>
                    <a:pt x="72" y="0"/>
                  </a:lnTo>
                  <a:lnTo>
                    <a:pt x="48" y="6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47" name="Freeform 38"/>
            <p:cNvSpPr>
              <a:spLocks/>
            </p:cNvSpPr>
            <p:nvPr/>
          </p:nvSpPr>
          <p:spPr bwMode="auto">
            <a:xfrm>
              <a:off x="2832" y="2529"/>
              <a:ext cx="222" cy="207"/>
            </a:xfrm>
            <a:custGeom>
              <a:avLst/>
              <a:gdLst>
                <a:gd name="T0" fmla="*/ 0 w 222"/>
                <a:gd name="T1" fmla="*/ 207 h 207"/>
                <a:gd name="T2" fmla="*/ 222 w 222"/>
                <a:gd name="T3" fmla="*/ 0 h 207"/>
                <a:gd name="T4" fmla="*/ 0 60000 65536"/>
                <a:gd name="T5" fmla="*/ 0 60000 65536"/>
                <a:gd name="T6" fmla="*/ 0 w 222"/>
                <a:gd name="T7" fmla="*/ 0 h 207"/>
                <a:gd name="T8" fmla="*/ 222 w 222"/>
                <a:gd name="T9" fmla="*/ 207 h 20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22" h="207">
                  <a:moveTo>
                    <a:pt x="0" y="207"/>
                  </a:moveTo>
                  <a:lnTo>
                    <a:pt x="222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48" name="Line 39"/>
            <p:cNvSpPr>
              <a:spLocks noChangeShapeType="1"/>
            </p:cNvSpPr>
            <p:nvPr/>
          </p:nvSpPr>
          <p:spPr bwMode="auto">
            <a:xfrm flipH="1">
              <a:off x="2592" y="2736"/>
              <a:ext cx="24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49" name="Freeform 40"/>
            <p:cNvSpPr>
              <a:spLocks/>
            </p:cNvSpPr>
            <p:nvPr/>
          </p:nvSpPr>
          <p:spPr bwMode="auto">
            <a:xfrm>
              <a:off x="2592" y="3408"/>
              <a:ext cx="111" cy="198"/>
            </a:xfrm>
            <a:custGeom>
              <a:avLst/>
              <a:gdLst>
                <a:gd name="T0" fmla="*/ 0 w 111"/>
                <a:gd name="T1" fmla="*/ 0 h 198"/>
                <a:gd name="T2" fmla="*/ 111 w 111"/>
                <a:gd name="T3" fmla="*/ 198 h 198"/>
                <a:gd name="T4" fmla="*/ 0 60000 65536"/>
                <a:gd name="T5" fmla="*/ 0 60000 65536"/>
                <a:gd name="T6" fmla="*/ 0 w 111"/>
                <a:gd name="T7" fmla="*/ 0 h 198"/>
                <a:gd name="T8" fmla="*/ 111 w 111"/>
                <a:gd name="T9" fmla="*/ 198 h 19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1" h="198">
                  <a:moveTo>
                    <a:pt x="0" y="0"/>
                  </a:moveTo>
                  <a:lnTo>
                    <a:pt x="111" y="19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50" name="Freeform 41"/>
            <p:cNvSpPr>
              <a:spLocks/>
            </p:cNvSpPr>
            <p:nvPr/>
          </p:nvSpPr>
          <p:spPr bwMode="auto">
            <a:xfrm>
              <a:off x="2208" y="3600"/>
              <a:ext cx="492" cy="6"/>
            </a:xfrm>
            <a:custGeom>
              <a:avLst/>
              <a:gdLst>
                <a:gd name="T0" fmla="*/ 0 w 492"/>
                <a:gd name="T1" fmla="*/ 0 h 6"/>
                <a:gd name="T2" fmla="*/ 492 w 492"/>
                <a:gd name="T3" fmla="*/ 6 h 6"/>
                <a:gd name="T4" fmla="*/ 0 60000 65536"/>
                <a:gd name="T5" fmla="*/ 0 60000 65536"/>
                <a:gd name="T6" fmla="*/ 0 w 492"/>
                <a:gd name="T7" fmla="*/ 0 h 6"/>
                <a:gd name="T8" fmla="*/ 492 w 492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92" h="6">
                  <a:moveTo>
                    <a:pt x="0" y="0"/>
                  </a:moveTo>
                  <a:lnTo>
                    <a:pt x="492" y="6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51" name="Freeform 42"/>
            <p:cNvSpPr>
              <a:spLocks/>
            </p:cNvSpPr>
            <p:nvPr/>
          </p:nvSpPr>
          <p:spPr bwMode="auto">
            <a:xfrm>
              <a:off x="2336" y="3232"/>
              <a:ext cx="184" cy="104"/>
            </a:xfrm>
            <a:custGeom>
              <a:avLst/>
              <a:gdLst>
                <a:gd name="T0" fmla="*/ 0 w 184"/>
                <a:gd name="T1" fmla="*/ 0 h 104"/>
                <a:gd name="T2" fmla="*/ 184 w 184"/>
                <a:gd name="T3" fmla="*/ 104 h 104"/>
                <a:gd name="T4" fmla="*/ 0 60000 65536"/>
                <a:gd name="T5" fmla="*/ 0 60000 65536"/>
                <a:gd name="T6" fmla="*/ 0 w 184"/>
                <a:gd name="T7" fmla="*/ 0 h 104"/>
                <a:gd name="T8" fmla="*/ 184 w 184"/>
                <a:gd name="T9" fmla="*/ 104 h 10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84" h="104">
                  <a:moveTo>
                    <a:pt x="0" y="0"/>
                  </a:moveTo>
                  <a:lnTo>
                    <a:pt x="184" y="10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52" name="Freeform 43"/>
            <p:cNvSpPr>
              <a:spLocks/>
            </p:cNvSpPr>
            <p:nvPr/>
          </p:nvSpPr>
          <p:spPr bwMode="auto">
            <a:xfrm>
              <a:off x="2520" y="3336"/>
              <a:ext cx="471" cy="846"/>
            </a:xfrm>
            <a:custGeom>
              <a:avLst/>
              <a:gdLst>
                <a:gd name="T0" fmla="*/ 0 w 471"/>
                <a:gd name="T1" fmla="*/ 0 h 846"/>
                <a:gd name="T2" fmla="*/ 471 w 471"/>
                <a:gd name="T3" fmla="*/ 846 h 846"/>
                <a:gd name="T4" fmla="*/ 0 60000 65536"/>
                <a:gd name="T5" fmla="*/ 0 60000 65536"/>
                <a:gd name="T6" fmla="*/ 0 w 471"/>
                <a:gd name="T7" fmla="*/ 0 h 846"/>
                <a:gd name="T8" fmla="*/ 471 w 471"/>
                <a:gd name="T9" fmla="*/ 846 h 84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71" h="846">
                  <a:moveTo>
                    <a:pt x="0" y="0"/>
                  </a:moveTo>
                  <a:lnTo>
                    <a:pt x="471" y="846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53" name="Freeform 44"/>
            <p:cNvSpPr>
              <a:spLocks/>
            </p:cNvSpPr>
            <p:nvPr/>
          </p:nvSpPr>
          <p:spPr bwMode="auto">
            <a:xfrm>
              <a:off x="2977" y="4179"/>
              <a:ext cx="14" cy="477"/>
            </a:xfrm>
            <a:custGeom>
              <a:avLst/>
              <a:gdLst>
                <a:gd name="T0" fmla="*/ 14 w 14"/>
                <a:gd name="T1" fmla="*/ 0 h 477"/>
                <a:gd name="T2" fmla="*/ 0 w 14"/>
                <a:gd name="T3" fmla="*/ 477 h 477"/>
                <a:gd name="T4" fmla="*/ 0 60000 65536"/>
                <a:gd name="T5" fmla="*/ 0 60000 65536"/>
                <a:gd name="T6" fmla="*/ 0 w 14"/>
                <a:gd name="T7" fmla="*/ 0 h 477"/>
                <a:gd name="T8" fmla="*/ 14 w 14"/>
                <a:gd name="T9" fmla="*/ 477 h 47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4" h="477">
                  <a:moveTo>
                    <a:pt x="14" y="0"/>
                  </a:moveTo>
                  <a:lnTo>
                    <a:pt x="0" y="477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54" name="Line 45"/>
            <p:cNvSpPr>
              <a:spLocks noChangeShapeType="1"/>
            </p:cNvSpPr>
            <p:nvPr/>
          </p:nvSpPr>
          <p:spPr bwMode="auto">
            <a:xfrm flipV="1">
              <a:off x="2640" y="4320"/>
              <a:ext cx="48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55" name="Line 46"/>
            <p:cNvSpPr>
              <a:spLocks noChangeShapeType="1"/>
            </p:cNvSpPr>
            <p:nvPr/>
          </p:nvSpPr>
          <p:spPr bwMode="auto">
            <a:xfrm flipH="1" flipV="1">
              <a:off x="2544" y="4032"/>
              <a:ext cx="14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56" name="Freeform 47"/>
            <p:cNvSpPr>
              <a:spLocks/>
            </p:cNvSpPr>
            <p:nvPr/>
          </p:nvSpPr>
          <p:spPr bwMode="auto">
            <a:xfrm>
              <a:off x="2544" y="2937"/>
              <a:ext cx="399" cy="1095"/>
            </a:xfrm>
            <a:custGeom>
              <a:avLst/>
              <a:gdLst>
                <a:gd name="T0" fmla="*/ 0 w 399"/>
                <a:gd name="T1" fmla="*/ 1095 h 1095"/>
                <a:gd name="T2" fmla="*/ 399 w 399"/>
                <a:gd name="T3" fmla="*/ 0 h 1095"/>
                <a:gd name="T4" fmla="*/ 0 60000 65536"/>
                <a:gd name="T5" fmla="*/ 0 60000 65536"/>
                <a:gd name="T6" fmla="*/ 0 w 399"/>
                <a:gd name="T7" fmla="*/ 0 h 1095"/>
                <a:gd name="T8" fmla="*/ 399 w 399"/>
                <a:gd name="T9" fmla="*/ 1095 h 109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99" h="1095">
                  <a:moveTo>
                    <a:pt x="0" y="1095"/>
                  </a:moveTo>
                  <a:lnTo>
                    <a:pt x="399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57" name="Freeform 48"/>
            <p:cNvSpPr>
              <a:spLocks/>
            </p:cNvSpPr>
            <p:nvPr/>
          </p:nvSpPr>
          <p:spPr bwMode="auto">
            <a:xfrm>
              <a:off x="2112" y="2880"/>
              <a:ext cx="855" cy="507"/>
            </a:xfrm>
            <a:custGeom>
              <a:avLst/>
              <a:gdLst>
                <a:gd name="T0" fmla="*/ 855 w 855"/>
                <a:gd name="T1" fmla="*/ 507 h 507"/>
                <a:gd name="T2" fmla="*/ 0 w 855"/>
                <a:gd name="T3" fmla="*/ 0 h 507"/>
                <a:gd name="T4" fmla="*/ 0 60000 65536"/>
                <a:gd name="T5" fmla="*/ 0 60000 65536"/>
                <a:gd name="T6" fmla="*/ 0 w 855"/>
                <a:gd name="T7" fmla="*/ 0 h 507"/>
                <a:gd name="T8" fmla="*/ 855 w 855"/>
                <a:gd name="T9" fmla="*/ 507 h 50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55" h="507">
                  <a:moveTo>
                    <a:pt x="855" y="507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58" name="Line 49"/>
            <p:cNvSpPr>
              <a:spLocks noChangeShapeType="1"/>
            </p:cNvSpPr>
            <p:nvPr/>
          </p:nvSpPr>
          <p:spPr bwMode="auto">
            <a:xfrm flipV="1">
              <a:off x="2112" y="2640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59" name="Line 50"/>
            <p:cNvSpPr>
              <a:spLocks noChangeShapeType="1"/>
            </p:cNvSpPr>
            <p:nvPr/>
          </p:nvSpPr>
          <p:spPr bwMode="auto">
            <a:xfrm flipH="1" flipV="1">
              <a:off x="1920" y="2496"/>
              <a:ext cx="28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60" name="Line 51"/>
            <p:cNvSpPr>
              <a:spLocks noChangeShapeType="1"/>
            </p:cNvSpPr>
            <p:nvPr/>
          </p:nvSpPr>
          <p:spPr bwMode="auto">
            <a:xfrm flipH="1">
              <a:off x="1680" y="2496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61" name="Line 52"/>
            <p:cNvSpPr>
              <a:spLocks noChangeShapeType="1"/>
            </p:cNvSpPr>
            <p:nvPr/>
          </p:nvSpPr>
          <p:spPr bwMode="auto">
            <a:xfrm flipH="1" flipV="1">
              <a:off x="1344" y="2496"/>
              <a:ext cx="33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62" name="Line 53"/>
            <p:cNvSpPr>
              <a:spLocks noChangeShapeType="1"/>
            </p:cNvSpPr>
            <p:nvPr/>
          </p:nvSpPr>
          <p:spPr bwMode="auto">
            <a:xfrm flipV="1">
              <a:off x="1392" y="2688"/>
              <a:ext cx="24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63" name="Freeform 54"/>
            <p:cNvSpPr>
              <a:spLocks/>
            </p:cNvSpPr>
            <p:nvPr/>
          </p:nvSpPr>
          <p:spPr bwMode="auto">
            <a:xfrm>
              <a:off x="1632" y="2475"/>
              <a:ext cx="231" cy="213"/>
            </a:xfrm>
            <a:custGeom>
              <a:avLst/>
              <a:gdLst>
                <a:gd name="T0" fmla="*/ 0 w 231"/>
                <a:gd name="T1" fmla="*/ 213 h 213"/>
                <a:gd name="T2" fmla="*/ 231 w 231"/>
                <a:gd name="T3" fmla="*/ 0 h 213"/>
                <a:gd name="T4" fmla="*/ 0 60000 65536"/>
                <a:gd name="T5" fmla="*/ 0 60000 65536"/>
                <a:gd name="T6" fmla="*/ 0 w 231"/>
                <a:gd name="T7" fmla="*/ 0 h 213"/>
                <a:gd name="T8" fmla="*/ 231 w 231"/>
                <a:gd name="T9" fmla="*/ 213 h 21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31" h="213">
                  <a:moveTo>
                    <a:pt x="0" y="213"/>
                  </a:moveTo>
                  <a:lnTo>
                    <a:pt x="23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64" name="Line 55"/>
            <p:cNvSpPr>
              <a:spLocks noChangeShapeType="1"/>
            </p:cNvSpPr>
            <p:nvPr/>
          </p:nvSpPr>
          <p:spPr bwMode="auto">
            <a:xfrm>
              <a:off x="1392" y="3264"/>
              <a:ext cx="528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65" name="Freeform 56"/>
            <p:cNvSpPr>
              <a:spLocks/>
            </p:cNvSpPr>
            <p:nvPr/>
          </p:nvSpPr>
          <p:spPr bwMode="auto">
            <a:xfrm>
              <a:off x="1920" y="4176"/>
              <a:ext cx="120" cy="1"/>
            </a:xfrm>
            <a:custGeom>
              <a:avLst/>
              <a:gdLst>
                <a:gd name="T0" fmla="*/ 0 w 120"/>
                <a:gd name="T1" fmla="*/ 0 h 1"/>
                <a:gd name="T2" fmla="*/ 120 w 120"/>
                <a:gd name="T3" fmla="*/ 0 h 1"/>
                <a:gd name="T4" fmla="*/ 0 60000 65536"/>
                <a:gd name="T5" fmla="*/ 0 60000 65536"/>
                <a:gd name="T6" fmla="*/ 0 w 120"/>
                <a:gd name="T7" fmla="*/ 0 h 1"/>
                <a:gd name="T8" fmla="*/ 120 w 120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0" h="1">
                  <a:moveTo>
                    <a:pt x="0" y="0"/>
                  </a:moveTo>
                  <a:lnTo>
                    <a:pt x="12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66" name="Freeform 57"/>
            <p:cNvSpPr>
              <a:spLocks/>
            </p:cNvSpPr>
            <p:nvPr/>
          </p:nvSpPr>
          <p:spPr bwMode="auto">
            <a:xfrm>
              <a:off x="2106" y="3795"/>
              <a:ext cx="1176" cy="384"/>
            </a:xfrm>
            <a:custGeom>
              <a:avLst/>
              <a:gdLst>
                <a:gd name="T0" fmla="*/ 0 w 1176"/>
                <a:gd name="T1" fmla="*/ 384 h 384"/>
                <a:gd name="T2" fmla="*/ 1176 w 1176"/>
                <a:gd name="T3" fmla="*/ 0 h 384"/>
                <a:gd name="T4" fmla="*/ 0 60000 65536"/>
                <a:gd name="T5" fmla="*/ 0 60000 65536"/>
                <a:gd name="T6" fmla="*/ 0 w 1176"/>
                <a:gd name="T7" fmla="*/ 0 h 384"/>
                <a:gd name="T8" fmla="*/ 1176 w 1176"/>
                <a:gd name="T9" fmla="*/ 384 h 38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76" h="384">
                  <a:moveTo>
                    <a:pt x="0" y="384"/>
                  </a:moveTo>
                  <a:lnTo>
                    <a:pt x="1176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67" name="Freeform 58"/>
            <p:cNvSpPr>
              <a:spLocks/>
            </p:cNvSpPr>
            <p:nvPr/>
          </p:nvSpPr>
          <p:spPr bwMode="auto">
            <a:xfrm>
              <a:off x="3264" y="2592"/>
              <a:ext cx="21" cy="1200"/>
            </a:xfrm>
            <a:custGeom>
              <a:avLst/>
              <a:gdLst>
                <a:gd name="T0" fmla="*/ 21 w 21"/>
                <a:gd name="T1" fmla="*/ 1200 h 1200"/>
                <a:gd name="T2" fmla="*/ 0 w 21"/>
                <a:gd name="T3" fmla="*/ 0 h 1200"/>
                <a:gd name="T4" fmla="*/ 0 60000 65536"/>
                <a:gd name="T5" fmla="*/ 0 60000 65536"/>
                <a:gd name="T6" fmla="*/ 0 w 21"/>
                <a:gd name="T7" fmla="*/ 0 h 1200"/>
                <a:gd name="T8" fmla="*/ 21 w 21"/>
                <a:gd name="T9" fmla="*/ 1200 h 12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" h="1200">
                  <a:moveTo>
                    <a:pt x="21" y="1200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68" name="Line 59"/>
            <p:cNvSpPr>
              <a:spLocks noChangeShapeType="1"/>
            </p:cNvSpPr>
            <p:nvPr/>
          </p:nvSpPr>
          <p:spPr bwMode="auto">
            <a:xfrm flipH="1" flipV="1">
              <a:off x="2736" y="1632"/>
              <a:ext cx="528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69" name="Line 60"/>
            <p:cNvSpPr>
              <a:spLocks noChangeShapeType="1"/>
            </p:cNvSpPr>
            <p:nvPr/>
          </p:nvSpPr>
          <p:spPr bwMode="auto">
            <a:xfrm flipV="1">
              <a:off x="2736" y="1488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70" name="Freeform 61"/>
            <p:cNvSpPr>
              <a:spLocks/>
            </p:cNvSpPr>
            <p:nvPr/>
          </p:nvSpPr>
          <p:spPr bwMode="auto">
            <a:xfrm>
              <a:off x="3048" y="1872"/>
              <a:ext cx="264" cy="660"/>
            </a:xfrm>
            <a:custGeom>
              <a:avLst/>
              <a:gdLst>
                <a:gd name="T0" fmla="*/ 0 w 264"/>
                <a:gd name="T1" fmla="*/ 660 h 660"/>
                <a:gd name="T2" fmla="*/ 264 w 264"/>
                <a:gd name="T3" fmla="*/ 0 h 660"/>
                <a:gd name="T4" fmla="*/ 0 60000 65536"/>
                <a:gd name="T5" fmla="*/ 0 60000 65536"/>
                <a:gd name="T6" fmla="*/ 0 w 264"/>
                <a:gd name="T7" fmla="*/ 0 h 660"/>
                <a:gd name="T8" fmla="*/ 264 w 264"/>
                <a:gd name="T9" fmla="*/ 660 h 66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64" h="660">
                  <a:moveTo>
                    <a:pt x="0" y="660"/>
                  </a:moveTo>
                  <a:lnTo>
                    <a:pt x="264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71" name="Line 62"/>
            <p:cNvSpPr>
              <a:spLocks noChangeShapeType="1"/>
            </p:cNvSpPr>
            <p:nvPr/>
          </p:nvSpPr>
          <p:spPr bwMode="auto">
            <a:xfrm flipV="1">
              <a:off x="3312" y="1536"/>
              <a:ext cx="33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72" name="Line 63"/>
            <p:cNvSpPr>
              <a:spLocks noChangeShapeType="1"/>
            </p:cNvSpPr>
            <p:nvPr/>
          </p:nvSpPr>
          <p:spPr bwMode="auto">
            <a:xfrm flipV="1">
              <a:off x="2064" y="768"/>
              <a:ext cx="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73" name="Line 64"/>
            <p:cNvSpPr>
              <a:spLocks noChangeShapeType="1"/>
            </p:cNvSpPr>
            <p:nvPr/>
          </p:nvSpPr>
          <p:spPr bwMode="auto">
            <a:xfrm>
              <a:off x="1632" y="1680"/>
              <a:ext cx="672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74" name="Freeform 65"/>
            <p:cNvSpPr>
              <a:spLocks/>
            </p:cNvSpPr>
            <p:nvPr/>
          </p:nvSpPr>
          <p:spPr bwMode="auto">
            <a:xfrm>
              <a:off x="2304" y="2112"/>
              <a:ext cx="258" cy="414"/>
            </a:xfrm>
            <a:custGeom>
              <a:avLst/>
              <a:gdLst>
                <a:gd name="T0" fmla="*/ 0 w 258"/>
                <a:gd name="T1" fmla="*/ 0 h 414"/>
                <a:gd name="T2" fmla="*/ 258 w 258"/>
                <a:gd name="T3" fmla="*/ 414 h 414"/>
                <a:gd name="T4" fmla="*/ 0 60000 65536"/>
                <a:gd name="T5" fmla="*/ 0 60000 65536"/>
                <a:gd name="T6" fmla="*/ 0 w 258"/>
                <a:gd name="T7" fmla="*/ 0 h 414"/>
                <a:gd name="T8" fmla="*/ 258 w 258"/>
                <a:gd name="T9" fmla="*/ 414 h 41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58" h="414">
                  <a:moveTo>
                    <a:pt x="0" y="0"/>
                  </a:moveTo>
                  <a:lnTo>
                    <a:pt x="258" y="41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75" name="Line 66"/>
            <p:cNvSpPr>
              <a:spLocks noChangeShapeType="1"/>
            </p:cNvSpPr>
            <p:nvPr/>
          </p:nvSpPr>
          <p:spPr bwMode="auto">
            <a:xfrm>
              <a:off x="2565" y="252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76" name="Freeform 67"/>
            <p:cNvSpPr>
              <a:spLocks/>
            </p:cNvSpPr>
            <p:nvPr/>
          </p:nvSpPr>
          <p:spPr bwMode="auto">
            <a:xfrm>
              <a:off x="2706" y="2526"/>
              <a:ext cx="228" cy="351"/>
            </a:xfrm>
            <a:custGeom>
              <a:avLst/>
              <a:gdLst>
                <a:gd name="T0" fmla="*/ 0 w 228"/>
                <a:gd name="T1" fmla="*/ 0 h 351"/>
                <a:gd name="T2" fmla="*/ 228 w 228"/>
                <a:gd name="T3" fmla="*/ 351 h 351"/>
                <a:gd name="T4" fmla="*/ 0 60000 65536"/>
                <a:gd name="T5" fmla="*/ 0 60000 65536"/>
                <a:gd name="T6" fmla="*/ 0 w 228"/>
                <a:gd name="T7" fmla="*/ 0 h 351"/>
                <a:gd name="T8" fmla="*/ 228 w 228"/>
                <a:gd name="T9" fmla="*/ 351 h 3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28" h="351">
                  <a:moveTo>
                    <a:pt x="0" y="0"/>
                  </a:moveTo>
                  <a:lnTo>
                    <a:pt x="228" y="35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77" name="Line 68"/>
            <p:cNvSpPr>
              <a:spLocks noChangeShapeType="1"/>
            </p:cNvSpPr>
            <p:nvPr/>
          </p:nvSpPr>
          <p:spPr bwMode="auto">
            <a:xfrm flipV="1">
              <a:off x="2400" y="2880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78" name="Freeform 69"/>
            <p:cNvSpPr>
              <a:spLocks/>
            </p:cNvSpPr>
            <p:nvPr/>
          </p:nvSpPr>
          <p:spPr bwMode="auto">
            <a:xfrm>
              <a:off x="2592" y="2562"/>
              <a:ext cx="105" cy="318"/>
            </a:xfrm>
            <a:custGeom>
              <a:avLst/>
              <a:gdLst>
                <a:gd name="T0" fmla="*/ 0 w 105"/>
                <a:gd name="T1" fmla="*/ 318 h 318"/>
                <a:gd name="T2" fmla="*/ 105 w 105"/>
                <a:gd name="T3" fmla="*/ 0 h 318"/>
                <a:gd name="T4" fmla="*/ 0 60000 65536"/>
                <a:gd name="T5" fmla="*/ 0 60000 65536"/>
                <a:gd name="T6" fmla="*/ 0 w 105"/>
                <a:gd name="T7" fmla="*/ 0 h 318"/>
                <a:gd name="T8" fmla="*/ 105 w 105"/>
                <a:gd name="T9" fmla="*/ 318 h 31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5" h="318">
                  <a:moveTo>
                    <a:pt x="0" y="318"/>
                  </a:moveTo>
                  <a:lnTo>
                    <a:pt x="105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79" name="Line 70"/>
            <p:cNvSpPr>
              <a:spLocks noChangeShapeType="1"/>
            </p:cNvSpPr>
            <p:nvPr/>
          </p:nvSpPr>
          <p:spPr bwMode="auto">
            <a:xfrm flipH="1">
              <a:off x="2304" y="3024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80" name="Line 71"/>
            <p:cNvSpPr>
              <a:spLocks noChangeShapeType="1"/>
            </p:cNvSpPr>
            <p:nvPr/>
          </p:nvSpPr>
          <p:spPr bwMode="auto">
            <a:xfrm flipH="1">
              <a:off x="2016" y="3264"/>
              <a:ext cx="288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81" name="Line 72"/>
            <p:cNvSpPr>
              <a:spLocks noChangeShapeType="1"/>
            </p:cNvSpPr>
            <p:nvPr/>
          </p:nvSpPr>
          <p:spPr bwMode="auto">
            <a:xfrm flipH="1">
              <a:off x="1920" y="3552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82" name="Line 73"/>
            <p:cNvSpPr>
              <a:spLocks noChangeShapeType="1"/>
            </p:cNvSpPr>
            <p:nvPr/>
          </p:nvSpPr>
          <p:spPr bwMode="auto">
            <a:xfrm flipH="1">
              <a:off x="1632" y="3696"/>
              <a:ext cx="28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83" name="Line 74"/>
            <p:cNvSpPr>
              <a:spLocks noChangeShapeType="1"/>
            </p:cNvSpPr>
            <p:nvPr/>
          </p:nvSpPr>
          <p:spPr bwMode="auto">
            <a:xfrm flipH="1" flipV="1">
              <a:off x="1488" y="3648"/>
              <a:ext cx="14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84" name="Line 75"/>
            <p:cNvSpPr>
              <a:spLocks noChangeShapeType="1"/>
            </p:cNvSpPr>
            <p:nvPr/>
          </p:nvSpPr>
          <p:spPr bwMode="auto">
            <a:xfrm>
              <a:off x="912" y="350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85" name="Line 76"/>
            <p:cNvSpPr>
              <a:spLocks noChangeShapeType="1"/>
            </p:cNvSpPr>
            <p:nvPr/>
          </p:nvSpPr>
          <p:spPr bwMode="auto">
            <a:xfrm flipV="1">
              <a:off x="1152" y="321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86" name="Freeform 77"/>
            <p:cNvSpPr>
              <a:spLocks/>
            </p:cNvSpPr>
            <p:nvPr/>
          </p:nvSpPr>
          <p:spPr bwMode="auto">
            <a:xfrm>
              <a:off x="1152" y="3144"/>
              <a:ext cx="114" cy="72"/>
            </a:xfrm>
            <a:custGeom>
              <a:avLst/>
              <a:gdLst>
                <a:gd name="T0" fmla="*/ 0 w 114"/>
                <a:gd name="T1" fmla="*/ 72 h 72"/>
                <a:gd name="T2" fmla="*/ 114 w 114"/>
                <a:gd name="T3" fmla="*/ 0 h 72"/>
                <a:gd name="T4" fmla="*/ 0 60000 65536"/>
                <a:gd name="T5" fmla="*/ 0 60000 65536"/>
                <a:gd name="T6" fmla="*/ 0 w 114"/>
                <a:gd name="T7" fmla="*/ 0 h 72"/>
                <a:gd name="T8" fmla="*/ 114 w 114"/>
                <a:gd name="T9" fmla="*/ 72 h 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4" h="72">
                  <a:moveTo>
                    <a:pt x="0" y="72"/>
                  </a:moveTo>
                  <a:lnTo>
                    <a:pt x="114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87" name="Freeform 78"/>
            <p:cNvSpPr>
              <a:spLocks/>
            </p:cNvSpPr>
            <p:nvPr/>
          </p:nvSpPr>
          <p:spPr bwMode="auto">
            <a:xfrm>
              <a:off x="576" y="3121"/>
              <a:ext cx="1173" cy="41"/>
            </a:xfrm>
            <a:custGeom>
              <a:avLst/>
              <a:gdLst>
                <a:gd name="T0" fmla="*/ 1173 w 1173"/>
                <a:gd name="T1" fmla="*/ 41 h 41"/>
                <a:gd name="T2" fmla="*/ 0 w 1173"/>
                <a:gd name="T3" fmla="*/ 0 h 41"/>
                <a:gd name="T4" fmla="*/ 0 60000 65536"/>
                <a:gd name="T5" fmla="*/ 0 60000 65536"/>
                <a:gd name="T6" fmla="*/ 0 w 1173"/>
                <a:gd name="T7" fmla="*/ 0 h 41"/>
                <a:gd name="T8" fmla="*/ 1173 w 1173"/>
                <a:gd name="T9" fmla="*/ 41 h 4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73" h="41">
                  <a:moveTo>
                    <a:pt x="1173" y="41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88" name="Freeform 79"/>
            <p:cNvSpPr>
              <a:spLocks/>
            </p:cNvSpPr>
            <p:nvPr/>
          </p:nvSpPr>
          <p:spPr bwMode="auto">
            <a:xfrm>
              <a:off x="1752" y="3162"/>
              <a:ext cx="369" cy="213"/>
            </a:xfrm>
            <a:custGeom>
              <a:avLst/>
              <a:gdLst>
                <a:gd name="T0" fmla="*/ 0 w 369"/>
                <a:gd name="T1" fmla="*/ 0 h 213"/>
                <a:gd name="T2" fmla="*/ 369 w 369"/>
                <a:gd name="T3" fmla="*/ 213 h 213"/>
                <a:gd name="T4" fmla="*/ 0 60000 65536"/>
                <a:gd name="T5" fmla="*/ 0 60000 65536"/>
                <a:gd name="T6" fmla="*/ 0 w 369"/>
                <a:gd name="T7" fmla="*/ 0 h 213"/>
                <a:gd name="T8" fmla="*/ 369 w 369"/>
                <a:gd name="T9" fmla="*/ 213 h 21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9" h="213">
                  <a:moveTo>
                    <a:pt x="0" y="0"/>
                  </a:moveTo>
                  <a:lnTo>
                    <a:pt x="369" y="21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89" name="Freeform 80"/>
            <p:cNvSpPr>
              <a:spLocks/>
            </p:cNvSpPr>
            <p:nvPr/>
          </p:nvSpPr>
          <p:spPr bwMode="auto">
            <a:xfrm>
              <a:off x="2118" y="3216"/>
              <a:ext cx="186" cy="162"/>
            </a:xfrm>
            <a:custGeom>
              <a:avLst/>
              <a:gdLst>
                <a:gd name="T0" fmla="*/ 0 w 186"/>
                <a:gd name="T1" fmla="*/ 162 h 162"/>
                <a:gd name="T2" fmla="*/ 186 w 186"/>
                <a:gd name="T3" fmla="*/ 0 h 162"/>
                <a:gd name="T4" fmla="*/ 0 60000 65536"/>
                <a:gd name="T5" fmla="*/ 0 60000 65536"/>
                <a:gd name="T6" fmla="*/ 0 w 186"/>
                <a:gd name="T7" fmla="*/ 0 h 162"/>
                <a:gd name="T8" fmla="*/ 186 w 186"/>
                <a:gd name="T9" fmla="*/ 162 h 16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86" h="162">
                  <a:moveTo>
                    <a:pt x="0" y="162"/>
                  </a:moveTo>
                  <a:lnTo>
                    <a:pt x="186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90" name="Line 81"/>
            <p:cNvSpPr>
              <a:spLocks noChangeShapeType="1"/>
            </p:cNvSpPr>
            <p:nvPr/>
          </p:nvSpPr>
          <p:spPr bwMode="auto">
            <a:xfrm>
              <a:off x="1488" y="3168"/>
              <a:ext cx="100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91" name="Line 82"/>
            <p:cNvSpPr>
              <a:spLocks noChangeShapeType="1"/>
            </p:cNvSpPr>
            <p:nvPr/>
          </p:nvSpPr>
          <p:spPr bwMode="auto">
            <a:xfrm flipV="1">
              <a:off x="2496" y="3408"/>
              <a:ext cx="43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92" name="Line 83"/>
            <p:cNvSpPr>
              <a:spLocks noChangeShapeType="1"/>
            </p:cNvSpPr>
            <p:nvPr/>
          </p:nvSpPr>
          <p:spPr bwMode="auto">
            <a:xfrm>
              <a:off x="2928" y="3408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93" name="Line 84"/>
            <p:cNvSpPr>
              <a:spLocks noChangeShapeType="1"/>
            </p:cNvSpPr>
            <p:nvPr/>
          </p:nvSpPr>
          <p:spPr bwMode="auto">
            <a:xfrm>
              <a:off x="3120" y="3408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94" name="Line 85"/>
            <p:cNvSpPr>
              <a:spLocks noChangeShapeType="1"/>
            </p:cNvSpPr>
            <p:nvPr/>
          </p:nvSpPr>
          <p:spPr bwMode="auto">
            <a:xfrm flipV="1">
              <a:off x="1920" y="2640"/>
              <a:ext cx="24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95" name="Line 86"/>
            <p:cNvSpPr>
              <a:spLocks noChangeShapeType="1"/>
            </p:cNvSpPr>
            <p:nvPr/>
          </p:nvSpPr>
          <p:spPr bwMode="auto">
            <a:xfrm flipV="1">
              <a:off x="2160" y="1968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96" name="Line 87"/>
            <p:cNvSpPr>
              <a:spLocks noChangeShapeType="1"/>
            </p:cNvSpPr>
            <p:nvPr/>
          </p:nvSpPr>
          <p:spPr bwMode="auto">
            <a:xfrm flipH="1" flipV="1">
              <a:off x="2064" y="1920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97" name="Freeform 88"/>
            <p:cNvSpPr>
              <a:spLocks/>
            </p:cNvSpPr>
            <p:nvPr/>
          </p:nvSpPr>
          <p:spPr bwMode="auto">
            <a:xfrm>
              <a:off x="960" y="1872"/>
              <a:ext cx="939" cy="579"/>
            </a:xfrm>
            <a:custGeom>
              <a:avLst/>
              <a:gdLst>
                <a:gd name="T0" fmla="*/ 0 w 939"/>
                <a:gd name="T1" fmla="*/ 0 h 579"/>
                <a:gd name="T2" fmla="*/ 939 w 939"/>
                <a:gd name="T3" fmla="*/ 579 h 579"/>
                <a:gd name="T4" fmla="*/ 0 60000 65536"/>
                <a:gd name="T5" fmla="*/ 0 60000 65536"/>
                <a:gd name="T6" fmla="*/ 0 w 939"/>
                <a:gd name="T7" fmla="*/ 0 h 579"/>
                <a:gd name="T8" fmla="*/ 939 w 939"/>
                <a:gd name="T9" fmla="*/ 579 h 57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39" h="579">
                  <a:moveTo>
                    <a:pt x="0" y="0"/>
                  </a:moveTo>
                  <a:lnTo>
                    <a:pt x="939" y="579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98" name="Freeform 89"/>
            <p:cNvSpPr>
              <a:spLocks/>
            </p:cNvSpPr>
            <p:nvPr/>
          </p:nvSpPr>
          <p:spPr bwMode="auto">
            <a:xfrm>
              <a:off x="1899" y="2445"/>
              <a:ext cx="1" cy="99"/>
            </a:xfrm>
            <a:custGeom>
              <a:avLst/>
              <a:gdLst>
                <a:gd name="T0" fmla="*/ 0 w 1"/>
                <a:gd name="T1" fmla="*/ 0 h 99"/>
                <a:gd name="T2" fmla="*/ 0 w 1"/>
                <a:gd name="T3" fmla="*/ 99 h 99"/>
                <a:gd name="T4" fmla="*/ 0 60000 65536"/>
                <a:gd name="T5" fmla="*/ 0 60000 65536"/>
                <a:gd name="T6" fmla="*/ 0 w 1"/>
                <a:gd name="T7" fmla="*/ 0 h 99"/>
                <a:gd name="T8" fmla="*/ 1 w 1"/>
                <a:gd name="T9" fmla="*/ 99 h 9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99">
                  <a:moveTo>
                    <a:pt x="0" y="0"/>
                  </a:moveTo>
                  <a:lnTo>
                    <a:pt x="0" y="99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99" name="Freeform 90"/>
            <p:cNvSpPr>
              <a:spLocks/>
            </p:cNvSpPr>
            <p:nvPr/>
          </p:nvSpPr>
          <p:spPr bwMode="auto">
            <a:xfrm>
              <a:off x="1896" y="2544"/>
              <a:ext cx="2136" cy="1"/>
            </a:xfrm>
            <a:custGeom>
              <a:avLst/>
              <a:gdLst>
                <a:gd name="T0" fmla="*/ 0 w 2136"/>
                <a:gd name="T1" fmla="*/ 0 h 1"/>
                <a:gd name="T2" fmla="*/ 2136 w 2136"/>
                <a:gd name="T3" fmla="*/ 1 h 1"/>
                <a:gd name="T4" fmla="*/ 0 60000 65536"/>
                <a:gd name="T5" fmla="*/ 0 60000 65536"/>
                <a:gd name="T6" fmla="*/ 0 w 2136"/>
                <a:gd name="T7" fmla="*/ 0 h 1"/>
                <a:gd name="T8" fmla="*/ 2136 w 213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36" h="1">
                  <a:moveTo>
                    <a:pt x="0" y="0"/>
                  </a:moveTo>
                  <a:lnTo>
                    <a:pt x="2136" y="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00" name="Line 91"/>
            <p:cNvSpPr>
              <a:spLocks noChangeShapeType="1"/>
            </p:cNvSpPr>
            <p:nvPr/>
          </p:nvSpPr>
          <p:spPr bwMode="auto">
            <a:xfrm>
              <a:off x="4032" y="2544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01" name="Freeform 92"/>
            <p:cNvSpPr>
              <a:spLocks/>
            </p:cNvSpPr>
            <p:nvPr/>
          </p:nvSpPr>
          <p:spPr bwMode="auto">
            <a:xfrm>
              <a:off x="1956" y="2304"/>
              <a:ext cx="204" cy="162"/>
            </a:xfrm>
            <a:custGeom>
              <a:avLst/>
              <a:gdLst>
                <a:gd name="T0" fmla="*/ 0 w 204"/>
                <a:gd name="T1" fmla="*/ 162 h 162"/>
                <a:gd name="T2" fmla="*/ 204 w 204"/>
                <a:gd name="T3" fmla="*/ 0 h 162"/>
                <a:gd name="T4" fmla="*/ 0 60000 65536"/>
                <a:gd name="T5" fmla="*/ 0 60000 65536"/>
                <a:gd name="T6" fmla="*/ 0 w 204"/>
                <a:gd name="T7" fmla="*/ 0 h 162"/>
                <a:gd name="T8" fmla="*/ 204 w 204"/>
                <a:gd name="T9" fmla="*/ 162 h 16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04" h="162">
                  <a:moveTo>
                    <a:pt x="0" y="162"/>
                  </a:moveTo>
                  <a:lnTo>
                    <a:pt x="204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02" name="Freeform 93"/>
            <p:cNvSpPr>
              <a:spLocks/>
            </p:cNvSpPr>
            <p:nvPr/>
          </p:nvSpPr>
          <p:spPr bwMode="auto">
            <a:xfrm>
              <a:off x="2304" y="2847"/>
              <a:ext cx="132" cy="369"/>
            </a:xfrm>
            <a:custGeom>
              <a:avLst/>
              <a:gdLst>
                <a:gd name="T0" fmla="*/ 0 w 132"/>
                <a:gd name="T1" fmla="*/ 369 h 369"/>
                <a:gd name="T2" fmla="*/ 132 w 132"/>
                <a:gd name="T3" fmla="*/ 0 h 369"/>
                <a:gd name="T4" fmla="*/ 0 60000 65536"/>
                <a:gd name="T5" fmla="*/ 0 60000 65536"/>
                <a:gd name="T6" fmla="*/ 0 w 132"/>
                <a:gd name="T7" fmla="*/ 0 h 369"/>
                <a:gd name="T8" fmla="*/ 132 w 132"/>
                <a:gd name="T9" fmla="*/ 369 h 36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2" h="369">
                  <a:moveTo>
                    <a:pt x="0" y="369"/>
                  </a:moveTo>
                  <a:lnTo>
                    <a:pt x="132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03" name="Freeform 94"/>
            <p:cNvSpPr>
              <a:spLocks/>
            </p:cNvSpPr>
            <p:nvPr/>
          </p:nvSpPr>
          <p:spPr bwMode="auto">
            <a:xfrm>
              <a:off x="2433" y="2688"/>
              <a:ext cx="207" cy="165"/>
            </a:xfrm>
            <a:custGeom>
              <a:avLst/>
              <a:gdLst>
                <a:gd name="T0" fmla="*/ 0 w 207"/>
                <a:gd name="T1" fmla="*/ 165 h 165"/>
                <a:gd name="T2" fmla="*/ 207 w 207"/>
                <a:gd name="T3" fmla="*/ 0 h 165"/>
                <a:gd name="T4" fmla="*/ 0 60000 65536"/>
                <a:gd name="T5" fmla="*/ 0 60000 65536"/>
                <a:gd name="T6" fmla="*/ 0 w 207"/>
                <a:gd name="T7" fmla="*/ 0 h 165"/>
                <a:gd name="T8" fmla="*/ 207 w 207"/>
                <a:gd name="T9" fmla="*/ 165 h 1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07" h="165">
                  <a:moveTo>
                    <a:pt x="0" y="165"/>
                  </a:moveTo>
                  <a:lnTo>
                    <a:pt x="207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04" name="Line 95"/>
            <p:cNvSpPr>
              <a:spLocks noChangeShapeType="1"/>
            </p:cNvSpPr>
            <p:nvPr/>
          </p:nvSpPr>
          <p:spPr bwMode="auto">
            <a:xfrm>
              <a:off x="2640" y="2688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05" name="Line 96"/>
            <p:cNvSpPr>
              <a:spLocks noChangeShapeType="1"/>
            </p:cNvSpPr>
            <p:nvPr/>
          </p:nvSpPr>
          <p:spPr bwMode="auto">
            <a:xfrm>
              <a:off x="2928" y="2688"/>
              <a:ext cx="9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06" name="Line 97"/>
            <p:cNvSpPr>
              <a:spLocks noChangeShapeType="1"/>
            </p:cNvSpPr>
            <p:nvPr/>
          </p:nvSpPr>
          <p:spPr bwMode="auto">
            <a:xfrm>
              <a:off x="3024" y="2880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07" name="Line 98"/>
            <p:cNvSpPr>
              <a:spLocks noChangeShapeType="1"/>
            </p:cNvSpPr>
            <p:nvPr/>
          </p:nvSpPr>
          <p:spPr bwMode="auto">
            <a:xfrm>
              <a:off x="3024" y="3504"/>
              <a:ext cx="100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08" name="Freeform 99"/>
            <p:cNvSpPr>
              <a:spLocks/>
            </p:cNvSpPr>
            <p:nvPr/>
          </p:nvSpPr>
          <p:spPr bwMode="auto">
            <a:xfrm>
              <a:off x="3072" y="3564"/>
              <a:ext cx="48" cy="804"/>
            </a:xfrm>
            <a:custGeom>
              <a:avLst/>
              <a:gdLst>
                <a:gd name="T0" fmla="*/ 48 w 48"/>
                <a:gd name="T1" fmla="*/ 0 h 804"/>
                <a:gd name="T2" fmla="*/ 0 w 48"/>
                <a:gd name="T3" fmla="*/ 804 h 804"/>
                <a:gd name="T4" fmla="*/ 0 60000 65536"/>
                <a:gd name="T5" fmla="*/ 0 60000 65536"/>
                <a:gd name="T6" fmla="*/ 0 w 48"/>
                <a:gd name="T7" fmla="*/ 0 h 804"/>
                <a:gd name="T8" fmla="*/ 48 w 48"/>
                <a:gd name="T9" fmla="*/ 804 h 80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8" h="804">
                  <a:moveTo>
                    <a:pt x="48" y="0"/>
                  </a:moveTo>
                  <a:lnTo>
                    <a:pt x="0" y="80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09" name="Freeform 100"/>
            <p:cNvSpPr>
              <a:spLocks/>
            </p:cNvSpPr>
            <p:nvPr/>
          </p:nvSpPr>
          <p:spPr bwMode="auto">
            <a:xfrm>
              <a:off x="2985" y="4326"/>
              <a:ext cx="87" cy="42"/>
            </a:xfrm>
            <a:custGeom>
              <a:avLst/>
              <a:gdLst>
                <a:gd name="T0" fmla="*/ 87 w 87"/>
                <a:gd name="T1" fmla="*/ 42 h 42"/>
                <a:gd name="T2" fmla="*/ 0 w 87"/>
                <a:gd name="T3" fmla="*/ 0 h 42"/>
                <a:gd name="T4" fmla="*/ 0 60000 65536"/>
                <a:gd name="T5" fmla="*/ 0 60000 65536"/>
                <a:gd name="T6" fmla="*/ 0 w 87"/>
                <a:gd name="T7" fmla="*/ 0 h 42"/>
                <a:gd name="T8" fmla="*/ 87 w 87"/>
                <a:gd name="T9" fmla="*/ 42 h 4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7" h="42">
                  <a:moveTo>
                    <a:pt x="87" y="42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10" name="Freeform 101"/>
            <p:cNvSpPr>
              <a:spLocks/>
            </p:cNvSpPr>
            <p:nvPr/>
          </p:nvSpPr>
          <p:spPr bwMode="auto">
            <a:xfrm>
              <a:off x="2985" y="4230"/>
              <a:ext cx="96" cy="96"/>
            </a:xfrm>
            <a:custGeom>
              <a:avLst/>
              <a:gdLst>
                <a:gd name="T0" fmla="*/ 0 w 96"/>
                <a:gd name="T1" fmla="*/ 96 h 96"/>
                <a:gd name="T2" fmla="*/ 96 w 96"/>
                <a:gd name="T3" fmla="*/ 0 h 96"/>
                <a:gd name="T4" fmla="*/ 0 60000 65536"/>
                <a:gd name="T5" fmla="*/ 0 60000 65536"/>
                <a:gd name="T6" fmla="*/ 0 w 96"/>
                <a:gd name="T7" fmla="*/ 0 h 96"/>
                <a:gd name="T8" fmla="*/ 96 w 96"/>
                <a:gd name="T9" fmla="*/ 96 h 9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6" h="96">
                  <a:moveTo>
                    <a:pt x="0" y="96"/>
                  </a:moveTo>
                  <a:lnTo>
                    <a:pt x="96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11" name="Line 102"/>
            <p:cNvSpPr>
              <a:spLocks noChangeShapeType="1"/>
            </p:cNvSpPr>
            <p:nvPr/>
          </p:nvSpPr>
          <p:spPr bwMode="auto">
            <a:xfrm>
              <a:off x="2688" y="4320"/>
              <a:ext cx="28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12" name="Freeform 103"/>
            <p:cNvSpPr>
              <a:spLocks/>
            </p:cNvSpPr>
            <p:nvPr/>
          </p:nvSpPr>
          <p:spPr bwMode="auto">
            <a:xfrm>
              <a:off x="3111" y="3834"/>
              <a:ext cx="633" cy="1158"/>
            </a:xfrm>
            <a:custGeom>
              <a:avLst/>
              <a:gdLst>
                <a:gd name="T0" fmla="*/ 0 w 633"/>
                <a:gd name="T1" fmla="*/ 0 h 1158"/>
                <a:gd name="T2" fmla="*/ 633 w 633"/>
                <a:gd name="T3" fmla="*/ 1158 h 1158"/>
                <a:gd name="T4" fmla="*/ 0 60000 65536"/>
                <a:gd name="T5" fmla="*/ 0 60000 65536"/>
                <a:gd name="T6" fmla="*/ 0 w 633"/>
                <a:gd name="T7" fmla="*/ 0 h 1158"/>
                <a:gd name="T8" fmla="*/ 633 w 633"/>
                <a:gd name="T9" fmla="*/ 1158 h 115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33" h="1158">
                  <a:moveTo>
                    <a:pt x="0" y="0"/>
                  </a:moveTo>
                  <a:lnTo>
                    <a:pt x="633" y="115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13" name="Line 104"/>
            <p:cNvSpPr>
              <a:spLocks noChangeShapeType="1"/>
            </p:cNvSpPr>
            <p:nvPr/>
          </p:nvSpPr>
          <p:spPr bwMode="auto">
            <a:xfrm flipV="1">
              <a:off x="3120" y="3759"/>
              <a:ext cx="14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14" name="Freeform 105"/>
            <p:cNvSpPr>
              <a:spLocks/>
            </p:cNvSpPr>
            <p:nvPr/>
          </p:nvSpPr>
          <p:spPr bwMode="auto">
            <a:xfrm>
              <a:off x="3261" y="3504"/>
              <a:ext cx="4" cy="261"/>
            </a:xfrm>
            <a:custGeom>
              <a:avLst/>
              <a:gdLst>
                <a:gd name="T0" fmla="*/ 0 w 4"/>
                <a:gd name="T1" fmla="*/ 261 h 261"/>
                <a:gd name="T2" fmla="*/ 4 w 4"/>
                <a:gd name="T3" fmla="*/ 0 h 261"/>
                <a:gd name="T4" fmla="*/ 0 60000 65536"/>
                <a:gd name="T5" fmla="*/ 0 60000 65536"/>
                <a:gd name="T6" fmla="*/ 0 w 4"/>
                <a:gd name="T7" fmla="*/ 0 h 261"/>
                <a:gd name="T8" fmla="*/ 4 w 4"/>
                <a:gd name="T9" fmla="*/ 261 h 26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261">
                  <a:moveTo>
                    <a:pt x="0" y="261"/>
                  </a:moveTo>
                  <a:lnTo>
                    <a:pt x="4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15" name="Line 106"/>
            <p:cNvSpPr>
              <a:spLocks noChangeShapeType="1"/>
            </p:cNvSpPr>
            <p:nvPr/>
          </p:nvSpPr>
          <p:spPr bwMode="auto">
            <a:xfrm>
              <a:off x="2961" y="3387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16" name="Line 107"/>
            <p:cNvSpPr>
              <a:spLocks noChangeShapeType="1"/>
            </p:cNvSpPr>
            <p:nvPr/>
          </p:nvSpPr>
          <p:spPr bwMode="auto">
            <a:xfrm flipV="1">
              <a:off x="3108" y="3240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17" name="Line 108"/>
            <p:cNvSpPr>
              <a:spLocks noChangeShapeType="1"/>
            </p:cNvSpPr>
            <p:nvPr/>
          </p:nvSpPr>
          <p:spPr bwMode="auto">
            <a:xfrm>
              <a:off x="3294" y="324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18" name="Line 109"/>
            <p:cNvSpPr>
              <a:spLocks noChangeShapeType="1"/>
            </p:cNvSpPr>
            <p:nvPr/>
          </p:nvSpPr>
          <p:spPr bwMode="auto">
            <a:xfrm flipH="1">
              <a:off x="3456" y="345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19" name="Line 110"/>
            <p:cNvSpPr>
              <a:spLocks noChangeShapeType="1"/>
            </p:cNvSpPr>
            <p:nvPr/>
          </p:nvSpPr>
          <p:spPr bwMode="auto">
            <a:xfrm flipV="1">
              <a:off x="3456" y="3024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20" name="Line 111"/>
            <p:cNvSpPr>
              <a:spLocks noChangeShapeType="1"/>
            </p:cNvSpPr>
            <p:nvPr/>
          </p:nvSpPr>
          <p:spPr bwMode="auto">
            <a:xfrm flipH="1" flipV="1">
              <a:off x="3072" y="2784"/>
              <a:ext cx="38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21" name="Line 112"/>
            <p:cNvSpPr>
              <a:spLocks noChangeShapeType="1"/>
            </p:cNvSpPr>
            <p:nvPr/>
          </p:nvSpPr>
          <p:spPr bwMode="auto">
            <a:xfrm flipV="1">
              <a:off x="3072" y="25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22" name="Line 113"/>
            <p:cNvSpPr>
              <a:spLocks noChangeShapeType="1"/>
            </p:cNvSpPr>
            <p:nvPr/>
          </p:nvSpPr>
          <p:spPr bwMode="auto">
            <a:xfrm flipH="1" flipV="1">
              <a:off x="2976" y="2304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23" name="Line 114"/>
            <p:cNvSpPr>
              <a:spLocks noChangeShapeType="1"/>
            </p:cNvSpPr>
            <p:nvPr/>
          </p:nvSpPr>
          <p:spPr bwMode="auto">
            <a:xfrm flipH="1">
              <a:off x="2160" y="2304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24" name="Line 115"/>
            <p:cNvSpPr>
              <a:spLocks noChangeShapeType="1"/>
            </p:cNvSpPr>
            <p:nvPr/>
          </p:nvSpPr>
          <p:spPr bwMode="auto">
            <a:xfrm flipV="1">
              <a:off x="3360" y="1968"/>
              <a:ext cx="72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25" name="Line 116"/>
            <p:cNvSpPr>
              <a:spLocks noChangeShapeType="1"/>
            </p:cNvSpPr>
            <p:nvPr/>
          </p:nvSpPr>
          <p:spPr bwMode="auto">
            <a:xfrm flipH="1" flipV="1">
              <a:off x="1200" y="1776"/>
              <a:ext cx="768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26" name="Line 117"/>
            <p:cNvSpPr>
              <a:spLocks noChangeShapeType="1"/>
            </p:cNvSpPr>
            <p:nvPr/>
          </p:nvSpPr>
          <p:spPr bwMode="auto">
            <a:xfrm flipH="1">
              <a:off x="1920" y="2256"/>
              <a:ext cx="4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27" name="Freeform 118"/>
            <p:cNvSpPr>
              <a:spLocks/>
            </p:cNvSpPr>
            <p:nvPr/>
          </p:nvSpPr>
          <p:spPr bwMode="auto">
            <a:xfrm>
              <a:off x="1860" y="1935"/>
              <a:ext cx="234" cy="549"/>
            </a:xfrm>
            <a:custGeom>
              <a:avLst/>
              <a:gdLst>
                <a:gd name="T0" fmla="*/ 0 w 234"/>
                <a:gd name="T1" fmla="*/ 549 h 549"/>
                <a:gd name="T2" fmla="*/ 234 w 234"/>
                <a:gd name="T3" fmla="*/ 0 h 549"/>
                <a:gd name="T4" fmla="*/ 0 60000 65536"/>
                <a:gd name="T5" fmla="*/ 0 60000 65536"/>
                <a:gd name="T6" fmla="*/ 0 w 234"/>
                <a:gd name="T7" fmla="*/ 0 h 549"/>
                <a:gd name="T8" fmla="*/ 234 w 234"/>
                <a:gd name="T9" fmla="*/ 549 h 54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34" h="549">
                  <a:moveTo>
                    <a:pt x="0" y="549"/>
                  </a:moveTo>
                  <a:lnTo>
                    <a:pt x="234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28" name="Freeform 119"/>
            <p:cNvSpPr>
              <a:spLocks/>
            </p:cNvSpPr>
            <p:nvPr/>
          </p:nvSpPr>
          <p:spPr bwMode="auto">
            <a:xfrm>
              <a:off x="2097" y="1632"/>
              <a:ext cx="351" cy="303"/>
            </a:xfrm>
            <a:custGeom>
              <a:avLst/>
              <a:gdLst>
                <a:gd name="T0" fmla="*/ 0 w 351"/>
                <a:gd name="T1" fmla="*/ 303 h 303"/>
                <a:gd name="T2" fmla="*/ 351 w 351"/>
                <a:gd name="T3" fmla="*/ 0 h 303"/>
                <a:gd name="T4" fmla="*/ 0 60000 65536"/>
                <a:gd name="T5" fmla="*/ 0 60000 65536"/>
                <a:gd name="T6" fmla="*/ 0 w 351"/>
                <a:gd name="T7" fmla="*/ 0 h 303"/>
                <a:gd name="T8" fmla="*/ 351 w 351"/>
                <a:gd name="T9" fmla="*/ 303 h 30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51" h="303">
                  <a:moveTo>
                    <a:pt x="0" y="303"/>
                  </a:moveTo>
                  <a:lnTo>
                    <a:pt x="35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29" name="Line 120"/>
            <p:cNvSpPr>
              <a:spLocks noChangeShapeType="1"/>
            </p:cNvSpPr>
            <p:nvPr/>
          </p:nvSpPr>
          <p:spPr bwMode="auto">
            <a:xfrm>
              <a:off x="2448" y="1632"/>
              <a:ext cx="38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30" name="Line 121"/>
            <p:cNvSpPr>
              <a:spLocks noChangeShapeType="1"/>
            </p:cNvSpPr>
            <p:nvPr/>
          </p:nvSpPr>
          <p:spPr bwMode="auto">
            <a:xfrm flipV="1">
              <a:off x="2064" y="139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31" name="Line 122"/>
            <p:cNvSpPr>
              <a:spLocks noChangeShapeType="1"/>
            </p:cNvSpPr>
            <p:nvPr/>
          </p:nvSpPr>
          <p:spPr bwMode="auto">
            <a:xfrm flipV="1">
              <a:off x="2208" y="1152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32" name="Line 123"/>
            <p:cNvSpPr>
              <a:spLocks noChangeShapeType="1"/>
            </p:cNvSpPr>
            <p:nvPr/>
          </p:nvSpPr>
          <p:spPr bwMode="auto">
            <a:xfrm flipH="1">
              <a:off x="2064" y="115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33" name="Freeform 124"/>
            <p:cNvSpPr>
              <a:spLocks/>
            </p:cNvSpPr>
            <p:nvPr/>
          </p:nvSpPr>
          <p:spPr bwMode="auto">
            <a:xfrm>
              <a:off x="1920" y="3603"/>
              <a:ext cx="288" cy="237"/>
            </a:xfrm>
            <a:custGeom>
              <a:avLst/>
              <a:gdLst>
                <a:gd name="T0" fmla="*/ 288 w 288"/>
                <a:gd name="T1" fmla="*/ 0 h 237"/>
                <a:gd name="T2" fmla="*/ 0 w 288"/>
                <a:gd name="T3" fmla="*/ 237 h 237"/>
                <a:gd name="T4" fmla="*/ 0 60000 65536"/>
                <a:gd name="T5" fmla="*/ 0 60000 65536"/>
                <a:gd name="T6" fmla="*/ 0 w 288"/>
                <a:gd name="T7" fmla="*/ 0 h 237"/>
                <a:gd name="T8" fmla="*/ 288 w 288"/>
                <a:gd name="T9" fmla="*/ 237 h 23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8" h="237">
                  <a:moveTo>
                    <a:pt x="288" y="0"/>
                  </a:moveTo>
                  <a:lnTo>
                    <a:pt x="0" y="237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34" name="Line 125"/>
            <p:cNvSpPr>
              <a:spLocks noChangeShapeType="1"/>
            </p:cNvSpPr>
            <p:nvPr/>
          </p:nvSpPr>
          <p:spPr bwMode="auto">
            <a:xfrm>
              <a:off x="1920" y="3840"/>
              <a:ext cx="14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35" name="Line 126"/>
            <p:cNvSpPr>
              <a:spLocks noChangeShapeType="1"/>
            </p:cNvSpPr>
            <p:nvPr/>
          </p:nvSpPr>
          <p:spPr bwMode="auto">
            <a:xfrm>
              <a:off x="1824" y="4512"/>
              <a:ext cx="1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36" name="Line 127"/>
            <p:cNvSpPr>
              <a:spLocks noChangeShapeType="1"/>
            </p:cNvSpPr>
            <p:nvPr/>
          </p:nvSpPr>
          <p:spPr bwMode="auto">
            <a:xfrm flipV="1">
              <a:off x="2976" y="4320"/>
              <a:ext cx="28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37" name="Line 128"/>
            <p:cNvSpPr>
              <a:spLocks noChangeShapeType="1"/>
            </p:cNvSpPr>
            <p:nvPr/>
          </p:nvSpPr>
          <p:spPr bwMode="auto">
            <a:xfrm>
              <a:off x="3264" y="432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38" name="Line 129"/>
            <p:cNvSpPr>
              <a:spLocks noChangeShapeType="1"/>
            </p:cNvSpPr>
            <p:nvPr/>
          </p:nvSpPr>
          <p:spPr bwMode="auto">
            <a:xfrm flipH="1" flipV="1">
              <a:off x="1152" y="3456"/>
              <a:ext cx="672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39" name="Line 130"/>
            <p:cNvSpPr>
              <a:spLocks noChangeShapeType="1"/>
            </p:cNvSpPr>
            <p:nvPr/>
          </p:nvSpPr>
          <p:spPr bwMode="auto">
            <a:xfrm flipH="1" flipV="1">
              <a:off x="1104" y="2832"/>
              <a:ext cx="4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40" name="Line 131"/>
            <p:cNvSpPr>
              <a:spLocks noChangeShapeType="1"/>
            </p:cNvSpPr>
            <p:nvPr/>
          </p:nvSpPr>
          <p:spPr bwMode="auto">
            <a:xfrm flipV="1">
              <a:off x="1104" y="1152"/>
              <a:ext cx="672" cy="1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41" name="Line 132"/>
            <p:cNvSpPr>
              <a:spLocks noChangeShapeType="1"/>
            </p:cNvSpPr>
            <p:nvPr/>
          </p:nvSpPr>
          <p:spPr bwMode="auto">
            <a:xfrm flipV="1">
              <a:off x="1776" y="1104"/>
              <a:ext cx="43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42" name="Line 133"/>
            <p:cNvSpPr>
              <a:spLocks noChangeShapeType="1"/>
            </p:cNvSpPr>
            <p:nvPr/>
          </p:nvSpPr>
          <p:spPr bwMode="auto">
            <a:xfrm>
              <a:off x="2208" y="1104"/>
              <a:ext cx="1008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43" name="Line 134"/>
            <p:cNvSpPr>
              <a:spLocks noChangeShapeType="1"/>
            </p:cNvSpPr>
            <p:nvPr/>
          </p:nvSpPr>
          <p:spPr bwMode="auto">
            <a:xfrm>
              <a:off x="3216" y="1680"/>
              <a:ext cx="48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44" name="Line 135"/>
            <p:cNvSpPr>
              <a:spLocks noChangeShapeType="1"/>
            </p:cNvSpPr>
            <p:nvPr/>
          </p:nvSpPr>
          <p:spPr bwMode="auto">
            <a:xfrm>
              <a:off x="3696" y="2544"/>
              <a:ext cx="48" cy="1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45" name="Line 136"/>
            <p:cNvSpPr>
              <a:spLocks noChangeShapeType="1"/>
            </p:cNvSpPr>
            <p:nvPr/>
          </p:nvSpPr>
          <p:spPr bwMode="auto">
            <a:xfrm flipV="1">
              <a:off x="3504" y="4032"/>
              <a:ext cx="24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46" name="Oval 137"/>
            <p:cNvSpPr>
              <a:spLocks noChangeArrowheads="1"/>
            </p:cNvSpPr>
            <p:nvPr/>
          </p:nvSpPr>
          <p:spPr bwMode="auto">
            <a:xfrm>
              <a:off x="2040" y="5088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47" name="Oval 138"/>
            <p:cNvSpPr>
              <a:spLocks noChangeArrowheads="1"/>
            </p:cNvSpPr>
            <p:nvPr/>
          </p:nvSpPr>
          <p:spPr bwMode="auto">
            <a:xfrm>
              <a:off x="2577" y="5040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48" name="Oval 139"/>
            <p:cNvSpPr>
              <a:spLocks noChangeArrowheads="1"/>
            </p:cNvSpPr>
            <p:nvPr/>
          </p:nvSpPr>
          <p:spPr bwMode="auto">
            <a:xfrm>
              <a:off x="2613" y="4656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49" name="Oval 140"/>
            <p:cNvSpPr>
              <a:spLocks noChangeArrowheads="1"/>
            </p:cNvSpPr>
            <p:nvPr/>
          </p:nvSpPr>
          <p:spPr bwMode="auto">
            <a:xfrm>
              <a:off x="2955" y="4656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50" name="Oval 141"/>
            <p:cNvSpPr>
              <a:spLocks noChangeArrowheads="1"/>
            </p:cNvSpPr>
            <p:nvPr/>
          </p:nvSpPr>
          <p:spPr bwMode="auto">
            <a:xfrm>
              <a:off x="864" y="3477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51" name="Oval 142"/>
            <p:cNvSpPr>
              <a:spLocks noChangeArrowheads="1"/>
            </p:cNvSpPr>
            <p:nvPr/>
          </p:nvSpPr>
          <p:spPr bwMode="auto">
            <a:xfrm>
              <a:off x="528" y="3096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52" name="Oval 143"/>
            <p:cNvSpPr>
              <a:spLocks noChangeArrowheads="1"/>
            </p:cNvSpPr>
            <p:nvPr/>
          </p:nvSpPr>
          <p:spPr bwMode="auto">
            <a:xfrm>
              <a:off x="915" y="1839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53" name="Oval 144"/>
            <p:cNvSpPr>
              <a:spLocks noChangeArrowheads="1"/>
            </p:cNvSpPr>
            <p:nvPr/>
          </p:nvSpPr>
          <p:spPr bwMode="auto">
            <a:xfrm>
              <a:off x="1161" y="1743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54" name="Oval 145"/>
            <p:cNvSpPr>
              <a:spLocks noChangeArrowheads="1"/>
            </p:cNvSpPr>
            <p:nvPr/>
          </p:nvSpPr>
          <p:spPr bwMode="auto">
            <a:xfrm>
              <a:off x="1590" y="1644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55" name="Oval 146"/>
            <p:cNvSpPr>
              <a:spLocks noChangeArrowheads="1"/>
            </p:cNvSpPr>
            <p:nvPr/>
          </p:nvSpPr>
          <p:spPr bwMode="auto">
            <a:xfrm>
              <a:off x="1563" y="786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56" name="Oval 147"/>
            <p:cNvSpPr>
              <a:spLocks noChangeArrowheads="1"/>
            </p:cNvSpPr>
            <p:nvPr/>
          </p:nvSpPr>
          <p:spPr bwMode="auto">
            <a:xfrm>
              <a:off x="2031" y="720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57" name="Oval 148"/>
            <p:cNvSpPr>
              <a:spLocks noChangeArrowheads="1"/>
            </p:cNvSpPr>
            <p:nvPr/>
          </p:nvSpPr>
          <p:spPr bwMode="auto">
            <a:xfrm>
              <a:off x="2763" y="1440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58" name="Oval 149"/>
            <p:cNvSpPr>
              <a:spLocks noChangeArrowheads="1"/>
            </p:cNvSpPr>
            <p:nvPr/>
          </p:nvSpPr>
          <p:spPr bwMode="auto">
            <a:xfrm>
              <a:off x="3105" y="1128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59" name="Oval 150"/>
            <p:cNvSpPr>
              <a:spLocks noChangeArrowheads="1"/>
            </p:cNvSpPr>
            <p:nvPr/>
          </p:nvSpPr>
          <p:spPr bwMode="auto">
            <a:xfrm>
              <a:off x="3648" y="1494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60" name="Oval 151"/>
            <p:cNvSpPr>
              <a:spLocks noChangeArrowheads="1"/>
            </p:cNvSpPr>
            <p:nvPr/>
          </p:nvSpPr>
          <p:spPr bwMode="auto">
            <a:xfrm>
              <a:off x="4068" y="1929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61" name="Oval 152"/>
            <p:cNvSpPr>
              <a:spLocks noChangeArrowheads="1"/>
            </p:cNvSpPr>
            <p:nvPr/>
          </p:nvSpPr>
          <p:spPr bwMode="auto">
            <a:xfrm>
              <a:off x="3726" y="4992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62" name="Oval 153"/>
            <p:cNvSpPr>
              <a:spLocks noChangeArrowheads="1"/>
            </p:cNvSpPr>
            <p:nvPr/>
          </p:nvSpPr>
          <p:spPr bwMode="auto">
            <a:xfrm>
              <a:off x="3984" y="4080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63" name="Oval 154"/>
            <p:cNvSpPr>
              <a:spLocks noChangeArrowheads="1"/>
            </p:cNvSpPr>
            <p:nvPr/>
          </p:nvSpPr>
          <p:spPr bwMode="auto">
            <a:xfrm>
              <a:off x="3051" y="4368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64" name="Oval 155"/>
            <p:cNvSpPr>
              <a:spLocks noChangeArrowheads="1"/>
            </p:cNvSpPr>
            <p:nvPr/>
          </p:nvSpPr>
          <p:spPr bwMode="auto">
            <a:xfrm>
              <a:off x="4008" y="3168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65" name="Oval 156"/>
            <p:cNvSpPr>
              <a:spLocks noChangeArrowheads="1"/>
            </p:cNvSpPr>
            <p:nvPr/>
          </p:nvSpPr>
          <p:spPr bwMode="auto">
            <a:xfrm>
              <a:off x="3648" y="3216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66" name="Oval 157"/>
            <p:cNvSpPr>
              <a:spLocks noChangeArrowheads="1"/>
            </p:cNvSpPr>
            <p:nvPr/>
          </p:nvSpPr>
          <p:spPr bwMode="auto">
            <a:xfrm>
              <a:off x="3648" y="3432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67" name="Oval 158"/>
            <p:cNvSpPr>
              <a:spLocks noChangeArrowheads="1"/>
            </p:cNvSpPr>
            <p:nvPr/>
          </p:nvSpPr>
          <p:spPr bwMode="auto">
            <a:xfrm>
              <a:off x="1809" y="4002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68" name="Oval 159"/>
            <p:cNvSpPr>
              <a:spLocks noChangeArrowheads="1"/>
            </p:cNvSpPr>
            <p:nvPr/>
          </p:nvSpPr>
          <p:spPr bwMode="auto">
            <a:xfrm>
              <a:off x="2026" y="4128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69" name="Oval 160"/>
            <p:cNvSpPr>
              <a:spLocks noChangeArrowheads="1"/>
            </p:cNvSpPr>
            <p:nvPr/>
          </p:nvSpPr>
          <p:spPr bwMode="auto">
            <a:xfrm>
              <a:off x="2496" y="3984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70" name="Oval 161"/>
            <p:cNvSpPr>
              <a:spLocks noChangeArrowheads="1"/>
            </p:cNvSpPr>
            <p:nvPr/>
          </p:nvSpPr>
          <p:spPr bwMode="auto">
            <a:xfrm>
              <a:off x="2644" y="4276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71" name="Oval 162"/>
            <p:cNvSpPr>
              <a:spLocks noChangeArrowheads="1"/>
            </p:cNvSpPr>
            <p:nvPr/>
          </p:nvSpPr>
          <p:spPr bwMode="auto">
            <a:xfrm>
              <a:off x="2149" y="3561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72" name="Oval 163"/>
            <p:cNvSpPr>
              <a:spLocks noChangeArrowheads="1"/>
            </p:cNvSpPr>
            <p:nvPr/>
          </p:nvSpPr>
          <p:spPr bwMode="auto">
            <a:xfrm>
              <a:off x="2644" y="3552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73" name="Oval 164"/>
            <p:cNvSpPr>
              <a:spLocks noChangeArrowheads="1"/>
            </p:cNvSpPr>
            <p:nvPr/>
          </p:nvSpPr>
          <p:spPr bwMode="auto">
            <a:xfrm>
              <a:off x="2524" y="3687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74" name="Oval 165"/>
            <p:cNvSpPr>
              <a:spLocks noChangeArrowheads="1"/>
            </p:cNvSpPr>
            <p:nvPr/>
          </p:nvSpPr>
          <p:spPr bwMode="auto">
            <a:xfrm>
              <a:off x="2812" y="3879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75" name="Oval 166"/>
            <p:cNvSpPr>
              <a:spLocks noChangeArrowheads="1"/>
            </p:cNvSpPr>
            <p:nvPr/>
          </p:nvSpPr>
          <p:spPr bwMode="auto">
            <a:xfrm>
              <a:off x="3076" y="3787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76" name="Oval 167"/>
            <p:cNvSpPr>
              <a:spLocks noChangeArrowheads="1"/>
            </p:cNvSpPr>
            <p:nvPr/>
          </p:nvSpPr>
          <p:spPr bwMode="auto">
            <a:xfrm>
              <a:off x="3226" y="3630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77" name="Oval 168"/>
            <p:cNvSpPr>
              <a:spLocks noChangeArrowheads="1"/>
            </p:cNvSpPr>
            <p:nvPr/>
          </p:nvSpPr>
          <p:spPr bwMode="auto">
            <a:xfrm>
              <a:off x="3072" y="3519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78" name="Oval 169"/>
            <p:cNvSpPr>
              <a:spLocks noChangeArrowheads="1"/>
            </p:cNvSpPr>
            <p:nvPr/>
          </p:nvSpPr>
          <p:spPr bwMode="auto">
            <a:xfrm>
              <a:off x="3075" y="3348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79" name="Oval 170"/>
            <p:cNvSpPr>
              <a:spLocks noChangeArrowheads="1"/>
            </p:cNvSpPr>
            <p:nvPr/>
          </p:nvSpPr>
          <p:spPr bwMode="auto">
            <a:xfrm>
              <a:off x="2976" y="3342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80" name="Oval 171"/>
            <p:cNvSpPr>
              <a:spLocks noChangeArrowheads="1"/>
            </p:cNvSpPr>
            <p:nvPr/>
          </p:nvSpPr>
          <p:spPr bwMode="auto">
            <a:xfrm>
              <a:off x="3244" y="3201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81" name="Oval 172"/>
            <p:cNvSpPr>
              <a:spLocks noChangeArrowheads="1"/>
            </p:cNvSpPr>
            <p:nvPr/>
          </p:nvSpPr>
          <p:spPr bwMode="auto">
            <a:xfrm>
              <a:off x="3412" y="3202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82" name="Oval 173"/>
            <p:cNvSpPr>
              <a:spLocks noChangeArrowheads="1"/>
            </p:cNvSpPr>
            <p:nvPr/>
          </p:nvSpPr>
          <p:spPr bwMode="auto">
            <a:xfrm>
              <a:off x="2764" y="3246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83" name="Oval 174"/>
            <p:cNvSpPr>
              <a:spLocks noChangeArrowheads="1"/>
            </p:cNvSpPr>
            <p:nvPr/>
          </p:nvSpPr>
          <p:spPr bwMode="auto">
            <a:xfrm>
              <a:off x="2539" y="3360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84" name="Oval 175"/>
            <p:cNvSpPr>
              <a:spLocks noChangeArrowheads="1"/>
            </p:cNvSpPr>
            <p:nvPr/>
          </p:nvSpPr>
          <p:spPr bwMode="auto">
            <a:xfrm>
              <a:off x="2613" y="3156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85" name="Oval 176"/>
            <p:cNvSpPr>
              <a:spLocks noChangeArrowheads="1"/>
            </p:cNvSpPr>
            <p:nvPr/>
          </p:nvSpPr>
          <p:spPr bwMode="auto">
            <a:xfrm>
              <a:off x="1920" y="3220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86" name="Oval 177"/>
            <p:cNvSpPr>
              <a:spLocks noChangeArrowheads="1"/>
            </p:cNvSpPr>
            <p:nvPr/>
          </p:nvSpPr>
          <p:spPr bwMode="auto">
            <a:xfrm>
              <a:off x="1860" y="3369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87" name="Oval 178"/>
            <p:cNvSpPr>
              <a:spLocks noChangeArrowheads="1"/>
            </p:cNvSpPr>
            <p:nvPr/>
          </p:nvSpPr>
          <p:spPr bwMode="auto">
            <a:xfrm>
              <a:off x="1416" y="3105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88" name="Oval 179"/>
            <p:cNvSpPr>
              <a:spLocks noChangeArrowheads="1"/>
            </p:cNvSpPr>
            <p:nvPr/>
          </p:nvSpPr>
          <p:spPr bwMode="auto">
            <a:xfrm>
              <a:off x="2277" y="3168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89" name="Oval 180"/>
            <p:cNvSpPr>
              <a:spLocks noChangeArrowheads="1"/>
            </p:cNvSpPr>
            <p:nvPr/>
          </p:nvSpPr>
          <p:spPr bwMode="auto">
            <a:xfrm>
              <a:off x="2356" y="2994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90" name="Oval 181"/>
            <p:cNvSpPr>
              <a:spLocks noChangeArrowheads="1"/>
            </p:cNvSpPr>
            <p:nvPr/>
          </p:nvSpPr>
          <p:spPr bwMode="auto">
            <a:xfrm>
              <a:off x="2458" y="2751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91" name="Oval 182"/>
            <p:cNvSpPr>
              <a:spLocks noChangeArrowheads="1"/>
            </p:cNvSpPr>
            <p:nvPr/>
          </p:nvSpPr>
          <p:spPr bwMode="auto">
            <a:xfrm>
              <a:off x="2068" y="2784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92" name="Oval 183"/>
            <p:cNvSpPr>
              <a:spLocks noChangeArrowheads="1"/>
            </p:cNvSpPr>
            <p:nvPr/>
          </p:nvSpPr>
          <p:spPr bwMode="auto">
            <a:xfrm>
              <a:off x="2547" y="2488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93" name="Oval 184"/>
            <p:cNvSpPr>
              <a:spLocks noChangeArrowheads="1"/>
            </p:cNvSpPr>
            <p:nvPr/>
          </p:nvSpPr>
          <p:spPr bwMode="auto">
            <a:xfrm>
              <a:off x="2656" y="2496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94" name="Oval 185"/>
            <p:cNvSpPr>
              <a:spLocks noChangeArrowheads="1"/>
            </p:cNvSpPr>
            <p:nvPr/>
          </p:nvSpPr>
          <p:spPr bwMode="auto">
            <a:xfrm>
              <a:off x="2116" y="2485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95" name="Oval 186"/>
            <p:cNvSpPr>
              <a:spLocks noChangeArrowheads="1"/>
            </p:cNvSpPr>
            <p:nvPr/>
          </p:nvSpPr>
          <p:spPr bwMode="auto">
            <a:xfrm>
              <a:off x="1608" y="2626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96" name="Oval 187"/>
            <p:cNvSpPr>
              <a:spLocks noChangeArrowheads="1"/>
            </p:cNvSpPr>
            <p:nvPr/>
          </p:nvSpPr>
          <p:spPr bwMode="auto">
            <a:xfrm>
              <a:off x="1698" y="2565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97" name="Oval 188"/>
            <p:cNvSpPr>
              <a:spLocks noChangeArrowheads="1"/>
            </p:cNvSpPr>
            <p:nvPr/>
          </p:nvSpPr>
          <p:spPr bwMode="auto">
            <a:xfrm>
              <a:off x="1852" y="2422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98" name="Oval 189"/>
            <p:cNvSpPr>
              <a:spLocks noChangeArrowheads="1"/>
            </p:cNvSpPr>
            <p:nvPr/>
          </p:nvSpPr>
          <p:spPr bwMode="auto">
            <a:xfrm>
              <a:off x="1915" y="2202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99" name="Oval 190"/>
            <p:cNvSpPr>
              <a:spLocks noChangeArrowheads="1"/>
            </p:cNvSpPr>
            <p:nvPr/>
          </p:nvSpPr>
          <p:spPr bwMode="auto">
            <a:xfrm>
              <a:off x="2116" y="2256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00" name="Oval 191"/>
            <p:cNvSpPr>
              <a:spLocks noChangeArrowheads="1"/>
            </p:cNvSpPr>
            <p:nvPr/>
          </p:nvSpPr>
          <p:spPr bwMode="auto">
            <a:xfrm>
              <a:off x="2380" y="2254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01" name="Oval 192"/>
            <p:cNvSpPr>
              <a:spLocks noChangeArrowheads="1"/>
            </p:cNvSpPr>
            <p:nvPr/>
          </p:nvSpPr>
          <p:spPr bwMode="auto">
            <a:xfrm>
              <a:off x="2644" y="2251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02" name="Oval 193"/>
            <p:cNvSpPr>
              <a:spLocks noChangeArrowheads="1"/>
            </p:cNvSpPr>
            <p:nvPr/>
          </p:nvSpPr>
          <p:spPr bwMode="auto">
            <a:xfrm>
              <a:off x="2797" y="2250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03" name="Oval 194"/>
            <p:cNvSpPr>
              <a:spLocks noChangeArrowheads="1"/>
            </p:cNvSpPr>
            <p:nvPr/>
          </p:nvSpPr>
          <p:spPr bwMode="auto">
            <a:xfrm>
              <a:off x="2709" y="2085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04" name="Oval 195"/>
            <p:cNvSpPr>
              <a:spLocks noChangeArrowheads="1"/>
            </p:cNvSpPr>
            <p:nvPr/>
          </p:nvSpPr>
          <p:spPr bwMode="auto">
            <a:xfrm>
              <a:off x="3082" y="2286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05" name="Oval 196"/>
            <p:cNvSpPr>
              <a:spLocks noChangeArrowheads="1"/>
            </p:cNvSpPr>
            <p:nvPr/>
          </p:nvSpPr>
          <p:spPr bwMode="auto">
            <a:xfrm>
              <a:off x="2797" y="2665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06" name="Oval 197"/>
            <p:cNvSpPr>
              <a:spLocks noChangeArrowheads="1"/>
            </p:cNvSpPr>
            <p:nvPr/>
          </p:nvSpPr>
          <p:spPr bwMode="auto">
            <a:xfrm>
              <a:off x="2911" y="2578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07" name="Oval 198"/>
            <p:cNvSpPr>
              <a:spLocks noChangeArrowheads="1"/>
            </p:cNvSpPr>
            <p:nvPr/>
          </p:nvSpPr>
          <p:spPr bwMode="auto">
            <a:xfrm>
              <a:off x="3016" y="2481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08" name="Oval 199"/>
            <p:cNvSpPr>
              <a:spLocks noChangeArrowheads="1"/>
            </p:cNvSpPr>
            <p:nvPr/>
          </p:nvSpPr>
          <p:spPr bwMode="auto">
            <a:xfrm>
              <a:off x="2893" y="2866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09" name="Oval 200"/>
            <p:cNvSpPr>
              <a:spLocks noChangeArrowheads="1"/>
            </p:cNvSpPr>
            <p:nvPr/>
          </p:nvSpPr>
          <p:spPr bwMode="auto">
            <a:xfrm>
              <a:off x="2911" y="2704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0" name="Oval 201"/>
            <p:cNvSpPr>
              <a:spLocks noChangeArrowheads="1"/>
            </p:cNvSpPr>
            <p:nvPr/>
          </p:nvSpPr>
          <p:spPr bwMode="auto">
            <a:xfrm>
              <a:off x="3222" y="2862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1" name="Oval 202"/>
            <p:cNvSpPr>
              <a:spLocks noChangeArrowheads="1"/>
            </p:cNvSpPr>
            <p:nvPr/>
          </p:nvSpPr>
          <p:spPr bwMode="auto">
            <a:xfrm>
              <a:off x="2797" y="1809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2" name="Oval 203"/>
            <p:cNvSpPr>
              <a:spLocks noChangeArrowheads="1"/>
            </p:cNvSpPr>
            <p:nvPr/>
          </p:nvSpPr>
          <p:spPr bwMode="auto">
            <a:xfrm>
              <a:off x="2544" y="1665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3" name="Oval 204"/>
            <p:cNvSpPr>
              <a:spLocks noChangeArrowheads="1"/>
            </p:cNvSpPr>
            <p:nvPr/>
          </p:nvSpPr>
          <p:spPr bwMode="auto">
            <a:xfrm>
              <a:off x="2160" y="1311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4" name="Oval 205"/>
            <p:cNvSpPr>
              <a:spLocks noChangeArrowheads="1"/>
            </p:cNvSpPr>
            <p:nvPr/>
          </p:nvSpPr>
          <p:spPr bwMode="auto">
            <a:xfrm>
              <a:off x="2016" y="1215"/>
              <a:ext cx="92" cy="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5" name="Rectangle 206"/>
            <p:cNvSpPr>
              <a:spLocks noChangeArrowheads="1"/>
            </p:cNvSpPr>
            <p:nvPr/>
          </p:nvSpPr>
          <p:spPr bwMode="auto">
            <a:xfrm rot="1783669">
              <a:off x="2352" y="950"/>
              <a:ext cx="1430" cy="9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6" name="Rectangle 207"/>
            <p:cNvSpPr>
              <a:spLocks noChangeArrowheads="1"/>
            </p:cNvSpPr>
            <p:nvPr/>
          </p:nvSpPr>
          <p:spPr bwMode="auto">
            <a:xfrm rot="-129391">
              <a:off x="1582" y="613"/>
              <a:ext cx="881" cy="9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7" name="Rectangle 208"/>
            <p:cNvSpPr>
              <a:spLocks noChangeArrowheads="1"/>
            </p:cNvSpPr>
            <p:nvPr/>
          </p:nvSpPr>
          <p:spPr bwMode="auto">
            <a:xfrm rot="2564181">
              <a:off x="1447" y="614"/>
              <a:ext cx="96" cy="33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8" name="Rectangle 209"/>
            <p:cNvSpPr>
              <a:spLocks noChangeArrowheads="1"/>
            </p:cNvSpPr>
            <p:nvPr/>
          </p:nvSpPr>
          <p:spPr bwMode="auto">
            <a:xfrm>
              <a:off x="1350" y="873"/>
              <a:ext cx="96" cy="279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9" name="Rectangle 210"/>
            <p:cNvSpPr>
              <a:spLocks noChangeArrowheads="1"/>
            </p:cNvSpPr>
            <p:nvPr/>
          </p:nvSpPr>
          <p:spPr bwMode="auto">
            <a:xfrm>
              <a:off x="492" y="4128"/>
              <a:ext cx="720" cy="9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20" name="Text Box 211"/>
            <p:cNvSpPr txBox="1">
              <a:spLocks noChangeArrowheads="1"/>
            </p:cNvSpPr>
            <p:nvPr/>
          </p:nvSpPr>
          <p:spPr bwMode="auto">
            <a:xfrm rot="5400000">
              <a:off x="2006" y="720"/>
              <a:ext cx="2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1" lang="en-US" altLang="zh-CN" sz="1000" b="0">
                  <a:ea typeface="SimSun" pitchFamily="2" charset="-122"/>
                </a:rPr>
                <a:t>10</a:t>
              </a:r>
            </a:p>
          </p:txBody>
        </p:sp>
        <p:sp>
          <p:nvSpPr>
            <p:cNvPr id="43221" name="Text Box 212"/>
            <p:cNvSpPr txBox="1">
              <a:spLocks noChangeArrowheads="1"/>
            </p:cNvSpPr>
            <p:nvPr/>
          </p:nvSpPr>
          <p:spPr bwMode="auto">
            <a:xfrm rot="5400000">
              <a:off x="1536" y="758"/>
              <a:ext cx="2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1" lang="en-US" altLang="zh-CN" sz="1000" b="0">
                  <a:ea typeface="SimSun" pitchFamily="2" charset="-122"/>
                </a:rPr>
                <a:t>9</a:t>
              </a:r>
            </a:p>
          </p:txBody>
        </p:sp>
        <p:sp>
          <p:nvSpPr>
            <p:cNvPr id="43222" name="Text Box 213"/>
            <p:cNvSpPr txBox="1">
              <a:spLocks noChangeArrowheads="1"/>
            </p:cNvSpPr>
            <p:nvPr/>
          </p:nvSpPr>
          <p:spPr bwMode="auto">
            <a:xfrm rot="5400000">
              <a:off x="2928" y="1094"/>
              <a:ext cx="2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1" lang="en-US" altLang="zh-CN" sz="1000" b="0">
                  <a:ea typeface="SimSun" pitchFamily="2" charset="-122"/>
                </a:rPr>
                <a:t>1</a:t>
              </a:r>
            </a:p>
          </p:txBody>
        </p:sp>
        <p:sp>
          <p:nvSpPr>
            <p:cNvPr id="43223" name="Text Box 214"/>
            <p:cNvSpPr txBox="1">
              <a:spLocks noChangeArrowheads="1"/>
            </p:cNvSpPr>
            <p:nvPr/>
          </p:nvSpPr>
          <p:spPr bwMode="auto">
            <a:xfrm rot="5400000">
              <a:off x="3464" y="1478"/>
              <a:ext cx="2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1" lang="en-US" altLang="zh-CN" sz="1000" b="0">
                  <a:ea typeface="SimSun" pitchFamily="2" charset="-122"/>
                </a:rPr>
                <a:t>3</a:t>
              </a:r>
            </a:p>
          </p:txBody>
        </p:sp>
        <p:sp>
          <p:nvSpPr>
            <p:cNvPr id="43224" name="Text Box 215"/>
            <p:cNvSpPr txBox="1">
              <a:spLocks noChangeArrowheads="1"/>
            </p:cNvSpPr>
            <p:nvPr/>
          </p:nvSpPr>
          <p:spPr bwMode="auto">
            <a:xfrm rot="5400000">
              <a:off x="1536" y="1574"/>
              <a:ext cx="2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1" lang="en-US" altLang="zh-CN" sz="1000" b="0">
                  <a:ea typeface="SimSun" pitchFamily="2" charset="-122"/>
                </a:rPr>
                <a:t>8</a:t>
              </a:r>
            </a:p>
          </p:txBody>
        </p:sp>
        <p:sp>
          <p:nvSpPr>
            <p:cNvPr id="43225" name="Text Box 216"/>
            <p:cNvSpPr txBox="1">
              <a:spLocks noChangeArrowheads="1"/>
            </p:cNvSpPr>
            <p:nvPr/>
          </p:nvSpPr>
          <p:spPr bwMode="auto">
            <a:xfrm rot="5400000">
              <a:off x="2592" y="1430"/>
              <a:ext cx="2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1" lang="en-US" altLang="zh-CN" sz="1000" b="0">
                  <a:ea typeface="SimSun" pitchFamily="2" charset="-122"/>
                </a:rPr>
                <a:t>2</a:t>
              </a:r>
            </a:p>
          </p:txBody>
        </p:sp>
        <p:sp>
          <p:nvSpPr>
            <p:cNvPr id="43226" name="Text Box 217"/>
            <p:cNvSpPr txBox="1">
              <a:spLocks noChangeArrowheads="1"/>
            </p:cNvSpPr>
            <p:nvPr/>
          </p:nvSpPr>
          <p:spPr bwMode="auto">
            <a:xfrm rot="5400000">
              <a:off x="4022" y="1814"/>
              <a:ext cx="2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1" lang="en-US" altLang="zh-CN" sz="1000" b="0">
                  <a:ea typeface="SimSun" pitchFamily="2" charset="-122"/>
                </a:rPr>
                <a:t>13</a:t>
              </a:r>
            </a:p>
          </p:txBody>
        </p:sp>
        <p:sp>
          <p:nvSpPr>
            <p:cNvPr id="43227" name="Text Box 218"/>
            <p:cNvSpPr txBox="1">
              <a:spLocks noChangeArrowheads="1"/>
            </p:cNvSpPr>
            <p:nvPr/>
          </p:nvSpPr>
          <p:spPr bwMode="auto">
            <a:xfrm rot="5400000">
              <a:off x="1248" y="2390"/>
              <a:ext cx="2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1" lang="en-US" altLang="zh-CN" sz="1000" b="0">
                  <a:ea typeface="SimSun" pitchFamily="2" charset="-122"/>
                </a:rPr>
                <a:t>4</a:t>
              </a:r>
            </a:p>
          </p:txBody>
        </p:sp>
        <p:sp>
          <p:nvSpPr>
            <p:cNvPr id="43228" name="Oval 219"/>
            <p:cNvSpPr>
              <a:spLocks noChangeArrowheads="1"/>
            </p:cNvSpPr>
            <p:nvPr/>
          </p:nvSpPr>
          <p:spPr bwMode="auto">
            <a:xfrm>
              <a:off x="1296" y="2460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29" name="Text Box 220"/>
            <p:cNvSpPr txBox="1">
              <a:spLocks noChangeArrowheads="1"/>
            </p:cNvSpPr>
            <p:nvPr/>
          </p:nvSpPr>
          <p:spPr bwMode="auto">
            <a:xfrm rot="5400000">
              <a:off x="2640" y="2390"/>
              <a:ext cx="2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1" lang="en-US" altLang="zh-CN" sz="1000" b="0">
                  <a:ea typeface="SimSun" pitchFamily="2" charset="-122"/>
                </a:rPr>
                <a:t>14</a:t>
              </a:r>
            </a:p>
          </p:txBody>
        </p:sp>
        <p:sp>
          <p:nvSpPr>
            <p:cNvPr id="43230" name="Text Box 221"/>
            <p:cNvSpPr txBox="1">
              <a:spLocks noChangeArrowheads="1"/>
            </p:cNvSpPr>
            <p:nvPr/>
          </p:nvSpPr>
          <p:spPr bwMode="auto">
            <a:xfrm rot="5400000">
              <a:off x="1344" y="3216"/>
              <a:ext cx="2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1" lang="en-US" altLang="zh-CN" sz="1000" b="0">
                  <a:ea typeface="SimSun" pitchFamily="2" charset="-122"/>
                </a:rPr>
                <a:t>5</a:t>
              </a:r>
            </a:p>
          </p:txBody>
        </p:sp>
        <p:sp>
          <p:nvSpPr>
            <p:cNvPr id="43231" name="Text Box 222"/>
            <p:cNvSpPr txBox="1">
              <a:spLocks noChangeArrowheads="1"/>
            </p:cNvSpPr>
            <p:nvPr/>
          </p:nvSpPr>
          <p:spPr bwMode="auto">
            <a:xfrm rot="5400000">
              <a:off x="1680" y="3398"/>
              <a:ext cx="2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1" lang="en-US" altLang="zh-CN" sz="1000" b="0">
                  <a:ea typeface="SimSun" pitchFamily="2" charset="-122"/>
                </a:rPr>
                <a:t>10</a:t>
              </a:r>
            </a:p>
          </p:txBody>
        </p:sp>
        <p:sp>
          <p:nvSpPr>
            <p:cNvPr id="43232" name="Text Box 223"/>
            <p:cNvSpPr txBox="1">
              <a:spLocks noChangeArrowheads="1"/>
            </p:cNvSpPr>
            <p:nvPr/>
          </p:nvSpPr>
          <p:spPr bwMode="auto">
            <a:xfrm rot="5400000">
              <a:off x="3552" y="3120"/>
              <a:ext cx="2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1" lang="en-US" altLang="zh-CN" sz="1000" b="0">
                  <a:ea typeface="SimSun" pitchFamily="2" charset="-122"/>
                </a:rPr>
                <a:t>4</a:t>
              </a:r>
            </a:p>
          </p:txBody>
        </p:sp>
        <p:sp>
          <p:nvSpPr>
            <p:cNvPr id="43233" name="Text Box 224"/>
            <p:cNvSpPr txBox="1">
              <a:spLocks noChangeArrowheads="1"/>
            </p:cNvSpPr>
            <p:nvPr/>
          </p:nvSpPr>
          <p:spPr bwMode="auto">
            <a:xfrm rot="5400000">
              <a:off x="3566" y="3494"/>
              <a:ext cx="2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1" lang="en-US" altLang="zh-CN" sz="1000" b="0">
                  <a:ea typeface="SimSun" pitchFamily="2" charset="-122"/>
                </a:rPr>
                <a:t>12</a:t>
              </a:r>
            </a:p>
          </p:txBody>
        </p:sp>
        <p:sp>
          <p:nvSpPr>
            <p:cNvPr id="43234" name="Text Box 225"/>
            <p:cNvSpPr txBox="1">
              <a:spLocks noChangeArrowheads="1"/>
            </p:cNvSpPr>
            <p:nvPr/>
          </p:nvSpPr>
          <p:spPr bwMode="auto">
            <a:xfrm rot="5400000">
              <a:off x="3974" y="3206"/>
              <a:ext cx="2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1" lang="en-US" altLang="zh-CN" sz="1000" b="0">
                  <a:ea typeface="SimSun" pitchFamily="2" charset="-122"/>
                </a:rPr>
                <a:t>13</a:t>
              </a:r>
            </a:p>
          </p:txBody>
        </p:sp>
        <p:sp>
          <p:nvSpPr>
            <p:cNvPr id="43235" name="Text Box 226"/>
            <p:cNvSpPr txBox="1">
              <a:spLocks noChangeArrowheads="1"/>
            </p:cNvSpPr>
            <p:nvPr/>
          </p:nvSpPr>
          <p:spPr bwMode="auto">
            <a:xfrm rot="5400000">
              <a:off x="1323" y="3509"/>
              <a:ext cx="2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1" lang="en-US" altLang="zh-CN" sz="1000" b="0">
                  <a:ea typeface="SimSun" pitchFamily="2" charset="-122"/>
                </a:rPr>
                <a:t>14</a:t>
              </a:r>
            </a:p>
          </p:txBody>
        </p:sp>
        <p:sp>
          <p:nvSpPr>
            <p:cNvPr id="43236" name="Text Box 227"/>
            <p:cNvSpPr txBox="1">
              <a:spLocks noChangeArrowheads="1"/>
            </p:cNvSpPr>
            <p:nvPr/>
          </p:nvSpPr>
          <p:spPr bwMode="auto">
            <a:xfrm rot="5400000">
              <a:off x="3888" y="3974"/>
              <a:ext cx="2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1" lang="en-US" altLang="zh-CN" sz="1000" b="0">
                  <a:ea typeface="SimSun" pitchFamily="2" charset="-122"/>
                </a:rPr>
                <a:t>7</a:t>
              </a:r>
            </a:p>
          </p:txBody>
        </p:sp>
        <p:sp>
          <p:nvSpPr>
            <p:cNvPr id="43237" name="Oval 228"/>
            <p:cNvSpPr>
              <a:spLocks noChangeArrowheads="1"/>
            </p:cNvSpPr>
            <p:nvPr/>
          </p:nvSpPr>
          <p:spPr bwMode="auto">
            <a:xfrm>
              <a:off x="1476" y="3633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38" name="Text Box 229"/>
            <p:cNvSpPr txBox="1">
              <a:spLocks noChangeArrowheads="1"/>
            </p:cNvSpPr>
            <p:nvPr/>
          </p:nvSpPr>
          <p:spPr bwMode="auto">
            <a:xfrm rot="5400000">
              <a:off x="3024" y="4406"/>
              <a:ext cx="2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1" lang="en-US" altLang="zh-CN" sz="1000" b="0">
                  <a:ea typeface="SimSun" pitchFamily="2" charset="-122"/>
                </a:rPr>
                <a:t>7b</a:t>
              </a:r>
            </a:p>
          </p:txBody>
        </p:sp>
        <p:sp>
          <p:nvSpPr>
            <p:cNvPr id="43239" name="Text Box 230"/>
            <p:cNvSpPr txBox="1">
              <a:spLocks noChangeArrowheads="1"/>
            </p:cNvSpPr>
            <p:nvPr/>
          </p:nvSpPr>
          <p:spPr bwMode="auto">
            <a:xfrm rot="5400000">
              <a:off x="2880" y="4704"/>
              <a:ext cx="2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1" lang="en-US" altLang="zh-CN" sz="1000" b="0">
                  <a:ea typeface="SimSun" pitchFamily="2" charset="-122"/>
                </a:rPr>
                <a:t>11</a:t>
              </a:r>
            </a:p>
          </p:txBody>
        </p:sp>
        <p:sp>
          <p:nvSpPr>
            <p:cNvPr id="43240" name="Text Box 231"/>
            <p:cNvSpPr txBox="1">
              <a:spLocks noChangeArrowheads="1"/>
            </p:cNvSpPr>
            <p:nvPr/>
          </p:nvSpPr>
          <p:spPr bwMode="auto">
            <a:xfrm rot="5400000">
              <a:off x="2592" y="4656"/>
              <a:ext cx="2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1" lang="en-US" altLang="zh-CN" sz="1000" b="0">
                  <a:ea typeface="SimSun" pitchFamily="2" charset="-122"/>
                </a:rPr>
                <a:t>3</a:t>
              </a:r>
            </a:p>
          </p:txBody>
        </p:sp>
        <p:sp>
          <p:nvSpPr>
            <p:cNvPr id="43241" name="Text Box 232"/>
            <p:cNvSpPr txBox="1">
              <a:spLocks noChangeArrowheads="1"/>
            </p:cNvSpPr>
            <p:nvPr/>
          </p:nvSpPr>
          <p:spPr bwMode="auto">
            <a:xfrm rot="5400000">
              <a:off x="2640" y="4176"/>
              <a:ext cx="2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1" lang="en-US" altLang="zh-CN" sz="1000" b="0">
                  <a:ea typeface="SimSun" pitchFamily="2" charset="-122"/>
                </a:rPr>
                <a:t>3b</a:t>
              </a:r>
            </a:p>
          </p:txBody>
        </p:sp>
        <p:sp>
          <p:nvSpPr>
            <p:cNvPr id="43242" name="Text Box 233"/>
            <p:cNvSpPr txBox="1">
              <a:spLocks noChangeArrowheads="1"/>
            </p:cNvSpPr>
            <p:nvPr/>
          </p:nvSpPr>
          <p:spPr bwMode="auto">
            <a:xfrm rot="5400000">
              <a:off x="2064" y="4166"/>
              <a:ext cx="2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1" lang="en-US" altLang="zh-CN" sz="1000" b="0">
                  <a:ea typeface="SimSun" pitchFamily="2" charset="-122"/>
                </a:rPr>
                <a:t>2</a:t>
              </a:r>
            </a:p>
          </p:txBody>
        </p:sp>
        <p:sp>
          <p:nvSpPr>
            <p:cNvPr id="43243" name="Text Box 234"/>
            <p:cNvSpPr txBox="1">
              <a:spLocks noChangeArrowheads="1"/>
            </p:cNvSpPr>
            <p:nvPr/>
          </p:nvSpPr>
          <p:spPr bwMode="auto">
            <a:xfrm rot="5400000">
              <a:off x="1872" y="4176"/>
              <a:ext cx="2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1" lang="en-US" altLang="zh-CN" sz="1000" b="0">
                  <a:ea typeface="SimSun" pitchFamily="2" charset="-122"/>
                </a:rPr>
                <a:t>6</a:t>
              </a:r>
            </a:p>
          </p:txBody>
        </p:sp>
        <p:sp>
          <p:nvSpPr>
            <p:cNvPr id="43244" name="Text Box 235"/>
            <p:cNvSpPr txBox="1">
              <a:spLocks noChangeArrowheads="1"/>
            </p:cNvSpPr>
            <p:nvPr/>
          </p:nvSpPr>
          <p:spPr bwMode="auto">
            <a:xfrm rot="5400000">
              <a:off x="3744" y="4982"/>
              <a:ext cx="2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1" lang="en-US" altLang="zh-CN" sz="1000" b="0">
                  <a:ea typeface="SimSun" pitchFamily="2" charset="-122"/>
                </a:rPr>
                <a:t>5</a:t>
              </a:r>
            </a:p>
          </p:txBody>
        </p:sp>
        <p:sp>
          <p:nvSpPr>
            <p:cNvPr id="43245" name="Text Box 236"/>
            <p:cNvSpPr txBox="1">
              <a:spLocks noChangeArrowheads="1"/>
            </p:cNvSpPr>
            <p:nvPr/>
          </p:nvSpPr>
          <p:spPr bwMode="auto">
            <a:xfrm rot="5400000">
              <a:off x="2544" y="5030"/>
              <a:ext cx="2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1" lang="en-US" altLang="zh-CN" sz="1000" b="0">
                  <a:ea typeface="SimSun" pitchFamily="2" charset="-122"/>
                </a:rPr>
                <a:t>9</a:t>
              </a:r>
            </a:p>
          </p:txBody>
        </p:sp>
        <p:sp>
          <p:nvSpPr>
            <p:cNvPr id="43246" name="Text Box 237"/>
            <p:cNvSpPr txBox="1">
              <a:spLocks noChangeArrowheads="1"/>
            </p:cNvSpPr>
            <p:nvPr/>
          </p:nvSpPr>
          <p:spPr bwMode="auto">
            <a:xfrm rot="5400000">
              <a:off x="2016" y="5078"/>
              <a:ext cx="2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1" lang="en-US" altLang="zh-CN" sz="1000" b="0">
                  <a:ea typeface="SimSun" pitchFamily="2" charset="-122"/>
                </a:rPr>
                <a:t>1</a:t>
              </a:r>
            </a:p>
          </p:txBody>
        </p:sp>
        <p:sp>
          <p:nvSpPr>
            <p:cNvPr id="43247" name="Text Box 238"/>
            <p:cNvSpPr txBox="1">
              <a:spLocks noChangeArrowheads="1"/>
            </p:cNvSpPr>
            <p:nvPr/>
          </p:nvSpPr>
          <p:spPr bwMode="auto">
            <a:xfrm rot="5400000">
              <a:off x="528" y="4934"/>
              <a:ext cx="2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1" lang="en-US" altLang="zh-CN" sz="1000" b="0">
                  <a:ea typeface="SimSun" pitchFamily="2" charset="-122"/>
                </a:rPr>
                <a:t>8</a:t>
              </a:r>
            </a:p>
          </p:txBody>
        </p:sp>
        <p:sp>
          <p:nvSpPr>
            <p:cNvPr id="43248" name="Text Box 239"/>
            <p:cNvSpPr txBox="1">
              <a:spLocks noChangeArrowheads="1"/>
            </p:cNvSpPr>
            <p:nvPr/>
          </p:nvSpPr>
          <p:spPr bwMode="auto">
            <a:xfrm rot="5400000">
              <a:off x="432" y="3206"/>
              <a:ext cx="2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1" lang="en-US" altLang="zh-CN" sz="1000" b="0">
                  <a:ea typeface="SimSun" pitchFamily="2" charset="-122"/>
                </a:rPr>
                <a:t>7</a:t>
              </a:r>
            </a:p>
          </p:txBody>
        </p:sp>
        <p:sp>
          <p:nvSpPr>
            <p:cNvPr id="43249" name="Text Box 240"/>
            <p:cNvSpPr txBox="1">
              <a:spLocks noChangeArrowheads="1"/>
            </p:cNvSpPr>
            <p:nvPr/>
          </p:nvSpPr>
          <p:spPr bwMode="auto">
            <a:xfrm rot="5400000">
              <a:off x="672" y="3408"/>
              <a:ext cx="2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1" lang="en-US" altLang="zh-CN" sz="1000" b="0">
                  <a:ea typeface="SimSun" pitchFamily="2" charset="-122"/>
                </a:rPr>
                <a:t>7b</a:t>
              </a:r>
            </a:p>
          </p:txBody>
        </p:sp>
        <p:sp>
          <p:nvSpPr>
            <p:cNvPr id="43250" name="Text Box 241"/>
            <p:cNvSpPr txBox="1">
              <a:spLocks noChangeArrowheads="1"/>
            </p:cNvSpPr>
            <p:nvPr/>
          </p:nvSpPr>
          <p:spPr bwMode="auto">
            <a:xfrm rot="5400000">
              <a:off x="998" y="1632"/>
              <a:ext cx="2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1" lang="en-US" altLang="zh-CN" sz="1000" b="0">
                  <a:ea typeface="SimSun" pitchFamily="2" charset="-122"/>
                </a:rPr>
                <a:t>12</a:t>
              </a:r>
            </a:p>
          </p:txBody>
        </p:sp>
        <p:sp>
          <p:nvSpPr>
            <p:cNvPr id="43251" name="Text Box 242"/>
            <p:cNvSpPr txBox="1">
              <a:spLocks noChangeArrowheads="1"/>
            </p:cNvSpPr>
            <p:nvPr/>
          </p:nvSpPr>
          <p:spPr bwMode="auto">
            <a:xfrm rot="5400000">
              <a:off x="816" y="1910"/>
              <a:ext cx="2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1" lang="en-US" altLang="zh-CN" sz="1000" b="0">
                  <a:ea typeface="SimSun" pitchFamily="2" charset="-122"/>
                </a:rPr>
                <a:t>13</a:t>
              </a:r>
            </a:p>
          </p:txBody>
        </p:sp>
        <p:sp>
          <p:nvSpPr>
            <p:cNvPr id="43252" name="Oval 243"/>
            <p:cNvSpPr>
              <a:spLocks noChangeArrowheads="1"/>
            </p:cNvSpPr>
            <p:nvPr/>
          </p:nvSpPr>
          <p:spPr bwMode="auto">
            <a:xfrm>
              <a:off x="1716" y="1039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53" name="Oval 244"/>
            <p:cNvSpPr>
              <a:spLocks noChangeArrowheads="1"/>
            </p:cNvSpPr>
            <p:nvPr/>
          </p:nvSpPr>
          <p:spPr bwMode="auto">
            <a:xfrm>
              <a:off x="1650" y="93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54" name="Oval 245"/>
            <p:cNvSpPr>
              <a:spLocks noChangeArrowheads="1"/>
            </p:cNvSpPr>
            <p:nvPr/>
          </p:nvSpPr>
          <p:spPr bwMode="auto">
            <a:xfrm>
              <a:off x="1879" y="114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55" name="Oval 246"/>
            <p:cNvSpPr>
              <a:spLocks noChangeArrowheads="1"/>
            </p:cNvSpPr>
            <p:nvPr/>
          </p:nvSpPr>
          <p:spPr bwMode="auto">
            <a:xfrm>
              <a:off x="1951" y="1188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56" name="Oval 247"/>
            <p:cNvSpPr>
              <a:spLocks noChangeArrowheads="1"/>
            </p:cNvSpPr>
            <p:nvPr/>
          </p:nvSpPr>
          <p:spPr bwMode="auto">
            <a:xfrm>
              <a:off x="2053" y="889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57" name="Oval 248"/>
            <p:cNvSpPr>
              <a:spLocks noChangeArrowheads="1"/>
            </p:cNvSpPr>
            <p:nvPr/>
          </p:nvSpPr>
          <p:spPr bwMode="auto">
            <a:xfrm>
              <a:off x="2053" y="1351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58" name="Oval 249"/>
            <p:cNvSpPr>
              <a:spLocks noChangeArrowheads="1"/>
            </p:cNvSpPr>
            <p:nvPr/>
          </p:nvSpPr>
          <p:spPr bwMode="auto">
            <a:xfrm>
              <a:off x="2053" y="141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59" name="Oval 250"/>
            <p:cNvSpPr>
              <a:spLocks noChangeArrowheads="1"/>
            </p:cNvSpPr>
            <p:nvPr/>
          </p:nvSpPr>
          <p:spPr bwMode="auto">
            <a:xfrm>
              <a:off x="2287" y="139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60" name="Oval 251"/>
            <p:cNvSpPr>
              <a:spLocks noChangeArrowheads="1"/>
            </p:cNvSpPr>
            <p:nvPr/>
          </p:nvSpPr>
          <p:spPr bwMode="auto">
            <a:xfrm>
              <a:off x="2377" y="1449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61" name="Oval 252"/>
            <p:cNvSpPr>
              <a:spLocks noChangeArrowheads="1"/>
            </p:cNvSpPr>
            <p:nvPr/>
          </p:nvSpPr>
          <p:spPr bwMode="auto">
            <a:xfrm>
              <a:off x="2473" y="150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62" name="Oval 253"/>
            <p:cNvSpPr>
              <a:spLocks noChangeArrowheads="1"/>
            </p:cNvSpPr>
            <p:nvPr/>
          </p:nvSpPr>
          <p:spPr bwMode="auto">
            <a:xfrm>
              <a:off x="3043" y="1321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63" name="Oval 254"/>
            <p:cNvSpPr>
              <a:spLocks noChangeArrowheads="1"/>
            </p:cNvSpPr>
            <p:nvPr/>
          </p:nvSpPr>
          <p:spPr bwMode="auto">
            <a:xfrm>
              <a:off x="2935" y="1609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64" name="Oval 255"/>
            <p:cNvSpPr>
              <a:spLocks noChangeArrowheads="1"/>
            </p:cNvSpPr>
            <p:nvPr/>
          </p:nvSpPr>
          <p:spPr bwMode="auto">
            <a:xfrm>
              <a:off x="2899" y="1705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65" name="Oval 256"/>
            <p:cNvSpPr>
              <a:spLocks noChangeArrowheads="1"/>
            </p:cNvSpPr>
            <p:nvPr/>
          </p:nvSpPr>
          <p:spPr bwMode="auto">
            <a:xfrm>
              <a:off x="2665" y="1764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66" name="Oval 257"/>
            <p:cNvSpPr>
              <a:spLocks noChangeArrowheads="1"/>
            </p:cNvSpPr>
            <p:nvPr/>
          </p:nvSpPr>
          <p:spPr bwMode="auto">
            <a:xfrm>
              <a:off x="2736" y="1809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67" name="Oval 258"/>
            <p:cNvSpPr>
              <a:spLocks noChangeArrowheads="1"/>
            </p:cNvSpPr>
            <p:nvPr/>
          </p:nvSpPr>
          <p:spPr bwMode="auto">
            <a:xfrm>
              <a:off x="2583" y="181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68" name="Oval 259"/>
            <p:cNvSpPr>
              <a:spLocks noChangeArrowheads="1"/>
            </p:cNvSpPr>
            <p:nvPr/>
          </p:nvSpPr>
          <p:spPr bwMode="auto">
            <a:xfrm>
              <a:off x="2649" y="1945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69" name="Oval 260"/>
            <p:cNvSpPr>
              <a:spLocks noChangeArrowheads="1"/>
            </p:cNvSpPr>
            <p:nvPr/>
          </p:nvSpPr>
          <p:spPr bwMode="auto">
            <a:xfrm>
              <a:off x="2208" y="1818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70" name="Oval 261"/>
            <p:cNvSpPr>
              <a:spLocks noChangeArrowheads="1"/>
            </p:cNvSpPr>
            <p:nvPr/>
          </p:nvSpPr>
          <p:spPr bwMode="auto">
            <a:xfrm>
              <a:off x="2052" y="1680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71" name="Oval 262"/>
            <p:cNvSpPr>
              <a:spLocks noChangeArrowheads="1"/>
            </p:cNvSpPr>
            <p:nvPr/>
          </p:nvSpPr>
          <p:spPr bwMode="auto">
            <a:xfrm>
              <a:off x="2052" y="1749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72" name="Oval 263"/>
            <p:cNvSpPr>
              <a:spLocks noChangeArrowheads="1"/>
            </p:cNvSpPr>
            <p:nvPr/>
          </p:nvSpPr>
          <p:spPr bwMode="auto">
            <a:xfrm>
              <a:off x="2052" y="1816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73" name="Oval 264"/>
            <p:cNvSpPr>
              <a:spLocks noChangeArrowheads="1"/>
            </p:cNvSpPr>
            <p:nvPr/>
          </p:nvSpPr>
          <p:spPr bwMode="auto">
            <a:xfrm>
              <a:off x="2067" y="191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74" name="Oval 265"/>
            <p:cNvSpPr>
              <a:spLocks noChangeArrowheads="1"/>
            </p:cNvSpPr>
            <p:nvPr/>
          </p:nvSpPr>
          <p:spPr bwMode="auto">
            <a:xfrm>
              <a:off x="2058" y="1990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75" name="Oval 266"/>
            <p:cNvSpPr>
              <a:spLocks noChangeArrowheads="1"/>
            </p:cNvSpPr>
            <p:nvPr/>
          </p:nvSpPr>
          <p:spPr bwMode="auto">
            <a:xfrm>
              <a:off x="2022" y="2064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76" name="Oval 267"/>
            <p:cNvSpPr>
              <a:spLocks noChangeArrowheads="1"/>
            </p:cNvSpPr>
            <p:nvPr/>
          </p:nvSpPr>
          <p:spPr bwMode="auto">
            <a:xfrm>
              <a:off x="1989" y="213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77" name="Oval 268"/>
            <p:cNvSpPr>
              <a:spLocks noChangeArrowheads="1"/>
            </p:cNvSpPr>
            <p:nvPr/>
          </p:nvSpPr>
          <p:spPr bwMode="auto">
            <a:xfrm>
              <a:off x="1705" y="1720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78" name="Oval 269"/>
            <p:cNvSpPr>
              <a:spLocks noChangeArrowheads="1"/>
            </p:cNvSpPr>
            <p:nvPr/>
          </p:nvSpPr>
          <p:spPr bwMode="auto">
            <a:xfrm>
              <a:off x="1776" y="1764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79" name="Oval 270"/>
            <p:cNvSpPr>
              <a:spLocks noChangeArrowheads="1"/>
            </p:cNvSpPr>
            <p:nvPr/>
          </p:nvSpPr>
          <p:spPr bwMode="auto">
            <a:xfrm>
              <a:off x="1869" y="1828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80" name="Oval 271"/>
            <p:cNvSpPr>
              <a:spLocks noChangeArrowheads="1"/>
            </p:cNvSpPr>
            <p:nvPr/>
          </p:nvSpPr>
          <p:spPr bwMode="auto">
            <a:xfrm>
              <a:off x="1956" y="1881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81" name="Oval 272"/>
            <p:cNvSpPr>
              <a:spLocks noChangeArrowheads="1"/>
            </p:cNvSpPr>
            <p:nvPr/>
          </p:nvSpPr>
          <p:spPr bwMode="auto">
            <a:xfrm>
              <a:off x="2233" y="2059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82" name="Oval 273"/>
            <p:cNvSpPr>
              <a:spLocks noChangeArrowheads="1"/>
            </p:cNvSpPr>
            <p:nvPr/>
          </p:nvSpPr>
          <p:spPr bwMode="auto">
            <a:xfrm>
              <a:off x="2329" y="2161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83" name="Oval 274"/>
            <p:cNvSpPr>
              <a:spLocks noChangeArrowheads="1"/>
            </p:cNvSpPr>
            <p:nvPr/>
          </p:nvSpPr>
          <p:spPr bwMode="auto">
            <a:xfrm>
              <a:off x="2746" y="1656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84" name="Oval 275"/>
            <p:cNvSpPr>
              <a:spLocks noChangeArrowheads="1"/>
            </p:cNvSpPr>
            <p:nvPr/>
          </p:nvSpPr>
          <p:spPr bwMode="auto">
            <a:xfrm>
              <a:off x="2916" y="1968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85" name="Oval 276"/>
            <p:cNvSpPr>
              <a:spLocks noChangeArrowheads="1"/>
            </p:cNvSpPr>
            <p:nvPr/>
          </p:nvSpPr>
          <p:spPr bwMode="auto">
            <a:xfrm>
              <a:off x="2968" y="2064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86" name="Oval 277"/>
            <p:cNvSpPr>
              <a:spLocks noChangeArrowheads="1"/>
            </p:cNvSpPr>
            <p:nvPr/>
          </p:nvSpPr>
          <p:spPr bwMode="auto">
            <a:xfrm>
              <a:off x="3024" y="216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87" name="Oval 278"/>
            <p:cNvSpPr>
              <a:spLocks noChangeArrowheads="1"/>
            </p:cNvSpPr>
            <p:nvPr/>
          </p:nvSpPr>
          <p:spPr bwMode="auto">
            <a:xfrm>
              <a:off x="3181" y="2160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88" name="Oval 279"/>
            <p:cNvSpPr>
              <a:spLocks noChangeArrowheads="1"/>
            </p:cNvSpPr>
            <p:nvPr/>
          </p:nvSpPr>
          <p:spPr bwMode="auto">
            <a:xfrm>
              <a:off x="3217" y="2064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89" name="Oval 280"/>
            <p:cNvSpPr>
              <a:spLocks noChangeArrowheads="1"/>
            </p:cNvSpPr>
            <p:nvPr/>
          </p:nvSpPr>
          <p:spPr bwMode="auto">
            <a:xfrm>
              <a:off x="3256" y="1968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90" name="Oval 281"/>
            <p:cNvSpPr>
              <a:spLocks noChangeArrowheads="1"/>
            </p:cNvSpPr>
            <p:nvPr/>
          </p:nvSpPr>
          <p:spPr bwMode="auto">
            <a:xfrm>
              <a:off x="3289" y="1891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91" name="Oval 282"/>
            <p:cNvSpPr>
              <a:spLocks noChangeArrowheads="1"/>
            </p:cNvSpPr>
            <p:nvPr/>
          </p:nvSpPr>
          <p:spPr bwMode="auto">
            <a:xfrm>
              <a:off x="3418" y="174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92" name="Oval 283"/>
            <p:cNvSpPr>
              <a:spLocks noChangeArrowheads="1"/>
            </p:cNvSpPr>
            <p:nvPr/>
          </p:nvSpPr>
          <p:spPr bwMode="auto">
            <a:xfrm>
              <a:off x="3541" y="1621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93" name="Oval 284"/>
            <p:cNvSpPr>
              <a:spLocks noChangeArrowheads="1"/>
            </p:cNvSpPr>
            <p:nvPr/>
          </p:nvSpPr>
          <p:spPr bwMode="auto">
            <a:xfrm>
              <a:off x="2794" y="1984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94" name="Oval 285"/>
            <p:cNvSpPr>
              <a:spLocks noChangeArrowheads="1"/>
            </p:cNvSpPr>
            <p:nvPr/>
          </p:nvSpPr>
          <p:spPr bwMode="auto">
            <a:xfrm>
              <a:off x="1296" y="1831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95" name="Oval 286"/>
            <p:cNvSpPr>
              <a:spLocks noChangeArrowheads="1"/>
            </p:cNvSpPr>
            <p:nvPr/>
          </p:nvSpPr>
          <p:spPr bwMode="auto">
            <a:xfrm>
              <a:off x="1479" y="1945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96" name="Oval 287"/>
            <p:cNvSpPr>
              <a:spLocks noChangeArrowheads="1"/>
            </p:cNvSpPr>
            <p:nvPr/>
          </p:nvSpPr>
          <p:spPr bwMode="auto">
            <a:xfrm>
              <a:off x="1584" y="2011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97" name="Oval 288"/>
            <p:cNvSpPr>
              <a:spLocks noChangeArrowheads="1"/>
            </p:cNvSpPr>
            <p:nvPr/>
          </p:nvSpPr>
          <p:spPr bwMode="auto">
            <a:xfrm>
              <a:off x="1690" y="207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98" name="Oval 289"/>
            <p:cNvSpPr>
              <a:spLocks noChangeArrowheads="1"/>
            </p:cNvSpPr>
            <p:nvPr/>
          </p:nvSpPr>
          <p:spPr bwMode="auto">
            <a:xfrm>
              <a:off x="1801" y="2146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99" name="Freeform 290"/>
            <p:cNvSpPr>
              <a:spLocks/>
            </p:cNvSpPr>
            <p:nvPr/>
          </p:nvSpPr>
          <p:spPr bwMode="auto">
            <a:xfrm>
              <a:off x="1920" y="2448"/>
              <a:ext cx="39" cy="21"/>
            </a:xfrm>
            <a:custGeom>
              <a:avLst/>
              <a:gdLst>
                <a:gd name="T0" fmla="*/ 0 w 39"/>
                <a:gd name="T1" fmla="*/ 0 h 21"/>
                <a:gd name="T2" fmla="*/ 39 w 39"/>
                <a:gd name="T3" fmla="*/ 21 h 21"/>
                <a:gd name="T4" fmla="*/ 0 60000 65536"/>
                <a:gd name="T5" fmla="*/ 0 60000 65536"/>
                <a:gd name="T6" fmla="*/ 0 w 39"/>
                <a:gd name="T7" fmla="*/ 0 h 21"/>
                <a:gd name="T8" fmla="*/ 39 w 39"/>
                <a:gd name="T9" fmla="*/ 21 h 2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9" h="21">
                  <a:moveTo>
                    <a:pt x="0" y="0"/>
                  </a:moveTo>
                  <a:lnTo>
                    <a:pt x="39" y="2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00" name="Oval 291"/>
            <p:cNvSpPr>
              <a:spLocks noChangeArrowheads="1"/>
            </p:cNvSpPr>
            <p:nvPr/>
          </p:nvSpPr>
          <p:spPr bwMode="auto">
            <a:xfrm>
              <a:off x="1081" y="1945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01" name="Oval 292"/>
            <p:cNvSpPr>
              <a:spLocks noChangeArrowheads="1"/>
            </p:cNvSpPr>
            <p:nvPr/>
          </p:nvSpPr>
          <p:spPr bwMode="auto">
            <a:xfrm>
              <a:off x="1248" y="204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02" name="Oval 293"/>
            <p:cNvSpPr>
              <a:spLocks noChangeArrowheads="1"/>
            </p:cNvSpPr>
            <p:nvPr/>
          </p:nvSpPr>
          <p:spPr bwMode="auto">
            <a:xfrm>
              <a:off x="1402" y="213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03" name="Oval 294"/>
            <p:cNvSpPr>
              <a:spLocks noChangeArrowheads="1"/>
            </p:cNvSpPr>
            <p:nvPr/>
          </p:nvSpPr>
          <p:spPr bwMode="auto">
            <a:xfrm>
              <a:off x="1500" y="22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04" name="Oval 295"/>
            <p:cNvSpPr>
              <a:spLocks noChangeArrowheads="1"/>
            </p:cNvSpPr>
            <p:nvPr/>
          </p:nvSpPr>
          <p:spPr bwMode="auto">
            <a:xfrm>
              <a:off x="1609" y="2266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05" name="Oval 296"/>
            <p:cNvSpPr>
              <a:spLocks noChangeArrowheads="1"/>
            </p:cNvSpPr>
            <p:nvPr/>
          </p:nvSpPr>
          <p:spPr bwMode="auto">
            <a:xfrm>
              <a:off x="1728" y="2341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06" name="Oval 297"/>
            <p:cNvSpPr>
              <a:spLocks noChangeArrowheads="1"/>
            </p:cNvSpPr>
            <p:nvPr/>
          </p:nvSpPr>
          <p:spPr bwMode="auto">
            <a:xfrm>
              <a:off x="1395" y="2521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07" name="Oval 298"/>
            <p:cNvSpPr>
              <a:spLocks noChangeArrowheads="1"/>
            </p:cNvSpPr>
            <p:nvPr/>
          </p:nvSpPr>
          <p:spPr bwMode="auto">
            <a:xfrm>
              <a:off x="1488" y="257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08" name="Oval 299"/>
            <p:cNvSpPr>
              <a:spLocks noChangeArrowheads="1"/>
            </p:cNvSpPr>
            <p:nvPr/>
          </p:nvSpPr>
          <p:spPr bwMode="auto">
            <a:xfrm>
              <a:off x="1801" y="2509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09" name="Oval 300"/>
            <p:cNvSpPr>
              <a:spLocks noChangeArrowheads="1"/>
            </p:cNvSpPr>
            <p:nvPr/>
          </p:nvSpPr>
          <p:spPr bwMode="auto">
            <a:xfrm>
              <a:off x="1834" y="2544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0" name="Oval 301"/>
            <p:cNvSpPr>
              <a:spLocks noChangeArrowheads="1"/>
            </p:cNvSpPr>
            <p:nvPr/>
          </p:nvSpPr>
          <p:spPr bwMode="auto">
            <a:xfrm>
              <a:off x="1918" y="253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1" name="Oval 302"/>
            <p:cNvSpPr>
              <a:spLocks noChangeArrowheads="1"/>
            </p:cNvSpPr>
            <p:nvPr/>
          </p:nvSpPr>
          <p:spPr bwMode="auto">
            <a:xfrm>
              <a:off x="1948" y="25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2" name="Oval 303"/>
            <p:cNvSpPr>
              <a:spLocks noChangeArrowheads="1"/>
            </p:cNvSpPr>
            <p:nvPr/>
          </p:nvSpPr>
          <p:spPr bwMode="auto">
            <a:xfrm>
              <a:off x="2064" y="253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3" name="Oval 304"/>
            <p:cNvSpPr>
              <a:spLocks noChangeArrowheads="1"/>
            </p:cNvSpPr>
            <p:nvPr/>
          </p:nvSpPr>
          <p:spPr bwMode="auto">
            <a:xfrm>
              <a:off x="2089" y="2575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4" name="Oval 305"/>
            <p:cNvSpPr>
              <a:spLocks noChangeArrowheads="1"/>
            </p:cNvSpPr>
            <p:nvPr/>
          </p:nvSpPr>
          <p:spPr bwMode="auto">
            <a:xfrm>
              <a:off x="2185" y="2665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5" name="Oval 306"/>
            <p:cNvSpPr>
              <a:spLocks noChangeArrowheads="1"/>
            </p:cNvSpPr>
            <p:nvPr/>
          </p:nvSpPr>
          <p:spPr bwMode="auto">
            <a:xfrm>
              <a:off x="2122" y="2713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6" name="Oval 307"/>
            <p:cNvSpPr>
              <a:spLocks noChangeArrowheads="1"/>
            </p:cNvSpPr>
            <p:nvPr/>
          </p:nvSpPr>
          <p:spPr bwMode="auto">
            <a:xfrm>
              <a:off x="2158" y="2905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7" name="Oval 308"/>
            <p:cNvSpPr>
              <a:spLocks noChangeArrowheads="1"/>
            </p:cNvSpPr>
            <p:nvPr/>
          </p:nvSpPr>
          <p:spPr bwMode="auto">
            <a:xfrm>
              <a:off x="1569" y="2809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8" name="Oval 309"/>
            <p:cNvSpPr>
              <a:spLocks noChangeArrowheads="1"/>
            </p:cNvSpPr>
            <p:nvPr/>
          </p:nvSpPr>
          <p:spPr bwMode="auto">
            <a:xfrm>
              <a:off x="1518" y="2928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9" name="Oval 310"/>
            <p:cNvSpPr>
              <a:spLocks noChangeArrowheads="1"/>
            </p:cNvSpPr>
            <p:nvPr/>
          </p:nvSpPr>
          <p:spPr bwMode="auto">
            <a:xfrm>
              <a:off x="1470" y="3040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20" name="Oval 311"/>
            <p:cNvSpPr>
              <a:spLocks noChangeArrowheads="1"/>
            </p:cNvSpPr>
            <p:nvPr/>
          </p:nvSpPr>
          <p:spPr bwMode="auto">
            <a:xfrm>
              <a:off x="2035" y="2995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21" name="Oval 312"/>
            <p:cNvSpPr>
              <a:spLocks noChangeArrowheads="1"/>
            </p:cNvSpPr>
            <p:nvPr/>
          </p:nvSpPr>
          <p:spPr bwMode="auto">
            <a:xfrm>
              <a:off x="1993" y="3136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22" name="Oval 313"/>
            <p:cNvSpPr>
              <a:spLocks noChangeArrowheads="1"/>
            </p:cNvSpPr>
            <p:nvPr/>
          </p:nvSpPr>
          <p:spPr bwMode="auto">
            <a:xfrm>
              <a:off x="2233" y="253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23" name="Oval 314"/>
            <p:cNvSpPr>
              <a:spLocks noChangeArrowheads="1"/>
            </p:cNvSpPr>
            <p:nvPr/>
          </p:nvSpPr>
          <p:spPr bwMode="auto">
            <a:xfrm>
              <a:off x="2304" y="253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24" name="Oval 315"/>
            <p:cNvSpPr>
              <a:spLocks noChangeArrowheads="1"/>
            </p:cNvSpPr>
            <p:nvPr/>
          </p:nvSpPr>
          <p:spPr bwMode="auto">
            <a:xfrm>
              <a:off x="2389" y="253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25" name="Oval 316"/>
            <p:cNvSpPr>
              <a:spLocks noChangeArrowheads="1"/>
            </p:cNvSpPr>
            <p:nvPr/>
          </p:nvSpPr>
          <p:spPr bwMode="auto">
            <a:xfrm>
              <a:off x="2256" y="229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26" name="Oval 317"/>
            <p:cNvSpPr>
              <a:spLocks noChangeArrowheads="1"/>
            </p:cNvSpPr>
            <p:nvPr/>
          </p:nvSpPr>
          <p:spPr bwMode="auto">
            <a:xfrm>
              <a:off x="2341" y="229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27" name="Oval 318"/>
            <p:cNvSpPr>
              <a:spLocks noChangeArrowheads="1"/>
            </p:cNvSpPr>
            <p:nvPr/>
          </p:nvSpPr>
          <p:spPr bwMode="auto">
            <a:xfrm>
              <a:off x="1929" y="235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28" name="Oval 319"/>
            <p:cNvSpPr>
              <a:spLocks noChangeArrowheads="1"/>
            </p:cNvSpPr>
            <p:nvPr/>
          </p:nvSpPr>
          <p:spPr bwMode="auto">
            <a:xfrm>
              <a:off x="2148" y="2139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29" name="Oval 320"/>
            <p:cNvSpPr>
              <a:spLocks noChangeArrowheads="1"/>
            </p:cNvSpPr>
            <p:nvPr/>
          </p:nvSpPr>
          <p:spPr bwMode="auto">
            <a:xfrm>
              <a:off x="2149" y="2400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30" name="Oval 321"/>
            <p:cNvSpPr>
              <a:spLocks noChangeArrowheads="1"/>
            </p:cNvSpPr>
            <p:nvPr/>
          </p:nvSpPr>
          <p:spPr bwMode="auto">
            <a:xfrm>
              <a:off x="3180" y="2448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31" name="Oval 322"/>
            <p:cNvSpPr>
              <a:spLocks noChangeArrowheads="1"/>
            </p:cNvSpPr>
            <p:nvPr/>
          </p:nvSpPr>
          <p:spPr bwMode="auto">
            <a:xfrm>
              <a:off x="3238" y="2550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32" name="Oval 323"/>
            <p:cNvSpPr>
              <a:spLocks noChangeArrowheads="1"/>
            </p:cNvSpPr>
            <p:nvPr/>
          </p:nvSpPr>
          <p:spPr bwMode="auto">
            <a:xfrm>
              <a:off x="3253" y="2665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33" name="Oval 324"/>
            <p:cNvSpPr>
              <a:spLocks noChangeArrowheads="1"/>
            </p:cNvSpPr>
            <p:nvPr/>
          </p:nvSpPr>
          <p:spPr bwMode="auto">
            <a:xfrm>
              <a:off x="2923" y="2464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34" name="Oval 325"/>
            <p:cNvSpPr>
              <a:spLocks noChangeArrowheads="1"/>
            </p:cNvSpPr>
            <p:nvPr/>
          </p:nvSpPr>
          <p:spPr bwMode="auto">
            <a:xfrm>
              <a:off x="3348" y="253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35" name="Oval 326"/>
            <p:cNvSpPr>
              <a:spLocks noChangeArrowheads="1"/>
            </p:cNvSpPr>
            <p:nvPr/>
          </p:nvSpPr>
          <p:spPr bwMode="auto">
            <a:xfrm>
              <a:off x="3145" y="2533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36" name="Oval 327"/>
            <p:cNvSpPr>
              <a:spLocks noChangeArrowheads="1"/>
            </p:cNvSpPr>
            <p:nvPr/>
          </p:nvSpPr>
          <p:spPr bwMode="auto">
            <a:xfrm>
              <a:off x="3264" y="253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37" name="Oval 328"/>
            <p:cNvSpPr>
              <a:spLocks noChangeArrowheads="1"/>
            </p:cNvSpPr>
            <p:nvPr/>
          </p:nvSpPr>
          <p:spPr bwMode="auto">
            <a:xfrm>
              <a:off x="3481" y="253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38" name="Oval 329"/>
            <p:cNvSpPr>
              <a:spLocks noChangeArrowheads="1"/>
            </p:cNvSpPr>
            <p:nvPr/>
          </p:nvSpPr>
          <p:spPr bwMode="auto">
            <a:xfrm>
              <a:off x="3625" y="253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39" name="Oval 330"/>
            <p:cNvSpPr>
              <a:spLocks noChangeArrowheads="1"/>
            </p:cNvSpPr>
            <p:nvPr/>
          </p:nvSpPr>
          <p:spPr bwMode="auto">
            <a:xfrm>
              <a:off x="3769" y="2533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40" name="Oval 331"/>
            <p:cNvSpPr>
              <a:spLocks noChangeArrowheads="1"/>
            </p:cNvSpPr>
            <p:nvPr/>
          </p:nvSpPr>
          <p:spPr bwMode="auto">
            <a:xfrm>
              <a:off x="3913" y="253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41" name="Oval 332"/>
            <p:cNvSpPr>
              <a:spLocks noChangeArrowheads="1"/>
            </p:cNvSpPr>
            <p:nvPr/>
          </p:nvSpPr>
          <p:spPr bwMode="auto">
            <a:xfrm>
              <a:off x="4021" y="2713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42" name="Oval 333"/>
            <p:cNvSpPr>
              <a:spLocks noChangeArrowheads="1"/>
            </p:cNvSpPr>
            <p:nvPr/>
          </p:nvSpPr>
          <p:spPr bwMode="auto">
            <a:xfrm>
              <a:off x="3433" y="2463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43" name="Oval 334"/>
            <p:cNvSpPr>
              <a:spLocks noChangeArrowheads="1"/>
            </p:cNvSpPr>
            <p:nvPr/>
          </p:nvSpPr>
          <p:spPr bwMode="auto">
            <a:xfrm>
              <a:off x="3529" y="2385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44" name="Oval 335"/>
            <p:cNvSpPr>
              <a:spLocks noChangeArrowheads="1"/>
            </p:cNvSpPr>
            <p:nvPr/>
          </p:nvSpPr>
          <p:spPr bwMode="auto">
            <a:xfrm>
              <a:off x="3817" y="2158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45" name="Oval 336"/>
            <p:cNvSpPr>
              <a:spLocks noChangeArrowheads="1"/>
            </p:cNvSpPr>
            <p:nvPr/>
          </p:nvSpPr>
          <p:spPr bwMode="auto">
            <a:xfrm>
              <a:off x="3060" y="2629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46" name="Oval 337"/>
            <p:cNvSpPr>
              <a:spLocks noChangeArrowheads="1"/>
            </p:cNvSpPr>
            <p:nvPr/>
          </p:nvSpPr>
          <p:spPr bwMode="auto">
            <a:xfrm>
              <a:off x="3057" y="2773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47" name="Oval 338"/>
            <p:cNvSpPr>
              <a:spLocks noChangeArrowheads="1"/>
            </p:cNvSpPr>
            <p:nvPr/>
          </p:nvSpPr>
          <p:spPr bwMode="auto">
            <a:xfrm>
              <a:off x="3153" y="2830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48" name="Oval 339"/>
            <p:cNvSpPr>
              <a:spLocks noChangeArrowheads="1"/>
            </p:cNvSpPr>
            <p:nvPr/>
          </p:nvSpPr>
          <p:spPr bwMode="auto">
            <a:xfrm>
              <a:off x="3337" y="294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49" name="Oval 340"/>
            <p:cNvSpPr>
              <a:spLocks noChangeArrowheads="1"/>
            </p:cNvSpPr>
            <p:nvPr/>
          </p:nvSpPr>
          <p:spPr bwMode="auto">
            <a:xfrm>
              <a:off x="3421" y="3001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50" name="Oval 341"/>
            <p:cNvSpPr>
              <a:spLocks noChangeArrowheads="1"/>
            </p:cNvSpPr>
            <p:nvPr/>
          </p:nvSpPr>
          <p:spPr bwMode="auto">
            <a:xfrm>
              <a:off x="3259" y="3049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51" name="Oval 342"/>
            <p:cNvSpPr>
              <a:spLocks noChangeArrowheads="1"/>
            </p:cNvSpPr>
            <p:nvPr/>
          </p:nvSpPr>
          <p:spPr bwMode="auto">
            <a:xfrm>
              <a:off x="3361" y="3235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52" name="Oval 343"/>
            <p:cNvSpPr>
              <a:spLocks noChangeArrowheads="1"/>
            </p:cNvSpPr>
            <p:nvPr/>
          </p:nvSpPr>
          <p:spPr bwMode="auto">
            <a:xfrm>
              <a:off x="3445" y="309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53" name="Oval 344"/>
            <p:cNvSpPr>
              <a:spLocks noChangeArrowheads="1"/>
            </p:cNvSpPr>
            <p:nvPr/>
          </p:nvSpPr>
          <p:spPr bwMode="auto">
            <a:xfrm>
              <a:off x="3504" y="3445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54" name="Oval 345"/>
            <p:cNvSpPr>
              <a:spLocks noChangeArrowheads="1"/>
            </p:cNvSpPr>
            <p:nvPr/>
          </p:nvSpPr>
          <p:spPr bwMode="auto">
            <a:xfrm>
              <a:off x="3552" y="3235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55" name="Oval 346"/>
            <p:cNvSpPr>
              <a:spLocks noChangeArrowheads="1"/>
            </p:cNvSpPr>
            <p:nvPr/>
          </p:nvSpPr>
          <p:spPr bwMode="auto">
            <a:xfrm>
              <a:off x="3271" y="3456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56" name="Oval 347"/>
            <p:cNvSpPr>
              <a:spLocks noChangeArrowheads="1"/>
            </p:cNvSpPr>
            <p:nvPr/>
          </p:nvSpPr>
          <p:spPr bwMode="auto">
            <a:xfrm>
              <a:off x="2478" y="3093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57" name="Oval 348"/>
            <p:cNvSpPr>
              <a:spLocks noChangeArrowheads="1"/>
            </p:cNvSpPr>
            <p:nvPr/>
          </p:nvSpPr>
          <p:spPr bwMode="auto">
            <a:xfrm>
              <a:off x="2569" y="314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58" name="Oval 349"/>
            <p:cNvSpPr>
              <a:spLocks noChangeArrowheads="1"/>
            </p:cNvSpPr>
            <p:nvPr/>
          </p:nvSpPr>
          <p:spPr bwMode="auto">
            <a:xfrm>
              <a:off x="2887" y="333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59" name="Oval 350"/>
            <p:cNvSpPr>
              <a:spLocks noChangeArrowheads="1"/>
            </p:cNvSpPr>
            <p:nvPr/>
          </p:nvSpPr>
          <p:spPr bwMode="auto">
            <a:xfrm>
              <a:off x="3013" y="3490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60" name="Oval 351"/>
            <p:cNvSpPr>
              <a:spLocks noChangeArrowheads="1"/>
            </p:cNvSpPr>
            <p:nvPr/>
          </p:nvSpPr>
          <p:spPr bwMode="auto">
            <a:xfrm>
              <a:off x="3012" y="2869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61" name="Oval 352"/>
            <p:cNvSpPr>
              <a:spLocks noChangeArrowheads="1"/>
            </p:cNvSpPr>
            <p:nvPr/>
          </p:nvSpPr>
          <p:spPr bwMode="auto">
            <a:xfrm>
              <a:off x="3012" y="3019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62" name="Oval 353"/>
            <p:cNvSpPr>
              <a:spLocks noChangeArrowheads="1"/>
            </p:cNvSpPr>
            <p:nvPr/>
          </p:nvSpPr>
          <p:spPr bwMode="auto">
            <a:xfrm>
              <a:off x="3012" y="3181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63" name="Oval 354"/>
            <p:cNvSpPr>
              <a:spLocks noChangeArrowheads="1"/>
            </p:cNvSpPr>
            <p:nvPr/>
          </p:nvSpPr>
          <p:spPr bwMode="auto">
            <a:xfrm>
              <a:off x="2889" y="3049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64" name="Oval 355"/>
            <p:cNvSpPr>
              <a:spLocks noChangeArrowheads="1"/>
            </p:cNvSpPr>
            <p:nvPr/>
          </p:nvSpPr>
          <p:spPr bwMode="auto">
            <a:xfrm>
              <a:off x="2880" y="3013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65" name="Oval 356"/>
            <p:cNvSpPr>
              <a:spLocks noChangeArrowheads="1"/>
            </p:cNvSpPr>
            <p:nvPr/>
          </p:nvSpPr>
          <p:spPr bwMode="auto">
            <a:xfrm>
              <a:off x="2853" y="3145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66" name="Oval 357"/>
            <p:cNvSpPr>
              <a:spLocks noChangeArrowheads="1"/>
            </p:cNvSpPr>
            <p:nvPr/>
          </p:nvSpPr>
          <p:spPr bwMode="auto">
            <a:xfrm>
              <a:off x="2826" y="3160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67" name="Oval 358"/>
            <p:cNvSpPr>
              <a:spLocks noChangeArrowheads="1"/>
            </p:cNvSpPr>
            <p:nvPr/>
          </p:nvSpPr>
          <p:spPr bwMode="auto">
            <a:xfrm>
              <a:off x="2775" y="28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68" name="Oval 359"/>
            <p:cNvSpPr>
              <a:spLocks noChangeArrowheads="1"/>
            </p:cNvSpPr>
            <p:nvPr/>
          </p:nvSpPr>
          <p:spPr bwMode="auto">
            <a:xfrm>
              <a:off x="2733" y="2970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69" name="Oval 360"/>
            <p:cNvSpPr>
              <a:spLocks noChangeArrowheads="1"/>
            </p:cNvSpPr>
            <p:nvPr/>
          </p:nvSpPr>
          <p:spPr bwMode="auto">
            <a:xfrm>
              <a:off x="2691" y="3085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70" name="Oval 361"/>
            <p:cNvSpPr>
              <a:spLocks noChangeArrowheads="1"/>
            </p:cNvSpPr>
            <p:nvPr/>
          </p:nvSpPr>
          <p:spPr bwMode="auto">
            <a:xfrm>
              <a:off x="2628" y="3481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71" name="Oval 362"/>
            <p:cNvSpPr>
              <a:spLocks noChangeArrowheads="1"/>
            </p:cNvSpPr>
            <p:nvPr/>
          </p:nvSpPr>
          <p:spPr bwMode="auto">
            <a:xfrm>
              <a:off x="2439" y="3289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72" name="Oval 363"/>
            <p:cNvSpPr>
              <a:spLocks noChangeArrowheads="1"/>
            </p:cNvSpPr>
            <p:nvPr/>
          </p:nvSpPr>
          <p:spPr bwMode="auto">
            <a:xfrm>
              <a:off x="2304" y="3589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73" name="Oval 364"/>
            <p:cNvSpPr>
              <a:spLocks noChangeArrowheads="1"/>
            </p:cNvSpPr>
            <p:nvPr/>
          </p:nvSpPr>
          <p:spPr bwMode="auto">
            <a:xfrm>
              <a:off x="2400" y="3588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74" name="Oval 365"/>
            <p:cNvSpPr>
              <a:spLocks noChangeArrowheads="1"/>
            </p:cNvSpPr>
            <p:nvPr/>
          </p:nvSpPr>
          <p:spPr bwMode="auto">
            <a:xfrm>
              <a:off x="2521" y="3594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75" name="Oval 366"/>
            <p:cNvSpPr>
              <a:spLocks noChangeArrowheads="1"/>
            </p:cNvSpPr>
            <p:nvPr/>
          </p:nvSpPr>
          <p:spPr bwMode="auto">
            <a:xfrm>
              <a:off x="2295" y="3660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76" name="Oval 367"/>
            <p:cNvSpPr>
              <a:spLocks noChangeArrowheads="1"/>
            </p:cNvSpPr>
            <p:nvPr/>
          </p:nvSpPr>
          <p:spPr bwMode="auto">
            <a:xfrm>
              <a:off x="2400" y="3730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77" name="Oval 368"/>
            <p:cNvSpPr>
              <a:spLocks noChangeArrowheads="1"/>
            </p:cNvSpPr>
            <p:nvPr/>
          </p:nvSpPr>
          <p:spPr bwMode="auto">
            <a:xfrm>
              <a:off x="2124" y="3769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78" name="Oval 369"/>
            <p:cNvSpPr>
              <a:spLocks noChangeArrowheads="1"/>
            </p:cNvSpPr>
            <p:nvPr/>
          </p:nvSpPr>
          <p:spPr bwMode="auto">
            <a:xfrm>
              <a:off x="2064" y="3858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79" name="Oval 370"/>
            <p:cNvSpPr>
              <a:spLocks noChangeArrowheads="1"/>
            </p:cNvSpPr>
            <p:nvPr/>
          </p:nvSpPr>
          <p:spPr bwMode="auto">
            <a:xfrm>
              <a:off x="2256" y="3408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80" name="Oval 371"/>
            <p:cNvSpPr>
              <a:spLocks noChangeArrowheads="1"/>
            </p:cNvSpPr>
            <p:nvPr/>
          </p:nvSpPr>
          <p:spPr bwMode="auto">
            <a:xfrm>
              <a:off x="2007" y="3486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81" name="Oval 372"/>
            <p:cNvSpPr>
              <a:spLocks noChangeArrowheads="1"/>
            </p:cNvSpPr>
            <p:nvPr/>
          </p:nvSpPr>
          <p:spPr bwMode="auto">
            <a:xfrm>
              <a:off x="1728" y="3315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82" name="Oval 373"/>
            <p:cNvSpPr>
              <a:spLocks noChangeArrowheads="1"/>
            </p:cNvSpPr>
            <p:nvPr/>
          </p:nvSpPr>
          <p:spPr bwMode="auto">
            <a:xfrm>
              <a:off x="1584" y="3225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83" name="Oval 374"/>
            <p:cNvSpPr>
              <a:spLocks noChangeArrowheads="1"/>
            </p:cNvSpPr>
            <p:nvPr/>
          </p:nvSpPr>
          <p:spPr bwMode="auto">
            <a:xfrm>
              <a:off x="1587" y="386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84" name="Oval 375"/>
            <p:cNvSpPr>
              <a:spLocks noChangeArrowheads="1"/>
            </p:cNvSpPr>
            <p:nvPr/>
          </p:nvSpPr>
          <p:spPr bwMode="auto">
            <a:xfrm>
              <a:off x="2473" y="2946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85" name="Oval 376"/>
            <p:cNvSpPr>
              <a:spLocks noChangeArrowheads="1"/>
            </p:cNvSpPr>
            <p:nvPr/>
          </p:nvSpPr>
          <p:spPr bwMode="auto">
            <a:xfrm>
              <a:off x="2620" y="2679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86" name="Oval 377"/>
            <p:cNvSpPr>
              <a:spLocks noChangeArrowheads="1"/>
            </p:cNvSpPr>
            <p:nvPr/>
          </p:nvSpPr>
          <p:spPr bwMode="auto">
            <a:xfrm>
              <a:off x="2434" y="2826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87" name="Oval 378"/>
            <p:cNvSpPr>
              <a:spLocks noChangeArrowheads="1"/>
            </p:cNvSpPr>
            <p:nvPr/>
          </p:nvSpPr>
          <p:spPr bwMode="auto">
            <a:xfrm>
              <a:off x="2233" y="3255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88" name="Oval 379"/>
            <p:cNvSpPr>
              <a:spLocks noChangeArrowheads="1"/>
            </p:cNvSpPr>
            <p:nvPr/>
          </p:nvSpPr>
          <p:spPr bwMode="auto">
            <a:xfrm>
              <a:off x="2160" y="3318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89" name="Oval 380"/>
            <p:cNvSpPr>
              <a:spLocks noChangeArrowheads="1"/>
            </p:cNvSpPr>
            <p:nvPr/>
          </p:nvSpPr>
          <p:spPr bwMode="auto">
            <a:xfrm>
              <a:off x="1737" y="3150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90" name="Oval 381"/>
            <p:cNvSpPr>
              <a:spLocks noChangeArrowheads="1"/>
            </p:cNvSpPr>
            <p:nvPr/>
          </p:nvSpPr>
          <p:spPr bwMode="auto">
            <a:xfrm>
              <a:off x="1815" y="3196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91" name="Oval 382"/>
            <p:cNvSpPr>
              <a:spLocks noChangeArrowheads="1"/>
            </p:cNvSpPr>
            <p:nvPr/>
          </p:nvSpPr>
          <p:spPr bwMode="auto">
            <a:xfrm>
              <a:off x="1632" y="314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92" name="Oval 383"/>
            <p:cNvSpPr>
              <a:spLocks noChangeArrowheads="1"/>
            </p:cNvSpPr>
            <p:nvPr/>
          </p:nvSpPr>
          <p:spPr bwMode="auto">
            <a:xfrm>
              <a:off x="1321" y="3135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93" name="Oval 384"/>
            <p:cNvSpPr>
              <a:spLocks noChangeArrowheads="1"/>
            </p:cNvSpPr>
            <p:nvPr/>
          </p:nvSpPr>
          <p:spPr bwMode="auto">
            <a:xfrm rot="5400000">
              <a:off x="1248" y="313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94" name="Oval 385"/>
            <p:cNvSpPr>
              <a:spLocks noChangeArrowheads="1"/>
            </p:cNvSpPr>
            <p:nvPr/>
          </p:nvSpPr>
          <p:spPr bwMode="auto">
            <a:xfrm>
              <a:off x="672" y="3111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95" name="Oval 386"/>
            <p:cNvSpPr>
              <a:spLocks noChangeArrowheads="1"/>
            </p:cNvSpPr>
            <p:nvPr/>
          </p:nvSpPr>
          <p:spPr bwMode="auto">
            <a:xfrm>
              <a:off x="864" y="3118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96" name="Oval 387"/>
            <p:cNvSpPr>
              <a:spLocks noChangeArrowheads="1"/>
            </p:cNvSpPr>
            <p:nvPr/>
          </p:nvSpPr>
          <p:spPr bwMode="auto">
            <a:xfrm>
              <a:off x="1056" y="3126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97" name="Oval 388"/>
            <p:cNvSpPr>
              <a:spLocks noChangeArrowheads="1"/>
            </p:cNvSpPr>
            <p:nvPr/>
          </p:nvSpPr>
          <p:spPr bwMode="auto">
            <a:xfrm>
              <a:off x="1152" y="3195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98" name="Oval 389"/>
            <p:cNvSpPr>
              <a:spLocks noChangeArrowheads="1"/>
            </p:cNvSpPr>
            <p:nvPr/>
          </p:nvSpPr>
          <p:spPr bwMode="auto">
            <a:xfrm>
              <a:off x="1140" y="3289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99" name="Oval 390"/>
            <p:cNvSpPr>
              <a:spLocks noChangeArrowheads="1"/>
            </p:cNvSpPr>
            <p:nvPr/>
          </p:nvSpPr>
          <p:spPr bwMode="auto">
            <a:xfrm>
              <a:off x="1140" y="3424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00" name="Oval 391"/>
            <p:cNvSpPr>
              <a:spLocks noChangeArrowheads="1"/>
            </p:cNvSpPr>
            <p:nvPr/>
          </p:nvSpPr>
          <p:spPr bwMode="auto">
            <a:xfrm>
              <a:off x="1047" y="3493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01" name="Oval 392"/>
            <p:cNvSpPr>
              <a:spLocks noChangeArrowheads="1"/>
            </p:cNvSpPr>
            <p:nvPr/>
          </p:nvSpPr>
          <p:spPr bwMode="auto">
            <a:xfrm>
              <a:off x="1429" y="333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02" name="Oval 393"/>
            <p:cNvSpPr>
              <a:spLocks noChangeArrowheads="1"/>
            </p:cNvSpPr>
            <p:nvPr/>
          </p:nvSpPr>
          <p:spPr bwMode="auto">
            <a:xfrm>
              <a:off x="1513" y="3481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03" name="Oval 394"/>
            <p:cNvSpPr>
              <a:spLocks noChangeArrowheads="1"/>
            </p:cNvSpPr>
            <p:nvPr/>
          </p:nvSpPr>
          <p:spPr bwMode="auto">
            <a:xfrm>
              <a:off x="1732" y="3865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04" name="Oval 395"/>
            <p:cNvSpPr>
              <a:spLocks noChangeArrowheads="1"/>
            </p:cNvSpPr>
            <p:nvPr/>
          </p:nvSpPr>
          <p:spPr bwMode="auto">
            <a:xfrm>
              <a:off x="1785" y="3949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05" name="Oval 396"/>
            <p:cNvSpPr>
              <a:spLocks noChangeArrowheads="1"/>
            </p:cNvSpPr>
            <p:nvPr/>
          </p:nvSpPr>
          <p:spPr bwMode="auto">
            <a:xfrm>
              <a:off x="1884" y="4129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06" name="Oval 397"/>
            <p:cNvSpPr>
              <a:spLocks noChangeArrowheads="1"/>
            </p:cNvSpPr>
            <p:nvPr/>
          </p:nvSpPr>
          <p:spPr bwMode="auto">
            <a:xfrm>
              <a:off x="1945" y="4165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07" name="Oval 398"/>
            <p:cNvSpPr>
              <a:spLocks noChangeArrowheads="1"/>
            </p:cNvSpPr>
            <p:nvPr/>
          </p:nvSpPr>
          <p:spPr bwMode="auto">
            <a:xfrm>
              <a:off x="2053" y="4441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08" name="Oval 399"/>
            <p:cNvSpPr>
              <a:spLocks noChangeArrowheads="1"/>
            </p:cNvSpPr>
            <p:nvPr/>
          </p:nvSpPr>
          <p:spPr bwMode="auto">
            <a:xfrm>
              <a:off x="2128" y="4261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09" name="Oval 400"/>
            <p:cNvSpPr>
              <a:spLocks noChangeArrowheads="1"/>
            </p:cNvSpPr>
            <p:nvPr/>
          </p:nvSpPr>
          <p:spPr bwMode="auto">
            <a:xfrm>
              <a:off x="2233" y="4441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10" name="Oval 401"/>
            <p:cNvSpPr>
              <a:spLocks noChangeArrowheads="1"/>
            </p:cNvSpPr>
            <p:nvPr/>
          </p:nvSpPr>
          <p:spPr bwMode="auto">
            <a:xfrm>
              <a:off x="2053" y="4585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11" name="Oval 402"/>
            <p:cNvSpPr>
              <a:spLocks noChangeArrowheads="1"/>
            </p:cNvSpPr>
            <p:nvPr/>
          </p:nvSpPr>
          <p:spPr bwMode="auto">
            <a:xfrm>
              <a:off x="2053" y="4873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12" name="Oval 403"/>
            <p:cNvSpPr>
              <a:spLocks noChangeArrowheads="1"/>
            </p:cNvSpPr>
            <p:nvPr/>
          </p:nvSpPr>
          <p:spPr bwMode="auto">
            <a:xfrm>
              <a:off x="2377" y="4681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13" name="Oval 404"/>
            <p:cNvSpPr>
              <a:spLocks noChangeArrowheads="1"/>
            </p:cNvSpPr>
            <p:nvPr/>
          </p:nvSpPr>
          <p:spPr bwMode="auto">
            <a:xfrm>
              <a:off x="2505" y="4896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14" name="Oval 405"/>
            <p:cNvSpPr>
              <a:spLocks noChangeArrowheads="1"/>
            </p:cNvSpPr>
            <p:nvPr/>
          </p:nvSpPr>
          <p:spPr bwMode="auto">
            <a:xfrm>
              <a:off x="2188" y="413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15" name="Oval 406"/>
            <p:cNvSpPr>
              <a:spLocks noChangeArrowheads="1"/>
            </p:cNvSpPr>
            <p:nvPr/>
          </p:nvSpPr>
          <p:spPr bwMode="auto">
            <a:xfrm>
              <a:off x="2281" y="4105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16" name="Oval 407"/>
            <p:cNvSpPr>
              <a:spLocks noChangeArrowheads="1"/>
            </p:cNvSpPr>
            <p:nvPr/>
          </p:nvSpPr>
          <p:spPr bwMode="auto">
            <a:xfrm>
              <a:off x="2400" y="4066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17" name="Oval 408"/>
            <p:cNvSpPr>
              <a:spLocks noChangeArrowheads="1"/>
            </p:cNvSpPr>
            <p:nvPr/>
          </p:nvSpPr>
          <p:spPr bwMode="auto">
            <a:xfrm>
              <a:off x="2656" y="398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18" name="Oval 409"/>
            <p:cNvSpPr>
              <a:spLocks noChangeArrowheads="1"/>
            </p:cNvSpPr>
            <p:nvPr/>
          </p:nvSpPr>
          <p:spPr bwMode="auto">
            <a:xfrm>
              <a:off x="2736" y="3961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19" name="Oval 410"/>
            <p:cNvSpPr>
              <a:spLocks noChangeArrowheads="1"/>
            </p:cNvSpPr>
            <p:nvPr/>
          </p:nvSpPr>
          <p:spPr bwMode="auto">
            <a:xfrm>
              <a:off x="2170" y="4071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20" name="Oval 411"/>
            <p:cNvSpPr>
              <a:spLocks noChangeArrowheads="1"/>
            </p:cNvSpPr>
            <p:nvPr/>
          </p:nvSpPr>
          <p:spPr bwMode="auto">
            <a:xfrm>
              <a:off x="2281" y="3975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21" name="Oval 412"/>
            <p:cNvSpPr>
              <a:spLocks noChangeArrowheads="1"/>
            </p:cNvSpPr>
            <p:nvPr/>
          </p:nvSpPr>
          <p:spPr bwMode="auto">
            <a:xfrm>
              <a:off x="2383" y="3886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22" name="Oval 413"/>
            <p:cNvSpPr>
              <a:spLocks noChangeArrowheads="1"/>
            </p:cNvSpPr>
            <p:nvPr/>
          </p:nvSpPr>
          <p:spPr bwMode="auto">
            <a:xfrm>
              <a:off x="2472" y="3811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23" name="Oval 414"/>
            <p:cNvSpPr>
              <a:spLocks noChangeArrowheads="1"/>
            </p:cNvSpPr>
            <p:nvPr/>
          </p:nvSpPr>
          <p:spPr bwMode="auto">
            <a:xfrm>
              <a:off x="2632" y="3744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24" name="Oval 415"/>
            <p:cNvSpPr>
              <a:spLocks noChangeArrowheads="1"/>
            </p:cNvSpPr>
            <p:nvPr/>
          </p:nvSpPr>
          <p:spPr bwMode="auto">
            <a:xfrm>
              <a:off x="2584" y="3888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25" name="Oval 416"/>
            <p:cNvSpPr>
              <a:spLocks noChangeArrowheads="1"/>
            </p:cNvSpPr>
            <p:nvPr/>
          </p:nvSpPr>
          <p:spPr bwMode="auto">
            <a:xfrm>
              <a:off x="2608" y="4176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26" name="Oval 417"/>
            <p:cNvSpPr>
              <a:spLocks noChangeArrowheads="1"/>
            </p:cNvSpPr>
            <p:nvPr/>
          </p:nvSpPr>
          <p:spPr bwMode="auto">
            <a:xfrm>
              <a:off x="2764" y="4369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27" name="Oval 418"/>
            <p:cNvSpPr>
              <a:spLocks noChangeArrowheads="1"/>
            </p:cNvSpPr>
            <p:nvPr/>
          </p:nvSpPr>
          <p:spPr bwMode="auto">
            <a:xfrm>
              <a:off x="2860" y="443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28" name="Oval 419"/>
            <p:cNvSpPr>
              <a:spLocks noChangeArrowheads="1"/>
            </p:cNvSpPr>
            <p:nvPr/>
          </p:nvSpPr>
          <p:spPr bwMode="auto">
            <a:xfrm>
              <a:off x="2968" y="4498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29" name="Oval 420"/>
            <p:cNvSpPr>
              <a:spLocks noChangeArrowheads="1"/>
            </p:cNvSpPr>
            <p:nvPr/>
          </p:nvSpPr>
          <p:spPr bwMode="auto">
            <a:xfrm>
              <a:off x="2976" y="4308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30" name="Oval 421"/>
            <p:cNvSpPr>
              <a:spLocks noChangeArrowheads="1"/>
            </p:cNvSpPr>
            <p:nvPr/>
          </p:nvSpPr>
          <p:spPr bwMode="auto">
            <a:xfrm>
              <a:off x="3073" y="4176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31" name="Oval 422"/>
            <p:cNvSpPr>
              <a:spLocks noChangeArrowheads="1"/>
            </p:cNvSpPr>
            <p:nvPr/>
          </p:nvSpPr>
          <p:spPr bwMode="auto">
            <a:xfrm>
              <a:off x="3079" y="403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32" name="Oval 423"/>
            <p:cNvSpPr>
              <a:spLocks noChangeArrowheads="1"/>
            </p:cNvSpPr>
            <p:nvPr/>
          </p:nvSpPr>
          <p:spPr bwMode="auto">
            <a:xfrm>
              <a:off x="3085" y="3936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33" name="Oval 424"/>
            <p:cNvSpPr>
              <a:spLocks noChangeArrowheads="1"/>
            </p:cNvSpPr>
            <p:nvPr/>
          </p:nvSpPr>
          <p:spPr bwMode="auto">
            <a:xfrm>
              <a:off x="2976" y="3876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34" name="Freeform 425"/>
            <p:cNvSpPr>
              <a:spLocks/>
            </p:cNvSpPr>
            <p:nvPr/>
          </p:nvSpPr>
          <p:spPr bwMode="auto">
            <a:xfrm>
              <a:off x="3102" y="3807"/>
              <a:ext cx="24" cy="42"/>
            </a:xfrm>
            <a:custGeom>
              <a:avLst/>
              <a:gdLst>
                <a:gd name="T0" fmla="*/ 24 w 24"/>
                <a:gd name="T1" fmla="*/ 0 h 42"/>
                <a:gd name="T2" fmla="*/ 0 w 24"/>
                <a:gd name="T3" fmla="*/ 42 h 42"/>
                <a:gd name="T4" fmla="*/ 0 60000 65536"/>
                <a:gd name="T5" fmla="*/ 0 60000 65536"/>
                <a:gd name="T6" fmla="*/ 0 w 24"/>
                <a:gd name="T7" fmla="*/ 0 h 42"/>
                <a:gd name="T8" fmla="*/ 24 w 24"/>
                <a:gd name="T9" fmla="*/ 42 h 4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4" h="42">
                  <a:moveTo>
                    <a:pt x="24" y="0"/>
                  </a:moveTo>
                  <a:lnTo>
                    <a:pt x="0" y="4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35" name="Oval 426"/>
            <p:cNvSpPr>
              <a:spLocks noChangeArrowheads="1"/>
            </p:cNvSpPr>
            <p:nvPr/>
          </p:nvSpPr>
          <p:spPr bwMode="auto">
            <a:xfrm>
              <a:off x="3181" y="3969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36" name="Oval 427"/>
            <p:cNvSpPr>
              <a:spLocks noChangeArrowheads="1"/>
            </p:cNvSpPr>
            <p:nvPr/>
          </p:nvSpPr>
          <p:spPr bwMode="auto">
            <a:xfrm>
              <a:off x="3277" y="414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37" name="Oval 428"/>
            <p:cNvSpPr>
              <a:spLocks noChangeArrowheads="1"/>
            </p:cNvSpPr>
            <p:nvPr/>
          </p:nvSpPr>
          <p:spPr bwMode="auto">
            <a:xfrm>
              <a:off x="3355" y="4288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38" name="Oval 429"/>
            <p:cNvSpPr>
              <a:spLocks noChangeArrowheads="1"/>
            </p:cNvSpPr>
            <p:nvPr/>
          </p:nvSpPr>
          <p:spPr bwMode="auto">
            <a:xfrm>
              <a:off x="3451" y="4464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39" name="Oval 430"/>
            <p:cNvSpPr>
              <a:spLocks noChangeArrowheads="1"/>
            </p:cNvSpPr>
            <p:nvPr/>
          </p:nvSpPr>
          <p:spPr bwMode="auto">
            <a:xfrm>
              <a:off x="3568" y="4681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40" name="Oval 431"/>
            <p:cNvSpPr>
              <a:spLocks noChangeArrowheads="1"/>
            </p:cNvSpPr>
            <p:nvPr/>
          </p:nvSpPr>
          <p:spPr bwMode="auto">
            <a:xfrm>
              <a:off x="3673" y="4873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41" name="Oval 432"/>
            <p:cNvSpPr>
              <a:spLocks noChangeArrowheads="1"/>
            </p:cNvSpPr>
            <p:nvPr/>
          </p:nvSpPr>
          <p:spPr bwMode="auto">
            <a:xfrm>
              <a:off x="3382" y="3721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42" name="Oval 433"/>
            <p:cNvSpPr>
              <a:spLocks noChangeArrowheads="1"/>
            </p:cNvSpPr>
            <p:nvPr/>
          </p:nvSpPr>
          <p:spPr bwMode="auto">
            <a:xfrm>
              <a:off x="3460" y="3769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43" name="Oval 434"/>
            <p:cNvSpPr>
              <a:spLocks noChangeArrowheads="1"/>
            </p:cNvSpPr>
            <p:nvPr/>
          </p:nvSpPr>
          <p:spPr bwMode="auto">
            <a:xfrm>
              <a:off x="3547" y="3825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44" name="Oval 435"/>
            <p:cNvSpPr>
              <a:spLocks noChangeArrowheads="1"/>
            </p:cNvSpPr>
            <p:nvPr/>
          </p:nvSpPr>
          <p:spPr bwMode="auto">
            <a:xfrm>
              <a:off x="3661" y="3891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45" name="Oval 436"/>
            <p:cNvSpPr>
              <a:spLocks noChangeArrowheads="1"/>
            </p:cNvSpPr>
            <p:nvPr/>
          </p:nvSpPr>
          <p:spPr bwMode="auto">
            <a:xfrm>
              <a:off x="3841" y="4006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46" name="Oval 437"/>
            <p:cNvSpPr>
              <a:spLocks noChangeArrowheads="1"/>
            </p:cNvSpPr>
            <p:nvPr/>
          </p:nvSpPr>
          <p:spPr bwMode="auto">
            <a:xfrm>
              <a:off x="2754" y="3769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47" name="Text Box 438"/>
            <p:cNvSpPr txBox="1">
              <a:spLocks noChangeArrowheads="1"/>
            </p:cNvSpPr>
            <p:nvPr/>
          </p:nvSpPr>
          <p:spPr bwMode="auto">
            <a:xfrm rot="5400000">
              <a:off x="3535" y="2850"/>
              <a:ext cx="480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1" lang="en-US" altLang="zh-CN" sz="1000" b="0">
                  <a:ea typeface="SimSun" pitchFamily="2" charset="-122"/>
                </a:rPr>
                <a:t>City limits</a:t>
              </a:r>
            </a:p>
          </p:txBody>
        </p:sp>
        <p:sp>
          <p:nvSpPr>
            <p:cNvPr id="43448" name="Text Box 439"/>
            <p:cNvSpPr txBox="1">
              <a:spLocks noChangeArrowheads="1"/>
            </p:cNvSpPr>
            <p:nvPr/>
          </p:nvSpPr>
          <p:spPr bwMode="auto">
            <a:xfrm rot="5400000">
              <a:off x="2640" y="1862"/>
              <a:ext cx="2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1" lang="en-US" altLang="zh-CN" sz="1000" b="0">
                  <a:ea typeface="SimSun" pitchFamily="2" charset="-122"/>
                </a:rPr>
                <a:t>6</a:t>
              </a:r>
            </a:p>
          </p:txBody>
        </p:sp>
        <p:sp>
          <p:nvSpPr>
            <p:cNvPr id="43449" name="Freeform 440"/>
            <p:cNvSpPr>
              <a:spLocks/>
            </p:cNvSpPr>
            <p:nvPr/>
          </p:nvSpPr>
          <p:spPr bwMode="auto">
            <a:xfrm>
              <a:off x="2332" y="3064"/>
              <a:ext cx="60" cy="168"/>
            </a:xfrm>
            <a:custGeom>
              <a:avLst/>
              <a:gdLst>
                <a:gd name="T0" fmla="*/ 0 w 60"/>
                <a:gd name="T1" fmla="*/ 168 h 168"/>
                <a:gd name="T2" fmla="*/ 60 w 60"/>
                <a:gd name="T3" fmla="*/ 0 h 168"/>
                <a:gd name="T4" fmla="*/ 0 60000 65536"/>
                <a:gd name="T5" fmla="*/ 0 60000 65536"/>
                <a:gd name="T6" fmla="*/ 0 w 60"/>
                <a:gd name="T7" fmla="*/ 0 h 168"/>
                <a:gd name="T8" fmla="*/ 60 w 60"/>
                <a:gd name="T9" fmla="*/ 168 h 16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0" h="168">
                  <a:moveTo>
                    <a:pt x="0" y="168"/>
                  </a:moveTo>
                  <a:lnTo>
                    <a:pt x="6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50" name="Text Box 441"/>
            <p:cNvSpPr txBox="1">
              <a:spLocks noChangeArrowheads="1"/>
            </p:cNvSpPr>
            <p:nvPr/>
          </p:nvSpPr>
          <p:spPr bwMode="auto">
            <a:xfrm rot="5400000">
              <a:off x="2320" y="3100"/>
              <a:ext cx="2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1" lang="en-US" altLang="zh-CN" sz="1000" b="0">
                  <a:ea typeface="SimSun" pitchFamily="2" charset="-122"/>
                </a:rPr>
                <a:t>11</a:t>
              </a:r>
            </a:p>
          </p:txBody>
        </p:sp>
        <p:sp>
          <p:nvSpPr>
            <p:cNvPr id="43451" name="Text Box 442"/>
            <p:cNvSpPr txBox="1">
              <a:spLocks noChangeArrowheads="1"/>
            </p:cNvSpPr>
            <p:nvPr/>
          </p:nvSpPr>
          <p:spPr bwMode="auto">
            <a:xfrm rot="5400000">
              <a:off x="1001" y="4747"/>
              <a:ext cx="52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1" lang="en-US" altLang="zh-CN" sz="1000" b="0">
                  <a:ea typeface="SimSun" pitchFamily="2" charset="-122"/>
                </a:rPr>
                <a:t>S  e  i  n  e</a:t>
              </a:r>
            </a:p>
          </p:txBody>
        </p:sp>
        <p:sp>
          <p:nvSpPr>
            <p:cNvPr id="43452" name="Oval 443"/>
            <p:cNvSpPr>
              <a:spLocks noChangeArrowheads="1"/>
            </p:cNvSpPr>
            <p:nvPr/>
          </p:nvSpPr>
          <p:spPr bwMode="auto">
            <a:xfrm>
              <a:off x="2129" y="2625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53" name="Text Box 444"/>
            <p:cNvSpPr txBox="1">
              <a:spLocks noChangeArrowheads="1"/>
            </p:cNvSpPr>
            <p:nvPr/>
          </p:nvSpPr>
          <p:spPr bwMode="auto">
            <a:xfrm rot="-206423">
              <a:off x="1776" y="576"/>
              <a:ext cx="52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1" lang="en-US" altLang="zh-CN" sz="1000" b="0">
                  <a:ea typeface="SimSun" pitchFamily="2" charset="-122"/>
                </a:rPr>
                <a:t>S  e  i  n  e</a:t>
              </a:r>
            </a:p>
          </p:txBody>
        </p:sp>
        <p:grpSp>
          <p:nvGrpSpPr>
            <p:cNvPr id="3" name="Group 445"/>
            <p:cNvGrpSpPr>
              <a:grpSpLocks/>
            </p:cNvGrpSpPr>
            <p:nvPr/>
          </p:nvGrpSpPr>
          <p:grpSpPr bwMode="auto">
            <a:xfrm>
              <a:off x="421" y="492"/>
              <a:ext cx="693" cy="996"/>
              <a:chOff x="421" y="492"/>
              <a:chExt cx="693" cy="996"/>
            </a:xfrm>
          </p:grpSpPr>
          <p:grpSp>
            <p:nvGrpSpPr>
              <p:cNvPr id="4" name="Group 446"/>
              <p:cNvGrpSpPr>
                <a:grpSpLocks/>
              </p:cNvGrpSpPr>
              <p:nvPr/>
            </p:nvGrpSpPr>
            <p:grpSpPr bwMode="auto">
              <a:xfrm rot="5400000">
                <a:off x="201" y="748"/>
                <a:ext cx="960" cy="519"/>
                <a:chOff x="240" y="816"/>
                <a:chExt cx="960" cy="519"/>
              </a:xfrm>
            </p:grpSpPr>
            <p:sp>
              <p:nvSpPr>
                <p:cNvPr id="43457" name="Text Box 447"/>
                <p:cNvSpPr txBox="1">
                  <a:spLocks noChangeArrowheads="1"/>
                </p:cNvSpPr>
                <p:nvPr/>
              </p:nvSpPr>
              <p:spPr bwMode="auto">
                <a:xfrm>
                  <a:off x="480" y="816"/>
                  <a:ext cx="720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50000"/>
                    </a:spcBef>
                  </a:pPr>
                  <a:r>
                    <a:rPr kumimoji="1" lang="en-US" altLang="zh-CN" sz="1200" b="0">
                      <a:ea typeface="SimSun" pitchFamily="2" charset="-122"/>
                    </a:rPr>
                    <a:t>Local </a:t>
                  </a:r>
                </a:p>
                <a:p>
                  <a:pPr>
                    <a:lnSpc>
                      <a:spcPct val="100000"/>
                    </a:lnSpc>
                    <a:spcBef>
                      <a:spcPct val="50000"/>
                    </a:spcBef>
                  </a:pPr>
                  <a:r>
                    <a:rPr kumimoji="1" lang="en-US" altLang="zh-CN" sz="1200" b="0">
                      <a:ea typeface="SimSun" pitchFamily="2" charset="-122"/>
                    </a:rPr>
                    <a:t>Terminal</a:t>
                  </a:r>
                </a:p>
                <a:p>
                  <a:pPr>
                    <a:lnSpc>
                      <a:spcPct val="100000"/>
                    </a:lnSpc>
                    <a:spcBef>
                      <a:spcPct val="50000"/>
                    </a:spcBef>
                  </a:pPr>
                  <a:r>
                    <a:rPr kumimoji="1" lang="en-US" altLang="zh-CN" sz="1200" b="0">
                      <a:ea typeface="SimSun" pitchFamily="2" charset="-122"/>
                    </a:rPr>
                    <a:t>Transfer </a:t>
                  </a:r>
                </a:p>
              </p:txBody>
            </p:sp>
            <p:sp>
              <p:nvSpPr>
                <p:cNvPr id="43458" name="Oval 448"/>
                <p:cNvSpPr>
                  <a:spLocks noChangeArrowheads="1"/>
                </p:cNvSpPr>
                <p:nvPr/>
              </p:nvSpPr>
              <p:spPr bwMode="auto">
                <a:xfrm>
                  <a:off x="308" y="88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459" name="Oval 449"/>
                <p:cNvSpPr>
                  <a:spLocks noChangeArrowheads="1"/>
                </p:cNvSpPr>
                <p:nvPr/>
              </p:nvSpPr>
              <p:spPr bwMode="auto">
                <a:xfrm>
                  <a:off x="292" y="996"/>
                  <a:ext cx="48" cy="4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460" name="Oval 450"/>
                <p:cNvSpPr>
                  <a:spLocks noChangeArrowheads="1"/>
                </p:cNvSpPr>
                <p:nvPr/>
              </p:nvSpPr>
              <p:spPr bwMode="auto">
                <a:xfrm>
                  <a:off x="272" y="1124"/>
                  <a:ext cx="92" cy="9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461" name="Line 451"/>
                <p:cNvSpPr>
                  <a:spLocks noChangeShapeType="1"/>
                </p:cNvSpPr>
                <p:nvPr/>
              </p:nvSpPr>
              <p:spPr bwMode="auto">
                <a:xfrm flipV="1">
                  <a:off x="240" y="1120"/>
                  <a:ext cx="192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462" name="Line 452"/>
                <p:cNvSpPr>
                  <a:spLocks noChangeShapeType="1"/>
                </p:cNvSpPr>
                <p:nvPr/>
              </p:nvSpPr>
              <p:spPr bwMode="auto">
                <a:xfrm>
                  <a:off x="240" y="1120"/>
                  <a:ext cx="144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3456" name="Text Box 453"/>
              <p:cNvSpPr txBox="1">
                <a:spLocks noChangeArrowheads="1"/>
              </p:cNvSpPr>
              <p:nvPr/>
            </p:nvSpPr>
            <p:spPr bwMode="auto">
              <a:xfrm rot="5400000">
                <a:off x="823" y="629"/>
                <a:ext cx="427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50000"/>
                  </a:spcBef>
                </a:pPr>
                <a:r>
                  <a:rPr kumimoji="1" lang="en-US" altLang="zh-CN" sz="1000" b="0">
                    <a:ea typeface="SimSun" pitchFamily="2" charset="-122"/>
                  </a:rPr>
                  <a:t>Stations:</a:t>
                </a:r>
              </a:p>
            </p:txBody>
          </p:sp>
        </p:grpSp>
      </p:grpSp>
      <p:sp>
        <p:nvSpPr>
          <p:cNvPr id="43011" name="Text Box 454"/>
          <p:cNvSpPr txBox="1">
            <a:spLocks noChangeArrowheads="1"/>
          </p:cNvSpPr>
          <p:nvPr/>
        </p:nvSpPr>
        <p:spPr bwMode="auto">
          <a:xfrm>
            <a:off x="762000" y="6216650"/>
            <a:ext cx="762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800" dirty="0" smtClean="0"/>
              <a:t>The </a:t>
            </a:r>
            <a:r>
              <a:rPr lang="en-US" sz="1800" dirty="0"/>
              <a:t>Paris Metro network: 14 independent lines.</a:t>
            </a:r>
          </a:p>
        </p:txBody>
      </p:sp>
    </p:spTree>
    <p:extLst>
      <p:ext uri="{BB962C8B-B14F-4D97-AF65-F5344CB8AC3E}">
        <p14:creationId xmlns:p14="http://schemas.microsoft.com/office/powerpoint/2010/main" val="416116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1016000" y="457200"/>
            <a:ext cx="74168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816600" y="4992688"/>
            <a:ext cx="203200" cy="722312"/>
            <a:chOff x="864" y="4350"/>
            <a:chExt cx="96" cy="347"/>
          </a:xfrm>
        </p:grpSpPr>
        <p:sp>
          <p:nvSpPr>
            <p:cNvPr id="44330" name="Oval 4"/>
            <p:cNvSpPr>
              <a:spLocks noChangeArrowheads="1"/>
            </p:cNvSpPr>
            <p:nvPr/>
          </p:nvSpPr>
          <p:spPr bwMode="auto">
            <a:xfrm>
              <a:off x="864" y="4350"/>
              <a:ext cx="96" cy="9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331" name="Oval 5"/>
            <p:cNvSpPr>
              <a:spLocks noChangeArrowheads="1"/>
            </p:cNvSpPr>
            <p:nvPr/>
          </p:nvSpPr>
          <p:spPr bwMode="auto">
            <a:xfrm>
              <a:off x="882" y="4518"/>
              <a:ext cx="48" cy="4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332" name="Oval 6"/>
            <p:cNvSpPr>
              <a:spLocks noChangeArrowheads="1"/>
            </p:cNvSpPr>
            <p:nvPr/>
          </p:nvSpPr>
          <p:spPr bwMode="auto">
            <a:xfrm>
              <a:off x="894" y="4674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036" name="Text Box 7"/>
          <p:cNvSpPr txBox="1">
            <a:spLocks noChangeArrowheads="1"/>
          </p:cNvSpPr>
          <p:nvPr/>
        </p:nvSpPr>
        <p:spPr bwMode="auto">
          <a:xfrm>
            <a:off x="5994400" y="4914900"/>
            <a:ext cx="1828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zh-CN" sz="1400">
                <a:ea typeface="SimSun" pitchFamily="2" charset="-122"/>
              </a:rPr>
              <a:t>Transfer station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zh-CN" sz="1400">
                <a:ea typeface="SimSun" pitchFamily="2" charset="-122"/>
              </a:rPr>
              <a:t>Terminal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zh-CN" sz="1400">
                <a:ea typeface="SimSun" pitchFamily="2" charset="-122"/>
              </a:rPr>
              <a:t>Station</a:t>
            </a:r>
          </a:p>
        </p:txBody>
      </p:sp>
      <p:sp>
        <p:nvSpPr>
          <p:cNvPr id="44037" name="Text Box 8"/>
          <p:cNvSpPr txBox="1">
            <a:spLocks noChangeArrowheads="1"/>
          </p:cNvSpPr>
          <p:nvPr/>
        </p:nvSpPr>
        <p:spPr bwMode="auto">
          <a:xfrm>
            <a:off x="1812772" y="6211669"/>
            <a:ext cx="568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1800" dirty="0" smtClean="0">
                <a:ea typeface="SimSun" pitchFamily="2" charset="-122"/>
              </a:rPr>
              <a:t>The </a:t>
            </a:r>
            <a:r>
              <a:rPr lang="en-US" altLang="zh-CN" sz="1800" dirty="0">
                <a:ea typeface="SimSun" pitchFamily="2" charset="-122"/>
              </a:rPr>
              <a:t>Mexico Metro </a:t>
            </a:r>
            <a:r>
              <a:rPr lang="en-US" altLang="zh-CN" sz="1800" dirty="0" smtClean="0">
                <a:ea typeface="SimSun" pitchFamily="2" charset="-122"/>
              </a:rPr>
              <a:t>network: independent lines including “I”, “L” and “T” types</a:t>
            </a:r>
            <a:endParaRPr lang="en-US" altLang="zh-CN" sz="1800" dirty="0">
              <a:ea typeface="SimSun" pitchFamily="2" charset="-122"/>
            </a:endParaRPr>
          </a:p>
        </p:txBody>
      </p:sp>
      <p:sp>
        <p:nvSpPr>
          <p:cNvPr id="44038" name="Text Box 9"/>
          <p:cNvSpPr txBox="1">
            <a:spLocks noChangeArrowheads="1"/>
          </p:cNvSpPr>
          <p:nvPr/>
        </p:nvSpPr>
        <p:spPr bwMode="auto">
          <a:xfrm>
            <a:off x="2540000" y="5314950"/>
            <a:ext cx="508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1400">
                <a:ea typeface="SimSun" pitchFamily="2" charset="-122"/>
              </a:rPr>
              <a:t>3</a:t>
            </a:r>
          </a:p>
        </p:txBody>
      </p:sp>
      <p:sp>
        <p:nvSpPr>
          <p:cNvPr id="44039" name="Text Box 10"/>
          <p:cNvSpPr txBox="1">
            <a:spLocks noChangeArrowheads="1"/>
          </p:cNvSpPr>
          <p:nvPr/>
        </p:nvSpPr>
        <p:spPr bwMode="auto">
          <a:xfrm>
            <a:off x="1282700" y="3371850"/>
            <a:ext cx="508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1400">
                <a:ea typeface="SimSun" pitchFamily="2" charset="-122"/>
              </a:rPr>
              <a:t>1</a:t>
            </a:r>
          </a:p>
        </p:txBody>
      </p:sp>
      <p:sp>
        <p:nvSpPr>
          <p:cNvPr id="44040" name="Text Box 11"/>
          <p:cNvSpPr txBox="1">
            <a:spLocks noChangeArrowheads="1"/>
          </p:cNvSpPr>
          <p:nvPr/>
        </p:nvSpPr>
        <p:spPr bwMode="auto">
          <a:xfrm>
            <a:off x="609600" y="1885950"/>
            <a:ext cx="508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1400">
                <a:ea typeface="SimSun" pitchFamily="2" charset="-122"/>
              </a:rPr>
              <a:t>2</a:t>
            </a:r>
          </a:p>
        </p:txBody>
      </p:sp>
      <p:sp>
        <p:nvSpPr>
          <p:cNvPr id="44041" name="Text Box 12"/>
          <p:cNvSpPr txBox="1">
            <a:spLocks noChangeArrowheads="1"/>
          </p:cNvSpPr>
          <p:nvPr/>
        </p:nvSpPr>
        <p:spPr bwMode="auto">
          <a:xfrm>
            <a:off x="1219200" y="400050"/>
            <a:ext cx="508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1400">
                <a:ea typeface="SimSun" pitchFamily="2" charset="-122"/>
              </a:rPr>
              <a:t>6,7</a:t>
            </a:r>
          </a:p>
        </p:txBody>
      </p:sp>
      <p:sp>
        <p:nvSpPr>
          <p:cNvPr id="44042" name="Text Box 13"/>
          <p:cNvSpPr txBox="1">
            <a:spLocks noChangeArrowheads="1"/>
          </p:cNvSpPr>
          <p:nvPr/>
        </p:nvSpPr>
        <p:spPr bwMode="auto">
          <a:xfrm>
            <a:off x="8128000" y="4343400"/>
            <a:ext cx="508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1400">
                <a:ea typeface="SimSun" pitchFamily="2" charset="-122"/>
              </a:rPr>
              <a:t>A</a:t>
            </a:r>
          </a:p>
        </p:txBody>
      </p:sp>
      <p:sp>
        <p:nvSpPr>
          <p:cNvPr id="44043" name="Text Box 14"/>
          <p:cNvSpPr txBox="1">
            <a:spLocks noChangeArrowheads="1"/>
          </p:cNvSpPr>
          <p:nvPr/>
        </p:nvSpPr>
        <p:spPr bwMode="auto">
          <a:xfrm>
            <a:off x="7416800" y="4514850"/>
            <a:ext cx="508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1400">
                <a:ea typeface="SimSun" pitchFamily="2" charset="-122"/>
              </a:rPr>
              <a:t>8</a:t>
            </a:r>
          </a:p>
        </p:txBody>
      </p:sp>
      <p:sp>
        <p:nvSpPr>
          <p:cNvPr id="44044" name="Text Box 15"/>
          <p:cNvSpPr txBox="1">
            <a:spLocks noChangeArrowheads="1"/>
          </p:cNvSpPr>
          <p:nvPr/>
        </p:nvSpPr>
        <p:spPr bwMode="auto">
          <a:xfrm>
            <a:off x="2006600" y="4457700"/>
            <a:ext cx="508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1400">
                <a:ea typeface="SimSun" pitchFamily="2" charset="-122"/>
              </a:rPr>
              <a:t>7</a:t>
            </a:r>
          </a:p>
        </p:txBody>
      </p:sp>
      <p:sp>
        <p:nvSpPr>
          <p:cNvPr id="44045" name="Text Box 16"/>
          <p:cNvSpPr txBox="1">
            <a:spLocks noChangeArrowheads="1"/>
          </p:cNvSpPr>
          <p:nvPr/>
        </p:nvSpPr>
        <p:spPr bwMode="auto">
          <a:xfrm>
            <a:off x="4368800" y="5029200"/>
            <a:ext cx="508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1400">
                <a:ea typeface="SimSun" pitchFamily="2" charset="-122"/>
              </a:rPr>
              <a:t>2</a:t>
            </a:r>
          </a:p>
        </p:txBody>
      </p:sp>
      <p:sp>
        <p:nvSpPr>
          <p:cNvPr id="44046" name="Text Box 17"/>
          <p:cNvSpPr txBox="1">
            <a:spLocks noChangeArrowheads="1"/>
          </p:cNvSpPr>
          <p:nvPr/>
        </p:nvSpPr>
        <p:spPr bwMode="auto">
          <a:xfrm>
            <a:off x="3860800" y="1828800"/>
            <a:ext cx="508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1400">
                <a:ea typeface="SimSun" pitchFamily="2" charset="-122"/>
              </a:rPr>
              <a:t>8</a:t>
            </a:r>
          </a:p>
        </p:txBody>
      </p:sp>
      <p:sp>
        <p:nvSpPr>
          <p:cNvPr id="44047" name="Text Box 18"/>
          <p:cNvSpPr txBox="1">
            <a:spLocks noChangeArrowheads="1"/>
          </p:cNvSpPr>
          <p:nvPr/>
        </p:nvSpPr>
        <p:spPr bwMode="auto">
          <a:xfrm>
            <a:off x="6197600" y="914400"/>
            <a:ext cx="508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1400">
                <a:ea typeface="SimSun" pitchFamily="2" charset="-122"/>
              </a:rPr>
              <a:t>4,6</a:t>
            </a:r>
          </a:p>
        </p:txBody>
      </p:sp>
      <p:sp>
        <p:nvSpPr>
          <p:cNvPr id="44048" name="Text Box 19"/>
          <p:cNvSpPr txBox="1">
            <a:spLocks noChangeArrowheads="1"/>
          </p:cNvSpPr>
          <p:nvPr/>
        </p:nvSpPr>
        <p:spPr bwMode="auto">
          <a:xfrm>
            <a:off x="7721600" y="228600"/>
            <a:ext cx="508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1400">
                <a:ea typeface="SimSun" pitchFamily="2" charset="-122"/>
              </a:rPr>
              <a:t>B</a:t>
            </a:r>
          </a:p>
        </p:txBody>
      </p:sp>
      <p:sp>
        <p:nvSpPr>
          <p:cNvPr id="44049" name="Text Box 20"/>
          <p:cNvSpPr txBox="1">
            <a:spLocks noChangeArrowheads="1"/>
          </p:cNvSpPr>
          <p:nvPr/>
        </p:nvSpPr>
        <p:spPr bwMode="auto">
          <a:xfrm>
            <a:off x="5080000" y="628650"/>
            <a:ext cx="508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1400">
                <a:ea typeface="SimSun" pitchFamily="2" charset="-122"/>
              </a:rPr>
              <a:t>3</a:t>
            </a:r>
          </a:p>
        </p:txBody>
      </p:sp>
      <p:sp>
        <p:nvSpPr>
          <p:cNvPr id="44050" name="Text Box 21"/>
          <p:cNvSpPr txBox="1">
            <a:spLocks noChangeArrowheads="1"/>
          </p:cNvSpPr>
          <p:nvPr/>
        </p:nvSpPr>
        <p:spPr bwMode="auto">
          <a:xfrm>
            <a:off x="3302000" y="514350"/>
            <a:ext cx="508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1400">
                <a:ea typeface="SimSun" pitchFamily="2" charset="-122"/>
              </a:rPr>
              <a:t>5</a:t>
            </a:r>
          </a:p>
        </p:txBody>
      </p:sp>
      <p:sp>
        <p:nvSpPr>
          <p:cNvPr id="44051" name="Oval 22"/>
          <p:cNvSpPr>
            <a:spLocks noChangeArrowheads="1"/>
          </p:cNvSpPr>
          <p:nvPr/>
        </p:nvSpPr>
        <p:spPr bwMode="auto">
          <a:xfrm>
            <a:off x="6146800" y="1008063"/>
            <a:ext cx="101600" cy="5715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2" name="Text Box 23"/>
          <p:cNvSpPr txBox="1">
            <a:spLocks noChangeArrowheads="1"/>
          </p:cNvSpPr>
          <p:nvPr/>
        </p:nvSpPr>
        <p:spPr bwMode="auto">
          <a:xfrm>
            <a:off x="7315200" y="2743200"/>
            <a:ext cx="111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1400">
                <a:ea typeface="SimSun" pitchFamily="2" charset="-122"/>
              </a:rPr>
              <a:t>1,5,9,</a:t>
            </a:r>
            <a:r>
              <a:rPr lang="en-US" altLang="zh-CN" sz="1400">
                <a:ea typeface="SimSun" pitchFamily="2" charset="-122"/>
              </a:rPr>
              <a:t>A</a:t>
            </a:r>
          </a:p>
        </p:txBody>
      </p:sp>
      <p:sp>
        <p:nvSpPr>
          <p:cNvPr id="44053" name="Text Box 24"/>
          <p:cNvSpPr txBox="1">
            <a:spLocks noChangeArrowheads="1"/>
          </p:cNvSpPr>
          <p:nvPr/>
        </p:nvSpPr>
        <p:spPr bwMode="auto">
          <a:xfrm>
            <a:off x="2032000" y="3314700"/>
            <a:ext cx="508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1400">
                <a:ea typeface="SimSun" pitchFamily="2" charset="-122"/>
              </a:rPr>
              <a:t>9</a:t>
            </a: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914400" y="314325"/>
            <a:ext cx="7366000" cy="5057775"/>
            <a:chOff x="432" y="264"/>
            <a:chExt cx="3480" cy="4248"/>
          </a:xfrm>
        </p:grpSpPr>
        <p:grpSp>
          <p:nvGrpSpPr>
            <p:cNvPr id="4" name="Group 26"/>
            <p:cNvGrpSpPr>
              <a:grpSpLocks/>
            </p:cNvGrpSpPr>
            <p:nvPr/>
          </p:nvGrpSpPr>
          <p:grpSpPr bwMode="auto">
            <a:xfrm rot="10749935">
              <a:off x="432" y="264"/>
              <a:ext cx="3480" cy="4248"/>
              <a:chOff x="516" y="456"/>
              <a:chExt cx="3480" cy="4248"/>
            </a:xfrm>
          </p:grpSpPr>
          <p:grpSp>
            <p:nvGrpSpPr>
              <p:cNvPr id="5" name="Group 27"/>
              <p:cNvGrpSpPr>
                <a:grpSpLocks/>
              </p:cNvGrpSpPr>
              <p:nvPr/>
            </p:nvGrpSpPr>
            <p:grpSpPr bwMode="auto">
              <a:xfrm>
                <a:off x="516" y="456"/>
                <a:ext cx="3480" cy="4248"/>
                <a:chOff x="516" y="408"/>
                <a:chExt cx="3480" cy="4248"/>
              </a:xfrm>
            </p:grpSpPr>
            <p:grpSp>
              <p:nvGrpSpPr>
                <p:cNvPr id="6" name="Group 28"/>
                <p:cNvGrpSpPr>
                  <a:grpSpLocks/>
                </p:cNvGrpSpPr>
                <p:nvPr/>
              </p:nvGrpSpPr>
              <p:grpSpPr bwMode="auto">
                <a:xfrm>
                  <a:off x="1488" y="3984"/>
                  <a:ext cx="2160" cy="432"/>
                  <a:chOff x="1488" y="3984"/>
                  <a:chExt cx="2160" cy="432"/>
                </a:xfrm>
              </p:grpSpPr>
              <p:grpSp>
                <p:nvGrpSpPr>
                  <p:cNvPr id="7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1488" y="3984"/>
                    <a:ext cx="2160" cy="432"/>
                    <a:chOff x="1488" y="3984"/>
                    <a:chExt cx="2160" cy="432"/>
                  </a:xfrm>
                </p:grpSpPr>
                <p:grpSp>
                  <p:nvGrpSpPr>
                    <p:cNvPr id="8" name="Group 3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3984"/>
                      <a:ext cx="2160" cy="432"/>
                      <a:chOff x="1488" y="3984"/>
                      <a:chExt cx="2160" cy="432"/>
                    </a:xfrm>
                  </p:grpSpPr>
                  <p:sp>
                    <p:nvSpPr>
                      <p:cNvPr id="44320" name="Line 3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488" y="4032"/>
                        <a:ext cx="96" cy="48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321" name="Line 3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584" y="3984"/>
                        <a:ext cx="432" cy="9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322" name="Line 3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016" y="3984"/>
                        <a:ext cx="240" cy="144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323" name="Line 3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256" y="4128"/>
                        <a:ext cx="624" cy="9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324" name="Line 35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880" y="4128"/>
                        <a:ext cx="96" cy="9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325" name="Line 3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76" y="4128"/>
                        <a:ext cx="192" cy="48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326" name="Line 3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168" y="4128"/>
                        <a:ext cx="240" cy="48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327" name="Line 3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408" y="4128"/>
                        <a:ext cx="96" cy="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328" name="Line 3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04" y="4128"/>
                        <a:ext cx="144" cy="144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329" name="Line 4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648" y="4272"/>
                        <a:ext cx="0" cy="144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44314" name="Oval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36" y="4008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315" name="Oval 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00" y="4224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316" name="Oval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56" y="4116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317" name="Oval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92" y="4194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318" name="Oval 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68" y="4158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319" name="Oval 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08" y="4116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4312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4134"/>
                    <a:ext cx="23" cy="2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" name="Group 48"/>
                <p:cNvGrpSpPr>
                  <a:grpSpLocks/>
                </p:cNvGrpSpPr>
                <p:nvPr/>
              </p:nvGrpSpPr>
              <p:grpSpPr bwMode="auto">
                <a:xfrm>
                  <a:off x="516" y="408"/>
                  <a:ext cx="3480" cy="4248"/>
                  <a:chOff x="516" y="408"/>
                  <a:chExt cx="3480" cy="4248"/>
                </a:xfrm>
              </p:grpSpPr>
              <p:grpSp>
                <p:nvGrpSpPr>
                  <p:cNvPr id="10" name="Group 49"/>
                  <p:cNvGrpSpPr>
                    <a:grpSpLocks/>
                  </p:cNvGrpSpPr>
                  <p:nvPr/>
                </p:nvGrpSpPr>
                <p:grpSpPr bwMode="auto">
                  <a:xfrm>
                    <a:off x="1500" y="2016"/>
                    <a:ext cx="293" cy="2016"/>
                    <a:chOff x="1488" y="2016"/>
                    <a:chExt cx="293" cy="2016"/>
                  </a:xfrm>
                </p:grpSpPr>
                <p:grpSp>
                  <p:nvGrpSpPr>
                    <p:cNvPr id="11" name="Group 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016"/>
                      <a:ext cx="288" cy="2016"/>
                      <a:chOff x="1488" y="2016"/>
                      <a:chExt cx="288" cy="2016"/>
                    </a:xfrm>
                  </p:grpSpPr>
                  <p:sp>
                    <p:nvSpPr>
                      <p:cNvPr id="44307" name="Line 5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776" y="2016"/>
                        <a:ext cx="0" cy="384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308" name="Line 5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84" y="2400"/>
                        <a:ext cx="192" cy="912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309" name="Line 5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584" y="3312"/>
                        <a:ext cx="0" cy="288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310" name="Line 5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488" y="3600"/>
                        <a:ext cx="96" cy="432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44303" name="Oval 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24" y="3804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304" name="Oval 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66" y="3600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305" name="Oval 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58" y="2400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306" name="Oval 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02" y="3168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2" name="Group 59"/>
                  <p:cNvGrpSpPr>
                    <a:grpSpLocks/>
                  </p:cNvGrpSpPr>
                  <p:nvPr/>
                </p:nvGrpSpPr>
                <p:grpSpPr bwMode="auto">
                  <a:xfrm>
                    <a:off x="3408" y="1152"/>
                    <a:ext cx="336" cy="3264"/>
                    <a:chOff x="3408" y="1152"/>
                    <a:chExt cx="336" cy="3264"/>
                  </a:xfrm>
                </p:grpSpPr>
                <p:grpSp>
                  <p:nvGrpSpPr>
                    <p:cNvPr id="13" name="Group 6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08" y="1152"/>
                      <a:ext cx="336" cy="3264"/>
                      <a:chOff x="3408" y="1152"/>
                      <a:chExt cx="336" cy="3264"/>
                    </a:xfrm>
                  </p:grpSpPr>
                  <p:sp>
                    <p:nvSpPr>
                      <p:cNvPr id="44294" name="Line 6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408" y="1152"/>
                        <a:ext cx="48" cy="864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295" name="Line 6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408" y="2016"/>
                        <a:ext cx="144" cy="33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296" name="Line 6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456" y="2352"/>
                        <a:ext cx="96" cy="1008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297" name="Line 6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456" y="3360"/>
                        <a:ext cx="48" cy="24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298" name="Line 6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04" y="3600"/>
                        <a:ext cx="0" cy="48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299" name="Line 6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04" y="4080"/>
                        <a:ext cx="144" cy="9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300" name="Line 6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648" y="4176"/>
                        <a:ext cx="96" cy="144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301" name="Line 6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648" y="4320"/>
                        <a:ext cx="96" cy="9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44284" name="Oval 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92" y="3600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85" name="Oval 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92" y="3984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86" name="Oval 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52" y="4110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87" name="Oval 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68" y="3120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88" name="Oval 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10" y="2688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89" name="Oval 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28" y="2448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90" name="Oval 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4" y="2256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91" name="Oval 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08" y="1872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92" name="Oval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14" y="1728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93" name="Oval 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26" y="1488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4" name="Group 79"/>
                  <p:cNvGrpSpPr>
                    <a:grpSpLocks/>
                  </p:cNvGrpSpPr>
                  <p:nvPr/>
                </p:nvGrpSpPr>
                <p:grpSpPr bwMode="auto">
                  <a:xfrm>
                    <a:off x="924" y="2016"/>
                    <a:ext cx="2688" cy="816"/>
                    <a:chOff x="912" y="2016"/>
                    <a:chExt cx="2688" cy="816"/>
                  </a:xfrm>
                </p:grpSpPr>
                <p:grpSp>
                  <p:nvGrpSpPr>
                    <p:cNvPr id="15" name="Group 8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12" y="2016"/>
                      <a:ext cx="2688" cy="816"/>
                      <a:chOff x="912" y="2016"/>
                      <a:chExt cx="2688" cy="816"/>
                    </a:xfrm>
                  </p:grpSpPr>
                  <p:sp>
                    <p:nvSpPr>
                      <p:cNvPr id="44272" name="Line 8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912" y="2256"/>
                        <a:ext cx="96" cy="9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273" name="Line 8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08" y="2256"/>
                        <a:ext cx="432" cy="192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274" name="Line 8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440" y="2448"/>
                        <a:ext cx="144" cy="384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275" name="Line 8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584" y="2832"/>
                        <a:ext cx="96" cy="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276" name="Line 85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680" y="2544"/>
                        <a:ext cx="384" cy="288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277" name="Line 8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064" y="2496"/>
                        <a:ext cx="192" cy="48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278" name="Line 8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256" y="2496"/>
                        <a:ext cx="528" cy="48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279" name="Line 8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784" y="2448"/>
                        <a:ext cx="528" cy="9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280" name="Line 89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312" y="2352"/>
                        <a:ext cx="48" cy="9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281" name="Line 90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360" y="2112"/>
                        <a:ext cx="96" cy="24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282" name="Line 9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456" y="2016"/>
                        <a:ext cx="144" cy="9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44260" name="Oval 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56" y="2268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61" name="Oval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0" y="2340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62" name="Oval 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44" y="2400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63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70" y="2544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64" name="Oval 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42" y="2736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65" name="Oval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40" y="2544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66" name="Oval 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22" y="2496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67" name="Oval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80" y="2514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68" name="Oval 1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0" y="2304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69" name="Oval 1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64" y="2442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70" name="Oval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20" y="2466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71" name="Oval 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4" y="2484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588" y="1152"/>
                    <a:ext cx="2256" cy="3216"/>
                    <a:chOff x="576" y="1152"/>
                    <a:chExt cx="2256" cy="3216"/>
                  </a:xfrm>
                </p:grpSpPr>
                <p:grpSp>
                  <p:nvGrpSpPr>
                    <p:cNvPr id="17" name="Group 10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12" y="2352"/>
                      <a:ext cx="1920" cy="2016"/>
                      <a:chOff x="912" y="2352"/>
                      <a:chExt cx="1920" cy="2016"/>
                    </a:xfrm>
                  </p:grpSpPr>
                  <p:sp>
                    <p:nvSpPr>
                      <p:cNvPr id="44248" name="Line 10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12" y="2352"/>
                        <a:ext cx="144" cy="48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249" name="Line 10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56" y="2400"/>
                        <a:ext cx="192" cy="144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250" name="Line 10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48" y="2544"/>
                        <a:ext cx="48" cy="144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251" name="Line 10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104" y="2688"/>
                        <a:ext cx="192" cy="432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252" name="Line 11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104" y="3120"/>
                        <a:ext cx="144" cy="144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253" name="Line 11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248" y="3216"/>
                        <a:ext cx="144" cy="48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254" name="Line 1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392" y="3216"/>
                        <a:ext cx="288" cy="144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255" name="Line 1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80" y="3360"/>
                        <a:ext cx="528" cy="9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256" name="Line 11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208" y="3456"/>
                        <a:ext cx="96" cy="33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257" name="Line 11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304" y="3792"/>
                        <a:ext cx="432" cy="432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258" name="Line 11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736" y="4224"/>
                        <a:ext cx="96" cy="144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8" name="Group 1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76" y="1152"/>
                      <a:ext cx="336" cy="1200"/>
                      <a:chOff x="576" y="1152"/>
                      <a:chExt cx="336" cy="1200"/>
                    </a:xfrm>
                  </p:grpSpPr>
                  <p:sp>
                    <p:nvSpPr>
                      <p:cNvPr id="44244" name="Line 11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152"/>
                        <a:ext cx="192" cy="144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245" name="Line 11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68" y="1296"/>
                        <a:ext cx="0" cy="384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246" name="Line 12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68" y="1680"/>
                        <a:ext cx="48" cy="624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247" name="Line 12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816" y="2304"/>
                        <a:ext cx="96" cy="48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44229" name="Oval 1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984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30" name="Oval 1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94" y="2880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31" name="Oval 1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72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32" name="Oval 1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86" y="2064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33" name="Oval 1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98" y="2208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34" name="Oval 1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68" y="1776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35" name="Oval 1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56" y="1584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36" name="Oval 1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56" y="1440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37" name="Oval 1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50" y="1285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38" name="Oval 1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4" y="1920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39" name="Oval 1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73" y="3240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40" name="Oval 1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" y="1218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41" name="Oval 1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64" y="3246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42" name="Oval 1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72" y="3384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43" name="Oval 1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2" y="3456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" name="Group 137"/>
                  <p:cNvGrpSpPr>
                    <a:grpSpLocks/>
                  </p:cNvGrpSpPr>
                  <p:nvPr/>
                </p:nvGrpSpPr>
                <p:grpSpPr bwMode="auto">
                  <a:xfrm>
                    <a:off x="924" y="972"/>
                    <a:ext cx="1680" cy="2130"/>
                    <a:chOff x="912" y="972"/>
                    <a:chExt cx="1680" cy="2130"/>
                  </a:xfrm>
                </p:grpSpPr>
                <p:grpSp>
                  <p:nvGrpSpPr>
                    <p:cNvPr id="20" name="Group 13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12" y="990"/>
                      <a:ext cx="1680" cy="2112"/>
                      <a:chOff x="912" y="1008"/>
                      <a:chExt cx="1680" cy="2112"/>
                    </a:xfrm>
                  </p:grpSpPr>
                  <p:sp>
                    <p:nvSpPr>
                      <p:cNvPr id="44216" name="Line 13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12" y="1056"/>
                        <a:ext cx="144" cy="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217" name="Line 14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56" y="1056"/>
                        <a:ext cx="96" cy="48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218" name="Line 14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152" y="1008"/>
                        <a:ext cx="192" cy="9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219" name="Line 14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344" y="1008"/>
                        <a:ext cx="48" cy="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220" name="Line 14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392" y="1008"/>
                        <a:ext cx="192" cy="288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221" name="Line 14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584" y="1296"/>
                        <a:ext cx="48" cy="624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222" name="Line 14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32" y="1920"/>
                        <a:ext cx="288" cy="24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223" name="Line 14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920" y="2160"/>
                        <a:ext cx="384" cy="9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224" name="Line 14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304" y="2256"/>
                        <a:ext cx="240" cy="144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225" name="Line 14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544" y="2400"/>
                        <a:ext cx="48" cy="48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226" name="Line 14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496" y="2448"/>
                        <a:ext cx="96" cy="672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44204" name="Oval 1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33" y="1020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05" name="Oval 1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40" y="1080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06" name="Oval 1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44" y="972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07" name="Oval 1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24" y="1200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08" name="Oval 1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60" y="1020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09" name="Oval 1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4" y="1488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10" name="Oval 1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02" y="1632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11" name="Oval 1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50" y="1920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12" name="Oval 1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20" y="2136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13" name="Oval 1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0" y="2292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14" name="Oval 1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4" y="2382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15" name="Oval 1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26" y="2784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" name="Group 162"/>
                  <p:cNvGrpSpPr>
                    <a:grpSpLocks/>
                  </p:cNvGrpSpPr>
                  <p:nvPr/>
                </p:nvGrpSpPr>
                <p:grpSpPr bwMode="auto">
                  <a:xfrm>
                    <a:off x="2004" y="432"/>
                    <a:ext cx="1301" cy="3840"/>
                    <a:chOff x="2004" y="432"/>
                    <a:chExt cx="1301" cy="3840"/>
                  </a:xfrm>
                </p:grpSpPr>
                <p:grpSp>
                  <p:nvGrpSpPr>
                    <p:cNvPr id="22" name="Group 16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04" y="432"/>
                      <a:ext cx="1296" cy="3840"/>
                      <a:chOff x="2016" y="432"/>
                      <a:chExt cx="1296" cy="3840"/>
                    </a:xfrm>
                  </p:grpSpPr>
                  <p:sp>
                    <p:nvSpPr>
                      <p:cNvPr id="44189" name="Line 16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88" y="3024"/>
                        <a:ext cx="48" cy="144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3" name="Group 16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16" y="432"/>
                        <a:ext cx="1296" cy="3840"/>
                        <a:chOff x="2016" y="432"/>
                        <a:chExt cx="1296" cy="3840"/>
                      </a:xfrm>
                    </p:grpSpPr>
                    <p:sp>
                      <p:nvSpPr>
                        <p:cNvPr id="44191" name="Line 16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16" y="432"/>
                          <a:ext cx="96" cy="144"/>
                        </a:xfrm>
                        <a:prstGeom prst="line">
                          <a:avLst/>
                        </a:prstGeom>
                        <a:noFill/>
                        <a:ln w="1587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4192" name="Line 16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312" y="576"/>
                          <a:ext cx="0" cy="192"/>
                        </a:xfrm>
                        <a:prstGeom prst="line">
                          <a:avLst/>
                        </a:prstGeom>
                        <a:noFill/>
                        <a:ln w="1587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4193" name="Line 16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68" y="768"/>
                          <a:ext cx="144" cy="144"/>
                        </a:xfrm>
                        <a:prstGeom prst="line">
                          <a:avLst/>
                        </a:prstGeom>
                        <a:noFill/>
                        <a:ln w="1587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4194" name="Line 16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168" y="912"/>
                          <a:ext cx="0" cy="144"/>
                        </a:xfrm>
                        <a:prstGeom prst="line">
                          <a:avLst/>
                        </a:prstGeom>
                        <a:noFill/>
                        <a:ln w="1587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4195" name="Line 17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928" y="1056"/>
                          <a:ext cx="240" cy="672"/>
                        </a:xfrm>
                        <a:prstGeom prst="line">
                          <a:avLst/>
                        </a:prstGeom>
                        <a:noFill/>
                        <a:ln w="1587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4196" name="Line 17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880" y="1728"/>
                          <a:ext cx="48" cy="576"/>
                        </a:xfrm>
                        <a:prstGeom prst="line">
                          <a:avLst/>
                        </a:prstGeom>
                        <a:noFill/>
                        <a:ln w="1587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4197" name="Line 17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832" y="2304"/>
                          <a:ext cx="48" cy="48"/>
                        </a:xfrm>
                        <a:prstGeom prst="line">
                          <a:avLst/>
                        </a:prstGeom>
                        <a:noFill/>
                        <a:ln w="1587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4198" name="Line 17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736" y="2352"/>
                          <a:ext cx="96" cy="672"/>
                        </a:xfrm>
                        <a:prstGeom prst="line">
                          <a:avLst/>
                        </a:prstGeom>
                        <a:noFill/>
                        <a:ln w="1587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4199" name="Line 17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640" y="3168"/>
                          <a:ext cx="48" cy="384"/>
                        </a:xfrm>
                        <a:prstGeom prst="line">
                          <a:avLst/>
                        </a:prstGeom>
                        <a:noFill/>
                        <a:ln w="1587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4200" name="Line 17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256" y="3552"/>
                          <a:ext cx="384" cy="288"/>
                        </a:xfrm>
                        <a:prstGeom prst="line">
                          <a:avLst/>
                        </a:prstGeom>
                        <a:noFill/>
                        <a:ln w="1587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4201" name="Line 17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016" y="3840"/>
                          <a:ext cx="240" cy="384"/>
                        </a:xfrm>
                        <a:prstGeom prst="line">
                          <a:avLst/>
                        </a:prstGeom>
                        <a:noFill/>
                        <a:ln w="1587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4202" name="Line 17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016" y="4224"/>
                          <a:ext cx="0" cy="48"/>
                        </a:xfrm>
                        <a:prstGeom prst="line">
                          <a:avLst/>
                        </a:prstGeom>
                        <a:noFill/>
                        <a:ln w="1587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sp>
                  <p:nvSpPr>
                    <p:cNvPr id="44175" name="Oval 1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90" y="3888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76" name="Oval 1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28" y="3456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77" name="Oval 1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8" y="2736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78" name="Oval 1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74" y="2064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79" name="Oval 1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90" y="2448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80" name="Oval 1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32" y="2316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81" name="Oval 1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92" y="1872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82" name="Oval 1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34" y="1632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83" name="Oval 1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2" y="1326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84" name="Oval 1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26" y="1098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85" name="Oval 1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68" y="876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86" name="Oval 1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82" y="720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87" name="Oval 1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3" y="505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88" name="Oval 1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82" y="601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4" name="Group 192"/>
                  <p:cNvGrpSpPr>
                    <a:grpSpLocks/>
                  </p:cNvGrpSpPr>
                  <p:nvPr/>
                </p:nvGrpSpPr>
                <p:grpSpPr bwMode="auto">
                  <a:xfrm>
                    <a:off x="924" y="2112"/>
                    <a:ext cx="2544" cy="240"/>
                    <a:chOff x="912" y="2112"/>
                    <a:chExt cx="2544" cy="240"/>
                  </a:xfrm>
                </p:grpSpPr>
                <p:grpSp>
                  <p:nvGrpSpPr>
                    <p:cNvPr id="25" name="Group 1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12" y="2112"/>
                      <a:ext cx="2544" cy="240"/>
                      <a:chOff x="912" y="2112"/>
                      <a:chExt cx="2544" cy="240"/>
                    </a:xfrm>
                  </p:grpSpPr>
                  <p:sp>
                    <p:nvSpPr>
                      <p:cNvPr id="44165" name="Line 194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912" y="2208"/>
                        <a:ext cx="48" cy="144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166" name="Line 19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60" y="2208"/>
                        <a:ext cx="96" cy="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167" name="Line 19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56" y="2208"/>
                        <a:ext cx="240" cy="48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168" name="Line 19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296" y="2208"/>
                        <a:ext cx="336" cy="48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169" name="Line 19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32" y="2208"/>
                        <a:ext cx="528" cy="48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170" name="Line 199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160" y="2208"/>
                        <a:ext cx="384" cy="48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171" name="Line 20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544" y="2208"/>
                        <a:ext cx="240" cy="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172" name="Line 20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784" y="2160"/>
                        <a:ext cx="480" cy="48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173" name="Line 20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264" y="2112"/>
                        <a:ext cx="192" cy="48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44158" name="Oval 2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08" y="2196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59" name="Oval 2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44" y="2232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60" name="Oval 2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220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61" name="Oval 2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32" y="2202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62" name="Oval 2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4" y="2196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63" name="Oval 2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64" y="2148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64" name="Oval 2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4" y="2172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6" name="Group 210"/>
                  <p:cNvGrpSpPr>
                    <a:grpSpLocks/>
                  </p:cNvGrpSpPr>
                  <p:nvPr/>
                </p:nvGrpSpPr>
                <p:grpSpPr bwMode="auto">
                  <a:xfrm>
                    <a:off x="528" y="2832"/>
                    <a:ext cx="2172" cy="1776"/>
                    <a:chOff x="516" y="2832"/>
                    <a:chExt cx="2172" cy="1776"/>
                  </a:xfrm>
                </p:grpSpPr>
                <p:grpSp>
                  <p:nvGrpSpPr>
                    <p:cNvPr id="27" name="Group 2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8" y="2832"/>
                      <a:ext cx="2160" cy="1776"/>
                      <a:chOff x="528" y="2832"/>
                      <a:chExt cx="2160" cy="1776"/>
                    </a:xfrm>
                  </p:grpSpPr>
                  <p:sp>
                    <p:nvSpPr>
                      <p:cNvPr id="44149" name="Line 21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528" y="3696"/>
                        <a:ext cx="0" cy="912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150" name="Line 213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528" y="3360"/>
                        <a:ext cx="96" cy="33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151" name="Line 214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624" y="3120"/>
                        <a:ext cx="480" cy="24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152" name="Line 21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104" y="3120"/>
                        <a:ext cx="144" cy="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153" name="Line 21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248" y="3072"/>
                        <a:ext cx="192" cy="48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154" name="Line 21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440" y="2832"/>
                        <a:ext cx="144" cy="24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155" name="Line 21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584" y="2832"/>
                        <a:ext cx="48" cy="192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156" name="Line 21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32" y="3024"/>
                        <a:ext cx="1056" cy="9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44134" name="Oval 2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72" y="3037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35" name="Oval 2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7" y="3066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36" name="Oval 2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8" y="3066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37" name="Oval 2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72" y="3168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38" name="Oval 2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48" y="3108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39" name="Oval 2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6" y="4128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40" name="Oval 2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6" y="3936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41" name="Oval 2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6" y="3696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42" name="Oval 2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4" y="3504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43" name="Oval 2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" y="3354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44" name="Oval 2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68" y="3270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45" name="Oval 2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6" y="4489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46" name="Oval 2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6" y="4416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47" name="Oval 2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6" y="4320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48" name="Oval 2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6" y="4224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8" name="Group 235"/>
                  <p:cNvGrpSpPr>
                    <a:grpSpLocks/>
                  </p:cNvGrpSpPr>
                  <p:nvPr/>
                </p:nvGrpSpPr>
                <p:grpSpPr bwMode="auto">
                  <a:xfrm>
                    <a:off x="516" y="408"/>
                    <a:ext cx="3480" cy="4248"/>
                    <a:chOff x="504" y="408"/>
                    <a:chExt cx="3480" cy="4248"/>
                  </a:xfrm>
                </p:grpSpPr>
                <p:sp>
                  <p:nvSpPr>
                    <p:cNvPr id="44093" name="Oval 2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4" y="4608"/>
                      <a:ext cx="48" cy="48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094" name="Oval 2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02" y="4368"/>
                      <a:ext cx="48" cy="48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095" name="Oval 2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86" y="4272"/>
                      <a:ext cx="48" cy="48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9" name="Group 23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08" y="648"/>
                      <a:ext cx="1728" cy="3810"/>
                      <a:chOff x="2208" y="648"/>
                      <a:chExt cx="1728" cy="3810"/>
                    </a:xfrm>
                  </p:grpSpPr>
                  <p:grpSp>
                    <p:nvGrpSpPr>
                      <p:cNvPr id="30" name="Group 24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08" y="672"/>
                        <a:ext cx="1728" cy="2736"/>
                        <a:chOff x="2208" y="672"/>
                        <a:chExt cx="1728" cy="2736"/>
                      </a:xfrm>
                    </p:grpSpPr>
                    <p:grpSp>
                      <p:nvGrpSpPr>
                        <p:cNvPr id="31" name="Group 24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208" y="672"/>
                          <a:ext cx="1728" cy="2736"/>
                          <a:chOff x="2208" y="672"/>
                          <a:chExt cx="1728" cy="2736"/>
                        </a:xfrm>
                      </p:grpSpPr>
                      <p:sp>
                        <p:nvSpPr>
                          <p:cNvPr id="44125" name="Line 24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352" y="672"/>
                            <a:ext cx="96" cy="48"/>
                          </a:xfrm>
                          <a:prstGeom prst="line">
                            <a:avLst/>
                          </a:prstGeom>
                          <a:noFill/>
                          <a:ln w="1587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44126" name="Line 24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352" y="720"/>
                            <a:ext cx="96" cy="1248"/>
                          </a:xfrm>
                          <a:prstGeom prst="line">
                            <a:avLst/>
                          </a:prstGeom>
                          <a:noFill/>
                          <a:ln w="1587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44127" name="Line 24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208" y="1968"/>
                            <a:ext cx="144" cy="1008"/>
                          </a:xfrm>
                          <a:prstGeom prst="line">
                            <a:avLst/>
                          </a:prstGeom>
                          <a:noFill/>
                          <a:ln w="1587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44128" name="Line 24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208" y="2976"/>
                            <a:ext cx="624" cy="48"/>
                          </a:xfrm>
                          <a:prstGeom prst="line">
                            <a:avLst/>
                          </a:prstGeom>
                          <a:noFill/>
                          <a:ln w="1587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44129" name="Line 24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832" y="3024"/>
                            <a:ext cx="288" cy="96"/>
                          </a:xfrm>
                          <a:prstGeom prst="line">
                            <a:avLst/>
                          </a:prstGeom>
                          <a:noFill/>
                          <a:ln w="1587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44130" name="Line 24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120" y="3120"/>
                            <a:ext cx="96" cy="144"/>
                          </a:xfrm>
                          <a:prstGeom prst="line">
                            <a:avLst/>
                          </a:prstGeom>
                          <a:noFill/>
                          <a:ln w="1587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44131" name="Line 24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216" y="3264"/>
                            <a:ext cx="240" cy="144"/>
                          </a:xfrm>
                          <a:prstGeom prst="line">
                            <a:avLst/>
                          </a:prstGeom>
                          <a:noFill/>
                          <a:ln w="1587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44132" name="Line 24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456" y="3360"/>
                            <a:ext cx="480" cy="48"/>
                          </a:xfrm>
                          <a:prstGeom prst="line">
                            <a:avLst/>
                          </a:prstGeom>
                          <a:noFill/>
                          <a:ln w="1587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44107" name="Oval 2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00" y="691"/>
                          <a:ext cx="23" cy="23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4108" name="Oval 2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24" y="864"/>
                          <a:ext cx="23" cy="23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4109" name="Oval 2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00" y="1152"/>
                          <a:ext cx="23" cy="23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4110" name="Oval 2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82" y="1392"/>
                          <a:ext cx="23" cy="23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4111" name="Oval 2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64" y="1632"/>
                          <a:ext cx="23" cy="23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4112" name="Oval 2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52" y="1824"/>
                          <a:ext cx="23" cy="23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4113" name="Oval 2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40" y="1968"/>
                          <a:ext cx="23" cy="23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4114" name="Oval 2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16" y="2112"/>
                          <a:ext cx="23" cy="23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4115" name="Oval 2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74" y="2400"/>
                          <a:ext cx="23" cy="23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4116" name="Oval 2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21" y="2784"/>
                          <a:ext cx="23" cy="23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4117" name="Oval 2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04" y="2976"/>
                          <a:ext cx="23" cy="23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4118" name="Oval 2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3018"/>
                          <a:ext cx="23" cy="23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4119" name="Oval 2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928" y="3054"/>
                          <a:ext cx="23" cy="23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4120" name="Oval 2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72" y="3102"/>
                          <a:ext cx="23" cy="23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4121" name="Oval 2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150" y="3168"/>
                          <a:ext cx="23" cy="23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4122" name="Oval 2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64" y="3288"/>
                          <a:ext cx="23" cy="23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4123" name="Oval 2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0" y="3348"/>
                          <a:ext cx="23" cy="23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4124" name="Oval 2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96" y="3372"/>
                          <a:ext cx="23" cy="23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44104" name="Oval 26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18" y="4410"/>
                        <a:ext cx="48" cy="48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105" name="Oval 26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04" y="648"/>
                        <a:ext cx="48" cy="48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44097" name="Oval 2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94" y="1992"/>
                      <a:ext cx="48" cy="48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098" name="Oval 2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36" y="3336"/>
                      <a:ext cx="48" cy="48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099" name="Oval 2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62" y="408"/>
                      <a:ext cx="48" cy="48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00" name="Oval 2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20" y="1104"/>
                      <a:ext cx="48" cy="48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01" name="Oval 2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1122"/>
                      <a:ext cx="48" cy="48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02" name="Oval 2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4" y="1014"/>
                      <a:ext cx="48" cy="48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44174" name="Group 276"/>
              <p:cNvGrpSpPr>
                <a:grpSpLocks/>
              </p:cNvGrpSpPr>
              <p:nvPr/>
            </p:nvGrpSpPr>
            <p:grpSpPr bwMode="auto">
              <a:xfrm>
                <a:off x="882" y="2028"/>
                <a:ext cx="2628" cy="2268"/>
                <a:chOff x="882" y="2028"/>
                <a:chExt cx="2628" cy="2268"/>
              </a:xfrm>
            </p:grpSpPr>
            <p:sp>
              <p:nvSpPr>
                <p:cNvPr id="44062" name="Oval 277"/>
                <p:cNvSpPr>
                  <a:spLocks noChangeArrowheads="1"/>
                </p:cNvSpPr>
                <p:nvPr/>
              </p:nvSpPr>
              <p:spPr bwMode="auto">
                <a:xfrm>
                  <a:off x="1080" y="3120"/>
                  <a:ext cx="96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063" name="Oval 278"/>
                <p:cNvSpPr>
                  <a:spLocks noChangeArrowheads="1"/>
                </p:cNvSpPr>
                <p:nvPr/>
              </p:nvSpPr>
              <p:spPr bwMode="auto">
                <a:xfrm>
                  <a:off x="1608" y="3024"/>
                  <a:ext cx="96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064" name="Oval 279"/>
                <p:cNvSpPr>
                  <a:spLocks noChangeArrowheads="1"/>
                </p:cNvSpPr>
                <p:nvPr/>
              </p:nvSpPr>
              <p:spPr bwMode="auto">
                <a:xfrm>
                  <a:off x="1548" y="2832"/>
                  <a:ext cx="96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065" name="Oval 280"/>
                <p:cNvSpPr>
                  <a:spLocks noChangeArrowheads="1"/>
                </p:cNvSpPr>
                <p:nvPr/>
              </p:nvSpPr>
              <p:spPr bwMode="auto">
                <a:xfrm>
                  <a:off x="2640" y="3120"/>
                  <a:ext cx="96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066" name="Oval 281"/>
                <p:cNvSpPr>
                  <a:spLocks noChangeArrowheads="1"/>
                </p:cNvSpPr>
                <p:nvPr/>
              </p:nvSpPr>
              <p:spPr bwMode="auto">
                <a:xfrm>
                  <a:off x="2460" y="3102"/>
                  <a:ext cx="96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067" name="Oval 282"/>
                <p:cNvSpPr>
                  <a:spLocks noChangeArrowheads="1"/>
                </p:cNvSpPr>
                <p:nvPr/>
              </p:nvSpPr>
              <p:spPr bwMode="auto">
                <a:xfrm>
                  <a:off x="1650" y="2826"/>
                  <a:ext cx="96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068" name="Oval 283"/>
                <p:cNvSpPr>
                  <a:spLocks noChangeArrowheads="1"/>
                </p:cNvSpPr>
                <p:nvPr/>
              </p:nvSpPr>
              <p:spPr bwMode="auto">
                <a:xfrm>
                  <a:off x="2748" y="2538"/>
                  <a:ext cx="96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069" name="Oval 284"/>
                <p:cNvSpPr>
                  <a:spLocks noChangeArrowheads="1"/>
                </p:cNvSpPr>
                <p:nvPr/>
              </p:nvSpPr>
              <p:spPr bwMode="auto">
                <a:xfrm>
                  <a:off x="2676" y="3012"/>
                  <a:ext cx="96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070" name="Oval 285"/>
                <p:cNvSpPr>
                  <a:spLocks noChangeArrowheads="1"/>
                </p:cNvSpPr>
                <p:nvPr/>
              </p:nvSpPr>
              <p:spPr bwMode="auto">
                <a:xfrm>
                  <a:off x="2472" y="2994"/>
                  <a:ext cx="96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071" name="Oval 286"/>
                <p:cNvSpPr>
                  <a:spLocks noChangeArrowheads="1"/>
                </p:cNvSpPr>
                <p:nvPr/>
              </p:nvSpPr>
              <p:spPr bwMode="auto">
                <a:xfrm>
                  <a:off x="2268" y="3786"/>
                  <a:ext cx="96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072" name="Oval 287"/>
                <p:cNvSpPr>
                  <a:spLocks noChangeArrowheads="1"/>
                </p:cNvSpPr>
                <p:nvPr/>
              </p:nvSpPr>
              <p:spPr bwMode="auto">
                <a:xfrm>
                  <a:off x="1548" y="3312"/>
                  <a:ext cx="96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073" name="Oval 288"/>
                <p:cNvSpPr>
                  <a:spLocks noChangeArrowheads="1"/>
                </p:cNvSpPr>
                <p:nvPr/>
              </p:nvSpPr>
              <p:spPr bwMode="auto">
                <a:xfrm>
                  <a:off x="3414" y="3396"/>
                  <a:ext cx="96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074" name="Oval 289"/>
                <p:cNvSpPr>
                  <a:spLocks noChangeArrowheads="1"/>
                </p:cNvSpPr>
                <p:nvPr/>
              </p:nvSpPr>
              <p:spPr bwMode="auto">
                <a:xfrm>
                  <a:off x="3408" y="2118"/>
                  <a:ext cx="96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075" name="Oval 290"/>
                <p:cNvSpPr>
                  <a:spLocks noChangeArrowheads="1"/>
                </p:cNvSpPr>
                <p:nvPr/>
              </p:nvSpPr>
              <p:spPr bwMode="auto">
                <a:xfrm>
                  <a:off x="1734" y="2220"/>
                  <a:ext cx="96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076" name="Oval 291"/>
                <p:cNvSpPr>
                  <a:spLocks noChangeArrowheads="1"/>
                </p:cNvSpPr>
                <p:nvPr/>
              </p:nvSpPr>
              <p:spPr bwMode="auto">
                <a:xfrm>
                  <a:off x="1740" y="2028"/>
                  <a:ext cx="96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077" name="Oval 292"/>
                <p:cNvSpPr>
                  <a:spLocks noChangeArrowheads="1"/>
                </p:cNvSpPr>
                <p:nvPr/>
              </p:nvSpPr>
              <p:spPr bwMode="auto">
                <a:xfrm>
                  <a:off x="882" y="2346"/>
                  <a:ext cx="96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078" name="Oval 293"/>
                <p:cNvSpPr>
                  <a:spLocks noChangeArrowheads="1"/>
                </p:cNvSpPr>
                <p:nvPr/>
              </p:nvSpPr>
              <p:spPr bwMode="auto">
                <a:xfrm>
                  <a:off x="2238" y="2496"/>
                  <a:ext cx="96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079" name="Oval 294"/>
                <p:cNvSpPr>
                  <a:spLocks noChangeArrowheads="1"/>
                </p:cNvSpPr>
                <p:nvPr/>
              </p:nvSpPr>
              <p:spPr bwMode="auto">
                <a:xfrm>
                  <a:off x="2682" y="4200"/>
                  <a:ext cx="96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080" name="Oval 295"/>
                <p:cNvSpPr>
                  <a:spLocks noChangeArrowheads="1"/>
                </p:cNvSpPr>
                <p:nvPr/>
              </p:nvSpPr>
              <p:spPr bwMode="auto">
                <a:xfrm>
                  <a:off x="2070" y="4050"/>
                  <a:ext cx="96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081" name="Oval 296"/>
                <p:cNvSpPr>
                  <a:spLocks noChangeArrowheads="1"/>
                </p:cNvSpPr>
                <p:nvPr/>
              </p:nvSpPr>
              <p:spPr bwMode="auto">
                <a:xfrm>
                  <a:off x="2544" y="2526"/>
                  <a:ext cx="96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44058" name="Oval 297"/>
            <p:cNvSpPr>
              <a:spLocks noChangeArrowheads="1"/>
            </p:cNvSpPr>
            <p:nvPr/>
          </p:nvSpPr>
          <p:spPr bwMode="auto">
            <a:xfrm>
              <a:off x="1512" y="2676"/>
              <a:ext cx="96" cy="9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9" name="Oval 298"/>
            <p:cNvSpPr>
              <a:spLocks noChangeArrowheads="1"/>
            </p:cNvSpPr>
            <p:nvPr/>
          </p:nvSpPr>
          <p:spPr bwMode="auto">
            <a:xfrm>
              <a:off x="2058" y="2634"/>
              <a:ext cx="96" cy="9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055" name="Text Box 299"/>
          <p:cNvSpPr txBox="1">
            <a:spLocks noChangeArrowheads="1"/>
          </p:cNvSpPr>
          <p:nvPr/>
        </p:nvSpPr>
        <p:spPr bwMode="auto">
          <a:xfrm>
            <a:off x="3225800" y="1979613"/>
            <a:ext cx="508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1400">
                <a:ea typeface="SimSun" pitchFamily="2" charset="-122"/>
              </a:rPr>
              <a:t>B</a:t>
            </a:r>
          </a:p>
        </p:txBody>
      </p:sp>
      <p:sp>
        <p:nvSpPr>
          <p:cNvPr id="44056" name="Text Box 300"/>
          <p:cNvSpPr txBox="1">
            <a:spLocks noChangeArrowheads="1"/>
          </p:cNvSpPr>
          <p:nvPr/>
        </p:nvSpPr>
        <p:spPr bwMode="auto">
          <a:xfrm>
            <a:off x="5181600" y="3429000"/>
            <a:ext cx="508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1400">
                <a:ea typeface="SimSun" pitchFamily="2" charset="-122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652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xico City(Finished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4572" y="393700"/>
            <a:ext cx="7522028" cy="59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4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641600" y="4914900"/>
            <a:ext cx="406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6</a:t>
            </a:r>
          </a:p>
        </p:txBody>
      </p:sp>
      <p:sp>
        <p:nvSpPr>
          <p:cNvPr id="30723" name="Line 3"/>
          <p:cNvSpPr>
            <a:spLocks noChangeShapeType="1"/>
          </p:cNvSpPr>
          <p:nvPr/>
        </p:nvSpPr>
        <p:spPr bwMode="auto">
          <a:xfrm>
            <a:off x="1828800" y="708025"/>
            <a:ext cx="0" cy="9715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>
            <a:off x="1828800" y="1671638"/>
            <a:ext cx="1320800" cy="742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>
            <a:off x="3149600" y="2414588"/>
            <a:ext cx="142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>
            <a:off x="4572000" y="2414588"/>
            <a:ext cx="508000" cy="285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7" name="Line 7"/>
          <p:cNvSpPr>
            <a:spLocks noChangeShapeType="1"/>
          </p:cNvSpPr>
          <p:nvPr/>
        </p:nvSpPr>
        <p:spPr bwMode="auto">
          <a:xfrm>
            <a:off x="5080000" y="2700338"/>
            <a:ext cx="0" cy="285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8" name="Line 8"/>
          <p:cNvSpPr>
            <a:spLocks noChangeShapeType="1"/>
          </p:cNvSpPr>
          <p:nvPr/>
        </p:nvSpPr>
        <p:spPr bwMode="auto">
          <a:xfrm>
            <a:off x="5080000" y="2986088"/>
            <a:ext cx="1930400" cy="1085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9" name="Line 9"/>
          <p:cNvSpPr>
            <a:spLocks noChangeShapeType="1"/>
          </p:cNvSpPr>
          <p:nvPr/>
        </p:nvSpPr>
        <p:spPr bwMode="auto">
          <a:xfrm>
            <a:off x="7010400" y="4071938"/>
            <a:ext cx="406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30" name="Line 10"/>
          <p:cNvSpPr>
            <a:spLocks noChangeShapeType="1"/>
          </p:cNvSpPr>
          <p:nvPr/>
        </p:nvSpPr>
        <p:spPr bwMode="auto">
          <a:xfrm flipV="1">
            <a:off x="7416800" y="3900488"/>
            <a:ext cx="304800" cy="171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31" name="Line 11"/>
          <p:cNvSpPr>
            <a:spLocks noChangeShapeType="1"/>
          </p:cNvSpPr>
          <p:nvPr/>
        </p:nvSpPr>
        <p:spPr bwMode="auto">
          <a:xfrm>
            <a:off x="7721600" y="3900488"/>
            <a:ext cx="406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32" name="Oval 12"/>
          <p:cNvSpPr>
            <a:spLocks noChangeArrowheads="1"/>
          </p:cNvSpPr>
          <p:nvPr/>
        </p:nvSpPr>
        <p:spPr bwMode="auto">
          <a:xfrm>
            <a:off x="1905000" y="1708150"/>
            <a:ext cx="95250" cy="523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3" name="Oval 13"/>
          <p:cNvSpPr>
            <a:spLocks noChangeArrowheads="1"/>
          </p:cNvSpPr>
          <p:nvPr/>
        </p:nvSpPr>
        <p:spPr bwMode="auto">
          <a:xfrm>
            <a:off x="1778000" y="125730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4" name="Oval 14"/>
          <p:cNvSpPr>
            <a:spLocks noChangeArrowheads="1"/>
          </p:cNvSpPr>
          <p:nvPr/>
        </p:nvSpPr>
        <p:spPr bwMode="auto">
          <a:xfrm>
            <a:off x="2209800" y="1879600"/>
            <a:ext cx="95250" cy="523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5" name="Oval 15"/>
          <p:cNvSpPr>
            <a:spLocks noChangeArrowheads="1"/>
          </p:cNvSpPr>
          <p:nvPr/>
        </p:nvSpPr>
        <p:spPr bwMode="auto">
          <a:xfrm>
            <a:off x="2514600" y="2051050"/>
            <a:ext cx="95250" cy="523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6" name="Oval 16"/>
          <p:cNvSpPr>
            <a:spLocks noChangeArrowheads="1"/>
          </p:cNvSpPr>
          <p:nvPr/>
        </p:nvSpPr>
        <p:spPr bwMode="auto">
          <a:xfrm>
            <a:off x="1778000" y="9715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7" name="Oval 17"/>
          <p:cNvSpPr>
            <a:spLocks noChangeArrowheads="1"/>
          </p:cNvSpPr>
          <p:nvPr/>
        </p:nvSpPr>
        <p:spPr bwMode="auto">
          <a:xfrm>
            <a:off x="2819400" y="2222500"/>
            <a:ext cx="95250" cy="523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8" name="Oval 18"/>
          <p:cNvSpPr>
            <a:spLocks noChangeArrowheads="1"/>
          </p:cNvSpPr>
          <p:nvPr/>
        </p:nvSpPr>
        <p:spPr bwMode="auto">
          <a:xfrm>
            <a:off x="3200400" y="2371725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9" name="Oval 19"/>
          <p:cNvSpPr>
            <a:spLocks noChangeArrowheads="1"/>
          </p:cNvSpPr>
          <p:nvPr/>
        </p:nvSpPr>
        <p:spPr bwMode="auto">
          <a:xfrm>
            <a:off x="1803400" y="685800"/>
            <a:ext cx="95250" cy="53975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40" name="Oval 20"/>
          <p:cNvSpPr>
            <a:spLocks noChangeArrowheads="1"/>
          </p:cNvSpPr>
          <p:nvPr/>
        </p:nvSpPr>
        <p:spPr bwMode="auto">
          <a:xfrm>
            <a:off x="8128000" y="3865563"/>
            <a:ext cx="95250" cy="52387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41" name="Oval 21"/>
          <p:cNvSpPr>
            <a:spLocks noChangeArrowheads="1"/>
          </p:cNvSpPr>
          <p:nvPr/>
        </p:nvSpPr>
        <p:spPr bwMode="auto">
          <a:xfrm>
            <a:off x="6197600" y="36004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42" name="Oval 22"/>
          <p:cNvSpPr>
            <a:spLocks noChangeArrowheads="1"/>
          </p:cNvSpPr>
          <p:nvPr/>
        </p:nvSpPr>
        <p:spPr bwMode="auto">
          <a:xfrm>
            <a:off x="7645400" y="3894138"/>
            <a:ext cx="95250" cy="523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43" name="Oval 23"/>
          <p:cNvSpPr>
            <a:spLocks noChangeArrowheads="1"/>
          </p:cNvSpPr>
          <p:nvPr/>
        </p:nvSpPr>
        <p:spPr bwMode="auto">
          <a:xfrm>
            <a:off x="6807200" y="3937000"/>
            <a:ext cx="95250" cy="523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44" name="Oval 24"/>
          <p:cNvSpPr>
            <a:spLocks noChangeArrowheads="1"/>
          </p:cNvSpPr>
          <p:nvPr/>
        </p:nvSpPr>
        <p:spPr bwMode="auto">
          <a:xfrm>
            <a:off x="7213600" y="4037013"/>
            <a:ext cx="101600" cy="55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625600" y="1657350"/>
            <a:ext cx="5892800" cy="2686050"/>
            <a:chOff x="768" y="1392"/>
            <a:chExt cx="2784" cy="2256"/>
          </a:xfrm>
        </p:grpSpPr>
        <p:sp>
          <p:nvSpPr>
            <p:cNvPr id="31063" name="Line 26"/>
            <p:cNvSpPr>
              <a:spLocks noChangeShapeType="1"/>
            </p:cNvSpPr>
            <p:nvPr/>
          </p:nvSpPr>
          <p:spPr bwMode="auto">
            <a:xfrm flipV="1">
              <a:off x="768" y="3120"/>
              <a:ext cx="528" cy="5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64" name="Line 27"/>
            <p:cNvSpPr>
              <a:spLocks noChangeShapeType="1"/>
            </p:cNvSpPr>
            <p:nvPr/>
          </p:nvSpPr>
          <p:spPr bwMode="auto">
            <a:xfrm flipV="1">
              <a:off x="1296" y="2976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65" name="Line 28"/>
            <p:cNvSpPr>
              <a:spLocks noChangeShapeType="1"/>
            </p:cNvSpPr>
            <p:nvPr/>
          </p:nvSpPr>
          <p:spPr bwMode="auto">
            <a:xfrm flipV="1">
              <a:off x="1296" y="2928"/>
              <a:ext cx="4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66" name="Line 29"/>
            <p:cNvSpPr>
              <a:spLocks noChangeShapeType="1"/>
            </p:cNvSpPr>
            <p:nvPr/>
          </p:nvSpPr>
          <p:spPr bwMode="auto">
            <a:xfrm>
              <a:off x="1344" y="2928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67" name="Line 30"/>
            <p:cNvSpPr>
              <a:spLocks noChangeShapeType="1"/>
            </p:cNvSpPr>
            <p:nvPr/>
          </p:nvSpPr>
          <p:spPr bwMode="auto">
            <a:xfrm flipV="1">
              <a:off x="1488" y="2208"/>
              <a:ext cx="720" cy="7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68" name="Line 31"/>
            <p:cNvSpPr>
              <a:spLocks noChangeShapeType="1"/>
            </p:cNvSpPr>
            <p:nvPr/>
          </p:nvSpPr>
          <p:spPr bwMode="auto">
            <a:xfrm>
              <a:off x="2208" y="2208"/>
              <a:ext cx="24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69" name="Line 32"/>
            <p:cNvSpPr>
              <a:spLocks noChangeShapeType="1"/>
            </p:cNvSpPr>
            <p:nvPr/>
          </p:nvSpPr>
          <p:spPr bwMode="auto">
            <a:xfrm flipV="1">
              <a:off x="2448" y="1536"/>
              <a:ext cx="672" cy="6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70" name="Line 33"/>
            <p:cNvSpPr>
              <a:spLocks noChangeShapeType="1"/>
            </p:cNvSpPr>
            <p:nvPr/>
          </p:nvSpPr>
          <p:spPr bwMode="auto">
            <a:xfrm>
              <a:off x="3120" y="1536"/>
              <a:ext cx="3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71" name="Line 34"/>
            <p:cNvSpPr>
              <a:spLocks noChangeShapeType="1"/>
            </p:cNvSpPr>
            <p:nvPr/>
          </p:nvSpPr>
          <p:spPr bwMode="auto">
            <a:xfrm flipV="1">
              <a:off x="3504" y="1488"/>
              <a:ext cx="4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72" name="Line 35"/>
            <p:cNvSpPr>
              <a:spLocks noChangeShapeType="1"/>
            </p:cNvSpPr>
            <p:nvPr/>
          </p:nvSpPr>
          <p:spPr bwMode="auto">
            <a:xfrm flipV="1">
              <a:off x="3552" y="1392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46" name="Oval 36"/>
          <p:cNvSpPr>
            <a:spLocks noChangeArrowheads="1"/>
          </p:cNvSpPr>
          <p:nvPr/>
        </p:nvSpPr>
        <p:spPr bwMode="auto">
          <a:xfrm>
            <a:off x="1549400" y="4332288"/>
            <a:ext cx="95250" cy="53975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47" name="Oval 37"/>
          <p:cNvSpPr>
            <a:spLocks noChangeArrowheads="1"/>
          </p:cNvSpPr>
          <p:nvPr/>
        </p:nvSpPr>
        <p:spPr bwMode="auto">
          <a:xfrm>
            <a:off x="1930400" y="411480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48" name="Oval 38"/>
          <p:cNvSpPr>
            <a:spLocks noChangeArrowheads="1"/>
          </p:cNvSpPr>
          <p:nvPr/>
        </p:nvSpPr>
        <p:spPr bwMode="auto">
          <a:xfrm>
            <a:off x="2235200" y="39433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49" name="Oval 39"/>
          <p:cNvSpPr>
            <a:spLocks noChangeArrowheads="1"/>
          </p:cNvSpPr>
          <p:nvPr/>
        </p:nvSpPr>
        <p:spPr bwMode="auto">
          <a:xfrm>
            <a:off x="2692400" y="365760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0" name="Oval 40"/>
          <p:cNvSpPr>
            <a:spLocks noChangeArrowheads="1"/>
          </p:cNvSpPr>
          <p:nvPr/>
        </p:nvSpPr>
        <p:spPr bwMode="auto">
          <a:xfrm>
            <a:off x="2730500" y="34861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1" name="Oval 41"/>
          <p:cNvSpPr>
            <a:spLocks noChangeArrowheads="1"/>
          </p:cNvSpPr>
          <p:nvPr/>
        </p:nvSpPr>
        <p:spPr bwMode="auto">
          <a:xfrm>
            <a:off x="3257550" y="33718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2" name="Oval 42"/>
          <p:cNvSpPr>
            <a:spLocks noChangeArrowheads="1"/>
          </p:cNvSpPr>
          <p:nvPr/>
        </p:nvSpPr>
        <p:spPr bwMode="auto">
          <a:xfrm>
            <a:off x="3962400" y="297180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3" name="Oval 43"/>
          <p:cNvSpPr>
            <a:spLocks noChangeArrowheads="1"/>
          </p:cNvSpPr>
          <p:nvPr/>
        </p:nvSpPr>
        <p:spPr bwMode="auto">
          <a:xfrm>
            <a:off x="5588000" y="23431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4" name="Oval 44"/>
          <p:cNvSpPr>
            <a:spLocks noChangeArrowheads="1"/>
          </p:cNvSpPr>
          <p:nvPr/>
        </p:nvSpPr>
        <p:spPr bwMode="auto">
          <a:xfrm>
            <a:off x="5994400" y="21145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5" name="Oval 45"/>
          <p:cNvSpPr>
            <a:spLocks noChangeArrowheads="1"/>
          </p:cNvSpPr>
          <p:nvPr/>
        </p:nvSpPr>
        <p:spPr bwMode="auto">
          <a:xfrm>
            <a:off x="6299200" y="194310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6" name="Oval 46"/>
          <p:cNvSpPr>
            <a:spLocks noChangeArrowheads="1"/>
          </p:cNvSpPr>
          <p:nvPr/>
        </p:nvSpPr>
        <p:spPr bwMode="auto">
          <a:xfrm>
            <a:off x="6807200" y="1800225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7" name="Oval 47"/>
          <p:cNvSpPr>
            <a:spLocks noChangeArrowheads="1"/>
          </p:cNvSpPr>
          <p:nvPr/>
        </p:nvSpPr>
        <p:spPr bwMode="auto">
          <a:xfrm>
            <a:off x="7315200" y="1800225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8" name="Oval 48"/>
          <p:cNvSpPr>
            <a:spLocks noChangeArrowheads="1"/>
          </p:cNvSpPr>
          <p:nvPr/>
        </p:nvSpPr>
        <p:spPr bwMode="auto">
          <a:xfrm>
            <a:off x="7454900" y="1614488"/>
            <a:ext cx="95250" cy="53975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2743200" y="800100"/>
            <a:ext cx="4267200" cy="4572000"/>
            <a:chOff x="1296" y="672"/>
            <a:chExt cx="2016" cy="3840"/>
          </a:xfrm>
        </p:grpSpPr>
        <p:sp>
          <p:nvSpPr>
            <p:cNvPr id="31054" name="Line 50"/>
            <p:cNvSpPr>
              <a:spLocks noChangeShapeType="1"/>
            </p:cNvSpPr>
            <p:nvPr/>
          </p:nvSpPr>
          <p:spPr bwMode="auto">
            <a:xfrm>
              <a:off x="1296" y="672"/>
              <a:ext cx="0" cy="6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55" name="Line 51"/>
            <p:cNvSpPr>
              <a:spLocks noChangeShapeType="1"/>
            </p:cNvSpPr>
            <p:nvPr/>
          </p:nvSpPr>
          <p:spPr bwMode="auto">
            <a:xfrm>
              <a:off x="1296" y="1296"/>
              <a:ext cx="960" cy="96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56" name="Line 52"/>
            <p:cNvSpPr>
              <a:spLocks noChangeShapeType="1"/>
            </p:cNvSpPr>
            <p:nvPr/>
          </p:nvSpPr>
          <p:spPr bwMode="auto">
            <a:xfrm>
              <a:off x="2256" y="2256"/>
              <a:ext cx="0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57" name="Line 53"/>
            <p:cNvSpPr>
              <a:spLocks noChangeShapeType="1"/>
            </p:cNvSpPr>
            <p:nvPr/>
          </p:nvSpPr>
          <p:spPr bwMode="auto">
            <a:xfrm>
              <a:off x="2256" y="2736"/>
              <a:ext cx="192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58" name="Line 54"/>
            <p:cNvSpPr>
              <a:spLocks noChangeShapeType="1"/>
            </p:cNvSpPr>
            <p:nvPr/>
          </p:nvSpPr>
          <p:spPr bwMode="auto">
            <a:xfrm>
              <a:off x="2448" y="2928"/>
              <a:ext cx="0" cy="7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59" name="Line 55"/>
            <p:cNvSpPr>
              <a:spLocks noChangeShapeType="1"/>
            </p:cNvSpPr>
            <p:nvPr/>
          </p:nvSpPr>
          <p:spPr bwMode="auto">
            <a:xfrm flipH="1">
              <a:off x="2304" y="3696"/>
              <a:ext cx="144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60" name="Line 56"/>
            <p:cNvSpPr>
              <a:spLocks noChangeShapeType="1"/>
            </p:cNvSpPr>
            <p:nvPr/>
          </p:nvSpPr>
          <p:spPr bwMode="auto">
            <a:xfrm>
              <a:off x="2304" y="3792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61" name="Line 57"/>
            <p:cNvSpPr>
              <a:spLocks noChangeShapeType="1"/>
            </p:cNvSpPr>
            <p:nvPr/>
          </p:nvSpPr>
          <p:spPr bwMode="auto">
            <a:xfrm>
              <a:off x="2304" y="4128"/>
              <a:ext cx="432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62" name="Line 58"/>
            <p:cNvSpPr>
              <a:spLocks noChangeShapeType="1"/>
            </p:cNvSpPr>
            <p:nvPr/>
          </p:nvSpPr>
          <p:spPr bwMode="auto">
            <a:xfrm>
              <a:off x="2736" y="4512"/>
              <a:ext cx="5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60" name="Oval 59"/>
          <p:cNvSpPr>
            <a:spLocks noChangeArrowheads="1"/>
          </p:cNvSpPr>
          <p:nvPr/>
        </p:nvSpPr>
        <p:spPr bwMode="auto">
          <a:xfrm>
            <a:off x="2679700" y="742950"/>
            <a:ext cx="95250" cy="53975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1" name="Oval 60"/>
          <p:cNvSpPr>
            <a:spLocks noChangeArrowheads="1"/>
          </p:cNvSpPr>
          <p:nvPr/>
        </p:nvSpPr>
        <p:spPr bwMode="auto">
          <a:xfrm>
            <a:off x="2679700" y="102870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2" name="Oval 61"/>
          <p:cNvSpPr>
            <a:spLocks noChangeArrowheads="1"/>
          </p:cNvSpPr>
          <p:nvPr/>
        </p:nvSpPr>
        <p:spPr bwMode="auto">
          <a:xfrm>
            <a:off x="2679700" y="13144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3" name="Oval 62"/>
          <p:cNvSpPr>
            <a:spLocks noChangeArrowheads="1"/>
          </p:cNvSpPr>
          <p:nvPr/>
        </p:nvSpPr>
        <p:spPr bwMode="auto">
          <a:xfrm>
            <a:off x="2743200" y="15430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4" name="Oval 63"/>
          <p:cNvSpPr>
            <a:spLocks noChangeArrowheads="1"/>
          </p:cNvSpPr>
          <p:nvPr/>
        </p:nvSpPr>
        <p:spPr bwMode="auto">
          <a:xfrm>
            <a:off x="2946400" y="16573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5" name="Oval 64"/>
          <p:cNvSpPr>
            <a:spLocks noChangeArrowheads="1"/>
          </p:cNvSpPr>
          <p:nvPr/>
        </p:nvSpPr>
        <p:spPr bwMode="auto">
          <a:xfrm>
            <a:off x="3352800" y="18859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6" name="Oval 65"/>
          <p:cNvSpPr>
            <a:spLocks noChangeArrowheads="1"/>
          </p:cNvSpPr>
          <p:nvPr/>
        </p:nvSpPr>
        <p:spPr bwMode="auto">
          <a:xfrm>
            <a:off x="5130800" y="39433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7" name="Oval 66"/>
          <p:cNvSpPr>
            <a:spLocks noChangeArrowheads="1"/>
          </p:cNvSpPr>
          <p:nvPr/>
        </p:nvSpPr>
        <p:spPr bwMode="auto">
          <a:xfrm>
            <a:off x="5130800" y="41719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8" name="Oval 67"/>
          <p:cNvSpPr>
            <a:spLocks noChangeArrowheads="1"/>
          </p:cNvSpPr>
          <p:nvPr/>
        </p:nvSpPr>
        <p:spPr bwMode="auto">
          <a:xfrm>
            <a:off x="4813300" y="47434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9" name="Oval 68"/>
          <p:cNvSpPr>
            <a:spLocks noChangeArrowheads="1"/>
          </p:cNvSpPr>
          <p:nvPr/>
        </p:nvSpPr>
        <p:spPr bwMode="auto">
          <a:xfrm>
            <a:off x="5105400" y="502920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70" name="Oval 69"/>
          <p:cNvSpPr>
            <a:spLocks noChangeArrowheads="1"/>
          </p:cNvSpPr>
          <p:nvPr/>
        </p:nvSpPr>
        <p:spPr bwMode="auto">
          <a:xfrm>
            <a:off x="5588000" y="525780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71" name="Oval 70"/>
          <p:cNvSpPr>
            <a:spLocks noChangeArrowheads="1"/>
          </p:cNvSpPr>
          <p:nvPr/>
        </p:nvSpPr>
        <p:spPr bwMode="auto">
          <a:xfrm>
            <a:off x="6400800" y="5343525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72" name="Oval 71"/>
          <p:cNvSpPr>
            <a:spLocks noChangeArrowheads="1"/>
          </p:cNvSpPr>
          <p:nvPr/>
        </p:nvSpPr>
        <p:spPr bwMode="auto">
          <a:xfrm>
            <a:off x="6972300" y="5337175"/>
            <a:ext cx="95250" cy="52388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73" name="Line 72"/>
          <p:cNvSpPr>
            <a:spLocks noChangeShapeType="1"/>
          </p:cNvSpPr>
          <p:nvPr/>
        </p:nvSpPr>
        <p:spPr bwMode="auto">
          <a:xfrm>
            <a:off x="4673600" y="3429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73"/>
          <p:cNvGrpSpPr>
            <a:grpSpLocks/>
          </p:cNvGrpSpPr>
          <p:nvPr/>
        </p:nvGrpSpPr>
        <p:grpSpPr bwMode="auto">
          <a:xfrm>
            <a:off x="4064000" y="342900"/>
            <a:ext cx="609600" cy="5314950"/>
            <a:chOff x="1920" y="288"/>
            <a:chExt cx="288" cy="4464"/>
          </a:xfrm>
        </p:grpSpPr>
        <p:sp>
          <p:nvSpPr>
            <p:cNvPr id="31041" name="Line 74"/>
            <p:cNvSpPr>
              <a:spLocks noChangeShapeType="1"/>
            </p:cNvSpPr>
            <p:nvPr/>
          </p:nvSpPr>
          <p:spPr bwMode="auto">
            <a:xfrm flipV="1">
              <a:off x="1920" y="3792"/>
              <a:ext cx="0" cy="96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42" name="Line 75"/>
            <p:cNvSpPr>
              <a:spLocks noChangeShapeType="1"/>
            </p:cNvSpPr>
            <p:nvPr/>
          </p:nvSpPr>
          <p:spPr bwMode="auto">
            <a:xfrm flipV="1">
              <a:off x="1920" y="3504"/>
              <a:ext cx="288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43" name="Line 76"/>
            <p:cNvSpPr>
              <a:spLocks noChangeShapeType="1"/>
            </p:cNvSpPr>
            <p:nvPr/>
          </p:nvSpPr>
          <p:spPr bwMode="auto">
            <a:xfrm flipV="1">
              <a:off x="2208" y="2880"/>
              <a:ext cx="0" cy="6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44" name="Line 77"/>
            <p:cNvSpPr>
              <a:spLocks noChangeShapeType="1"/>
            </p:cNvSpPr>
            <p:nvPr/>
          </p:nvSpPr>
          <p:spPr bwMode="auto">
            <a:xfrm flipH="1" flipV="1">
              <a:off x="2064" y="2736"/>
              <a:ext cx="144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45" name="Line 78"/>
            <p:cNvSpPr>
              <a:spLocks noChangeShapeType="1"/>
            </p:cNvSpPr>
            <p:nvPr/>
          </p:nvSpPr>
          <p:spPr bwMode="auto">
            <a:xfrm flipV="1">
              <a:off x="2064" y="1968"/>
              <a:ext cx="0" cy="7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46" name="Line 79"/>
            <p:cNvSpPr>
              <a:spLocks noChangeShapeType="1"/>
            </p:cNvSpPr>
            <p:nvPr/>
          </p:nvSpPr>
          <p:spPr bwMode="auto">
            <a:xfrm flipV="1">
              <a:off x="2064" y="1872"/>
              <a:ext cx="96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47" name="Line 80"/>
            <p:cNvSpPr>
              <a:spLocks noChangeShapeType="1"/>
            </p:cNvSpPr>
            <p:nvPr/>
          </p:nvSpPr>
          <p:spPr bwMode="auto">
            <a:xfrm flipH="1" flipV="1">
              <a:off x="2112" y="1824"/>
              <a:ext cx="4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48" name="Line 81"/>
            <p:cNvSpPr>
              <a:spLocks noChangeShapeType="1"/>
            </p:cNvSpPr>
            <p:nvPr/>
          </p:nvSpPr>
          <p:spPr bwMode="auto">
            <a:xfrm flipH="1">
              <a:off x="2016" y="182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49" name="Line 82"/>
            <p:cNvSpPr>
              <a:spLocks noChangeShapeType="1"/>
            </p:cNvSpPr>
            <p:nvPr/>
          </p:nvSpPr>
          <p:spPr bwMode="auto">
            <a:xfrm flipH="1" flipV="1">
              <a:off x="1968" y="1776"/>
              <a:ext cx="4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50" name="Line 83"/>
            <p:cNvSpPr>
              <a:spLocks noChangeShapeType="1"/>
            </p:cNvSpPr>
            <p:nvPr/>
          </p:nvSpPr>
          <p:spPr bwMode="auto">
            <a:xfrm flipV="1">
              <a:off x="1968" y="1008"/>
              <a:ext cx="0" cy="7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51" name="Line 84"/>
            <p:cNvSpPr>
              <a:spLocks noChangeShapeType="1"/>
            </p:cNvSpPr>
            <p:nvPr/>
          </p:nvSpPr>
          <p:spPr bwMode="auto">
            <a:xfrm flipV="1">
              <a:off x="1968" y="816"/>
              <a:ext cx="192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52" name="Line 85"/>
            <p:cNvSpPr>
              <a:spLocks noChangeShapeType="1"/>
            </p:cNvSpPr>
            <p:nvPr/>
          </p:nvSpPr>
          <p:spPr bwMode="auto">
            <a:xfrm flipV="1">
              <a:off x="2160" y="384"/>
              <a:ext cx="0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53" name="Line 86"/>
            <p:cNvSpPr>
              <a:spLocks noChangeShapeType="1"/>
            </p:cNvSpPr>
            <p:nvPr/>
          </p:nvSpPr>
          <p:spPr bwMode="auto">
            <a:xfrm flipH="1" flipV="1">
              <a:off x="2064" y="288"/>
              <a:ext cx="96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75" name="Oval 87"/>
          <p:cNvSpPr>
            <a:spLocks noChangeArrowheads="1"/>
          </p:cNvSpPr>
          <p:nvPr/>
        </p:nvSpPr>
        <p:spPr bwMode="auto">
          <a:xfrm>
            <a:off x="4000500" y="5603875"/>
            <a:ext cx="95250" cy="53975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76" name="Oval 88"/>
          <p:cNvSpPr>
            <a:spLocks noChangeArrowheads="1"/>
          </p:cNvSpPr>
          <p:nvPr/>
        </p:nvSpPr>
        <p:spPr bwMode="auto">
          <a:xfrm>
            <a:off x="4000500" y="548640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77" name="Oval 89"/>
          <p:cNvSpPr>
            <a:spLocks noChangeArrowheads="1"/>
          </p:cNvSpPr>
          <p:nvPr/>
        </p:nvSpPr>
        <p:spPr bwMode="auto">
          <a:xfrm>
            <a:off x="4610100" y="411480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78" name="Oval 90"/>
          <p:cNvSpPr>
            <a:spLocks noChangeArrowheads="1"/>
          </p:cNvSpPr>
          <p:nvPr/>
        </p:nvSpPr>
        <p:spPr bwMode="auto">
          <a:xfrm>
            <a:off x="4368800" y="42862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79" name="Oval 91"/>
          <p:cNvSpPr>
            <a:spLocks noChangeArrowheads="1"/>
          </p:cNvSpPr>
          <p:nvPr/>
        </p:nvSpPr>
        <p:spPr bwMode="auto">
          <a:xfrm>
            <a:off x="4000500" y="46291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80" name="Oval 92"/>
          <p:cNvSpPr>
            <a:spLocks noChangeArrowheads="1"/>
          </p:cNvSpPr>
          <p:nvPr/>
        </p:nvSpPr>
        <p:spPr bwMode="auto">
          <a:xfrm>
            <a:off x="4000500" y="48577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81" name="Oval 93"/>
          <p:cNvSpPr>
            <a:spLocks noChangeArrowheads="1"/>
          </p:cNvSpPr>
          <p:nvPr/>
        </p:nvSpPr>
        <p:spPr bwMode="auto">
          <a:xfrm>
            <a:off x="4000500" y="502920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82" name="Oval 94"/>
          <p:cNvSpPr>
            <a:spLocks noChangeArrowheads="1"/>
          </p:cNvSpPr>
          <p:nvPr/>
        </p:nvSpPr>
        <p:spPr bwMode="auto">
          <a:xfrm>
            <a:off x="4000500" y="525780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83" name="Oval 95"/>
          <p:cNvSpPr>
            <a:spLocks noChangeArrowheads="1"/>
          </p:cNvSpPr>
          <p:nvPr/>
        </p:nvSpPr>
        <p:spPr bwMode="auto">
          <a:xfrm>
            <a:off x="4114800" y="1250950"/>
            <a:ext cx="95250" cy="523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84" name="Oval 96"/>
          <p:cNvSpPr>
            <a:spLocks noChangeArrowheads="1"/>
          </p:cNvSpPr>
          <p:nvPr/>
        </p:nvSpPr>
        <p:spPr bwMode="auto">
          <a:xfrm>
            <a:off x="4114800" y="1479550"/>
            <a:ext cx="95250" cy="523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85" name="Oval 97"/>
          <p:cNvSpPr>
            <a:spLocks noChangeArrowheads="1"/>
          </p:cNvSpPr>
          <p:nvPr/>
        </p:nvSpPr>
        <p:spPr bwMode="auto">
          <a:xfrm>
            <a:off x="4114800" y="1708150"/>
            <a:ext cx="95250" cy="523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86" name="Oval 98"/>
          <p:cNvSpPr>
            <a:spLocks noChangeArrowheads="1"/>
          </p:cNvSpPr>
          <p:nvPr/>
        </p:nvSpPr>
        <p:spPr bwMode="auto">
          <a:xfrm>
            <a:off x="4610100" y="37147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87" name="Oval 99"/>
          <p:cNvSpPr>
            <a:spLocks noChangeArrowheads="1"/>
          </p:cNvSpPr>
          <p:nvPr/>
        </p:nvSpPr>
        <p:spPr bwMode="auto">
          <a:xfrm>
            <a:off x="4521200" y="908050"/>
            <a:ext cx="95250" cy="523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88" name="Oval 100"/>
          <p:cNvSpPr>
            <a:spLocks noChangeArrowheads="1"/>
          </p:cNvSpPr>
          <p:nvPr/>
        </p:nvSpPr>
        <p:spPr bwMode="auto">
          <a:xfrm>
            <a:off x="4521200" y="679450"/>
            <a:ext cx="95250" cy="523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89" name="Oval 101"/>
          <p:cNvSpPr>
            <a:spLocks noChangeArrowheads="1"/>
          </p:cNvSpPr>
          <p:nvPr/>
        </p:nvSpPr>
        <p:spPr bwMode="auto">
          <a:xfrm>
            <a:off x="4610100" y="38290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90" name="Oval 102"/>
          <p:cNvSpPr>
            <a:spLocks noChangeArrowheads="1"/>
          </p:cNvSpPr>
          <p:nvPr/>
        </p:nvSpPr>
        <p:spPr bwMode="auto">
          <a:xfrm>
            <a:off x="4267200" y="285750"/>
            <a:ext cx="95250" cy="53975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91" name="Oval 103"/>
          <p:cNvSpPr>
            <a:spLocks noChangeArrowheads="1"/>
          </p:cNvSpPr>
          <p:nvPr/>
        </p:nvSpPr>
        <p:spPr bwMode="auto">
          <a:xfrm>
            <a:off x="4521200" y="508000"/>
            <a:ext cx="95250" cy="523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92" name="Oval 104"/>
          <p:cNvSpPr>
            <a:spLocks noChangeArrowheads="1"/>
          </p:cNvSpPr>
          <p:nvPr/>
        </p:nvSpPr>
        <p:spPr bwMode="auto">
          <a:xfrm>
            <a:off x="4305300" y="31432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105"/>
          <p:cNvGrpSpPr>
            <a:grpSpLocks/>
          </p:cNvGrpSpPr>
          <p:nvPr/>
        </p:nvGrpSpPr>
        <p:grpSpPr bwMode="auto">
          <a:xfrm>
            <a:off x="4775200" y="3200400"/>
            <a:ext cx="3251200" cy="228600"/>
            <a:chOff x="2256" y="2688"/>
            <a:chExt cx="1536" cy="192"/>
          </a:xfrm>
        </p:grpSpPr>
        <p:sp>
          <p:nvSpPr>
            <p:cNvPr id="31038" name="Line 106"/>
            <p:cNvSpPr>
              <a:spLocks noChangeShapeType="1"/>
            </p:cNvSpPr>
            <p:nvPr/>
          </p:nvSpPr>
          <p:spPr bwMode="auto">
            <a:xfrm>
              <a:off x="2256" y="2688"/>
              <a:ext cx="1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39" name="Line 107"/>
            <p:cNvSpPr>
              <a:spLocks noChangeShapeType="1"/>
            </p:cNvSpPr>
            <p:nvPr/>
          </p:nvSpPr>
          <p:spPr bwMode="auto">
            <a:xfrm>
              <a:off x="3456" y="2688"/>
              <a:ext cx="192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40" name="Line 108"/>
            <p:cNvSpPr>
              <a:spLocks noChangeShapeType="1"/>
            </p:cNvSpPr>
            <p:nvPr/>
          </p:nvSpPr>
          <p:spPr bwMode="auto">
            <a:xfrm>
              <a:off x="3648" y="2880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94" name="Oval 109"/>
          <p:cNvSpPr>
            <a:spLocks noChangeArrowheads="1"/>
          </p:cNvSpPr>
          <p:nvPr/>
        </p:nvSpPr>
        <p:spPr bwMode="auto">
          <a:xfrm>
            <a:off x="8026400" y="3394075"/>
            <a:ext cx="100013" cy="55563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95" name="Oval 110"/>
          <p:cNvSpPr>
            <a:spLocks noChangeArrowheads="1"/>
          </p:cNvSpPr>
          <p:nvPr/>
        </p:nvSpPr>
        <p:spPr bwMode="auto">
          <a:xfrm>
            <a:off x="6705600" y="3165475"/>
            <a:ext cx="100013" cy="55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96" name="Oval 111"/>
          <p:cNvSpPr>
            <a:spLocks noChangeArrowheads="1"/>
          </p:cNvSpPr>
          <p:nvPr/>
        </p:nvSpPr>
        <p:spPr bwMode="auto">
          <a:xfrm>
            <a:off x="7213600" y="3165475"/>
            <a:ext cx="100013" cy="55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97" name="Oval 112"/>
          <p:cNvSpPr>
            <a:spLocks noChangeArrowheads="1"/>
          </p:cNvSpPr>
          <p:nvPr/>
        </p:nvSpPr>
        <p:spPr bwMode="auto">
          <a:xfrm>
            <a:off x="7721600" y="3394075"/>
            <a:ext cx="100013" cy="55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98" name="Oval 113"/>
          <p:cNvSpPr>
            <a:spLocks noChangeArrowheads="1"/>
          </p:cNvSpPr>
          <p:nvPr/>
        </p:nvSpPr>
        <p:spPr bwMode="auto">
          <a:xfrm>
            <a:off x="2641600" y="5043488"/>
            <a:ext cx="153988" cy="87312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99" name="Line 114"/>
          <p:cNvSpPr>
            <a:spLocks noChangeShapeType="1"/>
          </p:cNvSpPr>
          <p:nvPr/>
        </p:nvSpPr>
        <p:spPr bwMode="auto">
          <a:xfrm flipH="1">
            <a:off x="2336800" y="508635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00" name="Line 115"/>
          <p:cNvSpPr>
            <a:spLocks noChangeShapeType="1"/>
          </p:cNvSpPr>
          <p:nvPr/>
        </p:nvSpPr>
        <p:spPr bwMode="auto">
          <a:xfrm flipH="1" flipV="1">
            <a:off x="2032000" y="4914900"/>
            <a:ext cx="304800" cy="171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01" name="Line 116"/>
          <p:cNvSpPr>
            <a:spLocks noChangeShapeType="1"/>
          </p:cNvSpPr>
          <p:nvPr/>
        </p:nvSpPr>
        <p:spPr bwMode="auto">
          <a:xfrm flipV="1">
            <a:off x="2032000" y="4800600"/>
            <a:ext cx="0" cy="114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02" name="Line 117"/>
          <p:cNvSpPr>
            <a:spLocks noChangeShapeType="1"/>
          </p:cNvSpPr>
          <p:nvPr/>
        </p:nvSpPr>
        <p:spPr bwMode="auto">
          <a:xfrm flipV="1">
            <a:off x="2032000" y="3714750"/>
            <a:ext cx="2032000" cy="1085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03" name="Line 118"/>
          <p:cNvSpPr>
            <a:spLocks noChangeShapeType="1"/>
          </p:cNvSpPr>
          <p:nvPr/>
        </p:nvSpPr>
        <p:spPr bwMode="auto">
          <a:xfrm flipV="1">
            <a:off x="4064000" y="34861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04" name="Line 119"/>
          <p:cNvSpPr>
            <a:spLocks noChangeShapeType="1"/>
          </p:cNvSpPr>
          <p:nvPr/>
        </p:nvSpPr>
        <p:spPr bwMode="auto">
          <a:xfrm flipV="1">
            <a:off x="4064000" y="3257550"/>
            <a:ext cx="4064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05" name="Line 120"/>
          <p:cNvSpPr>
            <a:spLocks noChangeShapeType="1"/>
          </p:cNvSpPr>
          <p:nvPr/>
        </p:nvSpPr>
        <p:spPr bwMode="auto">
          <a:xfrm>
            <a:off x="4470400" y="3257550"/>
            <a:ext cx="10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06" name="Line 121"/>
          <p:cNvSpPr>
            <a:spLocks noChangeShapeType="1"/>
          </p:cNvSpPr>
          <p:nvPr/>
        </p:nvSpPr>
        <p:spPr bwMode="auto">
          <a:xfrm flipV="1">
            <a:off x="4572000" y="2971800"/>
            <a:ext cx="609600" cy="285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07" name="Line 122"/>
          <p:cNvSpPr>
            <a:spLocks noChangeShapeType="1"/>
          </p:cNvSpPr>
          <p:nvPr/>
        </p:nvSpPr>
        <p:spPr bwMode="auto">
          <a:xfrm flipV="1">
            <a:off x="5181600" y="2686050"/>
            <a:ext cx="0" cy="285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08" name="Line 123"/>
          <p:cNvSpPr>
            <a:spLocks noChangeShapeType="1"/>
          </p:cNvSpPr>
          <p:nvPr/>
        </p:nvSpPr>
        <p:spPr bwMode="auto">
          <a:xfrm>
            <a:off x="5181600" y="2686050"/>
            <a:ext cx="10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09" name="Line 124"/>
          <p:cNvSpPr>
            <a:spLocks noChangeShapeType="1"/>
          </p:cNvSpPr>
          <p:nvPr/>
        </p:nvSpPr>
        <p:spPr bwMode="auto">
          <a:xfrm flipV="1">
            <a:off x="5283200" y="2514600"/>
            <a:ext cx="0" cy="171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10" name="Line 125"/>
          <p:cNvSpPr>
            <a:spLocks noChangeShapeType="1"/>
          </p:cNvSpPr>
          <p:nvPr/>
        </p:nvSpPr>
        <p:spPr bwMode="auto">
          <a:xfrm flipV="1">
            <a:off x="5283200" y="2457450"/>
            <a:ext cx="101600" cy="57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11" name="Line 126"/>
          <p:cNvSpPr>
            <a:spLocks noChangeShapeType="1"/>
          </p:cNvSpPr>
          <p:nvPr/>
        </p:nvSpPr>
        <p:spPr bwMode="auto">
          <a:xfrm flipV="1">
            <a:off x="5384800" y="1085850"/>
            <a:ext cx="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12" name="Line 127"/>
          <p:cNvSpPr>
            <a:spLocks noChangeShapeType="1"/>
          </p:cNvSpPr>
          <p:nvPr/>
        </p:nvSpPr>
        <p:spPr bwMode="auto">
          <a:xfrm flipV="1">
            <a:off x="5384800" y="857250"/>
            <a:ext cx="4064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13" name="Line 128"/>
          <p:cNvSpPr>
            <a:spLocks noChangeShapeType="1"/>
          </p:cNvSpPr>
          <p:nvPr/>
        </p:nvSpPr>
        <p:spPr bwMode="auto">
          <a:xfrm flipV="1">
            <a:off x="5791200" y="571500"/>
            <a:ext cx="0" cy="285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14" name="Oval 129"/>
          <p:cNvSpPr>
            <a:spLocks noChangeArrowheads="1"/>
          </p:cNvSpPr>
          <p:nvPr/>
        </p:nvSpPr>
        <p:spPr bwMode="auto">
          <a:xfrm>
            <a:off x="1968500" y="4857750"/>
            <a:ext cx="100013" cy="55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15" name="Oval 130"/>
          <p:cNvSpPr>
            <a:spLocks noChangeArrowheads="1"/>
          </p:cNvSpPr>
          <p:nvPr/>
        </p:nvSpPr>
        <p:spPr bwMode="auto">
          <a:xfrm>
            <a:off x="2133600" y="4686300"/>
            <a:ext cx="100013" cy="55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16" name="Oval 131"/>
          <p:cNvSpPr>
            <a:spLocks noChangeArrowheads="1"/>
          </p:cNvSpPr>
          <p:nvPr/>
        </p:nvSpPr>
        <p:spPr bwMode="auto">
          <a:xfrm>
            <a:off x="2336800" y="4572000"/>
            <a:ext cx="100013" cy="55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17" name="Oval 132"/>
          <p:cNvSpPr>
            <a:spLocks noChangeArrowheads="1"/>
          </p:cNvSpPr>
          <p:nvPr/>
        </p:nvSpPr>
        <p:spPr bwMode="auto">
          <a:xfrm>
            <a:off x="2668588" y="4400550"/>
            <a:ext cx="100012" cy="55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18" name="Oval 133"/>
          <p:cNvSpPr>
            <a:spLocks noChangeArrowheads="1"/>
          </p:cNvSpPr>
          <p:nvPr/>
        </p:nvSpPr>
        <p:spPr bwMode="auto">
          <a:xfrm>
            <a:off x="2336800" y="5059363"/>
            <a:ext cx="100013" cy="55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19" name="Oval 134"/>
          <p:cNvSpPr>
            <a:spLocks noChangeArrowheads="1"/>
          </p:cNvSpPr>
          <p:nvPr/>
        </p:nvSpPr>
        <p:spPr bwMode="auto">
          <a:xfrm>
            <a:off x="2984500" y="4229100"/>
            <a:ext cx="100013" cy="55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0" name="Oval 135"/>
          <p:cNvSpPr>
            <a:spLocks noChangeArrowheads="1"/>
          </p:cNvSpPr>
          <p:nvPr/>
        </p:nvSpPr>
        <p:spPr bwMode="auto">
          <a:xfrm>
            <a:off x="3187700" y="4114800"/>
            <a:ext cx="100013" cy="55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1" name="Oval 136"/>
          <p:cNvSpPr>
            <a:spLocks noChangeArrowheads="1"/>
          </p:cNvSpPr>
          <p:nvPr/>
        </p:nvSpPr>
        <p:spPr bwMode="auto">
          <a:xfrm>
            <a:off x="3390900" y="4008438"/>
            <a:ext cx="100013" cy="55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2" name="Oval 137"/>
          <p:cNvSpPr>
            <a:spLocks noChangeArrowheads="1"/>
          </p:cNvSpPr>
          <p:nvPr/>
        </p:nvSpPr>
        <p:spPr bwMode="auto">
          <a:xfrm>
            <a:off x="3759200" y="3822700"/>
            <a:ext cx="100013" cy="55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3" name="Oval 138"/>
          <p:cNvSpPr>
            <a:spLocks noChangeArrowheads="1"/>
          </p:cNvSpPr>
          <p:nvPr/>
        </p:nvSpPr>
        <p:spPr bwMode="auto">
          <a:xfrm>
            <a:off x="4013200" y="3600450"/>
            <a:ext cx="100013" cy="55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4" name="Oval 139"/>
          <p:cNvSpPr>
            <a:spLocks noChangeArrowheads="1"/>
          </p:cNvSpPr>
          <p:nvPr/>
        </p:nvSpPr>
        <p:spPr bwMode="auto">
          <a:xfrm>
            <a:off x="5727700" y="528638"/>
            <a:ext cx="95250" cy="53975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5" name="Oval 140"/>
          <p:cNvSpPr>
            <a:spLocks noChangeArrowheads="1"/>
          </p:cNvSpPr>
          <p:nvPr/>
        </p:nvSpPr>
        <p:spPr bwMode="auto">
          <a:xfrm>
            <a:off x="5321300" y="2251075"/>
            <a:ext cx="95250" cy="523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6" name="Oval 141"/>
          <p:cNvSpPr>
            <a:spLocks noChangeArrowheads="1"/>
          </p:cNvSpPr>
          <p:nvPr/>
        </p:nvSpPr>
        <p:spPr bwMode="auto">
          <a:xfrm>
            <a:off x="5740400" y="788988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7" name="Oval 142"/>
          <p:cNvSpPr>
            <a:spLocks noChangeArrowheads="1"/>
          </p:cNvSpPr>
          <p:nvPr/>
        </p:nvSpPr>
        <p:spPr bwMode="auto">
          <a:xfrm>
            <a:off x="5334000" y="111760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8" name="Oval 143"/>
          <p:cNvSpPr>
            <a:spLocks noChangeArrowheads="1"/>
          </p:cNvSpPr>
          <p:nvPr/>
        </p:nvSpPr>
        <p:spPr bwMode="auto">
          <a:xfrm>
            <a:off x="5448300" y="985838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9" name="Oval 144"/>
          <p:cNvSpPr>
            <a:spLocks noChangeArrowheads="1"/>
          </p:cNvSpPr>
          <p:nvPr/>
        </p:nvSpPr>
        <p:spPr bwMode="auto">
          <a:xfrm>
            <a:off x="5334000" y="1831975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30" name="Oval 145"/>
          <p:cNvSpPr>
            <a:spLocks noChangeArrowheads="1"/>
          </p:cNvSpPr>
          <p:nvPr/>
        </p:nvSpPr>
        <p:spPr bwMode="auto">
          <a:xfrm>
            <a:off x="5334000" y="157480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31" name="Oval 146"/>
          <p:cNvSpPr>
            <a:spLocks noChangeArrowheads="1"/>
          </p:cNvSpPr>
          <p:nvPr/>
        </p:nvSpPr>
        <p:spPr bwMode="auto">
          <a:xfrm>
            <a:off x="5334000" y="1343025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47"/>
          <p:cNvGrpSpPr>
            <a:grpSpLocks/>
          </p:cNvGrpSpPr>
          <p:nvPr/>
        </p:nvGrpSpPr>
        <p:grpSpPr bwMode="auto">
          <a:xfrm>
            <a:off x="5791200" y="2814638"/>
            <a:ext cx="1524000" cy="1985962"/>
            <a:chOff x="2736" y="2364"/>
            <a:chExt cx="720" cy="1668"/>
          </a:xfrm>
        </p:grpSpPr>
        <p:sp>
          <p:nvSpPr>
            <p:cNvPr id="31030" name="Line 148"/>
            <p:cNvSpPr>
              <a:spLocks noChangeShapeType="1"/>
            </p:cNvSpPr>
            <p:nvPr/>
          </p:nvSpPr>
          <p:spPr bwMode="auto">
            <a:xfrm flipV="1">
              <a:off x="3456" y="3696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31" name="Line 149"/>
            <p:cNvSpPr>
              <a:spLocks noChangeShapeType="1"/>
            </p:cNvSpPr>
            <p:nvPr/>
          </p:nvSpPr>
          <p:spPr bwMode="auto">
            <a:xfrm flipH="1" flipV="1">
              <a:off x="3360" y="3648"/>
              <a:ext cx="96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32" name="Line 150"/>
            <p:cNvSpPr>
              <a:spLocks noChangeShapeType="1"/>
            </p:cNvSpPr>
            <p:nvPr/>
          </p:nvSpPr>
          <p:spPr bwMode="auto">
            <a:xfrm flipH="1">
              <a:off x="3168" y="3648"/>
              <a:ext cx="19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33" name="Line 151"/>
            <p:cNvSpPr>
              <a:spLocks noChangeShapeType="1"/>
            </p:cNvSpPr>
            <p:nvPr/>
          </p:nvSpPr>
          <p:spPr bwMode="auto">
            <a:xfrm flipH="1" flipV="1">
              <a:off x="2736" y="3216"/>
              <a:ext cx="432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34" name="Line 152"/>
            <p:cNvSpPr>
              <a:spLocks noChangeShapeType="1"/>
            </p:cNvSpPr>
            <p:nvPr/>
          </p:nvSpPr>
          <p:spPr bwMode="auto">
            <a:xfrm flipV="1">
              <a:off x="2736" y="2976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35" name="Line 153"/>
            <p:cNvSpPr>
              <a:spLocks noChangeShapeType="1"/>
            </p:cNvSpPr>
            <p:nvPr/>
          </p:nvSpPr>
          <p:spPr bwMode="auto">
            <a:xfrm flipV="1">
              <a:off x="2736" y="2832"/>
              <a:ext cx="144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36" name="Line 154"/>
            <p:cNvSpPr>
              <a:spLocks noChangeShapeType="1"/>
            </p:cNvSpPr>
            <p:nvPr/>
          </p:nvSpPr>
          <p:spPr bwMode="auto">
            <a:xfrm flipV="1">
              <a:off x="2880" y="2544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37" name="Line 155"/>
            <p:cNvSpPr>
              <a:spLocks noChangeShapeType="1"/>
            </p:cNvSpPr>
            <p:nvPr/>
          </p:nvSpPr>
          <p:spPr bwMode="auto">
            <a:xfrm flipH="1" flipV="1">
              <a:off x="2760" y="2364"/>
              <a:ext cx="113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833" name="Oval 156"/>
          <p:cNvSpPr>
            <a:spLocks noChangeArrowheads="1"/>
          </p:cNvSpPr>
          <p:nvPr/>
        </p:nvSpPr>
        <p:spPr bwMode="auto">
          <a:xfrm>
            <a:off x="5791200" y="3832225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34" name="Oval 157"/>
          <p:cNvSpPr>
            <a:spLocks noChangeArrowheads="1"/>
          </p:cNvSpPr>
          <p:nvPr/>
        </p:nvSpPr>
        <p:spPr bwMode="auto">
          <a:xfrm>
            <a:off x="7010400" y="4308475"/>
            <a:ext cx="95250" cy="523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35" name="Oval 158"/>
          <p:cNvSpPr>
            <a:spLocks noChangeArrowheads="1"/>
          </p:cNvSpPr>
          <p:nvPr/>
        </p:nvSpPr>
        <p:spPr bwMode="auto">
          <a:xfrm>
            <a:off x="6197600" y="4060825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36" name="Oval 159"/>
          <p:cNvSpPr>
            <a:spLocks noChangeArrowheads="1"/>
          </p:cNvSpPr>
          <p:nvPr/>
        </p:nvSpPr>
        <p:spPr bwMode="auto">
          <a:xfrm>
            <a:off x="7264400" y="445770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37" name="Oval 160"/>
          <p:cNvSpPr>
            <a:spLocks noChangeArrowheads="1"/>
          </p:cNvSpPr>
          <p:nvPr/>
        </p:nvSpPr>
        <p:spPr bwMode="auto">
          <a:xfrm>
            <a:off x="6604000" y="4289425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38" name="Oval 161"/>
          <p:cNvSpPr>
            <a:spLocks noChangeArrowheads="1"/>
          </p:cNvSpPr>
          <p:nvPr/>
        </p:nvSpPr>
        <p:spPr bwMode="auto">
          <a:xfrm>
            <a:off x="7251700" y="4794250"/>
            <a:ext cx="95250" cy="52388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39" name="Oval 162"/>
          <p:cNvSpPr>
            <a:spLocks noChangeArrowheads="1"/>
          </p:cNvSpPr>
          <p:nvPr/>
        </p:nvSpPr>
        <p:spPr bwMode="auto">
          <a:xfrm>
            <a:off x="7264400" y="46037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40" name="Line 163"/>
          <p:cNvSpPr>
            <a:spLocks noChangeShapeType="1"/>
          </p:cNvSpPr>
          <p:nvPr/>
        </p:nvSpPr>
        <p:spPr bwMode="auto">
          <a:xfrm>
            <a:off x="3860800" y="2057400"/>
            <a:ext cx="172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41" name="Line 164"/>
          <p:cNvSpPr>
            <a:spLocks noChangeShapeType="1"/>
          </p:cNvSpPr>
          <p:nvPr/>
        </p:nvSpPr>
        <p:spPr bwMode="auto">
          <a:xfrm>
            <a:off x="5588000" y="2057400"/>
            <a:ext cx="203200" cy="114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42" name="Line 165"/>
          <p:cNvSpPr>
            <a:spLocks noChangeShapeType="1"/>
          </p:cNvSpPr>
          <p:nvPr/>
        </p:nvSpPr>
        <p:spPr bwMode="auto">
          <a:xfrm>
            <a:off x="5791200" y="2171700"/>
            <a:ext cx="0" cy="8572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43" name="Line 166"/>
          <p:cNvSpPr>
            <a:spLocks noChangeShapeType="1"/>
          </p:cNvSpPr>
          <p:nvPr/>
        </p:nvSpPr>
        <p:spPr bwMode="auto">
          <a:xfrm flipH="1">
            <a:off x="5080000" y="3028950"/>
            <a:ext cx="7112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44" name="Line 167"/>
          <p:cNvSpPr>
            <a:spLocks noChangeShapeType="1"/>
          </p:cNvSpPr>
          <p:nvPr/>
        </p:nvSpPr>
        <p:spPr bwMode="auto">
          <a:xfrm flipH="1">
            <a:off x="3962400" y="3486150"/>
            <a:ext cx="1117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45" name="Line 168"/>
          <p:cNvSpPr>
            <a:spLocks noChangeShapeType="1"/>
          </p:cNvSpPr>
          <p:nvPr/>
        </p:nvSpPr>
        <p:spPr bwMode="auto">
          <a:xfrm flipH="1" flipV="1">
            <a:off x="3352800" y="3143250"/>
            <a:ext cx="609600" cy="342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46" name="Line 169"/>
          <p:cNvSpPr>
            <a:spLocks noChangeShapeType="1"/>
          </p:cNvSpPr>
          <p:nvPr/>
        </p:nvSpPr>
        <p:spPr bwMode="auto">
          <a:xfrm flipV="1">
            <a:off x="3352800" y="2571750"/>
            <a:ext cx="0" cy="571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47" name="Line 170"/>
          <p:cNvSpPr>
            <a:spLocks noChangeShapeType="1"/>
          </p:cNvSpPr>
          <p:nvPr/>
        </p:nvSpPr>
        <p:spPr bwMode="auto">
          <a:xfrm flipV="1">
            <a:off x="3352800" y="2457450"/>
            <a:ext cx="304800" cy="114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48" name="Line 171"/>
          <p:cNvSpPr>
            <a:spLocks noChangeShapeType="1"/>
          </p:cNvSpPr>
          <p:nvPr/>
        </p:nvSpPr>
        <p:spPr bwMode="auto">
          <a:xfrm flipV="1">
            <a:off x="3657600" y="2114550"/>
            <a:ext cx="0" cy="342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49" name="Line 172"/>
          <p:cNvSpPr>
            <a:spLocks noChangeShapeType="1"/>
          </p:cNvSpPr>
          <p:nvPr/>
        </p:nvSpPr>
        <p:spPr bwMode="auto">
          <a:xfrm flipV="1">
            <a:off x="3657600" y="2057400"/>
            <a:ext cx="203200" cy="57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50" name="Oval 173"/>
          <p:cNvSpPr>
            <a:spLocks noChangeArrowheads="1"/>
          </p:cNvSpPr>
          <p:nvPr/>
        </p:nvSpPr>
        <p:spPr bwMode="auto">
          <a:xfrm>
            <a:off x="4229100" y="2740025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1" name="Oval 174"/>
          <p:cNvSpPr>
            <a:spLocks noChangeArrowheads="1"/>
          </p:cNvSpPr>
          <p:nvPr/>
        </p:nvSpPr>
        <p:spPr bwMode="auto">
          <a:xfrm>
            <a:off x="3962400" y="3429000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2" name="Oval 175"/>
          <p:cNvSpPr>
            <a:spLocks noChangeArrowheads="1"/>
          </p:cNvSpPr>
          <p:nvPr/>
        </p:nvSpPr>
        <p:spPr bwMode="auto">
          <a:xfrm>
            <a:off x="3263900" y="2708275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3" name="Oval 176"/>
          <p:cNvSpPr>
            <a:spLocks noChangeArrowheads="1"/>
          </p:cNvSpPr>
          <p:nvPr/>
        </p:nvSpPr>
        <p:spPr bwMode="auto">
          <a:xfrm>
            <a:off x="3454400" y="3200400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4" name="Oval 177"/>
          <p:cNvSpPr>
            <a:spLocks noChangeArrowheads="1"/>
          </p:cNvSpPr>
          <p:nvPr/>
        </p:nvSpPr>
        <p:spPr bwMode="auto">
          <a:xfrm>
            <a:off x="5994400" y="3136900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5" name="Oval 178"/>
          <p:cNvSpPr>
            <a:spLocks noChangeArrowheads="1"/>
          </p:cNvSpPr>
          <p:nvPr/>
        </p:nvSpPr>
        <p:spPr bwMode="auto">
          <a:xfrm>
            <a:off x="5848350" y="3394075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6" name="Oval 179"/>
          <p:cNvSpPr>
            <a:spLocks noChangeArrowheads="1"/>
          </p:cNvSpPr>
          <p:nvPr/>
        </p:nvSpPr>
        <p:spPr bwMode="auto">
          <a:xfrm>
            <a:off x="5022850" y="3408363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7" name="Oval 180"/>
          <p:cNvSpPr>
            <a:spLocks noChangeArrowheads="1"/>
          </p:cNvSpPr>
          <p:nvPr/>
        </p:nvSpPr>
        <p:spPr bwMode="auto">
          <a:xfrm>
            <a:off x="4572000" y="3429000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8" name="Oval 181"/>
          <p:cNvSpPr>
            <a:spLocks noChangeArrowheads="1"/>
          </p:cNvSpPr>
          <p:nvPr/>
        </p:nvSpPr>
        <p:spPr bwMode="auto">
          <a:xfrm>
            <a:off x="5715000" y="2743200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9" name="Oval 182"/>
          <p:cNvSpPr>
            <a:spLocks noChangeArrowheads="1"/>
          </p:cNvSpPr>
          <p:nvPr/>
        </p:nvSpPr>
        <p:spPr bwMode="auto">
          <a:xfrm>
            <a:off x="4572000" y="2571750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60" name="Oval 183"/>
          <p:cNvSpPr>
            <a:spLocks noChangeArrowheads="1"/>
          </p:cNvSpPr>
          <p:nvPr/>
        </p:nvSpPr>
        <p:spPr bwMode="auto">
          <a:xfrm>
            <a:off x="4648200" y="2736850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61" name="Oval 184"/>
          <p:cNvSpPr>
            <a:spLocks noChangeArrowheads="1"/>
          </p:cNvSpPr>
          <p:nvPr/>
        </p:nvSpPr>
        <p:spPr bwMode="auto">
          <a:xfrm>
            <a:off x="5035550" y="2814638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62" name="Oval 185"/>
          <p:cNvSpPr>
            <a:spLocks noChangeArrowheads="1"/>
          </p:cNvSpPr>
          <p:nvPr/>
        </p:nvSpPr>
        <p:spPr bwMode="auto">
          <a:xfrm>
            <a:off x="4673600" y="3125788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63" name="Oval 186"/>
          <p:cNvSpPr>
            <a:spLocks noChangeArrowheads="1"/>
          </p:cNvSpPr>
          <p:nvPr/>
        </p:nvSpPr>
        <p:spPr bwMode="auto">
          <a:xfrm>
            <a:off x="5422900" y="3143250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64" name="Oval 187"/>
          <p:cNvSpPr>
            <a:spLocks noChangeArrowheads="1"/>
          </p:cNvSpPr>
          <p:nvPr/>
        </p:nvSpPr>
        <p:spPr bwMode="auto">
          <a:xfrm>
            <a:off x="4064000" y="2000250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65" name="Oval 188"/>
          <p:cNvSpPr>
            <a:spLocks noChangeArrowheads="1"/>
          </p:cNvSpPr>
          <p:nvPr/>
        </p:nvSpPr>
        <p:spPr bwMode="auto">
          <a:xfrm>
            <a:off x="5283200" y="2000250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66" name="Oval 189"/>
          <p:cNvSpPr>
            <a:spLocks noChangeArrowheads="1"/>
          </p:cNvSpPr>
          <p:nvPr/>
        </p:nvSpPr>
        <p:spPr bwMode="auto">
          <a:xfrm>
            <a:off x="5689600" y="2228850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67" name="Oval 190"/>
          <p:cNvSpPr>
            <a:spLocks noChangeArrowheads="1"/>
          </p:cNvSpPr>
          <p:nvPr/>
        </p:nvSpPr>
        <p:spPr bwMode="auto">
          <a:xfrm>
            <a:off x="3606800" y="2032000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68" name="Oval 191"/>
          <p:cNvSpPr>
            <a:spLocks noChangeArrowheads="1"/>
          </p:cNvSpPr>
          <p:nvPr/>
        </p:nvSpPr>
        <p:spPr bwMode="auto">
          <a:xfrm>
            <a:off x="4908550" y="2571750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69" name="Oval 192"/>
          <p:cNvSpPr>
            <a:spLocks noChangeArrowheads="1"/>
          </p:cNvSpPr>
          <p:nvPr/>
        </p:nvSpPr>
        <p:spPr bwMode="auto">
          <a:xfrm>
            <a:off x="4229100" y="2354263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193"/>
          <p:cNvGrpSpPr>
            <a:grpSpLocks/>
          </p:cNvGrpSpPr>
          <p:nvPr/>
        </p:nvGrpSpPr>
        <p:grpSpPr bwMode="auto">
          <a:xfrm>
            <a:off x="914400" y="2457450"/>
            <a:ext cx="3454400" cy="457200"/>
            <a:chOff x="432" y="2064"/>
            <a:chExt cx="1632" cy="384"/>
          </a:xfrm>
        </p:grpSpPr>
        <p:sp>
          <p:nvSpPr>
            <p:cNvPr id="31022" name="Line 194"/>
            <p:cNvSpPr>
              <a:spLocks noChangeShapeType="1"/>
            </p:cNvSpPr>
            <p:nvPr/>
          </p:nvSpPr>
          <p:spPr bwMode="auto">
            <a:xfrm>
              <a:off x="432" y="2064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23" name="Line 195"/>
            <p:cNvSpPr>
              <a:spLocks noChangeShapeType="1"/>
            </p:cNvSpPr>
            <p:nvPr/>
          </p:nvSpPr>
          <p:spPr bwMode="auto">
            <a:xfrm>
              <a:off x="432" y="2352"/>
              <a:ext cx="96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24" name="Line 196"/>
            <p:cNvSpPr>
              <a:spLocks noChangeShapeType="1"/>
            </p:cNvSpPr>
            <p:nvPr/>
          </p:nvSpPr>
          <p:spPr bwMode="auto">
            <a:xfrm>
              <a:off x="528" y="2448"/>
              <a:ext cx="24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25" name="Line 197"/>
            <p:cNvSpPr>
              <a:spLocks noChangeShapeType="1"/>
            </p:cNvSpPr>
            <p:nvPr/>
          </p:nvSpPr>
          <p:spPr bwMode="auto">
            <a:xfrm flipV="1">
              <a:off x="768" y="2160"/>
              <a:ext cx="24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26" name="Line 198"/>
            <p:cNvSpPr>
              <a:spLocks noChangeShapeType="1"/>
            </p:cNvSpPr>
            <p:nvPr/>
          </p:nvSpPr>
          <p:spPr bwMode="auto">
            <a:xfrm>
              <a:off x="1008" y="21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27" name="Line 199"/>
            <p:cNvSpPr>
              <a:spLocks noChangeShapeType="1"/>
            </p:cNvSpPr>
            <p:nvPr/>
          </p:nvSpPr>
          <p:spPr bwMode="auto">
            <a:xfrm>
              <a:off x="1104" y="2160"/>
              <a:ext cx="144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28" name="Line 200"/>
            <p:cNvSpPr>
              <a:spLocks noChangeShapeType="1"/>
            </p:cNvSpPr>
            <p:nvPr/>
          </p:nvSpPr>
          <p:spPr bwMode="auto">
            <a:xfrm>
              <a:off x="1248" y="2304"/>
              <a:ext cx="7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29" name="Line 201"/>
            <p:cNvSpPr>
              <a:spLocks noChangeShapeType="1"/>
            </p:cNvSpPr>
            <p:nvPr/>
          </p:nvSpPr>
          <p:spPr bwMode="auto">
            <a:xfrm>
              <a:off x="1968" y="2304"/>
              <a:ext cx="96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871" name="Oval 202"/>
          <p:cNvSpPr>
            <a:spLocks noChangeArrowheads="1"/>
          </p:cNvSpPr>
          <p:nvPr/>
        </p:nvSpPr>
        <p:spPr bwMode="auto">
          <a:xfrm>
            <a:off x="850900" y="2408238"/>
            <a:ext cx="95250" cy="52387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2" name="Oval 203"/>
          <p:cNvSpPr>
            <a:spLocks noChangeArrowheads="1"/>
          </p:cNvSpPr>
          <p:nvPr/>
        </p:nvSpPr>
        <p:spPr bwMode="auto">
          <a:xfrm>
            <a:off x="863600" y="2786063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3" name="Oval 204"/>
          <p:cNvSpPr>
            <a:spLocks noChangeArrowheads="1"/>
          </p:cNvSpPr>
          <p:nvPr/>
        </p:nvSpPr>
        <p:spPr bwMode="auto">
          <a:xfrm>
            <a:off x="1219200" y="2886075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4" name="Oval 205"/>
          <p:cNvSpPr>
            <a:spLocks noChangeArrowheads="1"/>
          </p:cNvSpPr>
          <p:nvPr/>
        </p:nvSpPr>
        <p:spPr bwMode="auto">
          <a:xfrm>
            <a:off x="1752600" y="276860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5" name="Oval 206"/>
          <p:cNvSpPr>
            <a:spLocks noChangeArrowheads="1"/>
          </p:cNvSpPr>
          <p:nvPr/>
        </p:nvSpPr>
        <p:spPr bwMode="auto">
          <a:xfrm>
            <a:off x="1638300" y="2851150"/>
            <a:ext cx="95250" cy="523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6" name="Oval 207"/>
          <p:cNvSpPr>
            <a:spLocks noChangeArrowheads="1"/>
          </p:cNvSpPr>
          <p:nvPr/>
        </p:nvSpPr>
        <p:spPr bwMode="auto">
          <a:xfrm>
            <a:off x="1968500" y="2622550"/>
            <a:ext cx="95250" cy="523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7" name="Oval 208"/>
          <p:cNvSpPr>
            <a:spLocks noChangeArrowheads="1"/>
          </p:cNvSpPr>
          <p:nvPr/>
        </p:nvSpPr>
        <p:spPr bwMode="auto">
          <a:xfrm>
            <a:off x="2184400" y="2536825"/>
            <a:ext cx="95250" cy="523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8" name="Oval 209"/>
          <p:cNvSpPr>
            <a:spLocks noChangeArrowheads="1"/>
          </p:cNvSpPr>
          <p:nvPr/>
        </p:nvSpPr>
        <p:spPr bwMode="auto">
          <a:xfrm>
            <a:off x="2540000" y="26860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9" name="Oval 210"/>
          <p:cNvSpPr>
            <a:spLocks noChangeArrowheads="1"/>
          </p:cNvSpPr>
          <p:nvPr/>
        </p:nvSpPr>
        <p:spPr bwMode="auto">
          <a:xfrm>
            <a:off x="4127500" y="2714625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80" name="Oval 211"/>
          <p:cNvSpPr>
            <a:spLocks noChangeArrowheads="1"/>
          </p:cNvSpPr>
          <p:nvPr/>
        </p:nvSpPr>
        <p:spPr bwMode="auto">
          <a:xfrm>
            <a:off x="2946400" y="2714625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81" name="Oval 212"/>
          <p:cNvSpPr>
            <a:spLocks noChangeArrowheads="1"/>
          </p:cNvSpPr>
          <p:nvPr/>
        </p:nvSpPr>
        <p:spPr bwMode="auto">
          <a:xfrm>
            <a:off x="3657600" y="2708275"/>
            <a:ext cx="95250" cy="523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82" name="Oval 213"/>
          <p:cNvSpPr>
            <a:spLocks noChangeArrowheads="1"/>
          </p:cNvSpPr>
          <p:nvPr/>
        </p:nvSpPr>
        <p:spPr bwMode="auto">
          <a:xfrm>
            <a:off x="3556000" y="2343150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214"/>
          <p:cNvGrpSpPr>
            <a:grpSpLocks/>
          </p:cNvGrpSpPr>
          <p:nvPr/>
        </p:nvGrpSpPr>
        <p:grpSpPr bwMode="auto">
          <a:xfrm>
            <a:off x="3352800" y="1771650"/>
            <a:ext cx="4978400" cy="1028700"/>
            <a:chOff x="1584" y="1488"/>
            <a:chExt cx="2352" cy="864"/>
          </a:xfrm>
        </p:grpSpPr>
        <p:sp>
          <p:nvSpPr>
            <p:cNvPr id="31017" name="Line 215"/>
            <p:cNvSpPr>
              <a:spLocks noChangeShapeType="1"/>
            </p:cNvSpPr>
            <p:nvPr/>
          </p:nvSpPr>
          <p:spPr bwMode="auto">
            <a:xfrm>
              <a:off x="1584" y="2352"/>
              <a:ext cx="1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18" name="Line 216"/>
            <p:cNvSpPr>
              <a:spLocks noChangeShapeType="1"/>
            </p:cNvSpPr>
            <p:nvPr/>
          </p:nvSpPr>
          <p:spPr bwMode="auto">
            <a:xfrm flipV="1">
              <a:off x="2784" y="1920"/>
              <a:ext cx="432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19" name="Line 217"/>
            <p:cNvSpPr>
              <a:spLocks noChangeShapeType="1"/>
            </p:cNvSpPr>
            <p:nvPr/>
          </p:nvSpPr>
          <p:spPr bwMode="auto">
            <a:xfrm>
              <a:off x="3216" y="1920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20" name="Line 218"/>
            <p:cNvSpPr>
              <a:spLocks noChangeShapeType="1"/>
            </p:cNvSpPr>
            <p:nvPr/>
          </p:nvSpPr>
          <p:spPr bwMode="auto">
            <a:xfrm flipV="1">
              <a:off x="3840" y="1824"/>
              <a:ext cx="96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21" name="Line 219"/>
            <p:cNvSpPr>
              <a:spLocks noChangeShapeType="1"/>
            </p:cNvSpPr>
            <p:nvPr/>
          </p:nvSpPr>
          <p:spPr bwMode="auto">
            <a:xfrm flipV="1">
              <a:off x="3936" y="1488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884" name="Oval 220"/>
          <p:cNvSpPr>
            <a:spLocks noChangeArrowheads="1"/>
          </p:cNvSpPr>
          <p:nvPr/>
        </p:nvSpPr>
        <p:spPr bwMode="auto">
          <a:xfrm>
            <a:off x="6299200" y="251460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85" name="Oval 221"/>
          <p:cNvSpPr>
            <a:spLocks noChangeArrowheads="1"/>
          </p:cNvSpPr>
          <p:nvPr/>
        </p:nvSpPr>
        <p:spPr bwMode="auto">
          <a:xfrm>
            <a:off x="8026400" y="2257425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86" name="Oval 222"/>
          <p:cNvSpPr>
            <a:spLocks noChangeArrowheads="1"/>
          </p:cNvSpPr>
          <p:nvPr/>
        </p:nvSpPr>
        <p:spPr bwMode="auto">
          <a:xfrm>
            <a:off x="7315200" y="2257425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87" name="Oval 223"/>
          <p:cNvSpPr>
            <a:spLocks noChangeArrowheads="1"/>
          </p:cNvSpPr>
          <p:nvPr/>
        </p:nvSpPr>
        <p:spPr bwMode="auto">
          <a:xfrm>
            <a:off x="7696200" y="2257425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88" name="Oval 224"/>
          <p:cNvSpPr>
            <a:spLocks noChangeArrowheads="1"/>
          </p:cNvSpPr>
          <p:nvPr/>
        </p:nvSpPr>
        <p:spPr bwMode="auto">
          <a:xfrm>
            <a:off x="8267700" y="2014538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89" name="Oval 225"/>
          <p:cNvSpPr>
            <a:spLocks noChangeArrowheads="1"/>
          </p:cNvSpPr>
          <p:nvPr/>
        </p:nvSpPr>
        <p:spPr bwMode="auto">
          <a:xfrm>
            <a:off x="6705600" y="228600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90" name="Oval 226"/>
          <p:cNvSpPr>
            <a:spLocks noChangeArrowheads="1"/>
          </p:cNvSpPr>
          <p:nvPr/>
        </p:nvSpPr>
        <p:spPr bwMode="auto">
          <a:xfrm>
            <a:off x="8267700" y="1728788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91" name="Oval 227"/>
          <p:cNvSpPr>
            <a:spLocks noChangeArrowheads="1"/>
          </p:cNvSpPr>
          <p:nvPr/>
        </p:nvSpPr>
        <p:spPr bwMode="auto">
          <a:xfrm>
            <a:off x="3657600" y="2771775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92" name="Text Box 228"/>
          <p:cNvSpPr txBox="1">
            <a:spLocks noChangeArrowheads="1"/>
          </p:cNvSpPr>
          <p:nvPr/>
        </p:nvSpPr>
        <p:spPr bwMode="auto">
          <a:xfrm>
            <a:off x="2743200" y="628650"/>
            <a:ext cx="406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2</a:t>
            </a:r>
          </a:p>
        </p:txBody>
      </p:sp>
      <p:sp>
        <p:nvSpPr>
          <p:cNvPr id="30893" name="Text Box 229"/>
          <p:cNvSpPr txBox="1">
            <a:spLocks noChangeArrowheads="1"/>
          </p:cNvSpPr>
          <p:nvPr/>
        </p:nvSpPr>
        <p:spPr bwMode="auto">
          <a:xfrm>
            <a:off x="4368800" y="171450"/>
            <a:ext cx="406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9</a:t>
            </a:r>
          </a:p>
        </p:txBody>
      </p:sp>
      <p:sp>
        <p:nvSpPr>
          <p:cNvPr id="30894" name="Text Box 230"/>
          <p:cNvSpPr txBox="1">
            <a:spLocks noChangeArrowheads="1"/>
          </p:cNvSpPr>
          <p:nvPr/>
        </p:nvSpPr>
        <p:spPr bwMode="auto">
          <a:xfrm>
            <a:off x="8331200" y="1657350"/>
            <a:ext cx="406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3</a:t>
            </a:r>
          </a:p>
        </p:txBody>
      </p:sp>
      <p:sp>
        <p:nvSpPr>
          <p:cNvPr id="30895" name="Text Box 231"/>
          <p:cNvSpPr txBox="1">
            <a:spLocks noChangeArrowheads="1"/>
          </p:cNvSpPr>
          <p:nvPr/>
        </p:nvSpPr>
        <p:spPr bwMode="auto">
          <a:xfrm>
            <a:off x="7518400" y="1543050"/>
            <a:ext cx="406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1</a:t>
            </a:r>
          </a:p>
        </p:txBody>
      </p:sp>
      <p:sp>
        <p:nvSpPr>
          <p:cNvPr id="30896" name="Text Box 232"/>
          <p:cNvSpPr txBox="1">
            <a:spLocks noChangeArrowheads="1"/>
          </p:cNvSpPr>
          <p:nvPr/>
        </p:nvSpPr>
        <p:spPr bwMode="auto">
          <a:xfrm>
            <a:off x="5791200" y="457200"/>
            <a:ext cx="406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6</a:t>
            </a:r>
          </a:p>
        </p:txBody>
      </p:sp>
      <p:sp>
        <p:nvSpPr>
          <p:cNvPr id="30897" name="Text Box 233"/>
          <p:cNvSpPr txBox="1">
            <a:spLocks noChangeArrowheads="1"/>
          </p:cNvSpPr>
          <p:nvPr/>
        </p:nvSpPr>
        <p:spPr bwMode="auto">
          <a:xfrm>
            <a:off x="1828800" y="571500"/>
            <a:ext cx="406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7</a:t>
            </a:r>
          </a:p>
        </p:txBody>
      </p:sp>
      <p:sp>
        <p:nvSpPr>
          <p:cNvPr id="30898" name="Text Box 234"/>
          <p:cNvSpPr txBox="1">
            <a:spLocks noChangeArrowheads="1"/>
          </p:cNvSpPr>
          <p:nvPr/>
        </p:nvSpPr>
        <p:spPr bwMode="auto">
          <a:xfrm>
            <a:off x="1219200" y="4343400"/>
            <a:ext cx="406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1</a:t>
            </a:r>
          </a:p>
        </p:txBody>
      </p:sp>
      <p:sp>
        <p:nvSpPr>
          <p:cNvPr id="30899" name="Text Box 235"/>
          <p:cNvSpPr txBox="1">
            <a:spLocks noChangeArrowheads="1"/>
          </p:cNvSpPr>
          <p:nvPr/>
        </p:nvSpPr>
        <p:spPr bwMode="auto">
          <a:xfrm>
            <a:off x="4064000" y="5543550"/>
            <a:ext cx="406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9</a:t>
            </a:r>
          </a:p>
        </p:txBody>
      </p:sp>
      <p:sp>
        <p:nvSpPr>
          <p:cNvPr id="30900" name="Text Box 236"/>
          <p:cNvSpPr txBox="1">
            <a:spLocks noChangeArrowheads="1"/>
          </p:cNvSpPr>
          <p:nvPr/>
        </p:nvSpPr>
        <p:spPr bwMode="auto">
          <a:xfrm>
            <a:off x="7010400" y="5257800"/>
            <a:ext cx="406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2</a:t>
            </a:r>
          </a:p>
        </p:txBody>
      </p:sp>
      <p:sp>
        <p:nvSpPr>
          <p:cNvPr id="30901" name="Text Box 237"/>
          <p:cNvSpPr txBox="1">
            <a:spLocks noChangeArrowheads="1"/>
          </p:cNvSpPr>
          <p:nvPr/>
        </p:nvSpPr>
        <p:spPr bwMode="auto">
          <a:xfrm>
            <a:off x="7315200" y="4743450"/>
            <a:ext cx="812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10</a:t>
            </a:r>
          </a:p>
        </p:txBody>
      </p:sp>
      <p:sp>
        <p:nvSpPr>
          <p:cNvPr id="30902" name="Text Box 238"/>
          <p:cNvSpPr txBox="1">
            <a:spLocks noChangeArrowheads="1"/>
          </p:cNvSpPr>
          <p:nvPr/>
        </p:nvSpPr>
        <p:spPr bwMode="auto">
          <a:xfrm>
            <a:off x="8153400" y="3771900"/>
            <a:ext cx="406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7</a:t>
            </a:r>
          </a:p>
        </p:txBody>
      </p:sp>
      <p:sp>
        <p:nvSpPr>
          <p:cNvPr id="30903" name="Text Box 239"/>
          <p:cNvSpPr txBox="1">
            <a:spLocks noChangeArrowheads="1"/>
          </p:cNvSpPr>
          <p:nvPr/>
        </p:nvSpPr>
        <p:spPr bwMode="auto">
          <a:xfrm>
            <a:off x="8128000" y="3314700"/>
            <a:ext cx="406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8</a:t>
            </a:r>
          </a:p>
        </p:txBody>
      </p:sp>
      <p:sp>
        <p:nvSpPr>
          <p:cNvPr id="30904" name="Text Box 240"/>
          <p:cNvSpPr txBox="1">
            <a:spLocks noChangeArrowheads="1"/>
          </p:cNvSpPr>
          <p:nvPr/>
        </p:nvSpPr>
        <p:spPr bwMode="auto">
          <a:xfrm>
            <a:off x="584200" y="2286000"/>
            <a:ext cx="406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4</a:t>
            </a:r>
          </a:p>
        </p:txBody>
      </p:sp>
      <p:sp>
        <p:nvSpPr>
          <p:cNvPr id="30905" name="Text Box 241"/>
          <p:cNvSpPr txBox="1">
            <a:spLocks noChangeArrowheads="1"/>
          </p:cNvSpPr>
          <p:nvPr/>
        </p:nvSpPr>
        <p:spPr bwMode="auto">
          <a:xfrm>
            <a:off x="5892800" y="2743200"/>
            <a:ext cx="812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10</a:t>
            </a:r>
          </a:p>
        </p:txBody>
      </p:sp>
      <p:sp>
        <p:nvSpPr>
          <p:cNvPr id="30906" name="Text Box 242"/>
          <p:cNvSpPr txBox="1">
            <a:spLocks noChangeArrowheads="1"/>
          </p:cNvSpPr>
          <p:nvPr/>
        </p:nvSpPr>
        <p:spPr bwMode="auto">
          <a:xfrm>
            <a:off x="4737100" y="3451225"/>
            <a:ext cx="8128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5</a:t>
            </a:r>
          </a:p>
        </p:txBody>
      </p:sp>
      <p:sp>
        <p:nvSpPr>
          <p:cNvPr id="30907" name="Text Box 243"/>
          <p:cNvSpPr txBox="1">
            <a:spLocks noChangeArrowheads="1"/>
          </p:cNvSpPr>
          <p:nvPr/>
        </p:nvSpPr>
        <p:spPr bwMode="auto">
          <a:xfrm>
            <a:off x="4673600" y="1885950"/>
            <a:ext cx="812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5</a:t>
            </a:r>
          </a:p>
        </p:txBody>
      </p:sp>
      <p:sp>
        <p:nvSpPr>
          <p:cNvPr id="30908" name="Text Box 244"/>
          <p:cNvSpPr txBox="1">
            <a:spLocks noChangeArrowheads="1"/>
          </p:cNvSpPr>
          <p:nvPr/>
        </p:nvSpPr>
        <p:spPr bwMode="auto">
          <a:xfrm>
            <a:off x="5689600" y="2400300"/>
            <a:ext cx="812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5</a:t>
            </a:r>
          </a:p>
        </p:txBody>
      </p:sp>
      <p:sp>
        <p:nvSpPr>
          <p:cNvPr id="30909" name="Text Box 245"/>
          <p:cNvSpPr txBox="1">
            <a:spLocks noChangeArrowheads="1"/>
          </p:cNvSpPr>
          <p:nvPr/>
        </p:nvSpPr>
        <p:spPr bwMode="auto">
          <a:xfrm>
            <a:off x="3048000" y="2936875"/>
            <a:ext cx="812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5</a:t>
            </a:r>
          </a:p>
        </p:txBody>
      </p:sp>
      <p:grpSp>
        <p:nvGrpSpPr>
          <p:cNvPr id="9" name="Group 246"/>
          <p:cNvGrpSpPr>
            <a:grpSpLocks/>
          </p:cNvGrpSpPr>
          <p:nvPr/>
        </p:nvGrpSpPr>
        <p:grpSpPr bwMode="auto">
          <a:xfrm>
            <a:off x="812800" y="5727700"/>
            <a:ext cx="2336800" cy="228600"/>
            <a:chOff x="384" y="4398"/>
            <a:chExt cx="1104" cy="192"/>
          </a:xfrm>
        </p:grpSpPr>
        <p:sp>
          <p:nvSpPr>
            <p:cNvPr id="31012" name="Text Box 247"/>
            <p:cNvSpPr txBox="1">
              <a:spLocks noChangeArrowheads="1"/>
            </p:cNvSpPr>
            <p:nvPr/>
          </p:nvSpPr>
          <p:spPr bwMode="auto">
            <a:xfrm>
              <a:off x="624" y="4416"/>
              <a:ext cx="8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lang="en-US" altLang="zh-CN" sz="1200" b="0">
                  <a:ea typeface="SimSun" pitchFamily="2" charset="-122"/>
                </a:rPr>
                <a:t>Transfer station</a:t>
              </a:r>
            </a:p>
          </p:txBody>
        </p:sp>
        <p:grpSp>
          <p:nvGrpSpPr>
            <p:cNvPr id="10" name="Group 248"/>
            <p:cNvGrpSpPr>
              <a:grpSpLocks/>
            </p:cNvGrpSpPr>
            <p:nvPr/>
          </p:nvGrpSpPr>
          <p:grpSpPr bwMode="auto">
            <a:xfrm>
              <a:off x="384" y="4398"/>
              <a:ext cx="192" cy="192"/>
              <a:chOff x="384" y="4398"/>
              <a:chExt cx="192" cy="192"/>
            </a:xfrm>
          </p:grpSpPr>
          <p:sp>
            <p:nvSpPr>
              <p:cNvPr id="31014" name="Oval 249"/>
              <p:cNvSpPr>
                <a:spLocks noChangeArrowheads="1"/>
              </p:cNvSpPr>
              <p:nvPr/>
            </p:nvSpPr>
            <p:spPr bwMode="auto">
              <a:xfrm>
                <a:off x="426" y="4440"/>
                <a:ext cx="96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15" name="Line 250"/>
              <p:cNvSpPr>
                <a:spLocks noChangeShapeType="1"/>
              </p:cNvSpPr>
              <p:nvPr/>
            </p:nvSpPr>
            <p:spPr bwMode="auto">
              <a:xfrm>
                <a:off x="384" y="4494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16" name="Line 251"/>
              <p:cNvSpPr>
                <a:spLocks noChangeShapeType="1"/>
              </p:cNvSpPr>
              <p:nvPr/>
            </p:nvSpPr>
            <p:spPr bwMode="auto">
              <a:xfrm>
                <a:off x="432" y="4398"/>
                <a:ext cx="96" cy="19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0911" name="Text Box 252"/>
          <p:cNvSpPr txBox="1">
            <a:spLocks noChangeArrowheads="1"/>
          </p:cNvSpPr>
          <p:nvPr/>
        </p:nvSpPr>
        <p:spPr bwMode="auto">
          <a:xfrm>
            <a:off x="1320800" y="5314950"/>
            <a:ext cx="1828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zh-CN" sz="1200" b="0">
                <a:ea typeface="SimSun" pitchFamily="2" charset="-122"/>
              </a:rPr>
              <a:t>Station</a:t>
            </a:r>
          </a:p>
        </p:txBody>
      </p:sp>
      <p:sp>
        <p:nvSpPr>
          <p:cNvPr id="30912" name="Line 253"/>
          <p:cNvSpPr>
            <a:spLocks noChangeShapeType="1"/>
          </p:cNvSpPr>
          <p:nvPr/>
        </p:nvSpPr>
        <p:spPr bwMode="auto">
          <a:xfrm>
            <a:off x="812800" y="5419725"/>
            <a:ext cx="406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13" name="Oval 254"/>
          <p:cNvSpPr>
            <a:spLocks noChangeArrowheads="1"/>
          </p:cNvSpPr>
          <p:nvPr/>
        </p:nvSpPr>
        <p:spPr bwMode="auto">
          <a:xfrm>
            <a:off x="952500" y="5384800"/>
            <a:ext cx="101600" cy="57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14" name="Text Box 255"/>
          <p:cNvSpPr txBox="1">
            <a:spLocks noChangeArrowheads="1"/>
          </p:cNvSpPr>
          <p:nvPr/>
        </p:nvSpPr>
        <p:spPr bwMode="auto">
          <a:xfrm>
            <a:off x="1625600" y="6229350"/>
            <a:ext cx="568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800" dirty="0" smtClean="0">
                <a:ea typeface="SimSun" pitchFamily="2" charset="-122"/>
              </a:rPr>
              <a:t>The </a:t>
            </a:r>
            <a:r>
              <a:rPr kumimoji="1" lang="en-US" altLang="zh-CN" sz="1800" dirty="0">
                <a:ea typeface="SimSun" pitchFamily="2" charset="-122"/>
              </a:rPr>
              <a:t>Moscow “Metropolitan” </a:t>
            </a:r>
            <a:r>
              <a:rPr kumimoji="1" lang="en-US" altLang="zh-CN" sz="1800" dirty="0" smtClean="0">
                <a:ea typeface="SimSun" pitchFamily="2" charset="-122"/>
              </a:rPr>
              <a:t>network of independent lines – diametrical, radial and ring</a:t>
            </a:r>
            <a:endParaRPr kumimoji="1" lang="en-US" altLang="zh-CN" sz="1800" dirty="0">
              <a:ea typeface="SimSun" pitchFamily="2" charset="-122"/>
            </a:endParaRPr>
          </a:p>
        </p:txBody>
      </p:sp>
      <p:sp>
        <p:nvSpPr>
          <p:cNvPr id="30915" name="Text Box 256"/>
          <p:cNvSpPr txBox="1">
            <a:spLocks noChangeArrowheads="1"/>
          </p:cNvSpPr>
          <p:nvPr/>
        </p:nvSpPr>
        <p:spPr bwMode="auto">
          <a:xfrm>
            <a:off x="4470400" y="3008313"/>
            <a:ext cx="406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8</a:t>
            </a:r>
          </a:p>
        </p:txBody>
      </p:sp>
      <p:sp>
        <p:nvSpPr>
          <p:cNvPr id="30916" name="Text Box 257"/>
          <p:cNvSpPr txBox="1">
            <a:spLocks noChangeArrowheads="1"/>
          </p:cNvSpPr>
          <p:nvPr/>
        </p:nvSpPr>
        <p:spPr bwMode="auto">
          <a:xfrm>
            <a:off x="3289300" y="2765425"/>
            <a:ext cx="406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3</a:t>
            </a:r>
          </a:p>
        </p:txBody>
      </p:sp>
      <p:sp>
        <p:nvSpPr>
          <p:cNvPr id="30917" name="Text Box 258"/>
          <p:cNvSpPr txBox="1">
            <a:spLocks noChangeArrowheads="1"/>
          </p:cNvSpPr>
          <p:nvPr/>
        </p:nvSpPr>
        <p:spPr bwMode="auto">
          <a:xfrm>
            <a:off x="4318000" y="2771775"/>
            <a:ext cx="406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4</a:t>
            </a:r>
          </a:p>
        </p:txBody>
      </p:sp>
      <p:sp>
        <p:nvSpPr>
          <p:cNvPr id="30918" name="Line 259"/>
          <p:cNvSpPr>
            <a:spLocks noChangeShapeType="1"/>
          </p:cNvSpPr>
          <p:nvPr/>
        </p:nvSpPr>
        <p:spPr bwMode="auto">
          <a:xfrm>
            <a:off x="4114800" y="4486275"/>
            <a:ext cx="86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19" name="Oval 260"/>
          <p:cNvSpPr>
            <a:spLocks noChangeArrowheads="1"/>
          </p:cNvSpPr>
          <p:nvPr/>
        </p:nvSpPr>
        <p:spPr bwMode="auto">
          <a:xfrm>
            <a:off x="4470400" y="445770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20" name="Oval 261"/>
          <p:cNvSpPr>
            <a:spLocks noChangeArrowheads="1"/>
          </p:cNvSpPr>
          <p:nvPr/>
        </p:nvSpPr>
        <p:spPr bwMode="auto">
          <a:xfrm>
            <a:off x="4030663" y="4424363"/>
            <a:ext cx="200025" cy="1127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21" name="Oval 262"/>
          <p:cNvSpPr>
            <a:spLocks noChangeArrowheads="1"/>
          </p:cNvSpPr>
          <p:nvPr/>
        </p:nvSpPr>
        <p:spPr bwMode="auto">
          <a:xfrm>
            <a:off x="4818063" y="4433888"/>
            <a:ext cx="200025" cy="1127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22" name="Text Box 263"/>
          <p:cNvSpPr txBox="1">
            <a:spLocks noChangeArrowheads="1"/>
          </p:cNvSpPr>
          <p:nvPr/>
        </p:nvSpPr>
        <p:spPr bwMode="auto">
          <a:xfrm>
            <a:off x="3657600" y="4400550"/>
            <a:ext cx="812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11</a:t>
            </a:r>
          </a:p>
        </p:txBody>
      </p:sp>
      <p:sp>
        <p:nvSpPr>
          <p:cNvPr id="30923" name="Text Box 264"/>
          <p:cNvSpPr txBox="1">
            <a:spLocks noChangeArrowheads="1"/>
          </p:cNvSpPr>
          <p:nvPr/>
        </p:nvSpPr>
        <p:spPr bwMode="auto">
          <a:xfrm>
            <a:off x="4978400" y="4400550"/>
            <a:ext cx="812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11</a:t>
            </a:r>
          </a:p>
        </p:txBody>
      </p:sp>
      <p:sp>
        <p:nvSpPr>
          <p:cNvPr id="30924" name="Line 265"/>
          <p:cNvSpPr>
            <a:spLocks noChangeShapeType="1"/>
          </p:cNvSpPr>
          <p:nvPr/>
        </p:nvSpPr>
        <p:spPr bwMode="auto">
          <a:xfrm flipV="1">
            <a:off x="3302000" y="3019425"/>
            <a:ext cx="50800" cy="95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25" name="Line 266"/>
          <p:cNvSpPr>
            <a:spLocks noChangeShapeType="1"/>
          </p:cNvSpPr>
          <p:nvPr/>
        </p:nvSpPr>
        <p:spPr bwMode="auto">
          <a:xfrm>
            <a:off x="3403600" y="2628900"/>
            <a:ext cx="144463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267"/>
          <p:cNvGrpSpPr>
            <a:grpSpLocks/>
          </p:cNvGrpSpPr>
          <p:nvPr/>
        </p:nvGrpSpPr>
        <p:grpSpPr bwMode="auto">
          <a:xfrm>
            <a:off x="1727200" y="2333625"/>
            <a:ext cx="4470400" cy="2603500"/>
            <a:chOff x="816" y="1960"/>
            <a:chExt cx="2112" cy="2186"/>
          </a:xfrm>
        </p:grpSpPr>
        <p:grpSp>
          <p:nvGrpSpPr>
            <p:cNvPr id="12" name="Group 268"/>
            <p:cNvGrpSpPr>
              <a:grpSpLocks/>
            </p:cNvGrpSpPr>
            <p:nvPr/>
          </p:nvGrpSpPr>
          <p:grpSpPr bwMode="auto">
            <a:xfrm>
              <a:off x="816" y="1960"/>
              <a:ext cx="984" cy="1132"/>
              <a:chOff x="816" y="1960"/>
              <a:chExt cx="984" cy="1132"/>
            </a:xfrm>
          </p:grpSpPr>
          <p:sp>
            <p:nvSpPr>
              <p:cNvPr id="31010" name="Freeform 269"/>
              <p:cNvSpPr>
                <a:spLocks/>
              </p:cNvSpPr>
              <p:nvPr/>
            </p:nvSpPr>
            <p:spPr bwMode="auto">
              <a:xfrm>
                <a:off x="816" y="1960"/>
                <a:ext cx="960" cy="1075"/>
              </a:xfrm>
              <a:custGeom>
                <a:avLst/>
                <a:gdLst>
                  <a:gd name="T0" fmla="*/ 0 w 960"/>
                  <a:gd name="T1" fmla="*/ 8 h 1075"/>
                  <a:gd name="T2" fmla="*/ 240 w 960"/>
                  <a:gd name="T3" fmla="*/ 8 h 1075"/>
                  <a:gd name="T4" fmla="*/ 480 w 960"/>
                  <a:gd name="T5" fmla="*/ 56 h 1075"/>
                  <a:gd name="T6" fmla="*/ 720 w 960"/>
                  <a:gd name="T7" fmla="*/ 152 h 1075"/>
                  <a:gd name="T8" fmla="*/ 864 w 960"/>
                  <a:gd name="T9" fmla="*/ 248 h 1075"/>
                  <a:gd name="T10" fmla="*/ 884 w 960"/>
                  <a:gd name="T11" fmla="*/ 440 h 1075"/>
                  <a:gd name="T12" fmla="*/ 768 w 960"/>
                  <a:gd name="T13" fmla="*/ 632 h 1075"/>
                  <a:gd name="T14" fmla="*/ 672 w 960"/>
                  <a:gd name="T15" fmla="*/ 728 h 1075"/>
                  <a:gd name="T16" fmla="*/ 528 w 960"/>
                  <a:gd name="T17" fmla="*/ 824 h 1075"/>
                  <a:gd name="T18" fmla="*/ 402 w 960"/>
                  <a:gd name="T19" fmla="*/ 920 h 1075"/>
                  <a:gd name="T20" fmla="*/ 390 w 960"/>
                  <a:gd name="T21" fmla="*/ 998 h 1075"/>
                  <a:gd name="T22" fmla="*/ 480 w 960"/>
                  <a:gd name="T23" fmla="*/ 1064 h 1075"/>
                  <a:gd name="T24" fmla="*/ 624 w 960"/>
                  <a:gd name="T25" fmla="*/ 1064 h 1075"/>
                  <a:gd name="T26" fmla="*/ 768 w 960"/>
                  <a:gd name="T27" fmla="*/ 1016 h 1075"/>
                  <a:gd name="T28" fmla="*/ 960 w 960"/>
                  <a:gd name="T29" fmla="*/ 872 h 107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60"/>
                  <a:gd name="T46" fmla="*/ 0 h 1075"/>
                  <a:gd name="T47" fmla="*/ 960 w 960"/>
                  <a:gd name="T48" fmla="*/ 1075 h 107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60" h="1075">
                    <a:moveTo>
                      <a:pt x="0" y="8"/>
                    </a:moveTo>
                    <a:cubicBezTo>
                      <a:pt x="80" y="4"/>
                      <a:pt x="160" y="0"/>
                      <a:pt x="240" y="8"/>
                    </a:cubicBezTo>
                    <a:cubicBezTo>
                      <a:pt x="320" y="16"/>
                      <a:pt x="400" y="32"/>
                      <a:pt x="480" y="56"/>
                    </a:cubicBezTo>
                    <a:cubicBezTo>
                      <a:pt x="560" y="80"/>
                      <a:pt x="656" y="120"/>
                      <a:pt x="720" y="152"/>
                    </a:cubicBezTo>
                    <a:cubicBezTo>
                      <a:pt x="784" y="184"/>
                      <a:pt x="837" y="200"/>
                      <a:pt x="864" y="248"/>
                    </a:cubicBezTo>
                    <a:cubicBezTo>
                      <a:pt x="891" y="296"/>
                      <a:pt x="900" y="376"/>
                      <a:pt x="884" y="440"/>
                    </a:cubicBezTo>
                    <a:cubicBezTo>
                      <a:pt x="868" y="504"/>
                      <a:pt x="803" y="584"/>
                      <a:pt x="768" y="632"/>
                    </a:cubicBezTo>
                    <a:cubicBezTo>
                      <a:pt x="733" y="680"/>
                      <a:pt x="712" y="696"/>
                      <a:pt x="672" y="728"/>
                    </a:cubicBezTo>
                    <a:cubicBezTo>
                      <a:pt x="632" y="760"/>
                      <a:pt x="573" y="792"/>
                      <a:pt x="528" y="824"/>
                    </a:cubicBezTo>
                    <a:cubicBezTo>
                      <a:pt x="483" y="856"/>
                      <a:pt x="425" y="891"/>
                      <a:pt x="402" y="920"/>
                    </a:cubicBezTo>
                    <a:cubicBezTo>
                      <a:pt x="379" y="949"/>
                      <a:pt x="377" y="974"/>
                      <a:pt x="390" y="998"/>
                    </a:cubicBezTo>
                    <a:cubicBezTo>
                      <a:pt x="403" y="1022"/>
                      <a:pt x="441" y="1053"/>
                      <a:pt x="480" y="1064"/>
                    </a:cubicBezTo>
                    <a:cubicBezTo>
                      <a:pt x="519" y="1075"/>
                      <a:pt x="576" y="1072"/>
                      <a:pt x="624" y="1064"/>
                    </a:cubicBezTo>
                    <a:cubicBezTo>
                      <a:pt x="672" y="1056"/>
                      <a:pt x="712" y="1048"/>
                      <a:pt x="768" y="1016"/>
                    </a:cubicBezTo>
                    <a:cubicBezTo>
                      <a:pt x="824" y="984"/>
                      <a:pt x="892" y="928"/>
                      <a:pt x="960" y="872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11" name="Freeform 270"/>
              <p:cNvSpPr>
                <a:spLocks/>
              </p:cNvSpPr>
              <p:nvPr/>
            </p:nvSpPr>
            <p:spPr bwMode="auto">
              <a:xfrm>
                <a:off x="816" y="2016"/>
                <a:ext cx="984" cy="1076"/>
              </a:xfrm>
              <a:custGeom>
                <a:avLst/>
                <a:gdLst>
                  <a:gd name="T0" fmla="*/ 0 w 984"/>
                  <a:gd name="T1" fmla="*/ 8 h 1076"/>
                  <a:gd name="T2" fmla="*/ 240 w 984"/>
                  <a:gd name="T3" fmla="*/ 8 h 1076"/>
                  <a:gd name="T4" fmla="*/ 480 w 984"/>
                  <a:gd name="T5" fmla="*/ 56 h 1076"/>
                  <a:gd name="T6" fmla="*/ 720 w 984"/>
                  <a:gd name="T7" fmla="*/ 152 h 1076"/>
                  <a:gd name="T8" fmla="*/ 834 w 984"/>
                  <a:gd name="T9" fmla="*/ 246 h 1076"/>
                  <a:gd name="T10" fmla="*/ 846 w 984"/>
                  <a:gd name="T11" fmla="*/ 396 h 1076"/>
                  <a:gd name="T12" fmla="*/ 738 w 984"/>
                  <a:gd name="T13" fmla="*/ 540 h 1076"/>
                  <a:gd name="T14" fmla="*/ 618 w 984"/>
                  <a:gd name="T15" fmla="*/ 654 h 1076"/>
                  <a:gd name="T16" fmla="*/ 456 w 984"/>
                  <a:gd name="T17" fmla="*/ 750 h 1076"/>
                  <a:gd name="T18" fmla="*/ 312 w 984"/>
                  <a:gd name="T19" fmla="*/ 894 h 1076"/>
                  <a:gd name="T20" fmla="*/ 366 w 984"/>
                  <a:gd name="T21" fmla="*/ 990 h 1076"/>
                  <a:gd name="T22" fmla="*/ 480 w 984"/>
                  <a:gd name="T23" fmla="*/ 1064 h 1076"/>
                  <a:gd name="T24" fmla="*/ 624 w 984"/>
                  <a:gd name="T25" fmla="*/ 1064 h 1076"/>
                  <a:gd name="T26" fmla="*/ 768 w 984"/>
                  <a:gd name="T27" fmla="*/ 1016 h 1076"/>
                  <a:gd name="T28" fmla="*/ 984 w 984"/>
                  <a:gd name="T29" fmla="*/ 846 h 107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84"/>
                  <a:gd name="T46" fmla="*/ 0 h 1076"/>
                  <a:gd name="T47" fmla="*/ 984 w 984"/>
                  <a:gd name="T48" fmla="*/ 1076 h 107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84" h="1076">
                    <a:moveTo>
                      <a:pt x="0" y="8"/>
                    </a:moveTo>
                    <a:cubicBezTo>
                      <a:pt x="80" y="4"/>
                      <a:pt x="160" y="0"/>
                      <a:pt x="240" y="8"/>
                    </a:cubicBezTo>
                    <a:cubicBezTo>
                      <a:pt x="320" y="16"/>
                      <a:pt x="400" y="32"/>
                      <a:pt x="480" y="56"/>
                    </a:cubicBezTo>
                    <a:cubicBezTo>
                      <a:pt x="560" y="80"/>
                      <a:pt x="661" y="120"/>
                      <a:pt x="720" y="152"/>
                    </a:cubicBezTo>
                    <a:cubicBezTo>
                      <a:pt x="779" y="184"/>
                      <a:pt x="813" y="205"/>
                      <a:pt x="834" y="246"/>
                    </a:cubicBezTo>
                    <a:cubicBezTo>
                      <a:pt x="855" y="287"/>
                      <a:pt x="862" y="347"/>
                      <a:pt x="846" y="396"/>
                    </a:cubicBezTo>
                    <a:cubicBezTo>
                      <a:pt x="830" y="445"/>
                      <a:pt x="776" y="497"/>
                      <a:pt x="738" y="540"/>
                    </a:cubicBezTo>
                    <a:cubicBezTo>
                      <a:pt x="700" y="583"/>
                      <a:pt x="665" y="619"/>
                      <a:pt x="618" y="654"/>
                    </a:cubicBezTo>
                    <a:cubicBezTo>
                      <a:pt x="571" y="689"/>
                      <a:pt x="507" y="710"/>
                      <a:pt x="456" y="750"/>
                    </a:cubicBezTo>
                    <a:cubicBezTo>
                      <a:pt x="405" y="790"/>
                      <a:pt x="327" y="854"/>
                      <a:pt x="312" y="894"/>
                    </a:cubicBezTo>
                    <a:cubicBezTo>
                      <a:pt x="297" y="934"/>
                      <a:pt x="338" y="962"/>
                      <a:pt x="366" y="990"/>
                    </a:cubicBezTo>
                    <a:cubicBezTo>
                      <a:pt x="394" y="1018"/>
                      <a:pt x="437" y="1052"/>
                      <a:pt x="480" y="1064"/>
                    </a:cubicBezTo>
                    <a:cubicBezTo>
                      <a:pt x="523" y="1076"/>
                      <a:pt x="576" y="1072"/>
                      <a:pt x="624" y="1064"/>
                    </a:cubicBezTo>
                    <a:cubicBezTo>
                      <a:pt x="672" y="1056"/>
                      <a:pt x="708" y="1052"/>
                      <a:pt x="768" y="1016"/>
                    </a:cubicBezTo>
                    <a:cubicBezTo>
                      <a:pt x="828" y="980"/>
                      <a:pt x="939" y="882"/>
                      <a:pt x="984" y="84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271"/>
            <p:cNvGrpSpPr>
              <a:grpSpLocks/>
            </p:cNvGrpSpPr>
            <p:nvPr/>
          </p:nvGrpSpPr>
          <p:grpSpPr bwMode="auto">
            <a:xfrm>
              <a:off x="1776" y="2728"/>
              <a:ext cx="784" cy="544"/>
              <a:chOff x="1776" y="2728"/>
              <a:chExt cx="784" cy="544"/>
            </a:xfrm>
          </p:grpSpPr>
          <p:sp>
            <p:nvSpPr>
              <p:cNvPr id="31008" name="Freeform 272"/>
              <p:cNvSpPr>
                <a:spLocks/>
              </p:cNvSpPr>
              <p:nvPr/>
            </p:nvSpPr>
            <p:spPr bwMode="auto">
              <a:xfrm>
                <a:off x="1776" y="2728"/>
                <a:ext cx="784" cy="488"/>
              </a:xfrm>
              <a:custGeom>
                <a:avLst/>
                <a:gdLst>
                  <a:gd name="T0" fmla="*/ 0 w 784"/>
                  <a:gd name="T1" fmla="*/ 104 h 488"/>
                  <a:gd name="T2" fmla="*/ 48 w 784"/>
                  <a:gd name="T3" fmla="*/ 56 h 488"/>
                  <a:gd name="T4" fmla="*/ 144 w 784"/>
                  <a:gd name="T5" fmla="*/ 8 h 488"/>
                  <a:gd name="T6" fmla="*/ 576 w 784"/>
                  <a:gd name="T7" fmla="*/ 8 h 488"/>
                  <a:gd name="T8" fmla="*/ 720 w 784"/>
                  <a:gd name="T9" fmla="*/ 56 h 488"/>
                  <a:gd name="T10" fmla="*/ 768 w 784"/>
                  <a:gd name="T11" fmla="*/ 152 h 488"/>
                  <a:gd name="T12" fmla="*/ 768 w 784"/>
                  <a:gd name="T13" fmla="*/ 248 h 488"/>
                  <a:gd name="T14" fmla="*/ 672 w 784"/>
                  <a:gd name="T15" fmla="*/ 488 h 48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84"/>
                  <a:gd name="T25" fmla="*/ 0 h 488"/>
                  <a:gd name="T26" fmla="*/ 784 w 784"/>
                  <a:gd name="T27" fmla="*/ 488 h 48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84" h="488">
                    <a:moveTo>
                      <a:pt x="0" y="104"/>
                    </a:moveTo>
                    <a:cubicBezTo>
                      <a:pt x="12" y="88"/>
                      <a:pt x="24" y="72"/>
                      <a:pt x="48" y="56"/>
                    </a:cubicBezTo>
                    <a:cubicBezTo>
                      <a:pt x="72" y="40"/>
                      <a:pt x="56" y="16"/>
                      <a:pt x="144" y="8"/>
                    </a:cubicBezTo>
                    <a:cubicBezTo>
                      <a:pt x="232" y="0"/>
                      <a:pt x="480" y="0"/>
                      <a:pt x="576" y="8"/>
                    </a:cubicBezTo>
                    <a:cubicBezTo>
                      <a:pt x="672" y="16"/>
                      <a:pt x="688" y="32"/>
                      <a:pt x="720" y="56"/>
                    </a:cubicBezTo>
                    <a:cubicBezTo>
                      <a:pt x="752" y="80"/>
                      <a:pt x="760" y="120"/>
                      <a:pt x="768" y="152"/>
                    </a:cubicBezTo>
                    <a:cubicBezTo>
                      <a:pt x="776" y="184"/>
                      <a:pt x="784" y="192"/>
                      <a:pt x="768" y="248"/>
                    </a:cubicBezTo>
                    <a:cubicBezTo>
                      <a:pt x="752" y="304"/>
                      <a:pt x="672" y="440"/>
                      <a:pt x="672" y="488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09" name="Freeform 273"/>
              <p:cNvSpPr>
                <a:spLocks/>
              </p:cNvSpPr>
              <p:nvPr/>
            </p:nvSpPr>
            <p:spPr bwMode="auto">
              <a:xfrm>
                <a:off x="1776" y="2784"/>
                <a:ext cx="746" cy="488"/>
              </a:xfrm>
              <a:custGeom>
                <a:avLst/>
                <a:gdLst>
                  <a:gd name="T0" fmla="*/ 0 w 746"/>
                  <a:gd name="T1" fmla="*/ 104 h 488"/>
                  <a:gd name="T2" fmla="*/ 48 w 746"/>
                  <a:gd name="T3" fmla="*/ 56 h 488"/>
                  <a:gd name="T4" fmla="*/ 144 w 746"/>
                  <a:gd name="T5" fmla="*/ 8 h 488"/>
                  <a:gd name="T6" fmla="*/ 576 w 746"/>
                  <a:gd name="T7" fmla="*/ 8 h 488"/>
                  <a:gd name="T8" fmla="*/ 720 w 746"/>
                  <a:gd name="T9" fmla="*/ 56 h 488"/>
                  <a:gd name="T10" fmla="*/ 732 w 746"/>
                  <a:gd name="T11" fmla="*/ 144 h 488"/>
                  <a:gd name="T12" fmla="*/ 702 w 746"/>
                  <a:gd name="T13" fmla="*/ 222 h 488"/>
                  <a:gd name="T14" fmla="*/ 666 w 746"/>
                  <a:gd name="T15" fmla="*/ 330 h 488"/>
                  <a:gd name="T16" fmla="*/ 672 w 746"/>
                  <a:gd name="T17" fmla="*/ 488 h 48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46"/>
                  <a:gd name="T28" fmla="*/ 0 h 488"/>
                  <a:gd name="T29" fmla="*/ 746 w 746"/>
                  <a:gd name="T30" fmla="*/ 488 h 48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46" h="488">
                    <a:moveTo>
                      <a:pt x="0" y="104"/>
                    </a:moveTo>
                    <a:cubicBezTo>
                      <a:pt x="12" y="88"/>
                      <a:pt x="24" y="72"/>
                      <a:pt x="48" y="56"/>
                    </a:cubicBezTo>
                    <a:cubicBezTo>
                      <a:pt x="72" y="40"/>
                      <a:pt x="56" y="16"/>
                      <a:pt x="144" y="8"/>
                    </a:cubicBezTo>
                    <a:cubicBezTo>
                      <a:pt x="232" y="0"/>
                      <a:pt x="480" y="0"/>
                      <a:pt x="576" y="8"/>
                    </a:cubicBezTo>
                    <a:cubicBezTo>
                      <a:pt x="672" y="16"/>
                      <a:pt x="694" y="33"/>
                      <a:pt x="720" y="56"/>
                    </a:cubicBezTo>
                    <a:cubicBezTo>
                      <a:pt x="746" y="79"/>
                      <a:pt x="735" y="116"/>
                      <a:pt x="732" y="144"/>
                    </a:cubicBezTo>
                    <a:cubicBezTo>
                      <a:pt x="729" y="172"/>
                      <a:pt x="713" y="191"/>
                      <a:pt x="702" y="222"/>
                    </a:cubicBezTo>
                    <a:cubicBezTo>
                      <a:pt x="691" y="253"/>
                      <a:pt x="671" y="286"/>
                      <a:pt x="666" y="330"/>
                    </a:cubicBezTo>
                    <a:cubicBezTo>
                      <a:pt x="661" y="374"/>
                      <a:pt x="671" y="455"/>
                      <a:pt x="672" y="488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274"/>
            <p:cNvGrpSpPr>
              <a:grpSpLocks/>
            </p:cNvGrpSpPr>
            <p:nvPr/>
          </p:nvGrpSpPr>
          <p:grpSpPr bwMode="auto">
            <a:xfrm>
              <a:off x="2160" y="3126"/>
              <a:ext cx="289" cy="846"/>
              <a:chOff x="2159" y="3126"/>
              <a:chExt cx="289" cy="846"/>
            </a:xfrm>
          </p:grpSpPr>
          <p:sp>
            <p:nvSpPr>
              <p:cNvPr id="31006" name="Freeform 275"/>
              <p:cNvSpPr>
                <a:spLocks/>
              </p:cNvSpPr>
              <p:nvPr/>
            </p:nvSpPr>
            <p:spPr bwMode="auto">
              <a:xfrm>
                <a:off x="2192" y="3216"/>
                <a:ext cx="256" cy="720"/>
              </a:xfrm>
              <a:custGeom>
                <a:avLst/>
                <a:gdLst>
                  <a:gd name="T0" fmla="*/ 256 w 256"/>
                  <a:gd name="T1" fmla="*/ 0 h 720"/>
                  <a:gd name="T2" fmla="*/ 208 w 256"/>
                  <a:gd name="T3" fmla="*/ 96 h 720"/>
                  <a:gd name="T4" fmla="*/ 160 w 256"/>
                  <a:gd name="T5" fmla="*/ 192 h 720"/>
                  <a:gd name="T6" fmla="*/ 112 w 256"/>
                  <a:gd name="T7" fmla="*/ 336 h 720"/>
                  <a:gd name="T8" fmla="*/ 64 w 256"/>
                  <a:gd name="T9" fmla="*/ 480 h 720"/>
                  <a:gd name="T10" fmla="*/ 16 w 256"/>
                  <a:gd name="T11" fmla="*/ 576 h 720"/>
                  <a:gd name="T12" fmla="*/ 16 w 256"/>
                  <a:gd name="T13" fmla="*/ 624 h 720"/>
                  <a:gd name="T14" fmla="*/ 112 w 256"/>
                  <a:gd name="T15" fmla="*/ 720 h 7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56"/>
                  <a:gd name="T25" fmla="*/ 0 h 720"/>
                  <a:gd name="T26" fmla="*/ 256 w 256"/>
                  <a:gd name="T27" fmla="*/ 720 h 7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56" h="720">
                    <a:moveTo>
                      <a:pt x="256" y="0"/>
                    </a:moveTo>
                    <a:cubicBezTo>
                      <a:pt x="240" y="32"/>
                      <a:pt x="224" y="64"/>
                      <a:pt x="208" y="96"/>
                    </a:cubicBezTo>
                    <a:cubicBezTo>
                      <a:pt x="192" y="128"/>
                      <a:pt x="176" y="152"/>
                      <a:pt x="160" y="192"/>
                    </a:cubicBezTo>
                    <a:cubicBezTo>
                      <a:pt x="144" y="232"/>
                      <a:pt x="128" y="288"/>
                      <a:pt x="112" y="336"/>
                    </a:cubicBezTo>
                    <a:cubicBezTo>
                      <a:pt x="96" y="384"/>
                      <a:pt x="80" y="440"/>
                      <a:pt x="64" y="480"/>
                    </a:cubicBezTo>
                    <a:cubicBezTo>
                      <a:pt x="48" y="520"/>
                      <a:pt x="24" y="552"/>
                      <a:pt x="16" y="576"/>
                    </a:cubicBezTo>
                    <a:cubicBezTo>
                      <a:pt x="8" y="600"/>
                      <a:pt x="0" y="600"/>
                      <a:pt x="16" y="624"/>
                    </a:cubicBezTo>
                    <a:cubicBezTo>
                      <a:pt x="32" y="648"/>
                      <a:pt x="96" y="688"/>
                      <a:pt x="112" y="72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07" name="Freeform 276"/>
              <p:cNvSpPr>
                <a:spLocks/>
              </p:cNvSpPr>
              <p:nvPr/>
            </p:nvSpPr>
            <p:spPr bwMode="auto">
              <a:xfrm>
                <a:off x="2159" y="3126"/>
                <a:ext cx="277" cy="846"/>
              </a:xfrm>
              <a:custGeom>
                <a:avLst/>
                <a:gdLst>
                  <a:gd name="T0" fmla="*/ 277 w 277"/>
                  <a:gd name="T1" fmla="*/ 0 h 846"/>
                  <a:gd name="T2" fmla="*/ 209 w 277"/>
                  <a:gd name="T3" fmla="*/ 138 h 846"/>
                  <a:gd name="T4" fmla="*/ 161 w 277"/>
                  <a:gd name="T5" fmla="*/ 234 h 846"/>
                  <a:gd name="T6" fmla="*/ 113 w 277"/>
                  <a:gd name="T7" fmla="*/ 378 h 846"/>
                  <a:gd name="T8" fmla="*/ 65 w 277"/>
                  <a:gd name="T9" fmla="*/ 522 h 846"/>
                  <a:gd name="T10" fmla="*/ 17 w 277"/>
                  <a:gd name="T11" fmla="*/ 618 h 846"/>
                  <a:gd name="T12" fmla="*/ 19 w 277"/>
                  <a:gd name="T13" fmla="*/ 750 h 846"/>
                  <a:gd name="T14" fmla="*/ 133 w 277"/>
                  <a:gd name="T15" fmla="*/ 846 h 8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7"/>
                  <a:gd name="T25" fmla="*/ 0 h 846"/>
                  <a:gd name="T26" fmla="*/ 277 w 277"/>
                  <a:gd name="T27" fmla="*/ 846 h 84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7" h="846">
                    <a:moveTo>
                      <a:pt x="277" y="0"/>
                    </a:moveTo>
                    <a:cubicBezTo>
                      <a:pt x="266" y="22"/>
                      <a:pt x="228" y="99"/>
                      <a:pt x="209" y="138"/>
                    </a:cubicBezTo>
                    <a:cubicBezTo>
                      <a:pt x="190" y="177"/>
                      <a:pt x="177" y="194"/>
                      <a:pt x="161" y="234"/>
                    </a:cubicBezTo>
                    <a:cubicBezTo>
                      <a:pt x="145" y="274"/>
                      <a:pt x="129" y="330"/>
                      <a:pt x="113" y="378"/>
                    </a:cubicBezTo>
                    <a:cubicBezTo>
                      <a:pt x="97" y="426"/>
                      <a:pt x="81" y="482"/>
                      <a:pt x="65" y="522"/>
                    </a:cubicBezTo>
                    <a:cubicBezTo>
                      <a:pt x="49" y="562"/>
                      <a:pt x="25" y="580"/>
                      <a:pt x="17" y="618"/>
                    </a:cubicBezTo>
                    <a:cubicBezTo>
                      <a:pt x="9" y="656"/>
                      <a:pt x="0" y="712"/>
                      <a:pt x="19" y="750"/>
                    </a:cubicBezTo>
                    <a:cubicBezTo>
                      <a:pt x="38" y="788"/>
                      <a:pt x="109" y="826"/>
                      <a:pt x="133" y="84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277"/>
            <p:cNvGrpSpPr>
              <a:grpSpLocks/>
            </p:cNvGrpSpPr>
            <p:nvPr/>
          </p:nvGrpSpPr>
          <p:grpSpPr bwMode="auto">
            <a:xfrm>
              <a:off x="2304" y="3930"/>
              <a:ext cx="624" cy="216"/>
              <a:chOff x="2304" y="3930"/>
              <a:chExt cx="624" cy="216"/>
            </a:xfrm>
          </p:grpSpPr>
          <p:sp>
            <p:nvSpPr>
              <p:cNvPr id="31004" name="Freeform 278"/>
              <p:cNvSpPr>
                <a:spLocks/>
              </p:cNvSpPr>
              <p:nvPr/>
            </p:nvSpPr>
            <p:spPr bwMode="auto">
              <a:xfrm>
                <a:off x="2316" y="3930"/>
                <a:ext cx="612" cy="174"/>
              </a:xfrm>
              <a:custGeom>
                <a:avLst/>
                <a:gdLst>
                  <a:gd name="T0" fmla="*/ 0 w 612"/>
                  <a:gd name="T1" fmla="*/ 0 h 174"/>
                  <a:gd name="T2" fmla="*/ 132 w 612"/>
                  <a:gd name="T3" fmla="*/ 30 h 174"/>
                  <a:gd name="T4" fmla="*/ 324 w 612"/>
                  <a:gd name="T5" fmla="*/ 30 h 174"/>
                  <a:gd name="T6" fmla="*/ 468 w 612"/>
                  <a:gd name="T7" fmla="*/ 78 h 174"/>
                  <a:gd name="T8" fmla="*/ 612 w 612"/>
                  <a:gd name="T9" fmla="*/ 174 h 1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2"/>
                  <a:gd name="T16" fmla="*/ 0 h 174"/>
                  <a:gd name="T17" fmla="*/ 612 w 612"/>
                  <a:gd name="T18" fmla="*/ 174 h 1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2" h="174">
                    <a:moveTo>
                      <a:pt x="0" y="0"/>
                    </a:moveTo>
                    <a:cubicBezTo>
                      <a:pt x="22" y="4"/>
                      <a:pt x="78" y="25"/>
                      <a:pt x="132" y="30"/>
                    </a:cubicBezTo>
                    <a:cubicBezTo>
                      <a:pt x="186" y="35"/>
                      <a:pt x="268" y="22"/>
                      <a:pt x="324" y="30"/>
                    </a:cubicBezTo>
                    <a:cubicBezTo>
                      <a:pt x="380" y="38"/>
                      <a:pt x="420" y="54"/>
                      <a:pt x="468" y="78"/>
                    </a:cubicBezTo>
                    <a:cubicBezTo>
                      <a:pt x="516" y="102"/>
                      <a:pt x="588" y="166"/>
                      <a:pt x="612" y="174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05" name="Freeform 279"/>
              <p:cNvSpPr>
                <a:spLocks/>
              </p:cNvSpPr>
              <p:nvPr/>
            </p:nvSpPr>
            <p:spPr bwMode="auto">
              <a:xfrm>
                <a:off x="2304" y="3972"/>
                <a:ext cx="612" cy="174"/>
              </a:xfrm>
              <a:custGeom>
                <a:avLst/>
                <a:gdLst>
                  <a:gd name="T0" fmla="*/ 0 w 612"/>
                  <a:gd name="T1" fmla="*/ 0 h 174"/>
                  <a:gd name="T2" fmla="*/ 132 w 612"/>
                  <a:gd name="T3" fmla="*/ 30 h 174"/>
                  <a:gd name="T4" fmla="*/ 324 w 612"/>
                  <a:gd name="T5" fmla="*/ 30 h 174"/>
                  <a:gd name="T6" fmla="*/ 468 w 612"/>
                  <a:gd name="T7" fmla="*/ 78 h 174"/>
                  <a:gd name="T8" fmla="*/ 612 w 612"/>
                  <a:gd name="T9" fmla="*/ 174 h 1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2"/>
                  <a:gd name="T16" fmla="*/ 0 h 174"/>
                  <a:gd name="T17" fmla="*/ 612 w 612"/>
                  <a:gd name="T18" fmla="*/ 174 h 1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2" h="174">
                    <a:moveTo>
                      <a:pt x="0" y="0"/>
                    </a:moveTo>
                    <a:cubicBezTo>
                      <a:pt x="22" y="4"/>
                      <a:pt x="78" y="25"/>
                      <a:pt x="132" y="30"/>
                    </a:cubicBezTo>
                    <a:cubicBezTo>
                      <a:pt x="186" y="35"/>
                      <a:pt x="268" y="22"/>
                      <a:pt x="324" y="30"/>
                    </a:cubicBezTo>
                    <a:cubicBezTo>
                      <a:pt x="380" y="38"/>
                      <a:pt x="420" y="54"/>
                      <a:pt x="468" y="78"/>
                    </a:cubicBezTo>
                    <a:cubicBezTo>
                      <a:pt x="516" y="102"/>
                      <a:pt x="588" y="166"/>
                      <a:pt x="612" y="174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0927" name="Line 280"/>
          <p:cNvSpPr>
            <a:spLocks noChangeShapeType="1"/>
          </p:cNvSpPr>
          <p:nvPr/>
        </p:nvSpPr>
        <p:spPr bwMode="auto">
          <a:xfrm>
            <a:off x="1727200" y="2365375"/>
            <a:ext cx="7747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28" name="Line 281"/>
          <p:cNvSpPr>
            <a:spLocks noChangeShapeType="1"/>
          </p:cNvSpPr>
          <p:nvPr/>
        </p:nvSpPr>
        <p:spPr bwMode="auto">
          <a:xfrm>
            <a:off x="2165350" y="2408238"/>
            <a:ext cx="6096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29" name="Line 282"/>
          <p:cNvSpPr>
            <a:spLocks noChangeShapeType="1"/>
          </p:cNvSpPr>
          <p:nvPr/>
        </p:nvSpPr>
        <p:spPr bwMode="auto">
          <a:xfrm>
            <a:off x="2667000" y="2457450"/>
            <a:ext cx="360363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30" name="Line 283"/>
          <p:cNvSpPr>
            <a:spLocks noChangeShapeType="1"/>
          </p:cNvSpPr>
          <p:nvPr/>
        </p:nvSpPr>
        <p:spPr bwMode="auto">
          <a:xfrm>
            <a:off x="2946400" y="2508250"/>
            <a:ext cx="287338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31" name="Line 284"/>
          <p:cNvSpPr>
            <a:spLocks noChangeShapeType="1"/>
          </p:cNvSpPr>
          <p:nvPr/>
        </p:nvSpPr>
        <p:spPr bwMode="auto">
          <a:xfrm>
            <a:off x="3187700" y="2560638"/>
            <a:ext cx="2032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32" name="Line 285"/>
          <p:cNvSpPr>
            <a:spLocks noChangeShapeType="1"/>
          </p:cNvSpPr>
          <p:nvPr/>
        </p:nvSpPr>
        <p:spPr bwMode="auto">
          <a:xfrm>
            <a:off x="3492500" y="2686050"/>
            <a:ext cx="952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33" name="Line 286"/>
          <p:cNvSpPr>
            <a:spLocks noChangeShapeType="1"/>
          </p:cNvSpPr>
          <p:nvPr/>
        </p:nvSpPr>
        <p:spPr bwMode="auto">
          <a:xfrm>
            <a:off x="3511550" y="2857500"/>
            <a:ext cx="952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34" name="Line 287"/>
          <p:cNvSpPr>
            <a:spLocks noChangeShapeType="1"/>
          </p:cNvSpPr>
          <p:nvPr/>
        </p:nvSpPr>
        <p:spPr bwMode="auto">
          <a:xfrm>
            <a:off x="3467100" y="2914650"/>
            <a:ext cx="952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35" name="Line 288"/>
          <p:cNvSpPr>
            <a:spLocks noChangeShapeType="1"/>
          </p:cNvSpPr>
          <p:nvPr/>
        </p:nvSpPr>
        <p:spPr bwMode="auto">
          <a:xfrm>
            <a:off x="3403600" y="2971800"/>
            <a:ext cx="952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36" name="Line 289"/>
          <p:cNvSpPr>
            <a:spLocks noChangeShapeType="1"/>
          </p:cNvSpPr>
          <p:nvPr/>
        </p:nvSpPr>
        <p:spPr bwMode="auto">
          <a:xfrm>
            <a:off x="3333750" y="3028950"/>
            <a:ext cx="952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37" name="Line 290"/>
          <p:cNvSpPr>
            <a:spLocks noChangeShapeType="1"/>
          </p:cNvSpPr>
          <p:nvPr/>
        </p:nvSpPr>
        <p:spPr bwMode="auto">
          <a:xfrm>
            <a:off x="3219450" y="3086100"/>
            <a:ext cx="952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38" name="Line 291"/>
          <p:cNvSpPr>
            <a:spLocks noChangeShapeType="1"/>
          </p:cNvSpPr>
          <p:nvPr/>
        </p:nvSpPr>
        <p:spPr bwMode="auto">
          <a:xfrm>
            <a:off x="3117850" y="3143250"/>
            <a:ext cx="1460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39" name="Line 292"/>
          <p:cNvSpPr>
            <a:spLocks noChangeShapeType="1"/>
          </p:cNvSpPr>
          <p:nvPr/>
        </p:nvSpPr>
        <p:spPr bwMode="auto">
          <a:xfrm>
            <a:off x="2990850" y="3200400"/>
            <a:ext cx="1460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40" name="Line 293"/>
          <p:cNvSpPr>
            <a:spLocks noChangeShapeType="1"/>
          </p:cNvSpPr>
          <p:nvPr/>
        </p:nvSpPr>
        <p:spPr bwMode="auto">
          <a:xfrm>
            <a:off x="2774950" y="3257550"/>
            <a:ext cx="2159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41" name="Line 294"/>
          <p:cNvSpPr>
            <a:spLocks noChangeShapeType="1"/>
          </p:cNvSpPr>
          <p:nvPr/>
        </p:nvSpPr>
        <p:spPr bwMode="auto">
          <a:xfrm>
            <a:off x="2635250" y="3314700"/>
            <a:ext cx="2032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42" name="Line 295"/>
          <p:cNvSpPr>
            <a:spLocks noChangeShapeType="1"/>
          </p:cNvSpPr>
          <p:nvPr/>
        </p:nvSpPr>
        <p:spPr bwMode="auto">
          <a:xfrm>
            <a:off x="2533650" y="3371850"/>
            <a:ext cx="1460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43" name="Line 296"/>
          <p:cNvSpPr>
            <a:spLocks noChangeShapeType="1"/>
          </p:cNvSpPr>
          <p:nvPr/>
        </p:nvSpPr>
        <p:spPr bwMode="auto">
          <a:xfrm>
            <a:off x="2432050" y="3429000"/>
            <a:ext cx="1460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44" name="Line 297"/>
          <p:cNvSpPr>
            <a:spLocks noChangeShapeType="1"/>
          </p:cNvSpPr>
          <p:nvPr/>
        </p:nvSpPr>
        <p:spPr bwMode="auto">
          <a:xfrm>
            <a:off x="2381250" y="3486150"/>
            <a:ext cx="1460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45" name="Line 298"/>
          <p:cNvSpPr>
            <a:spLocks noChangeShapeType="1"/>
          </p:cNvSpPr>
          <p:nvPr/>
        </p:nvSpPr>
        <p:spPr bwMode="auto">
          <a:xfrm>
            <a:off x="2432050" y="3543300"/>
            <a:ext cx="1460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46" name="Line 299"/>
          <p:cNvSpPr>
            <a:spLocks noChangeShapeType="1"/>
          </p:cNvSpPr>
          <p:nvPr/>
        </p:nvSpPr>
        <p:spPr bwMode="auto">
          <a:xfrm>
            <a:off x="3352800" y="3543300"/>
            <a:ext cx="1460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47" name="Line 300"/>
          <p:cNvSpPr>
            <a:spLocks noChangeShapeType="1"/>
          </p:cNvSpPr>
          <p:nvPr/>
        </p:nvSpPr>
        <p:spPr bwMode="auto">
          <a:xfrm>
            <a:off x="3054350" y="3600450"/>
            <a:ext cx="3048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48" name="Line 301"/>
          <p:cNvSpPr>
            <a:spLocks noChangeShapeType="1"/>
          </p:cNvSpPr>
          <p:nvPr/>
        </p:nvSpPr>
        <p:spPr bwMode="auto">
          <a:xfrm>
            <a:off x="2736850" y="3657600"/>
            <a:ext cx="4064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49" name="Line 302"/>
          <p:cNvSpPr>
            <a:spLocks noChangeShapeType="1"/>
          </p:cNvSpPr>
          <p:nvPr/>
        </p:nvSpPr>
        <p:spPr bwMode="auto">
          <a:xfrm>
            <a:off x="2533650" y="3600450"/>
            <a:ext cx="2032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50" name="Line 303"/>
          <p:cNvSpPr>
            <a:spLocks noChangeShapeType="1"/>
          </p:cNvSpPr>
          <p:nvPr/>
        </p:nvSpPr>
        <p:spPr bwMode="auto">
          <a:xfrm>
            <a:off x="3486150" y="3486150"/>
            <a:ext cx="1460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51" name="Line 304"/>
          <p:cNvSpPr>
            <a:spLocks noChangeShapeType="1"/>
          </p:cNvSpPr>
          <p:nvPr/>
        </p:nvSpPr>
        <p:spPr bwMode="auto">
          <a:xfrm>
            <a:off x="3606800" y="3429000"/>
            <a:ext cx="1460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52" name="Line 305"/>
          <p:cNvSpPr>
            <a:spLocks noChangeShapeType="1"/>
          </p:cNvSpPr>
          <p:nvPr/>
        </p:nvSpPr>
        <p:spPr bwMode="auto">
          <a:xfrm>
            <a:off x="3727450" y="3371850"/>
            <a:ext cx="1460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53" name="Line 306"/>
          <p:cNvSpPr>
            <a:spLocks noChangeShapeType="1"/>
          </p:cNvSpPr>
          <p:nvPr/>
        </p:nvSpPr>
        <p:spPr bwMode="auto">
          <a:xfrm>
            <a:off x="3835400" y="3314700"/>
            <a:ext cx="5270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54" name="Line 307"/>
          <p:cNvSpPr>
            <a:spLocks noChangeShapeType="1"/>
          </p:cNvSpPr>
          <p:nvPr/>
        </p:nvSpPr>
        <p:spPr bwMode="auto">
          <a:xfrm>
            <a:off x="3943350" y="3268663"/>
            <a:ext cx="11303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55" name="Line 308"/>
          <p:cNvSpPr>
            <a:spLocks noChangeShapeType="1"/>
          </p:cNvSpPr>
          <p:nvPr/>
        </p:nvSpPr>
        <p:spPr bwMode="auto">
          <a:xfrm>
            <a:off x="4749800" y="3314700"/>
            <a:ext cx="5270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56" name="Line 309"/>
          <p:cNvSpPr>
            <a:spLocks noChangeShapeType="1"/>
          </p:cNvSpPr>
          <p:nvPr/>
        </p:nvSpPr>
        <p:spPr bwMode="auto">
          <a:xfrm>
            <a:off x="5251450" y="3371850"/>
            <a:ext cx="1016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57" name="Line 310"/>
          <p:cNvSpPr>
            <a:spLocks noChangeShapeType="1"/>
          </p:cNvSpPr>
          <p:nvPr/>
        </p:nvSpPr>
        <p:spPr bwMode="auto">
          <a:xfrm>
            <a:off x="5308600" y="3429000"/>
            <a:ext cx="698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58" name="Line 311"/>
          <p:cNvSpPr>
            <a:spLocks noChangeShapeType="1"/>
          </p:cNvSpPr>
          <p:nvPr/>
        </p:nvSpPr>
        <p:spPr bwMode="auto">
          <a:xfrm>
            <a:off x="5314950" y="3486150"/>
            <a:ext cx="762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59" name="Line 312"/>
          <p:cNvSpPr>
            <a:spLocks noChangeShapeType="1"/>
          </p:cNvSpPr>
          <p:nvPr/>
        </p:nvSpPr>
        <p:spPr bwMode="auto">
          <a:xfrm>
            <a:off x="5270500" y="3543300"/>
            <a:ext cx="952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60" name="Line 313"/>
          <p:cNvSpPr>
            <a:spLocks noChangeShapeType="1"/>
          </p:cNvSpPr>
          <p:nvPr/>
        </p:nvSpPr>
        <p:spPr bwMode="auto">
          <a:xfrm>
            <a:off x="5219700" y="3600450"/>
            <a:ext cx="1206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61" name="Line 314"/>
          <p:cNvSpPr>
            <a:spLocks noChangeShapeType="1"/>
          </p:cNvSpPr>
          <p:nvPr/>
        </p:nvSpPr>
        <p:spPr bwMode="auto">
          <a:xfrm>
            <a:off x="5175250" y="3657600"/>
            <a:ext cx="1206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62" name="Line 315"/>
          <p:cNvSpPr>
            <a:spLocks noChangeShapeType="1"/>
          </p:cNvSpPr>
          <p:nvPr/>
        </p:nvSpPr>
        <p:spPr bwMode="auto">
          <a:xfrm>
            <a:off x="5149850" y="3714750"/>
            <a:ext cx="952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63" name="Line 316"/>
          <p:cNvSpPr>
            <a:spLocks noChangeShapeType="1"/>
          </p:cNvSpPr>
          <p:nvPr/>
        </p:nvSpPr>
        <p:spPr bwMode="auto">
          <a:xfrm>
            <a:off x="5105400" y="3771900"/>
            <a:ext cx="952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64" name="Line 317"/>
          <p:cNvSpPr>
            <a:spLocks noChangeShapeType="1"/>
          </p:cNvSpPr>
          <p:nvPr/>
        </p:nvSpPr>
        <p:spPr bwMode="auto">
          <a:xfrm>
            <a:off x="5054600" y="3829050"/>
            <a:ext cx="1206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65" name="Line 318"/>
          <p:cNvSpPr>
            <a:spLocks noChangeShapeType="1"/>
          </p:cNvSpPr>
          <p:nvPr/>
        </p:nvSpPr>
        <p:spPr bwMode="auto">
          <a:xfrm>
            <a:off x="5003800" y="3886200"/>
            <a:ext cx="1206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66" name="Line 319"/>
          <p:cNvSpPr>
            <a:spLocks noChangeShapeType="1"/>
          </p:cNvSpPr>
          <p:nvPr/>
        </p:nvSpPr>
        <p:spPr bwMode="auto">
          <a:xfrm>
            <a:off x="4946650" y="3943350"/>
            <a:ext cx="1206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67" name="Line 320"/>
          <p:cNvSpPr>
            <a:spLocks noChangeShapeType="1"/>
          </p:cNvSpPr>
          <p:nvPr/>
        </p:nvSpPr>
        <p:spPr bwMode="auto">
          <a:xfrm>
            <a:off x="4902200" y="4000500"/>
            <a:ext cx="1206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68" name="Line 321"/>
          <p:cNvSpPr>
            <a:spLocks noChangeShapeType="1"/>
          </p:cNvSpPr>
          <p:nvPr/>
        </p:nvSpPr>
        <p:spPr bwMode="auto">
          <a:xfrm>
            <a:off x="4870450" y="4057650"/>
            <a:ext cx="952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69" name="Line 322"/>
          <p:cNvSpPr>
            <a:spLocks noChangeShapeType="1"/>
          </p:cNvSpPr>
          <p:nvPr/>
        </p:nvSpPr>
        <p:spPr bwMode="auto">
          <a:xfrm>
            <a:off x="4641850" y="4400550"/>
            <a:ext cx="1206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70" name="Line 323"/>
          <p:cNvSpPr>
            <a:spLocks noChangeShapeType="1"/>
          </p:cNvSpPr>
          <p:nvPr/>
        </p:nvSpPr>
        <p:spPr bwMode="auto">
          <a:xfrm>
            <a:off x="4603750" y="4457700"/>
            <a:ext cx="1206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71" name="Line 324"/>
          <p:cNvSpPr>
            <a:spLocks noChangeShapeType="1"/>
          </p:cNvSpPr>
          <p:nvPr/>
        </p:nvSpPr>
        <p:spPr bwMode="auto">
          <a:xfrm>
            <a:off x="4838700" y="4114800"/>
            <a:ext cx="952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72" name="Line 325"/>
          <p:cNvSpPr>
            <a:spLocks noChangeShapeType="1"/>
          </p:cNvSpPr>
          <p:nvPr/>
        </p:nvSpPr>
        <p:spPr bwMode="auto">
          <a:xfrm>
            <a:off x="4806950" y="4171950"/>
            <a:ext cx="952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73" name="Line 326"/>
          <p:cNvSpPr>
            <a:spLocks noChangeShapeType="1"/>
          </p:cNvSpPr>
          <p:nvPr/>
        </p:nvSpPr>
        <p:spPr bwMode="auto">
          <a:xfrm>
            <a:off x="4768850" y="4229100"/>
            <a:ext cx="952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74" name="Line 327"/>
          <p:cNvSpPr>
            <a:spLocks noChangeShapeType="1"/>
          </p:cNvSpPr>
          <p:nvPr/>
        </p:nvSpPr>
        <p:spPr bwMode="auto">
          <a:xfrm>
            <a:off x="4737100" y="4286250"/>
            <a:ext cx="952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75" name="Line 328"/>
          <p:cNvSpPr>
            <a:spLocks noChangeShapeType="1"/>
          </p:cNvSpPr>
          <p:nvPr/>
        </p:nvSpPr>
        <p:spPr bwMode="auto">
          <a:xfrm>
            <a:off x="4711700" y="4343400"/>
            <a:ext cx="952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76" name="Line 329"/>
          <p:cNvSpPr>
            <a:spLocks noChangeShapeType="1"/>
          </p:cNvSpPr>
          <p:nvPr/>
        </p:nvSpPr>
        <p:spPr bwMode="auto">
          <a:xfrm>
            <a:off x="4584700" y="4514850"/>
            <a:ext cx="952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77" name="Line 330"/>
          <p:cNvSpPr>
            <a:spLocks noChangeShapeType="1"/>
          </p:cNvSpPr>
          <p:nvPr/>
        </p:nvSpPr>
        <p:spPr bwMode="auto">
          <a:xfrm>
            <a:off x="4578350" y="4572000"/>
            <a:ext cx="952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78" name="Line 331"/>
          <p:cNvSpPr>
            <a:spLocks noChangeShapeType="1"/>
          </p:cNvSpPr>
          <p:nvPr/>
        </p:nvSpPr>
        <p:spPr bwMode="auto">
          <a:xfrm>
            <a:off x="4622800" y="4629150"/>
            <a:ext cx="166688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79" name="Line 332"/>
          <p:cNvSpPr>
            <a:spLocks noChangeShapeType="1"/>
          </p:cNvSpPr>
          <p:nvPr/>
        </p:nvSpPr>
        <p:spPr bwMode="auto">
          <a:xfrm>
            <a:off x="4743450" y="4686300"/>
            <a:ext cx="166688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80" name="Line 333"/>
          <p:cNvSpPr>
            <a:spLocks noChangeShapeType="1"/>
          </p:cNvSpPr>
          <p:nvPr/>
        </p:nvSpPr>
        <p:spPr bwMode="auto">
          <a:xfrm>
            <a:off x="4995863" y="4743450"/>
            <a:ext cx="7493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81" name="Line 334"/>
          <p:cNvSpPr>
            <a:spLocks noChangeShapeType="1"/>
          </p:cNvSpPr>
          <p:nvPr/>
        </p:nvSpPr>
        <p:spPr bwMode="auto">
          <a:xfrm>
            <a:off x="5802313" y="4800600"/>
            <a:ext cx="166687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82" name="Line 335"/>
          <p:cNvSpPr>
            <a:spLocks noChangeShapeType="1"/>
          </p:cNvSpPr>
          <p:nvPr/>
        </p:nvSpPr>
        <p:spPr bwMode="auto">
          <a:xfrm>
            <a:off x="5954713" y="4857750"/>
            <a:ext cx="166687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83" name="Line 336"/>
          <p:cNvSpPr>
            <a:spLocks noChangeShapeType="1"/>
          </p:cNvSpPr>
          <p:nvPr/>
        </p:nvSpPr>
        <p:spPr bwMode="auto">
          <a:xfrm>
            <a:off x="6126163" y="4914900"/>
            <a:ext cx="65087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84" name="Oval 337"/>
          <p:cNvSpPr>
            <a:spLocks noChangeArrowheads="1"/>
          </p:cNvSpPr>
          <p:nvPr/>
        </p:nvSpPr>
        <p:spPr bwMode="auto">
          <a:xfrm>
            <a:off x="3973513" y="5600700"/>
            <a:ext cx="153987" cy="87313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85" name="Oval 338"/>
          <p:cNvSpPr>
            <a:spLocks noChangeArrowheads="1"/>
          </p:cNvSpPr>
          <p:nvPr/>
        </p:nvSpPr>
        <p:spPr bwMode="auto">
          <a:xfrm>
            <a:off x="6958013" y="5327650"/>
            <a:ext cx="153987" cy="87313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86" name="Oval 339"/>
          <p:cNvSpPr>
            <a:spLocks noChangeArrowheads="1"/>
          </p:cNvSpPr>
          <p:nvPr/>
        </p:nvSpPr>
        <p:spPr bwMode="auto">
          <a:xfrm>
            <a:off x="1509713" y="4327525"/>
            <a:ext cx="153987" cy="87313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87" name="Oval 340"/>
          <p:cNvSpPr>
            <a:spLocks noChangeArrowheads="1"/>
          </p:cNvSpPr>
          <p:nvPr/>
        </p:nvSpPr>
        <p:spPr bwMode="auto">
          <a:xfrm>
            <a:off x="7224713" y="4799013"/>
            <a:ext cx="153987" cy="87312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88" name="Oval 341"/>
          <p:cNvSpPr>
            <a:spLocks noChangeArrowheads="1"/>
          </p:cNvSpPr>
          <p:nvPr/>
        </p:nvSpPr>
        <p:spPr bwMode="auto">
          <a:xfrm>
            <a:off x="8077200" y="3856038"/>
            <a:ext cx="153988" cy="87312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89" name="Oval 342"/>
          <p:cNvSpPr>
            <a:spLocks noChangeArrowheads="1"/>
          </p:cNvSpPr>
          <p:nvPr/>
        </p:nvSpPr>
        <p:spPr bwMode="auto">
          <a:xfrm>
            <a:off x="7974013" y="3371850"/>
            <a:ext cx="153987" cy="87313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90" name="Oval 343"/>
          <p:cNvSpPr>
            <a:spLocks noChangeArrowheads="1"/>
          </p:cNvSpPr>
          <p:nvPr/>
        </p:nvSpPr>
        <p:spPr bwMode="auto">
          <a:xfrm>
            <a:off x="8242300" y="1714500"/>
            <a:ext cx="153988" cy="87313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91" name="Oval 344"/>
          <p:cNvSpPr>
            <a:spLocks noChangeArrowheads="1"/>
          </p:cNvSpPr>
          <p:nvPr/>
        </p:nvSpPr>
        <p:spPr bwMode="auto">
          <a:xfrm>
            <a:off x="7442200" y="1600200"/>
            <a:ext cx="153988" cy="87313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92" name="Oval 345"/>
          <p:cNvSpPr>
            <a:spLocks noChangeArrowheads="1"/>
          </p:cNvSpPr>
          <p:nvPr/>
        </p:nvSpPr>
        <p:spPr bwMode="auto">
          <a:xfrm>
            <a:off x="836613" y="2370138"/>
            <a:ext cx="153987" cy="87312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93" name="Oval 346"/>
          <p:cNvSpPr>
            <a:spLocks noChangeArrowheads="1"/>
          </p:cNvSpPr>
          <p:nvPr/>
        </p:nvSpPr>
        <p:spPr bwMode="auto">
          <a:xfrm>
            <a:off x="5702300" y="514350"/>
            <a:ext cx="153988" cy="87313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94" name="Oval 347"/>
          <p:cNvSpPr>
            <a:spLocks noChangeArrowheads="1"/>
          </p:cNvSpPr>
          <p:nvPr/>
        </p:nvSpPr>
        <p:spPr bwMode="auto">
          <a:xfrm>
            <a:off x="4267200" y="285750"/>
            <a:ext cx="153988" cy="87313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95" name="Oval 348"/>
          <p:cNvSpPr>
            <a:spLocks noChangeArrowheads="1"/>
          </p:cNvSpPr>
          <p:nvPr/>
        </p:nvSpPr>
        <p:spPr bwMode="auto">
          <a:xfrm>
            <a:off x="2667000" y="742950"/>
            <a:ext cx="153988" cy="87313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96" name="Oval 349"/>
          <p:cNvSpPr>
            <a:spLocks noChangeArrowheads="1"/>
          </p:cNvSpPr>
          <p:nvPr/>
        </p:nvSpPr>
        <p:spPr bwMode="auto">
          <a:xfrm>
            <a:off x="1752600" y="685800"/>
            <a:ext cx="153988" cy="87313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97" name="Line 350"/>
          <p:cNvSpPr>
            <a:spLocks noChangeShapeType="1"/>
          </p:cNvSpPr>
          <p:nvPr/>
        </p:nvSpPr>
        <p:spPr bwMode="auto">
          <a:xfrm>
            <a:off x="812800" y="56134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98" name="Oval 351"/>
          <p:cNvSpPr>
            <a:spLocks noChangeArrowheads="1"/>
          </p:cNvSpPr>
          <p:nvPr/>
        </p:nvSpPr>
        <p:spPr bwMode="auto">
          <a:xfrm>
            <a:off x="1117600" y="5561013"/>
            <a:ext cx="153988" cy="87312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99" name="Text Box 352"/>
          <p:cNvSpPr txBox="1">
            <a:spLocks noChangeArrowheads="1"/>
          </p:cNvSpPr>
          <p:nvPr/>
        </p:nvSpPr>
        <p:spPr bwMode="auto">
          <a:xfrm>
            <a:off x="1320800" y="5521325"/>
            <a:ext cx="1828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zh-CN" sz="1200" b="0">
                <a:ea typeface="SimSun" pitchFamily="2" charset="-122"/>
              </a:rPr>
              <a:t>Terminal</a:t>
            </a:r>
          </a:p>
        </p:txBody>
      </p:sp>
    </p:spTree>
    <p:extLst>
      <p:ext uri="{BB962C8B-B14F-4D97-AF65-F5344CB8AC3E}">
        <p14:creationId xmlns:p14="http://schemas.microsoft.com/office/powerpoint/2010/main" val="384248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638425" y="4811712"/>
            <a:ext cx="406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 dirty="0">
                <a:ea typeface="SimSun" pitchFamily="2" charset="-122"/>
              </a:rPr>
              <a:t>6</a:t>
            </a:r>
          </a:p>
        </p:txBody>
      </p:sp>
      <p:sp>
        <p:nvSpPr>
          <p:cNvPr id="30723" name="Line 3"/>
          <p:cNvSpPr>
            <a:spLocks noChangeShapeType="1"/>
          </p:cNvSpPr>
          <p:nvPr/>
        </p:nvSpPr>
        <p:spPr bwMode="auto">
          <a:xfrm>
            <a:off x="1828800" y="708025"/>
            <a:ext cx="0" cy="9715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>
            <a:off x="1828800" y="1671638"/>
            <a:ext cx="1320800" cy="742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>
            <a:off x="3149600" y="2414588"/>
            <a:ext cx="142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>
            <a:off x="4572000" y="2414588"/>
            <a:ext cx="508000" cy="285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7" name="Line 7"/>
          <p:cNvSpPr>
            <a:spLocks noChangeShapeType="1"/>
          </p:cNvSpPr>
          <p:nvPr/>
        </p:nvSpPr>
        <p:spPr bwMode="auto">
          <a:xfrm>
            <a:off x="5080000" y="2700338"/>
            <a:ext cx="0" cy="285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8" name="Line 8"/>
          <p:cNvSpPr>
            <a:spLocks noChangeShapeType="1"/>
          </p:cNvSpPr>
          <p:nvPr/>
        </p:nvSpPr>
        <p:spPr bwMode="auto">
          <a:xfrm>
            <a:off x="5080000" y="2986088"/>
            <a:ext cx="1930400" cy="1085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9" name="Line 9"/>
          <p:cNvSpPr>
            <a:spLocks noChangeShapeType="1"/>
          </p:cNvSpPr>
          <p:nvPr/>
        </p:nvSpPr>
        <p:spPr bwMode="auto">
          <a:xfrm>
            <a:off x="7010400" y="4071938"/>
            <a:ext cx="406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30" name="Line 10"/>
          <p:cNvSpPr>
            <a:spLocks noChangeShapeType="1"/>
          </p:cNvSpPr>
          <p:nvPr/>
        </p:nvSpPr>
        <p:spPr bwMode="auto">
          <a:xfrm flipV="1">
            <a:off x="7416800" y="3900488"/>
            <a:ext cx="304800" cy="171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31" name="Line 11"/>
          <p:cNvSpPr>
            <a:spLocks noChangeShapeType="1"/>
          </p:cNvSpPr>
          <p:nvPr/>
        </p:nvSpPr>
        <p:spPr bwMode="auto">
          <a:xfrm>
            <a:off x="7721600" y="3900488"/>
            <a:ext cx="406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32" name="Oval 12"/>
          <p:cNvSpPr>
            <a:spLocks noChangeArrowheads="1"/>
          </p:cNvSpPr>
          <p:nvPr/>
        </p:nvSpPr>
        <p:spPr bwMode="auto">
          <a:xfrm>
            <a:off x="1905000" y="1708150"/>
            <a:ext cx="95250" cy="523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3" name="Oval 13"/>
          <p:cNvSpPr>
            <a:spLocks noChangeArrowheads="1"/>
          </p:cNvSpPr>
          <p:nvPr/>
        </p:nvSpPr>
        <p:spPr bwMode="auto">
          <a:xfrm>
            <a:off x="1778000" y="125730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4" name="Oval 14"/>
          <p:cNvSpPr>
            <a:spLocks noChangeArrowheads="1"/>
          </p:cNvSpPr>
          <p:nvPr/>
        </p:nvSpPr>
        <p:spPr bwMode="auto">
          <a:xfrm>
            <a:off x="2209800" y="1879600"/>
            <a:ext cx="95250" cy="523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5" name="Oval 15"/>
          <p:cNvSpPr>
            <a:spLocks noChangeArrowheads="1"/>
          </p:cNvSpPr>
          <p:nvPr/>
        </p:nvSpPr>
        <p:spPr bwMode="auto">
          <a:xfrm>
            <a:off x="2514600" y="2051050"/>
            <a:ext cx="95250" cy="523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6" name="Oval 16"/>
          <p:cNvSpPr>
            <a:spLocks noChangeArrowheads="1"/>
          </p:cNvSpPr>
          <p:nvPr/>
        </p:nvSpPr>
        <p:spPr bwMode="auto">
          <a:xfrm>
            <a:off x="1778000" y="9715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7" name="Oval 17"/>
          <p:cNvSpPr>
            <a:spLocks noChangeArrowheads="1"/>
          </p:cNvSpPr>
          <p:nvPr/>
        </p:nvSpPr>
        <p:spPr bwMode="auto">
          <a:xfrm>
            <a:off x="2819400" y="2222500"/>
            <a:ext cx="95250" cy="523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8" name="Oval 18"/>
          <p:cNvSpPr>
            <a:spLocks noChangeArrowheads="1"/>
          </p:cNvSpPr>
          <p:nvPr/>
        </p:nvSpPr>
        <p:spPr bwMode="auto">
          <a:xfrm>
            <a:off x="3200400" y="2371725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9" name="Oval 19"/>
          <p:cNvSpPr>
            <a:spLocks noChangeArrowheads="1"/>
          </p:cNvSpPr>
          <p:nvPr/>
        </p:nvSpPr>
        <p:spPr bwMode="auto">
          <a:xfrm>
            <a:off x="1803400" y="685800"/>
            <a:ext cx="95250" cy="53975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40" name="Oval 20"/>
          <p:cNvSpPr>
            <a:spLocks noChangeArrowheads="1"/>
          </p:cNvSpPr>
          <p:nvPr/>
        </p:nvSpPr>
        <p:spPr bwMode="auto">
          <a:xfrm>
            <a:off x="8128000" y="3865563"/>
            <a:ext cx="95250" cy="52387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41" name="Oval 21"/>
          <p:cNvSpPr>
            <a:spLocks noChangeArrowheads="1"/>
          </p:cNvSpPr>
          <p:nvPr/>
        </p:nvSpPr>
        <p:spPr bwMode="auto">
          <a:xfrm>
            <a:off x="6197600" y="36004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42" name="Oval 22"/>
          <p:cNvSpPr>
            <a:spLocks noChangeArrowheads="1"/>
          </p:cNvSpPr>
          <p:nvPr/>
        </p:nvSpPr>
        <p:spPr bwMode="auto">
          <a:xfrm>
            <a:off x="7645400" y="3894138"/>
            <a:ext cx="95250" cy="523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43" name="Oval 23"/>
          <p:cNvSpPr>
            <a:spLocks noChangeArrowheads="1"/>
          </p:cNvSpPr>
          <p:nvPr/>
        </p:nvSpPr>
        <p:spPr bwMode="auto">
          <a:xfrm>
            <a:off x="6807200" y="3937000"/>
            <a:ext cx="95250" cy="523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44" name="Oval 24"/>
          <p:cNvSpPr>
            <a:spLocks noChangeArrowheads="1"/>
          </p:cNvSpPr>
          <p:nvPr/>
        </p:nvSpPr>
        <p:spPr bwMode="auto">
          <a:xfrm>
            <a:off x="7213600" y="4037013"/>
            <a:ext cx="101600" cy="55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625600" y="1657350"/>
            <a:ext cx="5892800" cy="2686050"/>
            <a:chOff x="768" y="1392"/>
            <a:chExt cx="2784" cy="2256"/>
          </a:xfrm>
        </p:grpSpPr>
        <p:sp>
          <p:nvSpPr>
            <p:cNvPr id="31063" name="Line 26"/>
            <p:cNvSpPr>
              <a:spLocks noChangeShapeType="1"/>
            </p:cNvSpPr>
            <p:nvPr/>
          </p:nvSpPr>
          <p:spPr bwMode="auto">
            <a:xfrm flipV="1">
              <a:off x="768" y="3120"/>
              <a:ext cx="528" cy="5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64" name="Line 27"/>
            <p:cNvSpPr>
              <a:spLocks noChangeShapeType="1"/>
            </p:cNvSpPr>
            <p:nvPr/>
          </p:nvSpPr>
          <p:spPr bwMode="auto">
            <a:xfrm flipV="1">
              <a:off x="1296" y="2976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65" name="Line 28"/>
            <p:cNvSpPr>
              <a:spLocks noChangeShapeType="1"/>
            </p:cNvSpPr>
            <p:nvPr/>
          </p:nvSpPr>
          <p:spPr bwMode="auto">
            <a:xfrm flipV="1">
              <a:off x="1296" y="2928"/>
              <a:ext cx="4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66" name="Line 29"/>
            <p:cNvSpPr>
              <a:spLocks noChangeShapeType="1"/>
            </p:cNvSpPr>
            <p:nvPr/>
          </p:nvSpPr>
          <p:spPr bwMode="auto">
            <a:xfrm>
              <a:off x="1344" y="2928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67" name="Line 30"/>
            <p:cNvSpPr>
              <a:spLocks noChangeShapeType="1"/>
            </p:cNvSpPr>
            <p:nvPr/>
          </p:nvSpPr>
          <p:spPr bwMode="auto">
            <a:xfrm flipV="1">
              <a:off x="1488" y="2208"/>
              <a:ext cx="720" cy="7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68" name="Line 31"/>
            <p:cNvSpPr>
              <a:spLocks noChangeShapeType="1"/>
            </p:cNvSpPr>
            <p:nvPr/>
          </p:nvSpPr>
          <p:spPr bwMode="auto">
            <a:xfrm>
              <a:off x="2208" y="2208"/>
              <a:ext cx="24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69" name="Line 32"/>
            <p:cNvSpPr>
              <a:spLocks noChangeShapeType="1"/>
            </p:cNvSpPr>
            <p:nvPr/>
          </p:nvSpPr>
          <p:spPr bwMode="auto">
            <a:xfrm flipV="1">
              <a:off x="2448" y="1536"/>
              <a:ext cx="672" cy="6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70" name="Line 33"/>
            <p:cNvSpPr>
              <a:spLocks noChangeShapeType="1"/>
            </p:cNvSpPr>
            <p:nvPr/>
          </p:nvSpPr>
          <p:spPr bwMode="auto">
            <a:xfrm>
              <a:off x="3120" y="1536"/>
              <a:ext cx="3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71" name="Line 34"/>
            <p:cNvSpPr>
              <a:spLocks noChangeShapeType="1"/>
            </p:cNvSpPr>
            <p:nvPr/>
          </p:nvSpPr>
          <p:spPr bwMode="auto">
            <a:xfrm flipV="1">
              <a:off x="3504" y="1488"/>
              <a:ext cx="4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72" name="Line 35"/>
            <p:cNvSpPr>
              <a:spLocks noChangeShapeType="1"/>
            </p:cNvSpPr>
            <p:nvPr/>
          </p:nvSpPr>
          <p:spPr bwMode="auto">
            <a:xfrm flipV="1">
              <a:off x="3552" y="1392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46" name="Oval 36"/>
          <p:cNvSpPr>
            <a:spLocks noChangeArrowheads="1"/>
          </p:cNvSpPr>
          <p:nvPr/>
        </p:nvSpPr>
        <p:spPr bwMode="auto">
          <a:xfrm>
            <a:off x="1549400" y="4332288"/>
            <a:ext cx="95250" cy="53975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47" name="Oval 37"/>
          <p:cNvSpPr>
            <a:spLocks noChangeArrowheads="1"/>
          </p:cNvSpPr>
          <p:nvPr/>
        </p:nvSpPr>
        <p:spPr bwMode="auto">
          <a:xfrm>
            <a:off x="1930400" y="411480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48" name="Oval 38"/>
          <p:cNvSpPr>
            <a:spLocks noChangeArrowheads="1"/>
          </p:cNvSpPr>
          <p:nvPr/>
        </p:nvSpPr>
        <p:spPr bwMode="auto">
          <a:xfrm>
            <a:off x="2235200" y="39433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49" name="Oval 39"/>
          <p:cNvSpPr>
            <a:spLocks noChangeArrowheads="1"/>
          </p:cNvSpPr>
          <p:nvPr/>
        </p:nvSpPr>
        <p:spPr bwMode="auto">
          <a:xfrm>
            <a:off x="2692400" y="365760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0" name="Oval 40"/>
          <p:cNvSpPr>
            <a:spLocks noChangeArrowheads="1"/>
          </p:cNvSpPr>
          <p:nvPr/>
        </p:nvSpPr>
        <p:spPr bwMode="auto">
          <a:xfrm>
            <a:off x="2730500" y="34861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1" name="Oval 41"/>
          <p:cNvSpPr>
            <a:spLocks noChangeArrowheads="1"/>
          </p:cNvSpPr>
          <p:nvPr/>
        </p:nvSpPr>
        <p:spPr bwMode="auto">
          <a:xfrm>
            <a:off x="3257550" y="33718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2" name="Oval 42"/>
          <p:cNvSpPr>
            <a:spLocks noChangeArrowheads="1"/>
          </p:cNvSpPr>
          <p:nvPr/>
        </p:nvSpPr>
        <p:spPr bwMode="auto">
          <a:xfrm>
            <a:off x="3962400" y="297180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3" name="Oval 43"/>
          <p:cNvSpPr>
            <a:spLocks noChangeArrowheads="1"/>
          </p:cNvSpPr>
          <p:nvPr/>
        </p:nvSpPr>
        <p:spPr bwMode="auto">
          <a:xfrm>
            <a:off x="5588000" y="23431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4" name="Oval 44"/>
          <p:cNvSpPr>
            <a:spLocks noChangeArrowheads="1"/>
          </p:cNvSpPr>
          <p:nvPr/>
        </p:nvSpPr>
        <p:spPr bwMode="auto">
          <a:xfrm>
            <a:off x="5994400" y="21145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5" name="Oval 45"/>
          <p:cNvSpPr>
            <a:spLocks noChangeArrowheads="1"/>
          </p:cNvSpPr>
          <p:nvPr/>
        </p:nvSpPr>
        <p:spPr bwMode="auto">
          <a:xfrm>
            <a:off x="6299200" y="194310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6" name="Oval 46"/>
          <p:cNvSpPr>
            <a:spLocks noChangeArrowheads="1"/>
          </p:cNvSpPr>
          <p:nvPr/>
        </p:nvSpPr>
        <p:spPr bwMode="auto">
          <a:xfrm>
            <a:off x="6807200" y="1800225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7" name="Oval 47"/>
          <p:cNvSpPr>
            <a:spLocks noChangeArrowheads="1"/>
          </p:cNvSpPr>
          <p:nvPr/>
        </p:nvSpPr>
        <p:spPr bwMode="auto">
          <a:xfrm>
            <a:off x="7315200" y="1800225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8" name="Oval 48"/>
          <p:cNvSpPr>
            <a:spLocks noChangeArrowheads="1"/>
          </p:cNvSpPr>
          <p:nvPr/>
        </p:nvSpPr>
        <p:spPr bwMode="auto">
          <a:xfrm>
            <a:off x="7454900" y="1614488"/>
            <a:ext cx="95250" cy="53975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2743200" y="800100"/>
            <a:ext cx="4267200" cy="4572000"/>
            <a:chOff x="1296" y="672"/>
            <a:chExt cx="2016" cy="3840"/>
          </a:xfrm>
        </p:grpSpPr>
        <p:sp>
          <p:nvSpPr>
            <p:cNvPr id="31054" name="Line 50"/>
            <p:cNvSpPr>
              <a:spLocks noChangeShapeType="1"/>
            </p:cNvSpPr>
            <p:nvPr/>
          </p:nvSpPr>
          <p:spPr bwMode="auto">
            <a:xfrm>
              <a:off x="1296" y="672"/>
              <a:ext cx="0" cy="6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55" name="Line 51"/>
            <p:cNvSpPr>
              <a:spLocks noChangeShapeType="1"/>
            </p:cNvSpPr>
            <p:nvPr/>
          </p:nvSpPr>
          <p:spPr bwMode="auto">
            <a:xfrm>
              <a:off x="1296" y="1296"/>
              <a:ext cx="960" cy="96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56" name="Line 52"/>
            <p:cNvSpPr>
              <a:spLocks noChangeShapeType="1"/>
            </p:cNvSpPr>
            <p:nvPr/>
          </p:nvSpPr>
          <p:spPr bwMode="auto">
            <a:xfrm>
              <a:off x="2256" y="2256"/>
              <a:ext cx="0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57" name="Line 53"/>
            <p:cNvSpPr>
              <a:spLocks noChangeShapeType="1"/>
            </p:cNvSpPr>
            <p:nvPr/>
          </p:nvSpPr>
          <p:spPr bwMode="auto">
            <a:xfrm>
              <a:off x="2256" y="2736"/>
              <a:ext cx="192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58" name="Line 54"/>
            <p:cNvSpPr>
              <a:spLocks noChangeShapeType="1"/>
            </p:cNvSpPr>
            <p:nvPr/>
          </p:nvSpPr>
          <p:spPr bwMode="auto">
            <a:xfrm>
              <a:off x="2448" y="2928"/>
              <a:ext cx="0" cy="7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59" name="Line 55"/>
            <p:cNvSpPr>
              <a:spLocks noChangeShapeType="1"/>
            </p:cNvSpPr>
            <p:nvPr/>
          </p:nvSpPr>
          <p:spPr bwMode="auto">
            <a:xfrm flipH="1">
              <a:off x="2304" y="3696"/>
              <a:ext cx="144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60" name="Line 56"/>
            <p:cNvSpPr>
              <a:spLocks noChangeShapeType="1"/>
            </p:cNvSpPr>
            <p:nvPr/>
          </p:nvSpPr>
          <p:spPr bwMode="auto">
            <a:xfrm>
              <a:off x="2304" y="3792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61" name="Line 57"/>
            <p:cNvSpPr>
              <a:spLocks noChangeShapeType="1"/>
            </p:cNvSpPr>
            <p:nvPr/>
          </p:nvSpPr>
          <p:spPr bwMode="auto">
            <a:xfrm>
              <a:off x="2304" y="4128"/>
              <a:ext cx="432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62" name="Line 58"/>
            <p:cNvSpPr>
              <a:spLocks noChangeShapeType="1"/>
            </p:cNvSpPr>
            <p:nvPr/>
          </p:nvSpPr>
          <p:spPr bwMode="auto">
            <a:xfrm>
              <a:off x="2736" y="4512"/>
              <a:ext cx="5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60" name="Oval 59"/>
          <p:cNvSpPr>
            <a:spLocks noChangeArrowheads="1"/>
          </p:cNvSpPr>
          <p:nvPr/>
        </p:nvSpPr>
        <p:spPr bwMode="auto">
          <a:xfrm>
            <a:off x="2679700" y="742950"/>
            <a:ext cx="95250" cy="53975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1" name="Oval 60"/>
          <p:cNvSpPr>
            <a:spLocks noChangeArrowheads="1"/>
          </p:cNvSpPr>
          <p:nvPr/>
        </p:nvSpPr>
        <p:spPr bwMode="auto">
          <a:xfrm>
            <a:off x="2679700" y="102870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2" name="Oval 61"/>
          <p:cNvSpPr>
            <a:spLocks noChangeArrowheads="1"/>
          </p:cNvSpPr>
          <p:nvPr/>
        </p:nvSpPr>
        <p:spPr bwMode="auto">
          <a:xfrm>
            <a:off x="2679700" y="13144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3" name="Oval 62"/>
          <p:cNvSpPr>
            <a:spLocks noChangeArrowheads="1"/>
          </p:cNvSpPr>
          <p:nvPr/>
        </p:nvSpPr>
        <p:spPr bwMode="auto">
          <a:xfrm>
            <a:off x="2743200" y="15430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4" name="Oval 63"/>
          <p:cNvSpPr>
            <a:spLocks noChangeArrowheads="1"/>
          </p:cNvSpPr>
          <p:nvPr/>
        </p:nvSpPr>
        <p:spPr bwMode="auto">
          <a:xfrm>
            <a:off x="2946400" y="16573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5" name="Oval 64"/>
          <p:cNvSpPr>
            <a:spLocks noChangeArrowheads="1"/>
          </p:cNvSpPr>
          <p:nvPr/>
        </p:nvSpPr>
        <p:spPr bwMode="auto">
          <a:xfrm>
            <a:off x="3352800" y="18859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6" name="Oval 65"/>
          <p:cNvSpPr>
            <a:spLocks noChangeArrowheads="1"/>
          </p:cNvSpPr>
          <p:nvPr/>
        </p:nvSpPr>
        <p:spPr bwMode="auto">
          <a:xfrm>
            <a:off x="5130800" y="39433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7" name="Oval 66"/>
          <p:cNvSpPr>
            <a:spLocks noChangeArrowheads="1"/>
          </p:cNvSpPr>
          <p:nvPr/>
        </p:nvSpPr>
        <p:spPr bwMode="auto">
          <a:xfrm>
            <a:off x="5130800" y="41719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8" name="Oval 67"/>
          <p:cNvSpPr>
            <a:spLocks noChangeArrowheads="1"/>
          </p:cNvSpPr>
          <p:nvPr/>
        </p:nvSpPr>
        <p:spPr bwMode="auto">
          <a:xfrm>
            <a:off x="4813300" y="47434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9" name="Oval 68"/>
          <p:cNvSpPr>
            <a:spLocks noChangeArrowheads="1"/>
          </p:cNvSpPr>
          <p:nvPr/>
        </p:nvSpPr>
        <p:spPr bwMode="auto">
          <a:xfrm>
            <a:off x="5105400" y="502920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70" name="Oval 69"/>
          <p:cNvSpPr>
            <a:spLocks noChangeArrowheads="1"/>
          </p:cNvSpPr>
          <p:nvPr/>
        </p:nvSpPr>
        <p:spPr bwMode="auto">
          <a:xfrm>
            <a:off x="5588000" y="525780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71" name="Oval 70"/>
          <p:cNvSpPr>
            <a:spLocks noChangeArrowheads="1"/>
          </p:cNvSpPr>
          <p:nvPr/>
        </p:nvSpPr>
        <p:spPr bwMode="auto">
          <a:xfrm>
            <a:off x="6400800" y="5343525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72" name="Oval 71"/>
          <p:cNvSpPr>
            <a:spLocks noChangeArrowheads="1"/>
          </p:cNvSpPr>
          <p:nvPr/>
        </p:nvSpPr>
        <p:spPr bwMode="auto">
          <a:xfrm>
            <a:off x="6972300" y="5337175"/>
            <a:ext cx="95250" cy="52388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73" name="Line 72"/>
          <p:cNvSpPr>
            <a:spLocks noChangeShapeType="1"/>
          </p:cNvSpPr>
          <p:nvPr/>
        </p:nvSpPr>
        <p:spPr bwMode="auto">
          <a:xfrm>
            <a:off x="4673600" y="3429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73"/>
          <p:cNvGrpSpPr>
            <a:grpSpLocks/>
          </p:cNvGrpSpPr>
          <p:nvPr/>
        </p:nvGrpSpPr>
        <p:grpSpPr bwMode="auto">
          <a:xfrm>
            <a:off x="4064000" y="342900"/>
            <a:ext cx="609600" cy="5314950"/>
            <a:chOff x="1920" y="288"/>
            <a:chExt cx="288" cy="4464"/>
          </a:xfrm>
        </p:grpSpPr>
        <p:sp>
          <p:nvSpPr>
            <p:cNvPr id="31041" name="Line 74"/>
            <p:cNvSpPr>
              <a:spLocks noChangeShapeType="1"/>
            </p:cNvSpPr>
            <p:nvPr/>
          </p:nvSpPr>
          <p:spPr bwMode="auto">
            <a:xfrm flipV="1">
              <a:off x="1920" y="3792"/>
              <a:ext cx="0" cy="96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42" name="Line 75"/>
            <p:cNvSpPr>
              <a:spLocks noChangeShapeType="1"/>
            </p:cNvSpPr>
            <p:nvPr/>
          </p:nvSpPr>
          <p:spPr bwMode="auto">
            <a:xfrm flipV="1">
              <a:off x="1920" y="3504"/>
              <a:ext cx="288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43" name="Line 76"/>
            <p:cNvSpPr>
              <a:spLocks noChangeShapeType="1"/>
            </p:cNvSpPr>
            <p:nvPr/>
          </p:nvSpPr>
          <p:spPr bwMode="auto">
            <a:xfrm flipV="1">
              <a:off x="2208" y="2880"/>
              <a:ext cx="0" cy="6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44" name="Line 77"/>
            <p:cNvSpPr>
              <a:spLocks noChangeShapeType="1"/>
            </p:cNvSpPr>
            <p:nvPr/>
          </p:nvSpPr>
          <p:spPr bwMode="auto">
            <a:xfrm flipH="1" flipV="1">
              <a:off x="2064" y="2736"/>
              <a:ext cx="144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45" name="Line 78"/>
            <p:cNvSpPr>
              <a:spLocks noChangeShapeType="1"/>
            </p:cNvSpPr>
            <p:nvPr/>
          </p:nvSpPr>
          <p:spPr bwMode="auto">
            <a:xfrm flipV="1">
              <a:off x="2064" y="1968"/>
              <a:ext cx="0" cy="7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46" name="Line 79"/>
            <p:cNvSpPr>
              <a:spLocks noChangeShapeType="1"/>
            </p:cNvSpPr>
            <p:nvPr/>
          </p:nvSpPr>
          <p:spPr bwMode="auto">
            <a:xfrm flipV="1">
              <a:off x="2064" y="1872"/>
              <a:ext cx="96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47" name="Line 80"/>
            <p:cNvSpPr>
              <a:spLocks noChangeShapeType="1"/>
            </p:cNvSpPr>
            <p:nvPr/>
          </p:nvSpPr>
          <p:spPr bwMode="auto">
            <a:xfrm flipH="1" flipV="1">
              <a:off x="2112" y="1824"/>
              <a:ext cx="4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48" name="Line 81"/>
            <p:cNvSpPr>
              <a:spLocks noChangeShapeType="1"/>
            </p:cNvSpPr>
            <p:nvPr/>
          </p:nvSpPr>
          <p:spPr bwMode="auto">
            <a:xfrm flipH="1">
              <a:off x="2016" y="182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49" name="Line 82"/>
            <p:cNvSpPr>
              <a:spLocks noChangeShapeType="1"/>
            </p:cNvSpPr>
            <p:nvPr/>
          </p:nvSpPr>
          <p:spPr bwMode="auto">
            <a:xfrm flipH="1" flipV="1">
              <a:off x="1968" y="1776"/>
              <a:ext cx="4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50" name="Line 83"/>
            <p:cNvSpPr>
              <a:spLocks noChangeShapeType="1"/>
            </p:cNvSpPr>
            <p:nvPr/>
          </p:nvSpPr>
          <p:spPr bwMode="auto">
            <a:xfrm flipV="1">
              <a:off x="1968" y="1008"/>
              <a:ext cx="0" cy="7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51" name="Line 84"/>
            <p:cNvSpPr>
              <a:spLocks noChangeShapeType="1"/>
            </p:cNvSpPr>
            <p:nvPr/>
          </p:nvSpPr>
          <p:spPr bwMode="auto">
            <a:xfrm flipV="1">
              <a:off x="1968" y="816"/>
              <a:ext cx="192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52" name="Line 85"/>
            <p:cNvSpPr>
              <a:spLocks noChangeShapeType="1"/>
            </p:cNvSpPr>
            <p:nvPr/>
          </p:nvSpPr>
          <p:spPr bwMode="auto">
            <a:xfrm flipV="1">
              <a:off x="2160" y="384"/>
              <a:ext cx="0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53" name="Line 86"/>
            <p:cNvSpPr>
              <a:spLocks noChangeShapeType="1"/>
            </p:cNvSpPr>
            <p:nvPr/>
          </p:nvSpPr>
          <p:spPr bwMode="auto">
            <a:xfrm flipH="1" flipV="1">
              <a:off x="2064" y="288"/>
              <a:ext cx="96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75" name="Oval 87"/>
          <p:cNvSpPr>
            <a:spLocks noChangeArrowheads="1"/>
          </p:cNvSpPr>
          <p:nvPr/>
        </p:nvSpPr>
        <p:spPr bwMode="auto">
          <a:xfrm>
            <a:off x="4000500" y="5603875"/>
            <a:ext cx="95250" cy="53975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76" name="Oval 88"/>
          <p:cNvSpPr>
            <a:spLocks noChangeArrowheads="1"/>
          </p:cNvSpPr>
          <p:nvPr/>
        </p:nvSpPr>
        <p:spPr bwMode="auto">
          <a:xfrm>
            <a:off x="4000500" y="548640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77" name="Oval 89"/>
          <p:cNvSpPr>
            <a:spLocks noChangeArrowheads="1"/>
          </p:cNvSpPr>
          <p:nvPr/>
        </p:nvSpPr>
        <p:spPr bwMode="auto">
          <a:xfrm>
            <a:off x="4610100" y="411480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78" name="Oval 90"/>
          <p:cNvSpPr>
            <a:spLocks noChangeArrowheads="1"/>
          </p:cNvSpPr>
          <p:nvPr/>
        </p:nvSpPr>
        <p:spPr bwMode="auto">
          <a:xfrm>
            <a:off x="4368800" y="42862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79" name="Oval 91"/>
          <p:cNvSpPr>
            <a:spLocks noChangeArrowheads="1"/>
          </p:cNvSpPr>
          <p:nvPr/>
        </p:nvSpPr>
        <p:spPr bwMode="auto">
          <a:xfrm>
            <a:off x="4000500" y="46291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80" name="Oval 92"/>
          <p:cNvSpPr>
            <a:spLocks noChangeArrowheads="1"/>
          </p:cNvSpPr>
          <p:nvPr/>
        </p:nvSpPr>
        <p:spPr bwMode="auto">
          <a:xfrm>
            <a:off x="4000500" y="48577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81" name="Oval 93"/>
          <p:cNvSpPr>
            <a:spLocks noChangeArrowheads="1"/>
          </p:cNvSpPr>
          <p:nvPr/>
        </p:nvSpPr>
        <p:spPr bwMode="auto">
          <a:xfrm>
            <a:off x="4000500" y="502920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82" name="Oval 94"/>
          <p:cNvSpPr>
            <a:spLocks noChangeArrowheads="1"/>
          </p:cNvSpPr>
          <p:nvPr/>
        </p:nvSpPr>
        <p:spPr bwMode="auto">
          <a:xfrm>
            <a:off x="4000500" y="525780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83" name="Oval 95"/>
          <p:cNvSpPr>
            <a:spLocks noChangeArrowheads="1"/>
          </p:cNvSpPr>
          <p:nvPr/>
        </p:nvSpPr>
        <p:spPr bwMode="auto">
          <a:xfrm>
            <a:off x="4114800" y="1250950"/>
            <a:ext cx="95250" cy="523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84" name="Oval 96"/>
          <p:cNvSpPr>
            <a:spLocks noChangeArrowheads="1"/>
          </p:cNvSpPr>
          <p:nvPr/>
        </p:nvSpPr>
        <p:spPr bwMode="auto">
          <a:xfrm>
            <a:off x="4114800" y="1479550"/>
            <a:ext cx="95250" cy="523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85" name="Oval 97"/>
          <p:cNvSpPr>
            <a:spLocks noChangeArrowheads="1"/>
          </p:cNvSpPr>
          <p:nvPr/>
        </p:nvSpPr>
        <p:spPr bwMode="auto">
          <a:xfrm>
            <a:off x="4114800" y="1708150"/>
            <a:ext cx="95250" cy="523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86" name="Oval 98"/>
          <p:cNvSpPr>
            <a:spLocks noChangeArrowheads="1"/>
          </p:cNvSpPr>
          <p:nvPr/>
        </p:nvSpPr>
        <p:spPr bwMode="auto">
          <a:xfrm>
            <a:off x="4610100" y="37147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87" name="Oval 99"/>
          <p:cNvSpPr>
            <a:spLocks noChangeArrowheads="1"/>
          </p:cNvSpPr>
          <p:nvPr/>
        </p:nvSpPr>
        <p:spPr bwMode="auto">
          <a:xfrm>
            <a:off x="4521200" y="908050"/>
            <a:ext cx="95250" cy="523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88" name="Oval 100"/>
          <p:cNvSpPr>
            <a:spLocks noChangeArrowheads="1"/>
          </p:cNvSpPr>
          <p:nvPr/>
        </p:nvSpPr>
        <p:spPr bwMode="auto">
          <a:xfrm>
            <a:off x="4521200" y="679450"/>
            <a:ext cx="95250" cy="523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89" name="Oval 101"/>
          <p:cNvSpPr>
            <a:spLocks noChangeArrowheads="1"/>
          </p:cNvSpPr>
          <p:nvPr/>
        </p:nvSpPr>
        <p:spPr bwMode="auto">
          <a:xfrm>
            <a:off x="4610100" y="38290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90" name="Oval 102"/>
          <p:cNvSpPr>
            <a:spLocks noChangeArrowheads="1"/>
          </p:cNvSpPr>
          <p:nvPr/>
        </p:nvSpPr>
        <p:spPr bwMode="auto">
          <a:xfrm>
            <a:off x="4267200" y="285750"/>
            <a:ext cx="95250" cy="53975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91" name="Oval 103"/>
          <p:cNvSpPr>
            <a:spLocks noChangeArrowheads="1"/>
          </p:cNvSpPr>
          <p:nvPr/>
        </p:nvSpPr>
        <p:spPr bwMode="auto">
          <a:xfrm>
            <a:off x="4521200" y="508000"/>
            <a:ext cx="95250" cy="523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92" name="Oval 104"/>
          <p:cNvSpPr>
            <a:spLocks noChangeArrowheads="1"/>
          </p:cNvSpPr>
          <p:nvPr/>
        </p:nvSpPr>
        <p:spPr bwMode="auto">
          <a:xfrm>
            <a:off x="4305300" y="31432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105"/>
          <p:cNvGrpSpPr>
            <a:grpSpLocks/>
          </p:cNvGrpSpPr>
          <p:nvPr/>
        </p:nvGrpSpPr>
        <p:grpSpPr bwMode="auto">
          <a:xfrm>
            <a:off x="4775200" y="3200400"/>
            <a:ext cx="3251200" cy="228600"/>
            <a:chOff x="2256" y="2688"/>
            <a:chExt cx="1536" cy="192"/>
          </a:xfrm>
        </p:grpSpPr>
        <p:sp>
          <p:nvSpPr>
            <p:cNvPr id="31038" name="Line 106"/>
            <p:cNvSpPr>
              <a:spLocks noChangeShapeType="1"/>
            </p:cNvSpPr>
            <p:nvPr/>
          </p:nvSpPr>
          <p:spPr bwMode="auto">
            <a:xfrm>
              <a:off x="2256" y="2688"/>
              <a:ext cx="1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39" name="Line 107"/>
            <p:cNvSpPr>
              <a:spLocks noChangeShapeType="1"/>
            </p:cNvSpPr>
            <p:nvPr/>
          </p:nvSpPr>
          <p:spPr bwMode="auto">
            <a:xfrm>
              <a:off x="3456" y="2688"/>
              <a:ext cx="192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40" name="Line 108"/>
            <p:cNvSpPr>
              <a:spLocks noChangeShapeType="1"/>
            </p:cNvSpPr>
            <p:nvPr/>
          </p:nvSpPr>
          <p:spPr bwMode="auto">
            <a:xfrm>
              <a:off x="3648" y="2880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94" name="Oval 109"/>
          <p:cNvSpPr>
            <a:spLocks noChangeArrowheads="1"/>
          </p:cNvSpPr>
          <p:nvPr/>
        </p:nvSpPr>
        <p:spPr bwMode="auto">
          <a:xfrm>
            <a:off x="8026400" y="3394075"/>
            <a:ext cx="100013" cy="55563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95" name="Oval 110"/>
          <p:cNvSpPr>
            <a:spLocks noChangeArrowheads="1"/>
          </p:cNvSpPr>
          <p:nvPr/>
        </p:nvSpPr>
        <p:spPr bwMode="auto">
          <a:xfrm>
            <a:off x="6705600" y="3165475"/>
            <a:ext cx="100013" cy="55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96" name="Oval 111"/>
          <p:cNvSpPr>
            <a:spLocks noChangeArrowheads="1"/>
          </p:cNvSpPr>
          <p:nvPr/>
        </p:nvSpPr>
        <p:spPr bwMode="auto">
          <a:xfrm>
            <a:off x="7213600" y="3165475"/>
            <a:ext cx="100013" cy="55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97" name="Oval 112"/>
          <p:cNvSpPr>
            <a:spLocks noChangeArrowheads="1"/>
          </p:cNvSpPr>
          <p:nvPr/>
        </p:nvSpPr>
        <p:spPr bwMode="auto">
          <a:xfrm>
            <a:off x="7721600" y="3394075"/>
            <a:ext cx="100013" cy="55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98" name="Oval 113"/>
          <p:cNvSpPr>
            <a:spLocks noChangeArrowheads="1"/>
          </p:cNvSpPr>
          <p:nvPr/>
        </p:nvSpPr>
        <p:spPr bwMode="auto">
          <a:xfrm>
            <a:off x="2641600" y="5043488"/>
            <a:ext cx="153988" cy="87312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99" name="Line 114"/>
          <p:cNvSpPr>
            <a:spLocks noChangeShapeType="1"/>
          </p:cNvSpPr>
          <p:nvPr/>
        </p:nvSpPr>
        <p:spPr bwMode="auto">
          <a:xfrm flipH="1">
            <a:off x="2336800" y="508635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00" name="Line 115"/>
          <p:cNvSpPr>
            <a:spLocks noChangeShapeType="1"/>
          </p:cNvSpPr>
          <p:nvPr/>
        </p:nvSpPr>
        <p:spPr bwMode="auto">
          <a:xfrm flipH="1" flipV="1">
            <a:off x="2032000" y="4914900"/>
            <a:ext cx="304800" cy="171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01" name="Line 116"/>
          <p:cNvSpPr>
            <a:spLocks noChangeShapeType="1"/>
          </p:cNvSpPr>
          <p:nvPr/>
        </p:nvSpPr>
        <p:spPr bwMode="auto">
          <a:xfrm flipV="1">
            <a:off x="2032000" y="4800600"/>
            <a:ext cx="0" cy="114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02" name="Line 117"/>
          <p:cNvSpPr>
            <a:spLocks noChangeShapeType="1"/>
          </p:cNvSpPr>
          <p:nvPr/>
        </p:nvSpPr>
        <p:spPr bwMode="auto">
          <a:xfrm flipV="1">
            <a:off x="2032000" y="3714750"/>
            <a:ext cx="2032000" cy="1085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03" name="Line 118"/>
          <p:cNvSpPr>
            <a:spLocks noChangeShapeType="1"/>
          </p:cNvSpPr>
          <p:nvPr/>
        </p:nvSpPr>
        <p:spPr bwMode="auto">
          <a:xfrm flipV="1">
            <a:off x="4064000" y="34861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04" name="Line 119"/>
          <p:cNvSpPr>
            <a:spLocks noChangeShapeType="1"/>
          </p:cNvSpPr>
          <p:nvPr/>
        </p:nvSpPr>
        <p:spPr bwMode="auto">
          <a:xfrm flipV="1">
            <a:off x="4064000" y="3257550"/>
            <a:ext cx="4064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05" name="Line 120"/>
          <p:cNvSpPr>
            <a:spLocks noChangeShapeType="1"/>
          </p:cNvSpPr>
          <p:nvPr/>
        </p:nvSpPr>
        <p:spPr bwMode="auto">
          <a:xfrm>
            <a:off x="4470400" y="3257550"/>
            <a:ext cx="10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06" name="Line 121"/>
          <p:cNvSpPr>
            <a:spLocks noChangeShapeType="1"/>
          </p:cNvSpPr>
          <p:nvPr/>
        </p:nvSpPr>
        <p:spPr bwMode="auto">
          <a:xfrm flipV="1">
            <a:off x="4572000" y="2971800"/>
            <a:ext cx="609600" cy="285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07" name="Line 122"/>
          <p:cNvSpPr>
            <a:spLocks noChangeShapeType="1"/>
          </p:cNvSpPr>
          <p:nvPr/>
        </p:nvSpPr>
        <p:spPr bwMode="auto">
          <a:xfrm flipV="1">
            <a:off x="5181600" y="2686050"/>
            <a:ext cx="0" cy="285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08" name="Line 123"/>
          <p:cNvSpPr>
            <a:spLocks noChangeShapeType="1"/>
          </p:cNvSpPr>
          <p:nvPr/>
        </p:nvSpPr>
        <p:spPr bwMode="auto">
          <a:xfrm>
            <a:off x="5181600" y="2686050"/>
            <a:ext cx="10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09" name="Line 124"/>
          <p:cNvSpPr>
            <a:spLocks noChangeShapeType="1"/>
          </p:cNvSpPr>
          <p:nvPr/>
        </p:nvSpPr>
        <p:spPr bwMode="auto">
          <a:xfrm flipV="1">
            <a:off x="5283200" y="2514600"/>
            <a:ext cx="0" cy="171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10" name="Line 125"/>
          <p:cNvSpPr>
            <a:spLocks noChangeShapeType="1"/>
          </p:cNvSpPr>
          <p:nvPr/>
        </p:nvSpPr>
        <p:spPr bwMode="auto">
          <a:xfrm flipV="1">
            <a:off x="5283200" y="2457450"/>
            <a:ext cx="101600" cy="57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11" name="Line 126"/>
          <p:cNvSpPr>
            <a:spLocks noChangeShapeType="1"/>
          </p:cNvSpPr>
          <p:nvPr/>
        </p:nvSpPr>
        <p:spPr bwMode="auto">
          <a:xfrm flipV="1">
            <a:off x="5384800" y="1085850"/>
            <a:ext cx="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12" name="Line 127"/>
          <p:cNvSpPr>
            <a:spLocks noChangeShapeType="1"/>
          </p:cNvSpPr>
          <p:nvPr/>
        </p:nvSpPr>
        <p:spPr bwMode="auto">
          <a:xfrm flipV="1">
            <a:off x="5384800" y="857250"/>
            <a:ext cx="4064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13" name="Line 128"/>
          <p:cNvSpPr>
            <a:spLocks noChangeShapeType="1"/>
          </p:cNvSpPr>
          <p:nvPr/>
        </p:nvSpPr>
        <p:spPr bwMode="auto">
          <a:xfrm flipV="1">
            <a:off x="5791200" y="571500"/>
            <a:ext cx="0" cy="285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14" name="Oval 129"/>
          <p:cNvSpPr>
            <a:spLocks noChangeArrowheads="1"/>
          </p:cNvSpPr>
          <p:nvPr/>
        </p:nvSpPr>
        <p:spPr bwMode="auto">
          <a:xfrm>
            <a:off x="1968500" y="4857750"/>
            <a:ext cx="100013" cy="55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15" name="Oval 130"/>
          <p:cNvSpPr>
            <a:spLocks noChangeArrowheads="1"/>
          </p:cNvSpPr>
          <p:nvPr/>
        </p:nvSpPr>
        <p:spPr bwMode="auto">
          <a:xfrm>
            <a:off x="2133600" y="4686300"/>
            <a:ext cx="100013" cy="55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16" name="Oval 131"/>
          <p:cNvSpPr>
            <a:spLocks noChangeArrowheads="1"/>
          </p:cNvSpPr>
          <p:nvPr/>
        </p:nvSpPr>
        <p:spPr bwMode="auto">
          <a:xfrm>
            <a:off x="2336800" y="4572000"/>
            <a:ext cx="100013" cy="55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17" name="Oval 132"/>
          <p:cNvSpPr>
            <a:spLocks noChangeArrowheads="1"/>
          </p:cNvSpPr>
          <p:nvPr/>
        </p:nvSpPr>
        <p:spPr bwMode="auto">
          <a:xfrm>
            <a:off x="2668588" y="4400550"/>
            <a:ext cx="100012" cy="55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18" name="Oval 133"/>
          <p:cNvSpPr>
            <a:spLocks noChangeArrowheads="1"/>
          </p:cNvSpPr>
          <p:nvPr/>
        </p:nvSpPr>
        <p:spPr bwMode="auto">
          <a:xfrm>
            <a:off x="2336800" y="5059363"/>
            <a:ext cx="100013" cy="55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19" name="Oval 134"/>
          <p:cNvSpPr>
            <a:spLocks noChangeArrowheads="1"/>
          </p:cNvSpPr>
          <p:nvPr/>
        </p:nvSpPr>
        <p:spPr bwMode="auto">
          <a:xfrm>
            <a:off x="2984500" y="4229100"/>
            <a:ext cx="100013" cy="55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0" name="Oval 135"/>
          <p:cNvSpPr>
            <a:spLocks noChangeArrowheads="1"/>
          </p:cNvSpPr>
          <p:nvPr/>
        </p:nvSpPr>
        <p:spPr bwMode="auto">
          <a:xfrm>
            <a:off x="3187700" y="4114800"/>
            <a:ext cx="100013" cy="55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1" name="Oval 136"/>
          <p:cNvSpPr>
            <a:spLocks noChangeArrowheads="1"/>
          </p:cNvSpPr>
          <p:nvPr/>
        </p:nvSpPr>
        <p:spPr bwMode="auto">
          <a:xfrm>
            <a:off x="3390900" y="4008438"/>
            <a:ext cx="100013" cy="55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2" name="Oval 137"/>
          <p:cNvSpPr>
            <a:spLocks noChangeArrowheads="1"/>
          </p:cNvSpPr>
          <p:nvPr/>
        </p:nvSpPr>
        <p:spPr bwMode="auto">
          <a:xfrm>
            <a:off x="3759200" y="3822700"/>
            <a:ext cx="100013" cy="55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3" name="Oval 138"/>
          <p:cNvSpPr>
            <a:spLocks noChangeArrowheads="1"/>
          </p:cNvSpPr>
          <p:nvPr/>
        </p:nvSpPr>
        <p:spPr bwMode="auto">
          <a:xfrm>
            <a:off x="4013200" y="3600450"/>
            <a:ext cx="100013" cy="55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4" name="Oval 139"/>
          <p:cNvSpPr>
            <a:spLocks noChangeArrowheads="1"/>
          </p:cNvSpPr>
          <p:nvPr/>
        </p:nvSpPr>
        <p:spPr bwMode="auto">
          <a:xfrm>
            <a:off x="5727700" y="528638"/>
            <a:ext cx="95250" cy="53975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5" name="Oval 140"/>
          <p:cNvSpPr>
            <a:spLocks noChangeArrowheads="1"/>
          </p:cNvSpPr>
          <p:nvPr/>
        </p:nvSpPr>
        <p:spPr bwMode="auto">
          <a:xfrm>
            <a:off x="5321300" y="2251075"/>
            <a:ext cx="95250" cy="523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6" name="Oval 141"/>
          <p:cNvSpPr>
            <a:spLocks noChangeArrowheads="1"/>
          </p:cNvSpPr>
          <p:nvPr/>
        </p:nvSpPr>
        <p:spPr bwMode="auto">
          <a:xfrm>
            <a:off x="5740400" y="788988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7" name="Oval 142"/>
          <p:cNvSpPr>
            <a:spLocks noChangeArrowheads="1"/>
          </p:cNvSpPr>
          <p:nvPr/>
        </p:nvSpPr>
        <p:spPr bwMode="auto">
          <a:xfrm>
            <a:off x="5334000" y="111760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8" name="Oval 143"/>
          <p:cNvSpPr>
            <a:spLocks noChangeArrowheads="1"/>
          </p:cNvSpPr>
          <p:nvPr/>
        </p:nvSpPr>
        <p:spPr bwMode="auto">
          <a:xfrm>
            <a:off x="5448300" y="985838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9" name="Oval 144"/>
          <p:cNvSpPr>
            <a:spLocks noChangeArrowheads="1"/>
          </p:cNvSpPr>
          <p:nvPr/>
        </p:nvSpPr>
        <p:spPr bwMode="auto">
          <a:xfrm>
            <a:off x="5334000" y="1831975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30" name="Oval 145"/>
          <p:cNvSpPr>
            <a:spLocks noChangeArrowheads="1"/>
          </p:cNvSpPr>
          <p:nvPr/>
        </p:nvSpPr>
        <p:spPr bwMode="auto">
          <a:xfrm>
            <a:off x="5334000" y="157480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31" name="Oval 146"/>
          <p:cNvSpPr>
            <a:spLocks noChangeArrowheads="1"/>
          </p:cNvSpPr>
          <p:nvPr/>
        </p:nvSpPr>
        <p:spPr bwMode="auto">
          <a:xfrm>
            <a:off x="5334000" y="1343025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47"/>
          <p:cNvGrpSpPr>
            <a:grpSpLocks/>
          </p:cNvGrpSpPr>
          <p:nvPr/>
        </p:nvGrpSpPr>
        <p:grpSpPr bwMode="auto">
          <a:xfrm>
            <a:off x="5791200" y="2814638"/>
            <a:ext cx="1524000" cy="1985962"/>
            <a:chOff x="2736" y="2364"/>
            <a:chExt cx="720" cy="1668"/>
          </a:xfrm>
        </p:grpSpPr>
        <p:sp>
          <p:nvSpPr>
            <p:cNvPr id="31030" name="Line 148"/>
            <p:cNvSpPr>
              <a:spLocks noChangeShapeType="1"/>
            </p:cNvSpPr>
            <p:nvPr/>
          </p:nvSpPr>
          <p:spPr bwMode="auto">
            <a:xfrm flipV="1">
              <a:off x="3456" y="3696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31" name="Line 149"/>
            <p:cNvSpPr>
              <a:spLocks noChangeShapeType="1"/>
            </p:cNvSpPr>
            <p:nvPr/>
          </p:nvSpPr>
          <p:spPr bwMode="auto">
            <a:xfrm flipH="1" flipV="1">
              <a:off x="3360" y="3648"/>
              <a:ext cx="96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32" name="Line 150"/>
            <p:cNvSpPr>
              <a:spLocks noChangeShapeType="1"/>
            </p:cNvSpPr>
            <p:nvPr/>
          </p:nvSpPr>
          <p:spPr bwMode="auto">
            <a:xfrm flipH="1">
              <a:off x="3168" y="3648"/>
              <a:ext cx="19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33" name="Line 151"/>
            <p:cNvSpPr>
              <a:spLocks noChangeShapeType="1"/>
            </p:cNvSpPr>
            <p:nvPr/>
          </p:nvSpPr>
          <p:spPr bwMode="auto">
            <a:xfrm flipH="1" flipV="1">
              <a:off x="2736" y="3216"/>
              <a:ext cx="432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34" name="Line 152"/>
            <p:cNvSpPr>
              <a:spLocks noChangeShapeType="1"/>
            </p:cNvSpPr>
            <p:nvPr/>
          </p:nvSpPr>
          <p:spPr bwMode="auto">
            <a:xfrm flipV="1">
              <a:off x="2736" y="2976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35" name="Line 153"/>
            <p:cNvSpPr>
              <a:spLocks noChangeShapeType="1"/>
            </p:cNvSpPr>
            <p:nvPr/>
          </p:nvSpPr>
          <p:spPr bwMode="auto">
            <a:xfrm flipV="1">
              <a:off x="2736" y="2832"/>
              <a:ext cx="144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36" name="Line 154"/>
            <p:cNvSpPr>
              <a:spLocks noChangeShapeType="1"/>
            </p:cNvSpPr>
            <p:nvPr/>
          </p:nvSpPr>
          <p:spPr bwMode="auto">
            <a:xfrm flipV="1">
              <a:off x="2880" y="2544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37" name="Line 155"/>
            <p:cNvSpPr>
              <a:spLocks noChangeShapeType="1"/>
            </p:cNvSpPr>
            <p:nvPr/>
          </p:nvSpPr>
          <p:spPr bwMode="auto">
            <a:xfrm flipH="1" flipV="1">
              <a:off x="2760" y="2364"/>
              <a:ext cx="113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833" name="Oval 156"/>
          <p:cNvSpPr>
            <a:spLocks noChangeArrowheads="1"/>
          </p:cNvSpPr>
          <p:nvPr/>
        </p:nvSpPr>
        <p:spPr bwMode="auto">
          <a:xfrm>
            <a:off x="5791200" y="3832225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34" name="Oval 157"/>
          <p:cNvSpPr>
            <a:spLocks noChangeArrowheads="1"/>
          </p:cNvSpPr>
          <p:nvPr/>
        </p:nvSpPr>
        <p:spPr bwMode="auto">
          <a:xfrm>
            <a:off x="7010400" y="4308475"/>
            <a:ext cx="95250" cy="523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35" name="Oval 158"/>
          <p:cNvSpPr>
            <a:spLocks noChangeArrowheads="1"/>
          </p:cNvSpPr>
          <p:nvPr/>
        </p:nvSpPr>
        <p:spPr bwMode="auto">
          <a:xfrm>
            <a:off x="6197600" y="4060825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36" name="Oval 159"/>
          <p:cNvSpPr>
            <a:spLocks noChangeArrowheads="1"/>
          </p:cNvSpPr>
          <p:nvPr/>
        </p:nvSpPr>
        <p:spPr bwMode="auto">
          <a:xfrm>
            <a:off x="7264400" y="445770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37" name="Oval 160"/>
          <p:cNvSpPr>
            <a:spLocks noChangeArrowheads="1"/>
          </p:cNvSpPr>
          <p:nvPr/>
        </p:nvSpPr>
        <p:spPr bwMode="auto">
          <a:xfrm>
            <a:off x="6604000" y="4289425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38" name="Oval 161"/>
          <p:cNvSpPr>
            <a:spLocks noChangeArrowheads="1"/>
          </p:cNvSpPr>
          <p:nvPr/>
        </p:nvSpPr>
        <p:spPr bwMode="auto">
          <a:xfrm>
            <a:off x="7251700" y="4794250"/>
            <a:ext cx="95250" cy="52388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39" name="Oval 162"/>
          <p:cNvSpPr>
            <a:spLocks noChangeArrowheads="1"/>
          </p:cNvSpPr>
          <p:nvPr/>
        </p:nvSpPr>
        <p:spPr bwMode="auto">
          <a:xfrm>
            <a:off x="7264400" y="46037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40" name="Line 163"/>
          <p:cNvSpPr>
            <a:spLocks noChangeShapeType="1"/>
          </p:cNvSpPr>
          <p:nvPr/>
        </p:nvSpPr>
        <p:spPr bwMode="auto">
          <a:xfrm>
            <a:off x="3860800" y="2057400"/>
            <a:ext cx="172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41" name="Line 164"/>
          <p:cNvSpPr>
            <a:spLocks noChangeShapeType="1"/>
          </p:cNvSpPr>
          <p:nvPr/>
        </p:nvSpPr>
        <p:spPr bwMode="auto">
          <a:xfrm>
            <a:off x="5588000" y="2057400"/>
            <a:ext cx="203200" cy="114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42" name="Line 165"/>
          <p:cNvSpPr>
            <a:spLocks noChangeShapeType="1"/>
          </p:cNvSpPr>
          <p:nvPr/>
        </p:nvSpPr>
        <p:spPr bwMode="auto">
          <a:xfrm>
            <a:off x="5791200" y="2171700"/>
            <a:ext cx="0" cy="8572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43" name="Line 166"/>
          <p:cNvSpPr>
            <a:spLocks noChangeShapeType="1"/>
          </p:cNvSpPr>
          <p:nvPr/>
        </p:nvSpPr>
        <p:spPr bwMode="auto">
          <a:xfrm flipH="1">
            <a:off x="5080000" y="3028950"/>
            <a:ext cx="7112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44" name="Line 167"/>
          <p:cNvSpPr>
            <a:spLocks noChangeShapeType="1"/>
          </p:cNvSpPr>
          <p:nvPr/>
        </p:nvSpPr>
        <p:spPr bwMode="auto">
          <a:xfrm flipH="1">
            <a:off x="3962400" y="3486150"/>
            <a:ext cx="1117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45" name="Line 168"/>
          <p:cNvSpPr>
            <a:spLocks noChangeShapeType="1"/>
          </p:cNvSpPr>
          <p:nvPr/>
        </p:nvSpPr>
        <p:spPr bwMode="auto">
          <a:xfrm flipH="1" flipV="1">
            <a:off x="3352800" y="3143250"/>
            <a:ext cx="609600" cy="342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46" name="Line 169"/>
          <p:cNvSpPr>
            <a:spLocks noChangeShapeType="1"/>
          </p:cNvSpPr>
          <p:nvPr/>
        </p:nvSpPr>
        <p:spPr bwMode="auto">
          <a:xfrm flipV="1">
            <a:off x="3352800" y="2571750"/>
            <a:ext cx="0" cy="571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47" name="Line 170"/>
          <p:cNvSpPr>
            <a:spLocks noChangeShapeType="1"/>
          </p:cNvSpPr>
          <p:nvPr/>
        </p:nvSpPr>
        <p:spPr bwMode="auto">
          <a:xfrm flipV="1">
            <a:off x="3352800" y="2457450"/>
            <a:ext cx="304800" cy="114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48" name="Line 171"/>
          <p:cNvSpPr>
            <a:spLocks noChangeShapeType="1"/>
          </p:cNvSpPr>
          <p:nvPr/>
        </p:nvSpPr>
        <p:spPr bwMode="auto">
          <a:xfrm flipV="1">
            <a:off x="3657600" y="2114550"/>
            <a:ext cx="0" cy="342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49" name="Line 172"/>
          <p:cNvSpPr>
            <a:spLocks noChangeShapeType="1"/>
          </p:cNvSpPr>
          <p:nvPr/>
        </p:nvSpPr>
        <p:spPr bwMode="auto">
          <a:xfrm flipV="1">
            <a:off x="3657600" y="2057400"/>
            <a:ext cx="203200" cy="57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50" name="Oval 173"/>
          <p:cNvSpPr>
            <a:spLocks noChangeArrowheads="1"/>
          </p:cNvSpPr>
          <p:nvPr/>
        </p:nvSpPr>
        <p:spPr bwMode="auto">
          <a:xfrm>
            <a:off x="4229100" y="2740025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1" name="Oval 174"/>
          <p:cNvSpPr>
            <a:spLocks noChangeArrowheads="1"/>
          </p:cNvSpPr>
          <p:nvPr/>
        </p:nvSpPr>
        <p:spPr bwMode="auto">
          <a:xfrm>
            <a:off x="3962400" y="3429000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2" name="Oval 175"/>
          <p:cNvSpPr>
            <a:spLocks noChangeArrowheads="1"/>
          </p:cNvSpPr>
          <p:nvPr/>
        </p:nvSpPr>
        <p:spPr bwMode="auto">
          <a:xfrm>
            <a:off x="3263900" y="2708275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3" name="Oval 176"/>
          <p:cNvSpPr>
            <a:spLocks noChangeArrowheads="1"/>
          </p:cNvSpPr>
          <p:nvPr/>
        </p:nvSpPr>
        <p:spPr bwMode="auto">
          <a:xfrm>
            <a:off x="3454400" y="3200400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4" name="Oval 177"/>
          <p:cNvSpPr>
            <a:spLocks noChangeArrowheads="1"/>
          </p:cNvSpPr>
          <p:nvPr/>
        </p:nvSpPr>
        <p:spPr bwMode="auto">
          <a:xfrm>
            <a:off x="5994400" y="3136900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5" name="Oval 178"/>
          <p:cNvSpPr>
            <a:spLocks noChangeArrowheads="1"/>
          </p:cNvSpPr>
          <p:nvPr/>
        </p:nvSpPr>
        <p:spPr bwMode="auto">
          <a:xfrm>
            <a:off x="5848350" y="3394075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6" name="Oval 179"/>
          <p:cNvSpPr>
            <a:spLocks noChangeArrowheads="1"/>
          </p:cNvSpPr>
          <p:nvPr/>
        </p:nvSpPr>
        <p:spPr bwMode="auto">
          <a:xfrm>
            <a:off x="5022850" y="3408363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7" name="Oval 180"/>
          <p:cNvSpPr>
            <a:spLocks noChangeArrowheads="1"/>
          </p:cNvSpPr>
          <p:nvPr/>
        </p:nvSpPr>
        <p:spPr bwMode="auto">
          <a:xfrm>
            <a:off x="4572000" y="3429000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8" name="Oval 181"/>
          <p:cNvSpPr>
            <a:spLocks noChangeArrowheads="1"/>
          </p:cNvSpPr>
          <p:nvPr/>
        </p:nvSpPr>
        <p:spPr bwMode="auto">
          <a:xfrm>
            <a:off x="5715000" y="2743200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9" name="Oval 182"/>
          <p:cNvSpPr>
            <a:spLocks noChangeArrowheads="1"/>
          </p:cNvSpPr>
          <p:nvPr/>
        </p:nvSpPr>
        <p:spPr bwMode="auto">
          <a:xfrm>
            <a:off x="4572000" y="2571750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60" name="Oval 183"/>
          <p:cNvSpPr>
            <a:spLocks noChangeArrowheads="1"/>
          </p:cNvSpPr>
          <p:nvPr/>
        </p:nvSpPr>
        <p:spPr bwMode="auto">
          <a:xfrm>
            <a:off x="4648200" y="2736850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61" name="Oval 184"/>
          <p:cNvSpPr>
            <a:spLocks noChangeArrowheads="1"/>
          </p:cNvSpPr>
          <p:nvPr/>
        </p:nvSpPr>
        <p:spPr bwMode="auto">
          <a:xfrm>
            <a:off x="5035550" y="2814638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62" name="Oval 185"/>
          <p:cNvSpPr>
            <a:spLocks noChangeArrowheads="1"/>
          </p:cNvSpPr>
          <p:nvPr/>
        </p:nvSpPr>
        <p:spPr bwMode="auto">
          <a:xfrm>
            <a:off x="4673600" y="3125788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63" name="Oval 186"/>
          <p:cNvSpPr>
            <a:spLocks noChangeArrowheads="1"/>
          </p:cNvSpPr>
          <p:nvPr/>
        </p:nvSpPr>
        <p:spPr bwMode="auto">
          <a:xfrm>
            <a:off x="5422900" y="3143250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64" name="Oval 187"/>
          <p:cNvSpPr>
            <a:spLocks noChangeArrowheads="1"/>
          </p:cNvSpPr>
          <p:nvPr/>
        </p:nvSpPr>
        <p:spPr bwMode="auto">
          <a:xfrm>
            <a:off x="4064000" y="2000250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65" name="Oval 188"/>
          <p:cNvSpPr>
            <a:spLocks noChangeArrowheads="1"/>
          </p:cNvSpPr>
          <p:nvPr/>
        </p:nvSpPr>
        <p:spPr bwMode="auto">
          <a:xfrm>
            <a:off x="5283200" y="2000250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66" name="Oval 189"/>
          <p:cNvSpPr>
            <a:spLocks noChangeArrowheads="1"/>
          </p:cNvSpPr>
          <p:nvPr/>
        </p:nvSpPr>
        <p:spPr bwMode="auto">
          <a:xfrm>
            <a:off x="5689600" y="2228850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67" name="Oval 190"/>
          <p:cNvSpPr>
            <a:spLocks noChangeArrowheads="1"/>
          </p:cNvSpPr>
          <p:nvPr/>
        </p:nvSpPr>
        <p:spPr bwMode="auto">
          <a:xfrm>
            <a:off x="3606800" y="2032000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68" name="Oval 191"/>
          <p:cNvSpPr>
            <a:spLocks noChangeArrowheads="1"/>
          </p:cNvSpPr>
          <p:nvPr/>
        </p:nvSpPr>
        <p:spPr bwMode="auto">
          <a:xfrm>
            <a:off x="4908550" y="2571750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69" name="Oval 192"/>
          <p:cNvSpPr>
            <a:spLocks noChangeArrowheads="1"/>
          </p:cNvSpPr>
          <p:nvPr/>
        </p:nvSpPr>
        <p:spPr bwMode="auto">
          <a:xfrm>
            <a:off x="4229100" y="2354263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193"/>
          <p:cNvGrpSpPr>
            <a:grpSpLocks/>
          </p:cNvGrpSpPr>
          <p:nvPr/>
        </p:nvGrpSpPr>
        <p:grpSpPr bwMode="auto">
          <a:xfrm>
            <a:off x="914400" y="2457450"/>
            <a:ext cx="3454400" cy="457200"/>
            <a:chOff x="432" y="2064"/>
            <a:chExt cx="1632" cy="384"/>
          </a:xfrm>
        </p:grpSpPr>
        <p:sp>
          <p:nvSpPr>
            <p:cNvPr id="31022" name="Line 194"/>
            <p:cNvSpPr>
              <a:spLocks noChangeShapeType="1"/>
            </p:cNvSpPr>
            <p:nvPr/>
          </p:nvSpPr>
          <p:spPr bwMode="auto">
            <a:xfrm>
              <a:off x="432" y="2064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23" name="Line 195"/>
            <p:cNvSpPr>
              <a:spLocks noChangeShapeType="1"/>
            </p:cNvSpPr>
            <p:nvPr/>
          </p:nvSpPr>
          <p:spPr bwMode="auto">
            <a:xfrm>
              <a:off x="432" y="2352"/>
              <a:ext cx="96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24" name="Line 196"/>
            <p:cNvSpPr>
              <a:spLocks noChangeShapeType="1"/>
            </p:cNvSpPr>
            <p:nvPr/>
          </p:nvSpPr>
          <p:spPr bwMode="auto">
            <a:xfrm>
              <a:off x="528" y="2448"/>
              <a:ext cx="24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25" name="Line 197"/>
            <p:cNvSpPr>
              <a:spLocks noChangeShapeType="1"/>
            </p:cNvSpPr>
            <p:nvPr/>
          </p:nvSpPr>
          <p:spPr bwMode="auto">
            <a:xfrm flipV="1">
              <a:off x="768" y="2160"/>
              <a:ext cx="24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26" name="Line 198"/>
            <p:cNvSpPr>
              <a:spLocks noChangeShapeType="1"/>
            </p:cNvSpPr>
            <p:nvPr/>
          </p:nvSpPr>
          <p:spPr bwMode="auto">
            <a:xfrm>
              <a:off x="1008" y="21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27" name="Line 199"/>
            <p:cNvSpPr>
              <a:spLocks noChangeShapeType="1"/>
            </p:cNvSpPr>
            <p:nvPr/>
          </p:nvSpPr>
          <p:spPr bwMode="auto">
            <a:xfrm>
              <a:off x="1104" y="2160"/>
              <a:ext cx="144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28" name="Line 200"/>
            <p:cNvSpPr>
              <a:spLocks noChangeShapeType="1"/>
            </p:cNvSpPr>
            <p:nvPr/>
          </p:nvSpPr>
          <p:spPr bwMode="auto">
            <a:xfrm>
              <a:off x="1248" y="2304"/>
              <a:ext cx="7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29" name="Line 201"/>
            <p:cNvSpPr>
              <a:spLocks noChangeShapeType="1"/>
            </p:cNvSpPr>
            <p:nvPr/>
          </p:nvSpPr>
          <p:spPr bwMode="auto">
            <a:xfrm>
              <a:off x="1968" y="2304"/>
              <a:ext cx="96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871" name="Oval 202"/>
          <p:cNvSpPr>
            <a:spLocks noChangeArrowheads="1"/>
          </p:cNvSpPr>
          <p:nvPr/>
        </p:nvSpPr>
        <p:spPr bwMode="auto">
          <a:xfrm>
            <a:off x="850900" y="2408238"/>
            <a:ext cx="95250" cy="52387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2" name="Oval 203"/>
          <p:cNvSpPr>
            <a:spLocks noChangeArrowheads="1"/>
          </p:cNvSpPr>
          <p:nvPr/>
        </p:nvSpPr>
        <p:spPr bwMode="auto">
          <a:xfrm>
            <a:off x="863600" y="2786063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3" name="Oval 204"/>
          <p:cNvSpPr>
            <a:spLocks noChangeArrowheads="1"/>
          </p:cNvSpPr>
          <p:nvPr/>
        </p:nvSpPr>
        <p:spPr bwMode="auto">
          <a:xfrm>
            <a:off x="1219200" y="2886075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4" name="Oval 205"/>
          <p:cNvSpPr>
            <a:spLocks noChangeArrowheads="1"/>
          </p:cNvSpPr>
          <p:nvPr/>
        </p:nvSpPr>
        <p:spPr bwMode="auto">
          <a:xfrm>
            <a:off x="1752600" y="276860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5" name="Oval 206"/>
          <p:cNvSpPr>
            <a:spLocks noChangeArrowheads="1"/>
          </p:cNvSpPr>
          <p:nvPr/>
        </p:nvSpPr>
        <p:spPr bwMode="auto">
          <a:xfrm>
            <a:off x="1638300" y="2851150"/>
            <a:ext cx="95250" cy="523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6" name="Oval 207"/>
          <p:cNvSpPr>
            <a:spLocks noChangeArrowheads="1"/>
          </p:cNvSpPr>
          <p:nvPr/>
        </p:nvSpPr>
        <p:spPr bwMode="auto">
          <a:xfrm>
            <a:off x="1968500" y="2622550"/>
            <a:ext cx="95250" cy="523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7" name="Oval 208"/>
          <p:cNvSpPr>
            <a:spLocks noChangeArrowheads="1"/>
          </p:cNvSpPr>
          <p:nvPr/>
        </p:nvSpPr>
        <p:spPr bwMode="auto">
          <a:xfrm>
            <a:off x="2184400" y="2536825"/>
            <a:ext cx="95250" cy="523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8" name="Oval 209"/>
          <p:cNvSpPr>
            <a:spLocks noChangeArrowheads="1"/>
          </p:cNvSpPr>
          <p:nvPr/>
        </p:nvSpPr>
        <p:spPr bwMode="auto">
          <a:xfrm>
            <a:off x="2540000" y="268605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9" name="Oval 210"/>
          <p:cNvSpPr>
            <a:spLocks noChangeArrowheads="1"/>
          </p:cNvSpPr>
          <p:nvPr/>
        </p:nvSpPr>
        <p:spPr bwMode="auto">
          <a:xfrm>
            <a:off x="4127500" y="2714625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80" name="Oval 211"/>
          <p:cNvSpPr>
            <a:spLocks noChangeArrowheads="1"/>
          </p:cNvSpPr>
          <p:nvPr/>
        </p:nvSpPr>
        <p:spPr bwMode="auto">
          <a:xfrm>
            <a:off x="2946400" y="2714625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81" name="Oval 212"/>
          <p:cNvSpPr>
            <a:spLocks noChangeArrowheads="1"/>
          </p:cNvSpPr>
          <p:nvPr/>
        </p:nvSpPr>
        <p:spPr bwMode="auto">
          <a:xfrm>
            <a:off x="3657600" y="2708275"/>
            <a:ext cx="95250" cy="523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82" name="Oval 213"/>
          <p:cNvSpPr>
            <a:spLocks noChangeArrowheads="1"/>
          </p:cNvSpPr>
          <p:nvPr/>
        </p:nvSpPr>
        <p:spPr bwMode="auto">
          <a:xfrm>
            <a:off x="3556000" y="2343150"/>
            <a:ext cx="203200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214"/>
          <p:cNvGrpSpPr>
            <a:grpSpLocks/>
          </p:cNvGrpSpPr>
          <p:nvPr/>
        </p:nvGrpSpPr>
        <p:grpSpPr bwMode="auto">
          <a:xfrm>
            <a:off x="3352800" y="1771650"/>
            <a:ext cx="4978400" cy="1028700"/>
            <a:chOff x="1584" y="1488"/>
            <a:chExt cx="2352" cy="864"/>
          </a:xfrm>
        </p:grpSpPr>
        <p:sp>
          <p:nvSpPr>
            <p:cNvPr id="31017" name="Line 215"/>
            <p:cNvSpPr>
              <a:spLocks noChangeShapeType="1"/>
            </p:cNvSpPr>
            <p:nvPr/>
          </p:nvSpPr>
          <p:spPr bwMode="auto">
            <a:xfrm>
              <a:off x="1584" y="2352"/>
              <a:ext cx="1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18" name="Line 216"/>
            <p:cNvSpPr>
              <a:spLocks noChangeShapeType="1"/>
            </p:cNvSpPr>
            <p:nvPr/>
          </p:nvSpPr>
          <p:spPr bwMode="auto">
            <a:xfrm flipV="1">
              <a:off x="2784" y="1920"/>
              <a:ext cx="432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19" name="Line 217"/>
            <p:cNvSpPr>
              <a:spLocks noChangeShapeType="1"/>
            </p:cNvSpPr>
            <p:nvPr/>
          </p:nvSpPr>
          <p:spPr bwMode="auto">
            <a:xfrm>
              <a:off x="3216" y="1920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20" name="Line 218"/>
            <p:cNvSpPr>
              <a:spLocks noChangeShapeType="1"/>
            </p:cNvSpPr>
            <p:nvPr/>
          </p:nvSpPr>
          <p:spPr bwMode="auto">
            <a:xfrm flipV="1">
              <a:off x="3840" y="1824"/>
              <a:ext cx="96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21" name="Line 219"/>
            <p:cNvSpPr>
              <a:spLocks noChangeShapeType="1"/>
            </p:cNvSpPr>
            <p:nvPr/>
          </p:nvSpPr>
          <p:spPr bwMode="auto">
            <a:xfrm flipV="1">
              <a:off x="3936" y="1488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884" name="Oval 220"/>
          <p:cNvSpPr>
            <a:spLocks noChangeArrowheads="1"/>
          </p:cNvSpPr>
          <p:nvPr/>
        </p:nvSpPr>
        <p:spPr bwMode="auto">
          <a:xfrm>
            <a:off x="6299200" y="251460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85" name="Oval 221"/>
          <p:cNvSpPr>
            <a:spLocks noChangeArrowheads="1"/>
          </p:cNvSpPr>
          <p:nvPr/>
        </p:nvSpPr>
        <p:spPr bwMode="auto">
          <a:xfrm>
            <a:off x="8026400" y="2257425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86" name="Oval 222"/>
          <p:cNvSpPr>
            <a:spLocks noChangeArrowheads="1"/>
          </p:cNvSpPr>
          <p:nvPr/>
        </p:nvSpPr>
        <p:spPr bwMode="auto">
          <a:xfrm>
            <a:off x="7315200" y="2257425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87" name="Oval 223"/>
          <p:cNvSpPr>
            <a:spLocks noChangeArrowheads="1"/>
          </p:cNvSpPr>
          <p:nvPr/>
        </p:nvSpPr>
        <p:spPr bwMode="auto">
          <a:xfrm>
            <a:off x="7696200" y="2257425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88" name="Oval 224"/>
          <p:cNvSpPr>
            <a:spLocks noChangeArrowheads="1"/>
          </p:cNvSpPr>
          <p:nvPr/>
        </p:nvSpPr>
        <p:spPr bwMode="auto">
          <a:xfrm>
            <a:off x="8267700" y="2014538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89" name="Oval 225"/>
          <p:cNvSpPr>
            <a:spLocks noChangeArrowheads="1"/>
          </p:cNvSpPr>
          <p:nvPr/>
        </p:nvSpPr>
        <p:spPr bwMode="auto">
          <a:xfrm>
            <a:off x="6705600" y="228600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90" name="Oval 226"/>
          <p:cNvSpPr>
            <a:spLocks noChangeArrowheads="1"/>
          </p:cNvSpPr>
          <p:nvPr/>
        </p:nvSpPr>
        <p:spPr bwMode="auto">
          <a:xfrm>
            <a:off x="8267700" y="1728788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91" name="Oval 227"/>
          <p:cNvSpPr>
            <a:spLocks noChangeArrowheads="1"/>
          </p:cNvSpPr>
          <p:nvPr/>
        </p:nvSpPr>
        <p:spPr bwMode="auto">
          <a:xfrm>
            <a:off x="3657600" y="2771775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92" name="Text Box 228"/>
          <p:cNvSpPr txBox="1">
            <a:spLocks noChangeArrowheads="1"/>
          </p:cNvSpPr>
          <p:nvPr/>
        </p:nvSpPr>
        <p:spPr bwMode="auto">
          <a:xfrm>
            <a:off x="2743200" y="628650"/>
            <a:ext cx="406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2</a:t>
            </a:r>
          </a:p>
        </p:txBody>
      </p:sp>
      <p:sp>
        <p:nvSpPr>
          <p:cNvPr id="30894" name="Text Box 230"/>
          <p:cNvSpPr txBox="1">
            <a:spLocks noChangeArrowheads="1"/>
          </p:cNvSpPr>
          <p:nvPr/>
        </p:nvSpPr>
        <p:spPr bwMode="auto">
          <a:xfrm>
            <a:off x="8331200" y="1657350"/>
            <a:ext cx="406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3</a:t>
            </a:r>
          </a:p>
        </p:txBody>
      </p:sp>
      <p:sp>
        <p:nvSpPr>
          <p:cNvPr id="30895" name="Text Box 231"/>
          <p:cNvSpPr txBox="1">
            <a:spLocks noChangeArrowheads="1"/>
          </p:cNvSpPr>
          <p:nvPr/>
        </p:nvSpPr>
        <p:spPr bwMode="auto">
          <a:xfrm>
            <a:off x="7596188" y="1525171"/>
            <a:ext cx="6032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600" b="0" dirty="0" smtClean="0">
                <a:ea typeface="SimSun" pitchFamily="2" charset="-122"/>
              </a:rPr>
              <a:t>1A</a:t>
            </a:r>
            <a:endParaRPr kumimoji="1" lang="en-US" altLang="zh-CN" sz="1600" b="0" dirty="0">
              <a:ea typeface="SimSun" pitchFamily="2" charset="-122"/>
            </a:endParaRPr>
          </a:p>
        </p:txBody>
      </p:sp>
      <p:sp>
        <p:nvSpPr>
          <p:cNvPr id="30896" name="Text Box 232"/>
          <p:cNvSpPr txBox="1">
            <a:spLocks noChangeArrowheads="1"/>
          </p:cNvSpPr>
          <p:nvPr/>
        </p:nvSpPr>
        <p:spPr bwMode="auto">
          <a:xfrm>
            <a:off x="5791200" y="457200"/>
            <a:ext cx="406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6</a:t>
            </a:r>
          </a:p>
        </p:txBody>
      </p:sp>
      <p:sp>
        <p:nvSpPr>
          <p:cNvPr id="30897" name="Text Box 233"/>
          <p:cNvSpPr txBox="1">
            <a:spLocks noChangeArrowheads="1"/>
          </p:cNvSpPr>
          <p:nvPr/>
        </p:nvSpPr>
        <p:spPr bwMode="auto">
          <a:xfrm>
            <a:off x="1828800" y="571500"/>
            <a:ext cx="406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7</a:t>
            </a:r>
          </a:p>
        </p:txBody>
      </p:sp>
      <p:sp>
        <p:nvSpPr>
          <p:cNvPr id="30900" name="Text Box 236"/>
          <p:cNvSpPr txBox="1">
            <a:spLocks noChangeArrowheads="1"/>
          </p:cNvSpPr>
          <p:nvPr/>
        </p:nvSpPr>
        <p:spPr bwMode="auto">
          <a:xfrm>
            <a:off x="7010400" y="5257800"/>
            <a:ext cx="406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2</a:t>
            </a:r>
          </a:p>
        </p:txBody>
      </p:sp>
      <p:sp>
        <p:nvSpPr>
          <p:cNvPr id="30901" name="Text Box 237"/>
          <p:cNvSpPr txBox="1">
            <a:spLocks noChangeArrowheads="1"/>
          </p:cNvSpPr>
          <p:nvPr/>
        </p:nvSpPr>
        <p:spPr bwMode="auto">
          <a:xfrm>
            <a:off x="7315200" y="4743450"/>
            <a:ext cx="812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10</a:t>
            </a:r>
          </a:p>
        </p:txBody>
      </p:sp>
      <p:sp>
        <p:nvSpPr>
          <p:cNvPr id="30902" name="Text Box 238"/>
          <p:cNvSpPr txBox="1">
            <a:spLocks noChangeArrowheads="1"/>
          </p:cNvSpPr>
          <p:nvPr/>
        </p:nvSpPr>
        <p:spPr bwMode="auto">
          <a:xfrm>
            <a:off x="8153400" y="3771900"/>
            <a:ext cx="406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7</a:t>
            </a:r>
          </a:p>
        </p:txBody>
      </p:sp>
      <p:sp>
        <p:nvSpPr>
          <p:cNvPr id="30903" name="Text Box 239"/>
          <p:cNvSpPr txBox="1">
            <a:spLocks noChangeArrowheads="1"/>
          </p:cNvSpPr>
          <p:nvPr/>
        </p:nvSpPr>
        <p:spPr bwMode="auto">
          <a:xfrm>
            <a:off x="8128000" y="3314700"/>
            <a:ext cx="406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8</a:t>
            </a:r>
          </a:p>
        </p:txBody>
      </p:sp>
      <p:sp>
        <p:nvSpPr>
          <p:cNvPr id="30904" name="Text Box 240"/>
          <p:cNvSpPr txBox="1">
            <a:spLocks noChangeArrowheads="1"/>
          </p:cNvSpPr>
          <p:nvPr/>
        </p:nvSpPr>
        <p:spPr bwMode="auto">
          <a:xfrm>
            <a:off x="584200" y="2286000"/>
            <a:ext cx="406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4</a:t>
            </a:r>
          </a:p>
        </p:txBody>
      </p:sp>
      <p:sp>
        <p:nvSpPr>
          <p:cNvPr id="30905" name="Text Box 241"/>
          <p:cNvSpPr txBox="1">
            <a:spLocks noChangeArrowheads="1"/>
          </p:cNvSpPr>
          <p:nvPr/>
        </p:nvSpPr>
        <p:spPr bwMode="auto">
          <a:xfrm>
            <a:off x="5892800" y="2743200"/>
            <a:ext cx="812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10</a:t>
            </a:r>
          </a:p>
        </p:txBody>
      </p:sp>
      <p:sp>
        <p:nvSpPr>
          <p:cNvPr id="30906" name="Text Box 242"/>
          <p:cNvSpPr txBox="1">
            <a:spLocks noChangeArrowheads="1"/>
          </p:cNvSpPr>
          <p:nvPr/>
        </p:nvSpPr>
        <p:spPr bwMode="auto">
          <a:xfrm>
            <a:off x="4737100" y="3451225"/>
            <a:ext cx="8128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5</a:t>
            </a:r>
          </a:p>
        </p:txBody>
      </p:sp>
      <p:sp>
        <p:nvSpPr>
          <p:cNvPr id="30907" name="Text Box 243"/>
          <p:cNvSpPr txBox="1">
            <a:spLocks noChangeArrowheads="1"/>
          </p:cNvSpPr>
          <p:nvPr/>
        </p:nvSpPr>
        <p:spPr bwMode="auto">
          <a:xfrm>
            <a:off x="4673600" y="1885950"/>
            <a:ext cx="812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5</a:t>
            </a:r>
          </a:p>
        </p:txBody>
      </p:sp>
      <p:sp>
        <p:nvSpPr>
          <p:cNvPr id="30908" name="Text Box 244"/>
          <p:cNvSpPr txBox="1">
            <a:spLocks noChangeArrowheads="1"/>
          </p:cNvSpPr>
          <p:nvPr/>
        </p:nvSpPr>
        <p:spPr bwMode="auto">
          <a:xfrm>
            <a:off x="5689600" y="2400300"/>
            <a:ext cx="812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5</a:t>
            </a:r>
          </a:p>
        </p:txBody>
      </p:sp>
      <p:sp>
        <p:nvSpPr>
          <p:cNvPr id="30909" name="Text Box 245"/>
          <p:cNvSpPr txBox="1">
            <a:spLocks noChangeArrowheads="1"/>
          </p:cNvSpPr>
          <p:nvPr/>
        </p:nvSpPr>
        <p:spPr bwMode="auto">
          <a:xfrm>
            <a:off x="3048000" y="2936875"/>
            <a:ext cx="812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5</a:t>
            </a:r>
          </a:p>
        </p:txBody>
      </p:sp>
      <p:grpSp>
        <p:nvGrpSpPr>
          <p:cNvPr id="9" name="Group 246"/>
          <p:cNvGrpSpPr>
            <a:grpSpLocks/>
          </p:cNvGrpSpPr>
          <p:nvPr/>
        </p:nvGrpSpPr>
        <p:grpSpPr bwMode="auto">
          <a:xfrm>
            <a:off x="812800" y="5727700"/>
            <a:ext cx="2336800" cy="228600"/>
            <a:chOff x="384" y="4398"/>
            <a:chExt cx="1104" cy="192"/>
          </a:xfrm>
        </p:grpSpPr>
        <p:sp>
          <p:nvSpPr>
            <p:cNvPr id="31012" name="Text Box 247"/>
            <p:cNvSpPr txBox="1">
              <a:spLocks noChangeArrowheads="1"/>
            </p:cNvSpPr>
            <p:nvPr/>
          </p:nvSpPr>
          <p:spPr bwMode="auto">
            <a:xfrm>
              <a:off x="624" y="4416"/>
              <a:ext cx="8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lang="en-US" altLang="zh-CN" sz="1200" b="0">
                  <a:ea typeface="SimSun" pitchFamily="2" charset="-122"/>
                </a:rPr>
                <a:t>Transfer station</a:t>
              </a:r>
            </a:p>
          </p:txBody>
        </p:sp>
        <p:grpSp>
          <p:nvGrpSpPr>
            <p:cNvPr id="10" name="Group 248"/>
            <p:cNvGrpSpPr>
              <a:grpSpLocks/>
            </p:cNvGrpSpPr>
            <p:nvPr/>
          </p:nvGrpSpPr>
          <p:grpSpPr bwMode="auto">
            <a:xfrm>
              <a:off x="384" y="4398"/>
              <a:ext cx="192" cy="192"/>
              <a:chOff x="384" y="4398"/>
              <a:chExt cx="192" cy="192"/>
            </a:xfrm>
          </p:grpSpPr>
          <p:sp>
            <p:nvSpPr>
              <p:cNvPr id="31014" name="Oval 249"/>
              <p:cNvSpPr>
                <a:spLocks noChangeArrowheads="1"/>
              </p:cNvSpPr>
              <p:nvPr/>
            </p:nvSpPr>
            <p:spPr bwMode="auto">
              <a:xfrm>
                <a:off x="426" y="4440"/>
                <a:ext cx="96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15" name="Line 250"/>
              <p:cNvSpPr>
                <a:spLocks noChangeShapeType="1"/>
              </p:cNvSpPr>
              <p:nvPr/>
            </p:nvSpPr>
            <p:spPr bwMode="auto">
              <a:xfrm>
                <a:off x="384" y="4494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16" name="Line 251"/>
              <p:cNvSpPr>
                <a:spLocks noChangeShapeType="1"/>
              </p:cNvSpPr>
              <p:nvPr/>
            </p:nvSpPr>
            <p:spPr bwMode="auto">
              <a:xfrm>
                <a:off x="432" y="4398"/>
                <a:ext cx="96" cy="19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0911" name="Text Box 252"/>
          <p:cNvSpPr txBox="1">
            <a:spLocks noChangeArrowheads="1"/>
          </p:cNvSpPr>
          <p:nvPr/>
        </p:nvSpPr>
        <p:spPr bwMode="auto">
          <a:xfrm>
            <a:off x="1320800" y="5316537"/>
            <a:ext cx="1828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zh-CN" sz="1200" b="0">
                <a:ea typeface="SimSun" pitchFamily="2" charset="-122"/>
              </a:rPr>
              <a:t>Station</a:t>
            </a:r>
          </a:p>
        </p:txBody>
      </p:sp>
      <p:sp>
        <p:nvSpPr>
          <p:cNvPr id="30912" name="Line 253"/>
          <p:cNvSpPr>
            <a:spLocks noChangeShapeType="1"/>
          </p:cNvSpPr>
          <p:nvPr/>
        </p:nvSpPr>
        <p:spPr bwMode="auto">
          <a:xfrm>
            <a:off x="812800" y="5419725"/>
            <a:ext cx="406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13" name="Oval 254"/>
          <p:cNvSpPr>
            <a:spLocks noChangeArrowheads="1"/>
          </p:cNvSpPr>
          <p:nvPr/>
        </p:nvSpPr>
        <p:spPr bwMode="auto">
          <a:xfrm>
            <a:off x="952500" y="5384800"/>
            <a:ext cx="101600" cy="57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14" name="Text Box 255"/>
          <p:cNvSpPr txBox="1">
            <a:spLocks noChangeArrowheads="1"/>
          </p:cNvSpPr>
          <p:nvPr/>
        </p:nvSpPr>
        <p:spPr bwMode="auto">
          <a:xfrm>
            <a:off x="1625600" y="6229350"/>
            <a:ext cx="56896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800" dirty="0" smtClean="0">
                <a:ea typeface="SimSun" pitchFamily="2" charset="-122"/>
              </a:rPr>
              <a:t>The </a:t>
            </a:r>
            <a:r>
              <a:rPr kumimoji="1" lang="en-US" altLang="zh-CN" sz="1800" dirty="0">
                <a:ea typeface="SimSun" pitchFamily="2" charset="-122"/>
              </a:rPr>
              <a:t>Moscow “Metropolitan” </a:t>
            </a:r>
            <a:r>
              <a:rPr kumimoji="1" lang="en-US" altLang="zh-CN" sz="1800" dirty="0" smtClean="0">
                <a:ea typeface="SimSun" pitchFamily="2" charset="-122"/>
              </a:rPr>
              <a:t>network with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800" dirty="0" smtClean="0">
                <a:ea typeface="SimSun" pitchFamily="2" charset="-122"/>
              </a:rPr>
              <a:t>possible branches for better area coverage in suburbs</a:t>
            </a:r>
            <a:endParaRPr kumimoji="1" lang="en-US" altLang="zh-CN" sz="1800" dirty="0">
              <a:ea typeface="SimSun" pitchFamily="2" charset="-122"/>
            </a:endParaRPr>
          </a:p>
        </p:txBody>
      </p:sp>
      <p:sp>
        <p:nvSpPr>
          <p:cNvPr id="30915" name="Text Box 256"/>
          <p:cNvSpPr txBox="1">
            <a:spLocks noChangeArrowheads="1"/>
          </p:cNvSpPr>
          <p:nvPr/>
        </p:nvSpPr>
        <p:spPr bwMode="auto">
          <a:xfrm>
            <a:off x="4470400" y="3008313"/>
            <a:ext cx="406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8</a:t>
            </a:r>
          </a:p>
        </p:txBody>
      </p:sp>
      <p:sp>
        <p:nvSpPr>
          <p:cNvPr id="30916" name="Text Box 257"/>
          <p:cNvSpPr txBox="1">
            <a:spLocks noChangeArrowheads="1"/>
          </p:cNvSpPr>
          <p:nvPr/>
        </p:nvSpPr>
        <p:spPr bwMode="auto">
          <a:xfrm>
            <a:off x="3289300" y="2765425"/>
            <a:ext cx="406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3</a:t>
            </a:r>
          </a:p>
        </p:txBody>
      </p:sp>
      <p:sp>
        <p:nvSpPr>
          <p:cNvPr id="30917" name="Text Box 258"/>
          <p:cNvSpPr txBox="1">
            <a:spLocks noChangeArrowheads="1"/>
          </p:cNvSpPr>
          <p:nvPr/>
        </p:nvSpPr>
        <p:spPr bwMode="auto">
          <a:xfrm>
            <a:off x="4318000" y="2771775"/>
            <a:ext cx="406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4</a:t>
            </a:r>
          </a:p>
        </p:txBody>
      </p:sp>
      <p:sp>
        <p:nvSpPr>
          <p:cNvPr id="30918" name="Line 259"/>
          <p:cNvSpPr>
            <a:spLocks noChangeShapeType="1"/>
          </p:cNvSpPr>
          <p:nvPr/>
        </p:nvSpPr>
        <p:spPr bwMode="auto">
          <a:xfrm>
            <a:off x="4114800" y="4486275"/>
            <a:ext cx="86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19" name="Oval 260"/>
          <p:cNvSpPr>
            <a:spLocks noChangeArrowheads="1"/>
          </p:cNvSpPr>
          <p:nvPr/>
        </p:nvSpPr>
        <p:spPr bwMode="auto">
          <a:xfrm>
            <a:off x="4470400" y="4457700"/>
            <a:ext cx="95250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20" name="Oval 261"/>
          <p:cNvSpPr>
            <a:spLocks noChangeArrowheads="1"/>
          </p:cNvSpPr>
          <p:nvPr/>
        </p:nvSpPr>
        <p:spPr bwMode="auto">
          <a:xfrm>
            <a:off x="4030663" y="4424363"/>
            <a:ext cx="200025" cy="1127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21" name="Oval 262"/>
          <p:cNvSpPr>
            <a:spLocks noChangeArrowheads="1"/>
          </p:cNvSpPr>
          <p:nvPr/>
        </p:nvSpPr>
        <p:spPr bwMode="auto">
          <a:xfrm>
            <a:off x="4818063" y="4433888"/>
            <a:ext cx="200025" cy="1127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22" name="Text Box 263"/>
          <p:cNvSpPr txBox="1">
            <a:spLocks noChangeArrowheads="1"/>
          </p:cNvSpPr>
          <p:nvPr/>
        </p:nvSpPr>
        <p:spPr bwMode="auto">
          <a:xfrm>
            <a:off x="4133850" y="4546600"/>
            <a:ext cx="812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 dirty="0">
                <a:ea typeface="SimSun" pitchFamily="2" charset="-122"/>
              </a:rPr>
              <a:t>11</a:t>
            </a:r>
          </a:p>
        </p:txBody>
      </p:sp>
      <p:sp>
        <p:nvSpPr>
          <p:cNvPr id="30923" name="Text Box 264"/>
          <p:cNvSpPr txBox="1">
            <a:spLocks noChangeArrowheads="1"/>
          </p:cNvSpPr>
          <p:nvPr/>
        </p:nvSpPr>
        <p:spPr bwMode="auto">
          <a:xfrm>
            <a:off x="4978400" y="4400550"/>
            <a:ext cx="812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200" b="0">
                <a:ea typeface="SimSun" pitchFamily="2" charset="-122"/>
              </a:rPr>
              <a:t>11</a:t>
            </a:r>
          </a:p>
        </p:txBody>
      </p:sp>
      <p:sp>
        <p:nvSpPr>
          <p:cNvPr id="30924" name="Line 265"/>
          <p:cNvSpPr>
            <a:spLocks noChangeShapeType="1"/>
          </p:cNvSpPr>
          <p:nvPr/>
        </p:nvSpPr>
        <p:spPr bwMode="auto">
          <a:xfrm flipV="1">
            <a:off x="3302000" y="3019425"/>
            <a:ext cx="50800" cy="95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25" name="Line 266"/>
          <p:cNvSpPr>
            <a:spLocks noChangeShapeType="1"/>
          </p:cNvSpPr>
          <p:nvPr/>
        </p:nvSpPr>
        <p:spPr bwMode="auto">
          <a:xfrm>
            <a:off x="3403600" y="2628900"/>
            <a:ext cx="144463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267"/>
          <p:cNvGrpSpPr>
            <a:grpSpLocks/>
          </p:cNvGrpSpPr>
          <p:nvPr/>
        </p:nvGrpSpPr>
        <p:grpSpPr bwMode="auto">
          <a:xfrm>
            <a:off x="1727200" y="2333625"/>
            <a:ext cx="4470400" cy="2603500"/>
            <a:chOff x="816" y="1960"/>
            <a:chExt cx="2112" cy="2186"/>
          </a:xfrm>
        </p:grpSpPr>
        <p:grpSp>
          <p:nvGrpSpPr>
            <p:cNvPr id="12" name="Group 268"/>
            <p:cNvGrpSpPr>
              <a:grpSpLocks/>
            </p:cNvGrpSpPr>
            <p:nvPr/>
          </p:nvGrpSpPr>
          <p:grpSpPr bwMode="auto">
            <a:xfrm>
              <a:off x="816" y="1960"/>
              <a:ext cx="984" cy="1132"/>
              <a:chOff x="816" y="1960"/>
              <a:chExt cx="984" cy="1132"/>
            </a:xfrm>
          </p:grpSpPr>
          <p:sp>
            <p:nvSpPr>
              <p:cNvPr id="31010" name="Freeform 269"/>
              <p:cNvSpPr>
                <a:spLocks/>
              </p:cNvSpPr>
              <p:nvPr/>
            </p:nvSpPr>
            <p:spPr bwMode="auto">
              <a:xfrm>
                <a:off x="816" y="1960"/>
                <a:ext cx="960" cy="1075"/>
              </a:xfrm>
              <a:custGeom>
                <a:avLst/>
                <a:gdLst>
                  <a:gd name="T0" fmla="*/ 0 w 960"/>
                  <a:gd name="T1" fmla="*/ 8 h 1075"/>
                  <a:gd name="T2" fmla="*/ 240 w 960"/>
                  <a:gd name="T3" fmla="*/ 8 h 1075"/>
                  <a:gd name="T4" fmla="*/ 480 w 960"/>
                  <a:gd name="T5" fmla="*/ 56 h 1075"/>
                  <a:gd name="T6" fmla="*/ 720 w 960"/>
                  <a:gd name="T7" fmla="*/ 152 h 1075"/>
                  <a:gd name="T8" fmla="*/ 864 w 960"/>
                  <a:gd name="T9" fmla="*/ 248 h 1075"/>
                  <a:gd name="T10" fmla="*/ 884 w 960"/>
                  <a:gd name="T11" fmla="*/ 440 h 1075"/>
                  <a:gd name="T12" fmla="*/ 768 w 960"/>
                  <a:gd name="T13" fmla="*/ 632 h 1075"/>
                  <a:gd name="T14" fmla="*/ 672 w 960"/>
                  <a:gd name="T15" fmla="*/ 728 h 1075"/>
                  <a:gd name="T16" fmla="*/ 528 w 960"/>
                  <a:gd name="T17" fmla="*/ 824 h 1075"/>
                  <a:gd name="T18" fmla="*/ 402 w 960"/>
                  <a:gd name="T19" fmla="*/ 920 h 1075"/>
                  <a:gd name="T20" fmla="*/ 390 w 960"/>
                  <a:gd name="T21" fmla="*/ 998 h 1075"/>
                  <a:gd name="T22" fmla="*/ 480 w 960"/>
                  <a:gd name="T23" fmla="*/ 1064 h 1075"/>
                  <a:gd name="T24" fmla="*/ 624 w 960"/>
                  <a:gd name="T25" fmla="*/ 1064 h 1075"/>
                  <a:gd name="T26" fmla="*/ 768 w 960"/>
                  <a:gd name="T27" fmla="*/ 1016 h 1075"/>
                  <a:gd name="T28" fmla="*/ 960 w 960"/>
                  <a:gd name="T29" fmla="*/ 872 h 107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60"/>
                  <a:gd name="T46" fmla="*/ 0 h 1075"/>
                  <a:gd name="T47" fmla="*/ 960 w 960"/>
                  <a:gd name="T48" fmla="*/ 1075 h 107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60" h="1075">
                    <a:moveTo>
                      <a:pt x="0" y="8"/>
                    </a:moveTo>
                    <a:cubicBezTo>
                      <a:pt x="80" y="4"/>
                      <a:pt x="160" y="0"/>
                      <a:pt x="240" y="8"/>
                    </a:cubicBezTo>
                    <a:cubicBezTo>
                      <a:pt x="320" y="16"/>
                      <a:pt x="400" y="32"/>
                      <a:pt x="480" y="56"/>
                    </a:cubicBezTo>
                    <a:cubicBezTo>
                      <a:pt x="560" y="80"/>
                      <a:pt x="656" y="120"/>
                      <a:pt x="720" y="152"/>
                    </a:cubicBezTo>
                    <a:cubicBezTo>
                      <a:pt x="784" y="184"/>
                      <a:pt x="837" y="200"/>
                      <a:pt x="864" y="248"/>
                    </a:cubicBezTo>
                    <a:cubicBezTo>
                      <a:pt x="891" y="296"/>
                      <a:pt x="900" y="376"/>
                      <a:pt x="884" y="440"/>
                    </a:cubicBezTo>
                    <a:cubicBezTo>
                      <a:pt x="868" y="504"/>
                      <a:pt x="803" y="584"/>
                      <a:pt x="768" y="632"/>
                    </a:cubicBezTo>
                    <a:cubicBezTo>
                      <a:pt x="733" y="680"/>
                      <a:pt x="712" y="696"/>
                      <a:pt x="672" y="728"/>
                    </a:cubicBezTo>
                    <a:cubicBezTo>
                      <a:pt x="632" y="760"/>
                      <a:pt x="573" y="792"/>
                      <a:pt x="528" y="824"/>
                    </a:cubicBezTo>
                    <a:cubicBezTo>
                      <a:pt x="483" y="856"/>
                      <a:pt x="425" y="891"/>
                      <a:pt x="402" y="920"/>
                    </a:cubicBezTo>
                    <a:cubicBezTo>
                      <a:pt x="379" y="949"/>
                      <a:pt x="377" y="974"/>
                      <a:pt x="390" y="998"/>
                    </a:cubicBezTo>
                    <a:cubicBezTo>
                      <a:pt x="403" y="1022"/>
                      <a:pt x="441" y="1053"/>
                      <a:pt x="480" y="1064"/>
                    </a:cubicBezTo>
                    <a:cubicBezTo>
                      <a:pt x="519" y="1075"/>
                      <a:pt x="576" y="1072"/>
                      <a:pt x="624" y="1064"/>
                    </a:cubicBezTo>
                    <a:cubicBezTo>
                      <a:pt x="672" y="1056"/>
                      <a:pt x="712" y="1048"/>
                      <a:pt x="768" y="1016"/>
                    </a:cubicBezTo>
                    <a:cubicBezTo>
                      <a:pt x="824" y="984"/>
                      <a:pt x="892" y="928"/>
                      <a:pt x="960" y="872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11" name="Freeform 270"/>
              <p:cNvSpPr>
                <a:spLocks/>
              </p:cNvSpPr>
              <p:nvPr/>
            </p:nvSpPr>
            <p:spPr bwMode="auto">
              <a:xfrm>
                <a:off x="816" y="2016"/>
                <a:ext cx="984" cy="1076"/>
              </a:xfrm>
              <a:custGeom>
                <a:avLst/>
                <a:gdLst>
                  <a:gd name="T0" fmla="*/ 0 w 984"/>
                  <a:gd name="T1" fmla="*/ 8 h 1076"/>
                  <a:gd name="T2" fmla="*/ 240 w 984"/>
                  <a:gd name="T3" fmla="*/ 8 h 1076"/>
                  <a:gd name="T4" fmla="*/ 480 w 984"/>
                  <a:gd name="T5" fmla="*/ 56 h 1076"/>
                  <a:gd name="T6" fmla="*/ 720 w 984"/>
                  <a:gd name="T7" fmla="*/ 152 h 1076"/>
                  <a:gd name="T8" fmla="*/ 834 w 984"/>
                  <a:gd name="T9" fmla="*/ 246 h 1076"/>
                  <a:gd name="T10" fmla="*/ 846 w 984"/>
                  <a:gd name="T11" fmla="*/ 396 h 1076"/>
                  <a:gd name="T12" fmla="*/ 738 w 984"/>
                  <a:gd name="T13" fmla="*/ 540 h 1076"/>
                  <a:gd name="T14" fmla="*/ 618 w 984"/>
                  <a:gd name="T15" fmla="*/ 654 h 1076"/>
                  <a:gd name="T16" fmla="*/ 456 w 984"/>
                  <a:gd name="T17" fmla="*/ 750 h 1076"/>
                  <a:gd name="T18" fmla="*/ 312 w 984"/>
                  <a:gd name="T19" fmla="*/ 894 h 1076"/>
                  <a:gd name="T20" fmla="*/ 366 w 984"/>
                  <a:gd name="T21" fmla="*/ 990 h 1076"/>
                  <a:gd name="T22" fmla="*/ 480 w 984"/>
                  <a:gd name="T23" fmla="*/ 1064 h 1076"/>
                  <a:gd name="T24" fmla="*/ 624 w 984"/>
                  <a:gd name="T25" fmla="*/ 1064 h 1076"/>
                  <a:gd name="T26" fmla="*/ 768 w 984"/>
                  <a:gd name="T27" fmla="*/ 1016 h 1076"/>
                  <a:gd name="T28" fmla="*/ 984 w 984"/>
                  <a:gd name="T29" fmla="*/ 846 h 107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84"/>
                  <a:gd name="T46" fmla="*/ 0 h 1076"/>
                  <a:gd name="T47" fmla="*/ 984 w 984"/>
                  <a:gd name="T48" fmla="*/ 1076 h 107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84" h="1076">
                    <a:moveTo>
                      <a:pt x="0" y="8"/>
                    </a:moveTo>
                    <a:cubicBezTo>
                      <a:pt x="80" y="4"/>
                      <a:pt x="160" y="0"/>
                      <a:pt x="240" y="8"/>
                    </a:cubicBezTo>
                    <a:cubicBezTo>
                      <a:pt x="320" y="16"/>
                      <a:pt x="400" y="32"/>
                      <a:pt x="480" y="56"/>
                    </a:cubicBezTo>
                    <a:cubicBezTo>
                      <a:pt x="560" y="80"/>
                      <a:pt x="661" y="120"/>
                      <a:pt x="720" y="152"/>
                    </a:cubicBezTo>
                    <a:cubicBezTo>
                      <a:pt x="779" y="184"/>
                      <a:pt x="813" y="205"/>
                      <a:pt x="834" y="246"/>
                    </a:cubicBezTo>
                    <a:cubicBezTo>
                      <a:pt x="855" y="287"/>
                      <a:pt x="862" y="347"/>
                      <a:pt x="846" y="396"/>
                    </a:cubicBezTo>
                    <a:cubicBezTo>
                      <a:pt x="830" y="445"/>
                      <a:pt x="776" y="497"/>
                      <a:pt x="738" y="540"/>
                    </a:cubicBezTo>
                    <a:cubicBezTo>
                      <a:pt x="700" y="583"/>
                      <a:pt x="665" y="619"/>
                      <a:pt x="618" y="654"/>
                    </a:cubicBezTo>
                    <a:cubicBezTo>
                      <a:pt x="571" y="689"/>
                      <a:pt x="507" y="710"/>
                      <a:pt x="456" y="750"/>
                    </a:cubicBezTo>
                    <a:cubicBezTo>
                      <a:pt x="405" y="790"/>
                      <a:pt x="327" y="854"/>
                      <a:pt x="312" y="894"/>
                    </a:cubicBezTo>
                    <a:cubicBezTo>
                      <a:pt x="297" y="934"/>
                      <a:pt x="338" y="962"/>
                      <a:pt x="366" y="990"/>
                    </a:cubicBezTo>
                    <a:cubicBezTo>
                      <a:pt x="394" y="1018"/>
                      <a:pt x="437" y="1052"/>
                      <a:pt x="480" y="1064"/>
                    </a:cubicBezTo>
                    <a:cubicBezTo>
                      <a:pt x="523" y="1076"/>
                      <a:pt x="576" y="1072"/>
                      <a:pt x="624" y="1064"/>
                    </a:cubicBezTo>
                    <a:cubicBezTo>
                      <a:pt x="672" y="1056"/>
                      <a:pt x="708" y="1052"/>
                      <a:pt x="768" y="1016"/>
                    </a:cubicBezTo>
                    <a:cubicBezTo>
                      <a:pt x="828" y="980"/>
                      <a:pt x="939" y="882"/>
                      <a:pt x="984" y="84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271"/>
            <p:cNvGrpSpPr>
              <a:grpSpLocks/>
            </p:cNvGrpSpPr>
            <p:nvPr/>
          </p:nvGrpSpPr>
          <p:grpSpPr bwMode="auto">
            <a:xfrm>
              <a:off x="1776" y="2728"/>
              <a:ext cx="784" cy="544"/>
              <a:chOff x="1776" y="2728"/>
              <a:chExt cx="784" cy="544"/>
            </a:xfrm>
          </p:grpSpPr>
          <p:sp>
            <p:nvSpPr>
              <p:cNvPr id="31008" name="Freeform 272"/>
              <p:cNvSpPr>
                <a:spLocks/>
              </p:cNvSpPr>
              <p:nvPr/>
            </p:nvSpPr>
            <p:spPr bwMode="auto">
              <a:xfrm>
                <a:off x="1776" y="2728"/>
                <a:ext cx="784" cy="488"/>
              </a:xfrm>
              <a:custGeom>
                <a:avLst/>
                <a:gdLst>
                  <a:gd name="T0" fmla="*/ 0 w 784"/>
                  <a:gd name="T1" fmla="*/ 104 h 488"/>
                  <a:gd name="T2" fmla="*/ 48 w 784"/>
                  <a:gd name="T3" fmla="*/ 56 h 488"/>
                  <a:gd name="T4" fmla="*/ 144 w 784"/>
                  <a:gd name="T5" fmla="*/ 8 h 488"/>
                  <a:gd name="T6" fmla="*/ 576 w 784"/>
                  <a:gd name="T7" fmla="*/ 8 h 488"/>
                  <a:gd name="T8" fmla="*/ 720 w 784"/>
                  <a:gd name="T9" fmla="*/ 56 h 488"/>
                  <a:gd name="T10" fmla="*/ 768 w 784"/>
                  <a:gd name="T11" fmla="*/ 152 h 488"/>
                  <a:gd name="T12" fmla="*/ 768 w 784"/>
                  <a:gd name="T13" fmla="*/ 248 h 488"/>
                  <a:gd name="T14" fmla="*/ 672 w 784"/>
                  <a:gd name="T15" fmla="*/ 488 h 48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84"/>
                  <a:gd name="T25" fmla="*/ 0 h 488"/>
                  <a:gd name="T26" fmla="*/ 784 w 784"/>
                  <a:gd name="T27" fmla="*/ 488 h 48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84" h="488">
                    <a:moveTo>
                      <a:pt x="0" y="104"/>
                    </a:moveTo>
                    <a:cubicBezTo>
                      <a:pt x="12" y="88"/>
                      <a:pt x="24" y="72"/>
                      <a:pt x="48" y="56"/>
                    </a:cubicBezTo>
                    <a:cubicBezTo>
                      <a:pt x="72" y="40"/>
                      <a:pt x="56" y="16"/>
                      <a:pt x="144" y="8"/>
                    </a:cubicBezTo>
                    <a:cubicBezTo>
                      <a:pt x="232" y="0"/>
                      <a:pt x="480" y="0"/>
                      <a:pt x="576" y="8"/>
                    </a:cubicBezTo>
                    <a:cubicBezTo>
                      <a:pt x="672" y="16"/>
                      <a:pt x="688" y="32"/>
                      <a:pt x="720" y="56"/>
                    </a:cubicBezTo>
                    <a:cubicBezTo>
                      <a:pt x="752" y="80"/>
                      <a:pt x="760" y="120"/>
                      <a:pt x="768" y="152"/>
                    </a:cubicBezTo>
                    <a:cubicBezTo>
                      <a:pt x="776" y="184"/>
                      <a:pt x="784" y="192"/>
                      <a:pt x="768" y="248"/>
                    </a:cubicBezTo>
                    <a:cubicBezTo>
                      <a:pt x="752" y="304"/>
                      <a:pt x="672" y="440"/>
                      <a:pt x="672" y="488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09" name="Freeform 273"/>
              <p:cNvSpPr>
                <a:spLocks/>
              </p:cNvSpPr>
              <p:nvPr/>
            </p:nvSpPr>
            <p:spPr bwMode="auto">
              <a:xfrm>
                <a:off x="1776" y="2784"/>
                <a:ext cx="746" cy="488"/>
              </a:xfrm>
              <a:custGeom>
                <a:avLst/>
                <a:gdLst>
                  <a:gd name="T0" fmla="*/ 0 w 746"/>
                  <a:gd name="T1" fmla="*/ 104 h 488"/>
                  <a:gd name="T2" fmla="*/ 48 w 746"/>
                  <a:gd name="T3" fmla="*/ 56 h 488"/>
                  <a:gd name="T4" fmla="*/ 144 w 746"/>
                  <a:gd name="T5" fmla="*/ 8 h 488"/>
                  <a:gd name="T6" fmla="*/ 576 w 746"/>
                  <a:gd name="T7" fmla="*/ 8 h 488"/>
                  <a:gd name="T8" fmla="*/ 720 w 746"/>
                  <a:gd name="T9" fmla="*/ 56 h 488"/>
                  <a:gd name="T10" fmla="*/ 732 w 746"/>
                  <a:gd name="T11" fmla="*/ 144 h 488"/>
                  <a:gd name="T12" fmla="*/ 702 w 746"/>
                  <a:gd name="T13" fmla="*/ 222 h 488"/>
                  <a:gd name="T14" fmla="*/ 666 w 746"/>
                  <a:gd name="T15" fmla="*/ 330 h 488"/>
                  <a:gd name="T16" fmla="*/ 672 w 746"/>
                  <a:gd name="T17" fmla="*/ 488 h 48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46"/>
                  <a:gd name="T28" fmla="*/ 0 h 488"/>
                  <a:gd name="T29" fmla="*/ 746 w 746"/>
                  <a:gd name="T30" fmla="*/ 488 h 48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46" h="488">
                    <a:moveTo>
                      <a:pt x="0" y="104"/>
                    </a:moveTo>
                    <a:cubicBezTo>
                      <a:pt x="12" y="88"/>
                      <a:pt x="24" y="72"/>
                      <a:pt x="48" y="56"/>
                    </a:cubicBezTo>
                    <a:cubicBezTo>
                      <a:pt x="72" y="40"/>
                      <a:pt x="56" y="16"/>
                      <a:pt x="144" y="8"/>
                    </a:cubicBezTo>
                    <a:cubicBezTo>
                      <a:pt x="232" y="0"/>
                      <a:pt x="480" y="0"/>
                      <a:pt x="576" y="8"/>
                    </a:cubicBezTo>
                    <a:cubicBezTo>
                      <a:pt x="672" y="16"/>
                      <a:pt x="694" y="33"/>
                      <a:pt x="720" y="56"/>
                    </a:cubicBezTo>
                    <a:cubicBezTo>
                      <a:pt x="746" y="79"/>
                      <a:pt x="735" y="116"/>
                      <a:pt x="732" y="144"/>
                    </a:cubicBezTo>
                    <a:cubicBezTo>
                      <a:pt x="729" y="172"/>
                      <a:pt x="713" y="191"/>
                      <a:pt x="702" y="222"/>
                    </a:cubicBezTo>
                    <a:cubicBezTo>
                      <a:pt x="691" y="253"/>
                      <a:pt x="671" y="286"/>
                      <a:pt x="666" y="330"/>
                    </a:cubicBezTo>
                    <a:cubicBezTo>
                      <a:pt x="661" y="374"/>
                      <a:pt x="671" y="455"/>
                      <a:pt x="672" y="488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274"/>
            <p:cNvGrpSpPr>
              <a:grpSpLocks/>
            </p:cNvGrpSpPr>
            <p:nvPr/>
          </p:nvGrpSpPr>
          <p:grpSpPr bwMode="auto">
            <a:xfrm>
              <a:off x="2160" y="3126"/>
              <a:ext cx="289" cy="846"/>
              <a:chOff x="2159" y="3126"/>
              <a:chExt cx="289" cy="846"/>
            </a:xfrm>
          </p:grpSpPr>
          <p:sp>
            <p:nvSpPr>
              <p:cNvPr id="31006" name="Freeform 275"/>
              <p:cNvSpPr>
                <a:spLocks/>
              </p:cNvSpPr>
              <p:nvPr/>
            </p:nvSpPr>
            <p:spPr bwMode="auto">
              <a:xfrm>
                <a:off x="2192" y="3216"/>
                <a:ext cx="256" cy="720"/>
              </a:xfrm>
              <a:custGeom>
                <a:avLst/>
                <a:gdLst>
                  <a:gd name="T0" fmla="*/ 256 w 256"/>
                  <a:gd name="T1" fmla="*/ 0 h 720"/>
                  <a:gd name="T2" fmla="*/ 208 w 256"/>
                  <a:gd name="T3" fmla="*/ 96 h 720"/>
                  <a:gd name="T4" fmla="*/ 160 w 256"/>
                  <a:gd name="T5" fmla="*/ 192 h 720"/>
                  <a:gd name="T6" fmla="*/ 112 w 256"/>
                  <a:gd name="T7" fmla="*/ 336 h 720"/>
                  <a:gd name="T8" fmla="*/ 64 w 256"/>
                  <a:gd name="T9" fmla="*/ 480 h 720"/>
                  <a:gd name="T10" fmla="*/ 16 w 256"/>
                  <a:gd name="T11" fmla="*/ 576 h 720"/>
                  <a:gd name="T12" fmla="*/ 16 w 256"/>
                  <a:gd name="T13" fmla="*/ 624 h 720"/>
                  <a:gd name="T14" fmla="*/ 112 w 256"/>
                  <a:gd name="T15" fmla="*/ 720 h 7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56"/>
                  <a:gd name="T25" fmla="*/ 0 h 720"/>
                  <a:gd name="T26" fmla="*/ 256 w 256"/>
                  <a:gd name="T27" fmla="*/ 720 h 7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56" h="720">
                    <a:moveTo>
                      <a:pt x="256" y="0"/>
                    </a:moveTo>
                    <a:cubicBezTo>
                      <a:pt x="240" y="32"/>
                      <a:pt x="224" y="64"/>
                      <a:pt x="208" y="96"/>
                    </a:cubicBezTo>
                    <a:cubicBezTo>
                      <a:pt x="192" y="128"/>
                      <a:pt x="176" y="152"/>
                      <a:pt x="160" y="192"/>
                    </a:cubicBezTo>
                    <a:cubicBezTo>
                      <a:pt x="144" y="232"/>
                      <a:pt x="128" y="288"/>
                      <a:pt x="112" y="336"/>
                    </a:cubicBezTo>
                    <a:cubicBezTo>
                      <a:pt x="96" y="384"/>
                      <a:pt x="80" y="440"/>
                      <a:pt x="64" y="480"/>
                    </a:cubicBezTo>
                    <a:cubicBezTo>
                      <a:pt x="48" y="520"/>
                      <a:pt x="24" y="552"/>
                      <a:pt x="16" y="576"/>
                    </a:cubicBezTo>
                    <a:cubicBezTo>
                      <a:pt x="8" y="600"/>
                      <a:pt x="0" y="600"/>
                      <a:pt x="16" y="624"/>
                    </a:cubicBezTo>
                    <a:cubicBezTo>
                      <a:pt x="32" y="648"/>
                      <a:pt x="96" y="688"/>
                      <a:pt x="112" y="72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07" name="Freeform 276"/>
              <p:cNvSpPr>
                <a:spLocks/>
              </p:cNvSpPr>
              <p:nvPr/>
            </p:nvSpPr>
            <p:spPr bwMode="auto">
              <a:xfrm>
                <a:off x="2159" y="3126"/>
                <a:ext cx="277" cy="846"/>
              </a:xfrm>
              <a:custGeom>
                <a:avLst/>
                <a:gdLst>
                  <a:gd name="T0" fmla="*/ 277 w 277"/>
                  <a:gd name="T1" fmla="*/ 0 h 846"/>
                  <a:gd name="T2" fmla="*/ 209 w 277"/>
                  <a:gd name="T3" fmla="*/ 138 h 846"/>
                  <a:gd name="T4" fmla="*/ 161 w 277"/>
                  <a:gd name="T5" fmla="*/ 234 h 846"/>
                  <a:gd name="T6" fmla="*/ 113 w 277"/>
                  <a:gd name="T7" fmla="*/ 378 h 846"/>
                  <a:gd name="T8" fmla="*/ 65 w 277"/>
                  <a:gd name="T9" fmla="*/ 522 h 846"/>
                  <a:gd name="T10" fmla="*/ 17 w 277"/>
                  <a:gd name="T11" fmla="*/ 618 h 846"/>
                  <a:gd name="T12" fmla="*/ 19 w 277"/>
                  <a:gd name="T13" fmla="*/ 750 h 846"/>
                  <a:gd name="T14" fmla="*/ 133 w 277"/>
                  <a:gd name="T15" fmla="*/ 846 h 8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7"/>
                  <a:gd name="T25" fmla="*/ 0 h 846"/>
                  <a:gd name="T26" fmla="*/ 277 w 277"/>
                  <a:gd name="T27" fmla="*/ 846 h 84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7" h="846">
                    <a:moveTo>
                      <a:pt x="277" y="0"/>
                    </a:moveTo>
                    <a:cubicBezTo>
                      <a:pt x="266" y="22"/>
                      <a:pt x="228" y="99"/>
                      <a:pt x="209" y="138"/>
                    </a:cubicBezTo>
                    <a:cubicBezTo>
                      <a:pt x="190" y="177"/>
                      <a:pt x="177" y="194"/>
                      <a:pt x="161" y="234"/>
                    </a:cubicBezTo>
                    <a:cubicBezTo>
                      <a:pt x="145" y="274"/>
                      <a:pt x="129" y="330"/>
                      <a:pt x="113" y="378"/>
                    </a:cubicBezTo>
                    <a:cubicBezTo>
                      <a:pt x="97" y="426"/>
                      <a:pt x="81" y="482"/>
                      <a:pt x="65" y="522"/>
                    </a:cubicBezTo>
                    <a:cubicBezTo>
                      <a:pt x="49" y="562"/>
                      <a:pt x="25" y="580"/>
                      <a:pt x="17" y="618"/>
                    </a:cubicBezTo>
                    <a:cubicBezTo>
                      <a:pt x="9" y="656"/>
                      <a:pt x="0" y="712"/>
                      <a:pt x="19" y="750"/>
                    </a:cubicBezTo>
                    <a:cubicBezTo>
                      <a:pt x="38" y="788"/>
                      <a:pt x="109" y="826"/>
                      <a:pt x="133" y="84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277"/>
            <p:cNvGrpSpPr>
              <a:grpSpLocks/>
            </p:cNvGrpSpPr>
            <p:nvPr/>
          </p:nvGrpSpPr>
          <p:grpSpPr bwMode="auto">
            <a:xfrm>
              <a:off x="2304" y="3930"/>
              <a:ext cx="624" cy="216"/>
              <a:chOff x="2304" y="3930"/>
              <a:chExt cx="624" cy="216"/>
            </a:xfrm>
          </p:grpSpPr>
          <p:sp>
            <p:nvSpPr>
              <p:cNvPr id="31004" name="Freeform 278"/>
              <p:cNvSpPr>
                <a:spLocks/>
              </p:cNvSpPr>
              <p:nvPr/>
            </p:nvSpPr>
            <p:spPr bwMode="auto">
              <a:xfrm>
                <a:off x="2316" y="3930"/>
                <a:ext cx="612" cy="174"/>
              </a:xfrm>
              <a:custGeom>
                <a:avLst/>
                <a:gdLst>
                  <a:gd name="T0" fmla="*/ 0 w 612"/>
                  <a:gd name="T1" fmla="*/ 0 h 174"/>
                  <a:gd name="T2" fmla="*/ 132 w 612"/>
                  <a:gd name="T3" fmla="*/ 30 h 174"/>
                  <a:gd name="T4" fmla="*/ 324 w 612"/>
                  <a:gd name="T5" fmla="*/ 30 h 174"/>
                  <a:gd name="T6" fmla="*/ 468 w 612"/>
                  <a:gd name="T7" fmla="*/ 78 h 174"/>
                  <a:gd name="T8" fmla="*/ 612 w 612"/>
                  <a:gd name="T9" fmla="*/ 174 h 1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2"/>
                  <a:gd name="T16" fmla="*/ 0 h 174"/>
                  <a:gd name="T17" fmla="*/ 612 w 612"/>
                  <a:gd name="T18" fmla="*/ 174 h 1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2" h="174">
                    <a:moveTo>
                      <a:pt x="0" y="0"/>
                    </a:moveTo>
                    <a:cubicBezTo>
                      <a:pt x="22" y="4"/>
                      <a:pt x="78" y="25"/>
                      <a:pt x="132" y="30"/>
                    </a:cubicBezTo>
                    <a:cubicBezTo>
                      <a:pt x="186" y="35"/>
                      <a:pt x="268" y="22"/>
                      <a:pt x="324" y="30"/>
                    </a:cubicBezTo>
                    <a:cubicBezTo>
                      <a:pt x="380" y="38"/>
                      <a:pt x="420" y="54"/>
                      <a:pt x="468" y="78"/>
                    </a:cubicBezTo>
                    <a:cubicBezTo>
                      <a:pt x="516" y="102"/>
                      <a:pt x="588" y="166"/>
                      <a:pt x="612" y="174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05" name="Freeform 279"/>
              <p:cNvSpPr>
                <a:spLocks/>
              </p:cNvSpPr>
              <p:nvPr/>
            </p:nvSpPr>
            <p:spPr bwMode="auto">
              <a:xfrm>
                <a:off x="2304" y="3972"/>
                <a:ext cx="612" cy="174"/>
              </a:xfrm>
              <a:custGeom>
                <a:avLst/>
                <a:gdLst>
                  <a:gd name="T0" fmla="*/ 0 w 612"/>
                  <a:gd name="T1" fmla="*/ 0 h 174"/>
                  <a:gd name="T2" fmla="*/ 132 w 612"/>
                  <a:gd name="T3" fmla="*/ 30 h 174"/>
                  <a:gd name="T4" fmla="*/ 324 w 612"/>
                  <a:gd name="T5" fmla="*/ 30 h 174"/>
                  <a:gd name="T6" fmla="*/ 468 w 612"/>
                  <a:gd name="T7" fmla="*/ 78 h 174"/>
                  <a:gd name="T8" fmla="*/ 612 w 612"/>
                  <a:gd name="T9" fmla="*/ 174 h 1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2"/>
                  <a:gd name="T16" fmla="*/ 0 h 174"/>
                  <a:gd name="T17" fmla="*/ 612 w 612"/>
                  <a:gd name="T18" fmla="*/ 174 h 1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2" h="174">
                    <a:moveTo>
                      <a:pt x="0" y="0"/>
                    </a:moveTo>
                    <a:cubicBezTo>
                      <a:pt x="22" y="4"/>
                      <a:pt x="78" y="25"/>
                      <a:pt x="132" y="30"/>
                    </a:cubicBezTo>
                    <a:cubicBezTo>
                      <a:pt x="186" y="35"/>
                      <a:pt x="268" y="22"/>
                      <a:pt x="324" y="30"/>
                    </a:cubicBezTo>
                    <a:cubicBezTo>
                      <a:pt x="380" y="38"/>
                      <a:pt x="420" y="54"/>
                      <a:pt x="468" y="78"/>
                    </a:cubicBezTo>
                    <a:cubicBezTo>
                      <a:pt x="516" y="102"/>
                      <a:pt x="588" y="166"/>
                      <a:pt x="612" y="174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0927" name="Line 280"/>
          <p:cNvSpPr>
            <a:spLocks noChangeShapeType="1"/>
          </p:cNvSpPr>
          <p:nvPr/>
        </p:nvSpPr>
        <p:spPr bwMode="auto">
          <a:xfrm>
            <a:off x="1727200" y="2365375"/>
            <a:ext cx="7747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28" name="Line 281"/>
          <p:cNvSpPr>
            <a:spLocks noChangeShapeType="1"/>
          </p:cNvSpPr>
          <p:nvPr/>
        </p:nvSpPr>
        <p:spPr bwMode="auto">
          <a:xfrm>
            <a:off x="2165350" y="2408238"/>
            <a:ext cx="6096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29" name="Line 282"/>
          <p:cNvSpPr>
            <a:spLocks noChangeShapeType="1"/>
          </p:cNvSpPr>
          <p:nvPr/>
        </p:nvSpPr>
        <p:spPr bwMode="auto">
          <a:xfrm>
            <a:off x="2667000" y="2457450"/>
            <a:ext cx="360363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30" name="Line 283"/>
          <p:cNvSpPr>
            <a:spLocks noChangeShapeType="1"/>
          </p:cNvSpPr>
          <p:nvPr/>
        </p:nvSpPr>
        <p:spPr bwMode="auto">
          <a:xfrm>
            <a:off x="2946400" y="2508250"/>
            <a:ext cx="287338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31" name="Line 284"/>
          <p:cNvSpPr>
            <a:spLocks noChangeShapeType="1"/>
          </p:cNvSpPr>
          <p:nvPr/>
        </p:nvSpPr>
        <p:spPr bwMode="auto">
          <a:xfrm>
            <a:off x="3187700" y="2560638"/>
            <a:ext cx="2032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32" name="Line 285"/>
          <p:cNvSpPr>
            <a:spLocks noChangeShapeType="1"/>
          </p:cNvSpPr>
          <p:nvPr/>
        </p:nvSpPr>
        <p:spPr bwMode="auto">
          <a:xfrm>
            <a:off x="3492500" y="2686050"/>
            <a:ext cx="952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33" name="Line 286"/>
          <p:cNvSpPr>
            <a:spLocks noChangeShapeType="1"/>
          </p:cNvSpPr>
          <p:nvPr/>
        </p:nvSpPr>
        <p:spPr bwMode="auto">
          <a:xfrm>
            <a:off x="3511550" y="2857500"/>
            <a:ext cx="952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34" name="Line 287"/>
          <p:cNvSpPr>
            <a:spLocks noChangeShapeType="1"/>
          </p:cNvSpPr>
          <p:nvPr/>
        </p:nvSpPr>
        <p:spPr bwMode="auto">
          <a:xfrm>
            <a:off x="3467100" y="2914650"/>
            <a:ext cx="952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35" name="Line 288"/>
          <p:cNvSpPr>
            <a:spLocks noChangeShapeType="1"/>
          </p:cNvSpPr>
          <p:nvPr/>
        </p:nvSpPr>
        <p:spPr bwMode="auto">
          <a:xfrm>
            <a:off x="3403600" y="2971800"/>
            <a:ext cx="952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36" name="Line 289"/>
          <p:cNvSpPr>
            <a:spLocks noChangeShapeType="1"/>
          </p:cNvSpPr>
          <p:nvPr/>
        </p:nvSpPr>
        <p:spPr bwMode="auto">
          <a:xfrm>
            <a:off x="3333750" y="3028950"/>
            <a:ext cx="952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37" name="Line 290"/>
          <p:cNvSpPr>
            <a:spLocks noChangeShapeType="1"/>
          </p:cNvSpPr>
          <p:nvPr/>
        </p:nvSpPr>
        <p:spPr bwMode="auto">
          <a:xfrm>
            <a:off x="3219450" y="3086100"/>
            <a:ext cx="952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38" name="Line 291"/>
          <p:cNvSpPr>
            <a:spLocks noChangeShapeType="1"/>
          </p:cNvSpPr>
          <p:nvPr/>
        </p:nvSpPr>
        <p:spPr bwMode="auto">
          <a:xfrm>
            <a:off x="3117850" y="3143250"/>
            <a:ext cx="1460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39" name="Line 292"/>
          <p:cNvSpPr>
            <a:spLocks noChangeShapeType="1"/>
          </p:cNvSpPr>
          <p:nvPr/>
        </p:nvSpPr>
        <p:spPr bwMode="auto">
          <a:xfrm>
            <a:off x="2990850" y="3200400"/>
            <a:ext cx="1460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40" name="Line 293"/>
          <p:cNvSpPr>
            <a:spLocks noChangeShapeType="1"/>
          </p:cNvSpPr>
          <p:nvPr/>
        </p:nvSpPr>
        <p:spPr bwMode="auto">
          <a:xfrm>
            <a:off x="2774950" y="3257550"/>
            <a:ext cx="2159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41" name="Line 294"/>
          <p:cNvSpPr>
            <a:spLocks noChangeShapeType="1"/>
          </p:cNvSpPr>
          <p:nvPr/>
        </p:nvSpPr>
        <p:spPr bwMode="auto">
          <a:xfrm>
            <a:off x="2635250" y="3314700"/>
            <a:ext cx="2032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42" name="Line 295"/>
          <p:cNvSpPr>
            <a:spLocks noChangeShapeType="1"/>
          </p:cNvSpPr>
          <p:nvPr/>
        </p:nvSpPr>
        <p:spPr bwMode="auto">
          <a:xfrm>
            <a:off x="2533650" y="3371850"/>
            <a:ext cx="1460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43" name="Line 296"/>
          <p:cNvSpPr>
            <a:spLocks noChangeShapeType="1"/>
          </p:cNvSpPr>
          <p:nvPr/>
        </p:nvSpPr>
        <p:spPr bwMode="auto">
          <a:xfrm>
            <a:off x="2432050" y="3429000"/>
            <a:ext cx="1460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44" name="Line 297"/>
          <p:cNvSpPr>
            <a:spLocks noChangeShapeType="1"/>
          </p:cNvSpPr>
          <p:nvPr/>
        </p:nvSpPr>
        <p:spPr bwMode="auto">
          <a:xfrm>
            <a:off x="2381250" y="3486150"/>
            <a:ext cx="1460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45" name="Line 298"/>
          <p:cNvSpPr>
            <a:spLocks noChangeShapeType="1"/>
          </p:cNvSpPr>
          <p:nvPr/>
        </p:nvSpPr>
        <p:spPr bwMode="auto">
          <a:xfrm>
            <a:off x="2432050" y="3543300"/>
            <a:ext cx="1460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46" name="Line 299"/>
          <p:cNvSpPr>
            <a:spLocks noChangeShapeType="1"/>
          </p:cNvSpPr>
          <p:nvPr/>
        </p:nvSpPr>
        <p:spPr bwMode="auto">
          <a:xfrm>
            <a:off x="3352800" y="3543300"/>
            <a:ext cx="1460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47" name="Line 300"/>
          <p:cNvSpPr>
            <a:spLocks noChangeShapeType="1"/>
          </p:cNvSpPr>
          <p:nvPr/>
        </p:nvSpPr>
        <p:spPr bwMode="auto">
          <a:xfrm>
            <a:off x="3054350" y="3600450"/>
            <a:ext cx="3048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48" name="Line 301"/>
          <p:cNvSpPr>
            <a:spLocks noChangeShapeType="1"/>
          </p:cNvSpPr>
          <p:nvPr/>
        </p:nvSpPr>
        <p:spPr bwMode="auto">
          <a:xfrm>
            <a:off x="2736850" y="3657600"/>
            <a:ext cx="4064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49" name="Line 302"/>
          <p:cNvSpPr>
            <a:spLocks noChangeShapeType="1"/>
          </p:cNvSpPr>
          <p:nvPr/>
        </p:nvSpPr>
        <p:spPr bwMode="auto">
          <a:xfrm>
            <a:off x="2533650" y="3600450"/>
            <a:ext cx="2032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50" name="Line 303"/>
          <p:cNvSpPr>
            <a:spLocks noChangeShapeType="1"/>
          </p:cNvSpPr>
          <p:nvPr/>
        </p:nvSpPr>
        <p:spPr bwMode="auto">
          <a:xfrm>
            <a:off x="3486150" y="3486150"/>
            <a:ext cx="1460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51" name="Line 304"/>
          <p:cNvSpPr>
            <a:spLocks noChangeShapeType="1"/>
          </p:cNvSpPr>
          <p:nvPr/>
        </p:nvSpPr>
        <p:spPr bwMode="auto">
          <a:xfrm>
            <a:off x="3606800" y="3429000"/>
            <a:ext cx="1460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52" name="Line 305"/>
          <p:cNvSpPr>
            <a:spLocks noChangeShapeType="1"/>
          </p:cNvSpPr>
          <p:nvPr/>
        </p:nvSpPr>
        <p:spPr bwMode="auto">
          <a:xfrm>
            <a:off x="3727450" y="3371850"/>
            <a:ext cx="1460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53" name="Line 306"/>
          <p:cNvSpPr>
            <a:spLocks noChangeShapeType="1"/>
          </p:cNvSpPr>
          <p:nvPr/>
        </p:nvSpPr>
        <p:spPr bwMode="auto">
          <a:xfrm>
            <a:off x="3835400" y="3314700"/>
            <a:ext cx="5270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54" name="Line 307"/>
          <p:cNvSpPr>
            <a:spLocks noChangeShapeType="1"/>
          </p:cNvSpPr>
          <p:nvPr/>
        </p:nvSpPr>
        <p:spPr bwMode="auto">
          <a:xfrm>
            <a:off x="3943350" y="3268663"/>
            <a:ext cx="11303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55" name="Line 308"/>
          <p:cNvSpPr>
            <a:spLocks noChangeShapeType="1"/>
          </p:cNvSpPr>
          <p:nvPr/>
        </p:nvSpPr>
        <p:spPr bwMode="auto">
          <a:xfrm>
            <a:off x="4749800" y="3314700"/>
            <a:ext cx="5270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56" name="Line 309"/>
          <p:cNvSpPr>
            <a:spLocks noChangeShapeType="1"/>
          </p:cNvSpPr>
          <p:nvPr/>
        </p:nvSpPr>
        <p:spPr bwMode="auto">
          <a:xfrm>
            <a:off x="5251450" y="3371850"/>
            <a:ext cx="1016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57" name="Line 310"/>
          <p:cNvSpPr>
            <a:spLocks noChangeShapeType="1"/>
          </p:cNvSpPr>
          <p:nvPr/>
        </p:nvSpPr>
        <p:spPr bwMode="auto">
          <a:xfrm>
            <a:off x="5308600" y="3429000"/>
            <a:ext cx="698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58" name="Line 311"/>
          <p:cNvSpPr>
            <a:spLocks noChangeShapeType="1"/>
          </p:cNvSpPr>
          <p:nvPr/>
        </p:nvSpPr>
        <p:spPr bwMode="auto">
          <a:xfrm>
            <a:off x="5314950" y="3486150"/>
            <a:ext cx="762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59" name="Line 312"/>
          <p:cNvSpPr>
            <a:spLocks noChangeShapeType="1"/>
          </p:cNvSpPr>
          <p:nvPr/>
        </p:nvSpPr>
        <p:spPr bwMode="auto">
          <a:xfrm>
            <a:off x="5270500" y="3543300"/>
            <a:ext cx="952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60" name="Line 313"/>
          <p:cNvSpPr>
            <a:spLocks noChangeShapeType="1"/>
          </p:cNvSpPr>
          <p:nvPr/>
        </p:nvSpPr>
        <p:spPr bwMode="auto">
          <a:xfrm>
            <a:off x="5219700" y="3600450"/>
            <a:ext cx="1206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61" name="Line 314"/>
          <p:cNvSpPr>
            <a:spLocks noChangeShapeType="1"/>
          </p:cNvSpPr>
          <p:nvPr/>
        </p:nvSpPr>
        <p:spPr bwMode="auto">
          <a:xfrm>
            <a:off x="5175250" y="3657600"/>
            <a:ext cx="1206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62" name="Line 315"/>
          <p:cNvSpPr>
            <a:spLocks noChangeShapeType="1"/>
          </p:cNvSpPr>
          <p:nvPr/>
        </p:nvSpPr>
        <p:spPr bwMode="auto">
          <a:xfrm>
            <a:off x="5149850" y="3714750"/>
            <a:ext cx="952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63" name="Line 316"/>
          <p:cNvSpPr>
            <a:spLocks noChangeShapeType="1"/>
          </p:cNvSpPr>
          <p:nvPr/>
        </p:nvSpPr>
        <p:spPr bwMode="auto">
          <a:xfrm>
            <a:off x="5105400" y="3771900"/>
            <a:ext cx="952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64" name="Line 317"/>
          <p:cNvSpPr>
            <a:spLocks noChangeShapeType="1"/>
          </p:cNvSpPr>
          <p:nvPr/>
        </p:nvSpPr>
        <p:spPr bwMode="auto">
          <a:xfrm>
            <a:off x="5054600" y="3829050"/>
            <a:ext cx="1206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65" name="Line 318"/>
          <p:cNvSpPr>
            <a:spLocks noChangeShapeType="1"/>
          </p:cNvSpPr>
          <p:nvPr/>
        </p:nvSpPr>
        <p:spPr bwMode="auto">
          <a:xfrm>
            <a:off x="5003800" y="3886200"/>
            <a:ext cx="1206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66" name="Line 319"/>
          <p:cNvSpPr>
            <a:spLocks noChangeShapeType="1"/>
          </p:cNvSpPr>
          <p:nvPr/>
        </p:nvSpPr>
        <p:spPr bwMode="auto">
          <a:xfrm>
            <a:off x="4946650" y="3943350"/>
            <a:ext cx="1206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67" name="Line 320"/>
          <p:cNvSpPr>
            <a:spLocks noChangeShapeType="1"/>
          </p:cNvSpPr>
          <p:nvPr/>
        </p:nvSpPr>
        <p:spPr bwMode="auto">
          <a:xfrm>
            <a:off x="4902200" y="4000500"/>
            <a:ext cx="1206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68" name="Line 321"/>
          <p:cNvSpPr>
            <a:spLocks noChangeShapeType="1"/>
          </p:cNvSpPr>
          <p:nvPr/>
        </p:nvSpPr>
        <p:spPr bwMode="auto">
          <a:xfrm>
            <a:off x="4870450" y="4057650"/>
            <a:ext cx="952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69" name="Line 322"/>
          <p:cNvSpPr>
            <a:spLocks noChangeShapeType="1"/>
          </p:cNvSpPr>
          <p:nvPr/>
        </p:nvSpPr>
        <p:spPr bwMode="auto">
          <a:xfrm>
            <a:off x="4641850" y="4400550"/>
            <a:ext cx="1206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70" name="Line 323"/>
          <p:cNvSpPr>
            <a:spLocks noChangeShapeType="1"/>
          </p:cNvSpPr>
          <p:nvPr/>
        </p:nvSpPr>
        <p:spPr bwMode="auto">
          <a:xfrm>
            <a:off x="4603750" y="4457700"/>
            <a:ext cx="1206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71" name="Line 324"/>
          <p:cNvSpPr>
            <a:spLocks noChangeShapeType="1"/>
          </p:cNvSpPr>
          <p:nvPr/>
        </p:nvSpPr>
        <p:spPr bwMode="auto">
          <a:xfrm>
            <a:off x="4838700" y="4114800"/>
            <a:ext cx="952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72" name="Line 325"/>
          <p:cNvSpPr>
            <a:spLocks noChangeShapeType="1"/>
          </p:cNvSpPr>
          <p:nvPr/>
        </p:nvSpPr>
        <p:spPr bwMode="auto">
          <a:xfrm>
            <a:off x="4806950" y="4171950"/>
            <a:ext cx="952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73" name="Line 326"/>
          <p:cNvSpPr>
            <a:spLocks noChangeShapeType="1"/>
          </p:cNvSpPr>
          <p:nvPr/>
        </p:nvSpPr>
        <p:spPr bwMode="auto">
          <a:xfrm>
            <a:off x="4768850" y="4229100"/>
            <a:ext cx="952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74" name="Line 327"/>
          <p:cNvSpPr>
            <a:spLocks noChangeShapeType="1"/>
          </p:cNvSpPr>
          <p:nvPr/>
        </p:nvSpPr>
        <p:spPr bwMode="auto">
          <a:xfrm>
            <a:off x="4737100" y="4286250"/>
            <a:ext cx="952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75" name="Line 328"/>
          <p:cNvSpPr>
            <a:spLocks noChangeShapeType="1"/>
          </p:cNvSpPr>
          <p:nvPr/>
        </p:nvSpPr>
        <p:spPr bwMode="auto">
          <a:xfrm>
            <a:off x="4711700" y="4343400"/>
            <a:ext cx="952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76" name="Line 329"/>
          <p:cNvSpPr>
            <a:spLocks noChangeShapeType="1"/>
          </p:cNvSpPr>
          <p:nvPr/>
        </p:nvSpPr>
        <p:spPr bwMode="auto">
          <a:xfrm>
            <a:off x="4584700" y="4514850"/>
            <a:ext cx="952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77" name="Line 330"/>
          <p:cNvSpPr>
            <a:spLocks noChangeShapeType="1"/>
          </p:cNvSpPr>
          <p:nvPr/>
        </p:nvSpPr>
        <p:spPr bwMode="auto">
          <a:xfrm>
            <a:off x="4578350" y="4572000"/>
            <a:ext cx="952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78" name="Line 331"/>
          <p:cNvSpPr>
            <a:spLocks noChangeShapeType="1"/>
          </p:cNvSpPr>
          <p:nvPr/>
        </p:nvSpPr>
        <p:spPr bwMode="auto">
          <a:xfrm>
            <a:off x="4622800" y="4629150"/>
            <a:ext cx="166688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79" name="Line 332"/>
          <p:cNvSpPr>
            <a:spLocks noChangeShapeType="1"/>
          </p:cNvSpPr>
          <p:nvPr/>
        </p:nvSpPr>
        <p:spPr bwMode="auto">
          <a:xfrm>
            <a:off x="4743450" y="4686300"/>
            <a:ext cx="166688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80" name="Line 333"/>
          <p:cNvSpPr>
            <a:spLocks noChangeShapeType="1"/>
          </p:cNvSpPr>
          <p:nvPr/>
        </p:nvSpPr>
        <p:spPr bwMode="auto">
          <a:xfrm>
            <a:off x="4995863" y="4743450"/>
            <a:ext cx="7493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81" name="Line 334"/>
          <p:cNvSpPr>
            <a:spLocks noChangeShapeType="1"/>
          </p:cNvSpPr>
          <p:nvPr/>
        </p:nvSpPr>
        <p:spPr bwMode="auto">
          <a:xfrm>
            <a:off x="5802313" y="4800600"/>
            <a:ext cx="166687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82" name="Line 335"/>
          <p:cNvSpPr>
            <a:spLocks noChangeShapeType="1"/>
          </p:cNvSpPr>
          <p:nvPr/>
        </p:nvSpPr>
        <p:spPr bwMode="auto">
          <a:xfrm>
            <a:off x="5954713" y="4857750"/>
            <a:ext cx="166687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83" name="Line 336"/>
          <p:cNvSpPr>
            <a:spLocks noChangeShapeType="1"/>
          </p:cNvSpPr>
          <p:nvPr/>
        </p:nvSpPr>
        <p:spPr bwMode="auto">
          <a:xfrm>
            <a:off x="6126163" y="4914900"/>
            <a:ext cx="65087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84" name="Oval 337"/>
          <p:cNvSpPr>
            <a:spLocks noChangeArrowheads="1"/>
          </p:cNvSpPr>
          <p:nvPr/>
        </p:nvSpPr>
        <p:spPr bwMode="auto">
          <a:xfrm>
            <a:off x="3973513" y="5600700"/>
            <a:ext cx="153987" cy="87313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85" name="Oval 338"/>
          <p:cNvSpPr>
            <a:spLocks noChangeArrowheads="1"/>
          </p:cNvSpPr>
          <p:nvPr/>
        </p:nvSpPr>
        <p:spPr bwMode="auto">
          <a:xfrm>
            <a:off x="6958013" y="5327650"/>
            <a:ext cx="153987" cy="87313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86" name="Oval 339"/>
          <p:cNvSpPr>
            <a:spLocks noChangeArrowheads="1"/>
          </p:cNvSpPr>
          <p:nvPr/>
        </p:nvSpPr>
        <p:spPr bwMode="auto">
          <a:xfrm>
            <a:off x="1509713" y="4327525"/>
            <a:ext cx="153987" cy="87313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87" name="Oval 340"/>
          <p:cNvSpPr>
            <a:spLocks noChangeArrowheads="1"/>
          </p:cNvSpPr>
          <p:nvPr/>
        </p:nvSpPr>
        <p:spPr bwMode="auto">
          <a:xfrm>
            <a:off x="7224713" y="4799013"/>
            <a:ext cx="153987" cy="87312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88" name="Oval 341"/>
          <p:cNvSpPr>
            <a:spLocks noChangeArrowheads="1"/>
          </p:cNvSpPr>
          <p:nvPr/>
        </p:nvSpPr>
        <p:spPr bwMode="auto">
          <a:xfrm>
            <a:off x="8077200" y="3856038"/>
            <a:ext cx="153988" cy="87312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89" name="Oval 342"/>
          <p:cNvSpPr>
            <a:spLocks noChangeArrowheads="1"/>
          </p:cNvSpPr>
          <p:nvPr/>
        </p:nvSpPr>
        <p:spPr bwMode="auto">
          <a:xfrm>
            <a:off x="7974013" y="3371850"/>
            <a:ext cx="153987" cy="87313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90" name="Oval 343"/>
          <p:cNvSpPr>
            <a:spLocks noChangeArrowheads="1"/>
          </p:cNvSpPr>
          <p:nvPr/>
        </p:nvSpPr>
        <p:spPr bwMode="auto">
          <a:xfrm>
            <a:off x="8242300" y="1714500"/>
            <a:ext cx="153988" cy="87313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91" name="Oval 344"/>
          <p:cNvSpPr>
            <a:spLocks noChangeArrowheads="1"/>
          </p:cNvSpPr>
          <p:nvPr/>
        </p:nvSpPr>
        <p:spPr bwMode="auto">
          <a:xfrm>
            <a:off x="7442200" y="1600200"/>
            <a:ext cx="153988" cy="87313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92" name="Oval 345"/>
          <p:cNvSpPr>
            <a:spLocks noChangeArrowheads="1"/>
          </p:cNvSpPr>
          <p:nvPr/>
        </p:nvSpPr>
        <p:spPr bwMode="auto">
          <a:xfrm>
            <a:off x="836613" y="2370138"/>
            <a:ext cx="153987" cy="87312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93" name="Oval 346"/>
          <p:cNvSpPr>
            <a:spLocks noChangeArrowheads="1"/>
          </p:cNvSpPr>
          <p:nvPr/>
        </p:nvSpPr>
        <p:spPr bwMode="auto">
          <a:xfrm>
            <a:off x="5702300" y="514350"/>
            <a:ext cx="153988" cy="87313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94" name="Oval 347"/>
          <p:cNvSpPr>
            <a:spLocks noChangeArrowheads="1"/>
          </p:cNvSpPr>
          <p:nvPr/>
        </p:nvSpPr>
        <p:spPr bwMode="auto">
          <a:xfrm>
            <a:off x="4267200" y="285750"/>
            <a:ext cx="153988" cy="87313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95" name="Oval 348"/>
          <p:cNvSpPr>
            <a:spLocks noChangeArrowheads="1"/>
          </p:cNvSpPr>
          <p:nvPr/>
        </p:nvSpPr>
        <p:spPr bwMode="auto">
          <a:xfrm>
            <a:off x="2667000" y="742950"/>
            <a:ext cx="153988" cy="87313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96" name="Oval 349"/>
          <p:cNvSpPr>
            <a:spLocks noChangeArrowheads="1"/>
          </p:cNvSpPr>
          <p:nvPr/>
        </p:nvSpPr>
        <p:spPr bwMode="auto">
          <a:xfrm>
            <a:off x="1752600" y="685800"/>
            <a:ext cx="153988" cy="87313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97" name="Line 350"/>
          <p:cNvSpPr>
            <a:spLocks noChangeShapeType="1"/>
          </p:cNvSpPr>
          <p:nvPr/>
        </p:nvSpPr>
        <p:spPr bwMode="auto">
          <a:xfrm>
            <a:off x="812800" y="56134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98" name="Oval 351"/>
          <p:cNvSpPr>
            <a:spLocks noChangeArrowheads="1"/>
          </p:cNvSpPr>
          <p:nvPr/>
        </p:nvSpPr>
        <p:spPr bwMode="auto">
          <a:xfrm>
            <a:off x="1117600" y="5561013"/>
            <a:ext cx="153988" cy="87312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99" name="Text Box 352"/>
          <p:cNvSpPr txBox="1">
            <a:spLocks noChangeArrowheads="1"/>
          </p:cNvSpPr>
          <p:nvPr/>
        </p:nvSpPr>
        <p:spPr bwMode="auto">
          <a:xfrm>
            <a:off x="1320800" y="5521325"/>
            <a:ext cx="1828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zh-CN" sz="1200" b="0">
                <a:ea typeface="SimSun" pitchFamily="2" charset="-122"/>
              </a:rPr>
              <a:t>Terminal</a:t>
            </a:r>
          </a:p>
        </p:txBody>
      </p:sp>
      <p:cxnSp>
        <p:nvCxnSpPr>
          <p:cNvPr id="358" name="Straight Connector 357"/>
          <p:cNvCxnSpPr/>
          <p:nvPr/>
        </p:nvCxnSpPr>
        <p:spPr bwMode="auto">
          <a:xfrm>
            <a:off x="6051550" y="1368425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1" name="Straight Connector 360"/>
          <p:cNvCxnSpPr/>
          <p:nvPr/>
        </p:nvCxnSpPr>
        <p:spPr bwMode="auto">
          <a:xfrm rot="5400000" flipH="1" flipV="1">
            <a:off x="6359525" y="1101725"/>
            <a:ext cx="971550" cy="48260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5" name="Straight Connector 364"/>
          <p:cNvCxnSpPr>
            <a:endCxn id="30749" idx="3"/>
          </p:cNvCxnSpPr>
          <p:nvPr/>
        </p:nvCxnSpPr>
        <p:spPr bwMode="auto">
          <a:xfrm flipV="1">
            <a:off x="952500" y="3703671"/>
            <a:ext cx="1753849" cy="192531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9" name="Oval 344"/>
          <p:cNvSpPr>
            <a:spLocks noChangeArrowheads="1"/>
          </p:cNvSpPr>
          <p:nvPr/>
        </p:nvSpPr>
        <p:spPr bwMode="auto">
          <a:xfrm>
            <a:off x="7010400" y="788988"/>
            <a:ext cx="153988" cy="87313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0" name="Oval 344"/>
          <p:cNvSpPr>
            <a:spLocks noChangeArrowheads="1"/>
          </p:cNvSpPr>
          <p:nvPr/>
        </p:nvSpPr>
        <p:spPr bwMode="auto">
          <a:xfrm>
            <a:off x="812800" y="3859212"/>
            <a:ext cx="153988" cy="87313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71" name="Straight Connector 370"/>
          <p:cNvCxnSpPr/>
          <p:nvPr/>
        </p:nvCxnSpPr>
        <p:spPr bwMode="auto">
          <a:xfrm flipV="1">
            <a:off x="3333750" y="4514850"/>
            <a:ext cx="762000" cy="146050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5" name="Straight Connector 374"/>
          <p:cNvCxnSpPr/>
          <p:nvPr/>
        </p:nvCxnSpPr>
        <p:spPr bwMode="auto">
          <a:xfrm rot="5400000" flipH="1" flipV="1">
            <a:off x="2730500" y="4918075"/>
            <a:ext cx="857250" cy="349250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7" name="Oval 344"/>
          <p:cNvSpPr>
            <a:spLocks noChangeArrowheads="1"/>
          </p:cNvSpPr>
          <p:nvPr/>
        </p:nvSpPr>
        <p:spPr bwMode="auto">
          <a:xfrm>
            <a:off x="2873375" y="5513387"/>
            <a:ext cx="153988" cy="87313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78" name="Straight Connector 377"/>
          <p:cNvCxnSpPr/>
          <p:nvPr/>
        </p:nvCxnSpPr>
        <p:spPr bwMode="auto">
          <a:xfrm>
            <a:off x="3444875" y="1494632"/>
            <a:ext cx="688975" cy="239712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0" name="Straight Connector 379"/>
          <p:cNvCxnSpPr/>
          <p:nvPr/>
        </p:nvCxnSpPr>
        <p:spPr bwMode="auto">
          <a:xfrm rot="5400000">
            <a:off x="2893219" y="913606"/>
            <a:ext cx="1154112" cy="12700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2" name="Oval 347"/>
          <p:cNvSpPr>
            <a:spLocks noChangeArrowheads="1"/>
          </p:cNvSpPr>
          <p:nvPr/>
        </p:nvSpPr>
        <p:spPr bwMode="auto">
          <a:xfrm>
            <a:off x="3405981" y="255587"/>
            <a:ext cx="153988" cy="87313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3" name="Text Box 231"/>
          <p:cNvSpPr txBox="1">
            <a:spLocks noChangeArrowheads="1"/>
          </p:cNvSpPr>
          <p:nvPr/>
        </p:nvSpPr>
        <p:spPr bwMode="auto">
          <a:xfrm>
            <a:off x="6908800" y="413336"/>
            <a:ext cx="6873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600" b="0" dirty="0" smtClean="0">
                <a:solidFill>
                  <a:srgbClr val="FFFF00"/>
                </a:solidFill>
                <a:ea typeface="SimSun" pitchFamily="2" charset="-122"/>
              </a:rPr>
              <a:t>1B</a:t>
            </a:r>
            <a:endParaRPr kumimoji="1" lang="en-US" altLang="zh-CN" sz="1600" b="0" dirty="0">
              <a:solidFill>
                <a:srgbClr val="FFFF00"/>
              </a:solidFill>
              <a:ea typeface="SimSun" pitchFamily="2" charset="-122"/>
            </a:endParaRPr>
          </a:p>
        </p:txBody>
      </p:sp>
      <p:sp>
        <p:nvSpPr>
          <p:cNvPr id="384" name="Text Box 231"/>
          <p:cNvSpPr txBox="1">
            <a:spLocks noChangeArrowheads="1"/>
          </p:cNvSpPr>
          <p:nvPr/>
        </p:nvSpPr>
        <p:spPr bwMode="auto">
          <a:xfrm>
            <a:off x="2956719" y="5503446"/>
            <a:ext cx="6032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600" b="0" dirty="0" smtClean="0">
                <a:solidFill>
                  <a:srgbClr val="FFFF00"/>
                </a:solidFill>
                <a:ea typeface="SimSun" pitchFamily="2" charset="-122"/>
              </a:rPr>
              <a:t>9B</a:t>
            </a:r>
            <a:endParaRPr kumimoji="1" lang="en-US" altLang="zh-CN" sz="1600" b="0" dirty="0">
              <a:solidFill>
                <a:srgbClr val="FFFF00"/>
              </a:solidFill>
              <a:ea typeface="SimSun" pitchFamily="2" charset="-122"/>
            </a:endParaRPr>
          </a:p>
        </p:txBody>
      </p:sp>
      <p:sp>
        <p:nvSpPr>
          <p:cNvPr id="385" name="Text Box 231"/>
          <p:cNvSpPr txBox="1">
            <a:spLocks noChangeArrowheads="1"/>
          </p:cNvSpPr>
          <p:nvPr/>
        </p:nvSpPr>
        <p:spPr bwMode="auto">
          <a:xfrm>
            <a:off x="4214813" y="5522912"/>
            <a:ext cx="6032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600" b="0" dirty="0" smtClean="0">
                <a:ea typeface="SimSun" pitchFamily="2" charset="-122"/>
              </a:rPr>
              <a:t>9A</a:t>
            </a:r>
            <a:endParaRPr kumimoji="1" lang="en-US" altLang="zh-CN" sz="1600" b="0" dirty="0">
              <a:ea typeface="SimSun" pitchFamily="2" charset="-122"/>
            </a:endParaRPr>
          </a:p>
        </p:txBody>
      </p:sp>
      <p:sp>
        <p:nvSpPr>
          <p:cNvPr id="386" name="Text Box 231"/>
          <p:cNvSpPr txBox="1">
            <a:spLocks noChangeArrowheads="1"/>
          </p:cNvSpPr>
          <p:nvPr/>
        </p:nvSpPr>
        <p:spPr bwMode="auto">
          <a:xfrm>
            <a:off x="4578350" y="118646"/>
            <a:ext cx="6032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600" b="0" dirty="0" smtClean="0">
                <a:ea typeface="SimSun" pitchFamily="2" charset="-122"/>
              </a:rPr>
              <a:t>9A</a:t>
            </a:r>
            <a:endParaRPr kumimoji="1" lang="en-US" altLang="zh-CN" sz="1600" b="0" dirty="0">
              <a:ea typeface="SimSun" pitchFamily="2" charset="-122"/>
            </a:endParaRPr>
          </a:p>
        </p:txBody>
      </p:sp>
      <p:sp>
        <p:nvSpPr>
          <p:cNvPr id="387" name="Text Box 231"/>
          <p:cNvSpPr txBox="1">
            <a:spLocks noChangeArrowheads="1"/>
          </p:cNvSpPr>
          <p:nvPr/>
        </p:nvSpPr>
        <p:spPr bwMode="auto">
          <a:xfrm>
            <a:off x="2952750" y="116473"/>
            <a:ext cx="6032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600" b="0" dirty="0" smtClean="0">
                <a:solidFill>
                  <a:srgbClr val="FFFF00"/>
                </a:solidFill>
                <a:ea typeface="SimSun" pitchFamily="2" charset="-122"/>
              </a:rPr>
              <a:t>9B</a:t>
            </a:r>
            <a:endParaRPr kumimoji="1" lang="en-US" altLang="zh-CN" sz="1600" b="0" dirty="0">
              <a:solidFill>
                <a:srgbClr val="FFFF00"/>
              </a:solidFill>
              <a:ea typeface="SimSun" pitchFamily="2" charset="-122"/>
            </a:endParaRPr>
          </a:p>
        </p:txBody>
      </p:sp>
      <p:sp>
        <p:nvSpPr>
          <p:cNvPr id="388" name="Text Box 231"/>
          <p:cNvSpPr txBox="1">
            <a:spLocks noChangeArrowheads="1"/>
          </p:cNvSpPr>
          <p:nvPr/>
        </p:nvSpPr>
        <p:spPr bwMode="auto">
          <a:xfrm>
            <a:off x="1174750" y="4391339"/>
            <a:ext cx="6032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600" b="0" dirty="0" smtClean="0">
                <a:ea typeface="SimSun" pitchFamily="2" charset="-122"/>
              </a:rPr>
              <a:t>1A</a:t>
            </a:r>
            <a:endParaRPr kumimoji="1" lang="en-US" altLang="zh-CN" sz="1600" b="0" dirty="0">
              <a:ea typeface="SimSun" pitchFamily="2" charset="-122"/>
            </a:endParaRPr>
          </a:p>
        </p:txBody>
      </p:sp>
      <p:sp>
        <p:nvSpPr>
          <p:cNvPr id="390" name="Text Box 231"/>
          <p:cNvSpPr txBox="1">
            <a:spLocks noChangeArrowheads="1"/>
          </p:cNvSpPr>
          <p:nvPr/>
        </p:nvSpPr>
        <p:spPr bwMode="auto">
          <a:xfrm>
            <a:off x="469106" y="3449638"/>
            <a:ext cx="6873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600" b="0" dirty="0" smtClean="0">
                <a:solidFill>
                  <a:srgbClr val="FFFF00"/>
                </a:solidFill>
                <a:ea typeface="SimSun" pitchFamily="2" charset="-122"/>
              </a:rPr>
              <a:t>1B</a:t>
            </a:r>
            <a:endParaRPr kumimoji="1" lang="en-US" altLang="zh-CN" sz="1600" b="0" dirty="0">
              <a:solidFill>
                <a:srgbClr val="FFFF00"/>
              </a:solidFill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429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tokyo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884" y="0"/>
            <a:ext cx="8805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6168" y="0"/>
            <a:ext cx="76767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919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76615"/>
            <a:ext cx="8229600" cy="523220"/>
          </a:xfrm>
        </p:spPr>
        <p:txBody>
          <a:bodyPr rtlCol="0">
            <a:spAutoFit/>
          </a:bodyPr>
          <a:lstStyle/>
          <a:p>
            <a:pPr marL="342900" indent="-342900" eaLnBrk="1" hangingPunct="1">
              <a:spcBef>
                <a:spcPts val="1800"/>
              </a:spcBef>
              <a:buClr>
                <a:schemeClr val="hlink"/>
              </a:buClr>
              <a:buSzPct val="60000"/>
              <a:defRPr/>
            </a:pPr>
            <a:r>
              <a:rPr lang="en-US" sz="2800" kern="1200" dirty="0" smtClean="0">
                <a:latin typeface="Times New Roman" pitchFamily="18" charset="0"/>
                <a:ea typeface="+mn-ea"/>
                <a:cs typeface="Times New Roman" pitchFamily="18" charset="0"/>
              </a:rPr>
              <a:t>7.9  Circle or Ring Lines</a:t>
            </a:r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Advantages: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None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+ Serves very busy corridors – high passenger turnover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None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+ Provides extensive connectivity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None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+ Low time variations - high capacity utilization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None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+ Distributes and connects radials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None/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Limitations: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None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-  Recovery of delays is difficult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None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-  Limited selection of service headways</a:t>
            </a:r>
          </a:p>
        </p:txBody>
      </p:sp>
    </p:spTree>
    <p:extLst>
      <p:ext uri="{BB962C8B-B14F-4D97-AF65-F5344CB8AC3E}">
        <p14:creationId xmlns:p14="http://schemas.microsoft.com/office/powerpoint/2010/main" val="96644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3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101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untitled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634"/>
            <a:ext cx="9144000" cy="682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7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untitled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19899"/>
          </a:xfrm>
        </p:spPr>
      </p:pic>
    </p:spTree>
    <p:extLst>
      <p:ext uri="{BB962C8B-B14F-4D97-AF65-F5344CB8AC3E}">
        <p14:creationId xmlns:p14="http://schemas.microsoft.com/office/powerpoint/2010/main" val="224868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Line 2"/>
          <p:cNvSpPr>
            <a:spLocks noChangeShapeType="1"/>
          </p:cNvSpPr>
          <p:nvPr/>
        </p:nvSpPr>
        <p:spPr bwMode="auto">
          <a:xfrm>
            <a:off x="812800" y="628650"/>
            <a:ext cx="0" cy="2400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59" name="Line 3"/>
          <p:cNvSpPr>
            <a:spLocks noChangeShapeType="1"/>
          </p:cNvSpPr>
          <p:nvPr/>
        </p:nvSpPr>
        <p:spPr bwMode="auto">
          <a:xfrm>
            <a:off x="1524000" y="1371600"/>
            <a:ext cx="0" cy="1257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0" name="Line 4"/>
          <p:cNvSpPr>
            <a:spLocks noChangeShapeType="1"/>
          </p:cNvSpPr>
          <p:nvPr/>
        </p:nvSpPr>
        <p:spPr bwMode="auto">
          <a:xfrm>
            <a:off x="1625600" y="1657350"/>
            <a:ext cx="0" cy="1028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>
            <a:off x="2438400" y="628650"/>
            <a:ext cx="0" cy="5200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>
            <a:off x="3352800" y="628650"/>
            <a:ext cx="0" cy="742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>
            <a:off x="3454400" y="628650"/>
            <a:ext cx="0" cy="742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>
            <a:off x="4064000" y="628650"/>
            <a:ext cx="0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>
            <a:off x="4673600" y="628650"/>
            <a:ext cx="0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6" name="Line 10"/>
          <p:cNvSpPr>
            <a:spLocks noChangeShapeType="1"/>
          </p:cNvSpPr>
          <p:nvPr/>
        </p:nvSpPr>
        <p:spPr bwMode="auto">
          <a:xfrm flipH="1">
            <a:off x="2844800" y="1371600"/>
            <a:ext cx="508000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7" name="Line 11"/>
          <p:cNvSpPr>
            <a:spLocks noChangeShapeType="1"/>
          </p:cNvSpPr>
          <p:nvPr/>
        </p:nvSpPr>
        <p:spPr bwMode="auto">
          <a:xfrm>
            <a:off x="1625600" y="165735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8" name="Line 12"/>
          <p:cNvSpPr>
            <a:spLocks noChangeShapeType="1"/>
          </p:cNvSpPr>
          <p:nvPr/>
        </p:nvSpPr>
        <p:spPr bwMode="auto">
          <a:xfrm>
            <a:off x="914400" y="26289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9" name="Line 13"/>
          <p:cNvSpPr>
            <a:spLocks noChangeShapeType="1"/>
          </p:cNvSpPr>
          <p:nvPr/>
        </p:nvSpPr>
        <p:spPr bwMode="auto">
          <a:xfrm flipH="1">
            <a:off x="1016000" y="268605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70" name="Line 14"/>
          <p:cNvSpPr>
            <a:spLocks noChangeShapeType="1"/>
          </p:cNvSpPr>
          <p:nvPr/>
        </p:nvSpPr>
        <p:spPr bwMode="auto">
          <a:xfrm>
            <a:off x="914400" y="2628900"/>
            <a:ext cx="0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71" name="Line 15"/>
          <p:cNvSpPr>
            <a:spLocks noChangeShapeType="1"/>
          </p:cNvSpPr>
          <p:nvPr/>
        </p:nvSpPr>
        <p:spPr bwMode="auto">
          <a:xfrm>
            <a:off x="1016000" y="2686050"/>
            <a:ext cx="0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72" name="Line 16"/>
          <p:cNvSpPr>
            <a:spLocks noChangeShapeType="1"/>
          </p:cNvSpPr>
          <p:nvPr/>
        </p:nvSpPr>
        <p:spPr bwMode="auto">
          <a:xfrm>
            <a:off x="1016000" y="3028950"/>
            <a:ext cx="609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73" name="Line 17"/>
          <p:cNvSpPr>
            <a:spLocks noChangeShapeType="1"/>
          </p:cNvSpPr>
          <p:nvPr/>
        </p:nvSpPr>
        <p:spPr bwMode="auto">
          <a:xfrm>
            <a:off x="914400" y="3028950"/>
            <a:ext cx="609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74" name="Line 18"/>
          <p:cNvSpPr>
            <a:spLocks noChangeShapeType="1"/>
          </p:cNvSpPr>
          <p:nvPr/>
        </p:nvSpPr>
        <p:spPr bwMode="auto">
          <a:xfrm>
            <a:off x="812800" y="3028950"/>
            <a:ext cx="609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75" name="Line 19"/>
          <p:cNvSpPr>
            <a:spLocks noChangeShapeType="1"/>
          </p:cNvSpPr>
          <p:nvPr/>
        </p:nvSpPr>
        <p:spPr bwMode="auto">
          <a:xfrm>
            <a:off x="1422400" y="3257550"/>
            <a:ext cx="0" cy="257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5076" name="Line 20"/>
          <p:cNvSpPr>
            <a:spLocks noChangeShapeType="1"/>
          </p:cNvSpPr>
          <p:nvPr/>
        </p:nvSpPr>
        <p:spPr bwMode="auto">
          <a:xfrm flipH="1">
            <a:off x="2844800" y="1371600"/>
            <a:ext cx="609600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77" name="Line 21"/>
          <p:cNvSpPr>
            <a:spLocks noChangeShapeType="1"/>
          </p:cNvSpPr>
          <p:nvPr/>
        </p:nvSpPr>
        <p:spPr bwMode="auto">
          <a:xfrm>
            <a:off x="2540000" y="17145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78" name="Line 22"/>
          <p:cNvSpPr>
            <a:spLocks noChangeShapeType="1"/>
          </p:cNvSpPr>
          <p:nvPr/>
        </p:nvSpPr>
        <p:spPr bwMode="auto">
          <a:xfrm>
            <a:off x="2540000" y="1714500"/>
            <a:ext cx="0" cy="4057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79" name="Line 23"/>
          <p:cNvSpPr>
            <a:spLocks noChangeShapeType="1"/>
          </p:cNvSpPr>
          <p:nvPr/>
        </p:nvSpPr>
        <p:spPr bwMode="auto">
          <a:xfrm flipH="1">
            <a:off x="3454400" y="1028700"/>
            <a:ext cx="609600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80" name="Line 24"/>
          <p:cNvSpPr>
            <a:spLocks noChangeShapeType="1"/>
          </p:cNvSpPr>
          <p:nvPr/>
        </p:nvSpPr>
        <p:spPr bwMode="auto">
          <a:xfrm flipH="1">
            <a:off x="2844800" y="971550"/>
            <a:ext cx="1828800" cy="1028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81" name="Line 25"/>
          <p:cNvSpPr>
            <a:spLocks noChangeShapeType="1"/>
          </p:cNvSpPr>
          <p:nvPr/>
        </p:nvSpPr>
        <p:spPr bwMode="auto">
          <a:xfrm flipH="1">
            <a:off x="2641600" y="2000250"/>
            <a:ext cx="20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82" name="Line 26"/>
          <p:cNvSpPr>
            <a:spLocks noChangeShapeType="1"/>
          </p:cNvSpPr>
          <p:nvPr/>
        </p:nvSpPr>
        <p:spPr bwMode="auto">
          <a:xfrm>
            <a:off x="1524000" y="3257550"/>
            <a:ext cx="0" cy="1085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83" name="Line 27"/>
          <p:cNvSpPr>
            <a:spLocks noChangeShapeType="1"/>
          </p:cNvSpPr>
          <p:nvPr/>
        </p:nvSpPr>
        <p:spPr bwMode="auto">
          <a:xfrm>
            <a:off x="1625600" y="3257550"/>
            <a:ext cx="0" cy="1085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84" name="Line 28"/>
          <p:cNvSpPr>
            <a:spLocks noChangeShapeType="1"/>
          </p:cNvSpPr>
          <p:nvPr/>
        </p:nvSpPr>
        <p:spPr bwMode="auto">
          <a:xfrm>
            <a:off x="2946400" y="4972050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85" name="Line 29"/>
          <p:cNvSpPr>
            <a:spLocks noChangeShapeType="1"/>
          </p:cNvSpPr>
          <p:nvPr/>
        </p:nvSpPr>
        <p:spPr bwMode="auto">
          <a:xfrm>
            <a:off x="2946400" y="5029200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86" name="Line 30"/>
          <p:cNvSpPr>
            <a:spLocks noChangeShapeType="1"/>
          </p:cNvSpPr>
          <p:nvPr/>
        </p:nvSpPr>
        <p:spPr bwMode="auto">
          <a:xfrm>
            <a:off x="3962400" y="5086350"/>
            <a:ext cx="193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87" name="Line 31"/>
          <p:cNvSpPr>
            <a:spLocks noChangeShapeType="1"/>
          </p:cNvSpPr>
          <p:nvPr/>
        </p:nvSpPr>
        <p:spPr bwMode="auto">
          <a:xfrm>
            <a:off x="3962400" y="51435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88" name="Line 32"/>
          <p:cNvSpPr>
            <a:spLocks noChangeShapeType="1"/>
          </p:cNvSpPr>
          <p:nvPr/>
        </p:nvSpPr>
        <p:spPr bwMode="auto">
          <a:xfrm>
            <a:off x="1625600" y="4343400"/>
            <a:ext cx="1320800" cy="62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89" name="Line 33"/>
          <p:cNvSpPr>
            <a:spLocks noChangeShapeType="1"/>
          </p:cNvSpPr>
          <p:nvPr/>
        </p:nvSpPr>
        <p:spPr bwMode="auto">
          <a:xfrm>
            <a:off x="1524000" y="4343400"/>
            <a:ext cx="1422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90" name="Line 34"/>
          <p:cNvSpPr>
            <a:spLocks noChangeShapeType="1"/>
          </p:cNvSpPr>
          <p:nvPr/>
        </p:nvSpPr>
        <p:spPr bwMode="auto">
          <a:xfrm>
            <a:off x="2641600" y="2000250"/>
            <a:ext cx="0" cy="3257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5091" name="Line 35"/>
          <p:cNvSpPr>
            <a:spLocks noChangeShapeType="1"/>
          </p:cNvSpPr>
          <p:nvPr/>
        </p:nvSpPr>
        <p:spPr bwMode="auto">
          <a:xfrm>
            <a:off x="2540000" y="5772150"/>
            <a:ext cx="40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92" name="Line 36"/>
          <p:cNvSpPr>
            <a:spLocks noChangeShapeType="1"/>
          </p:cNvSpPr>
          <p:nvPr/>
        </p:nvSpPr>
        <p:spPr bwMode="auto">
          <a:xfrm>
            <a:off x="2438400" y="5829300"/>
            <a:ext cx="50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93" name="Line 37"/>
          <p:cNvSpPr>
            <a:spLocks noChangeShapeType="1"/>
          </p:cNvSpPr>
          <p:nvPr/>
        </p:nvSpPr>
        <p:spPr bwMode="auto">
          <a:xfrm flipV="1">
            <a:off x="2946400" y="5086350"/>
            <a:ext cx="1016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94" name="Line 38"/>
          <p:cNvSpPr>
            <a:spLocks noChangeShapeType="1"/>
          </p:cNvSpPr>
          <p:nvPr/>
        </p:nvSpPr>
        <p:spPr bwMode="auto">
          <a:xfrm flipV="1">
            <a:off x="2946400" y="5143500"/>
            <a:ext cx="1016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95" name="Line 39"/>
          <p:cNvSpPr>
            <a:spLocks noChangeShapeType="1"/>
          </p:cNvSpPr>
          <p:nvPr/>
        </p:nvSpPr>
        <p:spPr bwMode="auto">
          <a:xfrm>
            <a:off x="6096000" y="4743450"/>
            <a:ext cx="1320800" cy="857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5096" name="Line 40"/>
          <p:cNvSpPr>
            <a:spLocks noChangeShapeType="1"/>
          </p:cNvSpPr>
          <p:nvPr/>
        </p:nvSpPr>
        <p:spPr bwMode="auto">
          <a:xfrm flipV="1">
            <a:off x="5689600" y="4743450"/>
            <a:ext cx="406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97" name="Line 41"/>
          <p:cNvSpPr>
            <a:spLocks noChangeShapeType="1"/>
          </p:cNvSpPr>
          <p:nvPr/>
        </p:nvSpPr>
        <p:spPr bwMode="auto">
          <a:xfrm flipV="1">
            <a:off x="5689600" y="4114800"/>
            <a:ext cx="16256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5098" name="Line 42"/>
          <p:cNvSpPr>
            <a:spLocks noChangeShapeType="1"/>
          </p:cNvSpPr>
          <p:nvPr/>
        </p:nvSpPr>
        <p:spPr bwMode="auto">
          <a:xfrm flipV="1">
            <a:off x="5689600" y="4514850"/>
            <a:ext cx="1117600" cy="62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5099" name="Line 43"/>
          <p:cNvSpPr>
            <a:spLocks noChangeShapeType="1"/>
          </p:cNvSpPr>
          <p:nvPr/>
        </p:nvSpPr>
        <p:spPr bwMode="auto">
          <a:xfrm flipV="1">
            <a:off x="5892800" y="4914900"/>
            <a:ext cx="304800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100" name="Line 44"/>
          <p:cNvSpPr>
            <a:spLocks noChangeShapeType="1"/>
          </p:cNvSpPr>
          <p:nvPr/>
        </p:nvSpPr>
        <p:spPr bwMode="auto">
          <a:xfrm>
            <a:off x="6197600" y="4914900"/>
            <a:ext cx="1117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5101" name="Text Box 45"/>
          <p:cNvSpPr txBox="1">
            <a:spLocks noChangeArrowheads="1"/>
          </p:cNvSpPr>
          <p:nvPr/>
        </p:nvSpPr>
        <p:spPr bwMode="auto">
          <a:xfrm>
            <a:off x="711200" y="400050"/>
            <a:ext cx="5080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1200" b="0">
                <a:ea typeface="SimSun" pitchFamily="2" charset="-122"/>
              </a:rPr>
              <a:t>1,9</a:t>
            </a:r>
          </a:p>
        </p:txBody>
      </p:sp>
      <p:sp>
        <p:nvSpPr>
          <p:cNvPr id="45102" name="Text Box 46"/>
          <p:cNvSpPr txBox="1">
            <a:spLocks noChangeArrowheads="1"/>
          </p:cNvSpPr>
          <p:nvPr/>
        </p:nvSpPr>
        <p:spPr bwMode="auto">
          <a:xfrm>
            <a:off x="3860800" y="400050"/>
            <a:ext cx="304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CN" altLang="en-US" sz="1200" b="0">
                <a:ea typeface="SimSun" pitchFamily="2" charset="-122"/>
              </a:rPr>
              <a:t>5</a:t>
            </a:r>
            <a:endParaRPr lang="zh-CN" altLang="en-US" sz="1800" b="0">
              <a:latin typeface="Arial" charset="0"/>
              <a:ea typeface="SimSun" pitchFamily="2" charset="-122"/>
            </a:endParaRPr>
          </a:p>
        </p:txBody>
      </p:sp>
      <p:sp>
        <p:nvSpPr>
          <p:cNvPr id="45103" name="Text Box 47"/>
          <p:cNvSpPr txBox="1">
            <a:spLocks noChangeArrowheads="1"/>
          </p:cNvSpPr>
          <p:nvPr/>
        </p:nvSpPr>
        <p:spPr bwMode="auto">
          <a:xfrm>
            <a:off x="3352800" y="400050"/>
            <a:ext cx="304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CN" altLang="en-US" sz="1200" b="0">
                <a:ea typeface="SimSun" pitchFamily="2" charset="-122"/>
              </a:rPr>
              <a:t>5</a:t>
            </a:r>
            <a:endParaRPr lang="zh-CN" altLang="en-US" sz="1800" b="0">
              <a:latin typeface="Arial" charset="0"/>
              <a:ea typeface="SimSun" pitchFamily="2" charset="-122"/>
            </a:endParaRPr>
          </a:p>
        </p:txBody>
      </p:sp>
      <p:sp>
        <p:nvSpPr>
          <p:cNvPr id="45104" name="Text Box 48"/>
          <p:cNvSpPr txBox="1">
            <a:spLocks noChangeArrowheads="1"/>
          </p:cNvSpPr>
          <p:nvPr/>
        </p:nvSpPr>
        <p:spPr bwMode="auto">
          <a:xfrm>
            <a:off x="3048000" y="400050"/>
            <a:ext cx="406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zh-CN" altLang="en-US" sz="1200" b="0">
                <a:latin typeface="PMingLiU" pitchFamily="18" charset="-120"/>
                <a:ea typeface="SimSun" pitchFamily="2" charset="-122"/>
              </a:rPr>
              <a:t>2</a:t>
            </a:r>
          </a:p>
        </p:txBody>
      </p:sp>
      <p:sp>
        <p:nvSpPr>
          <p:cNvPr id="45105" name="Text Box 49"/>
          <p:cNvSpPr txBox="1">
            <a:spLocks noChangeArrowheads="1"/>
          </p:cNvSpPr>
          <p:nvPr/>
        </p:nvSpPr>
        <p:spPr bwMode="auto">
          <a:xfrm>
            <a:off x="2235200" y="400050"/>
            <a:ext cx="406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CN" altLang="en-US" sz="1200" b="0">
                <a:ea typeface="SimSun" pitchFamily="2" charset="-122"/>
              </a:rPr>
              <a:t>4</a:t>
            </a:r>
          </a:p>
        </p:txBody>
      </p:sp>
      <p:sp>
        <p:nvSpPr>
          <p:cNvPr id="45106" name="Text Box 50"/>
          <p:cNvSpPr txBox="1">
            <a:spLocks noChangeArrowheads="1"/>
          </p:cNvSpPr>
          <p:nvPr/>
        </p:nvSpPr>
        <p:spPr bwMode="auto">
          <a:xfrm>
            <a:off x="4470400" y="400050"/>
            <a:ext cx="304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CN" altLang="en-US" sz="1200" b="0">
                <a:ea typeface="SimSun" pitchFamily="2" charset="-122"/>
              </a:rPr>
              <a:t>6</a:t>
            </a:r>
            <a:endParaRPr lang="zh-CN" altLang="en-US" sz="1800" b="0">
              <a:latin typeface="Arial" charset="0"/>
              <a:ea typeface="SimSun" pitchFamily="2" charset="-122"/>
            </a:endParaRPr>
          </a:p>
        </p:txBody>
      </p:sp>
      <p:sp>
        <p:nvSpPr>
          <p:cNvPr id="45107" name="Text Box 51"/>
          <p:cNvSpPr txBox="1">
            <a:spLocks noChangeArrowheads="1"/>
          </p:cNvSpPr>
          <p:nvPr/>
        </p:nvSpPr>
        <p:spPr bwMode="auto">
          <a:xfrm>
            <a:off x="1320800" y="1143000"/>
            <a:ext cx="304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CN" altLang="en-US" sz="1200" b="0">
                <a:ea typeface="SimSun" pitchFamily="2" charset="-122"/>
              </a:rPr>
              <a:t>3</a:t>
            </a:r>
            <a:endParaRPr lang="zh-CN" altLang="en-US" sz="1800" b="0">
              <a:latin typeface="Arial" charset="0"/>
              <a:ea typeface="SimSun" pitchFamily="2" charset="-122"/>
            </a:endParaRPr>
          </a:p>
        </p:txBody>
      </p:sp>
      <p:sp>
        <p:nvSpPr>
          <p:cNvPr id="45108" name="Text Box 52"/>
          <p:cNvSpPr txBox="1">
            <a:spLocks noChangeArrowheads="1"/>
          </p:cNvSpPr>
          <p:nvPr/>
        </p:nvSpPr>
        <p:spPr bwMode="auto">
          <a:xfrm>
            <a:off x="1320800" y="114300"/>
            <a:ext cx="2235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1200" b="0">
                <a:solidFill>
                  <a:srgbClr val="FFFF99"/>
                </a:solidFill>
                <a:ea typeface="SimSun" pitchFamily="2" charset="-122"/>
              </a:rPr>
              <a:t>BRONX</a:t>
            </a:r>
          </a:p>
        </p:txBody>
      </p:sp>
      <p:sp>
        <p:nvSpPr>
          <p:cNvPr id="45109" name="Text Box 53"/>
          <p:cNvSpPr txBox="1">
            <a:spLocks noChangeArrowheads="1"/>
          </p:cNvSpPr>
          <p:nvPr/>
        </p:nvSpPr>
        <p:spPr bwMode="auto">
          <a:xfrm>
            <a:off x="6299200" y="3794125"/>
            <a:ext cx="1625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1200" b="0">
                <a:solidFill>
                  <a:srgbClr val="FFFF99"/>
                </a:solidFill>
                <a:ea typeface="SimSun" pitchFamily="2" charset="-122"/>
              </a:rPr>
              <a:t>QUEENS</a:t>
            </a:r>
          </a:p>
        </p:txBody>
      </p:sp>
      <p:sp>
        <p:nvSpPr>
          <p:cNvPr id="45110" name="Text Box 54"/>
          <p:cNvSpPr txBox="1">
            <a:spLocks noChangeArrowheads="1"/>
          </p:cNvSpPr>
          <p:nvPr/>
        </p:nvSpPr>
        <p:spPr bwMode="auto">
          <a:xfrm rot="-5400000">
            <a:off x="2062957" y="3472656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1200" b="0">
                <a:ea typeface="SimSun" pitchFamily="2" charset="-122"/>
              </a:rPr>
              <a:t>Park/Lexington Avenue</a:t>
            </a:r>
          </a:p>
        </p:txBody>
      </p:sp>
      <p:sp>
        <p:nvSpPr>
          <p:cNvPr id="45111" name="Text Box 55"/>
          <p:cNvSpPr txBox="1">
            <a:spLocks noChangeArrowheads="1"/>
          </p:cNvSpPr>
          <p:nvPr/>
        </p:nvSpPr>
        <p:spPr bwMode="auto">
          <a:xfrm rot="-5400000">
            <a:off x="1278732" y="3617118"/>
            <a:ext cx="1200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zh-CN" altLang="en-US" sz="1200" b="0">
                <a:ea typeface="SimSun" pitchFamily="2" charset="-122"/>
              </a:rPr>
              <a:t>7</a:t>
            </a:r>
            <a:r>
              <a:rPr lang="en-US" altLang="zh-CN" sz="1200" b="0" baseline="30000">
                <a:ea typeface="SimSun" pitchFamily="2" charset="-122"/>
              </a:rPr>
              <a:t>th</a:t>
            </a:r>
            <a:r>
              <a:rPr lang="en-US" altLang="zh-CN" sz="1200" b="0">
                <a:ea typeface="SimSun" pitchFamily="2" charset="-122"/>
              </a:rPr>
              <a:t> Avenue</a:t>
            </a:r>
            <a:endParaRPr lang="en-US" altLang="zh-CN" sz="1800" b="0">
              <a:latin typeface="Arial" charset="0"/>
              <a:ea typeface="SimSun" pitchFamily="2" charset="-122"/>
            </a:endParaRPr>
          </a:p>
        </p:txBody>
      </p:sp>
      <p:sp>
        <p:nvSpPr>
          <p:cNvPr id="45112" name="Line 56"/>
          <p:cNvSpPr>
            <a:spLocks noChangeShapeType="1"/>
          </p:cNvSpPr>
          <p:nvPr/>
        </p:nvSpPr>
        <p:spPr bwMode="auto">
          <a:xfrm>
            <a:off x="1320800" y="3600450"/>
            <a:ext cx="101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113" name="Line 57"/>
          <p:cNvSpPr>
            <a:spLocks noChangeShapeType="1"/>
          </p:cNvSpPr>
          <p:nvPr/>
        </p:nvSpPr>
        <p:spPr bwMode="auto">
          <a:xfrm>
            <a:off x="1320800" y="371475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114" name="Line 58"/>
          <p:cNvSpPr>
            <a:spLocks noChangeShapeType="1"/>
          </p:cNvSpPr>
          <p:nvPr/>
        </p:nvSpPr>
        <p:spPr bwMode="auto">
          <a:xfrm>
            <a:off x="1320800" y="3829050"/>
            <a:ext cx="203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115" name="Text Box 59"/>
          <p:cNvSpPr txBox="1">
            <a:spLocks noChangeArrowheads="1"/>
          </p:cNvSpPr>
          <p:nvPr/>
        </p:nvSpPr>
        <p:spPr bwMode="auto">
          <a:xfrm>
            <a:off x="1016000" y="3714750"/>
            <a:ext cx="304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CN" altLang="en-US" sz="1200" b="0">
                <a:ea typeface="SimSun" pitchFamily="2" charset="-122"/>
              </a:rPr>
              <a:t>3</a:t>
            </a:r>
            <a:endParaRPr lang="zh-CN" altLang="en-US" sz="1800" b="0">
              <a:latin typeface="Arial" charset="0"/>
              <a:ea typeface="SimSun" pitchFamily="2" charset="-122"/>
            </a:endParaRPr>
          </a:p>
        </p:txBody>
      </p:sp>
      <p:sp>
        <p:nvSpPr>
          <p:cNvPr id="45116" name="Text Box 60"/>
          <p:cNvSpPr txBox="1">
            <a:spLocks noChangeArrowheads="1"/>
          </p:cNvSpPr>
          <p:nvPr/>
        </p:nvSpPr>
        <p:spPr bwMode="auto">
          <a:xfrm>
            <a:off x="1016000" y="3600450"/>
            <a:ext cx="304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CN" altLang="en-US" sz="1200" b="0">
                <a:ea typeface="SimSun" pitchFamily="2" charset="-122"/>
              </a:rPr>
              <a:t>2</a:t>
            </a:r>
            <a:endParaRPr lang="zh-CN" altLang="en-US" sz="1800" b="0">
              <a:latin typeface="Arial" charset="0"/>
              <a:ea typeface="SimSun" pitchFamily="2" charset="-122"/>
            </a:endParaRPr>
          </a:p>
        </p:txBody>
      </p:sp>
      <p:sp>
        <p:nvSpPr>
          <p:cNvPr id="45117" name="Text Box 61"/>
          <p:cNvSpPr txBox="1">
            <a:spLocks noChangeArrowheads="1"/>
          </p:cNvSpPr>
          <p:nvPr/>
        </p:nvSpPr>
        <p:spPr bwMode="auto">
          <a:xfrm>
            <a:off x="914400" y="3486150"/>
            <a:ext cx="5080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CN" altLang="en-US" sz="1200" b="0">
                <a:ea typeface="SimSun" pitchFamily="2" charset="-122"/>
              </a:rPr>
              <a:t>1,9</a:t>
            </a:r>
          </a:p>
        </p:txBody>
      </p:sp>
      <p:sp>
        <p:nvSpPr>
          <p:cNvPr id="45118" name="Text Box 62"/>
          <p:cNvSpPr txBox="1">
            <a:spLocks noChangeArrowheads="1"/>
          </p:cNvSpPr>
          <p:nvPr/>
        </p:nvSpPr>
        <p:spPr bwMode="auto">
          <a:xfrm>
            <a:off x="1219200" y="5851525"/>
            <a:ext cx="5080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CN" altLang="en-US" sz="1200" b="0">
                <a:ea typeface="SimSun" pitchFamily="2" charset="-122"/>
              </a:rPr>
              <a:t>1,9</a:t>
            </a:r>
          </a:p>
        </p:txBody>
      </p:sp>
      <p:sp>
        <p:nvSpPr>
          <p:cNvPr id="45119" name="Text Box 63"/>
          <p:cNvSpPr txBox="1">
            <a:spLocks noChangeArrowheads="1"/>
          </p:cNvSpPr>
          <p:nvPr/>
        </p:nvSpPr>
        <p:spPr bwMode="auto">
          <a:xfrm>
            <a:off x="2540000" y="5257800"/>
            <a:ext cx="304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CN" altLang="en-US" sz="1200" b="0">
                <a:ea typeface="SimSun" pitchFamily="2" charset="-122"/>
              </a:rPr>
              <a:t>6</a:t>
            </a:r>
            <a:endParaRPr lang="zh-CN" altLang="en-US" sz="1800" b="0">
              <a:latin typeface="Arial" charset="0"/>
              <a:ea typeface="SimSun" pitchFamily="2" charset="-122"/>
            </a:endParaRPr>
          </a:p>
        </p:txBody>
      </p:sp>
      <p:sp>
        <p:nvSpPr>
          <p:cNvPr id="45120" name="Text Box 64"/>
          <p:cNvSpPr txBox="1">
            <a:spLocks noChangeArrowheads="1"/>
          </p:cNvSpPr>
          <p:nvPr/>
        </p:nvSpPr>
        <p:spPr bwMode="auto">
          <a:xfrm>
            <a:off x="7416800" y="5600700"/>
            <a:ext cx="406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zh-CN" altLang="en-US" sz="1200" b="0">
                <a:ea typeface="SimSun" pitchFamily="2" charset="-122"/>
              </a:rPr>
              <a:t>2</a:t>
            </a:r>
          </a:p>
        </p:txBody>
      </p:sp>
      <p:sp>
        <p:nvSpPr>
          <p:cNvPr id="45121" name="Text Box 65"/>
          <p:cNvSpPr txBox="1">
            <a:spLocks noChangeArrowheads="1"/>
          </p:cNvSpPr>
          <p:nvPr/>
        </p:nvSpPr>
        <p:spPr bwMode="auto">
          <a:xfrm>
            <a:off x="6807200" y="4343400"/>
            <a:ext cx="304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CN" altLang="en-US" sz="1200" b="0">
                <a:ea typeface="SimSun" pitchFamily="2" charset="-122"/>
              </a:rPr>
              <a:t>4</a:t>
            </a:r>
          </a:p>
        </p:txBody>
      </p:sp>
      <p:sp>
        <p:nvSpPr>
          <p:cNvPr id="45122" name="Text Box 66"/>
          <p:cNvSpPr txBox="1">
            <a:spLocks noChangeArrowheads="1"/>
          </p:cNvSpPr>
          <p:nvPr/>
        </p:nvSpPr>
        <p:spPr bwMode="auto">
          <a:xfrm>
            <a:off x="7315200" y="3908425"/>
            <a:ext cx="304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CN" altLang="en-US" sz="1200" b="0">
                <a:ea typeface="SimSun" pitchFamily="2" charset="-122"/>
              </a:rPr>
              <a:t>3</a:t>
            </a:r>
            <a:endParaRPr lang="zh-CN" altLang="en-US" sz="1800" b="0">
              <a:latin typeface="Arial" charset="0"/>
              <a:ea typeface="SimSun" pitchFamily="2" charset="-122"/>
            </a:endParaRPr>
          </a:p>
        </p:txBody>
      </p:sp>
      <p:sp>
        <p:nvSpPr>
          <p:cNvPr id="45123" name="Text Box 67"/>
          <p:cNvSpPr txBox="1">
            <a:spLocks noChangeArrowheads="1"/>
          </p:cNvSpPr>
          <p:nvPr/>
        </p:nvSpPr>
        <p:spPr bwMode="auto">
          <a:xfrm>
            <a:off x="7010400" y="5600700"/>
            <a:ext cx="304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CN" altLang="en-US" sz="1200" b="0">
                <a:ea typeface="SimSun" pitchFamily="2" charset="-122"/>
              </a:rPr>
              <a:t>5</a:t>
            </a:r>
          </a:p>
        </p:txBody>
      </p:sp>
      <p:sp>
        <p:nvSpPr>
          <p:cNvPr id="45124" name="Line 68"/>
          <p:cNvSpPr>
            <a:spLocks noChangeShapeType="1"/>
          </p:cNvSpPr>
          <p:nvPr/>
        </p:nvSpPr>
        <p:spPr bwMode="auto">
          <a:xfrm>
            <a:off x="2438400" y="2686050"/>
            <a:ext cx="406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125" name="Line 69"/>
          <p:cNvSpPr>
            <a:spLocks noChangeShapeType="1"/>
          </p:cNvSpPr>
          <p:nvPr/>
        </p:nvSpPr>
        <p:spPr bwMode="auto">
          <a:xfrm>
            <a:off x="2540000" y="280035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126" name="Line 70"/>
          <p:cNvSpPr>
            <a:spLocks noChangeShapeType="1"/>
          </p:cNvSpPr>
          <p:nvPr/>
        </p:nvSpPr>
        <p:spPr bwMode="auto">
          <a:xfrm>
            <a:off x="2641600" y="2914650"/>
            <a:ext cx="203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127" name="Line 71"/>
          <p:cNvSpPr>
            <a:spLocks noChangeShapeType="1"/>
          </p:cNvSpPr>
          <p:nvPr/>
        </p:nvSpPr>
        <p:spPr bwMode="auto">
          <a:xfrm flipH="1" flipV="1">
            <a:off x="4064000" y="4857750"/>
            <a:ext cx="0" cy="28575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128" name="Line 72"/>
          <p:cNvSpPr>
            <a:spLocks noChangeShapeType="1"/>
          </p:cNvSpPr>
          <p:nvPr/>
        </p:nvSpPr>
        <p:spPr bwMode="auto">
          <a:xfrm flipV="1">
            <a:off x="4368800" y="48577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129" name="Line 73"/>
          <p:cNvSpPr>
            <a:spLocks noChangeShapeType="1"/>
          </p:cNvSpPr>
          <p:nvPr/>
        </p:nvSpPr>
        <p:spPr bwMode="auto">
          <a:xfrm flipV="1">
            <a:off x="4673600" y="4857750"/>
            <a:ext cx="0" cy="17145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130" name="Line 74"/>
          <p:cNvSpPr>
            <a:spLocks noChangeShapeType="1"/>
          </p:cNvSpPr>
          <p:nvPr/>
        </p:nvSpPr>
        <p:spPr bwMode="auto">
          <a:xfrm flipV="1">
            <a:off x="4978400" y="4857750"/>
            <a:ext cx="0" cy="1143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131" name="Text Box 75"/>
          <p:cNvSpPr txBox="1">
            <a:spLocks noChangeArrowheads="1"/>
          </p:cNvSpPr>
          <p:nvPr/>
        </p:nvSpPr>
        <p:spPr bwMode="auto">
          <a:xfrm>
            <a:off x="2844800" y="2686050"/>
            <a:ext cx="406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1200" b="0">
                <a:ea typeface="SimSun" pitchFamily="2" charset="-122"/>
              </a:rPr>
              <a:t>5</a:t>
            </a:r>
          </a:p>
        </p:txBody>
      </p:sp>
      <p:sp>
        <p:nvSpPr>
          <p:cNvPr id="45132" name="Text Box 76"/>
          <p:cNvSpPr txBox="1">
            <a:spLocks noChangeArrowheads="1"/>
          </p:cNvSpPr>
          <p:nvPr/>
        </p:nvSpPr>
        <p:spPr bwMode="auto">
          <a:xfrm>
            <a:off x="3860800" y="4686300"/>
            <a:ext cx="406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1200" b="0">
                <a:ea typeface="SimSun" pitchFamily="2" charset="-122"/>
              </a:rPr>
              <a:t>4</a:t>
            </a:r>
          </a:p>
        </p:txBody>
      </p:sp>
      <p:sp>
        <p:nvSpPr>
          <p:cNvPr id="45133" name="Text Box 77"/>
          <p:cNvSpPr txBox="1">
            <a:spLocks noChangeArrowheads="1"/>
          </p:cNvSpPr>
          <p:nvPr/>
        </p:nvSpPr>
        <p:spPr bwMode="auto">
          <a:xfrm>
            <a:off x="2844800" y="2800350"/>
            <a:ext cx="406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1200" b="0">
                <a:ea typeface="SimSun" pitchFamily="2" charset="-122"/>
              </a:rPr>
              <a:t>6</a:t>
            </a:r>
          </a:p>
        </p:txBody>
      </p:sp>
      <p:sp>
        <p:nvSpPr>
          <p:cNvPr id="45134" name="Text Box 78"/>
          <p:cNvSpPr txBox="1">
            <a:spLocks noChangeArrowheads="1"/>
          </p:cNvSpPr>
          <p:nvPr/>
        </p:nvSpPr>
        <p:spPr bwMode="auto">
          <a:xfrm>
            <a:off x="4470400" y="4686300"/>
            <a:ext cx="406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1200" b="0">
                <a:ea typeface="SimSun" pitchFamily="2" charset="-122"/>
              </a:rPr>
              <a:t>3</a:t>
            </a:r>
          </a:p>
        </p:txBody>
      </p:sp>
      <p:sp>
        <p:nvSpPr>
          <p:cNvPr id="45135" name="Text Box 79"/>
          <p:cNvSpPr txBox="1">
            <a:spLocks noChangeArrowheads="1"/>
          </p:cNvSpPr>
          <p:nvPr/>
        </p:nvSpPr>
        <p:spPr bwMode="auto">
          <a:xfrm>
            <a:off x="4165600" y="4686300"/>
            <a:ext cx="406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1200" b="0">
                <a:ea typeface="SimSun" pitchFamily="2" charset="-122"/>
              </a:rPr>
              <a:t>5</a:t>
            </a:r>
          </a:p>
        </p:txBody>
      </p:sp>
      <p:sp>
        <p:nvSpPr>
          <p:cNvPr id="45136" name="Text Box 80"/>
          <p:cNvSpPr txBox="1">
            <a:spLocks noChangeArrowheads="1"/>
          </p:cNvSpPr>
          <p:nvPr/>
        </p:nvSpPr>
        <p:spPr bwMode="auto">
          <a:xfrm>
            <a:off x="4775200" y="4686300"/>
            <a:ext cx="406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1200" b="0">
                <a:ea typeface="SimSun" pitchFamily="2" charset="-122"/>
              </a:rPr>
              <a:t>2</a:t>
            </a:r>
          </a:p>
        </p:txBody>
      </p:sp>
      <p:sp>
        <p:nvSpPr>
          <p:cNvPr id="45137" name="Text Box 81"/>
          <p:cNvSpPr txBox="1">
            <a:spLocks noChangeArrowheads="1"/>
          </p:cNvSpPr>
          <p:nvPr/>
        </p:nvSpPr>
        <p:spPr bwMode="auto">
          <a:xfrm>
            <a:off x="2844800" y="2571750"/>
            <a:ext cx="406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1200" b="0">
                <a:ea typeface="SimSun" pitchFamily="2" charset="-122"/>
              </a:rPr>
              <a:t>4</a:t>
            </a:r>
          </a:p>
        </p:txBody>
      </p:sp>
      <p:sp>
        <p:nvSpPr>
          <p:cNvPr id="45138" name="Text Box 82"/>
          <p:cNvSpPr txBox="1">
            <a:spLocks noChangeArrowheads="1"/>
          </p:cNvSpPr>
          <p:nvPr/>
        </p:nvSpPr>
        <p:spPr bwMode="auto">
          <a:xfrm>
            <a:off x="50800" y="6248400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1800" dirty="0" smtClean="0">
                <a:ea typeface="SimSun" pitchFamily="2" charset="-122"/>
              </a:rPr>
              <a:t>Schematic </a:t>
            </a:r>
            <a:r>
              <a:rPr lang="en-US" altLang="zh-CN" sz="1800" dirty="0">
                <a:ea typeface="SimSun" pitchFamily="2" charset="-122"/>
              </a:rPr>
              <a:t>layout of the contiguous Division A network in New York City</a:t>
            </a:r>
          </a:p>
        </p:txBody>
      </p:sp>
      <p:sp>
        <p:nvSpPr>
          <p:cNvPr id="45139" name="Oval 83"/>
          <p:cNvSpPr>
            <a:spLocks noChangeArrowheads="1"/>
          </p:cNvSpPr>
          <p:nvPr/>
        </p:nvSpPr>
        <p:spPr bwMode="auto">
          <a:xfrm>
            <a:off x="1473200" y="1314450"/>
            <a:ext cx="101600" cy="571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40" name="Oval 84"/>
          <p:cNvSpPr>
            <a:spLocks noChangeArrowheads="1"/>
          </p:cNvSpPr>
          <p:nvPr/>
        </p:nvSpPr>
        <p:spPr bwMode="auto">
          <a:xfrm>
            <a:off x="4013200" y="571500"/>
            <a:ext cx="101600" cy="571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41" name="Oval 85"/>
          <p:cNvSpPr>
            <a:spLocks noChangeArrowheads="1"/>
          </p:cNvSpPr>
          <p:nvPr/>
        </p:nvSpPr>
        <p:spPr bwMode="auto">
          <a:xfrm>
            <a:off x="4622800" y="571500"/>
            <a:ext cx="101600" cy="571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42" name="Oval 86"/>
          <p:cNvSpPr>
            <a:spLocks noChangeArrowheads="1"/>
          </p:cNvSpPr>
          <p:nvPr/>
        </p:nvSpPr>
        <p:spPr bwMode="auto">
          <a:xfrm>
            <a:off x="3302000" y="571500"/>
            <a:ext cx="101600" cy="571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43" name="Oval 87"/>
          <p:cNvSpPr>
            <a:spLocks noChangeArrowheads="1"/>
          </p:cNvSpPr>
          <p:nvPr/>
        </p:nvSpPr>
        <p:spPr bwMode="auto">
          <a:xfrm>
            <a:off x="3403600" y="571500"/>
            <a:ext cx="101600" cy="571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44" name="Oval 88"/>
          <p:cNvSpPr>
            <a:spLocks noChangeArrowheads="1"/>
          </p:cNvSpPr>
          <p:nvPr/>
        </p:nvSpPr>
        <p:spPr bwMode="auto">
          <a:xfrm>
            <a:off x="2387600" y="571500"/>
            <a:ext cx="101600" cy="571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45" name="Oval 89"/>
          <p:cNvSpPr>
            <a:spLocks noChangeArrowheads="1"/>
          </p:cNvSpPr>
          <p:nvPr/>
        </p:nvSpPr>
        <p:spPr bwMode="auto">
          <a:xfrm>
            <a:off x="762000" y="571500"/>
            <a:ext cx="101600" cy="571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46" name="Oval 90"/>
          <p:cNvSpPr>
            <a:spLocks noChangeArrowheads="1"/>
          </p:cNvSpPr>
          <p:nvPr/>
        </p:nvSpPr>
        <p:spPr bwMode="auto">
          <a:xfrm>
            <a:off x="2590800" y="5257800"/>
            <a:ext cx="101600" cy="571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47" name="Oval 91"/>
          <p:cNvSpPr>
            <a:spLocks noChangeArrowheads="1"/>
          </p:cNvSpPr>
          <p:nvPr/>
        </p:nvSpPr>
        <p:spPr bwMode="auto">
          <a:xfrm>
            <a:off x="7315200" y="4057650"/>
            <a:ext cx="101600" cy="571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48" name="Oval 92"/>
          <p:cNvSpPr>
            <a:spLocks noChangeArrowheads="1"/>
          </p:cNvSpPr>
          <p:nvPr/>
        </p:nvSpPr>
        <p:spPr bwMode="auto">
          <a:xfrm>
            <a:off x="6807200" y="4457700"/>
            <a:ext cx="101600" cy="571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49" name="Oval 93"/>
          <p:cNvSpPr>
            <a:spLocks noChangeArrowheads="1"/>
          </p:cNvSpPr>
          <p:nvPr/>
        </p:nvSpPr>
        <p:spPr bwMode="auto">
          <a:xfrm>
            <a:off x="7416800" y="5600700"/>
            <a:ext cx="101600" cy="571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50" name="Oval 94"/>
          <p:cNvSpPr>
            <a:spLocks noChangeArrowheads="1"/>
          </p:cNvSpPr>
          <p:nvPr/>
        </p:nvSpPr>
        <p:spPr bwMode="auto">
          <a:xfrm>
            <a:off x="7315200" y="5600700"/>
            <a:ext cx="101600" cy="571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51" name="Oval 95"/>
          <p:cNvSpPr>
            <a:spLocks noChangeArrowheads="1"/>
          </p:cNvSpPr>
          <p:nvPr/>
        </p:nvSpPr>
        <p:spPr bwMode="auto">
          <a:xfrm>
            <a:off x="1371600" y="5829300"/>
            <a:ext cx="101600" cy="571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52" name="Text Box 96"/>
          <p:cNvSpPr txBox="1">
            <a:spLocks noChangeArrowheads="1"/>
          </p:cNvSpPr>
          <p:nvPr/>
        </p:nvSpPr>
        <p:spPr bwMode="auto">
          <a:xfrm rot="-5400000">
            <a:off x="1412876" y="2517775"/>
            <a:ext cx="13128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1200" b="0">
                <a:solidFill>
                  <a:srgbClr val="FFFF99"/>
                </a:solidFill>
                <a:ea typeface="SimSun" pitchFamily="2" charset="-122"/>
              </a:rPr>
              <a:t>MANHATTAN</a:t>
            </a:r>
          </a:p>
        </p:txBody>
      </p:sp>
      <p:sp>
        <p:nvSpPr>
          <p:cNvPr id="45153" name="Text Box 97"/>
          <p:cNvSpPr txBox="1">
            <a:spLocks noChangeArrowheads="1"/>
          </p:cNvSpPr>
          <p:nvPr/>
        </p:nvSpPr>
        <p:spPr bwMode="auto">
          <a:xfrm>
            <a:off x="4064000" y="5565775"/>
            <a:ext cx="1625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1200" b="0">
                <a:solidFill>
                  <a:srgbClr val="FFFF99"/>
                </a:solidFill>
                <a:ea typeface="SimSun" pitchFamily="2" charset="-122"/>
              </a:rPr>
              <a:t>BROOKLYN</a:t>
            </a:r>
          </a:p>
        </p:txBody>
      </p:sp>
      <p:sp>
        <p:nvSpPr>
          <p:cNvPr id="45154" name="Text Box 98"/>
          <p:cNvSpPr txBox="1">
            <a:spLocks noChangeArrowheads="1"/>
          </p:cNvSpPr>
          <p:nvPr/>
        </p:nvSpPr>
        <p:spPr bwMode="auto">
          <a:xfrm rot="2215049">
            <a:off x="647700" y="2973388"/>
            <a:ext cx="16256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1200" b="0">
                <a:ea typeface="SimSun" pitchFamily="2" charset="-122"/>
              </a:rPr>
              <a:t>Broadway</a:t>
            </a:r>
          </a:p>
        </p:txBody>
      </p:sp>
    </p:spTree>
    <p:extLst>
      <p:ext uri="{BB962C8B-B14F-4D97-AF65-F5344CB8AC3E}">
        <p14:creationId xmlns:p14="http://schemas.microsoft.com/office/powerpoint/2010/main" val="298461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York (Finished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041" y="0"/>
            <a:ext cx="6249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paris_R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55600"/>
            <a:ext cx="7167563" cy="577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 Box 59"/>
          <p:cNvSpPr txBox="1">
            <a:spLocks noChangeArrowheads="1"/>
          </p:cNvSpPr>
          <p:nvPr/>
        </p:nvSpPr>
        <p:spPr bwMode="auto">
          <a:xfrm>
            <a:off x="0" y="62865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800" dirty="0" smtClean="0">
                <a:ea typeface="SimSun" pitchFamily="2" charset="-122"/>
              </a:rPr>
              <a:t>Paris </a:t>
            </a:r>
            <a:r>
              <a:rPr kumimoji="1" lang="en-US" altLang="zh-CN" sz="1800" dirty="0">
                <a:ea typeface="SimSun" pitchFamily="2" charset="-122"/>
              </a:rPr>
              <a:t>Regional Rail (RER) </a:t>
            </a:r>
            <a:r>
              <a:rPr kumimoji="1" lang="en-US" altLang="zh-CN" sz="1800" dirty="0" smtClean="0">
                <a:ea typeface="SimSun" pitchFamily="2" charset="-122"/>
              </a:rPr>
              <a:t>network: diametrical lines with 2-3 branches</a:t>
            </a:r>
            <a:endParaRPr kumimoji="1" lang="en-US" altLang="zh-CN" sz="1800" dirty="0"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165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oul(Finished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8145"/>
            <a:ext cx="9144000" cy="554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1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reeform 2"/>
          <p:cNvSpPr>
            <a:spLocks/>
          </p:cNvSpPr>
          <p:nvPr/>
        </p:nvSpPr>
        <p:spPr bwMode="auto">
          <a:xfrm>
            <a:off x="3606800" y="542925"/>
            <a:ext cx="1892300" cy="5365750"/>
          </a:xfrm>
          <a:custGeom>
            <a:avLst/>
            <a:gdLst>
              <a:gd name="T0" fmla="*/ 2147483647 w 894"/>
              <a:gd name="T1" fmla="*/ 0 h 4506"/>
              <a:gd name="T2" fmla="*/ 2147483647 w 894"/>
              <a:gd name="T3" fmla="*/ 2147483647 h 4506"/>
              <a:gd name="T4" fmla="*/ 0 w 894"/>
              <a:gd name="T5" fmla="*/ 2147483647 h 4506"/>
              <a:gd name="T6" fmla="*/ 0 60000 65536"/>
              <a:gd name="T7" fmla="*/ 0 60000 65536"/>
              <a:gd name="T8" fmla="*/ 0 60000 65536"/>
              <a:gd name="T9" fmla="*/ 0 w 894"/>
              <a:gd name="T10" fmla="*/ 0 h 4506"/>
              <a:gd name="T11" fmla="*/ 894 w 894"/>
              <a:gd name="T12" fmla="*/ 4506 h 45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94" h="4506">
                <a:moveTo>
                  <a:pt x="894" y="0"/>
                </a:moveTo>
                <a:cubicBezTo>
                  <a:pt x="866" y="527"/>
                  <a:pt x="873" y="2417"/>
                  <a:pt x="724" y="3168"/>
                </a:cubicBezTo>
                <a:lnTo>
                  <a:pt x="0" y="450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5" name="Line 3"/>
          <p:cNvSpPr>
            <a:spLocks noChangeShapeType="1"/>
          </p:cNvSpPr>
          <p:nvPr/>
        </p:nvSpPr>
        <p:spPr bwMode="auto">
          <a:xfrm>
            <a:off x="3251200" y="742950"/>
            <a:ext cx="1828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6" name="Line 4"/>
          <p:cNvSpPr>
            <a:spLocks noChangeShapeType="1"/>
          </p:cNvSpPr>
          <p:nvPr/>
        </p:nvSpPr>
        <p:spPr bwMode="auto">
          <a:xfrm>
            <a:off x="5080000" y="742950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7" name="Freeform 5"/>
          <p:cNvSpPr>
            <a:spLocks/>
          </p:cNvSpPr>
          <p:nvPr/>
        </p:nvSpPr>
        <p:spPr bwMode="auto">
          <a:xfrm>
            <a:off x="3875088" y="1189038"/>
            <a:ext cx="1204912" cy="368300"/>
          </a:xfrm>
          <a:custGeom>
            <a:avLst/>
            <a:gdLst>
              <a:gd name="T0" fmla="*/ 2147483647 w 569"/>
              <a:gd name="T1" fmla="*/ 0 h 310"/>
              <a:gd name="T2" fmla="*/ 0 w 569"/>
              <a:gd name="T3" fmla="*/ 2147483647 h 310"/>
              <a:gd name="T4" fmla="*/ 0 60000 65536"/>
              <a:gd name="T5" fmla="*/ 0 60000 65536"/>
              <a:gd name="T6" fmla="*/ 0 w 569"/>
              <a:gd name="T7" fmla="*/ 0 h 310"/>
              <a:gd name="T8" fmla="*/ 569 w 569"/>
              <a:gd name="T9" fmla="*/ 310 h 3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69" h="310">
                <a:moveTo>
                  <a:pt x="569" y="0"/>
                </a:moveTo>
                <a:lnTo>
                  <a:pt x="0" y="31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18" name="Line 6"/>
          <p:cNvSpPr>
            <a:spLocks noChangeShapeType="1"/>
          </p:cNvSpPr>
          <p:nvPr/>
        </p:nvSpPr>
        <p:spPr bwMode="auto">
          <a:xfrm>
            <a:off x="3884613" y="1543050"/>
            <a:ext cx="0" cy="15859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9" name="Line 7"/>
          <p:cNvSpPr>
            <a:spLocks noChangeShapeType="1"/>
          </p:cNvSpPr>
          <p:nvPr/>
        </p:nvSpPr>
        <p:spPr bwMode="auto">
          <a:xfrm>
            <a:off x="3884613" y="3128963"/>
            <a:ext cx="992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0" name="Line 8"/>
          <p:cNvSpPr>
            <a:spLocks noChangeShapeType="1"/>
          </p:cNvSpPr>
          <p:nvPr/>
        </p:nvSpPr>
        <p:spPr bwMode="auto">
          <a:xfrm>
            <a:off x="4876800" y="3128963"/>
            <a:ext cx="0" cy="8143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1" name="Line 9"/>
          <p:cNvSpPr>
            <a:spLocks noChangeShapeType="1"/>
          </p:cNvSpPr>
          <p:nvPr/>
        </p:nvSpPr>
        <p:spPr bwMode="auto">
          <a:xfrm flipH="1">
            <a:off x="4167188" y="3943350"/>
            <a:ext cx="7096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2" name="Line 10"/>
          <p:cNvSpPr>
            <a:spLocks noChangeShapeType="1"/>
          </p:cNvSpPr>
          <p:nvPr/>
        </p:nvSpPr>
        <p:spPr bwMode="auto">
          <a:xfrm flipH="1" flipV="1">
            <a:off x="3740150" y="3862388"/>
            <a:ext cx="427038" cy="809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3" name="Line 11"/>
          <p:cNvSpPr>
            <a:spLocks noChangeShapeType="1"/>
          </p:cNvSpPr>
          <p:nvPr/>
        </p:nvSpPr>
        <p:spPr bwMode="auto">
          <a:xfrm flipH="1">
            <a:off x="3173413" y="3862388"/>
            <a:ext cx="5667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4" name="Line 12"/>
          <p:cNvSpPr>
            <a:spLocks noChangeShapeType="1"/>
          </p:cNvSpPr>
          <p:nvPr/>
        </p:nvSpPr>
        <p:spPr bwMode="auto">
          <a:xfrm flipH="1" flipV="1">
            <a:off x="2747963" y="3698875"/>
            <a:ext cx="425450" cy="1635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5" name="Line 13"/>
          <p:cNvSpPr>
            <a:spLocks noChangeShapeType="1"/>
          </p:cNvSpPr>
          <p:nvPr/>
        </p:nvSpPr>
        <p:spPr bwMode="auto">
          <a:xfrm flipH="1" flipV="1">
            <a:off x="2747963" y="2722563"/>
            <a:ext cx="0" cy="976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6" name="Line 14"/>
          <p:cNvSpPr>
            <a:spLocks noChangeShapeType="1"/>
          </p:cNvSpPr>
          <p:nvPr/>
        </p:nvSpPr>
        <p:spPr bwMode="auto">
          <a:xfrm>
            <a:off x="2747963" y="2722563"/>
            <a:ext cx="1136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7" name="Freeform 15"/>
          <p:cNvSpPr>
            <a:spLocks/>
          </p:cNvSpPr>
          <p:nvPr/>
        </p:nvSpPr>
        <p:spPr bwMode="auto">
          <a:xfrm>
            <a:off x="3548063" y="3914775"/>
            <a:ext cx="9525" cy="871538"/>
          </a:xfrm>
          <a:custGeom>
            <a:avLst/>
            <a:gdLst>
              <a:gd name="T0" fmla="*/ 0 w 5"/>
              <a:gd name="T1" fmla="*/ 0 h 732"/>
              <a:gd name="T2" fmla="*/ 2147483647 w 5"/>
              <a:gd name="T3" fmla="*/ 2147483647 h 732"/>
              <a:gd name="T4" fmla="*/ 0 60000 65536"/>
              <a:gd name="T5" fmla="*/ 0 60000 65536"/>
              <a:gd name="T6" fmla="*/ 0 w 5"/>
              <a:gd name="T7" fmla="*/ 0 h 732"/>
              <a:gd name="T8" fmla="*/ 5 w 5"/>
              <a:gd name="T9" fmla="*/ 732 h 73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" h="732">
                <a:moveTo>
                  <a:pt x="0" y="0"/>
                </a:moveTo>
                <a:lnTo>
                  <a:pt x="5" y="732"/>
                </a:lnTo>
              </a:path>
            </a:pathLst>
          </a:custGeom>
          <a:noFill/>
          <a:ln w="19050" cap="flat" cmpd="sng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28" name="Freeform 16"/>
          <p:cNvSpPr>
            <a:spLocks/>
          </p:cNvSpPr>
          <p:nvPr/>
        </p:nvSpPr>
        <p:spPr bwMode="auto">
          <a:xfrm>
            <a:off x="3157538" y="4781550"/>
            <a:ext cx="398462" cy="366713"/>
          </a:xfrm>
          <a:custGeom>
            <a:avLst/>
            <a:gdLst>
              <a:gd name="T0" fmla="*/ 2147483647 w 188"/>
              <a:gd name="T1" fmla="*/ 0 h 308"/>
              <a:gd name="T2" fmla="*/ 0 w 188"/>
              <a:gd name="T3" fmla="*/ 2147483647 h 308"/>
              <a:gd name="T4" fmla="*/ 0 60000 65536"/>
              <a:gd name="T5" fmla="*/ 0 60000 65536"/>
              <a:gd name="T6" fmla="*/ 0 w 188"/>
              <a:gd name="T7" fmla="*/ 0 h 308"/>
              <a:gd name="T8" fmla="*/ 188 w 188"/>
              <a:gd name="T9" fmla="*/ 308 h 30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8" h="308">
                <a:moveTo>
                  <a:pt x="188" y="0"/>
                </a:moveTo>
                <a:lnTo>
                  <a:pt x="0" y="308"/>
                </a:lnTo>
              </a:path>
            </a:pathLst>
          </a:custGeom>
          <a:noFill/>
          <a:ln w="19050" cap="flat" cmpd="sng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29" name="Line 17"/>
          <p:cNvSpPr>
            <a:spLocks noChangeShapeType="1"/>
          </p:cNvSpPr>
          <p:nvPr/>
        </p:nvSpPr>
        <p:spPr bwMode="auto">
          <a:xfrm flipH="1">
            <a:off x="2684463" y="5141913"/>
            <a:ext cx="485775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>
            <a:off x="2684463" y="5141913"/>
            <a:ext cx="0" cy="449262"/>
          </a:xfrm>
          <a:prstGeom prst="line">
            <a:avLst/>
          </a:prstGeom>
          <a:noFill/>
          <a:ln w="19050">
            <a:solidFill>
              <a:srgbClr val="FF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2684463" y="5591175"/>
            <a:ext cx="587375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32" name="Freeform 20"/>
          <p:cNvSpPr>
            <a:spLocks/>
          </p:cNvSpPr>
          <p:nvPr/>
        </p:nvSpPr>
        <p:spPr bwMode="auto">
          <a:xfrm>
            <a:off x="1625600" y="1714500"/>
            <a:ext cx="982663" cy="4343400"/>
          </a:xfrm>
          <a:custGeom>
            <a:avLst/>
            <a:gdLst>
              <a:gd name="T0" fmla="*/ 2147483647 w 464"/>
              <a:gd name="T1" fmla="*/ 2147483647 h 3648"/>
              <a:gd name="T2" fmla="*/ 2147483647 w 464"/>
              <a:gd name="T3" fmla="*/ 2147483647 h 3648"/>
              <a:gd name="T4" fmla="*/ 2147483647 w 464"/>
              <a:gd name="T5" fmla="*/ 2147483647 h 3648"/>
              <a:gd name="T6" fmla="*/ 0 w 464"/>
              <a:gd name="T7" fmla="*/ 2147483647 h 3648"/>
              <a:gd name="T8" fmla="*/ 0 60000 65536"/>
              <a:gd name="T9" fmla="*/ 0 60000 65536"/>
              <a:gd name="T10" fmla="*/ 0 60000 65536"/>
              <a:gd name="T11" fmla="*/ 0 60000 65536"/>
              <a:gd name="T12" fmla="*/ 0 w 464"/>
              <a:gd name="T13" fmla="*/ 0 h 3648"/>
              <a:gd name="T14" fmla="*/ 464 w 464"/>
              <a:gd name="T15" fmla="*/ 3648 h 36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64" h="3648">
                <a:moveTo>
                  <a:pt x="12" y="84"/>
                </a:moveTo>
                <a:cubicBezTo>
                  <a:pt x="87" y="156"/>
                  <a:pt x="389" y="0"/>
                  <a:pt x="464" y="516"/>
                </a:cubicBezTo>
                <a:lnTo>
                  <a:pt x="464" y="3179"/>
                </a:lnTo>
                <a:lnTo>
                  <a:pt x="0" y="3648"/>
                </a:lnTo>
              </a:path>
            </a:pathLst>
          </a:custGeom>
          <a:noFill/>
          <a:ln w="38100" cmpd="sng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33" name="Freeform 21"/>
          <p:cNvSpPr>
            <a:spLocks/>
          </p:cNvSpPr>
          <p:nvPr/>
        </p:nvSpPr>
        <p:spPr bwMode="auto">
          <a:xfrm>
            <a:off x="2674938" y="2686050"/>
            <a:ext cx="1279525" cy="1588"/>
          </a:xfrm>
          <a:custGeom>
            <a:avLst/>
            <a:gdLst>
              <a:gd name="T0" fmla="*/ 0 w 604"/>
              <a:gd name="T1" fmla="*/ 0 h 1"/>
              <a:gd name="T2" fmla="*/ 2147483647 w 604"/>
              <a:gd name="T3" fmla="*/ 0 h 1"/>
              <a:gd name="T4" fmla="*/ 0 60000 65536"/>
              <a:gd name="T5" fmla="*/ 0 60000 65536"/>
              <a:gd name="T6" fmla="*/ 0 w 604"/>
              <a:gd name="T7" fmla="*/ 0 h 1"/>
              <a:gd name="T8" fmla="*/ 604 w 604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04" h="1">
                <a:moveTo>
                  <a:pt x="0" y="0"/>
                </a:moveTo>
                <a:lnTo>
                  <a:pt x="604" y="0"/>
                </a:lnTo>
              </a:path>
            </a:pathLst>
          </a:custGeom>
          <a:noFill/>
          <a:ln w="19050" cap="flat" cmpd="sng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34" name="Freeform 22"/>
          <p:cNvSpPr>
            <a:spLocks/>
          </p:cNvSpPr>
          <p:nvPr/>
        </p:nvSpPr>
        <p:spPr bwMode="auto">
          <a:xfrm>
            <a:off x="2684463" y="2690813"/>
            <a:ext cx="3175" cy="1041400"/>
          </a:xfrm>
          <a:custGeom>
            <a:avLst/>
            <a:gdLst>
              <a:gd name="T0" fmla="*/ 2147483647 w 2"/>
              <a:gd name="T1" fmla="*/ 2147483647 h 874"/>
              <a:gd name="T2" fmla="*/ 0 w 2"/>
              <a:gd name="T3" fmla="*/ 0 h 874"/>
              <a:gd name="T4" fmla="*/ 0 60000 65536"/>
              <a:gd name="T5" fmla="*/ 0 60000 65536"/>
              <a:gd name="T6" fmla="*/ 0 w 2"/>
              <a:gd name="T7" fmla="*/ 0 h 874"/>
              <a:gd name="T8" fmla="*/ 2 w 2"/>
              <a:gd name="T9" fmla="*/ 874 h 87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" h="874">
                <a:moveTo>
                  <a:pt x="2" y="874"/>
                </a:move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35" name="Freeform 23"/>
          <p:cNvSpPr>
            <a:spLocks/>
          </p:cNvSpPr>
          <p:nvPr/>
        </p:nvSpPr>
        <p:spPr bwMode="auto">
          <a:xfrm>
            <a:off x="2681288" y="3729038"/>
            <a:ext cx="493712" cy="180975"/>
          </a:xfrm>
          <a:custGeom>
            <a:avLst/>
            <a:gdLst>
              <a:gd name="T0" fmla="*/ 2147483647 w 233"/>
              <a:gd name="T1" fmla="*/ 2147483647 h 152"/>
              <a:gd name="T2" fmla="*/ 0 w 233"/>
              <a:gd name="T3" fmla="*/ 0 h 152"/>
              <a:gd name="T4" fmla="*/ 0 60000 65536"/>
              <a:gd name="T5" fmla="*/ 0 60000 65536"/>
              <a:gd name="T6" fmla="*/ 0 w 233"/>
              <a:gd name="T7" fmla="*/ 0 h 152"/>
              <a:gd name="T8" fmla="*/ 233 w 233"/>
              <a:gd name="T9" fmla="*/ 152 h 15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3" h="152">
                <a:moveTo>
                  <a:pt x="233" y="152"/>
                </a:move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36" name="Freeform 24"/>
          <p:cNvSpPr>
            <a:spLocks/>
          </p:cNvSpPr>
          <p:nvPr/>
        </p:nvSpPr>
        <p:spPr bwMode="auto">
          <a:xfrm>
            <a:off x="2819400" y="2762250"/>
            <a:ext cx="1008063" cy="1588"/>
          </a:xfrm>
          <a:custGeom>
            <a:avLst/>
            <a:gdLst>
              <a:gd name="T0" fmla="*/ 0 w 476"/>
              <a:gd name="T1" fmla="*/ 0 h 1"/>
              <a:gd name="T2" fmla="*/ 2147483647 w 476"/>
              <a:gd name="T3" fmla="*/ 0 h 1"/>
              <a:gd name="T4" fmla="*/ 0 60000 65536"/>
              <a:gd name="T5" fmla="*/ 0 60000 65536"/>
              <a:gd name="T6" fmla="*/ 0 w 476"/>
              <a:gd name="T7" fmla="*/ 0 h 1"/>
              <a:gd name="T8" fmla="*/ 476 w 476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76" h="1">
                <a:moveTo>
                  <a:pt x="0" y="0"/>
                </a:moveTo>
                <a:lnTo>
                  <a:pt x="476" y="0"/>
                </a:lnTo>
              </a:path>
            </a:pathLst>
          </a:custGeom>
          <a:noFill/>
          <a:ln w="19050" cap="flat" cmpd="sng">
            <a:solidFill>
              <a:srgbClr val="FF9900"/>
            </a:solidFill>
            <a:prstDash val="lgDash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37" name="Freeform 25"/>
          <p:cNvSpPr>
            <a:spLocks/>
          </p:cNvSpPr>
          <p:nvPr/>
        </p:nvSpPr>
        <p:spPr bwMode="auto">
          <a:xfrm>
            <a:off x="3563938" y="3819525"/>
            <a:ext cx="195262" cy="1588"/>
          </a:xfrm>
          <a:custGeom>
            <a:avLst/>
            <a:gdLst>
              <a:gd name="T0" fmla="*/ 2147483647 w 92"/>
              <a:gd name="T1" fmla="*/ 0 h 1"/>
              <a:gd name="T2" fmla="*/ 0 w 92"/>
              <a:gd name="T3" fmla="*/ 0 h 1"/>
              <a:gd name="T4" fmla="*/ 0 60000 65536"/>
              <a:gd name="T5" fmla="*/ 0 60000 65536"/>
              <a:gd name="T6" fmla="*/ 0 w 92"/>
              <a:gd name="T7" fmla="*/ 0 h 1"/>
              <a:gd name="T8" fmla="*/ 92 w 92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2" h="1">
                <a:moveTo>
                  <a:pt x="92" y="0"/>
                </a:move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FF9900"/>
            </a:solidFill>
            <a:prstDash val="lgDash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38" name="Line 26"/>
          <p:cNvSpPr>
            <a:spLocks noChangeShapeType="1"/>
          </p:cNvSpPr>
          <p:nvPr/>
        </p:nvSpPr>
        <p:spPr bwMode="auto">
          <a:xfrm>
            <a:off x="3808413" y="3167063"/>
            <a:ext cx="992187" cy="0"/>
          </a:xfrm>
          <a:prstGeom prst="line">
            <a:avLst/>
          </a:prstGeom>
          <a:noFill/>
          <a:ln w="19050">
            <a:solidFill>
              <a:srgbClr val="FF9900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39" name="Freeform 27"/>
          <p:cNvSpPr>
            <a:spLocks/>
          </p:cNvSpPr>
          <p:nvPr/>
        </p:nvSpPr>
        <p:spPr bwMode="auto">
          <a:xfrm>
            <a:off x="4808538" y="3167063"/>
            <a:ext cx="3175" cy="738187"/>
          </a:xfrm>
          <a:custGeom>
            <a:avLst/>
            <a:gdLst>
              <a:gd name="T0" fmla="*/ 0 w 1"/>
              <a:gd name="T1" fmla="*/ 0 h 620"/>
              <a:gd name="T2" fmla="*/ 0 w 1"/>
              <a:gd name="T3" fmla="*/ 2147483647 h 620"/>
              <a:gd name="T4" fmla="*/ 0 60000 65536"/>
              <a:gd name="T5" fmla="*/ 0 60000 65536"/>
              <a:gd name="T6" fmla="*/ 0 w 1"/>
              <a:gd name="T7" fmla="*/ 0 h 620"/>
              <a:gd name="T8" fmla="*/ 1 w 1"/>
              <a:gd name="T9" fmla="*/ 620 h 6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620">
                <a:moveTo>
                  <a:pt x="0" y="0"/>
                </a:moveTo>
                <a:lnTo>
                  <a:pt x="0" y="620"/>
                </a:lnTo>
              </a:path>
            </a:pathLst>
          </a:custGeom>
          <a:noFill/>
          <a:ln w="19050" cap="flat" cmpd="sng">
            <a:solidFill>
              <a:srgbClr val="FF9900"/>
            </a:solidFill>
            <a:prstDash val="lgDash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40" name="Freeform 28"/>
          <p:cNvSpPr>
            <a:spLocks/>
          </p:cNvSpPr>
          <p:nvPr/>
        </p:nvSpPr>
        <p:spPr bwMode="auto">
          <a:xfrm>
            <a:off x="4186238" y="3905250"/>
            <a:ext cx="622300" cy="1588"/>
          </a:xfrm>
          <a:custGeom>
            <a:avLst/>
            <a:gdLst>
              <a:gd name="T0" fmla="*/ 2147483647 w 294"/>
              <a:gd name="T1" fmla="*/ 0 h 1"/>
              <a:gd name="T2" fmla="*/ 0 w 294"/>
              <a:gd name="T3" fmla="*/ 2147483647 h 1"/>
              <a:gd name="T4" fmla="*/ 0 60000 65536"/>
              <a:gd name="T5" fmla="*/ 0 60000 65536"/>
              <a:gd name="T6" fmla="*/ 0 w 294"/>
              <a:gd name="T7" fmla="*/ 0 h 1"/>
              <a:gd name="T8" fmla="*/ 294 w 294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4" h="1">
                <a:moveTo>
                  <a:pt x="294" y="0"/>
                </a:moveTo>
                <a:lnTo>
                  <a:pt x="0" y="1"/>
                </a:lnTo>
              </a:path>
            </a:pathLst>
          </a:custGeom>
          <a:noFill/>
          <a:ln w="19050" cap="flat" cmpd="sng">
            <a:solidFill>
              <a:srgbClr val="FF9900"/>
            </a:solidFill>
            <a:prstDash val="lgDash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41" name="Line 29"/>
          <p:cNvSpPr>
            <a:spLocks noChangeShapeType="1"/>
          </p:cNvSpPr>
          <p:nvPr/>
        </p:nvSpPr>
        <p:spPr bwMode="auto">
          <a:xfrm flipH="1" flipV="1">
            <a:off x="3757613" y="3819525"/>
            <a:ext cx="427037" cy="80963"/>
          </a:xfrm>
          <a:prstGeom prst="line">
            <a:avLst/>
          </a:prstGeom>
          <a:noFill/>
          <a:ln w="19050">
            <a:solidFill>
              <a:srgbClr val="FF9900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42" name="Freeform 30"/>
          <p:cNvSpPr>
            <a:spLocks/>
          </p:cNvSpPr>
          <p:nvPr/>
        </p:nvSpPr>
        <p:spPr bwMode="auto">
          <a:xfrm>
            <a:off x="2817813" y="2765425"/>
            <a:ext cx="1587" cy="830263"/>
          </a:xfrm>
          <a:custGeom>
            <a:avLst/>
            <a:gdLst>
              <a:gd name="T0" fmla="*/ 2147483647 w 1"/>
              <a:gd name="T1" fmla="*/ 2147483647 h 697"/>
              <a:gd name="T2" fmla="*/ 0 w 1"/>
              <a:gd name="T3" fmla="*/ 0 h 697"/>
              <a:gd name="T4" fmla="*/ 0 60000 65536"/>
              <a:gd name="T5" fmla="*/ 0 60000 65536"/>
              <a:gd name="T6" fmla="*/ 0 w 1"/>
              <a:gd name="T7" fmla="*/ 0 h 697"/>
              <a:gd name="T8" fmla="*/ 1 w 1"/>
              <a:gd name="T9" fmla="*/ 697 h 69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697">
                <a:moveTo>
                  <a:pt x="1" y="697"/>
                </a:move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FF9900"/>
            </a:solidFill>
            <a:prstDash val="lgDash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43" name="Freeform 31"/>
          <p:cNvSpPr>
            <a:spLocks/>
          </p:cNvSpPr>
          <p:nvPr/>
        </p:nvSpPr>
        <p:spPr bwMode="auto">
          <a:xfrm>
            <a:off x="3816350" y="2757488"/>
            <a:ext cx="1588" cy="414337"/>
          </a:xfrm>
          <a:custGeom>
            <a:avLst/>
            <a:gdLst>
              <a:gd name="T0" fmla="*/ 2147483647 w 1"/>
              <a:gd name="T1" fmla="*/ 0 h 348"/>
              <a:gd name="T2" fmla="*/ 0 w 1"/>
              <a:gd name="T3" fmla="*/ 2147483647 h 348"/>
              <a:gd name="T4" fmla="*/ 0 60000 65536"/>
              <a:gd name="T5" fmla="*/ 0 60000 65536"/>
              <a:gd name="T6" fmla="*/ 0 w 1"/>
              <a:gd name="T7" fmla="*/ 0 h 348"/>
              <a:gd name="T8" fmla="*/ 1 w 1"/>
              <a:gd name="T9" fmla="*/ 348 h 34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348">
                <a:moveTo>
                  <a:pt x="1" y="0"/>
                </a:moveTo>
                <a:lnTo>
                  <a:pt x="0" y="348"/>
                </a:lnTo>
              </a:path>
            </a:pathLst>
          </a:custGeom>
          <a:noFill/>
          <a:ln w="19050" cap="flat" cmpd="sng">
            <a:solidFill>
              <a:srgbClr val="FF9900"/>
            </a:solidFill>
            <a:prstDash val="lgDash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44" name="Line 32"/>
          <p:cNvSpPr>
            <a:spLocks noChangeShapeType="1"/>
          </p:cNvSpPr>
          <p:nvPr/>
        </p:nvSpPr>
        <p:spPr bwMode="auto">
          <a:xfrm>
            <a:off x="3951288" y="3090863"/>
            <a:ext cx="993775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45" name="Freeform 33"/>
          <p:cNvSpPr>
            <a:spLocks/>
          </p:cNvSpPr>
          <p:nvPr/>
        </p:nvSpPr>
        <p:spPr bwMode="auto">
          <a:xfrm>
            <a:off x="4945063" y="3090863"/>
            <a:ext cx="1587" cy="900112"/>
          </a:xfrm>
          <a:custGeom>
            <a:avLst/>
            <a:gdLst>
              <a:gd name="T0" fmla="*/ 0 w 1"/>
              <a:gd name="T1" fmla="*/ 0 h 756"/>
              <a:gd name="T2" fmla="*/ 0 w 1"/>
              <a:gd name="T3" fmla="*/ 2147483647 h 756"/>
              <a:gd name="T4" fmla="*/ 0 60000 65536"/>
              <a:gd name="T5" fmla="*/ 0 60000 65536"/>
              <a:gd name="T6" fmla="*/ 0 w 1"/>
              <a:gd name="T7" fmla="*/ 0 h 756"/>
              <a:gd name="T8" fmla="*/ 1 w 1"/>
              <a:gd name="T9" fmla="*/ 756 h 75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756">
                <a:moveTo>
                  <a:pt x="0" y="0"/>
                </a:moveTo>
                <a:lnTo>
                  <a:pt x="0" y="756"/>
                </a:lnTo>
              </a:path>
            </a:pathLst>
          </a:custGeom>
          <a:noFill/>
          <a:ln w="19050" cap="flat" cmpd="sng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46" name="Freeform 34"/>
          <p:cNvSpPr>
            <a:spLocks/>
          </p:cNvSpPr>
          <p:nvPr/>
        </p:nvSpPr>
        <p:spPr bwMode="auto">
          <a:xfrm>
            <a:off x="4152900" y="3986213"/>
            <a:ext cx="817563" cy="1587"/>
          </a:xfrm>
          <a:custGeom>
            <a:avLst/>
            <a:gdLst>
              <a:gd name="T0" fmla="*/ 2147483647 w 386"/>
              <a:gd name="T1" fmla="*/ 0 h 1"/>
              <a:gd name="T2" fmla="*/ 0 w 386"/>
              <a:gd name="T3" fmla="*/ 2147483647 h 1"/>
              <a:gd name="T4" fmla="*/ 0 60000 65536"/>
              <a:gd name="T5" fmla="*/ 0 60000 65536"/>
              <a:gd name="T6" fmla="*/ 0 w 386"/>
              <a:gd name="T7" fmla="*/ 0 h 1"/>
              <a:gd name="T8" fmla="*/ 386 w 386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6" h="1">
                <a:moveTo>
                  <a:pt x="386" y="0"/>
                </a:moveTo>
                <a:lnTo>
                  <a:pt x="0" y="1"/>
                </a:lnTo>
              </a:path>
            </a:pathLst>
          </a:custGeom>
          <a:noFill/>
          <a:ln w="19050" cap="flat" cmpd="sng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47" name="Line 35"/>
          <p:cNvSpPr>
            <a:spLocks noChangeShapeType="1"/>
          </p:cNvSpPr>
          <p:nvPr/>
        </p:nvSpPr>
        <p:spPr bwMode="auto">
          <a:xfrm flipH="1" flipV="1">
            <a:off x="3722688" y="3905250"/>
            <a:ext cx="428625" cy="80963"/>
          </a:xfrm>
          <a:prstGeom prst="line">
            <a:avLst/>
          </a:prstGeom>
          <a:noFill/>
          <a:ln w="19050">
            <a:solidFill>
              <a:srgbClr val="FF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48" name="Line 36"/>
          <p:cNvSpPr>
            <a:spLocks noChangeShapeType="1"/>
          </p:cNvSpPr>
          <p:nvPr/>
        </p:nvSpPr>
        <p:spPr bwMode="auto">
          <a:xfrm flipH="1">
            <a:off x="3155950" y="3905250"/>
            <a:ext cx="566738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49" name="Freeform 37"/>
          <p:cNvSpPr>
            <a:spLocks/>
          </p:cNvSpPr>
          <p:nvPr/>
        </p:nvSpPr>
        <p:spPr bwMode="auto">
          <a:xfrm>
            <a:off x="3951288" y="2686050"/>
            <a:ext cx="3175" cy="414338"/>
          </a:xfrm>
          <a:custGeom>
            <a:avLst/>
            <a:gdLst>
              <a:gd name="T0" fmla="*/ 2147483647 w 1"/>
              <a:gd name="T1" fmla="*/ 0 h 348"/>
              <a:gd name="T2" fmla="*/ 0 w 1"/>
              <a:gd name="T3" fmla="*/ 2147483647 h 348"/>
              <a:gd name="T4" fmla="*/ 0 60000 65536"/>
              <a:gd name="T5" fmla="*/ 0 60000 65536"/>
              <a:gd name="T6" fmla="*/ 0 w 1"/>
              <a:gd name="T7" fmla="*/ 0 h 348"/>
              <a:gd name="T8" fmla="*/ 1 w 1"/>
              <a:gd name="T9" fmla="*/ 348 h 34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348">
                <a:moveTo>
                  <a:pt x="1" y="0"/>
                </a:moveTo>
                <a:lnTo>
                  <a:pt x="0" y="348"/>
                </a:lnTo>
              </a:path>
            </a:pathLst>
          </a:custGeom>
          <a:noFill/>
          <a:ln w="19050" cap="flat" cmpd="sng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50" name="Oval 38"/>
          <p:cNvSpPr>
            <a:spLocks noChangeArrowheads="1"/>
          </p:cNvSpPr>
          <p:nvPr/>
        </p:nvSpPr>
        <p:spPr bwMode="auto">
          <a:xfrm>
            <a:off x="4572000" y="723900"/>
            <a:ext cx="74613" cy="412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51" name="Oval 39"/>
          <p:cNvSpPr>
            <a:spLocks noChangeArrowheads="1"/>
          </p:cNvSpPr>
          <p:nvPr/>
        </p:nvSpPr>
        <p:spPr bwMode="auto">
          <a:xfrm>
            <a:off x="3149600" y="709613"/>
            <a:ext cx="122238" cy="698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52" name="Oval 40"/>
          <p:cNvSpPr>
            <a:spLocks noChangeArrowheads="1"/>
          </p:cNvSpPr>
          <p:nvPr/>
        </p:nvSpPr>
        <p:spPr bwMode="auto">
          <a:xfrm>
            <a:off x="4572000" y="1311275"/>
            <a:ext cx="74613" cy="412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53" name="Oval 41"/>
          <p:cNvSpPr>
            <a:spLocks noChangeArrowheads="1"/>
          </p:cNvSpPr>
          <p:nvPr/>
        </p:nvSpPr>
        <p:spPr bwMode="auto">
          <a:xfrm>
            <a:off x="3852863" y="1530350"/>
            <a:ext cx="73025" cy="412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54" name="Oval 42"/>
          <p:cNvSpPr>
            <a:spLocks noChangeArrowheads="1"/>
          </p:cNvSpPr>
          <p:nvPr/>
        </p:nvSpPr>
        <p:spPr bwMode="auto">
          <a:xfrm>
            <a:off x="3852863" y="1958975"/>
            <a:ext cx="73025" cy="412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55" name="Oval 43"/>
          <p:cNvSpPr>
            <a:spLocks noChangeArrowheads="1"/>
          </p:cNvSpPr>
          <p:nvPr/>
        </p:nvSpPr>
        <p:spPr bwMode="auto">
          <a:xfrm>
            <a:off x="3852863" y="2416175"/>
            <a:ext cx="73025" cy="412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56" name="Oval 44"/>
          <p:cNvSpPr>
            <a:spLocks noChangeArrowheads="1"/>
          </p:cNvSpPr>
          <p:nvPr/>
        </p:nvSpPr>
        <p:spPr bwMode="auto">
          <a:xfrm>
            <a:off x="3436938" y="2687638"/>
            <a:ext cx="123825" cy="682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57" name="Oval 45"/>
          <p:cNvSpPr>
            <a:spLocks noChangeArrowheads="1"/>
          </p:cNvSpPr>
          <p:nvPr/>
        </p:nvSpPr>
        <p:spPr bwMode="auto">
          <a:xfrm>
            <a:off x="2946400" y="2686050"/>
            <a:ext cx="122238" cy="698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58" name="Oval 46"/>
          <p:cNvSpPr>
            <a:spLocks noChangeArrowheads="1"/>
          </p:cNvSpPr>
          <p:nvPr/>
        </p:nvSpPr>
        <p:spPr bwMode="auto">
          <a:xfrm>
            <a:off x="2557463" y="3200400"/>
            <a:ext cx="304800" cy="1714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59" name="Freeform 47"/>
          <p:cNvSpPr>
            <a:spLocks/>
          </p:cNvSpPr>
          <p:nvPr/>
        </p:nvSpPr>
        <p:spPr bwMode="auto">
          <a:xfrm>
            <a:off x="2819400" y="3590925"/>
            <a:ext cx="736600" cy="1588"/>
          </a:xfrm>
          <a:custGeom>
            <a:avLst/>
            <a:gdLst>
              <a:gd name="T0" fmla="*/ 0 w 348"/>
              <a:gd name="T1" fmla="*/ 0 h 1"/>
              <a:gd name="T2" fmla="*/ 2147483647 w 348"/>
              <a:gd name="T3" fmla="*/ 2147483647 h 1"/>
              <a:gd name="T4" fmla="*/ 0 60000 65536"/>
              <a:gd name="T5" fmla="*/ 0 60000 65536"/>
              <a:gd name="T6" fmla="*/ 0 w 348"/>
              <a:gd name="T7" fmla="*/ 0 h 1"/>
              <a:gd name="T8" fmla="*/ 348 w 348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8" h="1">
                <a:moveTo>
                  <a:pt x="0" y="0"/>
                </a:moveTo>
                <a:lnTo>
                  <a:pt x="348" y="1"/>
                </a:lnTo>
              </a:path>
            </a:pathLst>
          </a:custGeom>
          <a:noFill/>
          <a:ln w="19050" cap="flat" cmpd="sng">
            <a:solidFill>
              <a:srgbClr val="FF9900"/>
            </a:solidFill>
            <a:prstDash val="lgDash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60" name="Line 48"/>
          <p:cNvSpPr>
            <a:spLocks noChangeShapeType="1"/>
          </p:cNvSpPr>
          <p:nvPr/>
        </p:nvSpPr>
        <p:spPr bwMode="auto">
          <a:xfrm>
            <a:off x="3556000" y="3590925"/>
            <a:ext cx="0" cy="228600"/>
          </a:xfrm>
          <a:prstGeom prst="line">
            <a:avLst/>
          </a:prstGeom>
          <a:noFill/>
          <a:ln w="19050">
            <a:solidFill>
              <a:srgbClr val="FF9900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61" name="Oval 49"/>
          <p:cNvSpPr>
            <a:spLocks noChangeArrowheads="1"/>
          </p:cNvSpPr>
          <p:nvPr/>
        </p:nvSpPr>
        <p:spPr bwMode="auto">
          <a:xfrm>
            <a:off x="3149600" y="3568700"/>
            <a:ext cx="74613" cy="412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62" name="Oval 50"/>
          <p:cNvSpPr>
            <a:spLocks noChangeArrowheads="1"/>
          </p:cNvSpPr>
          <p:nvPr/>
        </p:nvSpPr>
        <p:spPr bwMode="auto">
          <a:xfrm>
            <a:off x="2489200" y="5257800"/>
            <a:ext cx="304800" cy="1714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63" name="Oval 51"/>
          <p:cNvSpPr>
            <a:spLocks noChangeArrowheads="1"/>
          </p:cNvSpPr>
          <p:nvPr/>
        </p:nvSpPr>
        <p:spPr bwMode="auto">
          <a:xfrm>
            <a:off x="3640138" y="3827463"/>
            <a:ext cx="123825" cy="682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64" name="Oval 52"/>
          <p:cNvSpPr>
            <a:spLocks noChangeArrowheads="1"/>
          </p:cNvSpPr>
          <p:nvPr/>
        </p:nvSpPr>
        <p:spPr bwMode="auto">
          <a:xfrm>
            <a:off x="4818063" y="3714750"/>
            <a:ext cx="122237" cy="698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65" name="Oval 53"/>
          <p:cNvSpPr>
            <a:spLocks noChangeArrowheads="1"/>
          </p:cNvSpPr>
          <p:nvPr/>
        </p:nvSpPr>
        <p:spPr bwMode="auto">
          <a:xfrm>
            <a:off x="3792538" y="3105150"/>
            <a:ext cx="123825" cy="698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66" name="Oval 54"/>
          <p:cNvSpPr>
            <a:spLocks noChangeArrowheads="1"/>
          </p:cNvSpPr>
          <p:nvPr/>
        </p:nvSpPr>
        <p:spPr bwMode="auto">
          <a:xfrm>
            <a:off x="3516313" y="3959225"/>
            <a:ext cx="73025" cy="412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67" name="Oval 55"/>
          <p:cNvSpPr>
            <a:spLocks noChangeArrowheads="1"/>
          </p:cNvSpPr>
          <p:nvPr/>
        </p:nvSpPr>
        <p:spPr bwMode="auto">
          <a:xfrm>
            <a:off x="3513138" y="4343400"/>
            <a:ext cx="74612" cy="412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68" name="Oval 56"/>
          <p:cNvSpPr>
            <a:spLocks noChangeArrowheads="1"/>
          </p:cNvSpPr>
          <p:nvPr/>
        </p:nvSpPr>
        <p:spPr bwMode="auto">
          <a:xfrm>
            <a:off x="3522663" y="4759325"/>
            <a:ext cx="73025" cy="412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69" name="Oval 57"/>
          <p:cNvSpPr>
            <a:spLocks noChangeArrowheads="1"/>
          </p:cNvSpPr>
          <p:nvPr/>
        </p:nvSpPr>
        <p:spPr bwMode="auto">
          <a:xfrm>
            <a:off x="3182938" y="5064125"/>
            <a:ext cx="74612" cy="412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70" name="Oval 58"/>
          <p:cNvSpPr>
            <a:spLocks noChangeArrowheads="1"/>
          </p:cNvSpPr>
          <p:nvPr/>
        </p:nvSpPr>
        <p:spPr bwMode="auto">
          <a:xfrm>
            <a:off x="3149600" y="5557838"/>
            <a:ext cx="122238" cy="698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71" name="Text Box 59"/>
          <p:cNvSpPr txBox="1">
            <a:spLocks noChangeArrowheads="1"/>
          </p:cNvSpPr>
          <p:nvPr/>
        </p:nvSpPr>
        <p:spPr bwMode="auto">
          <a:xfrm>
            <a:off x="457200" y="6286500"/>
            <a:ext cx="845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800" dirty="0" smtClean="0">
                <a:solidFill>
                  <a:schemeClr val="tx2"/>
                </a:solidFill>
                <a:ea typeface="SimSun" pitchFamily="2" charset="-122"/>
              </a:rPr>
              <a:t>Miami </a:t>
            </a:r>
            <a:r>
              <a:rPr kumimoji="1" lang="en-US" altLang="zh-CN" sz="1800" dirty="0">
                <a:solidFill>
                  <a:schemeClr val="tx2"/>
                </a:solidFill>
                <a:ea typeface="SimSun" pitchFamily="2" charset="-122"/>
              </a:rPr>
              <a:t>Downtown People Mover as a feeder to Metrorail</a:t>
            </a:r>
          </a:p>
        </p:txBody>
      </p:sp>
      <p:sp>
        <p:nvSpPr>
          <p:cNvPr id="38972" name="Line 60"/>
          <p:cNvSpPr>
            <a:spLocks noChangeShapeType="1"/>
          </p:cNvSpPr>
          <p:nvPr/>
        </p:nvSpPr>
        <p:spPr bwMode="auto">
          <a:xfrm>
            <a:off x="5080000" y="5029200"/>
            <a:ext cx="609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73" name="Line 61"/>
          <p:cNvSpPr>
            <a:spLocks noChangeShapeType="1"/>
          </p:cNvSpPr>
          <p:nvPr/>
        </p:nvSpPr>
        <p:spPr bwMode="auto">
          <a:xfrm>
            <a:off x="5080000" y="5334000"/>
            <a:ext cx="6096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74" name="Line 62"/>
          <p:cNvSpPr>
            <a:spLocks noChangeShapeType="1"/>
          </p:cNvSpPr>
          <p:nvPr/>
        </p:nvSpPr>
        <p:spPr bwMode="auto">
          <a:xfrm>
            <a:off x="5080000" y="5638800"/>
            <a:ext cx="609600" cy="0"/>
          </a:xfrm>
          <a:prstGeom prst="line">
            <a:avLst/>
          </a:prstGeom>
          <a:noFill/>
          <a:ln w="19050">
            <a:solidFill>
              <a:srgbClr val="FF9900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75" name="Line 63"/>
          <p:cNvSpPr>
            <a:spLocks noChangeShapeType="1"/>
          </p:cNvSpPr>
          <p:nvPr/>
        </p:nvSpPr>
        <p:spPr bwMode="auto">
          <a:xfrm>
            <a:off x="5080000" y="5943600"/>
            <a:ext cx="6096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76" name="Text Box 64"/>
          <p:cNvSpPr txBox="1">
            <a:spLocks noChangeArrowheads="1"/>
          </p:cNvSpPr>
          <p:nvPr/>
        </p:nvSpPr>
        <p:spPr bwMode="auto">
          <a:xfrm>
            <a:off x="5892800" y="4833938"/>
            <a:ext cx="2133600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ea typeface="SimSun" pitchFamily="2" charset="-122"/>
              </a:rPr>
              <a:t>Omni Loop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ea typeface="SimSun" pitchFamily="2" charset="-122"/>
              </a:rPr>
              <a:t>Brickel Loop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ea typeface="SimSun" pitchFamily="2" charset="-122"/>
              </a:rPr>
              <a:t>Downtown Loop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ea typeface="SimSun" pitchFamily="2" charset="-122"/>
              </a:rPr>
              <a:t>Metrorail</a:t>
            </a:r>
          </a:p>
        </p:txBody>
      </p:sp>
      <p:sp>
        <p:nvSpPr>
          <p:cNvPr id="38977" name="Text Box 65"/>
          <p:cNvSpPr txBox="1">
            <a:spLocks noChangeArrowheads="1"/>
          </p:cNvSpPr>
          <p:nvPr/>
        </p:nvSpPr>
        <p:spPr bwMode="auto">
          <a:xfrm>
            <a:off x="3759200" y="97155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ea typeface="SimSun" pitchFamily="2" charset="-122"/>
              </a:rPr>
              <a:t>Omni</a:t>
            </a:r>
          </a:p>
        </p:txBody>
      </p:sp>
      <p:sp>
        <p:nvSpPr>
          <p:cNvPr id="38978" name="Text Box 66"/>
          <p:cNvSpPr txBox="1">
            <a:spLocks noChangeArrowheads="1"/>
          </p:cNvSpPr>
          <p:nvPr/>
        </p:nvSpPr>
        <p:spPr bwMode="auto">
          <a:xfrm>
            <a:off x="3149600" y="325755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ea typeface="SimSun" pitchFamily="2" charset="-122"/>
              </a:rPr>
              <a:t>Downtown</a:t>
            </a:r>
          </a:p>
        </p:txBody>
      </p:sp>
      <p:sp>
        <p:nvSpPr>
          <p:cNvPr id="38979" name="Text Box 67"/>
          <p:cNvSpPr txBox="1">
            <a:spLocks noChangeArrowheads="1"/>
          </p:cNvSpPr>
          <p:nvPr/>
        </p:nvSpPr>
        <p:spPr bwMode="auto">
          <a:xfrm>
            <a:off x="2844800" y="52578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ea typeface="SimSun" pitchFamily="2" charset="-122"/>
              </a:rPr>
              <a:t>Brickel</a:t>
            </a:r>
          </a:p>
        </p:txBody>
      </p:sp>
      <p:sp>
        <p:nvSpPr>
          <p:cNvPr id="38980" name="Line 68"/>
          <p:cNvSpPr>
            <a:spLocks noChangeShapeType="1"/>
          </p:cNvSpPr>
          <p:nvPr/>
        </p:nvSpPr>
        <p:spPr bwMode="auto">
          <a:xfrm>
            <a:off x="5486400" y="685800"/>
            <a:ext cx="50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81" name="Line 69"/>
          <p:cNvSpPr>
            <a:spLocks noChangeShapeType="1"/>
          </p:cNvSpPr>
          <p:nvPr/>
        </p:nvSpPr>
        <p:spPr bwMode="auto">
          <a:xfrm>
            <a:off x="5892800" y="971550"/>
            <a:ext cx="50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82" name="Line 70"/>
          <p:cNvSpPr>
            <a:spLocks noChangeShapeType="1"/>
          </p:cNvSpPr>
          <p:nvPr/>
        </p:nvSpPr>
        <p:spPr bwMode="auto">
          <a:xfrm>
            <a:off x="5689600" y="1257300"/>
            <a:ext cx="40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83" name="Line 71"/>
          <p:cNvSpPr>
            <a:spLocks noChangeShapeType="1"/>
          </p:cNvSpPr>
          <p:nvPr/>
        </p:nvSpPr>
        <p:spPr bwMode="auto">
          <a:xfrm>
            <a:off x="6604000" y="1257300"/>
            <a:ext cx="40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84" name="Line 72"/>
          <p:cNvSpPr>
            <a:spLocks noChangeShapeType="1"/>
          </p:cNvSpPr>
          <p:nvPr/>
        </p:nvSpPr>
        <p:spPr bwMode="auto">
          <a:xfrm>
            <a:off x="5486400" y="1543050"/>
            <a:ext cx="40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85" name="Line 73"/>
          <p:cNvSpPr>
            <a:spLocks noChangeShapeType="1"/>
          </p:cNvSpPr>
          <p:nvPr/>
        </p:nvSpPr>
        <p:spPr bwMode="auto">
          <a:xfrm>
            <a:off x="6299200" y="1543050"/>
            <a:ext cx="40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86" name="Line 74"/>
          <p:cNvSpPr>
            <a:spLocks noChangeShapeType="1"/>
          </p:cNvSpPr>
          <p:nvPr/>
        </p:nvSpPr>
        <p:spPr bwMode="auto">
          <a:xfrm>
            <a:off x="5791200" y="1828800"/>
            <a:ext cx="50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87" name="Line 75"/>
          <p:cNvSpPr>
            <a:spLocks noChangeShapeType="1"/>
          </p:cNvSpPr>
          <p:nvPr/>
        </p:nvSpPr>
        <p:spPr bwMode="auto">
          <a:xfrm>
            <a:off x="5486400" y="211455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88" name="Line 76"/>
          <p:cNvSpPr>
            <a:spLocks noChangeShapeType="1"/>
          </p:cNvSpPr>
          <p:nvPr/>
        </p:nvSpPr>
        <p:spPr bwMode="auto">
          <a:xfrm>
            <a:off x="6197600" y="2114550"/>
            <a:ext cx="40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89" name="Line 77"/>
          <p:cNvSpPr>
            <a:spLocks noChangeShapeType="1"/>
          </p:cNvSpPr>
          <p:nvPr/>
        </p:nvSpPr>
        <p:spPr bwMode="auto">
          <a:xfrm>
            <a:off x="5791200" y="2400300"/>
            <a:ext cx="40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90" name="Line 78"/>
          <p:cNvSpPr>
            <a:spLocks noChangeShapeType="1"/>
          </p:cNvSpPr>
          <p:nvPr/>
        </p:nvSpPr>
        <p:spPr bwMode="auto">
          <a:xfrm>
            <a:off x="6502400" y="24003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91" name="Line 79"/>
          <p:cNvSpPr>
            <a:spLocks noChangeShapeType="1"/>
          </p:cNvSpPr>
          <p:nvPr/>
        </p:nvSpPr>
        <p:spPr bwMode="auto">
          <a:xfrm>
            <a:off x="5384800" y="2686050"/>
            <a:ext cx="40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92" name="Line 80"/>
          <p:cNvSpPr>
            <a:spLocks noChangeShapeType="1"/>
          </p:cNvSpPr>
          <p:nvPr/>
        </p:nvSpPr>
        <p:spPr bwMode="auto">
          <a:xfrm>
            <a:off x="6096000" y="2686050"/>
            <a:ext cx="40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93" name="Line 81"/>
          <p:cNvSpPr>
            <a:spLocks noChangeShapeType="1"/>
          </p:cNvSpPr>
          <p:nvPr/>
        </p:nvSpPr>
        <p:spPr bwMode="auto">
          <a:xfrm>
            <a:off x="5689600" y="2971800"/>
            <a:ext cx="40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94" name="Line 82"/>
          <p:cNvSpPr>
            <a:spLocks noChangeShapeType="1"/>
          </p:cNvSpPr>
          <p:nvPr/>
        </p:nvSpPr>
        <p:spPr bwMode="auto">
          <a:xfrm>
            <a:off x="6502400" y="2971800"/>
            <a:ext cx="40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95" name="Line 83"/>
          <p:cNvSpPr>
            <a:spLocks noChangeShapeType="1"/>
          </p:cNvSpPr>
          <p:nvPr/>
        </p:nvSpPr>
        <p:spPr bwMode="auto">
          <a:xfrm>
            <a:off x="5994400" y="3257550"/>
            <a:ext cx="50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96" name="Line 84"/>
          <p:cNvSpPr>
            <a:spLocks noChangeShapeType="1"/>
          </p:cNvSpPr>
          <p:nvPr/>
        </p:nvSpPr>
        <p:spPr bwMode="auto">
          <a:xfrm>
            <a:off x="5689600" y="35433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97" name="Line 85"/>
          <p:cNvSpPr>
            <a:spLocks noChangeShapeType="1"/>
          </p:cNvSpPr>
          <p:nvPr/>
        </p:nvSpPr>
        <p:spPr bwMode="auto">
          <a:xfrm>
            <a:off x="6400800" y="3543300"/>
            <a:ext cx="40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98" name="Line 86"/>
          <p:cNvSpPr>
            <a:spLocks noChangeShapeType="1"/>
          </p:cNvSpPr>
          <p:nvPr/>
        </p:nvSpPr>
        <p:spPr bwMode="auto">
          <a:xfrm>
            <a:off x="5994400" y="3829050"/>
            <a:ext cx="40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99" name="Line 87"/>
          <p:cNvSpPr>
            <a:spLocks noChangeShapeType="1"/>
          </p:cNvSpPr>
          <p:nvPr/>
        </p:nvSpPr>
        <p:spPr bwMode="auto">
          <a:xfrm>
            <a:off x="6705600" y="382905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00" name="Rectangle 88"/>
          <p:cNvSpPr>
            <a:spLocks noChangeArrowheads="1"/>
          </p:cNvSpPr>
          <p:nvPr/>
        </p:nvSpPr>
        <p:spPr bwMode="auto">
          <a:xfrm>
            <a:off x="4876800" y="4629150"/>
            <a:ext cx="2946400" cy="1466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001" name="Text Box 89"/>
          <p:cNvSpPr txBox="1">
            <a:spLocks noChangeArrowheads="1"/>
          </p:cNvSpPr>
          <p:nvPr/>
        </p:nvSpPr>
        <p:spPr bwMode="auto">
          <a:xfrm>
            <a:off x="4978400" y="4572000"/>
            <a:ext cx="172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ea typeface="SimSun" pitchFamily="2" charset="-122"/>
              </a:rPr>
              <a:t>Legend:</a:t>
            </a:r>
          </a:p>
        </p:txBody>
      </p:sp>
      <p:sp>
        <p:nvSpPr>
          <p:cNvPr id="39002" name="Line 90"/>
          <p:cNvSpPr>
            <a:spLocks noChangeShapeType="1"/>
          </p:cNvSpPr>
          <p:nvPr/>
        </p:nvSpPr>
        <p:spPr bwMode="auto">
          <a:xfrm>
            <a:off x="5384800" y="4057650"/>
            <a:ext cx="40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03" name="Line 91"/>
          <p:cNvSpPr>
            <a:spLocks noChangeShapeType="1"/>
          </p:cNvSpPr>
          <p:nvPr/>
        </p:nvSpPr>
        <p:spPr bwMode="auto">
          <a:xfrm>
            <a:off x="6197600" y="4057650"/>
            <a:ext cx="40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04" name="Line 92"/>
          <p:cNvSpPr>
            <a:spLocks noChangeShapeType="1"/>
          </p:cNvSpPr>
          <p:nvPr/>
        </p:nvSpPr>
        <p:spPr bwMode="auto">
          <a:xfrm>
            <a:off x="5689600" y="4343400"/>
            <a:ext cx="50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05" name="Line 93"/>
          <p:cNvSpPr>
            <a:spLocks noChangeShapeType="1"/>
          </p:cNvSpPr>
          <p:nvPr/>
        </p:nvSpPr>
        <p:spPr bwMode="auto">
          <a:xfrm>
            <a:off x="5384800" y="462915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06" name="Line 94"/>
          <p:cNvSpPr>
            <a:spLocks noChangeShapeType="1"/>
          </p:cNvSpPr>
          <p:nvPr/>
        </p:nvSpPr>
        <p:spPr bwMode="auto">
          <a:xfrm>
            <a:off x="6096000" y="4629150"/>
            <a:ext cx="40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07" name="Oval 95"/>
          <p:cNvSpPr>
            <a:spLocks noChangeArrowheads="1"/>
          </p:cNvSpPr>
          <p:nvPr/>
        </p:nvSpPr>
        <p:spPr bwMode="auto">
          <a:xfrm>
            <a:off x="3128963" y="3846513"/>
            <a:ext cx="122237" cy="682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008" name="Oval 96"/>
          <p:cNvSpPr>
            <a:spLocks noChangeArrowheads="1"/>
          </p:cNvSpPr>
          <p:nvPr/>
        </p:nvSpPr>
        <p:spPr bwMode="auto">
          <a:xfrm>
            <a:off x="3822700" y="2879725"/>
            <a:ext cx="122238" cy="682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009" name="Text Box 97"/>
          <p:cNvSpPr txBox="1">
            <a:spLocks noChangeArrowheads="1"/>
          </p:cNvSpPr>
          <p:nvPr/>
        </p:nvSpPr>
        <p:spPr bwMode="auto">
          <a:xfrm rot="-1681596">
            <a:off x="1481138" y="5486400"/>
            <a:ext cx="1219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kumimoji="1" lang="en-US" altLang="zh-CN" sz="1400" b="0">
                <a:ea typeface="SimSun" pitchFamily="2" charset="-122"/>
              </a:rPr>
              <a:t>Metrorail</a:t>
            </a:r>
          </a:p>
        </p:txBody>
      </p:sp>
      <p:sp>
        <p:nvSpPr>
          <p:cNvPr id="39010" name="Line 98"/>
          <p:cNvSpPr>
            <a:spLocks noChangeShapeType="1"/>
          </p:cNvSpPr>
          <p:nvPr/>
        </p:nvSpPr>
        <p:spPr bwMode="auto">
          <a:xfrm flipV="1">
            <a:off x="4876800" y="3371850"/>
            <a:ext cx="0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en-US"/>
          </a:p>
        </p:txBody>
      </p:sp>
      <p:sp>
        <p:nvSpPr>
          <p:cNvPr id="39011" name="Line 99"/>
          <p:cNvSpPr>
            <a:spLocks noChangeShapeType="1"/>
          </p:cNvSpPr>
          <p:nvPr/>
        </p:nvSpPr>
        <p:spPr bwMode="auto">
          <a:xfrm flipV="1">
            <a:off x="4927600" y="3551238"/>
            <a:ext cx="0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en-US"/>
          </a:p>
        </p:txBody>
      </p:sp>
      <p:sp>
        <p:nvSpPr>
          <p:cNvPr id="39012" name="Line 100"/>
          <p:cNvSpPr>
            <a:spLocks noChangeShapeType="1"/>
          </p:cNvSpPr>
          <p:nvPr/>
        </p:nvSpPr>
        <p:spPr bwMode="auto">
          <a:xfrm rot="10800000" flipV="1">
            <a:off x="4800600" y="3214688"/>
            <a:ext cx="0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en-US"/>
          </a:p>
        </p:txBody>
      </p:sp>
      <p:sp>
        <p:nvSpPr>
          <p:cNvPr id="39013" name="Line 101"/>
          <p:cNvSpPr>
            <a:spLocks noChangeShapeType="1"/>
          </p:cNvSpPr>
          <p:nvPr/>
        </p:nvSpPr>
        <p:spPr bwMode="auto">
          <a:xfrm rot="16200000" flipV="1">
            <a:off x="2933700" y="3484563"/>
            <a:ext cx="0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en-US"/>
          </a:p>
        </p:txBody>
      </p:sp>
      <p:sp>
        <p:nvSpPr>
          <p:cNvPr id="39014" name="Line 102"/>
          <p:cNvSpPr>
            <a:spLocks noChangeShapeType="1"/>
          </p:cNvSpPr>
          <p:nvPr/>
        </p:nvSpPr>
        <p:spPr bwMode="auto">
          <a:xfrm rot="7200000" flipV="1">
            <a:off x="2845594" y="3683794"/>
            <a:ext cx="1588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en-US"/>
          </a:p>
        </p:txBody>
      </p:sp>
      <p:sp>
        <p:nvSpPr>
          <p:cNvPr id="39015" name="Line 103"/>
          <p:cNvSpPr>
            <a:spLocks noChangeShapeType="1"/>
          </p:cNvSpPr>
          <p:nvPr/>
        </p:nvSpPr>
        <p:spPr bwMode="auto">
          <a:xfrm rot="7200000" flipV="1">
            <a:off x="3023394" y="3706019"/>
            <a:ext cx="1588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2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4807</TotalTime>
  <Words>2692</Words>
  <Application>Microsoft Office PowerPoint</Application>
  <PresentationFormat>Presentación en pantalla (4:3)</PresentationFormat>
  <Paragraphs>808</Paragraphs>
  <Slides>139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139</vt:i4>
      </vt:variant>
    </vt:vector>
  </HeadingPairs>
  <TitlesOfParts>
    <vt:vector size="142" baseType="lpstr">
      <vt:lpstr>Globe</vt:lpstr>
      <vt:lpstr>Imagen</vt:lpstr>
      <vt:lpstr>Photo Editor Photo</vt:lpstr>
      <vt:lpstr>Trends in Iberoamerica’s Mobility </vt:lpstr>
      <vt:lpstr>Presentation  Outline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4.1  Rational Transportation Policy  Formulation Requirements</vt:lpstr>
      <vt:lpstr>4.2  Functional Role of Transport in a City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6.2  Characteristics of  Rail Transit</vt:lpstr>
      <vt:lpstr>Presentación de PowerPoint</vt:lpstr>
      <vt:lpstr>6.4  Family of Rail Transit Modes: Definitions and Illustrations</vt:lpstr>
      <vt:lpstr>Presentación de PowerPoint</vt:lpstr>
      <vt:lpstr>Presentación de PowerPoint</vt:lpstr>
      <vt:lpstr>LINZ</vt:lpstr>
      <vt:lpstr>Presentación de PowerPoint</vt:lpstr>
      <vt:lpstr>Presentación de PowerPoint</vt:lpstr>
      <vt:lpstr>Presentación de PowerPoint</vt:lpstr>
      <vt:lpstr>Presentación de PowerPoint</vt:lpstr>
      <vt:lpstr>7.1  Rail Transit Line and Network  Planning and Design</vt:lpstr>
      <vt:lpstr>7.2  Upgrading of Transit Modes</vt:lpstr>
      <vt:lpstr>7.3 Important Aspects in Transit  Lines and Network Design </vt:lpstr>
      <vt:lpstr>Presentación de PowerPoint</vt:lpstr>
      <vt:lpstr>Presentación de PowerPoint</vt:lpstr>
      <vt:lpstr>Presentación de PowerPoint</vt:lpstr>
      <vt:lpstr>7.4  Classification and Characteristics of  Line and Network Types</vt:lpstr>
      <vt:lpstr>7.5  Diametrical vs. Radial Lines</vt:lpstr>
      <vt:lpstr>Presentación de PowerPoint</vt:lpstr>
      <vt:lpstr>Presentación de PowerPoint</vt:lpstr>
      <vt:lpstr>Presentación de PowerPoint</vt:lpstr>
      <vt:lpstr>7.6 Trunk with Branches vs with Feeders</vt:lpstr>
      <vt:lpstr>7.8  Independent vs. Integrated Lines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7.9  Circle or Ring Lines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8.1  Special Lines and Operations</vt:lpstr>
      <vt:lpstr>9. 1  Rail Transit Stations:  Types, Locations and Spacings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10.1 Review of Experiences and Prospects in Urban Transportation  Examples of Conditions in Several City Categories  </vt:lpstr>
      <vt:lpstr>10.2 Examples of Several City Categories   </vt:lpstr>
      <vt:lpstr>10.3 Examples of Several City Categories   </vt:lpstr>
      <vt:lpstr>10.4 Examples of Successful Cities and Their Lessons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10.5 Review of Measures in Leading Cities</vt:lpstr>
      <vt:lpstr>Presentación de PowerPoint</vt:lpstr>
      <vt:lpstr> 10.6  Rational Transport Policy Formulation and Implementation </vt:lpstr>
      <vt:lpstr>10.7 Conclusions: Lessons for the Future</vt:lpstr>
    </vt:vector>
  </TitlesOfParts>
  <Company>University of Pennsylvania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Jeffrey Casello</dc:creator>
  <cp:lastModifiedBy>MOLINERO</cp:lastModifiedBy>
  <cp:revision>286</cp:revision>
  <dcterms:created xsi:type="dcterms:W3CDTF">2003-04-30T20:39:33Z</dcterms:created>
  <dcterms:modified xsi:type="dcterms:W3CDTF">2011-11-22T05:41:14Z</dcterms:modified>
</cp:coreProperties>
</file>