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diagrams/colors1.xml" ContentType="application/vnd.openxmlformats-officedocument.drawingml.diagramColors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Override3.xml" ContentType="application/vnd.openxmlformats-officedocument.themeOverride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06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179.xml" ContentType="application/vnd.openxmlformats-officedocument.presentationml.slideLayout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4.xml" ContentType="application/vnd.openxmlformats-officedocument.them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charts/chart4.xml" ContentType="application/vnd.openxmlformats-officedocument.drawingml.char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xls" ContentType="application/vnd.ms-exce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  <p:sldMasterId id="2147483693" r:id="rId4"/>
    <p:sldMasterId id="2147483710" r:id="rId5"/>
    <p:sldMasterId id="2147483727" r:id="rId6"/>
    <p:sldMasterId id="2147483744" r:id="rId7"/>
    <p:sldMasterId id="2147483760" r:id="rId8"/>
    <p:sldMasterId id="2147483776" r:id="rId9"/>
    <p:sldMasterId id="2147483808" r:id="rId10"/>
    <p:sldMasterId id="2147483825" r:id="rId11"/>
    <p:sldMasterId id="2147483842" r:id="rId12"/>
    <p:sldMasterId id="2147483859" r:id="rId13"/>
    <p:sldMasterId id="2147485024" r:id="rId14"/>
  </p:sldMasterIdLst>
  <p:notesMasterIdLst>
    <p:notesMasterId r:id="rId40"/>
  </p:notesMasterIdLst>
  <p:sldIdLst>
    <p:sldId id="257" r:id="rId15"/>
    <p:sldId id="259" r:id="rId16"/>
    <p:sldId id="278" r:id="rId17"/>
    <p:sldId id="265" r:id="rId18"/>
    <p:sldId id="282" r:id="rId19"/>
    <p:sldId id="264" r:id="rId20"/>
    <p:sldId id="267" r:id="rId21"/>
    <p:sldId id="261" r:id="rId22"/>
    <p:sldId id="262" r:id="rId23"/>
    <p:sldId id="263" r:id="rId24"/>
    <p:sldId id="272" r:id="rId25"/>
    <p:sldId id="268" r:id="rId26"/>
    <p:sldId id="291" r:id="rId27"/>
    <p:sldId id="290" r:id="rId28"/>
    <p:sldId id="274" r:id="rId29"/>
    <p:sldId id="275" r:id="rId30"/>
    <p:sldId id="283" r:id="rId31"/>
    <p:sldId id="287" r:id="rId32"/>
    <p:sldId id="288" r:id="rId33"/>
    <p:sldId id="269" r:id="rId34"/>
    <p:sldId id="292" r:id="rId35"/>
    <p:sldId id="293" r:id="rId36"/>
    <p:sldId id="281" r:id="rId37"/>
    <p:sldId id="276" r:id="rId38"/>
    <p:sldId id="277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Neff\Documents\Art%20memos\Arkansas%20Data\Other%20Graphic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Neff\Documents\Art%20memos\Arkansas%20Data\Other%20Graphics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Neff\Documents\Art%20memos\Arkansas%20Data\Other%20Graphics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Neff\Documents\Art%20memos\Arkansas%20Data\Other%20Graphics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clustered"/>
        <c:ser>
          <c:idx val="0"/>
          <c:order val="0"/>
          <c:tx>
            <c:strRef>
              <c:f>Sheet1!$B$75</c:f>
              <c:strCache>
                <c:ptCount val="1"/>
                <c:pt idx="0">
                  <c:v>1970</c:v>
                </c:pt>
              </c:strCache>
            </c:strRef>
          </c:tx>
          <c:cat>
            <c:strRef>
              <c:f>Sheet1!$A$76:$A$78</c:f>
              <c:strCache>
                <c:ptCount val="3"/>
                <c:pt idx="0">
                  <c:v>Heavy Rail</c:v>
                </c:pt>
                <c:pt idx="1">
                  <c:v>Commuter Rail</c:v>
                </c:pt>
                <c:pt idx="2">
                  <c:v>Light Rail</c:v>
                </c:pt>
              </c:strCache>
            </c:strRef>
          </c:cat>
          <c:val>
            <c:numRef>
              <c:f>Sheet1!$B$76:$B$78</c:f>
              <c:numCache>
                <c:formatCode>General</c:formatCode>
                <c:ptCount val="3"/>
                <c:pt idx="0">
                  <c:v>8</c:v>
                </c:pt>
                <c:pt idx="1">
                  <c:v>9</c:v>
                </c:pt>
                <c:pt idx="2">
                  <c:v>7</c:v>
                </c:pt>
              </c:numCache>
            </c:numRef>
          </c:val>
        </c:ser>
        <c:ser>
          <c:idx val="1"/>
          <c:order val="1"/>
          <c:tx>
            <c:strRef>
              <c:f>Sheet1!$C$75</c:f>
              <c:strCache>
                <c:ptCount val="1"/>
                <c:pt idx="0">
                  <c:v>2010</c:v>
                </c:pt>
              </c:strCache>
            </c:strRef>
          </c:tx>
          <c:cat>
            <c:strRef>
              <c:f>Sheet1!$A$76:$A$78</c:f>
              <c:strCache>
                <c:ptCount val="3"/>
                <c:pt idx="0">
                  <c:v>Heavy Rail</c:v>
                </c:pt>
                <c:pt idx="1">
                  <c:v>Commuter Rail</c:v>
                </c:pt>
                <c:pt idx="2">
                  <c:v>Light Rail</c:v>
                </c:pt>
              </c:strCache>
            </c:strRef>
          </c:cat>
          <c:val>
            <c:numRef>
              <c:f>Sheet1!$C$76:$C$78</c:f>
              <c:numCache>
                <c:formatCode>General</c:formatCode>
                <c:ptCount val="3"/>
                <c:pt idx="0">
                  <c:v>15</c:v>
                </c:pt>
                <c:pt idx="1">
                  <c:v>28</c:v>
                </c:pt>
                <c:pt idx="2">
                  <c:v>35</c:v>
                </c:pt>
              </c:numCache>
            </c:numRef>
          </c:val>
        </c:ser>
        <c:axId val="59466112"/>
        <c:axId val="59467648"/>
      </c:barChart>
      <c:catAx>
        <c:axId val="5946611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9467648"/>
        <c:crosses val="autoZero"/>
        <c:auto val="1"/>
        <c:lblAlgn val="ctr"/>
        <c:lblOffset val="100"/>
      </c:catAx>
      <c:valAx>
        <c:axId val="59467648"/>
        <c:scaling>
          <c:orientation val="minMax"/>
          <c:max val="35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9466112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spPr>
    <a:ln>
      <a:noFill/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Lbls>
            <c:dLblPos val="outEnd"/>
            <c:showCatName val="1"/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Local</c:v>
                </c:pt>
                <c:pt idx="1">
                  <c:v>State</c:v>
                </c:pt>
                <c:pt idx="2">
                  <c:v>Federal</c:v>
                </c:pt>
                <c:pt idx="3">
                  <c:v>Fares and Earnings</c:v>
                </c:pt>
                <c:pt idx="4">
                  <c:v>Other Directly Generated</c:v>
                </c:pt>
              </c:strCache>
            </c:strRef>
          </c:cat>
          <c:val>
            <c:numRef>
              <c:f>Sheet1!$B$2:$B$6</c:f>
              <c:numCache>
                <c:formatCode>#,##0.0</c:formatCode>
                <c:ptCount val="5"/>
                <c:pt idx="0">
                  <c:v>11448.2</c:v>
                </c:pt>
                <c:pt idx="1">
                  <c:v>11941</c:v>
                </c:pt>
                <c:pt idx="2">
                  <c:v>9627.7000000000007</c:v>
                </c:pt>
                <c:pt idx="3">
                  <c:v>14304.4</c:v>
                </c:pt>
                <c:pt idx="4">
                  <c:v>8098.9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spPr>
    <a:ln>
      <a:noFill/>
    </a:ln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Lbls>
            <c:dLblPos val="outEnd"/>
            <c:showCatName val="1"/>
            <c:showPercent val="1"/>
            <c:showLeaderLines val="1"/>
          </c:dLbls>
          <c:cat>
            <c:strRef>
              <c:f>Sheet1!$A$2:$A$6</c:f>
              <c:strCache>
                <c:ptCount val="5"/>
                <c:pt idx="0">
                  <c:v>Local</c:v>
                </c:pt>
                <c:pt idx="1">
                  <c:v>State</c:v>
                </c:pt>
                <c:pt idx="2">
                  <c:v>Federal</c:v>
                </c:pt>
                <c:pt idx="3">
                  <c:v>Fares and Earnings</c:v>
                </c:pt>
                <c:pt idx="4">
                  <c:v>Other Directly Generated</c:v>
                </c:pt>
              </c:strCache>
            </c:strRef>
          </c:cat>
          <c:val>
            <c:numRef>
              <c:f>Sheet1!$D$2:$D$6</c:f>
              <c:numCache>
                <c:formatCode>#,##0.0</c:formatCode>
                <c:ptCount val="5"/>
                <c:pt idx="0">
                  <c:v>2694.5</c:v>
                </c:pt>
                <c:pt idx="1">
                  <c:v>2146.1999999999998</c:v>
                </c:pt>
                <c:pt idx="2">
                  <c:v>6953.7</c:v>
                </c:pt>
                <c:pt idx="4">
                  <c:v>5650.8</c:v>
                </c:pt>
              </c:numCache>
            </c:numRef>
          </c:val>
        </c:ser>
        <c:dLbls>
          <c:showVal val="1"/>
        </c:dLbls>
        <c:firstSliceAng val="0"/>
      </c:pieChart>
    </c:plotArea>
    <c:plotVisOnly val="1"/>
  </c:chart>
  <c:spPr>
    <a:ln>
      <a:noFill/>
    </a:ln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6"/>
  <c:clrMapOvr bg1="lt1" tx1="dk1" bg2="lt2" tx2="dk2" accent1="accent1" accent2="accent2" accent3="accent3" accent4="accent4" accent5="accent5" accent6="accent6" hlink="hlink" folHlink="folHlink"/>
  <c:chart>
    <c:plotArea>
      <c:layout/>
      <c:pieChart>
        <c:varyColors val="1"/>
        <c:ser>
          <c:idx val="0"/>
          <c:order val="0"/>
          <c:dLbls>
            <c:dLbl>
              <c:idx val="3"/>
              <c:layout>
                <c:manualLayout>
                  <c:x val="0.2"/>
                  <c:y val="3.7037037037037056E-2"/>
                </c:manualLayout>
              </c:layout>
              <c:dLblPos val="bestFit"/>
              <c:showCatName val="1"/>
              <c:showPercent val="1"/>
            </c:dLbl>
            <c:dLblPos val="outEnd"/>
            <c:showCatName val="1"/>
            <c:showPercent val="1"/>
          </c:dLbls>
          <c:cat>
            <c:strRef>
              <c:f>Sheet1!$A$2:$A$6</c:f>
              <c:strCache>
                <c:ptCount val="5"/>
                <c:pt idx="0">
                  <c:v>Local</c:v>
                </c:pt>
                <c:pt idx="1">
                  <c:v>State</c:v>
                </c:pt>
                <c:pt idx="2">
                  <c:v>Federal</c:v>
                </c:pt>
                <c:pt idx="3">
                  <c:v>Fares and Earnings</c:v>
                </c:pt>
                <c:pt idx="4">
                  <c:v>Other Directly Generated</c:v>
                </c:pt>
              </c:strCache>
            </c:strRef>
          </c:cat>
          <c:val>
            <c:numRef>
              <c:f>Sheet1!$C$2:$C$6</c:f>
              <c:numCache>
                <c:formatCode>#,##0.0</c:formatCode>
                <c:ptCount val="5"/>
                <c:pt idx="0">
                  <c:v>8753.7000000000007</c:v>
                </c:pt>
                <c:pt idx="1">
                  <c:v>9794.7999999999811</c:v>
                </c:pt>
                <c:pt idx="2">
                  <c:v>2674</c:v>
                </c:pt>
                <c:pt idx="3">
                  <c:v>14304.4</c:v>
                </c:pt>
                <c:pt idx="4">
                  <c:v>2448.1</c:v>
                </c:pt>
              </c:numCache>
            </c:numRef>
          </c:val>
        </c:ser>
        <c:dLbls>
          <c:showVal val="1"/>
        </c:dLbls>
        <c:firstSliceAng val="96"/>
      </c:pieChart>
    </c:plotArea>
    <c:plotVisOnly val="1"/>
  </c:chart>
  <c:spPr>
    <a:ln>
      <a:noFill/>
    </a:ln>
  </c:sp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DD716E-74E5-4720-B08F-1D5828058AFA}" type="doc">
      <dgm:prSet loTypeId="urn:microsoft.com/office/officeart/2005/8/layout/cycle6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2CD3E1F-1BC6-4DD7-B22A-FBC82D7DF34A}">
      <dgm:prSet phldrT="[Text]" custT="1"/>
      <dgm:spPr/>
      <dgm:t>
        <a:bodyPr/>
        <a:lstStyle/>
        <a:p>
          <a:r>
            <a:rPr lang="en-US" sz="900" b="1" dirty="0" smtClean="0">
              <a:solidFill>
                <a:schemeClr val="bg1"/>
              </a:solidFill>
            </a:rPr>
            <a:t>Federal government</a:t>
          </a:r>
          <a:endParaRPr lang="en-US" sz="900" b="1" dirty="0">
            <a:solidFill>
              <a:schemeClr val="bg1"/>
            </a:solidFill>
          </a:endParaRPr>
        </a:p>
      </dgm:t>
    </dgm:pt>
    <dgm:pt modelId="{100DB2A1-87DA-40AB-A8F3-231840502C73}" type="parTrans" cxnId="{652B5471-8FF3-4C87-A9D3-F619F56E458B}">
      <dgm:prSet/>
      <dgm:spPr/>
      <dgm:t>
        <a:bodyPr/>
        <a:lstStyle/>
        <a:p>
          <a:endParaRPr lang="en-US"/>
        </a:p>
      </dgm:t>
    </dgm:pt>
    <dgm:pt modelId="{F7E2AA49-D6C1-4171-9E1B-C9CE536833FC}" type="sibTrans" cxnId="{652B5471-8FF3-4C87-A9D3-F619F56E458B}">
      <dgm:prSet/>
      <dgm:spPr/>
      <dgm:t>
        <a:bodyPr/>
        <a:lstStyle/>
        <a:p>
          <a:endParaRPr lang="en-US"/>
        </a:p>
      </dgm:t>
    </dgm:pt>
    <dgm:pt modelId="{0026F42A-00A6-45E3-A08D-EA53A1052927}">
      <dgm:prSet phldrT="[Text]" custT="1"/>
      <dgm:spPr/>
      <dgm:t>
        <a:bodyPr/>
        <a:lstStyle/>
        <a:p>
          <a:r>
            <a:rPr lang="en-US" sz="900" b="1" dirty="0" smtClean="0">
              <a:solidFill>
                <a:schemeClr val="bg1"/>
              </a:solidFill>
            </a:rPr>
            <a:t>Related transportation organizations</a:t>
          </a:r>
          <a:endParaRPr lang="en-US" sz="900" b="1" dirty="0">
            <a:solidFill>
              <a:schemeClr val="bg1"/>
            </a:solidFill>
          </a:endParaRPr>
        </a:p>
      </dgm:t>
    </dgm:pt>
    <dgm:pt modelId="{ACA21F04-BFB2-4FDB-B33D-996BE867C326}" type="parTrans" cxnId="{45884C2E-E57F-4216-B702-37115EEC97AF}">
      <dgm:prSet/>
      <dgm:spPr/>
      <dgm:t>
        <a:bodyPr/>
        <a:lstStyle/>
        <a:p>
          <a:endParaRPr lang="en-US"/>
        </a:p>
      </dgm:t>
    </dgm:pt>
    <dgm:pt modelId="{143113FE-A6EB-4B1A-958C-383597429A15}" type="sibTrans" cxnId="{45884C2E-E57F-4216-B702-37115EEC97AF}">
      <dgm:prSet/>
      <dgm:spPr/>
      <dgm:t>
        <a:bodyPr/>
        <a:lstStyle/>
        <a:p>
          <a:endParaRPr lang="en-US"/>
        </a:p>
      </dgm:t>
    </dgm:pt>
    <dgm:pt modelId="{DC64B129-9B46-4367-8A01-1AF8DA01498A}">
      <dgm:prSet phldrT="[Text]" custT="1"/>
      <dgm:spPr/>
      <dgm:t>
        <a:bodyPr/>
        <a:lstStyle/>
        <a:p>
          <a:r>
            <a:rPr lang="en-US" sz="900" b="1" dirty="0" smtClean="0">
              <a:solidFill>
                <a:schemeClr val="bg1"/>
              </a:solidFill>
            </a:rPr>
            <a:t>Environmental groups</a:t>
          </a:r>
          <a:endParaRPr lang="en-US" sz="900" b="1" dirty="0">
            <a:solidFill>
              <a:schemeClr val="bg1"/>
            </a:solidFill>
          </a:endParaRPr>
        </a:p>
      </dgm:t>
    </dgm:pt>
    <dgm:pt modelId="{A2191095-03FA-4CCB-BD2D-B9E2D8785AE0}" type="parTrans" cxnId="{EC7E8A4D-7845-4BEF-8384-EA962D3B6938}">
      <dgm:prSet/>
      <dgm:spPr/>
      <dgm:t>
        <a:bodyPr/>
        <a:lstStyle/>
        <a:p>
          <a:endParaRPr lang="en-US"/>
        </a:p>
      </dgm:t>
    </dgm:pt>
    <dgm:pt modelId="{2ED79C4A-0F47-4192-AB98-DFE5F14CCA89}" type="sibTrans" cxnId="{EC7E8A4D-7845-4BEF-8384-EA962D3B6938}">
      <dgm:prSet/>
      <dgm:spPr/>
      <dgm:t>
        <a:bodyPr/>
        <a:lstStyle/>
        <a:p>
          <a:endParaRPr lang="en-US"/>
        </a:p>
      </dgm:t>
    </dgm:pt>
    <dgm:pt modelId="{50E5FCB8-E60E-481E-8073-A2F93AE93BE9}">
      <dgm:prSet phldrT="[Text]" custT="1"/>
      <dgm:spPr/>
      <dgm:t>
        <a:bodyPr/>
        <a:lstStyle/>
        <a:p>
          <a:r>
            <a:rPr lang="en-US" sz="900" b="1" dirty="0" smtClean="0">
              <a:solidFill>
                <a:schemeClr val="bg1"/>
              </a:solidFill>
            </a:rPr>
            <a:t>Think tanks</a:t>
          </a:r>
          <a:endParaRPr lang="en-US" sz="900" b="1" dirty="0">
            <a:solidFill>
              <a:schemeClr val="bg1"/>
            </a:solidFill>
          </a:endParaRPr>
        </a:p>
      </dgm:t>
    </dgm:pt>
    <dgm:pt modelId="{1526A2A5-9D72-471D-A77A-7D17546B090B}" type="parTrans" cxnId="{CAF85E34-C391-452E-9084-505B20B31981}">
      <dgm:prSet/>
      <dgm:spPr/>
      <dgm:t>
        <a:bodyPr/>
        <a:lstStyle/>
        <a:p>
          <a:endParaRPr lang="en-US"/>
        </a:p>
      </dgm:t>
    </dgm:pt>
    <dgm:pt modelId="{0FCEBD39-8F2C-44B0-92C2-E1790D07EBF7}" type="sibTrans" cxnId="{CAF85E34-C391-452E-9084-505B20B31981}">
      <dgm:prSet/>
      <dgm:spPr/>
      <dgm:t>
        <a:bodyPr/>
        <a:lstStyle/>
        <a:p>
          <a:endParaRPr lang="en-US"/>
        </a:p>
      </dgm:t>
    </dgm:pt>
    <dgm:pt modelId="{EA54DDF0-10AA-43CE-9EFA-5B915376BB5D}">
      <dgm:prSet phldrT="[Text]" custT="1"/>
      <dgm:spPr/>
      <dgm:t>
        <a:bodyPr/>
        <a:lstStyle/>
        <a:p>
          <a:r>
            <a:rPr lang="en-US" sz="900" b="1" dirty="0" smtClean="0">
              <a:solidFill>
                <a:schemeClr val="bg1"/>
              </a:solidFill>
            </a:rPr>
            <a:t>State, local and grass roots</a:t>
          </a:r>
          <a:endParaRPr lang="en-US" sz="900" b="1" dirty="0">
            <a:solidFill>
              <a:schemeClr val="bg1"/>
            </a:solidFill>
          </a:endParaRPr>
        </a:p>
      </dgm:t>
    </dgm:pt>
    <dgm:pt modelId="{D2ECCB39-63BD-41C3-8547-00E047C47FF7}" type="parTrans" cxnId="{4E833D7B-E128-43A0-9826-578D8A58DA27}">
      <dgm:prSet/>
      <dgm:spPr/>
      <dgm:t>
        <a:bodyPr/>
        <a:lstStyle/>
        <a:p>
          <a:endParaRPr lang="en-US"/>
        </a:p>
      </dgm:t>
    </dgm:pt>
    <dgm:pt modelId="{E87E0B1B-FD49-439D-82BB-583E5B71CC66}" type="sibTrans" cxnId="{4E833D7B-E128-43A0-9826-578D8A58DA27}">
      <dgm:prSet/>
      <dgm:spPr/>
      <dgm:t>
        <a:bodyPr/>
        <a:lstStyle/>
        <a:p>
          <a:endParaRPr lang="en-US"/>
        </a:p>
      </dgm:t>
    </dgm:pt>
    <dgm:pt modelId="{C174C1A7-860A-47C3-817D-E641D066DC88}">
      <dgm:prSet phldrT="[Text]" custT="1"/>
      <dgm:spPr/>
      <dgm:t>
        <a:bodyPr/>
        <a:lstStyle/>
        <a:p>
          <a:r>
            <a:rPr lang="en-US" sz="900" b="1" dirty="0" smtClean="0">
              <a:solidFill>
                <a:schemeClr val="bg1"/>
              </a:solidFill>
            </a:rPr>
            <a:t>Academia and research</a:t>
          </a:r>
          <a:endParaRPr lang="en-US" sz="900" b="1" dirty="0">
            <a:solidFill>
              <a:schemeClr val="bg1"/>
            </a:solidFill>
          </a:endParaRPr>
        </a:p>
      </dgm:t>
    </dgm:pt>
    <dgm:pt modelId="{8C3B4DD6-9795-4489-8AF2-C4A4EB62E809}" type="parTrans" cxnId="{701CA61E-FED8-4D95-99FA-55CAEA43530E}">
      <dgm:prSet/>
      <dgm:spPr/>
      <dgm:t>
        <a:bodyPr/>
        <a:lstStyle/>
        <a:p>
          <a:endParaRPr lang="en-US"/>
        </a:p>
      </dgm:t>
    </dgm:pt>
    <dgm:pt modelId="{5D5B2D1A-D81D-48EE-836F-C08458A51B65}" type="sibTrans" cxnId="{701CA61E-FED8-4D95-99FA-55CAEA43530E}">
      <dgm:prSet/>
      <dgm:spPr/>
      <dgm:t>
        <a:bodyPr/>
        <a:lstStyle/>
        <a:p>
          <a:endParaRPr lang="en-US"/>
        </a:p>
      </dgm:t>
    </dgm:pt>
    <dgm:pt modelId="{E5870D96-3DFE-45F3-A0CB-CCD8D4BE9F3B}">
      <dgm:prSet phldrT="[Text]" custT="1"/>
      <dgm:spPr/>
      <dgm:t>
        <a:bodyPr/>
        <a:lstStyle/>
        <a:p>
          <a:r>
            <a:rPr lang="en-US" sz="900" b="1" dirty="0" smtClean="0">
              <a:solidFill>
                <a:schemeClr val="bg1"/>
              </a:solidFill>
            </a:rPr>
            <a:t>Technical/ Standards bodies</a:t>
          </a:r>
          <a:endParaRPr lang="en-US" sz="900" b="1" dirty="0">
            <a:solidFill>
              <a:schemeClr val="bg1"/>
            </a:solidFill>
          </a:endParaRPr>
        </a:p>
      </dgm:t>
    </dgm:pt>
    <dgm:pt modelId="{570EDBE3-D044-4691-9120-C9AE4499EE0F}" type="parTrans" cxnId="{2EAECFA0-2F1A-4638-99A6-3E5F19EF60DA}">
      <dgm:prSet/>
      <dgm:spPr/>
      <dgm:t>
        <a:bodyPr/>
        <a:lstStyle/>
        <a:p>
          <a:endParaRPr lang="en-US"/>
        </a:p>
      </dgm:t>
    </dgm:pt>
    <dgm:pt modelId="{5F5A9DF7-1888-4E1E-9BCD-3BDC4D33624B}" type="sibTrans" cxnId="{2EAECFA0-2F1A-4638-99A6-3E5F19EF60DA}">
      <dgm:prSet/>
      <dgm:spPr/>
      <dgm:t>
        <a:bodyPr/>
        <a:lstStyle/>
        <a:p>
          <a:endParaRPr lang="en-US"/>
        </a:p>
      </dgm:t>
    </dgm:pt>
    <dgm:pt modelId="{7F43AE06-948F-4086-8B06-FC79CC48218A}">
      <dgm:prSet phldrT="[Text]" custT="1"/>
      <dgm:spPr/>
      <dgm:t>
        <a:bodyPr/>
        <a:lstStyle/>
        <a:p>
          <a:r>
            <a:rPr lang="en-US" sz="900" b="1" dirty="0" smtClean="0">
              <a:solidFill>
                <a:schemeClr val="bg1"/>
              </a:solidFill>
            </a:rPr>
            <a:t>Media</a:t>
          </a:r>
          <a:endParaRPr lang="en-US" sz="900" b="1" dirty="0">
            <a:solidFill>
              <a:schemeClr val="bg1"/>
            </a:solidFill>
          </a:endParaRPr>
        </a:p>
      </dgm:t>
    </dgm:pt>
    <dgm:pt modelId="{3A85FA0F-FCDE-44B5-B92E-FF2EBB2BCA5B}" type="parTrans" cxnId="{CE446C75-4678-4EC3-A835-E01BB7A31BD7}">
      <dgm:prSet/>
      <dgm:spPr/>
      <dgm:t>
        <a:bodyPr/>
        <a:lstStyle/>
        <a:p>
          <a:endParaRPr lang="en-US"/>
        </a:p>
      </dgm:t>
    </dgm:pt>
    <dgm:pt modelId="{24F46A3E-546D-45FF-AB7F-DBE2CD30D880}" type="sibTrans" cxnId="{CE446C75-4678-4EC3-A835-E01BB7A31BD7}">
      <dgm:prSet/>
      <dgm:spPr/>
      <dgm:t>
        <a:bodyPr/>
        <a:lstStyle/>
        <a:p>
          <a:endParaRPr lang="en-US"/>
        </a:p>
      </dgm:t>
    </dgm:pt>
    <dgm:pt modelId="{5FDEBAAF-4017-4BD0-9A81-7890C4AB3A13}" type="pres">
      <dgm:prSet presAssocID="{52DD716E-74E5-4720-B08F-1D5828058A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6A1210-7A5B-4939-9170-B4B97B461E8F}" type="pres">
      <dgm:prSet presAssocID="{C2CD3E1F-1BC6-4DD7-B22A-FBC82D7DF34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EDC417-7E82-4050-BD14-EAE91CC56F73}" type="pres">
      <dgm:prSet presAssocID="{C2CD3E1F-1BC6-4DD7-B22A-FBC82D7DF34A}" presName="spNode" presStyleCnt="0"/>
      <dgm:spPr/>
    </dgm:pt>
    <dgm:pt modelId="{4068F8EB-9904-41CD-8BED-AF5AA30725FE}" type="pres">
      <dgm:prSet presAssocID="{F7E2AA49-D6C1-4171-9E1B-C9CE536833FC}" presName="sibTrans" presStyleLbl="sibTrans1D1" presStyleIdx="0" presStyleCnt="8"/>
      <dgm:spPr/>
      <dgm:t>
        <a:bodyPr/>
        <a:lstStyle/>
        <a:p>
          <a:endParaRPr lang="en-US"/>
        </a:p>
      </dgm:t>
    </dgm:pt>
    <dgm:pt modelId="{59B13773-8C5D-40A9-87A6-A45A39492CDE}" type="pres">
      <dgm:prSet presAssocID="{0026F42A-00A6-45E3-A08D-EA53A1052927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53391A-77F9-49E5-982A-902E3B836F7D}" type="pres">
      <dgm:prSet presAssocID="{0026F42A-00A6-45E3-A08D-EA53A1052927}" presName="spNode" presStyleCnt="0"/>
      <dgm:spPr/>
    </dgm:pt>
    <dgm:pt modelId="{784CF43D-009D-4BD4-9BD8-B5D851B5751D}" type="pres">
      <dgm:prSet presAssocID="{143113FE-A6EB-4B1A-958C-383597429A15}" presName="sibTrans" presStyleLbl="sibTrans1D1" presStyleIdx="1" presStyleCnt="8"/>
      <dgm:spPr/>
      <dgm:t>
        <a:bodyPr/>
        <a:lstStyle/>
        <a:p>
          <a:endParaRPr lang="en-US"/>
        </a:p>
      </dgm:t>
    </dgm:pt>
    <dgm:pt modelId="{FED55703-21C4-4F23-A6CC-9343C068B847}" type="pres">
      <dgm:prSet presAssocID="{DC64B129-9B46-4367-8A01-1AF8DA01498A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57C1E8-36CD-418F-B2C7-0994476062D3}" type="pres">
      <dgm:prSet presAssocID="{DC64B129-9B46-4367-8A01-1AF8DA01498A}" presName="spNode" presStyleCnt="0"/>
      <dgm:spPr/>
    </dgm:pt>
    <dgm:pt modelId="{D80571A8-1CBB-417C-9D19-42CD82F79547}" type="pres">
      <dgm:prSet presAssocID="{2ED79C4A-0F47-4192-AB98-DFE5F14CCA89}" presName="sibTrans" presStyleLbl="sibTrans1D1" presStyleIdx="2" presStyleCnt="8"/>
      <dgm:spPr/>
      <dgm:t>
        <a:bodyPr/>
        <a:lstStyle/>
        <a:p>
          <a:endParaRPr lang="en-US"/>
        </a:p>
      </dgm:t>
    </dgm:pt>
    <dgm:pt modelId="{8E67980D-676F-498C-9D26-17591903556A}" type="pres">
      <dgm:prSet presAssocID="{50E5FCB8-E60E-481E-8073-A2F93AE93BE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93D7A-7CF8-4D50-84F0-7485691643AA}" type="pres">
      <dgm:prSet presAssocID="{50E5FCB8-E60E-481E-8073-A2F93AE93BE9}" presName="spNode" presStyleCnt="0"/>
      <dgm:spPr/>
    </dgm:pt>
    <dgm:pt modelId="{950B95D6-D9CE-45C3-BED9-54326DD34973}" type="pres">
      <dgm:prSet presAssocID="{0FCEBD39-8F2C-44B0-92C2-E1790D07EBF7}" presName="sibTrans" presStyleLbl="sibTrans1D1" presStyleIdx="3" presStyleCnt="8"/>
      <dgm:spPr/>
      <dgm:t>
        <a:bodyPr/>
        <a:lstStyle/>
        <a:p>
          <a:endParaRPr lang="en-US"/>
        </a:p>
      </dgm:t>
    </dgm:pt>
    <dgm:pt modelId="{D5795482-CF79-4310-B669-1F561D5A8C79}" type="pres">
      <dgm:prSet presAssocID="{C174C1A7-860A-47C3-817D-E641D066DC8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9F9C66-2FE2-4B25-81C5-67EE6EC4ABCB}" type="pres">
      <dgm:prSet presAssocID="{C174C1A7-860A-47C3-817D-E641D066DC88}" presName="spNode" presStyleCnt="0"/>
      <dgm:spPr/>
    </dgm:pt>
    <dgm:pt modelId="{A3728815-6612-41CE-8918-946A2629A0E0}" type="pres">
      <dgm:prSet presAssocID="{5D5B2D1A-D81D-48EE-836F-C08458A51B65}" presName="sibTrans" presStyleLbl="sibTrans1D1" presStyleIdx="4" presStyleCnt="8"/>
      <dgm:spPr/>
      <dgm:t>
        <a:bodyPr/>
        <a:lstStyle/>
        <a:p>
          <a:endParaRPr lang="en-US"/>
        </a:p>
      </dgm:t>
    </dgm:pt>
    <dgm:pt modelId="{E64DF878-AEF0-4F20-8682-9932B90D9B20}" type="pres">
      <dgm:prSet presAssocID="{E5870D96-3DFE-45F3-A0CB-CCD8D4BE9F3B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EB876-C23F-4837-A2AF-C4E486EA6E7B}" type="pres">
      <dgm:prSet presAssocID="{E5870D96-3DFE-45F3-A0CB-CCD8D4BE9F3B}" presName="spNode" presStyleCnt="0"/>
      <dgm:spPr/>
    </dgm:pt>
    <dgm:pt modelId="{1BA7D339-9F6B-44DB-BFA2-5A31822EDD99}" type="pres">
      <dgm:prSet presAssocID="{5F5A9DF7-1888-4E1E-9BCD-3BDC4D33624B}" presName="sibTrans" presStyleLbl="sibTrans1D1" presStyleIdx="5" presStyleCnt="8"/>
      <dgm:spPr/>
      <dgm:t>
        <a:bodyPr/>
        <a:lstStyle/>
        <a:p>
          <a:endParaRPr lang="en-US"/>
        </a:p>
      </dgm:t>
    </dgm:pt>
    <dgm:pt modelId="{4CC7E879-62A4-47BF-B2EC-C2C2ABD3CF30}" type="pres">
      <dgm:prSet presAssocID="{EA54DDF0-10AA-43CE-9EFA-5B915376BB5D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149EB-9776-4611-9BF0-CA5099504FE8}" type="pres">
      <dgm:prSet presAssocID="{EA54DDF0-10AA-43CE-9EFA-5B915376BB5D}" presName="spNode" presStyleCnt="0"/>
      <dgm:spPr/>
    </dgm:pt>
    <dgm:pt modelId="{8D6BCD8C-08CF-4369-9E98-045A63A50095}" type="pres">
      <dgm:prSet presAssocID="{E87E0B1B-FD49-439D-82BB-583E5B71CC66}" presName="sibTrans" presStyleLbl="sibTrans1D1" presStyleIdx="6" presStyleCnt="8"/>
      <dgm:spPr/>
      <dgm:t>
        <a:bodyPr/>
        <a:lstStyle/>
        <a:p>
          <a:endParaRPr lang="en-US"/>
        </a:p>
      </dgm:t>
    </dgm:pt>
    <dgm:pt modelId="{2B65A785-BA8D-4D88-9988-D3DC6EE46685}" type="pres">
      <dgm:prSet presAssocID="{7F43AE06-948F-4086-8B06-FC79CC48218A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067F4-2438-4B06-A386-7D456A92F409}" type="pres">
      <dgm:prSet presAssocID="{7F43AE06-948F-4086-8B06-FC79CC48218A}" presName="spNode" presStyleCnt="0"/>
      <dgm:spPr/>
    </dgm:pt>
    <dgm:pt modelId="{40A386B5-4BD2-41F0-83EE-7DA82150E226}" type="pres">
      <dgm:prSet presAssocID="{24F46A3E-546D-45FF-AB7F-DBE2CD30D880}" presName="sibTrans" presStyleLbl="sibTrans1D1" presStyleIdx="7" presStyleCnt="8"/>
      <dgm:spPr/>
      <dgm:t>
        <a:bodyPr/>
        <a:lstStyle/>
        <a:p>
          <a:endParaRPr lang="en-US"/>
        </a:p>
      </dgm:t>
    </dgm:pt>
  </dgm:ptLst>
  <dgm:cxnLst>
    <dgm:cxn modelId="{701CA61E-FED8-4D95-99FA-55CAEA43530E}" srcId="{52DD716E-74E5-4720-B08F-1D5828058AFA}" destId="{C174C1A7-860A-47C3-817D-E641D066DC88}" srcOrd="4" destOrd="0" parTransId="{8C3B4DD6-9795-4489-8AF2-C4A4EB62E809}" sibTransId="{5D5B2D1A-D81D-48EE-836F-C08458A51B65}"/>
    <dgm:cxn modelId="{0DD31D3F-6D53-44DD-AB99-1E5637182EA9}" type="presOf" srcId="{EA54DDF0-10AA-43CE-9EFA-5B915376BB5D}" destId="{4CC7E879-62A4-47BF-B2EC-C2C2ABD3CF30}" srcOrd="0" destOrd="0" presId="urn:microsoft.com/office/officeart/2005/8/layout/cycle6"/>
    <dgm:cxn modelId="{158C22EC-67CE-4D13-84FF-D28F9BED87B6}" type="presOf" srcId="{0026F42A-00A6-45E3-A08D-EA53A1052927}" destId="{59B13773-8C5D-40A9-87A6-A45A39492CDE}" srcOrd="0" destOrd="0" presId="urn:microsoft.com/office/officeart/2005/8/layout/cycle6"/>
    <dgm:cxn modelId="{4E833D7B-E128-43A0-9826-578D8A58DA27}" srcId="{52DD716E-74E5-4720-B08F-1D5828058AFA}" destId="{EA54DDF0-10AA-43CE-9EFA-5B915376BB5D}" srcOrd="6" destOrd="0" parTransId="{D2ECCB39-63BD-41C3-8547-00E047C47FF7}" sibTransId="{E87E0B1B-FD49-439D-82BB-583E5B71CC66}"/>
    <dgm:cxn modelId="{D47FA3F6-20BB-4611-967C-1D2A78880468}" type="presOf" srcId="{5D5B2D1A-D81D-48EE-836F-C08458A51B65}" destId="{A3728815-6612-41CE-8918-946A2629A0E0}" srcOrd="0" destOrd="0" presId="urn:microsoft.com/office/officeart/2005/8/layout/cycle6"/>
    <dgm:cxn modelId="{24269CC7-61DF-4280-AEB4-87C871C61794}" type="presOf" srcId="{E87E0B1B-FD49-439D-82BB-583E5B71CC66}" destId="{8D6BCD8C-08CF-4369-9E98-045A63A50095}" srcOrd="0" destOrd="0" presId="urn:microsoft.com/office/officeart/2005/8/layout/cycle6"/>
    <dgm:cxn modelId="{EC7E8A4D-7845-4BEF-8384-EA962D3B6938}" srcId="{52DD716E-74E5-4720-B08F-1D5828058AFA}" destId="{DC64B129-9B46-4367-8A01-1AF8DA01498A}" srcOrd="2" destOrd="0" parTransId="{A2191095-03FA-4CCB-BD2D-B9E2D8785AE0}" sibTransId="{2ED79C4A-0F47-4192-AB98-DFE5F14CCA89}"/>
    <dgm:cxn modelId="{AC118790-25C4-4966-A8FC-730F4201BAE4}" type="presOf" srcId="{C2CD3E1F-1BC6-4DD7-B22A-FBC82D7DF34A}" destId="{9B6A1210-7A5B-4939-9170-B4B97B461E8F}" srcOrd="0" destOrd="0" presId="urn:microsoft.com/office/officeart/2005/8/layout/cycle6"/>
    <dgm:cxn modelId="{8A0D077D-BC8E-4E3A-A0AE-9587DA2F3889}" type="presOf" srcId="{7F43AE06-948F-4086-8B06-FC79CC48218A}" destId="{2B65A785-BA8D-4D88-9988-D3DC6EE46685}" srcOrd="0" destOrd="0" presId="urn:microsoft.com/office/officeart/2005/8/layout/cycle6"/>
    <dgm:cxn modelId="{45884C2E-E57F-4216-B702-37115EEC97AF}" srcId="{52DD716E-74E5-4720-B08F-1D5828058AFA}" destId="{0026F42A-00A6-45E3-A08D-EA53A1052927}" srcOrd="1" destOrd="0" parTransId="{ACA21F04-BFB2-4FDB-B33D-996BE867C326}" sibTransId="{143113FE-A6EB-4B1A-958C-383597429A15}"/>
    <dgm:cxn modelId="{3CA1C089-30C3-46CB-BFD4-7CE5A7A9A1B7}" type="presOf" srcId="{E5870D96-3DFE-45F3-A0CB-CCD8D4BE9F3B}" destId="{E64DF878-AEF0-4F20-8682-9932B90D9B20}" srcOrd="0" destOrd="0" presId="urn:microsoft.com/office/officeart/2005/8/layout/cycle6"/>
    <dgm:cxn modelId="{7E5D68F3-8FFF-4196-A474-1FDD7C8D4EF1}" type="presOf" srcId="{2ED79C4A-0F47-4192-AB98-DFE5F14CCA89}" destId="{D80571A8-1CBB-417C-9D19-42CD82F79547}" srcOrd="0" destOrd="0" presId="urn:microsoft.com/office/officeart/2005/8/layout/cycle6"/>
    <dgm:cxn modelId="{DA02A146-94D2-4BBF-AC0D-E7C7E1897F00}" type="presOf" srcId="{143113FE-A6EB-4B1A-958C-383597429A15}" destId="{784CF43D-009D-4BD4-9BD8-B5D851B5751D}" srcOrd="0" destOrd="0" presId="urn:microsoft.com/office/officeart/2005/8/layout/cycle6"/>
    <dgm:cxn modelId="{27280440-19B6-4FAE-86C2-7B30B6EFF950}" type="presOf" srcId="{5F5A9DF7-1888-4E1E-9BCD-3BDC4D33624B}" destId="{1BA7D339-9F6B-44DB-BFA2-5A31822EDD99}" srcOrd="0" destOrd="0" presId="urn:microsoft.com/office/officeart/2005/8/layout/cycle6"/>
    <dgm:cxn modelId="{F68E3E7C-EEF1-4D20-A105-58F05A675018}" type="presOf" srcId="{DC64B129-9B46-4367-8A01-1AF8DA01498A}" destId="{FED55703-21C4-4F23-A6CC-9343C068B847}" srcOrd="0" destOrd="0" presId="urn:microsoft.com/office/officeart/2005/8/layout/cycle6"/>
    <dgm:cxn modelId="{CE446C75-4678-4EC3-A835-E01BB7A31BD7}" srcId="{52DD716E-74E5-4720-B08F-1D5828058AFA}" destId="{7F43AE06-948F-4086-8B06-FC79CC48218A}" srcOrd="7" destOrd="0" parTransId="{3A85FA0F-FCDE-44B5-B92E-FF2EBB2BCA5B}" sibTransId="{24F46A3E-546D-45FF-AB7F-DBE2CD30D880}"/>
    <dgm:cxn modelId="{EE214347-2368-48EB-93BA-A2CEFC690B04}" type="presOf" srcId="{24F46A3E-546D-45FF-AB7F-DBE2CD30D880}" destId="{40A386B5-4BD2-41F0-83EE-7DA82150E226}" srcOrd="0" destOrd="0" presId="urn:microsoft.com/office/officeart/2005/8/layout/cycle6"/>
    <dgm:cxn modelId="{2EAECFA0-2F1A-4638-99A6-3E5F19EF60DA}" srcId="{52DD716E-74E5-4720-B08F-1D5828058AFA}" destId="{E5870D96-3DFE-45F3-A0CB-CCD8D4BE9F3B}" srcOrd="5" destOrd="0" parTransId="{570EDBE3-D044-4691-9120-C9AE4499EE0F}" sibTransId="{5F5A9DF7-1888-4E1E-9BCD-3BDC4D33624B}"/>
    <dgm:cxn modelId="{652B5471-8FF3-4C87-A9D3-F619F56E458B}" srcId="{52DD716E-74E5-4720-B08F-1D5828058AFA}" destId="{C2CD3E1F-1BC6-4DD7-B22A-FBC82D7DF34A}" srcOrd="0" destOrd="0" parTransId="{100DB2A1-87DA-40AB-A8F3-231840502C73}" sibTransId="{F7E2AA49-D6C1-4171-9E1B-C9CE536833FC}"/>
    <dgm:cxn modelId="{F6ACFD04-9CE0-4028-B6C6-F4ADD21C0959}" type="presOf" srcId="{50E5FCB8-E60E-481E-8073-A2F93AE93BE9}" destId="{8E67980D-676F-498C-9D26-17591903556A}" srcOrd="0" destOrd="0" presId="urn:microsoft.com/office/officeart/2005/8/layout/cycle6"/>
    <dgm:cxn modelId="{636F3AEA-8385-400D-B1FC-4A7A6EC5C7AE}" type="presOf" srcId="{C174C1A7-860A-47C3-817D-E641D066DC88}" destId="{D5795482-CF79-4310-B669-1F561D5A8C79}" srcOrd="0" destOrd="0" presId="urn:microsoft.com/office/officeart/2005/8/layout/cycle6"/>
    <dgm:cxn modelId="{897A0EDF-EB59-46F9-B999-951B27412C59}" type="presOf" srcId="{0FCEBD39-8F2C-44B0-92C2-E1790D07EBF7}" destId="{950B95D6-D9CE-45C3-BED9-54326DD34973}" srcOrd="0" destOrd="0" presId="urn:microsoft.com/office/officeart/2005/8/layout/cycle6"/>
    <dgm:cxn modelId="{CAF85E34-C391-452E-9084-505B20B31981}" srcId="{52DD716E-74E5-4720-B08F-1D5828058AFA}" destId="{50E5FCB8-E60E-481E-8073-A2F93AE93BE9}" srcOrd="3" destOrd="0" parTransId="{1526A2A5-9D72-471D-A77A-7D17546B090B}" sibTransId="{0FCEBD39-8F2C-44B0-92C2-E1790D07EBF7}"/>
    <dgm:cxn modelId="{93B75D5D-0206-40D6-9A32-2F1D8B276927}" type="presOf" srcId="{52DD716E-74E5-4720-B08F-1D5828058AFA}" destId="{5FDEBAAF-4017-4BD0-9A81-7890C4AB3A13}" srcOrd="0" destOrd="0" presId="urn:microsoft.com/office/officeart/2005/8/layout/cycle6"/>
    <dgm:cxn modelId="{5D37FB32-799A-4CFD-8BE6-89BC32CA1DDF}" type="presOf" srcId="{F7E2AA49-D6C1-4171-9E1B-C9CE536833FC}" destId="{4068F8EB-9904-41CD-8BED-AF5AA30725FE}" srcOrd="0" destOrd="0" presId="urn:microsoft.com/office/officeart/2005/8/layout/cycle6"/>
    <dgm:cxn modelId="{451EB125-A45C-4B20-ABED-6B17F6200266}" type="presParOf" srcId="{5FDEBAAF-4017-4BD0-9A81-7890C4AB3A13}" destId="{9B6A1210-7A5B-4939-9170-B4B97B461E8F}" srcOrd="0" destOrd="0" presId="urn:microsoft.com/office/officeart/2005/8/layout/cycle6"/>
    <dgm:cxn modelId="{A63C0EC1-E068-4DBF-BEEC-E9C3BFE5267F}" type="presParOf" srcId="{5FDEBAAF-4017-4BD0-9A81-7890C4AB3A13}" destId="{4DEDC417-7E82-4050-BD14-EAE91CC56F73}" srcOrd="1" destOrd="0" presId="urn:microsoft.com/office/officeart/2005/8/layout/cycle6"/>
    <dgm:cxn modelId="{15B7EAED-426C-4976-8DB2-468FF1623DF4}" type="presParOf" srcId="{5FDEBAAF-4017-4BD0-9A81-7890C4AB3A13}" destId="{4068F8EB-9904-41CD-8BED-AF5AA30725FE}" srcOrd="2" destOrd="0" presId="urn:microsoft.com/office/officeart/2005/8/layout/cycle6"/>
    <dgm:cxn modelId="{2296923E-18FA-4F9E-96C2-C1495DB95024}" type="presParOf" srcId="{5FDEBAAF-4017-4BD0-9A81-7890C4AB3A13}" destId="{59B13773-8C5D-40A9-87A6-A45A39492CDE}" srcOrd="3" destOrd="0" presId="urn:microsoft.com/office/officeart/2005/8/layout/cycle6"/>
    <dgm:cxn modelId="{5603EEED-0976-43A8-B9E0-A36693CFBD3E}" type="presParOf" srcId="{5FDEBAAF-4017-4BD0-9A81-7890C4AB3A13}" destId="{2853391A-77F9-49E5-982A-902E3B836F7D}" srcOrd="4" destOrd="0" presId="urn:microsoft.com/office/officeart/2005/8/layout/cycle6"/>
    <dgm:cxn modelId="{7CE2761C-3C46-40A8-8A70-61F289491947}" type="presParOf" srcId="{5FDEBAAF-4017-4BD0-9A81-7890C4AB3A13}" destId="{784CF43D-009D-4BD4-9BD8-B5D851B5751D}" srcOrd="5" destOrd="0" presId="urn:microsoft.com/office/officeart/2005/8/layout/cycle6"/>
    <dgm:cxn modelId="{3C72F7C7-92AF-4E31-909D-7DDD21DABE13}" type="presParOf" srcId="{5FDEBAAF-4017-4BD0-9A81-7890C4AB3A13}" destId="{FED55703-21C4-4F23-A6CC-9343C068B847}" srcOrd="6" destOrd="0" presId="urn:microsoft.com/office/officeart/2005/8/layout/cycle6"/>
    <dgm:cxn modelId="{2B225DBF-7312-4081-B7AC-5E813E697DB5}" type="presParOf" srcId="{5FDEBAAF-4017-4BD0-9A81-7890C4AB3A13}" destId="{5957C1E8-36CD-418F-B2C7-0994476062D3}" srcOrd="7" destOrd="0" presId="urn:microsoft.com/office/officeart/2005/8/layout/cycle6"/>
    <dgm:cxn modelId="{A65830B4-F5C3-4460-8F07-938E75C07F2D}" type="presParOf" srcId="{5FDEBAAF-4017-4BD0-9A81-7890C4AB3A13}" destId="{D80571A8-1CBB-417C-9D19-42CD82F79547}" srcOrd="8" destOrd="0" presId="urn:microsoft.com/office/officeart/2005/8/layout/cycle6"/>
    <dgm:cxn modelId="{AD7DB217-D928-4EFB-BB0D-1961F4BAE319}" type="presParOf" srcId="{5FDEBAAF-4017-4BD0-9A81-7890C4AB3A13}" destId="{8E67980D-676F-498C-9D26-17591903556A}" srcOrd="9" destOrd="0" presId="urn:microsoft.com/office/officeart/2005/8/layout/cycle6"/>
    <dgm:cxn modelId="{9E075828-24DE-4584-8590-5A95C84E1374}" type="presParOf" srcId="{5FDEBAAF-4017-4BD0-9A81-7890C4AB3A13}" destId="{58F93D7A-7CF8-4D50-84F0-7485691643AA}" srcOrd="10" destOrd="0" presId="urn:microsoft.com/office/officeart/2005/8/layout/cycle6"/>
    <dgm:cxn modelId="{75ED96B7-C7B4-4E62-AD3E-5DB7FF2CA107}" type="presParOf" srcId="{5FDEBAAF-4017-4BD0-9A81-7890C4AB3A13}" destId="{950B95D6-D9CE-45C3-BED9-54326DD34973}" srcOrd="11" destOrd="0" presId="urn:microsoft.com/office/officeart/2005/8/layout/cycle6"/>
    <dgm:cxn modelId="{9B2A902F-2F40-4C48-881E-8425EF8A25A3}" type="presParOf" srcId="{5FDEBAAF-4017-4BD0-9A81-7890C4AB3A13}" destId="{D5795482-CF79-4310-B669-1F561D5A8C79}" srcOrd="12" destOrd="0" presId="urn:microsoft.com/office/officeart/2005/8/layout/cycle6"/>
    <dgm:cxn modelId="{69ED2FC6-2DEC-4BB9-8E56-CC21057D0C08}" type="presParOf" srcId="{5FDEBAAF-4017-4BD0-9A81-7890C4AB3A13}" destId="{B39F9C66-2FE2-4B25-81C5-67EE6EC4ABCB}" srcOrd="13" destOrd="0" presId="urn:microsoft.com/office/officeart/2005/8/layout/cycle6"/>
    <dgm:cxn modelId="{DE2DD5D9-1E62-48BF-9C50-337215F94202}" type="presParOf" srcId="{5FDEBAAF-4017-4BD0-9A81-7890C4AB3A13}" destId="{A3728815-6612-41CE-8918-946A2629A0E0}" srcOrd="14" destOrd="0" presId="urn:microsoft.com/office/officeart/2005/8/layout/cycle6"/>
    <dgm:cxn modelId="{350389FE-927A-4FC2-A1F0-D420CD3820C3}" type="presParOf" srcId="{5FDEBAAF-4017-4BD0-9A81-7890C4AB3A13}" destId="{E64DF878-AEF0-4F20-8682-9932B90D9B20}" srcOrd="15" destOrd="0" presId="urn:microsoft.com/office/officeart/2005/8/layout/cycle6"/>
    <dgm:cxn modelId="{4ECCCB61-C317-4B05-8670-05A57B7C9C94}" type="presParOf" srcId="{5FDEBAAF-4017-4BD0-9A81-7890C4AB3A13}" destId="{5B4EB876-C23F-4837-A2AF-C4E486EA6E7B}" srcOrd="16" destOrd="0" presId="urn:microsoft.com/office/officeart/2005/8/layout/cycle6"/>
    <dgm:cxn modelId="{1AA7D4AF-6813-4E1C-ADAD-257412EB10A4}" type="presParOf" srcId="{5FDEBAAF-4017-4BD0-9A81-7890C4AB3A13}" destId="{1BA7D339-9F6B-44DB-BFA2-5A31822EDD99}" srcOrd="17" destOrd="0" presId="urn:microsoft.com/office/officeart/2005/8/layout/cycle6"/>
    <dgm:cxn modelId="{1AAAECB3-CE47-4209-90B8-6AD2057363DD}" type="presParOf" srcId="{5FDEBAAF-4017-4BD0-9A81-7890C4AB3A13}" destId="{4CC7E879-62A4-47BF-B2EC-C2C2ABD3CF30}" srcOrd="18" destOrd="0" presId="urn:microsoft.com/office/officeart/2005/8/layout/cycle6"/>
    <dgm:cxn modelId="{76B9F0EA-03BD-4043-B981-1AF0D4961D44}" type="presParOf" srcId="{5FDEBAAF-4017-4BD0-9A81-7890C4AB3A13}" destId="{234149EB-9776-4611-9BF0-CA5099504FE8}" srcOrd="19" destOrd="0" presId="urn:microsoft.com/office/officeart/2005/8/layout/cycle6"/>
    <dgm:cxn modelId="{CF3FBBA8-EF4F-43C7-ACB5-3BBB568A9DEF}" type="presParOf" srcId="{5FDEBAAF-4017-4BD0-9A81-7890C4AB3A13}" destId="{8D6BCD8C-08CF-4369-9E98-045A63A50095}" srcOrd="20" destOrd="0" presId="urn:microsoft.com/office/officeart/2005/8/layout/cycle6"/>
    <dgm:cxn modelId="{DFCAD53E-D50C-4563-B9C4-1AE1EB36260B}" type="presParOf" srcId="{5FDEBAAF-4017-4BD0-9A81-7890C4AB3A13}" destId="{2B65A785-BA8D-4D88-9988-D3DC6EE46685}" srcOrd="21" destOrd="0" presId="urn:microsoft.com/office/officeart/2005/8/layout/cycle6"/>
    <dgm:cxn modelId="{A523D5C8-4FC8-42AC-853B-666163C47ED3}" type="presParOf" srcId="{5FDEBAAF-4017-4BD0-9A81-7890C4AB3A13}" destId="{F34067F4-2438-4B06-A386-7D456A92F409}" srcOrd="22" destOrd="0" presId="urn:microsoft.com/office/officeart/2005/8/layout/cycle6"/>
    <dgm:cxn modelId="{FE23D796-F94E-4BBA-BFFF-2812241C9173}" type="presParOf" srcId="{5FDEBAAF-4017-4BD0-9A81-7890C4AB3A13}" destId="{40A386B5-4BD2-41F0-83EE-7DA82150E226}" srcOrd="23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B6A1210-7A5B-4939-9170-B4B97B461E8F}">
      <dsp:nvSpPr>
        <dsp:cNvPr id="0" name=""/>
        <dsp:cNvSpPr/>
      </dsp:nvSpPr>
      <dsp:spPr>
        <a:xfrm>
          <a:off x="3676798" y="389"/>
          <a:ext cx="876002" cy="5694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1"/>
              </a:solidFill>
            </a:rPr>
            <a:t>Federal government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3676798" y="389"/>
        <a:ext cx="876002" cy="569401"/>
      </dsp:txXfrm>
    </dsp:sp>
    <dsp:sp modelId="{4068F8EB-9904-41CD-8BED-AF5AA30725FE}">
      <dsp:nvSpPr>
        <dsp:cNvPr id="0" name=""/>
        <dsp:cNvSpPr/>
      </dsp:nvSpPr>
      <dsp:spPr>
        <a:xfrm>
          <a:off x="2136909" y="285090"/>
          <a:ext cx="3955781" cy="3955781"/>
        </a:xfrm>
        <a:custGeom>
          <a:avLst/>
          <a:gdLst/>
          <a:ahLst/>
          <a:cxnLst/>
          <a:rect l="0" t="0" r="0" b="0"/>
          <a:pathLst>
            <a:path>
              <a:moveTo>
                <a:pt x="2422216" y="50554"/>
              </a:moveTo>
              <a:arcTo wR="1977890" hR="1977890" stAng="16978925" swAng="111024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B13773-8C5D-40A9-87A6-A45A39492CDE}">
      <dsp:nvSpPr>
        <dsp:cNvPr id="0" name=""/>
        <dsp:cNvSpPr/>
      </dsp:nvSpPr>
      <dsp:spPr>
        <a:xfrm>
          <a:off x="5075378" y="579700"/>
          <a:ext cx="876002" cy="5694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1"/>
              </a:solidFill>
            </a:rPr>
            <a:t>Related transportation organizations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5075378" y="579700"/>
        <a:ext cx="876002" cy="569401"/>
      </dsp:txXfrm>
    </dsp:sp>
    <dsp:sp modelId="{784CF43D-009D-4BD4-9BD8-B5D851B5751D}">
      <dsp:nvSpPr>
        <dsp:cNvPr id="0" name=""/>
        <dsp:cNvSpPr/>
      </dsp:nvSpPr>
      <dsp:spPr>
        <a:xfrm>
          <a:off x="2136909" y="285090"/>
          <a:ext cx="3955781" cy="3955781"/>
        </a:xfrm>
        <a:custGeom>
          <a:avLst/>
          <a:gdLst/>
          <a:ahLst/>
          <a:cxnLst/>
          <a:rect l="0" t="0" r="0" b="0"/>
          <a:pathLst>
            <a:path>
              <a:moveTo>
                <a:pt x="3617304" y="871375"/>
              </a:moveTo>
              <a:arcTo wR="1977890" hR="1977890" stAng="19558967" swAng="152900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55703-21C4-4F23-A6CC-9343C068B847}">
      <dsp:nvSpPr>
        <dsp:cNvPr id="0" name=""/>
        <dsp:cNvSpPr/>
      </dsp:nvSpPr>
      <dsp:spPr>
        <a:xfrm>
          <a:off x="5654689" y="1978280"/>
          <a:ext cx="876002" cy="5694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1"/>
              </a:solidFill>
            </a:rPr>
            <a:t>Environmental groups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5654689" y="1978280"/>
        <a:ext cx="876002" cy="569401"/>
      </dsp:txXfrm>
    </dsp:sp>
    <dsp:sp modelId="{D80571A8-1CBB-417C-9D19-42CD82F79547}">
      <dsp:nvSpPr>
        <dsp:cNvPr id="0" name=""/>
        <dsp:cNvSpPr/>
      </dsp:nvSpPr>
      <dsp:spPr>
        <a:xfrm>
          <a:off x="2136909" y="285090"/>
          <a:ext cx="3955781" cy="3955781"/>
        </a:xfrm>
        <a:custGeom>
          <a:avLst/>
          <a:gdLst/>
          <a:ahLst/>
          <a:cxnLst/>
          <a:rect l="0" t="0" r="0" b="0"/>
          <a:pathLst>
            <a:path>
              <a:moveTo>
                <a:pt x="3933883" y="2271394"/>
              </a:moveTo>
              <a:arcTo wR="1977890" hR="1977890" stAng="512026" swAng="1529007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7980D-676F-498C-9D26-17591903556A}">
      <dsp:nvSpPr>
        <dsp:cNvPr id="0" name=""/>
        <dsp:cNvSpPr/>
      </dsp:nvSpPr>
      <dsp:spPr>
        <a:xfrm>
          <a:off x="5075378" y="3376860"/>
          <a:ext cx="876002" cy="5694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1"/>
              </a:solidFill>
            </a:rPr>
            <a:t>Think tanks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5075378" y="3376860"/>
        <a:ext cx="876002" cy="569401"/>
      </dsp:txXfrm>
    </dsp:sp>
    <dsp:sp modelId="{950B95D6-D9CE-45C3-BED9-54326DD34973}">
      <dsp:nvSpPr>
        <dsp:cNvPr id="0" name=""/>
        <dsp:cNvSpPr/>
      </dsp:nvSpPr>
      <dsp:spPr>
        <a:xfrm>
          <a:off x="2136909" y="285090"/>
          <a:ext cx="3955781" cy="3955781"/>
        </a:xfrm>
        <a:custGeom>
          <a:avLst/>
          <a:gdLst/>
          <a:ahLst/>
          <a:cxnLst/>
          <a:rect l="0" t="0" r="0" b="0"/>
          <a:pathLst>
            <a:path>
              <a:moveTo>
                <a:pt x="3010929" y="3664569"/>
              </a:moveTo>
              <a:arcTo wR="1977890" hR="1977890" stAng="3510830" swAng="1110246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795482-CF79-4310-B669-1F561D5A8C79}">
      <dsp:nvSpPr>
        <dsp:cNvPr id="0" name=""/>
        <dsp:cNvSpPr/>
      </dsp:nvSpPr>
      <dsp:spPr>
        <a:xfrm>
          <a:off x="3676798" y="3956171"/>
          <a:ext cx="876002" cy="56940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1"/>
              </a:solidFill>
            </a:rPr>
            <a:t>Academia and research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3676798" y="3956171"/>
        <a:ext cx="876002" cy="569401"/>
      </dsp:txXfrm>
    </dsp:sp>
    <dsp:sp modelId="{A3728815-6612-41CE-8918-946A2629A0E0}">
      <dsp:nvSpPr>
        <dsp:cNvPr id="0" name=""/>
        <dsp:cNvSpPr/>
      </dsp:nvSpPr>
      <dsp:spPr>
        <a:xfrm>
          <a:off x="2136909" y="285090"/>
          <a:ext cx="3955781" cy="3955781"/>
        </a:xfrm>
        <a:custGeom>
          <a:avLst/>
          <a:gdLst/>
          <a:ahLst/>
          <a:cxnLst/>
          <a:rect l="0" t="0" r="0" b="0"/>
          <a:pathLst>
            <a:path>
              <a:moveTo>
                <a:pt x="1533565" y="3905227"/>
              </a:moveTo>
              <a:arcTo wR="1977890" hR="1977890" stAng="6178925" swAng="111024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4DF878-AEF0-4F20-8682-9932B90D9B20}">
      <dsp:nvSpPr>
        <dsp:cNvPr id="0" name=""/>
        <dsp:cNvSpPr/>
      </dsp:nvSpPr>
      <dsp:spPr>
        <a:xfrm>
          <a:off x="2278218" y="3376860"/>
          <a:ext cx="876002" cy="56940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1"/>
              </a:solidFill>
            </a:rPr>
            <a:t>Technical/ Standards bodies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2278218" y="3376860"/>
        <a:ext cx="876002" cy="569401"/>
      </dsp:txXfrm>
    </dsp:sp>
    <dsp:sp modelId="{1BA7D339-9F6B-44DB-BFA2-5A31822EDD99}">
      <dsp:nvSpPr>
        <dsp:cNvPr id="0" name=""/>
        <dsp:cNvSpPr/>
      </dsp:nvSpPr>
      <dsp:spPr>
        <a:xfrm>
          <a:off x="2136909" y="285090"/>
          <a:ext cx="3955781" cy="3955781"/>
        </a:xfrm>
        <a:custGeom>
          <a:avLst/>
          <a:gdLst/>
          <a:ahLst/>
          <a:cxnLst/>
          <a:rect l="0" t="0" r="0" b="0"/>
          <a:pathLst>
            <a:path>
              <a:moveTo>
                <a:pt x="338477" y="3084406"/>
              </a:moveTo>
              <a:arcTo wR="1977890" hR="1977890" stAng="8758967" swAng="152900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7E879-62A4-47BF-B2EC-C2C2ABD3CF30}">
      <dsp:nvSpPr>
        <dsp:cNvPr id="0" name=""/>
        <dsp:cNvSpPr/>
      </dsp:nvSpPr>
      <dsp:spPr>
        <a:xfrm>
          <a:off x="1698907" y="1978280"/>
          <a:ext cx="876002" cy="56940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1"/>
              </a:solidFill>
            </a:rPr>
            <a:t>State, local and grass roots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1698907" y="1978280"/>
        <a:ext cx="876002" cy="569401"/>
      </dsp:txXfrm>
    </dsp:sp>
    <dsp:sp modelId="{8D6BCD8C-08CF-4369-9E98-045A63A50095}">
      <dsp:nvSpPr>
        <dsp:cNvPr id="0" name=""/>
        <dsp:cNvSpPr/>
      </dsp:nvSpPr>
      <dsp:spPr>
        <a:xfrm>
          <a:off x="2136909" y="285090"/>
          <a:ext cx="3955781" cy="3955781"/>
        </a:xfrm>
        <a:custGeom>
          <a:avLst/>
          <a:gdLst/>
          <a:ahLst/>
          <a:cxnLst/>
          <a:rect l="0" t="0" r="0" b="0"/>
          <a:pathLst>
            <a:path>
              <a:moveTo>
                <a:pt x="21898" y="1684387"/>
              </a:moveTo>
              <a:arcTo wR="1977890" hR="1977890" stAng="11312026" swAng="1529007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65A785-BA8D-4D88-9988-D3DC6EE46685}">
      <dsp:nvSpPr>
        <dsp:cNvPr id="0" name=""/>
        <dsp:cNvSpPr/>
      </dsp:nvSpPr>
      <dsp:spPr>
        <a:xfrm>
          <a:off x="2278218" y="579700"/>
          <a:ext cx="876002" cy="5694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b="1" kern="1200" dirty="0" smtClean="0">
              <a:solidFill>
                <a:schemeClr val="bg1"/>
              </a:solidFill>
            </a:rPr>
            <a:t>Media</a:t>
          </a:r>
          <a:endParaRPr lang="en-US" sz="900" b="1" kern="1200" dirty="0">
            <a:solidFill>
              <a:schemeClr val="bg1"/>
            </a:solidFill>
          </a:endParaRPr>
        </a:p>
      </dsp:txBody>
      <dsp:txXfrm>
        <a:off x="2278218" y="579700"/>
        <a:ext cx="876002" cy="569401"/>
      </dsp:txXfrm>
    </dsp:sp>
    <dsp:sp modelId="{40A386B5-4BD2-41F0-83EE-7DA82150E226}">
      <dsp:nvSpPr>
        <dsp:cNvPr id="0" name=""/>
        <dsp:cNvSpPr/>
      </dsp:nvSpPr>
      <dsp:spPr>
        <a:xfrm>
          <a:off x="2136909" y="285090"/>
          <a:ext cx="3955781" cy="3955781"/>
        </a:xfrm>
        <a:custGeom>
          <a:avLst/>
          <a:gdLst/>
          <a:ahLst/>
          <a:cxnLst/>
          <a:rect l="0" t="0" r="0" b="0"/>
          <a:pathLst>
            <a:path>
              <a:moveTo>
                <a:pt x="944852" y="291212"/>
              </a:moveTo>
              <a:arcTo wR="1977890" hR="1977890" stAng="14310830" swAng="1110246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B368432-784D-4E1F-A84F-5ABB784FA268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4A3304DE-8D67-4F60-AA4D-6717FD9E88D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FD6BC886-307A-4C75-861F-66B28D4D78CF}" type="slidenum">
              <a:rPr lang="en-US"/>
              <a:pPr/>
              <a:t>1</a:t>
            </a:fld>
            <a:endParaRPr lang="en-US"/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39F2A0A-B8C8-4374-8B9B-D7A5873CA7AE}" type="slidenum">
              <a:rPr lang="en-US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65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4FB5B8B-CCF4-4DE4-8339-933C86417457}" type="slidenum">
              <a:rPr lang="en-US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77A4F459-E533-4FA0-8468-96CB3CA38E28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90BD6B3-3056-45B2-A393-D9AACE540B37}" type="slidenum">
              <a:rPr lang="en-US"/>
              <a:pPr/>
              <a:t>18</a:t>
            </a:fld>
            <a:endParaRPr lang="en-US"/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5D2B7993-D979-4098-BA9F-7184A9DCBBF0}" type="slidenum">
              <a:rPr lang="en-US"/>
              <a:pPr/>
              <a:t>19</a:t>
            </a:fld>
            <a:endParaRPr lang="en-US"/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5A2A694-BAB5-49D1-8622-EEC7C9E4629D}" type="slidenum">
              <a:rPr lang="en-US"/>
              <a:pPr/>
              <a:t>24</a:t>
            </a:fld>
            <a:endParaRPr lang="en-US"/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DA54322-8CAE-46E4-87E2-263E8FAFA4AF}" type="slidenum">
              <a:rPr lang="en-US"/>
              <a:pPr/>
              <a:t>2</a:t>
            </a:fld>
            <a:endParaRPr lang="en-US"/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8D91AF9-767E-42A0-9729-62675E4C75A3}" type="slidenum">
              <a:rPr lang="en-US"/>
              <a:pPr/>
              <a:t>3</a:t>
            </a:fld>
            <a:endParaRPr lang="en-US"/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422BE9A6-313A-4030-8DB0-66FD53C05EBC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</p:spPr>
        <p:txBody>
          <a:bodyPr wrap="square" lIns="88047" tIns="44023" rIns="88047" bIns="4402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6855DC5-56C6-476C-99D6-2E567FD4F8CD}" type="slidenum">
              <a:rPr lang="en-US"/>
              <a:pPr/>
              <a:t>6</a:t>
            </a:fld>
            <a:endParaRPr lang="en-US"/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4113" y="687388"/>
            <a:ext cx="4568825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3213"/>
          </a:xfrm>
          <a:noFill/>
        </p:spPr>
        <p:txBody>
          <a:bodyPr wrap="square" lIns="88047" tIns="44023" rIns="88047" bIns="4402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288754F-686C-4B89-B966-8A07D9A57A85}" type="slidenum">
              <a:rPr lang="en-US"/>
              <a:pPr/>
              <a:t>7</a:t>
            </a:fld>
            <a:endParaRPr lang="en-US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24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9273DAA5-4BFF-4A55-A7A0-61CD2AC08880}" type="slidenum">
              <a:rPr lang="en-US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8E044D66-93CA-4D05-96BB-F53234414DC2}" type="slidenum">
              <a:rPr lang="en-US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A6BAA971-323B-4934-906B-E63FD0F1C6D1}" type="slidenum">
              <a:rPr lang="en-US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C70EDD1-DEF0-45ED-B547-50B5DD539D8C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E6EE27-7DBD-4A82-9963-4B103F0E62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8708CB-2CFC-4D66-BE40-F9422AF874A0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DEFCC-CA03-4196-8AB6-356C61A610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9D9D1E-AA07-4B2A-8F84-21F02DDDC9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789725-F868-45C0-973E-801687E45A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C08A05-3829-481D-BD57-BDDB3A34C1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A47046-4FB4-456D-9C92-7174A9F406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196FD2-2DB4-4F1D-8E19-5D02E646F1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F9DFBC-7439-4BF2-A05A-94497070AE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4281E66-0897-4F48-96B4-E8CA57D744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FD38EA-19E9-477D-8A08-67FA2CD3AB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4498A6-8AE6-48AC-ADB4-1F73D31233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645DB0-99EF-4B80-B00A-84728BF438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23CE1A-9992-4476-A414-357710924852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ED088-199E-430B-A794-6874B27C58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BC6BF6-CC3D-419E-9E49-7D8008B2F1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78E1FD0-E1D0-4E9F-9149-679E3FABC4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65CB3D0-37BD-46D7-B8F8-597E39CB81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10FCE09-2109-4B51-82DA-D0930152AE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CCE11C-7FF8-4A6A-B321-46F98F33A9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00E461C-41A7-43D7-982F-7B5CA7C165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CA6B37-5D29-4C08-9DC7-71BF33B586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2E014F-DC9F-4B51-AA6A-A34B3AB603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828720-1F51-458E-B4B0-ED79703663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32595A-D4E5-4EDA-8F3B-DCCCADD150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46B2AB9-34DA-4D1F-BDB0-748037F683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760E33-37AB-4936-8532-B38489C311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7E3D1D-7275-4231-AD63-15C65C53B0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00ACF2-DFD4-4CD5-89EE-E5A7F1E49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B7D40E-4556-46DD-A5A3-BD9EE89489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F45EE6-5B56-4E44-A043-060BF55FD4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36C5DE-ECB9-43E3-BB57-A830D893FB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1D0F33-C37E-475E-AB57-748BDEBB2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A9F56A-2A78-481D-AEB6-2ABBA73BDC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FAF27CB-6FD7-4BAF-947C-B3F168DA13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79CEF4-A7A0-4652-9A88-426A9B5E37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0FB18B-0849-4FC7-B9F7-CA189A6FE4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59374F-7CF2-486C-A641-C03317DC2B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E5B922-DE9D-414F-8B31-178BA8A127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8D89AE-DBBD-4F38-B223-436AF4A688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56499B-F441-4B45-8EA9-38026C7815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4F70E0-D385-4528-B194-792520B93F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B9E2DFE-7DFF-4E80-A6D6-3668B000A2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20C450F3-A229-416C-A3FB-562FBB4177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AA91088-B39A-4B48-8030-0C17AE0115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F4B4404-8568-4884-9DA0-B67AFDB208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6C3EA7C-BF47-474D-B24F-6A5963F73F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234F7D6-46A5-4AFB-A884-9CD1EAADC7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ED16271-A6A6-42ED-8640-375E1A0D2C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225D25AC-858D-4DF6-B3BC-B292483EBC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0515B3F-1B3F-4A97-BF85-F9091964CC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4AFA550-F3EF-42E6-A6B2-BE3EFBE5A8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1FA59D6-C158-4263-8682-296A22B76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B646F93-396F-4557-8885-6B442396F2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FC4AA2D-352A-43A2-B01A-9A3D5B0FF8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94022AE-3D4B-4231-9BAA-84C45D8C51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BB07C48-D93F-43CA-99F0-E0987877BA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D384215-2B2D-420B-B2DB-593B890F7A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E17EAD-0054-4D6E-A609-FC8C7FC235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A321BC6-AFE0-4C34-8DA7-4B4C83EA05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3348EAE-7F02-4B5F-B35D-CDB342AAE8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F90E6C9-A3C7-40D5-9641-8DE2112F34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ED990C1-F568-4A14-8FC3-E4B1F861EA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A03CDBC-B914-466C-B5E8-D543EB0EE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122551B-1E50-4958-B939-7389FD3E8D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FD74F53-EA0C-403D-9F06-753305F44C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9D5C9B6-6201-4BCD-A1E8-52321BA03B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E62279C-0297-4A32-B55F-B94D5A20E6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2FB594FF-4B89-4B68-93DF-65B134088D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F30B4C4-088C-427E-98B4-0919FC12B0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E254A0A-F443-4FF6-BBBF-D2627FA4E3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4413E65-F240-44DB-B336-7CF09C8F36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FB8C1C2-644F-40B8-A8B5-666DBD4018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9219868-D9A2-4567-B9B5-4C016D6B5D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5FAB8F9-9B1C-4932-A618-6679A05A0B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0064B68-EBD7-4237-81B6-F26718ACE3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6D0052E-52DE-4CEA-A8B0-5615F50BAC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D5C6F86-F2FC-4FD3-8CA8-2FF93B0E4A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164FC9E8-9B92-460A-8D16-AEF77A6497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D1C2132-49DC-4A02-B84C-85CF05BBC1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E7DBE41-CC0C-4074-8A88-5AD0A29749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E920390-FB8D-4004-B220-CEAE891AB6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FD2D7D4-F056-4BFF-A8BB-FDB57A54BD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19BC563-8DDB-4D1D-AC14-1ACF7DE38E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462B607-F4BF-4301-9A5B-3B6202EE7B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A7009BA-C234-44B4-A291-D5A07F514C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4327BF6-BFBB-4059-9992-C5C2299602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658DEFC-BCF6-4D63-94BC-67A4FC7C12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021E830-6C34-4D30-AF54-56F19E2E51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2A9CAA0-202A-4E86-A555-9F77B344D3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C9C7F70-ADA9-4BBF-BDA2-06F4B12EE5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9F16C4F-78B3-43F3-9CDC-6CDFCBF1E5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53300DA-C24C-44A8-992E-187B50F524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8A06CA0-A17D-4976-AC89-95B8F32671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A5B9D50-8FDB-488B-BCA6-F4C6D5813B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EDEB96-A7D2-4283-8F65-20DB61670A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803E62F-CF1F-4552-9C52-834DF51A0C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B28B25-72CF-4EC7-AA5E-C159DAA452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BFBF5C-A391-46D3-A60A-0A9A68EC01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028CB2-8D9E-433C-9734-ECB7C03472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04931B0-577A-4B4E-AAA8-7908F59981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2EC040-11B4-46BD-A3CD-31FDB64A32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86A843-3654-42D4-BBA3-0A1B79809B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932497-32DE-4448-AC4C-299B2B62C7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DB5D564-5413-435E-8E3A-5C7D0FBE9A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975E95-9F5F-41C4-A637-786449023E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92CAA9A-A6BD-4798-A957-020954181B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09790B-A85E-41E9-8B96-74EF14AD54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F1F7F9-11CC-47C3-A61D-4BFA28FD4F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B35BCE-AE4E-4242-9F94-F8B1C88DA2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18B713-1DBF-4A80-AB15-8C689DFA44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0C640F-366F-480C-90C2-F7F6DB76549E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0C840-910F-49F6-AA7D-7D8061F977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APTA_Temp4_DM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2132CD-D042-4CDC-AD4B-12EE5C0ADD71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5ED62-CCF2-4675-9B9D-E83F92EBDD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452092-0E2B-4C59-84BA-7B0FD54B3B89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E1BE9-3485-472B-9E51-97A3ABAFB0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62351A-0A32-4542-80BF-3400AC33E0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C97638-311A-403B-93A3-026B62096868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F8A5F-C800-460A-B1F7-81529C29F4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0416C6-9F80-42B4-AF0D-F92433836D5A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A9C57-2F1C-4BA3-ABDE-61D3A5B23E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8FD85A-7899-4098-B298-C5481AAB8DC2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ECAE1-5A9C-498F-BE72-A1FF1BE222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C1C013-77A0-4C37-A9CF-4D0BF0150597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75492-E9FC-4F56-AABF-FD4B75236E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2E2731-F17C-485F-85E3-83D54C8D169F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FFB1BC-5418-4408-8E90-F2541880C1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9C11501-E8A9-4FDB-8FC1-EB122448078D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46AA53-DA8F-46F2-A904-A040CBEE90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CEBEBD-9389-46BD-8CA5-64762D0885EE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F0420-3378-46DA-8A21-721AC826EB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5BD156-34C9-4235-967C-CEE1210EB8CC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B1341-F761-4FD9-8DFC-E9B6D3F360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7C509E-F5BB-469A-B759-5830F6CB7DBF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00A52-8581-4DA9-9911-C98635E1E6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2A28C6-DB21-4E7A-B560-85DC638B48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6A720C-F8DA-4C91-8687-3403CBBDF1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9D47739-3D7B-4F15-986F-9970530B2D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8F3996-B7E4-4609-B469-EFCE6DA95E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B148964-C8BE-4499-B225-FAB2150D94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05AA873-28CF-484E-A110-B8620C1898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0D860B5-D54B-432D-933D-7D9E4D158A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AB95EE7-8F5A-48E2-81DB-F68D738A09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C82E7DD-1AAC-4B14-8ECF-7F148FFA6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AF0D5E-5436-4B3D-8EC5-8E655885A7D3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71C1C-6767-42D3-BE11-0EE1D2AE61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A99002F-C0FD-494D-A72E-7F32D35147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C899E63-D42C-4627-8329-98D690D093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0D748C8-330A-4CC9-80D7-CA20244A96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8EB7DCF-0971-4059-91AD-7DA4152CDD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5D9DDCD-7F23-4B7F-8F27-9D95FEB675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8E5E881-A9C2-4554-BCEE-D94A14E423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92F8F48-8193-4D58-825B-F6B38535E9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B44E547-917E-44E8-9F1C-A3EA410B76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20AD0AC-20E2-450F-A082-EC3FA9ACFE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B63BA1B-456B-4236-AB57-1BBDF0EEE4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BD0DEC-7FBF-4D79-A0AB-E9F23D89978E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990B1-C356-4B8A-A21B-BEFDC84631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A43CDCA-E043-4F53-A99B-FF785B3AA2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F4C4F0E-FC18-41A1-9167-48527F533E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839DC4F-914B-4B8C-9B08-B1A5FC88ED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B74B82C-4803-4E82-97ED-E9AAC491C8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B59BAFC-FF30-43EA-A15E-6C5DD27C79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A3E3F4C-6FAD-46EA-BFAC-F06DDD490B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3E87FC2-F644-4226-9656-A23B4BF5BB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BEB9D24-0203-487A-B601-D981F71CC3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758C5C2-E587-491C-A8EE-3E68D09DDB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42A5F80F-B371-42F1-9748-19BDA24827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C6C411-616F-429B-8FB4-68C818459845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4AD2C-E02F-4656-8AF4-8D34283A52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D8DD510-1A49-408E-B969-5833E77B54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3AD7E8F-BF28-4F3E-A93A-B91BBAD9F5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06D1942-EF30-48CD-9C82-AA3FB86A93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C1D9870-ABA2-4DEC-82B0-51619B3702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85985D1-3566-42C0-860C-8DEC4DD987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A7CAB78-11B1-4480-A3E2-363E301ECB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B2140ED-6B1C-432E-B1EF-231504D2F5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3C319C5-A339-4A40-B859-329303194F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7F1A990-DCBC-4167-A43B-2840EBAAF6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1C05315-DEB7-4BAD-BC76-BD907FFFFB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3A3679-4CC5-439D-9D1A-F8764823789D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27B45-873F-47CA-97F5-C95368DC1D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FEC3E6D-D3AE-41F5-B55A-F293EEF851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A6DBEE5-AA1E-49E4-B257-856D185D5F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7BB3608-9907-4FD6-80AE-CF9D15AE14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FCD1C1B-F6CE-42ED-AD3E-D02D91EE90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443FE08-8764-46D5-996E-5113F6F881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E67B8D2-1807-48CB-B7DF-2FDCCE068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2956CE4D-A086-493C-960C-F2F059F6F1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D08E3A6-A23D-421D-92BF-BA76DA8927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305544E-8807-41DE-9EAC-A6615A48A6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9E56467-2D1A-4061-A5E4-6E428D754E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EDCAC-A5B9-4CFF-827F-FDA0CF445964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D6891-65FA-435B-8A4E-7BF88DB1CA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4D642F6-8CF3-4C42-A913-37AB63D943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6B7DBFB-7316-49BF-82DC-0592EE4818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1ABF01C-0CE7-41D2-B39C-277EDAEE48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8762789-833D-4107-9CAC-8ECF718472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C5DC72C-5341-4AAC-BDEB-5D28647FC9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CFBDD9E2-B47E-4322-9360-C7196CE9D0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1005DCB-D483-4541-8F72-613CF4C404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8F12546-2A3D-45E2-A4C4-04B12B5403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135BF03-0FB3-43CC-A2BB-3015D9FAE9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B5B54543-E85B-42F7-B1FD-4CC502F7FC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11354B-5ADA-4776-BD0A-4DDA8D173C2E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BFCDC-7B2B-421C-86D4-16C8DD2AAB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ED188BA0-967E-4971-96CC-2B6D262D97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4187093-45D1-4E85-9987-1B97423B34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C9B4D71-6CE3-48E3-AD2A-B3DA91A6EC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4BB3289-0A5E-4129-B64E-F236D9C846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786276C-8DA4-4371-A44E-902E96069B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FCBC464-EC82-46C4-98A9-021CB727C0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752600"/>
            <a:ext cx="7772400" cy="4343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03F26CB5-8727-4691-89C0-53EE12DDA5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D0BE070-4A36-46CB-8D10-E4EB822300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55212BB-0708-4993-8FB3-11BCB62921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3810000" cy="2095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5A1812C-3B54-4310-A6F8-5B21F5E70A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C0CDC4-1754-4924-986C-AB55DADA32B2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18583-FB47-440E-B503-13BBCD2503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4D0761-C427-44EE-A637-C06D880425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2DB667-17FC-41DE-B9D0-1F33724B4B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55FC38-40DB-4C36-B812-4218BB174C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17DEB6-4CC4-425D-8DE9-96B4846716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D453E8C-55DA-4F21-8E4E-A9A341275D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E3359A-B50B-4540-9301-E10C766C8F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28B161-F9BE-4C11-B6B3-A9B4404D9D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D1902A-A397-4B60-A8C8-2DB86BFDF5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EB5393C-688B-4EAD-906F-53720941B3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F955C4D-A3BF-484E-871F-C051DF0FE2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44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17" Type="http://schemas.openxmlformats.org/officeDocument/2006/relationships/theme" Target="../theme/theme11.xml"/><Relationship Id="rId2" Type="http://schemas.openxmlformats.org/officeDocument/2006/relationships/slideLayout" Target="../slideLayouts/slideLayout152.xml"/><Relationship Id="rId16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theme" Target="../theme/theme12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84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0.xml"/><Relationship Id="rId7" Type="http://schemas.openxmlformats.org/officeDocument/2006/relationships/slideLayout" Target="../slideLayouts/slideLayout20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99.xml"/><Relationship Id="rId1" Type="http://schemas.openxmlformats.org/officeDocument/2006/relationships/slideLayout" Target="../slideLayouts/slideLayout198.xml"/><Relationship Id="rId6" Type="http://schemas.openxmlformats.org/officeDocument/2006/relationships/slideLayout" Target="../slideLayouts/slideLayout203.xml"/><Relationship Id="rId11" Type="http://schemas.openxmlformats.org/officeDocument/2006/relationships/slideLayout" Target="../slideLayouts/slideLayout208.xml"/><Relationship Id="rId5" Type="http://schemas.openxmlformats.org/officeDocument/2006/relationships/slideLayout" Target="../slideLayouts/slideLayout202.xml"/><Relationship Id="rId10" Type="http://schemas.openxmlformats.org/officeDocument/2006/relationships/slideLayout" Target="../slideLayouts/slideLayout207.xml"/><Relationship Id="rId4" Type="http://schemas.openxmlformats.org/officeDocument/2006/relationships/slideLayout" Target="../slideLayouts/slideLayout201.xml"/><Relationship Id="rId9" Type="http://schemas.openxmlformats.org/officeDocument/2006/relationships/slideLayout" Target="../slideLayouts/slideLayout20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91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06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21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31DDC01-FAA4-44D7-B2E5-1305E2D85381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8CBB044-8038-434D-97CD-D6A7CB73B46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8" r:id="rId1"/>
    <p:sldLayoutId id="2147485619" r:id="rId2"/>
    <p:sldLayoutId id="2147485620" r:id="rId3"/>
    <p:sldLayoutId id="2147485621" r:id="rId4"/>
    <p:sldLayoutId id="2147485622" r:id="rId5"/>
    <p:sldLayoutId id="2147485623" r:id="rId6"/>
    <p:sldLayoutId id="2147485624" r:id="rId7"/>
    <p:sldLayoutId id="2147485625" r:id="rId8"/>
    <p:sldLayoutId id="2147485626" r:id="rId9"/>
    <p:sldLayoutId id="2147485627" r:id="rId10"/>
    <p:sldLayoutId id="21474856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APTA_Temp4_DM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155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FFFFFF"/>
                </a:solidFill>
              </a:defRPr>
            </a:lvl1pPr>
          </a:lstStyle>
          <a:p>
            <a:fld id="{39860FC8-7390-4BC3-8B48-75BDD77B76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2" r:id="rId1"/>
    <p:sldLayoutId id="2147485763" r:id="rId2"/>
    <p:sldLayoutId id="2147485764" r:id="rId3"/>
    <p:sldLayoutId id="2147485765" r:id="rId4"/>
    <p:sldLayoutId id="2147485766" r:id="rId5"/>
    <p:sldLayoutId id="2147485767" r:id="rId6"/>
    <p:sldLayoutId id="2147485768" r:id="rId7"/>
    <p:sldLayoutId id="2147485769" r:id="rId8"/>
    <p:sldLayoutId id="2147485770" r:id="rId9"/>
    <p:sldLayoutId id="2147485771" r:id="rId10"/>
    <p:sldLayoutId id="2147485772" r:id="rId11"/>
    <p:sldLayoutId id="2147485773" r:id="rId12"/>
    <p:sldLayoutId id="2147485774" r:id="rId13"/>
    <p:sldLayoutId id="2147485775" r:id="rId14"/>
    <p:sldLayoutId id="2147485776" r:id="rId15"/>
    <p:sldLayoutId id="2147485777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 descr="APTA_Temp4_DM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155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FFFFFF"/>
                </a:solidFill>
              </a:defRPr>
            </a:lvl1pPr>
          </a:lstStyle>
          <a:p>
            <a:fld id="{3DDE52D1-5C43-4ED2-B067-51B7756ACA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78" r:id="rId1"/>
    <p:sldLayoutId id="2147485779" r:id="rId2"/>
    <p:sldLayoutId id="2147485780" r:id="rId3"/>
    <p:sldLayoutId id="2147485781" r:id="rId4"/>
    <p:sldLayoutId id="2147485782" r:id="rId5"/>
    <p:sldLayoutId id="2147485783" r:id="rId6"/>
    <p:sldLayoutId id="2147485784" r:id="rId7"/>
    <p:sldLayoutId id="2147485785" r:id="rId8"/>
    <p:sldLayoutId id="2147485786" r:id="rId9"/>
    <p:sldLayoutId id="2147485787" r:id="rId10"/>
    <p:sldLayoutId id="2147485788" r:id="rId11"/>
    <p:sldLayoutId id="2147485789" r:id="rId12"/>
    <p:sldLayoutId id="2147485790" r:id="rId13"/>
    <p:sldLayoutId id="2147485791" r:id="rId14"/>
    <p:sldLayoutId id="2147485792" r:id="rId15"/>
    <p:sldLayoutId id="2147485793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APTA_Temp4_DM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155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FFFFFF"/>
                </a:solidFill>
              </a:defRPr>
            </a:lvl1pPr>
          </a:lstStyle>
          <a:p>
            <a:fld id="{6F7D43E8-ED6A-41FA-AB0A-E80B8E8C60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94" r:id="rId1"/>
    <p:sldLayoutId id="2147485795" r:id="rId2"/>
    <p:sldLayoutId id="2147485796" r:id="rId3"/>
    <p:sldLayoutId id="2147485797" r:id="rId4"/>
    <p:sldLayoutId id="2147485798" r:id="rId5"/>
    <p:sldLayoutId id="2147485799" r:id="rId6"/>
    <p:sldLayoutId id="2147485800" r:id="rId7"/>
    <p:sldLayoutId id="2147485801" r:id="rId8"/>
    <p:sldLayoutId id="2147485802" r:id="rId9"/>
    <p:sldLayoutId id="2147485803" r:id="rId10"/>
    <p:sldLayoutId id="2147485804" r:id="rId11"/>
    <p:sldLayoutId id="2147485805" r:id="rId12"/>
    <p:sldLayoutId id="2147485806" r:id="rId13"/>
    <p:sldLayoutId id="2147485807" r:id="rId14"/>
    <p:sldLayoutId id="2147485808" r:id="rId15"/>
    <p:sldLayoutId id="2147485809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 descr="APTA_Temp4_D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155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FFFFFF"/>
                </a:solidFill>
              </a:defRPr>
            </a:lvl1pPr>
          </a:lstStyle>
          <a:p>
            <a:fld id="{EF79DC42-8B70-4819-BD37-F7D303304AE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10" r:id="rId1"/>
    <p:sldLayoutId id="2147485811" r:id="rId2"/>
    <p:sldLayoutId id="2147485812" r:id="rId3"/>
    <p:sldLayoutId id="2147485813" r:id="rId4"/>
    <p:sldLayoutId id="2147485814" r:id="rId5"/>
    <p:sldLayoutId id="2147485815" r:id="rId6"/>
    <p:sldLayoutId id="2147485816" r:id="rId7"/>
    <p:sldLayoutId id="2147485817" r:id="rId8"/>
    <p:sldLayoutId id="2147485818" r:id="rId9"/>
    <p:sldLayoutId id="2147485819" r:id="rId10"/>
    <p:sldLayoutId id="2147485820" r:id="rId11"/>
    <p:sldLayoutId id="2147485821" r:id="rId12"/>
    <p:sldLayoutId id="2147485822" r:id="rId13"/>
    <p:sldLayoutId id="2147485823" r:id="rId14"/>
    <p:sldLayoutId id="2147485824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3AAD65A-6CEB-43B1-9393-22DF61C55405}" type="datetimeFigureOut">
              <a:rPr lang="en-US"/>
              <a:pPr/>
              <a:t>11/22/2011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55BC1D7-65C5-4643-AAC4-4959FAD850B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6391" name="Picture 8" descr="APTA_Temp4_DM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29" r:id="rId1"/>
    <p:sldLayoutId id="2147485825" r:id="rId2"/>
    <p:sldLayoutId id="2147485630" r:id="rId3"/>
    <p:sldLayoutId id="2147485631" r:id="rId4"/>
    <p:sldLayoutId id="2147485632" r:id="rId5"/>
    <p:sldLayoutId id="2147485633" r:id="rId6"/>
    <p:sldLayoutId id="2147485634" r:id="rId7"/>
    <p:sldLayoutId id="2147485635" r:id="rId8"/>
    <p:sldLayoutId id="2147485636" r:id="rId9"/>
    <p:sldLayoutId id="2147485637" r:id="rId10"/>
    <p:sldLayoutId id="21474856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APTA_Temp4_DM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155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FFFFFF"/>
                </a:solidFill>
              </a:defRPr>
            </a:lvl1pPr>
          </a:lstStyle>
          <a:p>
            <a:fld id="{B9C00A78-670E-4633-A34B-A0DEA8387F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39" r:id="rId1"/>
    <p:sldLayoutId id="2147485640" r:id="rId2"/>
    <p:sldLayoutId id="2147485641" r:id="rId3"/>
    <p:sldLayoutId id="2147485642" r:id="rId4"/>
    <p:sldLayoutId id="2147485643" r:id="rId5"/>
    <p:sldLayoutId id="2147485644" r:id="rId6"/>
    <p:sldLayoutId id="2147485645" r:id="rId7"/>
    <p:sldLayoutId id="2147485646" r:id="rId8"/>
    <p:sldLayoutId id="2147485647" r:id="rId9"/>
    <p:sldLayoutId id="2147485648" r:id="rId10"/>
    <p:sldLayoutId id="2147485649" r:id="rId11"/>
    <p:sldLayoutId id="2147485650" r:id="rId12"/>
    <p:sldLayoutId id="2147485651" r:id="rId13"/>
    <p:sldLayoutId id="2147485652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APTA_Temp4_DM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155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FFFFFF"/>
                </a:solidFill>
              </a:defRPr>
            </a:lvl1pPr>
          </a:lstStyle>
          <a:p>
            <a:fld id="{EE2E7EB3-2B9B-47BC-BA8B-9B6E2EB8231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53" r:id="rId1"/>
    <p:sldLayoutId id="2147485654" r:id="rId2"/>
    <p:sldLayoutId id="2147485655" r:id="rId3"/>
    <p:sldLayoutId id="2147485656" r:id="rId4"/>
    <p:sldLayoutId id="2147485657" r:id="rId5"/>
    <p:sldLayoutId id="2147485658" r:id="rId6"/>
    <p:sldLayoutId id="2147485659" r:id="rId7"/>
    <p:sldLayoutId id="2147485660" r:id="rId8"/>
    <p:sldLayoutId id="2147485661" r:id="rId9"/>
    <p:sldLayoutId id="2147485662" r:id="rId10"/>
    <p:sldLayoutId id="2147485663" r:id="rId11"/>
    <p:sldLayoutId id="2147485664" r:id="rId12"/>
    <p:sldLayoutId id="2147485665" r:id="rId13"/>
    <p:sldLayoutId id="2147485666" r:id="rId14"/>
    <p:sldLayoutId id="2147485667" r:id="rId15"/>
    <p:sldLayoutId id="2147485668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 descr="APTA_Temp4_DM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155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FFFFFF"/>
                </a:solidFill>
              </a:defRPr>
            </a:lvl1pPr>
          </a:lstStyle>
          <a:p>
            <a:fld id="{E65E7472-ADE6-4F30-9572-707322B6B5E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69" r:id="rId1"/>
    <p:sldLayoutId id="2147485670" r:id="rId2"/>
    <p:sldLayoutId id="2147485671" r:id="rId3"/>
    <p:sldLayoutId id="2147485672" r:id="rId4"/>
    <p:sldLayoutId id="2147485673" r:id="rId5"/>
    <p:sldLayoutId id="2147485674" r:id="rId6"/>
    <p:sldLayoutId id="2147485675" r:id="rId7"/>
    <p:sldLayoutId id="2147485676" r:id="rId8"/>
    <p:sldLayoutId id="2147485677" r:id="rId9"/>
    <p:sldLayoutId id="2147485678" r:id="rId10"/>
    <p:sldLayoutId id="2147485679" r:id="rId11"/>
    <p:sldLayoutId id="2147485680" r:id="rId12"/>
    <p:sldLayoutId id="2147485681" r:id="rId13"/>
    <p:sldLayoutId id="2147485682" r:id="rId14"/>
    <p:sldLayoutId id="2147485683" r:id="rId15"/>
    <p:sldLayoutId id="2147485684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APTA_Temp4_DM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155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FFFFFF"/>
                </a:solidFill>
              </a:defRPr>
            </a:lvl1pPr>
          </a:lstStyle>
          <a:p>
            <a:fld id="{24E56DA6-A38F-490B-825D-D7A80257D11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5" r:id="rId1"/>
    <p:sldLayoutId id="2147485686" r:id="rId2"/>
    <p:sldLayoutId id="2147485687" r:id="rId3"/>
    <p:sldLayoutId id="2147485688" r:id="rId4"/>
    <p:sldLayoutId id="2147485689" r:id="rId5"/>
    <p:sldLayoutId id="2147485690" r:id="rId6"/>
    <p:sldLayoutId id="2147485691" r:id="rId7"/>
    <p:sldLayoutId id="2147485692" r:id="rId8"/>
    <p:sldLayoutId id="2147485693" r:id="rId9"/>
    <p:sldLayoutId id="2147485694" r:id="rId10"/>
    <p:sldLayoutId id="2147485695" r:id="rId11"/>
    <p:sldLayoutId id="2147485696" r:id="rId12"/>
    <p:sldLayoutId id="2147485697" r:id="rId13"/>
    <p:sldLayoutId id="2147485698" r:id="rId14"/>
    <p:sldLayoutId id="2147485699" r:id="rId15"/>
    <p:sldLayoutId id="2147485700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APTA_Temp4_DM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155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FFFFFF"/>
                </a:solidFill>
              </a:defRPr>
            </a:lvl1pPr>
          </a:lstStyle>
          <a:p>
            <a:fld id="{DDFC71AF-A790-4CAD-9E5A-F1447544A34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1" r:id="rId1"/>
    <p:sldLayoutId id="2147485702" r:id="rId2"/>
    <p:sldLayoutId id="2147485703" r:id="rId3"/>
    <p:sldLayoutId id="2147485704" r:id="rId4"/>
    <p:sldLayoutId id="2147485705" r:id="rId5"/>
    <p:sldLayoutId id="2147485706" r:id="rId6"/>
    <p:sldLayoutId id="2147485707" r:id="rId7"/>
    <p:sldLayoutId id="2147485708" r:id="rId8"/>
    <p:sldLayoutId id="2147485709" r:id="rId9"/>
    <p:sldLayoutId id="2147485710" r:id="rId10"/>
    <p:sldLayoutId id="2147485711" r:id="rId11"/>
    <p:sldLayoutId id="2147485712" r:id="rId12"/>
    <p:sldLayoutId id="2147485713" r:id="rId13"/>
    <p:sldLayoutId id="2147485714" r:id="rId14"/>
    <p:sldLayoutId id="2147485715" r:id="rId15"/>
    <p:sldLayoutId id="2147485716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APTA_Temp4_D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155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FFFFFF"/>
                </a:solidFill>
              </a:defRPr>
            </a:lvl1pPr>
          </a:lstStyle>
          <a:p>
            <a:fld id="{CEE95172-7729-45DB-B13D-958CD2DD323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7" r:id="rId1"/>
    <p:sldLayoutId id="2147485718" r:id="rId2"/>
    <p:sldLayoutId id="2147485719" r:id="rId3"/>
    <p:sldLayoutId id="2147485720" r:id="rId4"/>
    <p:sldLayoutId id="2147485721" r:id="rId5"/>
    <p:sldLayoutId id="2147485722" r:id="rId6"/>
    <p:sldLayoutId id="2147485723" r:id="rId7"/>
    <p:sldLayoutId id="2147485724" r:id="rId8"/>
    <p:sldLayoutId id="2147485725" r:id="rId9"/>
    <p:sldLayoutId id="2147485726" r:id="rId10"/>
    <p:sldLayoutId id="2147485727" r:id="rId11"/>
    <p:sldLayoutId id="2147485728" r:id="rId12"/>
    <p:sldLayoutId id="2147485729" r:id="rId13"/>
    <p:sldLayoutId id="2147485730" r:id="rId14"/>
    <p:sldLayoutId id="2147485731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APTA_Temp4_D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155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FFFFFF"/>
                </a:solidFill>
              </a:defRPr>
            </a:lvl1pPr>
          </a:lstStyle>
          <a:p>
            <a:fld id="{E5C8BEEE-1782-4EFB-B586-A08F2B830B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32" r:id="rId1"/>
    <p:sldLayoutId id="2147485733" r:id="rId2"/>
    <p:sldLayoutId id="2147485734" r:id="rId3"/>
    <p:sldLayoutId id="2147485735" r:id="rId4"/>
    <p:sldLayoutId id="2147485736" r:id="rId5"/>
    <p:sldLayoutId id="2147485737" r:id="rId6"/>
    <p:sldLayoutId id="2147485738" r:id="rId7"/>
    <p:sldLayoutId id="2147485739" r:id="rId8"/>
    <p:sldLayoutId id="2147485740" r:id="rId9"/>
    <p:sldLayoutId id="2147485741" r:id="rId10"/>
    <p:sldLayoutId id="2147485742" r:id="rId11"/>
    <p:sldLayoutId id="2147485743" r:id="rId12"/>
    <p:sldLayoutId id="2147485744" r:id="rId13"/>
    <p:sldLayoutId id="2147485745" r:id="rId14"/>
    <p:sldLayoutId id="2147485746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APTA_Temp4_DM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9155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rgbClr val="FFFFFF"/>
                </a:solidFill>
              </a:defRPr>
            </a:lvl1pPr>
          </a:lstStyle>
          <a:p>
            <a:fld id="{706BFCDC-6C39-4D9F-BFA3-5A22F06E6FC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47" r:id="rId1"/>
    <p:sldLayoutId id="2147485748" r:id="rId2"/>
    <p:sldLayoutId id="2147485749" r:id="rId3"/>
    <p:sldLayoutId id="2147485750" r:id="rId4"/>
    <p:sldLayoutId id="2147485751" r:id="rId5"/>
    <p:sldLayoutId id="2147485752" r:id="rId6"/>
    <p:sldLayoutId id="2147485753" r:id="rId7"/>
    <p:sldLayoutId id="2147485754" r:id="rId8"/>
    <p:sldLayoutId id="2147485755" r:id="rId9"/>
    <p:sldLayoutId id="2147485756" r:id="rId10"/>
    <p:sldLayoutId id="2147485757" r:id="rId11"/>
    <p:sldLayoutId id="2147485758" r:id="rId12"/>
    <p:sldLayoutId id="2147485759" r:id="rId13"/>
    <p:sldLayoutId id="2147485760" r:id="rId14"/>
    <p:sldLayoutId id="2147485761" r:id="rId1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97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lr>
          <a:srgbClr val="750039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4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1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2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ublictransportation.org/takesusthere/index.html" TargetMode="External"/><Relationship Id="rId1" Type="http://schemas.openxmlformats.org/officeDocument/2006/relationships/slideLayout" Target="../slideLayouts/slideLayout1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/>
            <a:fld id="{DA6E83E5-0C04-4B3C-8EED-AFE916FB81C4}" type="slidenum">
              <a:rPr lang="en-US"/>
              <a:pPr algn="l"/>
              <a:t>1</a:t>
            </a:fld>
            <a:endParaRPr lang="en-US"/>
          </a:p>
        </p:txBody>
      </p:sp>
      <p:pic>
        <p:nvPicPr>
          <p:cNvPr id="208899" name="Picture 2" descr="APTA_Cover7_DM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0C938-7038-4E17-9C34-70CD7925E99E}" type="slidenum">
              <a:rPr lang="en-US"/>
              <a:pPr/>
              <a:t>10</a:t>
            </a:fld>
            <a:endParaRPr lang="en-US"/>
          </a:p>
        </p:txBody>
      </p:sp>
      <p:sp>
        <p:nvSpPr>
          <p:cNvPr id="2170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153400" cy="1219200"/>
          </a:xfrm>
        </p:spPr>
        <p:txBody>
          <a:bodyPr/>
          <a:lstStyle/>
          <a:p>
            <a:pPr eaLnBrk="1" hangingPunct="1"/>
            <a:r>
              <a:rPr lang="en-US" smtClean="0"/>
              <a:t>Trends Point to an Expanding Role </a:t>
            </a:r>
          </a:p>
        </p:txBody>
      </p:sp>
      <p:sp>
        <p:nvSpPr>
          <p:cNvPr id="21709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295400"/>
            <a:ext cx="7848600" cy="4648200"/>
          </a:xfrm>
        </p:spPr>
        <p:txBody>
          <a:bodyPr/>
          <a:lstStyle/>
          <a:p>
            <a:pPr marL="454025" indent="-454025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mtClean="0"/>
              <a:t>Population Growth</a:t>
            </a:r>
          </a:p>
          <a:p>
            <a:pPr marL="454025" indent="-454025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mtClean="0"/>
              <a:t>Urbanization</a:t>
            </a:r>
          </a:p>
          <a:p>
            <a:pPr marL="454025" indent="-454025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mtClean="0"/>
              <a:t>Social &amp; Demographic</a:t>
            </a:r>
          </a:p>
          <a:p>
            <a:pPr marL="454025" indent="-454025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mtClean="0"/>
              <a:t>Economic</a:t>
            </a:r>
          </a:p>
          <a:p>
            <a:pPr marL="454025" indent="-454025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mtClean="0"/>
              <a:t>Energy &amp; Environment</a:t>
            </a:r>
          </a:p>
          <a:p>
            <a:pPr marL="454025" indent="-454025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mtClean="0"/>
              <a:t>Household &amp; Affordability</a:t>
            </a:r>
          </a:p>
          <a:p>
            <a:pPr marL="454025" indent="-454025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mtClean="0"/>
              <a:t>Public Choice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CE5384-EFA3-4DED-BFE2-F9EB6D6E8C0B}" type="slidenum">
              <a:rPr lang="en-US"/>
              <a:pPr/>
              <a:t>11</a:t>
            </a:fld>
            <a:endParaRPr lang="en-US"/>
          </a:p>
        </p:txBody>
      </p:sp>
      <p:sp>
        <p:nvSpPr>
          <p:cNvPr id="2052" name="Text Box 2"/>
          <p:cNvSpPr txBox="1">
            <a:spLocks noChangeArrowheads="1"/>
          </p:cNvSpPr>
          <p:nvPr/>
        </p:nvSpPr>
        <p:spPr bwMode="auto">
          <a:xfrm>
            <a:off x="1905000" y="6019800"/>
            <a:ext cx="6477000" cy="369888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	</a:t>
            </a:r>
            <a:r>
              <a:rPr lang="en-US" b="1">
                <a:solidFill>
                  <a:srgbClr val="000000"/>
                </a:solidFill>
              </a:rPr>
              <a:t>(15%)                    (21%)                          (31%)</a:t>
            </a:r>
          </a:p>
        </p:txBody>
      </p:sp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6324600" cy="1295400"/>
          </a:xfrm>
        </p:spPr>
        <p:txBody>
          <a:bodyPr/>
          <a:lstStyle/>
          <a:p>
            <a:pPr eaLnBrk="1" hangingPunct="1"/>
            <a:r>
              <a:rPr lang="en-US" sz="2800" smtClean="0"/>
              <a:t>Public Transit Use Growing Faster Than Highway Use (1995 – 2009)</a:t>
            </a:r>
            <a:endParaRPr lang="en-US" sz="1200" smtClean="0"/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784225" y="6481763"/>
            <a:ext cx="206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solidFill>
                <a:srgbClr val="000000"/>
              </a:solidFill>
              <a:latin typeface="Times" pitchFamily="1" charset="0"/>
            </a:endParaRPr>
          </a:p>
        </p:txBody>
      </p:sp>
      <p:graphicFrame>
        <p:nvGraphicFramePr>
          <p:cNvPr id="2050" name="Object 5"/>
          <p:cNvGraphicFramePr>
            <a:graphicFrameLocks noGrp="1" noChangeAspect="1"/>
          </p:cNvGraphicFramePr>
          <p:nvPr/>
        </p:nvGraphicFramePr>
        <p:xfrm>
          <a:off x="1600200" y="2209800"/>
          <a:ext cx="6669088" cy="3840163"/>
        </p:xfrm>
        <a:graphic>
          <a:graphicData uri="http://schemas.openxmlformats.org/presentationml/2006/ole">
            <p:oleObj spid="_x0000_s2050" r:id="rId4" imgW="6669602" imgH="3834716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Significant Expansion Nationally</a:t>
            </a:r>
            <a:br>
              <a:rPr lang="en-US" smtClean="0"/>
            </a:br>
            <a:r>
              <a:rPr lang="en-US" smtClean="0"/>
              <a:t>(# of rail systems)</a:t>
            </a:r>
          </a:p>
        </p:txBody>
      </p:sp>
      <p:sp>
        <p:nvSpPr>
          <p:cNvPr id="21504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2ADBF-1506-44E2-AA9A-7920D136D74E}" type="slidenum">
              <a:rPr lang="en-US"/>
              <a:pPr/>
              <a:t>12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1371600" y="1752600"/>
          <a:ext cx="6477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smtClean="0"/>
              <a:t>Challenges…But Also Opportunities</a:t>
            </a:r>
          </a:p>
        </p:txBody>
      </p:sp>
      <p:sp>
        <p:nvSpPr>
          <p:cNvPr id="226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Meeting the Growth in Demand with Limited Funding</a:t>
            </a:r>
          </a:p>
          <a:p>
            <a:r>
              <a:rPr lang="en-US" sz="2800" dirty="0" smtClean="0"/>
              <a:t>Workforce Development</a:t>
            </a:r>
          </a:p>
          <a:p>
            <a:r>
              <a:rPr lang="en-US" sz="2800" dirty="0" smtClean="0"/>
              <a:t>Consensus within APTA</a:t>
            </a:r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422F7-C991-4704-B115-E90723D347AD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Sources of Transit Funding</a:t>
            </a:r>
          </a:p>
        </p:txBody>
      </p:sp>
      <p:sp>
        <p:nvSpPr>
          <p:cNvPr id="219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</a:t>
            </a:r>
          </a:p>
          <a:p>
            <a:r>
              <a:rPr lang="en-US" dirty="0" smtClean="0"/>
              <a:t>State</a:t>
            </a:r>
          </a:p>
          <a:p>
            <a:r>
              <a:rPr lang="en-US" dirty="0" smtClean="0"/>
              <a:t>Local – sales taxes and others</a:t>
            </a:r>
          </a:p>
          <a:p>
            <a:r>
              <a:rPr lang="en-US" dirty="0" smtClean="0"/>
              <a:t>Directly Generated</a:t>
            </a:r>
          </a:p>
          <a:p>
            <a:pPr lvl="1"/>
            <a:r>
              <a:rPr lang="en-US" dirty="0" smtClean="0"/>
              <a:t>Fares</a:t>
            </a:r>
          </a:p>
          <a:p>
            <a:pPr lvl="1"/>
            <a:r>
              <a:rPr lang="en-US" dirty="0" smtClean="0"/>
              <a:t>Agency taxes</a:t>
            </a:r>
          </a:p>
          <a:p>
            <a:pPr lvl="1"/>
            <a:r>
              <a:rPr lang="en-US" dirty="0" smtClean="0"/>
              <a:t>Other (parking, advertising, etc.)</a:t>
            </a:r>
          </a:p>
          <a:p>
            <a:pPr lvl="1"/>
            <a:endParaRPr lang="en-US" dirty="0" smtClean="0"/>
          </a:p>
        </p:txBody>
      </p:sp>
      <p:sp>
        <p:nvSpPr>
          <p:cNvPr id="21606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A0C290-3DA8-4265-B7DA-98A6FBBEF11D}" type="slidenum">
              <a:rPr lang="en-US">
                <a:solidFill>
                  <a:schemeClr val="bg1"/>
                </a:solidFill>
              </a:rPr>
              <a:pPr/>
              <a:t>14</a:t>
            </a:fld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00150D-BEBA-4970-93CF-EA18893BA861}" type="slidenum">
              <a:rPr lang="en-US"/>
              <a:pPr/>
              <a:t>15</a:t>
            </a:fld>
            <a:endParaRPr lang="en-US"/>
          </a:p>
        </p:txBody>
      </p:sp>
      <p:sp>
        <p:nvSpPr>
          <p:cNvPr id="2201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2008 Industry Revenue Sources – </a:t>
            </a:r>
            <a:br>
              <a:rPr lang="en-US" smtClean="0"/>
            </a:br>
            <a:r>
              <a:rPr lang="en-US" smtClean="0"/>
              <a:t>$55 Billion </a:t>
            </a:r>
          </a:p>
        </p:txBody>
      </p:sp>
      <p:sp>
        <p:nvSpPr>
          <p:cNvPr id="220164" name="Rectangle 3"/>
          <p:cNvSpPr>
            <a:spLocks noChangeArrowheads="1"/>
          </p:cNvSpPr>
          <p:nvPr/>
        </p:nvSpPr>
        <p:spPr bwMode="auto">
          <a:xfrm>
            <a:off x="914400" y="4191000"/>
            <a:ext cx="3505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solidFill>
                  <a:srgbClr val="00397B"/>
                </a:solidFill>
              </a:rPr>
              <a:t>2008 Capital Funding - $17.4 Billion</a:t>
            </a:r>
          </a:p>
        </p:txBody>
      </p:sp>
      <p:sp>
        <p:nvSpPr>
          <p:cNvPr id="220165" name="Rectangle 4"/>
          <p:cNvSpPr>
            <a:spLocks noChangeArrowheads="1"/>
          </p:cNvSpPr>
          <p:nvPr/>
        </p:nvSpPr>
        <p:spPr bwMode="auto">
          <a:xfrm>
            <a:off x="4953000" y="4191000"/>
            <a:ext cx="3733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200" b="1">
                <a:solidFill>
                  <a:srgbClr val="00397B"/>
                </a:solidFill>
              </a:rPr>
              <a:t>2008 Operating Funds- $38.0 Billion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2286000" y="1371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609600" y="4419600"/>
          <a:ext cx="39624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4876800" y="4419600"/>
          <a:ext cx="35052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Sources of State/Local Funding Assistance</a:t>
            </a:r>
          </a:p>
        </p:txBody>
      </p:sp>
      <p:sp>
        <p:nvSpPr>
          <p:cNvPr id="221187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b="1" smtClean="0"/>
              <a:t>Sales Taxes</a:t>
            </a:r>
          </a:p>
          <a:p>
            <a:r>
              <a:rPr lang="en-US" b="1" smtClean="0"/>
              <a:t>Property Taxes</a:t>
            </a:r>
          </a:p>
          <a:p>
            <a:r>
              <a:rPr lang="en-US" b="1" smtClean="0"/>
              <a:t>Motor Fuel</a:t>
            </a:r>
          </a:p>
          <a:p>
            <a:r>
              <a:rPr lang="en-US" b="1" smtClean="0"/>
              <a:t>Vehicle Fees</a:t>
            </a:r>
          </a:p>
          <a:p>
            <a:r>
              <a:rPr lang="en-US" b="1" smtClean="0"/>
              <a:t>Car Rental / Leases</a:t>
            </a:r>
          </a:p>
          <a:p>
            <a:r>
              <a:rPr lang="en-US" b="1" smtClean="0"/>
              <a:t>Room/Occupancy</a:t>
            </a:r>
          </a:p>
          <a:p>
            <a:r>
              <a:rPr lang="en-US" b="1" smtClean="0"/>
              <a:t>Impact Fees</a:t>
            </a:r>
          </a:p>
          <a:p>
            <a:r>
              <a:rPr lang="en-US" b="1" smtClean="0"/>
              <a:t>Realty Transfer</a:t>
            </a:r>
          </a:p>
          <a:p>
            <a:r>
              <a:rPr lang="en-US" b="1" smtClean="0"/>
              <a:t>Naming Rights, etc.</a:t>
            </a:r>
          </a:p>
          <a:p>
            <a:endParaRPr lang="en-US" b="1" smtClean="0"/>
          </a:p>
          <a:p>
            <a:endParaRPr lang="en-US" smtClean="0"/>
          </a:p>
        </p:txBody>
      </p:sp>
      <p:sp>
        <p:nvSpPr>
          <p:cNvPr id="21811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4F005-D7E6-4550-9D65-1AB665302929}" type="slidenum">
              <a:rPr lang="en-US"/>
              <a:pPr/>
              <a:t>16</a:t>
            </a:fld>
            <a:endParaRPr lang="en-US"/>
          </a:p>
        </p:txBody>
      </p:sp>
      <p:sp>
        <p:nvSpPr>
          <p:cNvPr id="221189" name="Text Placeholder 4"/>
          <p:cNvSpPr txBox="1">
            <a:spLocks/>
          </p:cNvSpPr>
          <p:nvPr/>
        </p:nvSpPr>
        <p:spPr bwMode="auto">
          <a:xfrm>
            <a:off x="4724400" y="1752600"/>
            <a:ext cx="3810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50000"/>
              </a:spcBef>
              <a:buClr>
                <a:srgbClr val="750039"/>
              </a:buClr>
              <a:buFontTx/>
              <a:buChar char="•"/>
            </a:pPr>
            <a:r>
              <a:rPr lang="en-US" sz="2400" b="1">
                <a:solidFill>
                  <a:srgbClr val="000000"/>
                </a:solidFill>
              </a:rPr>
              <a:t>Assessment Districts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750039"/>
              </a:buClr>
              <a:buFontTx/>
              <a:buChar char="•"/>
            </a:pPr>
            <a:r>
              <a:rPr lang="en-US" sz="2400" b="1">
                <a:solidFill>
                  <a:srgbClr val="000000"/>
                </a:solidFill>
              </a:rPr>
              <a:t>Parking Fees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750039"/>
              </a:buClr>
              <a:buFontTx/>
              <a:buChar char="•"/>
            </a:pPr>
            <a:r>
              <a:rPr lang="en-US" sz="2400" b="1">
                <a:solidFill>
                  <a:srgbClr val="000000"/>
                </a:solidFill>
              </a:rPr>
              <a:t>Tolls / Road Pricing 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750039"/>
              </a:buClr>
              <a:buFontTx/>
              <a:buChar char="•"/>
            </a:pPr>
            <a:r>
              <a:rPr lang="en-US" sz="2400" b="1">
                <a:solidFill>
                  <a:srgbClr val="000000"/>
                </a:solidFill>
              </a:rPr>
              <a:t>Employer/ Payroll/ Earnings/ Personal Income / Wage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750039"/>
              </a:buClr>
              <a:buFontTx/>
              <a:buChar char="•"/>
            </a:pPr>
            <a:r>
              <a:rPr lang="en-US" sz="2400" b="1">
                <a:solidFill>
                  <a:srgbClr val="000000"/>
                </a:solidFill>
              </a:rPr>
              <a:t>Corporate Income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750039"/>
              </a:buClr>
              <a:buFontTx/>
              <a:buChar char="•"/>
            </a:pPr>
            <a:r>
              <a:rPr lang="en-US" sz="2400" b="1">
                <a:solidFill>
                  <a:srgbClr val="000000"/>
                </a:solidFill>
              </a:rPr>
              <a:t>Utility Fees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750039"/>
              </a:buClr>
              <a:buFontTx/>
              <a:buChar char="•"/>
            </a:pPr>
            <a:r>
              <a:rPr lang="en-US" sz="2400" b="1">
                <a:solidFill>
                  <a:srgbClr val="000000"/>
                </a:solidFill>
              </a:rPr>
              <a:t>Corporate Franchise Taxes</a:t>
            </a:r>
          </a:p>
          <a:p>
            <a:pPr marL="342900" indent="-342900" eaLnBrk="0" hangingPunct="0">
              <a:spcBef>
                <a:spcPct val="50000"/>
              </a:spcBef>
              <a:buClr>
                <a:srgbClr val="750039"/>
              </a:buClr>
              <a:buFontTx/>
              <a:buChar char="•"/>
            </a:pPr>
            <a:endParaRPr lang="en-US" sz="2400">
              <a:solidFill>
                <a:srgbClr val="000000"/>
              </a:solidFill>
              <a:latin typeface="Times" pitchFamily="1" charset="0"/>
            </a:endParaRPr>
          </a:p>
          <a:p>
            <a:pPr marL="342900" indent="-342900" eaLnBrk="0" hangingPunct="0">
              <a:spcBef>
                <a:spcPct val="50000"/>
              </a:spcBef>
              <a:buClr>
                <a:srgbClr val="750039"/>
              </a:buClr>
              <a:buFontTx/>
              <a:buChar char="•"/>
            </a:pPr>
            <a:endParaRPr 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smtClean="0"/>
              <a:t>Public Private Partnerships</a:t>
            </a:r>
          </a:p>
        </p:txBody>
      </p:sp>
      <p:sp>
        <p:nvSpPr>
          <p:cNvPr id="222211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077200" cy="5105400"/>
          </a:xfrm>
        </p:spPr>
        <p:txBody>
          <a:bodyPr/>
          <a:lstStyle/>
          <a:p>
            <a:pPr marL="454025" indent="-454025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dirty="0" smtClean="0"/>
              <a:t>FTA support via Public Private Partnership Pilot Program</a:t>
            </a:r>
          </a:p>
          <a:p>
            <a:pPr marL="454025" indent="-454025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dirty="0" smtClean="0"/>
              <a:t>US Department of Transportation cooperation with Housing &amp; Urban Development and Environmental Protection to promote livability</a:t>
            </a:r>
          </a:p>
          <a:p>
            <a:pPr marL="454025" indent="-454025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</a:pPr>
            <a:endParaRPr lang="en-US" dirty="0" smtClean="0"/>
          </a:p>
          <a:p>
            <a:pPr marL="854075" lvl="1" indent="-454025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FontTx/>
              <a:buNone/>
            </a:pPr>
            <a:endParaRPr lang="en-US" dirty="0" smtClean="0"/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3AFA6-D1CC-4EC5-B0B6-2ECBC4AC295F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31450A-AC5A-484E-96E7-690D249F1570}" type="slidenum">
              <a:rPr lang="en-US"/>
              <a:pPr/>
              <a:t>18</a:t>
            </a:fld>
            <a:endParaRPr lang="en-US"/>
          </a:p>
        </p:txBody>
      </p:sp>
      <p:sp>
        <p:nvSpPr>
          <p:cNvPr id="22323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153400" cy="1219200"/>
          </a:xfrm>
        </p:spPr>
        <p:txBody>
          <a:bodyPr/>
          <a:lstStyle/>
          <a:p>
            <a:pPr eaLnBrk="1" hangingPunct="1"/>
            <a:r>
              <a:rPr lang="en-US" smtClean="0"/>
              <a:t>Denver Eagle P3 Project</a:t>
            </a:r>
          </a:p>
        </p:txBody>
      </p:sp>
      <p:sp>
        <p:nvSpPr>
          <p:cNvPr id="2232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295400"/>
            <a:ext cx="7848600" cy="4648200"/>
          </a:xfrm>
        </p:spPr>
        <p:txBody>
          <a:bodyPr/>
          <a:lstStyle/>
          <a:p>
            <a:pPr marL="454025" indent="-454025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mtClean="0"/>
              <a:t>Includes East Rail Line, Gold Line, Commuter Rail Maintenance Facility and a portion of Northwest Rail Line (to south Westminster)</a:t>
            </a:r>
          </a:p>
          <a:p>
            <a:pPr marL="454025" indent="-454025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mtClean="0"/>
              <a:t>Projects Funding - $2.1 billion</a:t>
            </a:r>
          </a:p>
          <a:p>
            <a:pPr marL="454025" indent="-454025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FontTx/>
              <a:buNone/>
            </a:pPr>
            <a:r>
              <a:rPr lang="en-US" sz="2000" smtClean="0"/>
              <a:t>	- $1.03 billion in federal funds (largest FFGA under Obama )</a:t>
            </a:r>
          </a:p>
          <a:p>
            <a:pPr marL="454025" indent="-454025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FontTx/>
              <a:buNone/>
            </a:pPr>
            <a:r>
              <a:rPr lang="en-US" sz="2000" smtClean="0"/>
              <a:t>	- $486 million in private equity</a:t>
            </a:r>
          </a:p>
          <a:p>
            <a:pPr marL="454025" indent="-454025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FontTx/>
              <a:buNone/>
            </a:pPr>
            <a:r>
              <a:rPr lang="en-US" sz="2000" smtClean="0"/>
              <a:t>	- $500 million in local funds</a:t>
            </a:r>
          </a:p>
          <a:p>
            <a:pPr marL="454025" indent="-454025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FontTx/>
              <a:buNone/>
            </a:pPr>
            <a:r>
              <a:rPr lang="en-US" sz="2000" smtClean="0"/>
              <a:t>	- Pursuit of $280 million TIFIA loan in process</a:t>
            </a:r>
          </a:p>
          <a:p>
            <a:pPr marL="454025" indent="-454025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CA9946-D772-4EB0-A5A1-DC7079B6A67A}" type="slidenum">
              <a:rPr lang="en-US"/>
              <a:pPr/>
              <a:t>19</a:t>
            </a:fld>
            <a:endParaRPr lang="en-US"/>
          </a:p>
        </p:txBody>
      </p:sp>
      <p:sp>
        <p:nvSpPr>
          <p:cNvPr id="22425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153400" cy="1219200"/>
          </a:xfrm>
        </p:spPr>
        <p:txBody>
          <a:bodyPr/>
          <a:lstStyle/>
          <a:p>
            <a:pPr eaLnBrk="1" hangingPunct="1"/>
            <a:r>
              <a:rPr lang="en-US" smtClean="0"/>
              <a:t>Denver Eagle P3</a:t>
            </a:r>
          </a:p>
        </p:txBody>
      </p:sp>
      <p:sp>
        <p:nvSpPr>
          <p:cNvPr id="2242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066800"/>
            <a:ext cx="7848600" cy="3505200"/>
          </a:xfrm>
        </p:spPr>
        <p:txBody>
          <a:bodyPr/>
          <a:lstStyle/>
          <a:p>
            <a:pPr marL="454025" indent="-454025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mtClean="0"/>
              <a:t>First full transit P3 in the United States (broader than earlier efforts in New Jersey and Virginia)</a:t>
            </a:r>
          </a:p>
          <a:p>
            <a:pPr marL="454025" indent="-454025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mtClean="0"/>
              <a:t>Leverages a Local Revenue stream (sales tax)</a:t>
            </a:r>
          </a:p>
          <a:p>
            <a:pPr marL="454025" indent="-454025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mtClean="0"/>
              <a:t>Project is part of FTA’s Public-Private-Partnership-Pilot Program (Penta P)</a:t>
            </a:r>
          </a:p>
          <a:p>
            <a:pPr marL="454025" indent="-454025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smtClean="0"/>
              <a:t>DBFOM – design-build-finance-operate-maintain</a:t>
            </a:r>
          </a:p>
          <a:p>
            <a:pPr marL="454025" indent="-454025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FontTx/>
              <a:buNone/>
            </a:pPr>
            <a:endParaRPr lang="en-US" smtClean="0"/>
          </a:p>
          <a:p>
            <a:pPr marL="454025" indent="-454025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FontTx/>
              <a:buNone/>
            </a:pPr>
            <a:endParaRPr lang="en-US" smtClean="0"/>
          </a:p>
        </p:txBody>
      </p:sp>
      <p:pic>
        <p:nvPicPr>
          <p:cNvPr id="22426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572000"/>
            <a:ext cx="7705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5726E-BA27-434A-91BA-4B27BE54F7C9}" type="slidenum">
              <a:rPr lang="en-US">
                <a:solidFill>
                  <a:schemeClr val="bg1"/>
                </a:solidFill>
              </a:rPr>
              <a:pPr/>
              <a:t>2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099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7315200" cy="2590800"/>
          </a:xfrm>
        </p:spPr>
        <p:txBody>
          <a:bodyPr/>
          <a:lstStyle/>
          <a:p>
            <a:pPr algn="ctr" eaLnBrk="1" hangingPunct="1"/>
            <a:r>
              <a:rPr lang="en-US" sz="2400" smtClean="0"/>
              <a:t>Alamys General Assembly</a:t>
            </a:r>
            <a:br>
              <a:rPr lang="en-US" sz="2400" smtClean="0"/>
            </a:br>
            <a:r>
              <a:rPr lang="en-US" sz="2400" smtClean="0"/>
              <a:t>Guadalajara, Mexico </a:t>
            </a:r>
            <a:br>
              <a:rPr lang="en-US" sz="2400" smtClean="0"/>
            </a:br>
            <a:r>
              <a:rPr lang="en-US" sz="2400" smtClean="0"/>
              <a:t/>
            </a:r>
            <a:br>
              <a:rPr lang="en-US" sz="2400" smtClean="0"/>
            </a:br>
            <a:r>
              <a:rPr lang="en-US" sz="3600" smtClean="0"/>
              <a:t>The American Public Transportation Association: Advancing Public Transportation in North America </a:t>
            </a:r>
          </a:p>
        </p:txBody>
      </p:sp>
      <p:sp>
        <p:nvSpPr>
          <p:cNvPr id="20992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/>
            <a:endParaRPr lang="en-US" sz="2000" b="1" i="1" smtClean="0"/>
          </a:p>
          <a:p>
            <a:pPr eaLnBrk="1" hangingPunct="1"/>
            <a:endParaRPr lang="en-US" sz="2000" smtClean="0"/>
          </a:p>
          <a:p>
            <a:pPr eaLnBrk="1" hangingPunct="1">
              <a:buFontTx/>
              <a:buNone/>
            </a:pPr>
            <a:endParaRPr lang="en-US" sz="2000" smtClean="0"/>
          </a:p>
        </p:txBody>
      </p:sp>
      <p:sp>
        <p:nvSpPr>
          <p:cNvPr id="20992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2209800"/>
            <a:ext cx="7239000" cy="40386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sz="2000" smtClean="0"/>
          </a:p>
          <a:p>
            <a:pPr eaLnBrk="1" hangingPunct="1"/>
            <a:endParaRPr lang="en-US" sz="2000" smtClean="0"/>
          </a:p>
          <a:p>
            <a:pPr algn="ctr" eaLnBrk="1" hangingPunct="1">
              <a:buFontTx/>
              <a:buNone/>
            </a:pPr>
            <a:r>
              <a:rPr lang="en-US" sz="2000" b="1" smtClean="0"/>
              <a:t> </a:t>
            </a:r>
          </a:p>
          <a:p>
            <a:pPr algn="ctr" eaLnBrk="1" hangingPunct="1">
              <a:buFontTx/>
              <a:buNone/>
            </a:pPr>
            <a:endParaRPr lang="en-US" sz="2000" b="1" smtClean="0"/>
          </a:p>
          <a:p>
            <a:pPr algn="ctr" eaLnBrk="1" hangingPunct="1">
              <a:buFontTx/>
              <a:buNone/>
            </a:pPr>
            <a:r>
              <a:rPr lang="en-US" sz="2000" b="1" smtClean="0"/>
              <a:t>James LaRusch</a:t>
            </a:r>
          </a:p>
          <a:p>
            <a:pPr algn="ctr" eaLnBrk="1" hangingPunct="1">
              <a:buFontTx/>
              <a:buNone/>
            </a:pPr>
            <a:r>
              <a:rPr lang="en-US" sz="2000" b="1" smtClean="0"/>
              <a:t>Chief Counsel and Vice President – Corporate Affairs</a:t>
            </a:r>
          </a:p>
          <a:p>
            <a:pPr algn="ctr" eaLnBrk="1" hangingPunct="1">
              <a:buFontTx/>
              <a:buNone/>
            </a:pPr>
            <a:r>
              <a:rPr lang="en-US" sz="2000" b="1" smtClean="0"/>
              <a:t>American Public Transportation Association</a:t>
            </a:r>
          </a:p>
          <a:p>
            <a:pPr algn="ctr" eaLnBrk="1" hangingPunct="1">
              <a:buFontTx/>
              <a:buNone/>
            </a:pPr>
            <a:r>
              <a:rPr lang="en-US" sz="2000" b="1" smtClean="0"/>
              <a:t>22 November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7772400" cy="533400"/>
          </a:xfrm>
        </p:spPr>
        <p:txBody>
          <a:bodyPr/>
          <a:lstStyle/>
          <a:p>
            <a:r>
              <a:rPr lang="en-US" smtClean="0"/>
              <a:t>Advocacy</a:t>
            </a:r>
            <a:r>
              <a:rPr lang="en-US" smtClean="0">
                <a:solidFill>
                  <a:srgbClr val="4C55EB"/>
                </a:solidFill>
              </a:rPr>
              <a:t/>
            </a:r>
            <a:br>
              <a:rPr lang="en-US" smtClean="0">
                <a:solidFill>
                  <a:srgbClr val="4C55EB"/>
                </a:solidFill>
              </a:rPr>
            </a:br>
            <a:endParaRPr lang="en-US" smtClean="0"/>
          </a:p>
        </p:txBody>
      </p:sp>
      <p:sp>
        <p:nvSpPr>
          <p:cNvPr id="22118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99D4F-A76A-4922-A534-D1BACE94DB17}" type="slidenum">
              <a:rPr lang="en-US"/>
              <a:pPr/>
              <a:t>20</a:t>
            </a:fld>
            <a:endParaRPr lang="en-US"/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457200" y="1295400"/>
            <a:ext cx="7848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numCol="2" spcCol="457200">
            <a:spAutoFit/>
          </a:bodyPr>
          <a:lstStyle/>
          <a:p>
            <a:pPr marL="584200" indent="-393700" eaLnBrk="0" hangingPunct="0">
              <a:buClr>
                <a:srgbClr val="73083B"/>
              </a:buClr>
              <a:buSzPct val="160000"/>
              <a:buFont typeface="Arial" pitchFamily="34" charset="0"/>
              <a:buChar char="•"/>
              <a:defRPr/>
            </a:pPr>
            <a:endParaRPr lang="en-US" b="1" dirty="0">
              <a:solidFill>
                <a:srgbClr val="575757"/>
              </a:solidFill>
              <a:latin typeface="+mn-lt"/>
            </a:endParaRPr>
          </a:p>
          <a:p>
            <a:pPr marL="584200" indent="-393700" eaLnBrk="0" hangingPunct="0">
              <a:buClr>
                <a:srgbClr val="73083B"/>
              </a:buClr>
              <a:buSzPct val="160000"/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575757"/>
                </a:solidFill>
                <a:latin typeface="+mn-lt"/>
              </a:rPr>
              <a:t>Promote greater investment by Congress in public transportation and high speed rail</a:t>
            </a:r>
          </a:p>
          <a:p>
            <a:pPr marL="584200" indent="-393700" eaLnBrk="0" hangingPunct="0">
              <a:buClr>
                <a:srgbClr val="73083B"/>
              </a:buClr>
              <a:buSzPct val="160000"/>
              <a:buFont typeface="Arial" pitchFamily="34" charset="0"/>
              <a:buChar char="•"/>
              <a:defRPr/>
            </a:pPr>
            <a:endParaRPr lang="en-US" b="1" dirty="0">
              <a:solidFill>
                <a:srgbClr val="575757"/>
              </a:solidFill>
              <a:latin typeface="+mn-lt"/>
            </a:endParaRPr>
          </a:p>
          <a:p>
            <a:pPr marL="584200" indent="-393700" eaLnBrk="0" hangingPunct="0">
              <a:buClr>
                <a:srgbClr val="73083B"/>
              </a:buClr>
              <a:buSzPct val="160000"/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575757"/>
                </a:solidFill>
                <a:latin typeface="+mn-lt"/>
              </a:rPr>
              <a:t>Foster industry consensus on legislative issues affecting public transportation &amp; intercity passenger rail</a:t>
            </a:r>
          </a:p>
          <a:p>
            <a:pPr marL="584200" indent="-393700" eaLnBrk="0" hangingPunct="0">
              <a:buClr>
                <a:srgbClr val="73083B"/>
              </a:buClr>
              <a:buSzPct val="160000"/>
              <a:buFont typeface="Arial" pitchFamily="34" charset="0"/>
              <a:buChar char="•"/>
              <a:defRPr/>
            </a:pPr>
            <a:endParaRPr lang="en-US" b="1" dirty="0">
              <a:solidFill>
                <a:srgbClr val="575757"/>
              </a:solidFill>
              <a:latin typeface="+mn-lt"/>
            </a:endParaRPr>
          </a:p>
          <a:p>
            <a:pPr marL="584200" indent="-393700" eaLnBrk="0" hangingPunct="0">
              <a:buClr>
                <a:srgbClr val="73083B"/>
              </a:buClr>
              <a:buSzPct val="160000"/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575757"/>
                </a:solidFill>
                <a:latin typeface="+mn-lt"/>
              </a:rPr>
              <a:t>Develop pro-transit policies</a:t>
            </a:r>
          </a:p>
          <a:p>
            <a:pPr marL="584200" indent="-393700" eaLnBrk="0" hangingPunct="0">
              <a:buClr>
                <a:srgbClr val="73083B"/>
              </a:buClr>
              <a:buSzPct val="160000"/>
              <a:buFont typeface="Arial" pitchFamily="34" charset="0"/>
              <a:buChar char="•"/>
              <a:defRPr/>
            </a:pPr>
            <a:endParaRPr lang="en-US" b="1" dirty="0">
              <a:solidFill>
                <a:srgbClr val="575757"/>
              </a:solidFill>
              <a:latin typeface="+mn-lt"/>
            </a:endParaRPr>
          </a:p>
          <a:p>
            <a:pPr eaLnBrk="0" hangingPunct="0">
              <a:buClr>
                <a:srgbClr val="73083B"/>
              </a:buClr>
              <a:buSzPct val="160000"/>
              <a:buFont typeface="Wingdings" pitchFamily="2" charset="2"/>
              <a:buChar char="§"/>
              <a:defRPr/>
            </a:pPr>
            <a:endParaRPr lang="en-US" b="1" dirty="0">
              <a:solidFill>
                <a:srgbClr val="575757"/>
              </a:solidFill>
              <a:latin typeface="+mn-lt"/>
            </a:endParaRPr>
          </a:p>
          <a:p>
            <a:pPr eaLnBrk="0" hangingPunct="0">
              <a:buClr>
                <a:srgbClr val="73083B"/>
              </a:buClr>
              <a:buSzPct val="160000"/>
              <a:buFont typeface="Wingdings" pitchFamily="2" charset="2"/>
              <a:buChar char="§"/>
              <a:defRPr/>
            </a:pPr>
            <a:endParaRPr lang="en-US" b="1" dirty="0">
              <a:solidFill>
                <a:srgbClr val="575757"/>
              </a:solidFill>
              <a:latin typeface="+mn-lt"/>
            </a:endParaRPr>
          </a:p>
          <a:p>
            <a:pPr eaLnBrk="0" hangingPunct="0">
              <a:buClr>
                <a:srgbClr val="73083B"/>
              </a:buClr>
              <a:buSzPct val="160000"/>
              <a:buFont typeface="Wingdings" pitchFamily="2" charset="2"/>
              <a:buChar char="§"/>
              <a:defRPr/>
            </a:pPr>
            <a:endParaRPr lang="en-US" b="1" dirty="0">
              <a:solidFill>
                <a:srgbClr val="575757"/>
              </a:solidFill>
              <a:latin typeface="+mn-lt"/>
            </a:endParaRPr>
          </a:p>
          <a:p>
            <a:pPr eaLnBrk="0" hangingPunct="0">
              <a:buClr>
                <a:srgbClr val="73083B"/>
              </a:buClr>
              <a:buSzPct val="160000"/>
              <a:buFont typeface="Wingdings" pitchFamily="2" charset="2"/>
              <a:buChar char="§"/>
              <a:defRPr/>
            </a:pPr>
            <a:endParaRPr lang="en-US" b="1" dirty="0">
              <a:solidFill>
                <a:srgbClr val="575757"/>
              </a:solidFill>
              <a:latin typeface="+mn-lt"/>
            </a:endParaRPr>
          </a:p>
          <a:p>
            <a:pPr eaLnBrk="0" hangingPunct="0">
              <a:buClr>
                <a:srgbClr val="73083B"/>
              </a:buClr>
              <a:buSzPct val="160000"/>
              <a:buFont typeface="Wingdings" pitchFamily="2" charset="2"/>
              <a:buChar char="§"/>
              <a:defRPr/>
            </a:pPr>
            <a:endParaRPr lang="en-US" b="1" dirty="0">
              <a:solidFill>
                <a:srgbClr val="575757"/>
              </a:solidFill>
              <a:latin typeface="+mn-lt"/>
            </a:endParaRPr>
          </a:p>
          <a:p>
            <a:pPr eaLnBrk="0" hangingPunct="0">
              <a:buClr>
                <a:srgbClr val="73083B"/>
              </a:buClr>
              <a:buSzPct val="160000"/>
              <a:buFont typeface="Wingdings" pitchFamily="2" charset="2"/>
              <a:buChar char="§"/>
              <a:defRPr/>
            </a:pPr>
            <a:endParaRPr lang="en-US" b="1" dirty="0">
              <a:solidFill>
                <a:srgbClr val="575757"/>
              </a:solidFill>
              <a:latin typeface="+mn-lt"/>
            </a:endParaRPr>
          </a:p>
          <a:p>
            <a:pPr eaLnBrk="0" hangingPunct="0">
              <a:buClr>
                <a:srgbClr val="73083B"/>
              </a:buClr>
              <a:buSzPct val="160000"/>
              <a:buFont typeface="Wingdings" pitchFamily="2" charset="2"/>
              <a:buChar char="§"/>
              <a:defRPr/>
            </a:pPr>
            <a:endParaRPr lang="en-US" b="1" dirty="0">
              <a:solidFill>
                <a:srgbClr val="575757"/>
              </a:solidFill>
              <a:latin typeface="+mn-lt"/>
            </a:endParaRPr>
          </a:p>
          <a:p>
            <a:pPr marL="233363" indent="-233363" eaLnBrk="0" hangingPunct="0">
              <a:buClr>
                <a:srgbClr val="73083B"/>
              </a:buClr>
              <a:buSzPct val="160000"/>
              <a:buFont typeface="Arial" pitchFamily="34" charset="0"/>
              <a:buChar char="•"/>
              <a:defRPr/>
            </a:pPr>
            <a:r>
              <a:rPr lang="en-US" b="1" dirty="0">
                <a:solidFill>
                  <a:srgbClr val="575757"/>
                </a:solidFill>
                <a:latin typeface="+mn-lt"/>
              </a:rPr>
              <a:t>Garner public support for our industry</a:t>
            </a:r>
          </a:p>
          <a:p>
            <a:pPr marL="622300" lvl="2" indent="-190500" eaLnBrk="0" hangingPunct="0">
              <a:buClr>
                <a:srgbClr val="73083B"/>
              </a:buClr>
              <a:buSzPct val="100000"/>
              <a:defRPr/>
            </a:pPr>
            <a:endParaRPr lang="en-US" sz="1600" b="1" dirty="0">
              <a:solidFill>
                <a:srgbClr val="575757"/>
              </a:solidFill>
              <a:latin typeface="+mn-lt"/>
            </a:endParaRPr>
          </a:p>
          <a:p>
            <a:pPr marL="622300" lvl="2" indent="-190500" eaLnBrk="0" hangingPunct="0">
              <a:buClr>
                <a:srgbClr val="73083B"/>
              </a:buClr>
              <a:buSzPct val="100000"/>
              <a:buFont typeface="Wingdings" pitchFamily="2" charset="2"/>
              <a:buChar char="§"/>
              <a:defRPr/>
            </a:pPr>
            <a:r>
              <a:rPr lang="en-US" sz="1600" b="1" dirty="0">
                <a:solidFill>
                  <a:srgbClr val="575757"/>
                </a:solidFill>
                <a:latin typeface="+mn-lt"/>
              </a:rPr>
              <a:t>Research, Communications and Advocacy Program:</a:t>
            </a:r>
          </a:p>
          <a:p>
            <a:pPr marL="622300" lvl="2" indent="-190500" eaLnBrk="0" hangingPunct="0">
              <a:buClr>
                <a:srgbClr val="73083B"/>
              </a:buClr>
              <a:buSzPct val="100000"/>
              <a:buFont typeface="Wingdings" pitchFamily="2" charset="2"/>
              <a:buChar char="§"/>
              <a:defRPr/>
            </a:pPr>
            <a:endParaRPr lang="en-US" sz="1600" b="1" dirty="0">
              <a:solidFill>
                <a:srgbClr val="575757"/>
              </a:solidFill>
              <a:latin typeface="+mn-lt"/>
            </a:endParaRPr>
          </a:p>
          <a:p>
            <a:pPr marL="622300" lvl="2" indent="-190500" eaLnBrk="0" hangingPunct="0">
              <a:buClr>
                <a:srgbClr val="73083B"/>
              </a:buClr>
              <a:buSzPct val="100000"/>
              <a:buFont typeface="Wingdings" pitchFamily="2" charset="2"/>
              <a:buChar char="§"/>
              <a:defRPr/>
            </a:pPr>
            <a:endParaRPr lang="en-US" sz="1600" b="1" dirty="0">
              <a:solidFill>
                <a:srgbClr val="575757"/>
              </a:solidFill>
              <a:latin typeface="+mn-lt"/>
            </a:endParaRPr>
          </a:p>
          <a:p>
            <a:pPr marL="622300" lvl="2" indent="-190500" eaLnBrk="0" hangingPunct="0">
              <a:buClr>
                <a:srgbClr val="73083B"/>
              </a:buClr>
              <a:buSzPct val="100000"/>
              <a:buFont typeface="Wingdings" pitchFamily="2" charset="2"/>
              <a:buChar char="§"/>
              <a:defRPr/>
            </a:pPr>
            <a:endParaRPr lang="en-US" sz="1200" b="1" dirty="0">
              <a:solidFill>
                <a:srgbClr val="575757"/>
              </a:solidFill>
              <a:latin typeface="+mn-lt"/>
            </a:endParaRPr>
          </a:p>
          <a:p>
            <a:pPr marL="622300" lvl="2" indent="-190500" eaLnBrk="0" hangingPunct="0">
              <a:buClr>
                <a:srgbClr val="73083B"/>
              </a:buClr>
              <a:buSzPct val="100000"/>
              <a:defRPr/>
            </a:pPr>
            <a:endParaRPr lang="en-US" sz="1200" b="1" dirty="0">
              <a:solidFill>
                <a:srgbClr val="575757"/>
              </a:solidFill>
              <a:latin typeface="+mn-lt"/>
            </a:endParaRPr>
          </a:p>
          <a:p>
            <a:pPr marL="622300" lvl="2" indent="-190500" eaLnBrk="0" hangingPunct="0">
              <a:buClr>
                <a:srgbClr val="73083B"/>
              </a:buClr>
              <a:buSzPct val="100000"/>
              <a:buFont typeface="Wingdings" pitchFamily="2" charset="2"/>
              <a:buChar char="§"/>
              <a:defRPr/>
            </a:pPr>
            <a:endParaRPr lang="en-US" sz="1600" b="1" dirty="0">
              <a:solidFill>
                <a:srgbClr val="575757"/>
              </a:solidFill>
              <a:latin typeface="+mn-lt"/>
            </a:endParaRPr>
          </a:p>
          <a:p>
            <a:pPr marL="622300" lvl="2" indent="-190500" eaLnBrk="0" hangingPunct="0">
              <a:buClr>
                <a:srgbClr val="73083B"/>
              </a:buClr>
              <a:buSzPct val="100000"/>
              <a:buFont typeface="Wingdings" pitchFamily="2" charset="2"/>
              <a:buChar char="§"/>
              <a:defRPr/>
            </a:pPr>
            <a:endParaRPr lang="en-US" sz="1600" b="1" dirty="0">
              <a:solidFill>
                <a:srgbClr val="575757"/>
              </a:solidFill>
              <a:latin typeface="+mn-lt"/>
            </a:endParaRPr>
          </a:p>
          <a:p>
            <a:pPr marL="177800" lvl="2" indent="-177800" eaLnBrk="0" hangingPunct="0">
              <a:buClr>
                <a:srgbClr val="73083B"/>
              </a:buClr>
              <a:buSzPct val="100000"/>
              <a:defRPr/>
            </a:pPr>
            <a:endParaRPr lang="en-US" sz="1400" b="1" dirty="0">
              <a:solidFill>
                <a:srgbClr val="575757"/>
              </a:solidFill>
              <a:latin typeface="+mn-lt"/>
            </a:endParaRPr>
          </a:p>
          <a:p>
            <a:pPr eaLnBrk="0" hangingPunct="0">
              <a:defRPr/>
            </a:pPr>
            <a:endParaRPr lang="en-US" sz="2000" dirty="0">
              <a:solidFill>
                <a:srgbClr val="575757"/>
              </a:solidFill>
              <a:latin typeface="Times" pitchFamily="1" charset="0"/>
            </a:endParaRPr>
          </a:p>
          <a:p>
            <a:pPr eaLnBrk="0" hangingPunct="0">
              <a:defRPr/>
            </a:pPr>
            <a:endParaRPr lang="en-US" sz="2000" dirty="0">
              <a:solidFill>
                <a:srgbClr val="575757"/>
              </a:solidFill>
              <a:latin typeface="Times" pitchFamily="1" charset="0"/>
            </a:endParaRPr>
          </a:p>
          <a:p>
            <a:pPr eaLnBrk="0" hangingPunct="0">
              <a:defRPr/>
            </a:pPr>
            <a:endParaRPr lang="en-US" sz="1400" dirty="0">
              <a:solidFill>
                <a:srgbClr val="575757"/>
              </a:solidFill>
              <a:latin typeface="Times" pitchFamily="1" charset="0"/>
            </a:endParaRPr>
          </a:p>
        </p:txBody>
      </p:sp>
      <p:pic>
        <p:nvPicPr>
          <p:cNvPr id="227333" name="Picture 6" descr="Public Transportation Takes You Ther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495800"/>
            <a:ext cx="3124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838200"/>
          </a:xfrm>
        </p:spPr>
        <p:txBody>
          <a:bodyPr/>
          <a:lstStyle/>
          <a:p>
            <a:r>
              <a:rPr lang="en-US" dirty="0" smtClean="0"/>
              <a:t>Workforce Development</a:t>
            </a:r>
          </a:p>
        </p:txBody>
      </p:sp>
      <p:sp>
        <p:nvSpPr>
          <p:cNvPr id="222211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077200" cy="5105400"/>
          </a:xfrm>
        </p:spPr>
        <p:txBody>
          <a:bodyPr/>
          <a:lstStyle/>
          <a:p>
            <a:pPr marL="454025" indent="-454025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dirty="0" smtClean="0"/>
              <a:t>Social media campaign</a:t>
            </a:r>
          </a:p>
          <a:p>
            <a:pPr marL="454025" indent="-454025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dirty="0" smtClean="0"/>
              <a:t>Internships and mentoring</a:t>
            </a:r>
          </a:p>
          <a:p>
            <a:pPr marL="454025" indent="-454025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dirty="0" smtClean="0"/>
              <a:t>Nationwide transportation career day</a:t>
            </a:r>
          </a:p>
          <a:p>
            <a:pPr marL="454025" indent="-454025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dirty="0" smtClean="0"/>
              <a:t>Youth summit</a:t>
            </a:r>
          </a:p>
          <a:p>
            <a:pPr marL="454025" indent="-454025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dirty="0" smtClean="0"/>
              <a:t>Research to support transit-specific engineering studies</a:t>
            </a:r>
          </a:p>
          <a:p>
            <a:pPr marL="454025" indent="-454025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US" dirty="0" smtClean="0"/>
              <a:t>Scholarships, Leadership APTA, partnerships with educational organizations (e.g., </a:t>
            </a:r>
            <a:r>
              <a:rPr lang="en-US" dirty="0" err="1" smtClean="0"/>
              <a:t>Eno</a:t>
            </a:r>
            <a:r>
              <a:rPr lang="en-US" dirty="0" smtClean="0"/>
              <a:t> Foundation)</a:t>
            </a:r>
          </a:p>
          <a:p>
            <a:pPr marL="454025" indent="-454025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</a:pPr>
            <a:endParaRPr lang="en-US" dirty="0" smtClean="0"/>
          </a:p>
          <a:p>
            <a:pPr marL="854075" lvl="1" indent="-454025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FontTx/>
              <a:buNone/>
            </a:pPr>
            <a:endParaRPr lang="en-US" dirty="0" smtClean="0"/>
          </a:p>
        </p:txBody>
      </p:sp>
      <p:sp>
        <p:nvSpPr>
          <p:cNvPr id="21914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3AFA6-D1CC-4EC5-B0B6-2ECBC4AC295F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Consensus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Governance model includes all constituencies</a:t>
            </a:r>
          </a:p>
          <a:p>
            <a:pPr lvl="1"/>
            <a:r>
              <a:rPr lang="en-US" dirty="0" smtClean="0"/>
              <a:t>Business members of all sizes represented on board</a:t>
            </a:r>
          </a:p>
          <a:p>
            <a:pPr lvl="1"/>
            <a:r>
              <a:rPr lang="en-US" dirty="0" smtClean="0"/>
              <a:t>Large, small, and medium size agencies on board</a:t>
            </a:r>
          </a:p>
          <a:p>
            <a:pPr lvl="1"/>
            <a:r>
              <a:rPr lang="en-US" dirty="0" smtClean="0"/>
              <a:t>Committee chairs as board members</a:t>
            </a:r>
          </a:p>
          <a:p>
            <a:r>
              <a:rPr lang="en-US" dirty="0" smtClean="0"/>
              <a:t>All substantive issues vetted openly among all members to ensure ‘buy-in’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81E66-0897-4F48-96B4-E8CA57D744B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 Sharing &amp; Networking</a:t>
            </a:r>
          </a:p>
        </p:txBody>
      </p:sp>
      <p:sp>
        <p:nvSpPr>
          <p:cNvPr id="2222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A9A7C-8F68-4896-ABFA-F18069581E0F}" type="slidenum">
              <a:rPr lang="en-US"/>
              <a:pPr/>
              <a:t>23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" y="1295400"/>
            <a:ext cx="3886200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n-US">
                <a:solidFill>
                  <a:srgbClr val="C00000"/>
                </a:solidFill>
              </a:rPr>
              <a:t>Conferences</a:t>
            </a:r>
          </a:p>
          <a:p>
            <a:pPr marL="1231900" indent="-254000" eaLnBrk="0" hangingPunct="0">
              <a:buClr>
                <a:srgbClr val="73083B"/>
              </a:buClr>
              <a:buSzPct val="100000"/>
              <a:buFont typeface="Wingdings" pitchFamily="2" charset="2"/>
              <a:buChar char="§"/>
            </a:pPr>
            <a:r>
              <a:rPr lang="en-US">
                <a:solidFill>
                  <a:srgbClr val="575757"/>
                </a:solidFill>
              </a:rPr>
              <a:t>Annual </a:t>
            </a:r>
          </a:p>
          <a:p>
            <a:pPr marL="1231900" indent="-254000" eaLnBrk="0" hangingPunct="0">
              <a:buClr>
                <a:srgbClr val="73083B"/>
              </a:buClr>
              <a:buSzPct val="100000"/>
              <a:buFont typeface="Wingdings" pitchFamily="2" charset="2"/>
              <a:buChar char="§"/>
            </a:pPr>
            <a:r>
              <a:rPr lang="en-US">
                <a:solidFill>
                  <a:srgbClr val="575757"/>
                </a:solidFill>
              </a:rPr>
              <a:t>EXPO</a:t>
            </a:r>
          </a:p>
          <a:p>
            <a:pPr marL="1231900" indent="-254000" eaLnBrk="0" hangingPunct="0">
              <a:buClr>
                <a:srgbClr val="73083B"/>
              </a:buClr>
              <a:buSzPct val="100000"/>
              <a:buFont typeface="Wingdings" pitchFamily="2" charset="2"/>
              <a:buChar char="§"/>
            </a:pPr>
            <a:r>
              <a:rPr lang="en-US">
                <a:solidFill>
                  <a:srgbClr val="575757"/>
                </a:solidFill>
              </a:rPr>
              <a:t>Rail</a:t>
            </a:r>
          </a:p>
          <a:p>
            <a:pPr marL="1231900" indent="-254000" eaLnBrk="0" hangingPunct="0">
              <a:buClr>
                <a:srgbClr val="73083B"/>
              </a:buClr>
              <a:buSzPct val="100000"/>
              <a:buFont typeface="Wingdings" pitchFamily="2" charset="2"/>
              <a:buChar char="§"/>
            </a:pPr>
            <a:r>
              <a:rPr lang="en-US">
                <a:solidFill>
                  <a:srgbClr val="575757"/>
                </a:solidFill>
              </a:rPr>
              <a:t>Legislative</a:t>
            </a:r>
          </a:p>
          <a:p>
            <a:pPr marL="1231900" indent="-254000" eaLnBrk="0" hangingPunct="0">
              <a:buClr>
                <a:srgbClr val="73083B"/>
              </a:buClr>
              <a:buSzPct val="100000"/>
              <a:buFont typeface="Wingdings" pitchFamily="2" charset="2"/>
              <a:buChar char="§"/>
            </a:pPr>
            <a:r>
              <a:rPr lang="en-US">
                <a:solidFill>
                  <a:srgbClr val="575757"/>
                </a:solidFill>
              </a:rPr>
              <a:t>Bus and Paratransit</a:t>
            </a:r>
          </a:p>
          <a:p>
            <a:pPr marL="1231900" indent="-254000" eaLnBrk="0" hangingPunct="0">
              <a:buClr>
                <a:srgbClr val="73083B"/>
              </a:buClr>
              <a:buSzPct val="100000"/>
              <a:buFont typeface="Wingdings" pitchFamily="2" charset="2"/>
              <a:buChar char="§"/>
            </a:pPr>
            <a:r>
              <a:rPr lang="en-US">
                <a:solidFill>
                  <a:srgbClr val="575757"/>
                </a:solidFill>
              </a:rPr>
              <a:t>Specialized workshops</a:t>
            </a:r>
          </a:p>
          <a:p>
            <a:pPr marL="1231900" indent="-254000" eaLnBrk="0" hangingPunct="0">
              <a:buClr>
                <a:srgbClr val="73083B"/>
              </a:buClr>
              <a:buSzPct val="100000"/>
              <a:buFont typeface="Wingdings" pitchFamily="2" charset="2"/>
              <a:buChar char="§"/>
            </a:pPr>
            <a:r>
              <a:rPr lang="en-US">
                <a:solidFill>
                  <a:srgbClr val="575757"/>
                </a:solidFill>
              </a:rPr>
              <a:t>Rail Rodeo and Bus Roadeo</a:t>
            </a:r>
          </a:p>
          <a:p>
            <a:pPr marL="1231900" indent="-254000" eaLnBrk="0" hangingPunct="0">
              <a:buClr>
                <a:srgbClr val="73083B"/>
              </a:buClr>
              <a:buSzPct val="100000"/>
              <a:buFont typeface="Wingdings" pitchFamily="2" charset="2"/>
              <a:buChar char="§"/>
            </a:pPr>
            <a:r>
              <a:rPr lang="en-US">
                <a:solidFill>
                  <a:srgbClr val="575757"/>
                </a:solidFill>
              </a:rPr>
              <a:t>Webinars</a:t>
            </a:r>
          </a:p>
          <a:p>
            <a:pPr marL="1231900" indent="-254000">
              <a:buFont typeface="Arial" charset="0"/>
              <a:buChar char="•"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4419600"/>
            <a:ext cx="3733800" cy="2586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>
              <a:buFont typeface="Arial" charset="0"/>
              <a:buChar char="•"/>
            </a:pPr>
            <a:r>
              <a:rPr lang="en-US">
                <a:solidFill>
                  <a:srgbClr val="C00000"/>
                </a:solidFill>
              </a:rPr>
              <a:t>Publications</a:t>
            </a:r>
          </a:p>
          <a:p>
            <a:pPr marL="1244600" indent="-266700" eaLnBrk="0" hangingPunct="0">
              <a:buClr>
                <a:srgbClr val="73083B"/>
              </a:buClr>
              <a:buSzPct val="100000"/>
              <a:buFont typeface="Wingdings" pitchFamily="2" charset="2"/>
              <a:buChar char="§"/>
            </a:pPr>
            <a:r>
              <a:rPr lang="en-US" i="1">
                <a:solidFill>
                  <a:srgbClr val="575757"/>
                </a:solidFill>
              </a:rPr>
              <a:t>Passenger Transport</a:t>
            </a:r>
          </a:p>
          <a:p>
            <a:pPr marL="1244600" indent="-266700" eaLnBrk="0" hangingPunct="0">
              <a:buClr>
                <a:srgbClr val="73083B"/>
              </a:buClr>
              <a:buSzPct val="100000"/>
              <a:buFont typeface="Wingdings" pitchFamily="2" charset="2"/>
              <a:buChar char="§"/>
            </a:pPr>
            <a:r>
              <a:rPr lang="en-US" i="1">
                <a:solidFill>
                  <a:srgbClr val="575757"/>
                </a:solidFill>
              </a:rPr>
              <a:t>Passenger Transport Express</a:t>
            </a:r>
          </a:p>
          <a:p>
            <a:pPr marL="1244600" indent="-266700" eaLnBrk="0" hangingPunct="0">
              <a:buClr>
                <a:srgbClr val="73083B"/>
              </a:buClr>
              <a:buSzPct val="100000"/>
              <a:buFont typeface="Wingdings" pitchFamily="2" charset="2"/>
              <a:buChar char="§"/>
            </a:pPr>
            <a:r>
              <a:rPr lang="en-US" i="1">
                <a:solidFill>
                  <a:srgbClr val="575757"/>
                </a:solidFill>
              </a:rPr>
              <a:t>Public Transportation Fact Book</a:t>
            </a:r>
          </a:p>
          <a:p>
            <a:pPr marL="1244600" indent="-266700" eaLnBrk="0" hangingPunct="0">
              <a:buClr>
                <a:srgbClr val="73083B"/>
              </a:buClr>
              <a:buSzPct val="100000"/>
              <a:buFont typeface="Wingdings" pitchFamily="2" charset="2"/>
              <a:buChar char="§"/>
            </a:pPr>
            <a:r>
              <a:rPr lang="en-US">
                <a:solidFill>
                  <a:srgbClr val="575757"/>
                </a:solidFill>
              </a:rPr>
              <a:t>Brochures</a:t>
            </a:r>
          </a:p>
          <a:p>
            <a:pPr marL="1244600" indent="-266700" eaLnBrk="0" hangingPunct="0">
              <a:buClr>
                <a:srgbClr val="73083B"/>
              </a:buClr>
              <a:buSzPct val="100000"/>
              <a:buFont typeface="Wingdings" pitchFamily="2" charset="2"/>
              <a:buChar char="§"/>
            </a:pPr>
            <a:r>
              <a:rPr lang="en-US">
                <a:solidFill>
                  <a:srgbClr val="575757"/>
                </a:solidFill>
              </a:rPr>
              <a:t>Studies, white papers</a:t>
            </a:r>
          </a:p>
          <a:p>
            <a:pPr marL="1244600" indent="-266700">
              <a:buFont typeface="Arial" charset="0"/>
              <a:buChar char="•"/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95800" y="1295400"/>
            <a:ext cx="3698875" cy="147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1">
              <a:buFont typeface="Arial" charset="0"/>
              <a:buChar char="•"/>
            </a:pPr>
            <a:r>
              <a:rPr lang="en-US">
                <a:solidFill>
                  <a:srgbClr val="C00000"/>
                </a:solidFill>
              </a:rPr>
              <a:t>My APTA</a:t>
            </a:r>
          </a:p>
          <a:p>
            <a:pPr marL="1244600" indent="-266700" eaLnBrk="0" hangingPunct="0">
              <a:buClr>
                <a:srgbClr val="73083B"/>
              </a:buClr>
              <a:buSzPct val="100000"/>
              <a:buFont typeface="Wingdings" pitchFamily="2" charset="2"/>
              <a:buChar char="§"/>
            </a:pPr>
            <a:r>
              <a:rPr lang="en-US">
                <a:solidFill>
                  <a:srgbClr val="575757"/>
                </a:solidFill>
              </a:rPr>
              <a:t>Online Forums</a:t>
            </a:r>
          </a:p>
          <a:p>
            <a:pPr marL="1244600" indent="-266700" eaLnBrk="0" hangingPunct="0">
              <a:buClr>
                <a:srgbClr val="73083B"/>
              </a:buClr>
              <a:buSzPct val="100000"/>
              <a:buFont typeface="Wingdings" pitchFamily="2" charset="2"/>
              <a:buChar char="§"/>
            </a:pPr>
            <a:r>
              <a:rPr lang="en-US">
                <a:solidFill>
                  <a:srgbClr val="575757"/>
                </a:solidFill>
              </a:rPr>
              <a:t>Membership Directory</a:t>
            </a:r>
          </a:p>
          <a:p>
            <a:pPr marL="1244600" indent="-266700" eaLnBrk="0" hangingPunct="0">
              <a:buClr>
                <a:srgbClr val="73083B"/>
              </a:buClr>
              <a:buSzPct val="100000"/>
              <a:buFont typeface="Wingdings" pitchFamily="2" charset="2"/>
              <a:buChar char="§"/>
            </a:pPr>
            <a:r>
              <a:rPr lang="en-US">
                <a:solidFill>
                  <a:srgbClr val="575757"/>
                </a:solidFill>
              </a:rPr>
              <a:t>Committee Lists</a:t>
            </a:r>
            <a:endParaRPr lang="en-US" b="1">
              <a:solidFill>
                <a:srgbClr val="575757"/>
              </a:solidFill>
            </a:endParaRPr>
          </a:p>
          <a:p>
            <a:pPr marL="1244600" indent="-266700"/>
            <a:endParaRPr lang="en-US"/>
          </a:p>
        </p:txBody>
      </p:sp>
      <p:sp>
        <p:nvSpPr>
          <p:cNvPr id="228359" name="TextBox 13"/>
          <p:cNvSpPr txBox="1">
            <a:spLocks noChangeArrowheads="1"/>
          </p:cNvSpPr>
          <p:nvPr/>
        </p:nvSpPr>
        <p:spPr bwMode="auto">
          <a:xfrm>
            <a:off x="4953000" y="2819400"/>
            <a:ext cx="4191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solidFill>
                  <a:srgbClr val="C00000"/>
                </a:solidFill>
              </a:rPr>
              <a:t>Industry Recognition</a:t>
            </a:r>
          </a:p>
          <a:p>
            <a:pPr lvl="1">
              <a:buClr>
                <a:srgbClr val="6C0000"/>
              </a:buClr>
              <a:buFont typeface="Wingdings" pitchFamily="2" charset="2"/>
              <a:buChar char="§"/>
            </a:pPr>
            <a:r>
              <a:rPr lang="en-US">
                <a:solidFill>
                  <a:srgbClr val="575757"/>
                </a:solidFill>
              </a:rPr>
              <a:t>  Bus and Rail Rodeo</a:t>
            </a:r>
          </a:p>
          <a:p>
            <a:pPr lvl="1">
              <a:buClr>
                <a:srgbClr val="6C0000"/>
              </a:buClr>
              <a:buFont typeface="Wingdings" pitchFamily="2" charset="2"/>
              <a:buChar char="§"/>
            </a:pPr>
            <a:r>
              <a:rPr lang="en-US">
                <a:solidFill>
                  <a:srgbClr val="575757"/>
                </a:solidFill>
              </a:rPr>
              <a:t>  AdWheel</a:t>
            </a:r>
          </a:p>
          <a:p>
            <a:pPr lvl="1">
              <a:buClr>
                <a:srgbClr val="6C0000"/>
              </a:buClr>
              <a:buFont typeface="Wingdings" pitchFamily="2" charset="2"/>
              <a:buChar char="§"/>
            </a:pPr>
            <a:r>
              <a:rPr lang="en-US">
                <a:solidFill>
                  <a:srgbClr val="575757"/>
                </a:solidFill>
              </a:rPr>
              <a:t>  Customer Service Challenge</a:t>
            </a:r>
          </a:p>
          <a:p>
            <a:pPr>
              <a:buFont typeface="Arial" charset="0"/>
              <a:buChar char="•"/>
            </a:pPr>
            <a:endParaRPr lang="en-US"/>
          </a:p>
        </p:txBody>
      </p:sp>
      <p:sp>
        <p:nvSpPr>
          <p:cNvPr id="228360" name="TextBox 14"/>
          <p:cNvSpPr txBox="1">
            <a:spLocks noChangeArrowheads="1"/>
          </p:cNvSpPr>
          <p:nvPr/>
        </p:nvSpPr>
        <p:spPr bwMode="auto">
          <a:xfrm>
            <a:off x="5105400" y="4419600"/>
            <a:ext cx="2444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>
                <a:solidFill>
                  <a:srgbClr val="C00000"/>
                </a:solidFill>
              </a:rPr>
              <a:t>International Network</a:t>
            </a:r>
          </a:p>
          <a:p>
            <a:pPr lvl="1">
              <a:buClr>
                <a:srgbClr val="760000"/>
              </a:buClr>
              <a:buFont typeface="Wingdings" pitchFamily="2" charset="2"/>
              <a:buChar char="§"/>
            </a:pPr>
            <a:r>
              <a:rPr lang="en-US"/>
              <a:t>  Alamys</a:t>
            </a:r>
          </a:p>
          <a:p>
            <a:pPr lvl="1">
              <a:buClr>
                <a:srgbClr val="760000"/>
              </a:buClr>
              <a:buFont typeface="Wingdings" pitchFamily="2" charset="2"/>
              <a:buChar char="§"/>
            </a:pPr>
            <a:r>
              <a:rPr lang="en-US"/>
              <a:t>  ANTP</a:t>
            </a:r>
          </a:p>
          <a:p>
            <a:pPr lvl="1">
              <a:buClr>
                <a:srgbClr val="760000"/>
              </a:buClr>
              <a:buFont typeface="Wingdings" pitchFamily="2" charset="2"/>
              <a:buChar char="§"/>
            </a:pPr>
            <a:r>
              <a:rPr lang="en-US"/>
              <a:t>  Asstra</a:t>
            </a:r>
          </a:p>
          <a:p>
            <a:pPr lvl="1">
              <a:buClr>
                <a:srgbClr val="760000"/>
              </a:buClr>
              <a:buFont typeface="Wingdings" pitchFamily="2" charset="2"/>
              <a:buChar char="§"/>
            </a:pPr>
            <a:r>
              <a:rPr lang="en-US"/>
              <a:t>  CUTA</a:t>
            </a:r>
          </a:p>
          <a:p>
            <a:pPr lvl="1">
              <a:buClr>
                <a:srgbClr val="760000"/>
              </a:buClr>
              <a:buFont typeface="Wingdings" pitchFamily="2" charset="2"/>
              <a:buChar char="§"/>
            </a:pPr>
            <a:r>
              <a:rPr lang="en-US"/>
              <a:t>  CUPTA</a:t>
            </a:r>
          </a:p>
          <a:p>
            <a:pPr lvl="1">
              <a:buClr>
                <a:srgbClr val="760000"/>
              </a:buClr>
              <a:buFont typeface="Wingdings" pitchFamily="2" charset="2"/>
              <a:buChar char="§"/>
            </a:pPr>
            <a:r>
              <a:rPr lang="en-US"/>
              <a:t>  UIC</a:t>
            </a:r>
          </a:p>
          <a:p>
            <a:pPr lvl="1">
              <a:buClr>
                <a:srgbClr val="760000"/>
              </a:buClr>
              <a:buFont typeface="Wingdings" pitchFamily="2" charset="2"/>
              <a:buChar char="§"/>
            </a:pPr>
            <a:r>
              <a:rPr lang="en-US"/>
              <a:t>  UITP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1A8E85-06A4-4B49-9F64-C5130A3E61E3}" type="slidenum">
              <a:rPr lang="en-US">
                <a:solidFill>
                  <a:schemeClr val="bg1"/>
                </a:solidFill>
              </a:rPr>
              <a:pPr/>
              <a:t>24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295400"/>
            <a:ext cx="7848600" cy="4648200"/>
          </a:xfrm>
        </p:spPr>
        <p:txBody>
          <a:bodyPr/>
          <a:lstStyle/>
          <a:p>
            <a:pPr marL="454025" indent="-454025" algn="ctr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FontTx/>
              <a:buNone/>
            </a:pPr>
            <a:endParaRPr lang="en-US" dirty="0" smtClean="0"/>
          </a:p>
          <a:p>
            <a:pPr marL="454025" indent="-454025" algn="ctr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FontTx/>
              <a:buNone/>
            </a:pPr>
            <a:endParaRPr lang="en-US" smtClean="0">
              <a:solidFill>
                <a:schemeClr val="accent2"/>
              </a:solidFill>
            </a:endParaRPr>
          </a:p>
          <a:p>
            <a:pPr marL="454025" indent="-454025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FontTx/>
              <a:buNone/>
            </a:pPr>
            <a:endParaRPr lang="en-US" smtClean="0"/>
          </a:p>
          <a:p>
            <a:pPr marL="454025" indent="-454025" eaLnBrk="1" hangingPunct="1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FontTx/>
              <a:buNone/>
            </a:pPr>
            <a:endParaRPr lang="en-US" dirty="0" smtClean="0"/>
          </a:p>
        </p:txBody>
      </p:sp>
      <p:sp>
        <p:nvSpPr>
          <p:cNvPr id="229380" name="Title 1"/>
          <p:cNvSpPr>
            <a:spLocks noGrp="1"/>
          </p:cNvSpPr>
          <p:nvPr>
            <p:ph type="title"/>
          </p:nvPr>
        </p:nvSpPr>
        <p:spPr>
          <a:xfrm>
            <a:off x="533400" y="3200400"/>
            <a:ext cx="7772400" cy="533400"/>
          </a:xfrm>
        </p:spPr>
        <p:txBody>
          <a:bodyPr/>
          <a:lstStyle/>
          <a:p>
            <a:pPr algn="ctr"/>
            <a:r>
              <a:rPr lang="en-US" sz="4800" dirty="0" smtClean="0"/>
              <a:t>¡Gracias Alamys!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jlarusch@apta.com</a:t>
            </a:r>
            <a:r>
              <a:rPr lang="en-US" dirty="0" smtClean="0">
                <a:solidFill>
                  <a:srgbClr val="4C55EB"/>
                </a:solidFill>
              </a:rPr>
              <a:t/>
            </a:r>
            <a:br>
              <a:rPr lang="en-US" dirty="0" smtClean="0">
                <a:solidFill>
                  <a:srgbClr val="4C55EB"/>
                </a:solidFill>
              </a:rPr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690968-8248-44D2-AA5A-37E71CEA0276}" type="slidenum">
              <a:rPr lang="en-US"/>
              <a:pPr/>
              <a:t>25</a:t>
            </a:fld>
            <a:endParaRPr lang="en-US"/>
          </a:p>
        </p:txBody>
      </p:sp>
      <p:sp>
        <p:nvSpPr>
          <p:cNvPr id="230403" name="Rectangle 25"/>
          <p:cNvSpPr>
            <a:spLocks noChangeArrowheads="1"/>
          </p:cNvSpPr>
          <p:nvPr/>
        </p:nvSpPr>
        <p:spPr bwMode="auto">
          <a:xfrm>
            <a:off x="304800" y="0"/>
            <a:ext cx="8839200" cy="685800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575757"/>
              </a:solidFill>
              <a:latin typeface="Times" pitchFamily="1" charset="0"/>
            </a:endParaRPr>
          </a:p>
        </p:txBody>
      </p:sp>
      <p:pic>
        <p:nvPicPr>
          <p:cNvPr id="230404" name="Picture 20" descr="CTR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71800"/>
            <a:ext cx="3886200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05" name="Picture 21" descr="Drewb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962400"/>
            <a:ext cx="471805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06" name="Picture 22" descr="Market St"/>
          <p:cNvPicPr>
            <a:picLocks noChangeAspect="1" noChangeArrowheads="1"/>
          </p:cNvPicPr>
          <p:nvPr/>
        </p:nvPicPr>
        <p:blipFill>
          <a:blip r:embed="rId4" cstate="print">
            <a:lum contrast="18000"/>
          </a:blip>
          <a:srcRect/>
          <a:stretch>
            <a:fillRect/>
          </a:stretch>
        </p:blipFill>
        <p:spPr bwMode="auto">
          <a:xfrm>
            <a:off x="5105400" y="76200"/>
            <a:ext cx="396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0407" name="Picture 23" descr="sn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55563"/>
            <a:ext cx="464820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0408" name="Group 15"/>
          <p:cNvGrpSpPr>
            <a:grpSpLocks/>
          </p:cNvGrpSpPr>
          <p:nvPr/>
        </p:nvGrpSpPr>
        <p:grpSpPr bwMode="auto">
          <a:xfrm>
            <a:off x="3657600" y="2362200"/>
            <a:ext cx="1857375" cy="1857375"/>
            <a:chOff x="2348" y="2007"/>
            <a:chExt cx="882" cy="882"/>
          </a:xfrm>
        </p:grpSpPr>
        <p:pic>
          <p:nvPicPr>
            <p:cNvPr id="230409" name="Picture 16" descr="APTA_Temp4_DM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48" y="2007"/>
              <a:ext cx="882" cy="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0410" name="Oval 17"/>
            <p:cNvSpPr>
              <a:spLocks noChangeArrowheads="1"/>
            </p:cNvSpPr>
            <p:nvPr/>
          </p:nvSpPr>
          <p:spPr bwMode="auto">
            <a:xfrm>
              <a:off x="2364" y="2028"/>
              <a:ext cx="840" cy="840"/>
            </a:xfrm>
            <a:prstGeom prst="ellipse">
              <a:avLst/>
            </a:prstGeom>
            <a:noFill/>
            <a:ln w="76200">
              <a:solidFill>
                <a:srgbClr val="73083B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>
                <a:solidFill>
                  <a:srgbClr val="575757"/>
                </a:solidFill>
                <a:latin typeface="Times" pitchFamily="1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B5429F-C249-4044-A2D2-C4347F107C52}" type="slidenum">
              <a:rPr lang="en-US">
                <a:solidFill>
                  <a:schemeClr val="bg1"/>
                </a:solidFill>
              </a:rPr>
              <a:pPr/>
              <a:t>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1094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5334000" cy="609600"/>
          </a:xfrm>
        </p:spPr>
        <p:txBody>
          <a:bodyPr/>
          <a:lstStyle/>
          <a:p>
            <a:pPr eaLnBrk="1" hangingPunct="1"/>
            <a:r>
              <a:rPr lang="en-US" smtClean="0"/>
              <a:t>Who Are We?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4953000" cy="5638800"/>
          </a:xfrm>
        </p:spPr>
        <p:txBody>
          <a:bodyPr/>
          <a:lstStyle/>
          <a:p>
            <a:pPr marL="233363" indent="-233363" eaLnBrk="1" hangingPunct="1">
              <a:spcBef>
                <a:spcPct val="65000"/>
              </a:spcBef>
              <a:buClr>
                <a:srgbClr val="73083B"/>
              </a:buClr>
              <a:buSzPct val="160000"/>
              <a:defRPr/>
            </a:pPr>
            <a:r>
              <a:rPr lang="en-US" b="1" dirty="0" smtClean="0">
                <a:latin typeface="+mj-lt"/>
              </a:rPr>
              <a:t>Principal public transportation trade organization, with more than 1,500 transit, business, and other members in the United States, Canada, and worldwide. </a:t>
            </a:r>
          </a:p>
          <a:p>
            <a:pPr marL="233363" indent="-233363" eaLnBrk="1" hangingPunct="1">
              <a:spcBef>
                <a:spcPct val="65000"/>
              </a:spcBef>
              <a:buClr>
                <a:srgbClr val="73083B"/>
              </a:buClr>
              <a:buSzPct val="160000"/>
              <a:defRPr/>
            </a:pPr>
            <a:r>
              <a:rPr lang="en-US" b="1" dirty="0" smtClean="0">
                <a:latin typeface="+mj-lt"/>
              </a:rPr>
              <a:t>Non-profit: 501(c)6.</a:t>
            </a:r>
          </a:p>
          <a:p>
            <a:pPr marL="233363" indent="-233363" eaLnBrk="1" hangingPunct="1">
              <a:spcBef>
                <a:spcPct val="65000"/>
              </a:spcBef>
              <a:buClr>
                <a:srgbClr val="73083B"/>
              </a:buClr>
              <a:buSzPct val="160000"/>
              <a:defRPr/>
            </a:pPr>
            <a:r>
              <a:rPr lang="en-US" b="1" dirty="0" smtClean="0">
                <a:latin typeface="+mj-lt"/>
              </a:rPr>
              <a:t>Began in 1882—the era of horse-drawn street railway cars.</a:t>
            </a:r>
          </a:p>
          <a:p>
            <a:pPr marL="233363" indent="-233363" eaLnBrk="1" hangingPunct="1">
              <a:spcBef>
                <a:spcPct val="65000"/>
              </a:spcBef>
              <a:buClr>
                <a:srgbClr val="73083B"/>
              </a:buClr>
              <a:buSzPct val="160000"/>
              <a:defRPr/>
            </a:pPr>
            <a:r>
              <a:rPr lang="en-US" b="1" dirty="0" smtClean="0"/>
              <a:t>90% of transit riders travel on APTA member systems.</a:t>
            </a:r>
            <a:endParaRPr lang="en-US" b="1" dirty="0" smtClean="0">
              <a:latin typeface="+mj-lt"/>
            </a:endParaRPr>
          </a:p>
        </p:txBody>
      </p:sp>
      <p:pic>
        <p:nvPicPr>
          <p:cNvPr id="210949" name="Picture 7" descr="http://technolog.it.umn.edu/technolog/spring2003/pics/rail_streetc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590800"/>
            <a:ext cx="30511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87FAA-6F78-4F2C-BCD8-8D019C9EE5A8}" type="slidenum">
              <a:rPr lang="en-US"/>
              <a:pPr/>
              <a:t>4</a:t>
            </a:fld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152400"/>
            <a:ext cx="7772400" cy="1371600"/>
          </a:xfrm>
        </p:spPr>
        <p:txBody>
          <a:bodyPr/>
          <a:lstStyle/>
          <a:p>
            <a:pPr eaLnBrk="1" hangingPunct="1"/>
            <a:r>
              <a:rPr lang="en-US" smtClean="0"/>
              <a:t>Who Are Our Members?</a:t>
            </a:r>
            <a:endParaRPr lang="en-US" b="0" smtClean="0"/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type="chart" idx="1"/>
          </p:nvPr>
        </p:nvGraphicFramePr>
        <p:xfrm>
          <a:off x="1676400" y="1143000"/>
          <a:ext cx="5334000" cy="5372100"/>
        </p:xfrm>
        <a:graphic>
          <a:graphicData uri="http://schemas.openxmlformats.org/presentationml/2006/ole">
            <p:oleObj spid="_x0000_s1026" name="Chart" r:id="rId4" imgW="11801586" imgH="11801496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APTA Stakeholders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490C3-CFED-408B-9359-37709F9A0408}" type="slidenum">
              <a:rPr lang="en-US">
                <a:solidFill>
                  <a:schemeClr val="bg1"/>
                </a:solidFill>
              </a:rPr>
              <a:pPr/>
              <a:t>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264194" name="AutoShape 2"/>
          <p:cNvSpPr>
            <a:spLocks noChangeArrowheads="1"/>
          </p:cNvSpPr>
          <p:nvPr/>
        </p:nvSpPr>
        <p:spPr bwMode="auto">
          <a:xfrm>
            <a:off x="1143000" y="1371600"/>
            <a:ext cx="6248400" cy="1619250"/>
          </a:xfrm>
          <a:prstGeom prst="roundRect">
            <a:avLst>
              <a:gd name="adj" fmla="val 6574"/>
            </a:avLst>
          </a:prstGeom>
          <a:gradFill rotWithShape="0">
            <a:gsLst>
              <a:gs pos="0">
                <a:srgbClr val="00397B">
                  <a:alpha val="69000"/>
                </a:srgbClr>
              </a:gs>
              <a:gs pos="50000">
                <a:srgbClr val="00397B">
                  <a:gamma/>
                  <a:tint val="90196"/>
                  <a:invGamma/>
                </a:srgbClr>
              </a:gs>
              <a:gs pos="100000">
                <a:srgbClr val="00397B">
                  <a:alpha val="69000"/>
                </a:srgbClr>
              </a:gs>
            </a:gsLst>
            <a:lin ang="18900000" scaled="1"/>
          </a:gradFill>
          <a:ln w="9525">
            <a:solidFill>
              <a:srgbClr val="00397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1299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762000"/>
            <a:ext cx="1676400" cy="533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73083B"/>
                </a:solidFill>
              </a:rPr>
              <a:t>Vision</a:t>
            </a:r>
            <a:endParaRPr lang="en-US" smtClean="0"/>
          </a:p>
        </p:txBody>
      </p:sp>
      <p:sp>
        <p:nvSpPr>
          <p:cNvPr id="21299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1600200"/>
            <a:ext cx="5334000" cy="10668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</a:pPr>
            <a:r>
              <a:rPr lang="en-US" sz="2600" smtClean="0">
                <a:solidFill>
                  <a:schemeClr val="bg1"/>
                </a:solidFill>
              </a:rPr>
              <a:t>Be the leading force in advancing public transportation </a:t>
            </a:r>
          </a:p>
        </p:txBody>
      </p:sp>
      <p:sp>
        <p:nvSpPr>
          <p:cNvPr id="6" name="AutoShape 2"/>
          <p:cNvSpPr>
            <a:spLocks noChangeArrowheads="1"/>
          </p:cNvSpPr>
          <p:nvPr/>
        </p:nvSpPr>
        <p:spPr bwMode="auto">
          <a:xfrm>
            <a:off x="1066800" y="4114800"/>
            <a:ext cx="6248400" cy="2368550"/>
          </a:xfrm>
          <a:prstGeom prst="roundRect">
            <a:avLst>
              <a:gd name="adj" fmla="val 6574"/>
            </a:avLst>
          </a:prstGeom>
          <a:gradFill rotWithShape="0">
            <a:gsLst>
              <a:gs pos="0">
                <a:srgbClr val="00397B">
                  <a:alpha val="67000"/>
                </a:srgbClr>
              </a:gs>
              <a:gs pos="50000">
                <a:srgbClr val="00397B">
                  <a:gamma/>
                  <a:tint val="90196"/>
                  <a:invGamma/>
                </a:srgbClr>
              </a:gs>
              <a:gs pos="100000">
                <a:srgbClr val="00397B">
                  <a:alpha val="67000"/>
                </a:srgbClr>
              </a:gs>
            </a:gsLst>
            <a:lin ang="18900000" scaled="1"/>
          </a:gradFill>
          <a:ln w="9525">
            <a:solidFill>
              <a:srgbClr val="00397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1295400" y="4191000"/>
            <a:ext cx="6019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120000"/>
              </a:lnSpc>
              <a:spcBef>
                <a:spcPct val="50000"/>
              </a:spcBef>
              <a:spcAft>
                <a:spcPts val="0"/>
              </a:spcAft>
              <a:buClr>
                <a:srgbClr val="750039"/>
              </a:buClr>
              <a:defRPr/>
            </a:pPr>
            <a:r>
              <a:rPr lang="en-US" sz="2400" kern="0" dirty="0">
                <a:solidFill>
                  <a:schemeClr val="bg1"/>
                </a:solidFill>
                <a:latin typeface="+mn-lt"/>
                <a:cs typeface="+mn-cs"/>
              </a:rPr>
              <a:t>To strengthen and improve public transportation, APTA serves and leads its diverse membership through advocacy, innovation, and information sharing</a:t>
            </a:r>
          </a:p>
        </p:txBody>
      </p:sp>
      <p:sp>
        <p:nvSpPr>
          <p:cNvPr id="213004" name="Rectangle 3"/>
          <p:cNvSpPr txBox="1">
            <a:spLocks noChangeArrowheads="1"/>
          </p:cNvSpPr>
          <p:nvPr/>
        </p:nvSpPr>
        <p:spPr bwMode="auto">
          <a:xfrm>
            <a:off x="533400" y="3276600"/>
            <a:ext cx="190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rgbClr val="73083B"/>
                </a:solidFill>
              </a:rPr>
              <a:t>Mission</a:t>
            </a:r>
            <a:endParaRPr lang="en-US" sz="3200" b="1">
              <a:solidFill>
                <a:srgbClr val="00397B"/>
              </a:solidFill>
            </a:endParaRPr>
          </a:p>
        </p:txBody>
      </p:sp>
      <p:sp>
        <p:nvSpPr>
          <p:cNvPr id="213005" name="Rectangle 2"/>
          <p:cNvSpPr txBox="1">
            <a:spLocks noChangeArrowheads="1"/>
          </p:cNvSpPr>
          <p:nvPr/>
        </p:nvSpPr>
        <p:spPr bwMode="auto">
          <a:xfrm>
            <a:off x="457200" y="6096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>
                <a:solidFill>
                  <a:srgbClr val="00397B"/>
                </a:solidFill>
              </a:rPr>
              <a:t>APTA’s Vision and Mission</a:t>
            </a:r>
            <a:br>
              <a:rPr lang="en-US" sz="3200" b="1">
                <a:solidFill>
                  <a:srgbClr val="00397B"/>
                </a:solidFill>
              </a:rPr>
            </a:br>
            <a:endParaRPr lang="en-US" sz="3200" b="1">
              <a:solidFill>
                <a:srgbClr val="00397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CC46C6-6D7F-4C47-88D5-14722E2D37C4}" type="slidenum">
              <a:rPr lang="en-US">
                <a:solidFill>
                  <a:schemeClr val="bg1"/>
                </a:solidFill>
              </a:rPr>
              <a:pPr/>
              <a:t>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86374" name="AutoShape 6"/>
          <p:cNvSpPr>
            <a:spLocks noChangeArrowheads="1"/>
          </p:cNvSpPr>
          <p:nvPr/>
        </p:nvSpPr>
        <p:spPr bwMode="auto">
          <a:xfrm>
            <a:off x="1143000" y="1600200"/>
            <a:ext cx="6019800" cy="45720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73083B">
                  <a:alpha val="42999"/>
                </a:srgbClr>
              </a:gs>
              <a:gs pos="50000">
                <a:srgbClr val="73083B">
                  <a:gamma/>
                  <a:tint val="60784"/>
                  <a:invGamma/>
                  <a:alpha val="25000"/>
                </a:srgbClr>
              </a:gs>
              <a:gs pos="100000">
                <a:srgbClr val="73083B">
                  <a:alpha val="42999"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140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eaLnBrk="1" hangingPunct="1"/>
            <a:r>
              <a:rPr lang="en-US" smtClean="0"/>
              <a:t>APTA’s Strategic Goals</a:t>
            </a:r>
            <a:br>
              <a:rPr lang="en-US" smtClean="0"/>
            </a:br>
            <a:endParaRPr lang="en-US" smtClean="0"/>
          </a:p>
        </p:txBody>
      </p:sp>
      <p:sp>
        <p:nvSpPr>
          <p:cNvPr id="214023" name="AutoShape 4"/>
          <p:cNvSpPr>
            <a:spLocks noChangeArrowheads="1"/>
          </p:cNvSpPr>
          <p:nvPr/>
        </p:nvSpPr>
        <p:spPr bwMode="auto">
          <a:xfrm>
            <a:off x="1268413" y="1582738"/>
            <a:ext cx="3390900" cy="714375"/>
          </a:xfrm>
          <a:prstGeom prst="roundRect">
            <a:avLst>
              <a:gd name="adj" fmla="val 16667"/>
            </a:avLst>
          </a:prstGeom>
          <a:solidFill>
            <a:srgbClr val="73083B"/>
          </a:solidFill>
          <a:ln w="9525">
            <a:noFill/>
            <a:round/>
            <a:headEnd/>
            <a:tailEnd/>
          </a:ln>
        </p:spPr>
        <p:txBody>
          <a:bodyPr wrap="none" lIns="182880" tIns="137160" rIns="182880" bIns="137160" anchor="ctr">
            <a:spAutoFit/>
          </a:bodyPr>
          <a:lstStyle/>
          <a:p>
            <a:pPr algn="ctr" eaLnBrk="0" hangingPunct="0"/>
            <a:r>
              <a:rPr lang="en-US" sz="2400" b="1">
                <a:solidFill>
                  <a:schemeClr val="bg1"/>
                </a:solidFill>
              </a:rPr>
              <a:t>Five Strategic Goals</a:t>
            </a:r>
          </a:p>
        </p:txBody>
      </p:sp>
      <p:sp>
        <p:nvSpPr>
          <p:cNvPr id="214024" name="Text Box 5"/>
          <p:cNvSpPr txBox="1">
            <a:spLocks noChangeArrowheads="1"/>
          </p:cNvSpPr>
          <p:nvPr/>
        </p:nvSpPr>
        <p:spPr bwMode="auto">
          <a:xfrm>
            <a:off x="1981200" y="2525713"/>
            <a:ext cx="48768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sz="2400" b="1">
                <a:solidFill>
                  <a:srgbClr val="00397B"/>
                </a:solidFill>
              </a:rPr>
              <a:t>Economic Sustainability</a:t>
            </a:r>
          </a:p>
          <a:p>
            <a:pPr marL="457200" indent="-457200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sz="2400" b="1">
                <a:solidFill>
                  <a:srgbClr val="00397B"/>
                </a:solidFill>
              </a:rPr>
              <a:t>Environmental Sustainability</a:t>
            </a:r>
          </a:p>
          <a:p>
            <a:pPr marL="457200" indent="-457200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sz="2400" b="1">
                <a:solidFill>
                  <a:srgbClr val="00397B"/>
                </a:solidFill>
              </a:rPr>
              <a:t>Safe And Reliable Mobility Systems</a:t>
            </a:r>
          </a:p>
          <a:p>
            <a:pPr marL="457200" indent="-457200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sz="2400" b="1">
                <a:solidFill>
                  <a:srgbClr val="00397B"/>
                </a:solidFill>
              </a:rPr>
              <a:t>A Quality Workforce</a:t>
            </a:r>
          </a:p>
          <a:p>
            <a:pPr marL="457200" indent="-457200" eaLnBrk="0" hangingPunct="0">
              <a:lnSpc>
                <a:spcPct val="110000"/>
              </a:lnSpc>
              <a:spcBef>
                <a:spcPct val="20000"/>
              </a:spcBef>
              <a:buFont typeface="Arial" charset="0"/>
              <a:buAutoNum type="arabicPeriod"/>
            </a:pPr>
            <a:r>
              <a:rPr lang="en-US" sz="2400" b="1">
                <a:solidFill>
                  <a:srgbClr val="00397B"/>
                </a:solidFill>
              </a:rPr>
              <a:t>Public Transportation: Essential Value To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/>
          <a:lstStyle/>
          <a:p>
            <a:r>
              <a:rPr lang="en-US" smtClean="0"/>
              <a:t>How APTA Defines </a:t>
            </a:r>
            <a:br>
              <a:rPr lang="en-US" smtClean="0"/>
            </a:br>
            <a:r>
              <a:rPr lang="en-US" smtClean="0"/>
              <a:t>Public Transportation</a:t>
            </a:r>
          </a:p>
        </p:txBody>
      </p:sp>
      <p:sp>
        <p:nvSpPr>
          <p:cNvPr id="215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Buses, heavy rail, commuter rail, light rail, streetcars, ferryboats, paratransit, vanpools</a:t>
            </a:r>
          </a:p>
          <a:p>
            <a:r>
              <a:rPr lang="en-US" smtClean="0"/>
              <a:t>Scale of operations</a:t>
            </a:r>
          </a:p>
          <a:p>
            <a:pPr lvl="1"/>
            <a:r>
              <a:rPr lang="en-US" sz="2400" smtClean="0"/>
              <a:t>Large Urban (Rail, Bus, Paratransit)</a:t>
            </a:r>
          </a:p>
          <a:p>
            <a:pPr lvl="1"/>
            <a:r>
              <a:rPr lang="en-US" sz="2400" smtClean="0"/>
              <a:t>Small to Medium Urban (Bus, streetcars, light rail)</a:t>
            </a:r>
          </a:p>
          <a:p>
            <a:pPr lvl="1"/>
            <a:r>
              <a:rPr lang="en-US" sz="2400" smtClean="0"/>
              <a:t>Rural (Demand response, limited fixed-route service)</a:t>
            </a:r>
          </a:p>
          <a:p>
            <a:r>
              <a:rPr lang="en-US" smtClean="0"/>
              <a:t>Typically local/regional delivery with local, state and federal funds</a:t>
            </a:r>
          </a:p>
          <a:p>
            <a:pPr>
              <a:buFontTx/>
              <a:buNone/>
            </a:pPr>
            <a:endParaRPr lang="en-US" smtClean="0"/>
          </a:p>
        </p:txBody>
      </p:sp>
      <p:sp>
        <p:nvSpPr>
          <p:cNvPr id="21197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F82E-F4FD-4F44-9571-38BE9AB24D26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2D7EA1-21D0-4AAF-97B9-694ACCDE9832}" type="slidenum">
              <a:rPr lang="en-US"/>
              <a:pPr/>
              <a:t>9</a:t>
            </a:fld>
            <a:endParaRPr lang="en-US"/>
          </a:p>
        </p:txBody>
      </p:sp>
      <p:sp>
        <p:nvSpPr>
          <p:cNvPr id="216067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09600"/>
            <a:ext cx="6629400" cy="914400"/>
          </a:xfrm>
        </p:spPr>
        <p:txBody>
          <a:bodyPr/>
          <a:lstStyle/>
          <a:p>
            <a:pPr eaLnBrk="1" hangingPunct="1"/>
            <a:r>
              <a:rPr lang="en-US" smtClean="0"/>
              <a:t>Public Transportation in the U.S. </a:t>
            </a:r>
          </a:p>
        </p:txBody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7010400" cy="4038600"/>
          </a:xfrm>
        </p:spPr>
        <p:txBody>
          <a:bodyPr/>
          <a:lstStyle/>
          <a:p>
            <a:pPr marL="241300" indent="-241300" eaLnBrk="1" hangingPunct="1">
              <a:lnSpc>
                <a:spcPct val="105000"/>
              </a:lnSpc>
              <a:spcBef>
                <a:spcPct val="70000"/>
              </a:spcBef>
              <a:buClr>
                <a:srgbClr val="73083B"/>
              </a:buClr>
              <a:buSzPct val="160000"/>
            </a:pPr>
            <a:r>
              <a:rPr lang="en-US" smtClean="0"/>
              <a:t>35 million boardings every weekday.</a:t>
            </a:r>
          </a:p>
          <a:p>
            <a:pPr marL="241300" indent="-241300" eaLnBrk="1" hangingPunct="1">
              <a:lnSpc>
                <a:spcPct val="105000"/>
              </a:lnSpc>
              <a:spcBef>
                <a:spcPct val="70000"/>
              </a:spcBef>
              <a:buClr>
                <a:srgbClr val="73083B"/>
              </a:buClr>
              <a:buSzPct val="160000"/>
            </a:pPr>
            <a:r>
              <a:rPr lang="en-US" smtClean="0"/>
              <a:t>10.2 billion annual boardings in 2010.</a:t>
            </a:r>
          </a:p>
          <a:p>
            <a:pPr marL="241300" indent="-241300" eaLnBrk="1" hangingPunct="1">
              <a:lnSpc>
                <a:spcPct val="105000"/>
              </a:lnSpc>
              <a:spcBef>
                <a:spcPct val="70000"/>
              </a:spcBef>
              <a:buClr>
                <a:srgbClr val="73083B"/>
              </a:buClr>
              <a:buSzPct val="160000"/>
            </a:pPr>
            <a:r>
              <a:rPr lang="en-US" smtClean="0"/>
              <a:t>Approximately 7,700 transit providers in U.S., but 70% of usage on top 30 systems.</a:t>
            </a:r>
          </a:p>
          <a:p>
            <a:pPr marL="241300" indent="-241300" eaLnBrk="1" hangingPunct="1">
              <a:lnSpc>
                <a:spcPct val="105000"/>
              </a:lnSpc>
              <a:spcBef>
                <a:spcPct val="70000"/>
              </a:spcBef>
              <a:buClr>
                <a:srgbClr val="73083B"/>
              </a:buClr>
              <a:buSzPct val="160000"/>
            </a:pPr>
            <a:r>
              <a:rPr lang="en-US" smtClean="0"/>
              <a:t>53% of trips on bus; 42% taken on Rail.</a:t>
            </a:r>
          </a:p>
          <a:p>
            <a:pPr marL="241300" indent="-241300" eaLnBrk="1" hangingPunct="1">
              <a:lnSpc>
                <a:spcPct val="105000"/>
              </a:lnSpc>
              <a:spcBef>
                <a:spcPct val="70000"/>
              </a:spcBef>
              <a:buClr>
                <a:srgbClr val="73083B"/>
              </a:buClr>
              <a:buSzPct val="160000"/>
            </a:pPr>
            <a:r>
              <a:rPr lang="en-US" smtClean="0"/>
              <a:t>46% of U.S. households have no access.</a:t>
            </a:r>
          </a:p>
          <a:p>
            <a:pPr marL="241300" indent="-241300" eaLnBrk="1" hangingPunct="1">
              <a:lnSpc>
                <a:spcPct val="105000"/>
              </a:lnSpc>
              <a:spcBef>
                <a:spcPct val="70000"/>
              </a:spcBef>
              <a:buClr>
                <a:srgbClr val="73083B"/>
              </a:buClr>
              <a:buSzPct val="160000"/>
            </a:pPr>
            <a:r>
              <a:rPr lang="en-US" smtClean="0"/>
              <a:t>$55 billion / yr. industry; directly employs 400,000 and supports 1.9 million jobs.</a:t>
            </a:r>
          </a:p>
          <a:p>
            <a:pPr marL="241300" indent="-241300" eaLnBrk="1" hangingPunct="1">
              <a:lnSpc>
                <a:spcPct val="105000"/>
              </a:lnSpc>
              <a:spcBef>
                <a:spcPct val="70000"/>
              </a:spcBef>
              <a:buClr>
                <a:srgbClr val="73083B"/>
              </a:buClr>
              <a:buSzPct val="160000"/>
            </a:pPr>
            <a:endParaRPr lang="en-US" smtClean="0"/>
          </a:p>
          <a:p>
            <a:pPr marL="241300" indent="-241300" eaLnBrk="1" hangingPunct="1">
              <a:lnSpc>
                <a:spcPct val="105000"/>
              </a:lnSpc>
              <a:spcBef>
                <a:spcPct val="70000"/>
              </a:spcBef>
              <a:buClr>
                <a:schemeClr val="tx1"/>
              </a:buClr>
              <a:buSzPct val="160000"/>
              <a:buFontTx/>
              <a:buNone/>
            </a:pPr>
            <a:endParaRPr lang="en-US" sz="1200" smtClean="0"/>
          </a:p>
          <a:p>
            <a:pPr marL="241300" indent="-241300" eaLnBrk="1" hangingPunct="1">
              <a:lnSpc>
                <a:spcPct val="105000"/>
              </a:lnSpc>
              <a:spcBef>
                <a:spcPct val="70000"/>
              </a:spcBef>
              <a:buClr>
                <a:schemeClr val="tx1"/>
              </a:buClr>
              <a:buSzPct val="160000"/>
              <a:buFontTx/>
              <a:buNone/>
            </a:pPr>
            <a:r>
              <a:rPr lang="en-US" sz="5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Blank Presentation">
  <a:themeElements>
    <a:clrScheme name="">
      <a:dk1>
        <a:srgbClr val="575757"/>
      </a:dk1>
      <a:lt1>
        <a:srgbClr val="FFFFFF"/>
      </a:lt1>
      <a:dk2>
        <a:srgbClr val="121AA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49494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">
      <a:dk1>
        <a:srgbClr val="575757"/>
      </a:dk1>
      <a:lt1>
        <a:srgbClr val="FFFFFF"/>
      </a:lt1>
      <a:dk2>
        <a:srgbClr val="121AA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49494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 Presentation">
  <a:themeElements>
    <a:clrScheme name="">
      <a:dk1>
        <a:srgbClr val="575757"/>
      </a:dk1>
      <a:lt1>
        <a:srgbClr val="FFFFFF"/>
      </a:lt1>
      <a:dk2>
        <a:srgbClr val="121AA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49494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Blank Presentation">
  <a:themeElements>
    <a:clrScheme name="">
      <a:dk1>
        <a:srgbClr val="575757"/>
      </a:dk1>
      <a:lt1>
        <a:srgbClr val="FFFFFF"/>
      </a:lt1>
      <a:dk2>
        <a:srgbClr val="121AA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49494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Blank Presentation">
  <a:themeElements>
    <a:clrScheme name="">
      <a:dk1>
        <a:srgbClr val="575757"/>
      </a:dk1>
      <a:lt1>
        <a:srgbClr val="FFFFFF"/>
      </a:lt1>
      <a:dk2>
        <a:srgbClr val="121AA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49494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lank Presentatio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lank Presentatio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lank Presentatio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lank Presentatio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800</Words>
  <Application>Microsoft Office PowerPoint</Application>
  <PresentationFormat>On-screen Show (4:3)</PresentationFormat>
  <Paragraphs>226</Paragraphs>
  <Slides>25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Office Theme</vt:lpstr>
      <vt:lpstr>Blank Presentation</vt:lpstr>
      <vt:lpstr>1_Blank Presentation</vt:lpstr>
      <vt:lpstr>2_Blank Presentation</vt:lpstr>
      <vt:lpstr>3_Blank Presentation</vt:lpstr>
      <vt:lpstr>4_Blank Presentation</vt:lpstr>
      <vt:lpstr>5_Blank Presentation</vt:lpstr>
      <vt:lpstr>6_Blank Presentation</vt:lpstr>
      <vt:lpstr>7_Blank Presentation</vt:lpstr>
      <vt:lpstr>9_Blank Presentation</vt:lpstr>
      <vt:lpstr>10_Blank Presentation</vt:lpstr>
      <vt:lpstr>11_Blank Presentation</vt:lpstr>
      <vt:lpstr>12_Blank Presentation</vt:lpstr>
      <vt:lpstr>1_Office Theme</vt:lpstr>
      <vt:lpstr>Chart</vt:lpstr>
      <vt:lpstr>Microsoft Office Excel 97-2003 Worksheet</vt:lpstr>
      <vt:lpstr>Slide 1</vt:lpstr>
      <vt:lpstr>Alamys General Assembly Guadalajara, Mexico   The American Public Transportation Association: Advancing Public Transportation in North America </vt:lpstr>
      <vt:lpstr>Who Are We?</vt:lpstr>
      <vt:lpstr>Who Are Our Members?</vt:lpstr>
      <vt:lpstr>APTA Stakeholders</vt:lpstr>
      <vt:lpstr>Vision</vt:lpstr>
      <vt:lpstr>APTA’s Strategic Goals </vt:lpstr>
      <vt:lpstr>How APTA Defines  Public Transportation</vt:lpstr>
      <vt:lpstr>Public Transportation in the U.S. </vt:lpstr>
      <vt:lpstr>Trends Point to an Expanding Role </vt:lpstr>
      <vt:lpstr>Public Transit Use Growing Faster Than Highway Use (1995 – 2009)</vt:lpstr>
      <vt:lpstr>Significant Expansion Nationally (# of rail systems)</vt:lpstr>
      <vt:lpstr>Challenges…But Also Opportunities</vt:lpstr>
      <vt:lpstr>Sources of Transit Funding</vt:lpstr>
      <vt:lpstr>2008 Industry Revenue Sources –  $55 Billion </vt:lpstr>
      <vt:lpstr>Sources of State/Local Funding Assistance</vt:lpstr>
      <vt:lpstr>Public Private Partnerships</vt:lpstr>
      <vt:lpstr>Denver Eagle P3 Project</vt:lpstr>
      <vt:lpstr>Denver Eagle P3</vt:lpstr>
      <vt:lpstr>Advocacy </vt:lpstr>
      <vt:lpstr>Workforce Development</vt:lpstr>
      <vt:lpstr>Consensus</vt:lpstr>
      <vt:lpstr>Information Sharing &amp; Networking</vt:lpstr>
      <vt:lpstr>¡Gracias Alamys!   jlarusch@apta.com 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Julia Walke</dc:creator>
  <cp:lastModifiedBy>Jim LaRusch</cp:lastModifiedBy>
  <cp:revision>30</cp:revision>
  <dcterms:created xsi:type="dcterms:W3CDTF">2011-11-09T15:59:30Z</dcterms:created>
  <dcterms:modified xsi:type="dcterms:W3CDTF">2011-11-22T16:36:57Z</dcterms:modified>
</cp:coreProperties>
</file>