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</p:sldMasterIdLst>
  <p:notesMasterIdLst>
    <p:notesMasterId r:id="rId6"/>
  </p:notesMasterIdLst>
  <p:sldIdLst>
    <p:sldId id="267" r:id="rId3"/>
    <p:sldId id="268" r:id="rId4"/>
    <p:sldId id="26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accent2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accent2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accent2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accent2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accent2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accent2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accent2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accent2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accent2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3854B2F8-3740-4C1A-B5DA-FC95F9E4FE3E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573710-97E9-4A2C-ABF8-A7D0B7F2AFB7}" type="slidenum">
              <a:rPr lang="en-GB"/>
              <a:pPr/>
              <a:t>1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573710-97E9-4A2C-ABF8-A7D0B7F2AFB7}" type="slidenum">
              <a:rPr lang="en-GB"/>
              <a:pPr/>
              <a:t>2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573710-97E9-4A2C-ABF8-A7D0B7F2AFB7}" type="slidenum">
              <a:rPr lang="en-GB"/>
              <a:pPr/>
              <a:t>3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0A8F2-1DEC-4FBB-B1CA-C19F9D3649A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111929-7DF3-4B17-82B3-4DD9917E37A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8588" y="404813"/>
            <a:ext cx="2001837" cy="5111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5857875" cy="5111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49F82-E1CF-444C-9A28-826351BE828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D63772-B705-4748-8F21-115BA8D34C5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75F83E-E42B-4E65-A694-8EBFF7BE730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252E8-867C-48FA-A7E7-7C077C3D090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44675"/>
            <a:ext cx="40386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4675"/>
            <a:ext cx="40386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C57683-140F-4C01-8BAB-1E41A2D5D0A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6519DD-BDCC-4182-B807-FA8BC5CF2D9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1AAD89-72C9-4B0C-8A04-00793CEA3DE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35D17E-E8C0-4A5C-918A-B81889FE5E6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917239-F7A5-4CB2-9DB9-9327976CE0C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2E9BBC-B78A-410B-98F6-B1DEA73D04E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95439-4ABD-4C2E-B7CE-B6FCBB9DD7F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3F3D1-5DC8-4CCB-825B-41B605D6B19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76250"/>
            <a:ext cx="2057400" cy="518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6250"/>
            <a:ext cx="6019800" cy="518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40F982-1DE7-4956-9E91-EB9197375DF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813" y="476250"/>
            <a:ext cx="7138987" cy="1152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44675"/>
            <a:ext cx="4038600" cy="3816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4675"/>
            <a:ext cx="4038600" cy="3816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3EABF96-1027-4837-B365-5F490D9DA68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813" y="476250"/>
            <a:ext cx="7138987" cy="1152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844675"/>
            <a:ext cx="8229600" cy="38163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5C61430-BD02-47C7-9307-5A081CA5BB3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FD9A26-6D41-4AA6-83FD-CE4FDF65686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2205038"/>
            <a:ext cx="3889375" cy="3311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1525" y="2205038"/>
            <a:ext cx="3889375" cy="3311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89D4C0-C9FE-470B-849D-21F9E541AF5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7801C-ADC2-48E4-BA75-28CEB2A9BBA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FC4F5-38F2-49F4-A160-910192F3B7A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ACE095-8FC9-447B-8DAA-37C0A1E5990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BD7845-3F9A-41C2-A07E-39D4E3901F0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A1D0D9-90B6-49F9-BAC7-76A9DA0507C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logo_xxv_asamblea"/>
          <p:cNvPicPr>
            <a:picLocks noChangeAspect="1" noChangeArrowheads="1"/>
          </p:cNvPicPr>
          <p:nvPr userDrawn="1"/>
        </p:nvPicPr>
        <p:blipFill>
          <a:blip r:embed="rId13" cstate="print"/>
          <a:srcRect r="4411"/>
          <a:stretch>
            <a:fillRect/>
          </a:stretch>
        </p:blipFill>
        <p:spPr bwMode="auto">
          <a:xfrm>
            <a:off x="0" y="0"/>
            <a:ext cx="1547813" cy="1052513"/>
          </a:xfrm>
          <a:prstGeom prst="rect">
            <a:avLst/>
          </a:prstGeom>
          <a:noFill/>
        </p:spPr>
      </p:pic>
      <p:pic>
        <p:nvPicPr>
          <p:cNvPr id="2056" name="Picture 8" descr="barra2_logo_xxv_asamblea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5737225"/>
            <a:ext cx="9144000" cy="1120775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63713" y="333375"/>
            <a:ext cx="693261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205038"/>
            <a:ext cx="8135938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rebuchet MS" pitchFamily="34" charset="0"/>
              </a:defRPr>
            </a:lvl1pPr>
          </a:lstStyle>
          <a:p>
            <a:endParaRPr lang="es-E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rebuchet MS" pitchFamily="34" charset="0"/>
              </a:defRPr>
            </a:lvl1pPr>
          </a:lstStyle>
          <a:p>
            <a:fld id="{65909B8E-8313-489C-BF2D-0525AF08E96E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2059" name="Rectangle 11"/>
          <p:cNvSpPr>
            <a:spLocks noChangeArrowheads="1"/>
          </p:cNvSpPr>
          <p:nvPr userDrawn="1"/>
        </p:nvSpPr>
        <p:spPr bwMode="auto">
          <a:xfrm>
            <a:off x="2303463" y="6597650"/>
            <a:ext cx="51482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sz="1200">
                <a:solidFill>
                  <a:schemeClr val="bg1"/>
                </a:solidFill>
                <a:latin typeface="Trebuchet MS" pitchFamily="34" charset="0"/>
              </a:rPr>
              <a:t>“Presente y futuro de la movilidad en Iberoamérica”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Verdana" pitchFamily="34" charset="0"/>
          <a:cs typeface="Arial" charset="0"/>
        </a:defRPr>
      </a:lvl9pPr>
    </p:titleStyle>
    <p:bodyStyle>
      <a:lvl1pPr algn="l" rtl="0" eaLnBrk="0" fontAlgn="base" hangingPunct="0">
        <a:spcBef>
          <a:spcPct val="5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522288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logo_xxv_asamblea"/>
          <p:cNvPicPr>
            <a:picLocks noChangeAspect="1" noChangeArrowheads="1"/>
          </p:cNvPicPr>
          <p:nvPr userDrawn="1"/>
        </p:nvPicPr>
        <p:blipFill>
          <a:blip r:embed="rId15" cstate="print"/>
          <a:srcRect r="4411"/>
          <a:stretch>
            <a:fillRect/>
          </a:stretch>
        </p:blipFill>
        <p:spPr bwMode="auto">
          <a:xfrm>
            <a:off x="0" y="0"/>
            <a:ext cx="1547813" cy="1052513"/>
          </a:xfrm>
          <a:prstGeom prst="rect">
            <a:avLst/>
          </a:prstGeom>
          <a:noFill/>
        </p:spPr>
      </p:pic>
      <p:pic>
        <p:nvPicPr>
          <p:cNvPr id="3081" name="Picture 9" descr="barra2_logo_xxv_asamblea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5737225"/>
            <a:ext cx="9144000" cy="1120775"/>
          </a:xfrm>
          <a:prstGeom prst="rect">
            <a:avLst/>
          </a:prstGeom>
          <a:noFill/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476250"/>
            <a:ext cx="7138987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44675"/>
            <a:ext cx="8229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rebuchet MS" pitchFamily="34" charset="0"/>
              </a:defRPr>
            </a:lvl1pPr>
          </a:lstStyle>
          <a:p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rebuchet MS" pitchFamily="34" charset="0"/>
              </a:defRPr>
            </a:lvl1pPr>
          </a:lstStyle>
          <a:p>
            <a:fld id="{9CA0A4D3-DA40-473D-9539-C245554A7423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2303463" y="6597650"/>
            <a:ext cx="51482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sz="1200">
                <a:solidFill>
                  <a:schemeClr val="bg1"/>
                </a:solidFill>
                <a:latin typeface="Trebuchet MS" pitchFamily="34" charset="0"/>
              </a:rPr>
              <a:t>“Presente y futuro de la movilidad en Iberoamérica”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rebuchet MS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>
          <a:solidFill>
            <a:schemeClr val="tx1"/>
          </a:solidFill>
          <a:latin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476250"/>
            <a:ext cx="5903912" cy="1152525"/>
          </a:xfrm>
        </p:spPr>
        <p:txBody>
          <a:bodyPr/>
          <a:lstStyle/>
          <a:p>
            <a:pPr eaLnBrk="1" hangingPunct="1"/>
            <a:r>
              <a:rPr lang="en-GB" b="1" dirty="0" smtClean="0"/>
              <a:t>Challenges Faced in the Development of Public Transport Systems in North America</a:t>
            </a:r>
            <a:endParaRPr lang="sv-SE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4950" indent="-234950">
              <a:lnSpc>
                <a:spcPct val="85000"/>
              </a:lnSpc>
              <a:buFontTx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 global leader</a:t>
            </a:r>
          </a:p>
          <a:p>
            <a:pPr marL="571500" lvl="1" indent="-222250">
              <a:lnSpc>
                <a:spcPct val="85000"/>
              </a:lnSpc>
              <a:buFontTx/>
              <a:buChar char="–"/>
            </a:pPr>
            <a:r>
              <a:rPr lang="en-US" sz="1800" dirty="0" smtClean="0">
                <a:solidFill>
                  <a:schemeClr val="tx1"/>
                </a:solidFill>
              </a:rPr>
              <a:t>Professional Technical and Management Support Services</a:t>
            </a:r>
          </a:p>
          <a:p>
            <a:pPr marL="571500" lvl="1" indent="-222250">
              <a:lnSpc>
                <a:spcPct val="85000"/>
              </a:lnSpc>
              <a:buFontTx/>
              <a:buChar char="–"/>
            </a:pPr>
            <a:r>
              <a:rPr lang="en-US" sz="1800" dirty="0" smtClean="0">
                <a:solidFill>
                  <a:schemeClr val="tx1"/>
                </a:solidFill>
              </a:rPr>
              <a:t>Key end markets: Construction Services; Environment; Energy; Facilities; Government; Program, Cost, Consultancy; Transportation; and Water</a:t>
            </a:r>
          </a:p>
          <a:p>
            <a:pPr marL="234950" indent="-234950">
              <a:lnSpc>
                <a:spcPct val="85000"/>
              </a:lnSpc>
              <a:buFontTx/>
              <a:buChar char="•"/>
            </a:pPr>
            <a:endParaRPr lang="en-US" sz="800" dirty="0" smtClean="0">
              <a:solidFill>
                <a:schemeClr val="tx1"/>
              </a:solidFill>
            </a:endParaRPr>
          </a:p>
          <a:p>
            <a:pPr marL="234950" indent="-234950">
              <a:lnSpc>
                <a:spcPct val="85000"/>
              </a:lnSpc>
              <a:buFontTx/>
              <a:buChar char="•"/>
            </a:pPr>
            <a:endParaRPr lang="en-US" sz="800" dirty="0" smtClean="0">
              <a:solidFill>
                <a:schemeClr val="tx1"/>
              </a:solidFill>
            </a:endParaRPr>
          </a:p>
          <a:p>
            <a:pPr marL="234950" indent="-234950">
              <a:lnSpc>
                <a:spcPct val="85000"/>
              </a:lnSpc>
              <a:spcBef>
                <a:spcPts val="200"/>
              </a:spcBef>
              <a:spcAft>
                <a:spcPts val="600"/>
              </a:spcAft>
              <a:buFontTx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45,000+ employees operating in approximately 125 countries</a:t>
            </a:r>
            <a:endParaRPr lang="en-US" sz="800" dirty="0" smtClean="0">
              <a:solidFill>
                <a:schemeClr val="tx1"/>
              </a:solidFill>
            </a:endParaRPr>
          </a:p>
          <a:p>
            <a:pPr marL="234950" indent="-234950">
              <a:lnSpc>
                <a:spcPct val="85000"/>
              </a:lnSpc>
              <a:spcBef>
                <a:spcPts val="200"/>
              </a:spcBef>
              <a:spcAft>
                <a:spcPts val="600"/>
              </a:spcAft>
              <a:buFontTx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US$7.7 billion of revenue during the 12 months ended June 30, 2011</a:t>
            </a:r>
            <a:endParaRPr lang="en-US" sz="800" dirty="0" smtClean="0">
              <a:solidFill>
                <a:schemeClr val="tx1"/>
              </a:solidFill>
            </a:endParaRPr>
          </a:p>
          <a:p>
            <a:pPr marL="234950" indent="-234950">
              <a:lnSpc>
                <a:spcPct val="85000"/>
              </a:lnSpc>
              <a:spcBef>
                <a:spcPts val="200"/>
              </a:spcBef>
              <a:spcAft>
                <a:spcPts val="600"/>
              </a:spcAft>
              <a:buFontTx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Currently No. 352 on the </a:t>
            </a:r>
            <a:r>
              <a:rPr lang="en-US" i="1" dirty="0" smtClean="0">
                <a:solidFill>
                  <a:schemeClr val="tx1"/>
                </a:solidFill>
              </a:rPr>
              <a:t>Fortune 500</a:t>
            </a:r>
            <a:endParaRPr lang="en-US" sz="800" i="1" dirty="0" smtClean="0">
              <a:solidFill>
                <a:schemeClr val="tx1"/>
              </a:solidFill>
            </a:endParaRPr>
          </a:p>
          <a:p>
            <a:pPr marL="234950" indent="-234950">
              <a:lnSpc>
                <a:spcPct val="85000"/>
              </a:lnSpc>
              <a:spcBef>
                <a:spcPts val="200"/>
              </a:spcBef>
              <a:spcAft>
                <a:spcPts val="600"/>
              </a:spcAft>
              <a:buFontTx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Ranked by </a:t>
            </a:r>
            <a:r>
              <a:rPr lang="en-US" dirty="0" err="1" smtClean="0">
                <a:solidFill>
                  <a:schemeClr val="tx1"/>
                </a:solidFill>
              </a:rPr>
              <a:t>Ethisphere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as one of the world’s 110 most ethical companies</a:t>
            </a:r>
            <a:endParaRPr lang="en-US" i="1" dirty="0" smtClean="0">
              <a:solidFill>
                <a:schemeClr val="tx1"/>
              </a:solidFill>
            </a:endParaRPr>
          </a:p>
          <a:p>
            <a:pPr eaLnBrk="1" hangingPunct="1"/>
            <a:endParaRPr lang="sv-SE" dirty="0" smtClean="0"/>
          </a:p>
        </p:txBody>
      </p:sp>
      <p:pic>
        <p:nvPicPr>
          <p:cNvPr id="5" name="Picture 11" descr="AECOM_Log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4014" y="296391"/>
            <a:ext cx="1314450" cy="468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476250"/>
            <a:ext cx="5903912" cy="1152525"/>
          </a:xfrm>
        </p:spPr>
        <p:txBody>
          <a:bodyPr/>
          <a:lstStyle/>
          <a:p>
            <a:pPr eaLnBrk="1" hangingPunct="1"/>
            <a:r>
              <a:rPr lang="en-GB" b="1" dirty="0" smtClean="0"/>
              <a:t>Challenges Faced in the Development of Public Transport Systems in North America</a:t>
            </a:r>
            <a:endParaRPr lang="sv-SE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v-SE" dirty="0" smtClean="0"/>
              <a:t>Business Member Concerns</a:t>
            </a:r>
          </a:p>
          <a:p>
            <a:pPr lvl="1" eaLnBrk="1" hangingPunct="1"/>
            <a:r>
              <a:rPr lang="sv-SE" dirty="0" smtClean="0"/>
              <a:t>Funding</a:t>
            </a:r>
          </a:p>
          <a:p>
            <a:pPr lvl="2" eaLnBrk="1" hangingPunct="1"/>
            <a:r>
              <a:rPr lang="sv-SE" dirty="0" smtClean="0"/>
              <a:t>Educate Federal, State and Local Officials</a:t>
            </a:r>
            <a:endParaRPr lang="sv-SE" dirty="0" smtClean="0"/>
          </a:p>
          <a:p>
            <a:pPr lvl="1" eaLnBrk="1" hangingPunct="1"/>
            <a:r>
              <a:rPr lang="sv-SE" dirty="0" smtClean="0"/>
              <a:t>Advocacy</a:t>
            </a:r>
          </a:p>
          <a:p>
            <a:pPr lvl="2" eaLnBrk="1" hangingPunct="1"/>
            <a:r>
              <a:rPr lang="sv-SE" dirty="0" smtClean="0"/>
              <a:t>General Public</a:t>
            </a:r>
          </a:p>
          <a:p>
            <a:pPr lvl="2" eaLnBrk="1" hangingPunct="1"/>
            <a:r>
              <a:rPr lang="sv-SE" dirty="0" smtClean="0"/>
              <a:t>Business Community</a:t>
            </a:r>
          </a:p>
          <a:p>
            <a:pPr lvl="1" eaLnBrk="1" hangingPunct="1"/>
            <a:r>
              <a:rPr lang="sv-SE" dirty="0" smtClean="0"/>
              <a:t>Procurement Methods for Emerging Models</a:t>
            </a:r>
          </a:p>
          <a:p>
            <a:pPr lvl="2" eaLnBrk="1" hangingPunct="1"/>
            <a:r>
              <a:rPr lang="sv-SE" dirty="0" smtClean="0"/>
              <a:t>Transparent discussion of procrument approaches</a:t>
            </a:r>
          </a:p>
          <a:p>
            <a:pPr lvl="1" eaLnBrk="1" hangingPunct="1"/>
            <a:endParaRPr lang="sv-SE" dirty="0" smtClean="0"/>
          </a:p>
          <a:p>
            <a:pPr lvl="1" eaLnBrk="1" hangingPunct="1"/>
            <a:endParaRPr lang="sv-SE" dirty="0" smtClean="0"/>
          </a:p>
        </p:txBody>
      </p:sp>
      <p:pic>
        <p:nvPicPr>
          <p:cNvPr id="5" name="Picture 11" descr="AECOM_Log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4014" y="296391"/>
            <a:ext cx="1314450" cy="468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476250"/>
            <a:ext cx="5903912" cy="1152525"/>
          </a:xfrm>
        </p:spPr>
        <p:txBody>
          <a:bodyPr/>
          <a:lstStyle/>
          <a:p>
            <a:pPr eaLnBrk="1" hangingPunct="1"/>
            <a:r>
              <a:rPr lang="en-GB" b="1" dirty="0" smtClean="0"/>
              <a:t>Challenges Faced in the Development of Public Transport Systems in North America</a:t>
            </a:r>
            <a:endParaRPr lang="sv-SE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sv-SE" dirty="0" smtClean="0"/>
              <a:t>Education</a:t>
            </a:r>
          </a:p>
          <a:p>
            <a:pPr lvl="2" eaLnBrk="1" hangingPunct="1"/>
            <a:r>
              <a:rPr lang="sv-SE" dirty="0" smtClean="0"/>
              <a:t>APTA Leadership Forum</a:t>
            </a:r>
            <a:endParaRPr lang="sv-SE" dirty="0" smtClean="0"/>
          </a:p>
          <a:p>
            <a:pPr lvl="1" eaLnBrk="1" hangingPunct="1"/>
            <a:r>
              <a:rPr lang="sv-SE" dirty="0" smtClean="0"/>
              <a:t>Technical </a:t>
            </a:r>
            <a:r>
              <a:rPr lang="sv-SE" dirty="0" smtClean="0"/>
              <a:t>Excellence</a:t>
            </a:r>
          </a:p>
          <a:p>
            <a:pPr lvl="2" eaLnBrk="1" hangingPunct="1"/>
            <a:r>
              <a:rPr lang="sv-SE" dirty="0" smtClean="0"/>
              <a:t>On going standards development and refinement</a:t>
            </a:r>
            <a:endParaRPr lang="sv-SE" dirty="0" smtClean="0"/>
          </a:p>
        </p:txBody>
      </p:sp>
      <p:pic>
        <p:nvPicPr>
          <p:cNvPr id="5" name="Picture 11" descr="AECOM_Log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4014" y="296391"/>
            <a:ext cx="1314450" cy="468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lamays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alamys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152</Words>
  <Application>Microsoft Office PowerPoint</Application>
  <PresentationFormat>On-screen Show (4:3)</PresentationFormat>
  <Paragraphs>27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1_Alamays</vt:lpstr>
      <vt:lpstr>2_alamys</vt:lpstr>
      <vt:lpstr>Challenges Faced in the Development of Public Transport Systems in North America</vt:lpstr>
      <vt:lpstr>Challenges Faced in the Development of Public Transport Systems in North America</vt:lpstr>
      <vt:lpstr>Challenges Faced in the Development of Public Transport Systems in North America</vt:lpstr>
    </vt:vector>
  </TitlesOfParts>
  <Company>Sigtuna Communications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Delice Gan</dc:creator>
  <cp:lastModifiedBy>Stephen Polechronis</cp:lastModifiedBy>
  <cp:revision>44</cp:revision>
  <dcterms:created xsi:type="dcterms:W3CDTF">2004-10-01T15:37:41Z</dcterms:created>
  <dcterms:modified xsi:type="dcterms:W3CDTF">2011-11-20T21:06:33Z</dcterms:modified>
</cp:coreProperties>
</file>