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343" r:id="rId3"/>
    <p:sldId id="340" r:id="rId4"/>
    <p:sldId id="390" r:id="rId5"/>
    <p:sldId id="332" r:id="rId6"/>
    <p:sldId id="365" r:id="rId7"/>
    <p:sldId id="342" r:id="rId8"/>
    <p:sldId id="368" r:id="rId9"/>
    <p:sldId id="367" r:id="rId10"/>
    <p:sldId id="328" r:id="rId11"/>
    <p:sldId id="391" r:id="rId12"/>
    <p:sldId id="347" r:id="rId13"/>
    <p:sldId id="335" r:id="rId14"/>
    <p:sldId id="338" r:id="rId15"/>
    <p:sldId id="374" r:id="rId16"/>
    <p:sldId id="366" r:id="rId17"/>
    <p:sldId id="377" r:id="rId18"/>
    <p:sldId id="375" r:id="rId19"/>
    <p:sldId id="373" r:id="rId20"/>
    <p:sldId id="376" r:id="rId21"/>
    <p:sldId id="388" r:id="rId22"/>
    <p:sldId id="384" r:id="rId23"/>
    <p:sldId id="385" r:id="rId24"/>
    <p:sldId id="383" r:id="rId25"/>
    <p:sldId id="393" r:id="rId26"/>
    <p:sldId id="333" r:id="rId27"/>
    <p:sldId id="386" r:id="rId28"/>
    <p:sldId id="387" r:id="rId29"/>
    <p:sldId id="381" r:id="rId30"/>
    <p:sldId id="392" r:id="rId31"/>
    <p:sldId id="267" r:id="rId32"/>
    <p:sldId id="394" r:id="rId33"/>
  </p:sldIdLst>
  <p:sldSz cx="9144000" cy="6858000" type="screen4x3"/>
  <p:notesSz cx="6858000" cy="9144000"/>
  <p:defaultTextStyle>
    <a:defPPr>
      <a:defRPr lang="es-E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AA42"/>
    <a:srgbClr val="FA12D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0" autoAdjust="0"/>
    <p:restoredTop sz="83871" autoAdjust="0"/>
  </p:normalViewPr>
  <p:slideViewPr>
    <p:cSldViewPr snapToGrid="0" snapToObjects="1">
      <p:cViewPr varScale="1">
        <p:scale>
          <a:sx n="79" d="100"/>
          <a:sy n="79" d="100"/>
        </p:scale>
        <p:origin x="-342" y="-9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60" d="100"/>
          <a:sy n="60" d="100"/>
        </p:scale>
        <p:origin x="-249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3F5BA93-7A10-4ED0-B5BA-AFEA0E050FF0}" type="datetimeFigureOut">
              <a:rPr lang="es-ES"/>
              <a:pPr>
                <a:defRPr/>
              </a:pPr>
              <a:t>22/11/2011</a:t>
            </a:fld>
            <a:endParaRPr lang="es-ES" dirty="0"/>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dirty="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126BF4-B1A8-47E3-A7BB-360DBD375E7C}" type="slidenum">
              <a:rPr lang="es-ES"/>
              <a:pPr>
                <a:defRPr/>
              </a:pPr>
              <a:t>‹Nº›</a:t>
            </a:fld>
            <a:endParaRPr lang="es-E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F1D8C4-D20E-4607-BAA9-FCAD33C72D70}" type="slidenum">
              <a:rPr lang="es-ES" smtClean="0"/>
              <a:pPr fontAlgn="base">
                <a:spcBef>
                  <a:spcPct val="0"/>
                </a:spcBef>
                <a:spcAft>
                  <a:spcPct val="0"/>
                </a:spcAft>
                <a:defRPr/>
              </a:pPr>
              <a:t>3</a:t>
            </a:fld>
            <a:endParaRPr lang="es-ES" smtClean="0"/>
          </a:p>
        </p:txBody>
      </p:sp>
      <p:sp>
        <p:nvSpPr>
          <p:cNvPr id="33795" name="Text Box 1"/>
          <p:cNvSpPr txBox="1">
            <a:spLocks noChangeArrowheads="1"/>
          </p:cNvSpPr>
          <p:nvPr/>
        </p:nvSpPr>
        <p:spPr bwMode="auto">
          <a:xfrm>
            <a:off x="925513" y="685800"/>
            <a:ext cx="5005387" cy="3427413"/>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s-PE">
              <a:latin typeface="Calibri" pitchFamily="34" charset="0"/>
            </a:endParaRPr>
          </a:p>
        </p:txBody>
      </p:sp>
      <p:sp>
        <p:nvSpPr>
          <p:cNvPr id="33796" name="Rectangle 2"/>
          <p:cNvSpPr>
            <a:spLocks noGrp="1" noChangeArrowheads="1"/>
          </p:cNvSpPr>
          <p:nvPr>
            <p:ph type="body"/>
          </p:nvPr>
        </p:nvSpPr>
        <p:spPr bwMode="auto">
          <a:xfrm>
            <a:off x="685800" y="4341813"/>
            <a:ext cx="5478463" cy="4194175"/>
          </a:xfrm>
          <a:noFill/>
        </p:spPr>
        <p:txBody>
          <a:bodyPr wrap="none" numCol="1" anchor="ctr" anchorCtr="0" compatLnSpc="1">
            <a:prstTxWarp prst="textNoShape">
              <a:avLst/>
            </a:prstTxWarp>
          </a:bodyPr>
          <a:lstStyle/>
          <a:p>
            <a:pPr eaLnBrk="1" hangingPunct="1">
              <a:spcBef>
                <a:spcPct val="0"/>
              </a:spcBef>
            </a:pPr>
            <a:endParaRPr lang="es-PE"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PE" dirty="0" smtClean="0"/>
              <a:t>El Grupo Graña y Montero es el principal grupo peruano de servicios de ingeniería y construcción; fundado el año 1933, cuenta con 78 años de experiencia y lo conforman</a:t>
            </a:r>
          </a:p>
          <a:p>
            <a:r>
              <a:rPr lang="es-PE" dirty="0" smtClean="0"/>
              <a:t>7 empresas principales GyM, GMP, GMI, GMD, GMV, CONCAR y CAM.</a:t>
            </a:r>
          </a:p>
          <a:p>
            <a:r>
              <a:rPr lang="es-PE" dirty="0" smtClean="0"/>
              <a:t>Empresa del grupo EMEPA, que opera desde 1994 el servicio de transporte público ferroviario de pasajeros en la provincia de Buenos Aires, con una línea de 52 Km. de extensión que atraviesa 22 </a:t>
            </a:r>
          </a:p>
          <a:p>
            <a:endParaRPr lang="es-PE" dirty="0"/>
          </a:p>
        </p:txBody>
      </p:sp>
      <p:sp>
        <p:nvSpPr>
          <p:cNvPr id="4" name="3 Marcador de número de diapositiva"/>
          <p:cNvSpPr>
            <a:spLocks noGrp="1"/>
          </p:cNvSpPr>
          <p:nvPr>
            <p:ph type="sldNum" sz="quarter" idx="10"/>
          </p:nvPr>
        </p:nvSpPr>
        <p:spPr/>
        <p:txBody>
          <a:bodyPr/>
          <a:lstStyle/>
          <a:p>
            <a:pPr>
              <a:defRPr/>
            </a:pPr>
            <a:fld id="{84126BF4-B1A8-47E3-A7BB-360DBD375E7C}" type="slidenum">
              <a:rPr lang="es-ES" smtClean="0"/>
              <a:pPr>
                <a:defRPr/>
              </a:pPr>
              <a:t>5</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pPr>
              <a:defRPr/>
            </a:pPr>
            <a:fld id="{84126BF4-B1A8-47E3-A7BB-360DBD375E7C}" type="slidenum">
              <a:rPr lang="es-ES" smtClean="0"/>
              <a:pPr>
                <a:defRPr/>
              </a:pPr>
              <a:t>12</a:t>
            </a:fld>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pPr>
              <a:defRPr/>
            </a:pPr>
            <a:fld id="{84126BF4-B1A8-47E3-A7BB-360DBD375E7C}" type="slidenum">
              <a:rPr lang="es-ES" smtClean="0"/>
              <a:pPr>
                <a:defRPr/>
              </a:pPr>
              <a:t>13</a:t>
            </a:fld>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pPr>
              <a:defRPr/>
            </a:pPr>
            <a:fld id="{84126BF4-B1A8-47E3-A7BB-360DBD375E7C}" type="slidenum">
              <a:rPr lang="es-ES" smtClean="0"/>
              <a:pPr>
                <a:defRPr/>
              </a:pPr>
              <a:t>16</a:t>
            </a:fld>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pPr>
              <a:defRPr/>
            </a:pPr>
            <a:fld id="{84126BF4-B1A8-47E3-A7BB-360DBD375E7C}" type="slidenum">
              <a:rPr lang="es-ES" smtClean="0"/>
              <a:pPr>
                <a:defRPr/>
              </a:pPr>
              <a:t>19</a:t>
            </a:fld>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PE" b="1" dirty="0" smtClean="0"/>
              <a:t>Objetivo</a:t>
            </a:r>
          </a:p>
          <a:p>
            <a:pPr algn="just"/>
            <a:r>
              <a:rPr lang="es-PE" dirty="0" smtClean="0"/>
              <a:t>El presente material de inducción tiene por finalidad unir esfuerzos, desde el conocimiento de este gran proyecto, pero sobre todo desde nuestra actitud. Las ganas, la ilusión y la motivación que le pongamos todos será fundamental para lograr el cambio que queremos en el transporte, pero sobre todo en nuestra sociedad.</a:t>
            </a:r>
          </a:p>
          <a:p>
            <a:pPr algn="just"/>
            <a:r>
              <a:rPr lang="es-PE" dirty="0" smtClean="0"/>
              <a:t>Nuestros conocimientos serán importantes, pero la inspiración y esfuerzo que necesitamos vendrá de nuestros grandes objetivos, lineamientos y valores que hemos heredado.</a:t>
            </a:r>
          </a:p>
          <a:p>
            <a:endParaRPr lang="es-PE" dirty="0"/>
          </a:p>
        </p:txBody>
      </p:sp>
      <p:sp>
        <p:nvSpPr>
          <p:cNvPr id="4" name="3 Marcador de número de diapositiva"/>
          <p:cNvSpPr>
            <a:spLocks noGrp="1"/>
          </p:cNvSpPr>
          <p:nvPr>
            <p:ph type="sldNum" sz="quarter" idx="10"/>
          </p:nvPr>
        </p:nvSpPr>
        <p:spPr/>
        <p:txBody>
          <a:bodyPr/>
          <a:lstStyle/>
          <a:p>
            <a:pPr>
              <a:defRPr/>
            </a:pPr>
            <a:fld id="{84126BF4-B1A8-47E3-A7BB-360DBD375E7C}" type="slidenum">
              <a:rPr lang="es-ES" smtClean="0"/>
              <a:pPr>
                <a:defRPr/>
              </a:pPr>
              <a:t>26</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47AA42"/>
        </a:solidFill>
        <a:effectLst/>
      </p:bgPr>
    </p:bg>
    <p:spTree>
      <p:nvGrpSpPr>
        <p:cNvPr id="1" name=""/>
        <p:cNvGrpSpPr/>
        <p:nvPr/>
      </p:nvGrpSpPr>
      <p:grpSpPr>
        <a:xfrm>
          <a:off x="0" y="0"/>
          <a:ext cx="0" cy="0"/>
          <a:chOff x="0" y="0"/>
          <a:chExt cx="0" cy="0"/>
        </a:xfrm>
      </p:grpSpPr>
      <p:pic>
        <p:nvPicPr>
          <p:cNvPr id="2" name="Imagen 10" descr="LINEA 1 logo transparencia2.png"/>
          <p:cNvPicPr>
            <a:picLocks noChangeAspect="1"/>
          </p:cNvPicPr>
          <p:nvPr userDrawn="1"/>
        </p:nvPicPr>
        <p:blipFill>
          <a:blip r:embed="rId2"/>
          <a:srcRect/>
          <a:stretch>
            <a:fillRect/>
          </a:stretch>
        </p:blipFill>
        <p:spPr bwMode="auto">
          <a:xfrm>
            <a:off x="566738" y="2854325"/>
            <a:ext cx="2449512" cy="1149350"/>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3" name="Título 1"/>
          <p:cNvSpPr txBox="1">
            <a:spLocks/>
          </p:cNvSpPr>
          <p:nvPr userDrawn="1"/>
        </p:nvSpPr>
        <p:spPr>
          <a:xfrm>
            <a:off x="3717925" y="3233738"/>
            <a:ext cx="4881563" cy="858837"/>
          </a:xfrm>
          <a:prstGeom prst="rect">
            <a:avLst/>
          </a:prstGeom>
        </p:spPr>
        <p:txBody>
          <a:bodyPr anchor="ctr">
            <a:normAutofit/>
          </a:bodyPr>
          <a:lstStyle>
            <a:lvl1pPr algn="r" defTabSz="457200" rtl="0" eaLnBrk="1" latinLnBrk="0" hangingPunct="1">
              <a:spcBef>
                <a:spcPct val="0"/>
              </a:spcBef>
              <a:buNone/>
              <a:defRPr sz="2000" b="1" kern="1200">
                <a:solidFill>
                  <a:srgbClr val="47AA42"/>
                </a:solidFill>
                <a:latin typeface="+mj-lt"/>
                <a:ea typeface="+mj-ea"/>
                <a:cs typeface="+mj-cs"/>
              </a:defRPr>
            </a:lvl1pPr>
          </a:lstStyle>
          <a:p>
            <a:pPr fontAlgn="auto">
              <a:spcAft>
                <a:spcPts val="0"/>
              </a:spcAft>
              <a:defRPr/>
            </a:pPr>
            <a:endParaRPr lang="es-ES" dirty="0">
              <a:solidFill>
                <a:schemeClr val="bg1"/>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3" name="Imagen 11" descr="LINEA 1 logo transparencia.png"/>
          <p:cNvPicPr>
            <a:picLocks noChangeAspect="1"/>
          </p:cNvPicPr>
          <p:nvPr userDrawn="1"/>
        </p:nvPicPr>
        <p:blipFill>
          <a:blip r:embed="rId2"/>
          <a:srcRect/>
          <a:stretch>
            <a:fillRect/>
          </a:stretch>
        </p:blipFill>
        <p:spPr bwMode="auto">
          <a:xfrm>
            <a:off x="566738" y="2862263"/>
            <a:ext cx="2449512" cy="1133475"/>
          </a:xfrm>
          <a:prstGeom prst="rect">
            <a:avLst/>
          </a:prstGeom>
          <a:noFill/>
          <a:ln w="9525">
            <a:noFill/>
            <a:miter lim="800000"/>
            <a:headEnd/>
            <a:tailEnd/>
          </a:ln>
          <a:effectLst>
            <a:innerShdw blurRad="63500" dist="50800" dir="8100000">
              <a:prstClr val="black">
                <a:alpha val="50000"/>
              </a:prstClr>
            </a:innerShdw>
          </a:effectLst>
        </p:spPr>
      </p:pic>
      <p:sp>
        <p:nvSpPr>
          <p:cNvPr id="13" name="Título 1"/>
          <p:cNvSpPr>
            <a:spLocks noGrp="1"/>
          </p:cNvSpPr>
          <p:nvPr>
            <p:ph type="title"/>
          </p:nvPr>
        </p:nvSpPr>
        <p:spPr>
          <a:xfrm>
            <a:off x="3718608" y="3233577"/>
            <a:ext cx="4880605" cy="858753"/>
          </a:xfrm>
        </p:spPr>
        <p:txBody>
          <a:bodyPr>
            <a:normAutofit/>
          </a:bodyPr>
          <a:lstStyle>
            <a:lvl1pPr algn="r">
              <a:defRPr sz="2000" b="1">
                <a:solidFill>
                  <a:srgbClr val="47AA42"/>
                </a:solidFill>
                <a:effectLst>
                  <a:outerShdw blurRad="38100" dist="38100" dir="2700000" algn="tl">
                    <a:srgbClr val="000000">
                      <a:alpha val="43137"/>
                    </a:srgbClr>
                  </a:outerShdw>
                </a:effectLst>
              </a:defRPr>
            </a:lvl1pPr>
          </a:lstStyle>
          <a:p>
            <a:endParaRPr lang="es-E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agen 6" descr="globa.pn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4" name="Imagen 9" descr="LINEA 1 logo transparencia.png"/>
          <p:cNvPicPr>
            <a:picLocks noChangeAspect="1"/>
          </p:cNvPicPr>
          <p:nvPr userDrawn="1"/>
        </p:nvPicPr>
        <p:blipFill>
          <a:blip r:embed="rId4"/>
          <a:srcRect/>
          <a:stretch>
            <a:fillRect/>
          </a:stretch>
        </p:blipFill>
        <p:spPr bwMode="auto">
          <a:xfrm>
            <a:off x="3725863" y="5548313"/>
            <a:ext cx="1692275" cy="784225"/>
          </a:xfrm>
          <a:prstGeom prst="rect">
            <a:avLst/>
          </a:prstGeom>
          <a:noFill/>
          <a:ln w="9525">
            <a:noFill/>
            <a:miter lim="800000"/>
            <a:headEnd/>
            <a:tailEnd/>
          </a:ln>
          <a:effectLst>
            <a:innerShdw blurRad="63500" dist="50800" dir="8100000">
              <a:prstClr val="black">
                <a:alpha val="50000"/>
              </a:prstClr>
            </a:innerShdw>
          </a:effectLst>
        </p:spPr>
      </p:pic>
      <p:sp>
        <p:nvSpPr>
          <p:cNvPr id="2" name="Título 1"/>
          <p:cNvSpPr>
            <a:spLocks noGrp="1"/>
          </p:cNvSpPr>
          <p:nvPr>
            <p:ph type="title"/>
          </p:nvPr>
        </p:nvSpPr>
        <p:spPr>
          <a:xfrm>
            <a:off x="369614" y="2943208"/>
            <a:ext cx="8229600" cy="858753"/>
          </a:xfrm>
        </p:spPr>
        <p:txBody>
          <a:bodyPr/>
          <a:lstStyle>
            <a:lvl1pPr>
              <a:defRPr b="1">
                <a:solidFill>
                  <a:schemeClr val="bg1"/>
                </a:solidFill>
                <a:effectLst>
                  <a:outerShdw blurRad="38100" dist="38100" dir="2700000" algn="tl">
                    <a:srgbClr val="000000">
                      <a:alpha val="43137"/>
                    </a:srgbClr>
                  </a:outerShdw>
                </a:effectLst>
              </a:defRPr>
            </a:lvl1pPr>
          </a:lstStyle>
          <a:p>
            <a:endParaRPr lang="es-E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agen 6" descr="LINEA 1 logo transparencia.png"/>
          <p:cNvPicPr>
            <a:picLocks noChangeAspect="1"/>
          </p:cNvPicPr>
          <p:nvPr userDrawn="1"/>
        </p:nvPicPr>
        <p:blipFill>
          <a:blip r:embed="rId3"/>
          <a:srcRect/>
          <a:stretch>
            <a:fillRect/>
          </a:stretch>
        </p:blipFill>
        <p:spPr bwMode="auto">
          <a:xfrm>
            <a:off x="581025" y="561975"/>
            <a:ext cx="1344613" cy="620713"/>
          </a:xfrm>
          <a:prstGeom prst="rect">
            <a:avLst/>
          </a:prstGeom>
          <a:noFill/>
          <a:ln w="9525">
            <a:noFill/>
            <a:miter lim="800000"/>
            <a:headEnd/>
            <a:tailEnd/>
          </a:ln>
          <a:effectLst>
            <a:innerShdw blurRad="63500" dist="50800" dir="8100000">
              <a:prstClr val="black">
                <a:alpha val="50000"/>
              </a:prstClr>
            </a:innerShdw>
          </a:effectLst>
        </p:spPr>
      </p:pic>
      <p:sp>
        <p:nvSpPr>
          <p:cNvPr id="2" name="Título 1"/>
          <p:cNvSpPr>
            <a:spLocks noGrp="1"/>
          </p:cNvSpPr>
          <p:nvPr>
            <p:ph type="title"/>
          </p:nvPr>
        </p:nvSpPr>
        <p:spPr>
          <a:xfrm>
            <a:off x="581707" y="1418846"/>
            <a:ext cx="7913006" cy="747493"/>
          </a:xfrm>
        </p:spPr>
        <p:txBody>
          <a:bodyPr anchor="t">
            <a:normAutofit/>
          </a:bodyPr>
          <a:lstStyle>
            <a:lvl1pPr algn="l">
              <a:defRPr sz="2800" b="1" cap="all">
                <a:solidFill>
                  <a:srgbClr val="47AA42"/>
                </a:solidFill>
                <a:effectLst>
                  <a:outerShdw blurRad="38100" dist="38100" dir="2700000" algn="tl">
                    <a:srgbClr val="000000">
                      <a:alpha val="43137"/>
                    </a:srgbClr>
                  </a:outerShdw>
                </a:effectLst>
              </a:defRPr>
            </a:lvl1pPr>
          </a:lstStyle>
          <a:p>
            <a:r>
              <a:rPr lang="en-US" dirty="0" err="1" smtClean="0"/>
              <a:t>Clic</a:t>
            </a:r>
            <a:r>
              <a:rPr lang="en-US" dirty="0" smtClean="0"/>
              <a:t> </a:t>
            </a:r>
            <a:r>
              <a:rPr lang="en-US" dirty="0" err="1" smtClean="0"/>
              <a:t>para</a:t>
            </a:r>
            <a:r>
              <a:rPr lang="en-US" dirty="0" smtClean="0"/>
              <a:t> </a:t>
            </a:r>
            <a:r>
              <a:rPr lang="en-US" dirty="0" err="1" smtClean="0"/>
              <a:t>editar</a:t>
            </a:r>
            <a:r>
              <a:rPr lang="en-US" dirty="0" smtClean="0"/>
              <a:t> </a:t>
            </a:r>
            <a:r>
              <a:rPr lang="en-US" dirty="0" err="1" smtClean="0"/>
              <a:t>título</a:t>
            </a:r>
            <a:endParaRPr lang="es-ES" dirty="0"/>
          </a:p>
        </p:txBody>
      </p:sp>
      <p:sp>
        <p:nvSpPr>
          <p:cNvPr id="3" name="Marcador de texto 2"/>
          <p:cNvSpPr>
            <a:spLocks noGrp="1"/>
          </p:cNvSpPr>
          <p:nvPr>
            <p:ph type="body" idx="1"/>
          </p:nvPr>
        </p:nvSpPr>
        <p:spPr>
          <a:xfrm>
            <a:off x="581706" y="2165237"/>
            <a:ext cx="8017575" cy="3470565"/>
          </a:xfrm>
          <a:prstGeom prst="rect">
            <a:avLst/>
          </a:prstGeom>
        </p:spPr>
        <p:txBody>
          <a:bodyPr anchor="t"/>
          <a:lstStyle>
            <a:lvl1pPr marL="0" indent="0" algn="just">
              <a:buNone/>
              <a:defRPr sz="2000">
                <a:solidFill>
                  <a:schemeClr val="tx1">
                    <a:lumMod val="65000"/>
                    <a:lumOff val="35000"/>
                  </a:schemeClr>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5" name="Marcador de fecha 3"/>
          <p:cNvSpPr>
            <a:spLocks noGrp="1"/>
          </p:cNvSpPr>
          <p:nvPr>
            <p:ph type="dt" sz="half" idx="10"/>
          </p:nvPr>
        </p:nvSpPr>
        <p:spPr>
          <a:xfrm>
            <a:off x="581025" y="6173788"/>
            <a:ext cx="2133600" cy="365125"/>
          </a:xfrm>
          <a:prstGeom prst="rect">
            <a:avLst/>
          </a:prstGeom>
        </p:spPr>
        <p:txBody>
          <a:bodyPr/>
          <a:lstStyle>
            <a:lvl1pPr fontAlgn="auto">
              <a:spcBef>
                <a:spcPts val="0"/>
              </a:spcBef>
              <a:spcAft>
                <a:spcPts val="0"/>
              </a:spcAft>
              <a:defRPr sz="1100">
                <a:latin typeface="+mn-lt"/>
                <a:cs typeface="+mn-cs"/>
              </a:defRPr>
            </a:lvl1pPr>
          </a:lstStyle>
          <a:p>
            <a:pPr>
              <a:defRPr/>
            </a:pPr>
            <a:endParaRPr lang="es-E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agen 9" descr="globa.pn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4" name="Imagen 13" descr="LINEA 1 logo transparencia2.png"/>
          <p:cNvPicPr>
            <a:picLocks noChangeAspect="1"/>
          </p:cNvPicPr>
          <p:nvPr userDrawn="1"/>
        </p:nvPicPr>
        <p:blipFill>
          <a:blip r:embed="rId4"/>
          <a:srcRect/>
          <a:stretch>
            <a:fillRect/>
          </a:stretch>
        </p:blipFill>
        <p:spPr bwMode="auto">
          <a:xfrm>
            <a:off x="3725863" y="5548313"/>
            <a:ext cx="1671637" cy="784225"/>
          </a:xfrm>
          <a:prstGeom prst="rect">
            <a:avLst/>
          </a:prstGeom>
          <a:noFill/>
          <a:ln w="9525">
            <a:noFill/>
            <a:miter lim="800000"/>
            <a:headEnd/>
            <a:tailEnd/>
          </a:ln>
          <a:effectLst>
            <a:innerShdw blurRad="63500" dist="50800" dir="8100000">
              <a:prstClr val="black">
                <a:alpha val="50000"/>
              </a:prstClr>
            </a:innerShdw>
          </a:effectLst>
        </p:spPr>
      </p:pic>
      <p:sp>
        <p:nvSpPr>
          <p:cNvPr id="11" name="Título 1"/>
          <p:cNvSpPr>
            <a:spLocks noGrp="1"/>
          </p:cNvSpPr>
          <p:nvPr>
            <p:ph type="title"/>
          </p:nvPr>
        </p:nvSpPr>
        <p:spPr>
          <a:xfrm>
            <a:off x="369614" y="1059074"/>
            <a:ext cx="8229600" cy="858753"/>
          </a:xfrm>
        </p:spPr>
        <p:txBody>
          <a:bodyPr/>
          <a:lstStyle>
            <a:lvl1pPr>
              <a:defRPr b="1">
                <a:solidFill>
                  <a:schemeClr val="bg1"/>
                </a:solidFill>
                <a:effectLst>
                  <a:outerShdw blurRad="38100" dist="38100" dir="2700000" algn="tl">
                    <a:srgbClr val="000000">
                      <a:alpha val="43137"/>
                    </a:srgbClr>
                  </a:outerShdw>
                </a:effectLst>
              </a:defRPr>
            </a:lvl1pPr>
          </a:lstStyle>
          <a:p>
            <a:endParaRPr lang="es-E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solidFill>
          <a:srgbClr val="47AA42"/>
        </a:solidFill>
        <a:effectLst/>
      </p:bgPr>
    </p:bg>
    <p:spTree>
      <p:nvGrpSpPr>
        <p:cNvPr id="1" name=""/>
        <p:cNvGrpSpPr/>
        <p:nvPr/>
      </p:nvGrpSpPr>
      <p:grpSpPr>
        <a:xfrm>
          <a:off x="0" y="0"/>
          <a:ext cx="0" cy="0"/>
          <a:chOff x="0" y="0"/>
          <a:chExt cx="0" cy="0"/>
        </a:xfrm>
      </p:grpSpPr>
      <p:pic>
        <p:nvPicPr>
          <p:cNvPr id="5" name="Imagen 6" descr="globa.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Imagen 8" descr="LINEA 1 logo transparencia2.png"/>
          <p:cNvPicPr>
            <a:picLocks noChangeAspect="1"/>
          </p:cNvPicPr>
          <p:nvPr userDrawn="1"/>
        </p:nvPicPr>
        <p:blipFill>
          <a:blip r:embed="rId3"/>
          <a:srcRect/>
          <a:stretch>
            <a:fillRect/>
          </a:stretch>
        </p:blipFill>
        <p:spPr bwMode="auto">
          <a:xfrm>
            <a:off x="581025" y="561975"/>
            <a:ext cx="1344613" cy="630238"/>
          </a:xfrm>
          <a:prstGeom prst="rect">
            <a:avLst/>
          </a:prstGeom>
          <a:noFill/>
          <a:ln w="9525">
            <a:noFill/>
            <a:miter lim="800000"/>
            <a:headEnd/>
            <a:tailEnd/>
          </a:ln>
          <a:effectLst>
            <a:innerShdw blurRad="63500" dist="50800" dir="8100000">
              <a:prstClr val="black">
                <a:alpha val="50000"/>
              </a:prstClr>
            </a:innerShdw>
          </a:effectLst>
        </p:spPr>
      </p:pic>
      <p:sp>
        <p:nvSpPr>
          <p:cNvPr id="3" name="Título 1"/>
          <p:cNvSpPr>
            <a:spLocks noGrp="1"/>
          </p:cNvSpPr>
          <p:nvPr>
            <p:ph type="title"/>
          </p:nvPr>
        </p:nvSpPr>
        <p:spPr>
          <a:xfrm>
            <a:off x="581707" y="1418846"/>
            <a:ext cx="7913006" cy="747493"/>
          </a:xfrm>
        </p:spPr>
        <p:txBody>
          <a:bodyPr anchor="t">
            <a:normAutofit/>
          </a:bodyPr>
          <a:lstStyle>
            <a:lvl1pPr algn="l">
              <a:defRPr sz="2800" b="1" cap="all">
                <a:solidFill>
                  <a:schemeClr val="bg1"/>
                </a:solidFill>
                <a:effectLst>
                  <a:outerShdw blurRad="38100" dist="38100" dir="2700000" algn="tl">
                    <a:srgbClr val="000000">
                      <a:alpha val="43137"/>
                    </a:srgbClr>
                  </a:outerShdw>
                </a:effectLst>
              </a:defRPr>
            </a:lvl1pPr>
          </a:lstStyle>
          <a:p>
            <a:r>
              <a:rPr lang="en-US" dirty="0" err="1" smtClean="0"/>
              <a:t>Clic</a:t>
            </a:r>
            <a:r>
              <a:rPr lang="en-US" dirty="0" smtClean="0"/>
              <a:t> </a:t>
            </a:r>
            <a:r>
              <a:rPr lang="en-US" dirty="0" err="1" smtClean="0"/>
              <a:t>para</a:t>
            </a:r>
            <a:r>
              <a:rPr lang="en-US" dirty="0" smtClean="0"/>
              <a:t> </a:t>
            </a:r>
            <a:r>
              <a:rPr lang="en-US" dirty="0" err="1" smtClean="0"/>
              <a:t>editar</a:t>
            </a:r>
            <a:r>
              <a:rPr lang="en-US" dirty="0" smtClean="0"/>
              <a:t> </a:t>
            </a:r>
            <a:r>
              <a:rPr lang="en-US" dirty="0" err="1" smtClean="0"/>
              <a:t>título</a:t>
            </a:r>
            <a:endParaRPr lang="es-ES" dirty="0"/>
          </a:p>
        </p:txBody>
      </p:sp>
      <p:sp>
        <p:nvSpPr>
          <p:cNvPr id="4" name="Marcador de texto 2"/>
          <p:cNvSpPr>
            <a:spLocks noGrp="1"/>
          </p:cNvSpPr>
          <p:nvPr>
            <p:ph type="body" idx="1"/>
          </p:nvPr>
        </p:nvSpPr>
        <p:spPr>
          <a:xfrm>
            <a:off x="581706" y="2165237"/>
            <a:ext cx="8017575" cy="3470565"/>
          </a:xfrm>
          <a:prstGeom prst="rect">
            <a:avLst/>
          </a:prstGeom>
        </p:spPr>
        <p:txBody>
          <a:bodyPr anchor="t"/>
          <a:lstStyle>
            <a:lvl1pPr marL="0" indent="0" algn="just">
              <a:buNone/>
              <a:defRPr sz="2000">
                <a:solidFill>
                  <a:srgbClr val="FFFFFF"/>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7" name="Marcador de fecha 3"/>
          <p:cNvSpPr>
            <a:spLocks noGrp="1"/>
          </p:cNvSpPr>
          <p:nvPr>
            <p:ph type="dt" sz="half" idx="10"/>
          </p:nvPr>
        </p:nvSpPr>
        <p:spPr>
          <a:xfrm>
            <a:off x="581025" y="6173788"/>
            <a:ext cx="2133600" cy="365125"/>
          </a:xfrm>
          <a:prstGeom prst="rect">
            <a:avLst/>
          </a:prstGeom>
        </p:spPr>
        <p:txBody>
          <a:bodyPr/>
          <a:lstStyle>
            <a:lvl1pPr fontAlgn="auto">
              <a:spcBef>
                <a:spcPts val="0"/>
              </a:spcBef>
              <a:spcAft>
                <a:spcPts val="0"/>
              </a:spcAft>
              <a:defRPr sz="1100">
                <a:solidFill>
                  <a:schemeClr val="bg1"/>
                </a:solidFill>
                <a:latin typeface="+mn-lt"/>
                <a:cs typeface="+mn-cs"/>
              </a:defRPr>
            </a:lvl1pPr>
          </a:lstStyle>
          <a:p>
            <a:pPr>
              <a:defRPr/>
            </a:pPr>
            <a:endParaRPr lang="es-E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 para editar título</a:t>
            </a:r>
            <a:endParaRPr lang="es-ES" smtClean="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hyperlink" Target="file:///C:\TREN%20DE%20LIMA\presentaciones\presentaci&#243;n%20m&#233;xico\VIDEO%20INSTITUCIONAL\VIDEO_TS\presentaci&#243;n.vob"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hyperlink" Target="mailto:mwu@metrodelima.p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159500" y="5185612"/>
            <a:ext cx="2671090" cy="1477328"/>
          </a:xfrm>
          <a:prstGeom prst="rect">
            <a:avLst/>
          </a:prstGeom>
          <a:noFill/>
        </p:spPr>
        <p:txBody>
          <a:bodyPr wrap="square" rtlCol="0">
            <a:spAutoFit/>
          </a:bodyPr>
          <a:lstStyle/>
          <a:p>
            <a:r>
              <a:rPr lang="es-PE" b="1" dirty="0" smtClean="0">
                <a:solidFill>
                  <a:schemeClr val="bg1"/>
                </a:solidFill>
              </a:rPr>
              <a:t>Ing. Manuel Wu Rocha</a:t>
            </a:r>
            <a:endParaRPr lang="es-PE" b="1" dirty="0" smtClean="0">
              <a:solidFill>
                <a:schemeClr val="bg1"/>
              </a:solidFill>
            </a:endParaRPr>
          </a:p>
          <a:p>
            <a:r>
              <a:rPr lang="es-PE" b="1" dirty="0" smtClean="0">
                <a:solidFill>
                  <a:schemeClr val="bg1"/>
                </a:solidFill>
              </a:rPr>
              <a:t>Gerente General</a:t>
            </a:r>
          </a:p>
          <a:p>
            <a:endParaRPr lang="es-PE" b="1" dirty="0" smtClean="0">
              <a:solidFill>
                <a:schemeClr val="bg1"/>
              </a:solidFill>
            </a:endParaRPr>
          </a:p>
          <a:p>
            <a:r>
              <a:rPr lang="es-PE" b="1" dirty="0" smtClean="0">
                <a:solidFill>
                  <a:schemeClr val="bg1"/>
                </a:solidFill>
              </a:rPr>
              <a:t>Guadalajara</a:t>
            </a:r>
            <a:r>
              <a:rPr lang="es-PE" b="1" dirty="0" smtClean="0">
                <a:solidFill>
                  <a:schemeClr val="bg1"/>
                </a:solidFill>
              </a:rPr>
              <a:t>, México</a:t>
            </a:r>
          </a:p>
          <a:p>
            <a:r>
              <a:rPr lang="es-PE" b="1" dirty="0" smtClean="0">
                <a:solidFill>
                  <a:schemeClr val="bg1"/>
                </a:solidFill>
              </a:rPr>
              <a:t>Noviembre  - 2011</a:t>
            </a:r>
            <a:endParaRPr lang="es-PE" b="1"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627161" y="3099661"/>
            <a:ext cx="7913006" cy="3542439"/>
          </a:xfrm>
          <a:prstGeom prst="rect">
            <a:avLst/>
          </a:prstGeom>
          <a:ln w="15875">
            <a:noFill/>
          </a:ln>
        </p:spPr>
        <p:txBody>
          <a:bodyPr anchor="b"/>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s-PE" sz="22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MISIÓN</a:t>
            </a:r>
          </a:p>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endParaRPr kumimoji="0" lang="es-PE" sz="24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a:p>
            <a:pPr marL="0" marR="0" lvl="0" indent="0" algn="just" defTabSz="457200" rtl="0" eaLnBrk="0" fontAlgn="base" latinLnBrk="0" hangingPunct="0">
              <a:lnSpc>
                <a:spcPct val="100000"/>
              </a:lnSpc>
              <a:spcBef>
                <a:spcPct val="20000"/>
              </a:spcBef>
              <a:spcAft>
                <a:spcPct val="0"/>
              </a:spcAft>
              <a:buClrTx/>
              <a:buSzTx/>
              <a:buFont typeface="Arial" charset="0"/>
              <a:buNone/>
              <a:tabLst/>
              <a:defRPr/>
            </a:pPr>
            <a:r>
              <a:rPr kumimoji="0" lang="es-PE" sz="2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Somos una organización dedicada a la operación y administración de la Line</a:t>
            </a:r>
            <a:r>
              <a:rPr lang="es-PE" sz="2200" baseline="0" dirty="0" smtClean="0">
                <a:effectLst>
                  <a:outerShdw blurRad="38100" dist="38100" dir="2700000" algn="tl">
                    <a:srgbClr val="000000">
                      <a:alpha val="43137"/>
                    </a:srgbClr>
                  </a:outerShdw>
                </a:effectLst>
                <a:latin typeface="+mn-lt"/>
                <a:cs typeface="+mn-cs"/>
              </a:rPr>
              <a:t>a</a:t>
            </a:r>
            <a:r>
              <a:rPr lang="es-PE" sz="2200" dirty="0" smtClean="0">
                <a:effectLst>
                  <a:outerShdw blurRad="38100" dist="38100" dir="2700000" algn="tl">
                    <a:srgbClr val="000000">
                      <a:alpha val="43137"/>
                    </a:srgbClr>
                  </a:outerShdw>
                </a:effectLst>
                <a:latin typeface="+mn-lt"/>
                <a:cs typeface="+mn-cs"/>
              </a:rPr>
              <a:t> 1 del</a:t>
            </a:r>
            <a:r>
              <a:rPr kumimoji="0" lang="es-PE" sz="2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Metro de Lima, brindando un servicio integral con elevados estándares de calidad, mediante un transporte moderno y rápido, mejorando la calidad de vida de sus pasajeros y la ciudad.</a:t>
            </a:r>
          </a:p>
          <a:p>
            <a:pPr marL="0" marR="0" lvl="0" indent="0" algn="just" defTabSz="457200" rtl="0" eaLnBrk="0" fontAlgn="base" latinLnBrk="0" hangingPunct="0">
              <a:lnSpc>
                <a:spcPct val="100000"/>
              </a:lnSpc>
              <a:spcBef>
                <a:spcPct val="20000"/>
              </a:spcBef>
              <a:spcAft>
                <a:spcPct val="0"/>
              </a:spcAft>
              <a:buClrTx/>
              <a:buSzTx/>
              <a:buFont typeface="Arial" charset="0"/>
              <a:buNone/>
              <a:tabLst/>
              <a:defRPr/>
            </a:pPr>
            <a:endParaRPr kumimoji="0" lang="es-PE" sz="2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just" defTabSz="457200" rtl="0" eaLnBrk="0" fontAlgn="base" latinLnBrk="0" hangingPunct="0">
              <a:lnSpc>
                <a:spcPct val="100000"/>
              </a:lnSpc>
              <a:spcBef>
                <a:spcPct val="20000"/>
              </a:spcBef>
              <a:spcAft>
                <a:spcPct val="0"/>
              </a:spcAft>
              <a:buClrTx/>
              <a:buSzTx/>
              <a:buFont typeface="Arial" charset="0"/>
              <a:buNone/>
              <a:tabLst/>
              <a:defRPr/>
            </a:pPr>
            <a:r>
              <a:rPr kumimoji="0" lang="es-PE" sz="2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Para ello contamos con un equipo humano comprometido y calificado, respaldado por las capacidades y valores de sus socios.</a:t>
            </a:r>
          </a:p>
        </p:txBody>
      </p:sp>
      <p:sp>
        <p:nvSpPr>
          <p:cNvPr id="5" name="4 CuadroTexto"/>
          <p:cNvSpPr txBox="1"/>
          <p:nvPr/>
        </p:nvSpPr>
        <p:spPr>
          <a:xfrm>
            <a:off x="627161" y="1295400"/>
            <a:ext cx="7913006" cy="1754326"/>
          </a:xfrm>
          <a:prstGeom prst="rect">
            <a:avLst/>
          </a:prstGeom>
          <a:noFill/>
          <a:ln w="15875">
            <a:noFill/>
          </a:ln>
        </p:spPr>
        <p:txBody>
          <a:bodyPr wrap="square" rtlCol="0">
            <a:spAutoFit/>
          </a:bodyPr>
          <a:lstStyle/>
          <a:p>
            <a:pPr algn="ctr"/>
            <a:r>
              <a:rPr lang="es-PE" sz="2200" b="1" u="sng" dirty="0" smtClean="0">
                <a:effectLst>
                  <a:outerShdw blurRad="38100" dist="38100" dir="2700000" algn="tl">
                    <a:srgbClr val="000000">
                      <a:alpha val="43137"/>
                    </a:srgbClr>
                  </a:outerShdw>
                </a:effectLst>
                <a:latin typeface="+mn-lt"/>
              </a:rPr>
              <a:t>VISIÓN</a:t>
            </a:r>
          </a:p>
          <a:p>
            <a:pPr algn="ctr"/>
            <a:endParaRPr lang="es-PE" b="1" dirty="0" smtClean="0">
              <a:solidFill>
                <a:srgbClr val="92D050"/>
              </a:solidFill>
              <a:effectLst>
                <a:outerShdw blurRad="38100" dist="38100" dir="2700000" algn="tl">
                  <a:srgbClr val="000000">
                    <a:alpha val="43137"/>
                  </a:srgbClr>
                </a:outerShdw>
              </a:effectLst>
            </a:endParaRPr>
          </a:p>
          <a:p>
            <a:pPr algn="just">
              <a:buNone/>
            </a:pPr>
            <a:r>
              <a:rPr lang="es-PE" sz="2200" dirty="0" smtClean="0">
                <a:effectLst>
                  <a:outerShdw blurRad="38100" dist="38100" dir="2700000" algn="tl">
                    <a:srgbClr val="000000">
                      <a:alpha val="43137"/>
                    </a:srgbClr>
                  </a:outerShdw>
                </a:effectLst>
                <a:latin typeface="+mn-lt"/>
              </a:rPr>
              <a:t>Operar toda la red ferroviaria siendo así reconocida como la organización de transporte público más confiable, moderna y segura de Lima, orgullo de los ciudadanos.  </a:t>
            </a:r>
            <a:endParaRPr lang="es-PE" sz="2200" dirty="0">
              <a:effectLst>
                <a:outerShdw blurRad="38100" dist="38100" dir="2700000" algn="tl">
                  <a:srgbClr val="000000">
                    <a:alpha val="43137"/>
                  </a:srgbClr>
                </a:outerShdw>
              </a:effectLst>
              <a:latin typeface="+mn-l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PE" sz="2800" dirty="0" smtClean="0"/>
              <a:t>BIENES Y LA INFRAESTRUCTURA</a:t>
            </a:r>
            <a:endParaRPr lang="es-PE"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5 Forma libre"/>
          <p:cNvSpPr/>
          <p:nvPr/>
        </p:nvSpPr>
        <p:spPr>
          <a:xfrm>
            <a:off x="1984698" y="2378822"/>
            <a:ext cx="2587303" cy="2649376"/>
          </a:xfrm>
          <a:custGeom>
            <a:avLst/>
            <a:gdLst>
              <a:gd name="connsiteX0" fmla="*/ 0 w 2106386"/>
              <a:gd name="connsiteY0" fmla="*/ 1273629 h 1945869"/>
              <a:gd name="connsiteX1" fmla="*/ 81643 w 2106386"/>
              <a:gd name="connsiteY1" fmla="*/ 1289957 h 1945869"/>
              <a:gd name="connsiteX2" fmla="*/ 195943 w 2106386"/>
              <a:gd name="connsiteY2" fmla="*/ 1420586 h 1945869"/>
              <a:gd name="connsiteX3" fmla="*/ 244928 w 2106386"/>
              <a:gd name="connsiteY3" fmla="*/ 1567543 h 1945869"/>
              <a:gd name="connsiteX4" fmla="*/ 261257 w 2106386"/>
              <a:gd name="connsiteY4" fmla="*/ 1616529 h 1945869"/>
              <a:gd name="connsiteX5" fmla="*/ 293914 w 2106386"/>
              <a:gd name="connsiteY5" fmla="*/ 1665514 h 1945869"/>
              <a:gd name="connsiteX6" fmla="*/ 342900 w 2106386"/>
              <a:gd name="connsiteY6" fmla="*/ 1763486 h 1945869"/>
              <a:gd name="connsiteX7" fmla="*/ 408214 w 2106386"/>
              <a:gd name="connsiteY7" fmla="*/ 1910443 h 1945869"/>
              <a:gd name="connsiteX8" fmla="*/ 506186 w 2106386"/>
              <a:gd name="connsiteY8" fmla="*/ 1861457 h 1945869"/>
              <a:gd name="connsiteX9" fmla="*/ 604157 w 2106386"/>
              <a:gd name="connsiteY9" fmla="*/ 1828800 h 1945869"/>
              <a:gd name="connsiteX10" fmla="*/ 653143 w 2106386"/>
              <a:gd name="connsiteY10" fmla="*/ 1812472 h 1945869"/>
              <a:gd name="connsiteX11" fmla="*/ 718457 w 2106386"/>
              <a:gd name="connsiteY11" fmla="*/ 1779814 h 1945869"/>
              <a:gd name="connsiteX12" fmla="*/ 767443 w 2106386"/>
              <a:gd name="connsiteY12" fmla="*/ 1730829 h 1945869"/>
              <a:gd name="connsiteX13" fmla="*/ 816428 w 2106386"/>
              <a:gd name="connsiteY13" fmla="*/ 1714500 h 1945869"/>
              <a:gd name="connsiteX14" fmla="*/ 979714 w 2106386"/>
              <a:gd name="connsiteY14" fmla="*/ 1681843 h 1945869"/>
              <a:gd name="connsiteX15" fmla="*/ 1028700 w 2106386"/>
              <a:gd name="connsiteY15" fmla="*/ 1665514 h 1945869"/>
              <a:gd name="connsiteX16" fmla="*/ 1159328 w 2106386"/>
              <a:gd name="connsiteY16" fmla="*/ 1632857 h 1945869"/>
              <a:gd name="connsiteX17" fmla="*/ 1224643 w 2106386"/>
              <a:gd name="connsiteY17" fmla="*/ 1551214 h 1945869"/>
              <a:gd name="connsiteX18" fmla="*/ 1257300 w 2106386"/>
              <a:gd name="connsiteY18" fmla="*/ 1453243 h 1945869"/>
              <a:gd name="connsiteX19" fmla="*/ 1306286 w 2106386"/>
              <a:gd name="connsiteY19" fmla="*/ 1404257 h 1945869"/>
              <a:gd name="connsiteX20" fmla="*/ 1355271 w 2106386"/>
              <a:gd name="connsiteY20" fmla="*/ 1322614 h 1945869"/>
              <a:gd name="connsiteX21" fmla="*/ 1371600 w 2106386"/>
              <a:gd name="connsiteY21" fmla="*/ 1273629 h 1945869"/>
              <a:gd name="connsiteX22" fmla="*/ 1453243 w 2106386"/>
              <a:gd name="connsiteY22" fmla="*/ 1191986 h 1945869"/>
              <a:gd name="connsiteX23" fmla="*/ 1518557 w 2106386"/>
              <a:gd name="connsiteY23" fmla="*/ 1094014 h 1945869"/>
              <a:gd name="connsiteX24" fmla="*/ 1534886 w 2106386"/>
              <a:gd name="connsiteY24" fmla="*/ 1045029 h 1945869"/>
              <a:gd name="connsiteX25" fmla="*/ 1632857 w 2106386"/>
              <a:gd name="connsiteY25" fmla="*/ 979714 h 1945869"/>
              <a:gd name="connsiteX26" fmla="*/ 1681843 w 2106386"/>
              <a:gd name="connsiteY26" fmla="*/ 881743 h 1945869"/>
              <a:gd name="connsiteX27" fmla="*/ 1698171 w 2106386"/>
              <a:gd name="connsiteY27" fmla="*/ 718457 h 1945869"/>
              <a:gd name="connsiteX28" fmla="*/ 1877786 w 2106386"/>
              <a:gd name="connsiteY28" fmla="*/ 702129 h 1945869"/>
              <a:gd name="connsiteX29" fmla="*/ 1926771 w 2106386"/>
              <a:gd name="connsiteY29" fmla="*/ 685800 h 1945869"/>
              <a:gd name="connsiteX30" fmla="*/ 1959428 w 2106386"/>
              <a:gd name="connsiteY30" fmla="*/ 636814 h 1945869"/>
              <a:gd name="connsiteX31" fmla="*/ 2008414 w 2106386"/>
              <a:gd name="connsiteY31" fmla="*/ 457200 h 1945869"/>
              <a:gd name="connsiteX32" fmla="*/ 2041071 w 2106386"/>
              <a:gd name="connsiteY32" fmla="*/ 146957 h 1945869"/>
              <a:gd name="connsiteX33" fmla="*/ 2073728 w 2106386"/>
              <a:gd name="connsiteY33" fmla="*/ 97972 h 1945869"/>
              <a:gd name="connsiteX34" fmla="*/ 2106386 w 2106386"/>
              <a:gd name="connsiteY34" fmla="*/ 0 h 19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6386" h="1945869">
                <a:moveTo>
                  <a:pt x="0" y="1273629"/>
                </a:moveTo>
                <a:cubicBezTo>
                  <a:pt x="27214" y="1279072"/>
                  <a:pt x="57845" y="1275678"/>
                  <a:pt x="81643" y="1289957"/>
                </a:cubicBezTo>
                <a:cubicBezTo>
                  <a:pt x="134710" y="1321797"/>
                  <a:pt x="163584" y="1372047"/>
                  <a:pt x="195943" y="1420586"/>
                </a:cubicBezTo>
                <a:lnTo>
                  <a:pt x="244928" y="1567543"/>
                </a:lnTo>
                <a:cubicBezTo>
                  <a:pt x="250371" y="1583872"/>
                  <a:pt x="251709" y="1602208"/>
                  <a:pt x="261257" y="1616529"/>
                </a:cubicBezTo>
                <a:cubicBezTo>
                  <a:pt x="272143" y="1632857"/>
                  <a:pt x="285138" y="1647962"/>
                  <a:pt x="293914" y="1665514"/>
                </a:cubicBezTo>
                <a:cubicBezTo>
                  <a:pt x="361520" y="1800725"/>
                  <a:pt x="249307" y="1623095"/>
                  <a:pt x="342900" y="1763486"/>
                </a:cubicBezTo>
                <a:cubicBezTo>
                  <a:pt x="381763" y="1880074"/>
                  <a:pt x="356462" y="1832815"/>
                  <a:pt x="408214" y="1910443"/>
                </a:cubicBezTo>
                <a:cubicBezTo>
                  <a:pt x="586872" y="1850889"/>
                  <a:pt x="316258" y="1945869"/>
                  <a:pt x="506186" y="1861457"/>
                </a:cubicBezTo>
                <a:cubicBezTo>
                  <a:pt x="537643" y="1847476"/>
                  <a:pt x="571500" y="1839686"/>
                  <a:pt x="604157" y="1828800"/>
                </a:cubicBezTo>
                <a:cubicBezTo>
                  <a:pt x="620486" y="1823357"/>
                  <a:pt x="637748" y="1820170"/>
                  <a:pt x="653143" y="1812472"/>
                </a:cubicBezTo>
                <a:cubicBezTo>
                  <a:pt x="674914" y="1801586"/>
                  <a:pt x="698650" y="1793962"/>
                  <a:pt x="718457" y="1779814"/>
                </a:cubicBezTo>
                <a:cubicBezTo>
                  <a:pt x="737248" y="1766392"/>
                  <a:pt x="748229" y="1743638"/>
                  <a:pt x="767443" y="1730829"/>
                </a:cubicBezTo>
                <a:cubicBezTo>
                  <a:pt x="781764" y="1721282"/>
                  <a:pt x="799879" y="1719228"/>
                  <a:pt x="816428" y="1714500"/>
                </a:cubicBezTo>
                <a:cubicBezTo>
                  <a:pt x="930280" y="1681971"/>
                  <a:pt x="835386" y="1713917"/>
                  <a:pt x="979714" y="1681843"/>
                </a:cubicBezTo>
                <a:cubicBezTo>
                  <a:pt x="996516" y="1678109"/>
                  <a:pt x="1012002" y="1669688"/>
                  <a:pt x="1028700" y="1665514"/>
                </a:cubicBezTo>
                <a:lnTo>
                  <a:pt x="1159328" y="1632857"/>
                </a:lnTo>
                <a:cubicBezTo>
                  <a:pt x="1186473" y="1605713"/>
                  <a:pt x="1208163" y="1588293"/>
                  <a:pt x="1224643" y="1551214"/>
                </a:cubicBezTo>
                <a:cubicBezTo>
                  <a:pt x="1238624" y="1519757"/>
                  <a:pt x="1232959" y="1477584"/>
                  <a:pt x="1257300" y="1453243"/>
                </a:cubicBezTo>
                <a:lnTo>
                  <a:pt x="1306286" y="1404257"/>
                </a:lnTo>
                <a:cubicBezTo>
                  <a:pt x="1352538" y="1265498"/>
                  <a:pt x="1288033" y="1434678"/>
                  <a:pt x="1355271" y="1322614"/>
                </a:cubicBezTo>
                <a:cubicBezTo>
                  <a:pt x="1364126" y="1307855"/>
                  <a:pt x="1363903" y="1289024"/>
                  <a:pt x="1371600" y="1273629"/>
                </a:cubicBezTo>
                <a:cubicBezTo>
                  <a:pt x="1398815" y="1219199"/>
                  <a:pt x="1404256" y="1224644"/>
                  <a:pt x="1453243" y="1191986"/>
                </a:cubicBezTo>
                <a:cubicBezTo>
                  <a:pt x="1492065" y="1075514"/>
                  <a:pt x="1437018" y="1216321"/>
                  <a:pt x="1518557" y="1094014"/>
                </a:cubicBezTo>
                <a:cubicBezTo>
                  <a:pt x="1528104" y="1079693"/>
                  <a:pt x="1522716" y="1057199"/>
                  <a:pt x="1534886" y="1045029"/>
                </a:cubicBezTo>
                <a:cubicBezTo>
                  <a:pt x="1562639" y="1017276"/>
                  <a:pt x="1632857" y="979714"/>
                  <a:pt x="1632857" y="979714"/>
                </a:cubicBezTo>
                <a:cubicBezTo>
                  <a:pt x="1657076" y="943386"/>
                  <a:pt x="1675083" y="925684"/>
                  <a:pt x="1681843" y="881743"/>
                </a:cubicBezTo>
                <a:cubicBezTo>
                  <a:pt x="1690160" y="827679"/>
                  <a:pt x="1657849" y="755419"/>
                  <a:pt x="1698171" y="718457"/>
                </a:cubicBezTo>
                <a:cubicBezTo>
                  <a:pt x="1742488" y="677833"/>
                  <a:pt x="1817914" y="707572"/>
                  <a:pt x="1877786" y="702129"/>
                </a:cubicBezTo>
                <a:cubicBezTo>
                  <a:pt x="1894114" y="696686"/>
                  <a:pt x="1913331" y="696552"/>
                  <a:pt x="1926771" y="685800"/>
                </a:cubicBezTo>
                <a:cubicBezTo>
                  <a:pt x="1942095" y="673540"/>
                  <a:pt x="1951458" y="654747"/>
                  <a:pt x="1959428" y="636814"/>
                </a:cubicBezTo>
                <a:cubicBezTo>
                  <a:pt x="1989564" y="569009"/>
                  <a:pt x="1994444" y="527051"/>
                  <a:pt x="2008414" y="457200"/>
                </a:cubicBezTo>
                <a:cubicBezTo>
                  <a:pt x="2009911" y="433250"/>
                  <a:pt x="2000289" y="228522"/>
                  <a:pt x="2041071" y="146957"/>
                </a:cubicBezTo>
                <a:cubicBezTo>
                  <a:pt x="2049847" y="129404"/>
                  <a:pt x="2065758" y="115905"/>
                  <a:pt x="2073728" y="97972"/>
                </a:cubicBezTo>
                <a:cubicBezTo>
                  <a:pt x="2087709" y="66515"/>
                  <a:pt x="2106386" y="0"/>
                  <a:pt x="2106386" y="0"/>
                </a:cubicBezTo>
              </a:path>
            </a:pathLst>
          </a:custGeom>
          <a:ln w="539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sp>
        <p:nvSpPr>
          <p:cNvPr id="7" name="6 CuadroTexto"/>
          <p:cNvSpPr txBox="1"/>
          <p:nvPr/>
        </p:nvSpPr>
        <p:spPr>
          <a:xfrm>
            <a:off x="5835567" y="4567243"/>
            <a:ext cx="1383907" cy="369332"/>
          </a:xfrm>
          <a:prstGeom prst="rect">
            <a:avLst/>
          </a:prstGeom>
          <a:noFill/>
        </p:spPr>
        <p:txBody>
          <a:bodyPr wrap="square" rtlCol="0">
            <a:spAutoFit/>
          </a:bodyPr>
          <a:lstStyle/>
          <a:p>
            <a:r>
              <a:rPr lang="es-PE" b="1" dirty="0" smtClean="0">
                <a:solidFill>
                  <a:schemeClr val="bg1"/>
                </a:solidFill>
              </a:rPr>
              <a:t>Línea 1</a:t>
            </a:r>
            <a:endParaRPr lang="es-PE" b="1" dirty="0">
              <a:solidFill>
                <a:schemeClr val="bg1"/>
              </a:solidFill>
            </a:endParaRPr>
          </a:p>
        </p:txBody>
      </p:sp>
      <p:sp>
        <p:nvSpPr>
          <p:cNvPr id="8" name="7 CuadroTexto"/>
          <p:cNvSpPr txBox="1"/>
          <p:nvPr/>
        </p:nvSpPr>
        <p:spPr>
          <a:xfrm>
            <a:off x="4557921" y="2704554"/>
            <a:ext cx="1383907" cy="369332"/>
          </a:xfrm>
          <a:prstGeom prst="rect">
            <a:avLst/>
          </a:prstGeom>
          <a:noFill/>
        </p:spPr>
        <p:txBody>
          <a:bodyPr wrap="square" rtlCol="0">
            <a:spAutoFit/>
          </a:bodyPr>
          <a:lstStyle/>
          <a:p>
            <a:r>
              <a:rPr lang="es-PE" b="1" dirty="0" smtClean="0">
                <a:solidFill>
                  <a:schemeClr val="bg1"/>
                </a:solidFill>
              </a:rPr>
              <a:t>Línea </a:t>
            </a:r>
            <a:r>
              <a:rPr lang="es-PE" b="1" dirty="0" smtClean="0">
                <a:solidFill>
                  <a:schemeClr val="bg1"/>
                </a:solidFill>
              </a:rPr>
              <a:t>4</a:t>
            </a:r>
            <a:endParaRPr lang="es-PE" b="1" dirty="0">
              <a:solidFill>
                <a:schemeClr val="bg1"/>
              </a:solidFill>
            </a:endParaRPr>
          </a:p>
        </p:txBody>
      </p:sp>
      <p:sp>
        <p:nvSpPr>
          <p:cNvPr id="9" name="8 Forma libre"/>
          <p:cNvSpPr/>
          <p:nvPr/>
        </p:nvSpPr>
        <p:spPr>
          <a:xfrm>
            <a:off x="1531189" y="636176"/>
            <a:ext cx="2920472" cy="4296585"/>
          </a:xfrm>
          <a:custGeom>
            <a:avLst/>
            <a:gdLst>
              <a:gd name="connsiteX0" fmla="*/ 9984 w 2377627"/>
              <a:gd name="connsiteY0" fmla="*/ 22609 h 3155684"/>
              <a:gd name="connsiteX1" fmla="*/ 9984 w 2377627"/>
              <a:gd name="connsiteY1" fmla="*/ 120581 h 3155684"/>
              <a:gd name="connsiteX2" fmla="*/ 42641 w 2377627"/>
              <a:gd name="connsiteY2" fmla="*/ 414495 h 3155684"/>
              <a:gd name="connsiteX3" fmla="*/ 58970 w 2377627"/>
              <a:gd name="connsiteY3" fmla="*/ 528795 h 3155684"/>
              <a:gd name="connsiteX4" fmla="*/ 91627 w 2377627"/>
              <a:gd name="connsiteY4" fmla="*/ 626766 h 3155684"/>
              <a:gd name="connsiteX5" fmla="*/ 107956 w 2377627"/>
              <a:gd name="connsiteY5" fmla="*/ 888023 h 3155684"/>
              <a:gd name="connsiteX6" fmla="*/ 124284 w 2377627"/>
              <a:gd name="connsiteY6" fmla="*/ 937009 h 3155684"/>
              <a:gd name="connsiteX7" fmla="*/ 140613 w 2377627"/>
              <a:gd name="connsiteY7" fmla="*/ 1067638 h 3155684"/>
              <a:gd name="connsiteX8" fmla="*/ 189599 w 2377627"/>
              <a:gd name="connsiteY8" fmla="*/ 1083966 h 3155684"/>
              <a:gd name="connsiteX9" fmla="*/ 222256 w 2377627"/>
              <a:gd name="connsiteY9" fmla="*/ 1132952 h 3155684"/>
              <a:gd name="connsiteX10" fmla="*/ 238584 w 2377627"/>
              <a:gd name="connsiteY10" fmla="*/ 1181938 h 3155684"/>
              <a:gd name="connsiteX11" fmla="*/ 287570 w 2377627"/>
              <a:gd name="connsiteY11" fmla="*/ 1214595 h 3155684"/>
              <a:gd name="connsiteX12" fmla="*/ 352884 w 2377627"/>
              <a:gd name="connsiteY12" fmla="*/ 1296238 h 3155684"/>
              <a:gd name="connsiteX13" fmla="*/ 385541 w 2377627"/>
              <a:gd name="connsiteY13" fmla="*/ 1345223 h 3155684"/>
              <a:gd name="connsiteX14" fmla="*/ 418199 w 2377627"/>
              <a:gd name="connsiteY14" fmla="*/ 1377881 h 3155684"/>
              <a:gd name="connsiteX15" fmla="*/ 434527 w 2377627"/>
              <a:gd name="connsiteY15" fmla="*/ 1426866 h 3155684"/>
              <a:gd name="connsiteX16" fmla="*/ 483513 w 2377627"/>
              <a:gd name="connsiteY16" fmla="*/ 1459523 h 3155684"/>
              <a:gd name="connsiteX17" fmla="*/ 516170 w 2377627"/>
              <a:gd name="connsiteY17" fmla="*/ 1492181 h 3155684"/>
              <a:gd name="connsiteX18" fmla="*/ 581484 w 2377627"/>
              <a:gd name="connsiteY18" fmla="*/ 1590152 h 3155684"/>
              <a:gd name="connsiteX19" fmla="*/ 614141 w 2377627"/>
              <a:gd name="connsiteY19" fmla="*/ 1639138 h 3155684"/>
              <a:gd name="connsiteX20" fmla="*/ 646799 w 2377627"/>
              <a:gd name="connsiteY20" fmla="*/ 1671795 h 3155684"/>
              <a:gd name="connsiteX21" fmla="*/ 728441 w 2377627"/>
              <a:gd name="connsiteY21" fmla="*/ 1769766 h 3155684"/>
              <a:gd name="connsiteX22" fmla="*/ 777427 w 2377627"/>
              <a:gd name="connsiteY22" fmla="*/ 1786095 h 3155684"/>
              <a:gd name="connsiteX23" fmla="*/ 875399 w 2377627"/>
              <a:gd name="connsiteY23" fmla="*/ 1867738 h 3155684"/>
              <a:gd name="connsiteX24" fmla="*/ 924384 w 2377627"/>
              <a:gd name="connsiteY24" fmla="*/ 1884066 h 3155684"/>
              <a:gd name="connsiteX25" fmla="*/ 973370 w 2377627"/>
              <a:gd name="connsiteY25" fmla="*/ 1916723 h 3155684"/>
              <a:gd name="connsiteX26" fmla="*/ 1103999 w 2377627"/>
              <a:gd name="connsiteY26" fmla="*/ 1949381 h 3155684"/>
              <a:gd name="connsiteX27" fmla="*/ 1152984 w 2377627"/>
              <a:gd name="connsiteY27" fmla="*/ 1982038 h 3155684"/>
              <a:gd name="connsiteX28" fmla="*/ 1185641 w 2377627"/>
              <a:gd name="connsiteY28" fmla="*/ 2047352 h 3155684"/>
              <a:gd name="connsiteX29" fmla="*/ 1136656 w 2377627"/>
              <a:gd name="connsiteY29" fmla="*/ 2063681 h 3155684"/>
              <a:gd name="connsiteX30" fmla="*/ 1152984 w 2377627"/>
              <a:gd name="connsiteY30" fmla="*/ 2210638 h 3155684"/>
              <a:gd name="connsiteX31" fmla="*/ 1201970 w 2377627"/>
              <a:gd name="connsiteY31" fmla="*/ 2243295 h 3155684"/>
              <a:gd name="connsiteX32" fmla="*/ 1218299 w 2377627"/>
              <a:gd name="connsiteY32" fmla="*/ 2292281 h 3155684"/>
              <a:gd name="connsiteX33" fmla="*/ 1316270 w 2377627"/>
              <a:gd name="connsiteY33" fmla="*/ 2390252 h 3155684"/>
              <a:gd name="connsiteX34" fmla="*/ 1365256 w 2377627"/>
              <a:gd name="connsiteY34" fmla="*/ 2439238 h 3155684"/>
              <a:gd name="connsiteX35" fmla="*/ 1463227 w 2377627"/>
              <a:gd name="connsiteY35" fmla="*/ 2504552 h 3155684"/>
              <a:gd name="connsiteX36" fmla="*/ 1561199 w 2377627"/>
              <a:gd name="connsiteY36" fmla="*/ 2569866 h 3155684"/>
              <a:gd name="connsiteX37" fmla="*/ 1610184 w 2377627"/>
              <a:gd name="connsiteY37" fmla="*/ 2618852 h 3155684"/>
              <a:gd name="connsiteX38" fmla="*/ 1659170 w 2377627"/>
              <a:gd name="connsiteY38" fmla="*/ 2651509 h 3155684"/>
              <a:gd name="connsiteX39" fmla="*/ 1724484 w 2377627"/>
              <a:gd name="connsiteY39" fmla="*/ 2749481 h 3155684"/>
              <a:gd name="connsiteX40" fmla="*/ 1773470 w 2377627"/>
              <a:gd name="connsiteY40" fmla="*/ 2798466 h 3155684"/>
              <a:gd name="connsiteX41" fmla="*/ 1789799 w 2377627"/>
              <a:gd name="connsiteY41" fmla="*/ 2880109 h 3155684"/>
              <a:gd name="connsiteX42" fmla="*/ 1855113 w 2377627"/>
              <a:gd name="connsiteY42" fmla="*/ 2978081 h 3155684"/>
              <a:gd name="connsiteX43" fmla="*/ 1887770 w 2377627"/>
              <a:gd name="connsiteY43" fmla="*/ 3027066 h 3155684"/>
              <a:gd name="connsiteX44" fmla="*/ 1936756 w 2377627"/>
              <a:gd name="connsiteY44" fmla="*/ 3125038 h 3155684"/>
              <a:gd name="connsiteX45" fmla="*/ 1985741 w 2377627"/>
              <a:gd name="connsiteY45" fmla="*/ 3141366 h 3155684"/>
              <a:gd name="connsiteX46" fmla="*/ 2083713 w 2377627"/>
              <a:gd name="connsiteY46" fmla="*/ 3092381 h 3155684"/>
              <a:gd name="connsiteX47" fmla="*/ 2132699 w 2377627"/>
              <a:gd name="connsiteY47" fmla="*/ 3076052 h 3155684"/>
              <a:gd name="connsiteX48" fmla="*/ 2246999 w 2377627"/>
              <a:gd name="connsiteY48" fmla="*/ 3010738 h 3155684"/>
              <a:gd name="connsiteX49" fmla="*/ 2344970 w 2377627"/>
              <a:gd name="connsiteY49" fmla="*/ 2978081 h 3155684"/>
              <a:gd name="connsiteX50" fmla="*/ 2377627 w 2377627"/>
              <a:gd name="connsiteY50" fmla="*/ 2945423 h 315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377627" h="3155684">
                <a:moveTo>
                  <a:pt x="9984" y="22609"/>
                </a:moveTo>
                <a:cubicBezTo>
                  <a:pt x="90371" y="143190"/>
                  <a:pt x="16683" y="0"/>
                  <a:pt x="9984" y="120581"/>
                </a:cubicBezTo>
                <a:cubicBezTo>
                  <a:pt x="0" y="300305"/>
                  <a:pt x="6215" y="305212"/>
                  <a:pt x="42641" y="414495"/>
                </a:cubicBezTo>
                <a:cubicBezTo>
                  <a:pt x="48084" y="452595"/>
                  <a:pt x="50316" y="491294"/>
                  <a:pt x="58970" y="528795"/>
                </a:cubicBezTo>
                <a:cubicBezTo>
                  <a:pt x="66711" y="562337"/>
                  <a:pt x="91627" y="626766"/>
                  <a:pt x="91627" y="626766"/>
                </a:cubicBezTo>
                <a:cubicBezTo>
                  <a:pt x="97070" y="713852"/>
                  <a:pt x="98822" y="801247"/>
                  <a:pt x="107956" y="888023"/>
                </a:cubicBezTo>
                <a:cubicBezTo>
                  <a:pt x="109758" y="905140"/>
                  <a:pt x="121205" y="920075"/>
                  <a:pt x="124284" y="937009"/>
                </a:cubicBezTo>
                <a:cubicBezTo>
                  <a:pt x="132134" y="980183"/>
                  <a:pt x="122791" y="1027538"/>
                  <a:pt x="140613" y="1067638"/>
                </a:cubicBezTo>
                <a:cubicBezTo>
                  <a:pt x="147603" y="1083366"/>
                  <a:pt x="173270" y="1078523"/>
                  <a:pt x="189599" y="1083966"/>
                </a:cubicBezTo>
                <a:cubicBezTo>
                  <a:pt x="200485" y="1100295"/>
                  <a:pt x="213480" y="1115399"/>
                  <a:pt x="222256" y="1132952"/>
                </a:cubicBezTo>
                <a:cubicBezTo>
                  <a:pt x="229953" y="1148347"/>
                  <a:pt x="227832" y="1168498"/>
                  <a:pt x="238584" y="1181938"/>
                </a:cubicBezTo>
                <a:cubicBezTo>
                  <a:pt x="250843" y="1197262"/>
                  <a:pt x="271241" y="1203709"/>
                  <a:pt x="287570" y="1214595"/>
                </a:cubicBezTo>
                <a:cubicBezTo>
                  <a:pt x="319359" y="1309960"/>
                  <a:pt x="279027" y="1222381"/>
                  <a:pt x="352884" y="1296238"/>
                </a:cubicBezTo>
                <a:cubicBezTo>
                  <a:pt x="366760" y="1310114"/>
                  <a:pt x="373282" y="1329899"/>
                  <a:pt x="385541" y="1345223"/>
                </a:cubicBezTo>
                <a:cubicBezTo>
                  <a:pt x="395158" y="1357245"/>
                  <a:pt x="407313" y="1366995"/>
                  <a:pt x="418199" y="1377881"/>
                </a:cubicBezTo>
                <a:cubicBezTo>
                  <a:pt x="423642" y="1394209"/>
                  <a:pt x="423775" y="1413426"/>
                  <a:pt x="434527" y="1426866"/>
                </a:cubicBezTo>
                <a:cubicBezTo>
                  <a:pt x="446786" y="1442190"/>
                  <a:pt x="468189" y="1447264"/>
                  <a:pt x="483513" y="1459523"/>
                </a:cubicBezTo>
                <a:cubicBezTo>
                  <a:pt x="495534" y="1469140"/>
                  <a:pt x="506933" y="1479865"/>
                  <a:pt x="516170" y="1492181"/>
                </a:cubicBezTo>
                <a:cubicBezTo>
                  <a:pt x="539719" y="1523580"/>
                  <a:pt x="559713" y="1557495"/>
                  <a:pt x="581484" y="1590152"/>
                </a:cubicBezTo>
                <a:cubicBezTo>
                  <a:pt x="592370" y="1606481"/>
                  <a:pt x="600264" y="1625262"/>
                  <a:pt x="614141" y="1639138"/>
                </a:cubicBezTo>
                <a:cubicBezTo>
                  <a:pt x="625027" y="1650024"/>
                  <a:pt x="637182" y="1659774"/>
                  <a:pt x="646799" y="1671795"/>
                </a:cubicBezTo>
                <a:cubicBezTo>
                  <a:pt x="681225" y="1714827"/>
                  <a:pt x="678570" y="1736519"/>
                  <a:pt x="728441" y="1769766"/>
                </a:cubicBezTo>
                <a:cubicBezTo>
                  <a:pt x="742762" y="1779313"/>
                  <a:pt x="761098" y="1780652"/>
                  <a:pt x="777427" y="1786095"/>
                </a:cubicBezTo>
                <a:cubicBezTo>
                  <a:pt x="813540" y="1822208"/>
                  <a:pt x="829932" y="1845005"/>
                  <a:pt x="875399" y="1867738"/>
                </a:cubicBezTo>
                <a:cubicBezTo>
                  <a:pt x="890794" y="1875435"/>
                  <a:pt x="908056" y="1878623"/>
                  <a:pt x="924384" y="1884066"/>
                </a:cubicBezTo>
                <a:cubicBezTo>
                  <a:pt x="940713" y="1894952"/>
                  <a:pt x="954927" y="1910016"/>
                  <a:pt x="973370" y="1916723"/>
                </a:cubicBezTo>
                <a:cubicBezTo>
                  <a:pt x="1015551" y="1932062"/>
                  <a:pt x="1103999" y="1949381"/>
                  <a:pt x="1103999" y="1949381"/>
                </a:cubicBezTo>
                <a:cubicBezTo>
                  <a:pt x="1120327" y="1960267"/>
                  <a:pt x="1135431" y="1973262"/>
                  <a:pt x="1152984" y="1982038"/>
                </a:cubicBezTo>
                <a:cubicBezTo>
                  <a:pt x="1182013" y="1996553"/>
                  <a:pt x="1243699" y="1989294"/>
                  <a:pt x="1185641" y="2047352"/>
                </a:cubicBezTo>
                <a:cubicBezTo>
                  <a:pt x="1173471" y="2059523"/>
                  <a:pt x="1152984" y="2058238"/>
                  <a:pt x="1136656" y="2063681"/>
                </a:cubicBezTo>
                <a:cubicBezTo>
                  <a:pt x="1142099" y="2112667"/>
                  <a:pt x="1136141" y="2164318"/>
                  <a:pt x="1152984" y="2210638"/>
                </a:cubicBezTo>
                <a:cubicBezTo>
                  <a:pt x="1159691" y="2229081"/>
                  <a:pt x="1189711" y="2227971"/>
                  <a:pt x="1201970" y="2243295"/>
                </a:cubicBezTo>
                <a:cubicBezTo>
                  <a:pt x="1212722" y="2256735"/>
                  <a:pt x="1207732" y="2278695"/>
                  <a:pt x="1218299" y="2292281"/>
                </a:cubicBezTo>
                <a:cubicBezTo>
                  <a:pt x="1246653" y="2328736"/>
                  <a:pt x="1283613" y="2357595"/>
                  <a:pt x="1316270" y="2390252"/>
                </a:cubicBezTo>
                <a:cubicBezTo>
                  <a:pt x="1332599" y="2406581"/>
                  <a:pt x="1346042" y="2426429"/>
                  <a:pt x="1365256" y="2439238"/>
                </a:cubicBezTo>
                <a:cubicBezTo>
                  <a:pt x="1397913" y="2461009"/>
                  <a:pt x="1435474" y="2476799"/>
                  <a:pt x="1463227" y="2504552"/>
                </a:cubicBezTo>
                <a:cubicBezTo>
                  <a:pt x="1524384" y="2565709"/>
                  <a:pt x="1490306" y="2546236"/>
                  <a:pt x="1561199" y="2569866"/>
                </a:cubicBezTo>
                <a:cubicBezTo>
                  <a:pt x="1577527" y="2586195"/>
                  <a:pt x="1592444" y="2604069"/>
                  <a:pt x="1610184" y="2618852"/>
                </a:cubicBezTo>
                <a:cubicBezTo>
                  <a:pt x="1625260" y="2631415"/>
                  <a:pt x="1646247" y="2636740"/>
                  <a:pt x="1659170" y="2651509"/>
                </a:cubicBezTo>
                <a:cubicBezTo>
                  <a:pt x="1685016" y="2681047"/>
                  <a:pt x="1696730" y="2721728"/>
                  <a:pt x="1724484" y="2749481"/>
                </a:cubicBezTo>
                <a:lnTo>
                  <a:pt x="1773470" y="2798466"/>
                </a:lnTo>
                <a:cubicBezTo>
                  <a:pt x="1778913" y="2825680"/>
                  <a:pt x="1778315" y="2854843"/>
                  <a:pt x="1789799" y="2880109"/>
                </a:cubicBezTo>
                <a:cubicBezTo>
                  <a:pt x="1806040" y="2915840"/>
                  <a:pt x="1833342" y="2945424"/>
                  <a:pt x="1855113" y="2978081"/>
                </a:cubicBezTo>
                <a:cubicBezTo>
                  <a:pt x="1865999" y="2994409"/>
                  <a:pt x="1881564" y="3008449"/>
                  <a:pt x="1887770" y="3027066"/>
                </a:cubicBezTo>
                <a:cubicBezTo>
                  <a:pt x="1898527" y="3059335"/>
                  <a:pt x="1907981" y="3102018"/>
                  <a:pt x="1936756" y="3125038"/>
                </a:cubicBezTo>
                <a:cubicBezTo>
                  <a:pt x="1950196" y="3135790"/>
                  <a:pt x="1969413" y="3135923"/>
                  <a:pt x="1985741" y="3141366"/>
                </a:cubicBezTo>
                <a:cubicBezTo>
                  <a:pt x="2108862" y="3100327"/>
                  <a:pt x="1957106" y="3155684"/>
                  <a:pt x="2083713" y="3092381"/>
                </a:cubicBezTo>
                <a:cubicBezTo>
                  <a:pt x="2099108" y="3084684"/>
                  <a:pt x="2117304" y="3083749"/>
                  <a:pt x="2132699" y="3076052"/>
                </a:cubicBezTo>
                <a:cubicBezTo>
                  <a:pt x="2250527" y="3017138"/>
                  <a:pt x="2103863" y="3067992"/>
                  <a:pt x="2246999" y="3010738"/>
                </a:cubicBezTo>
                <a:cubicBezTo>
                  <a:pt x="2278960" y="2997954"/>
                  <a:pt x="2344970" y="2978081"/>
                  <a:pt x="2344970" y="2978081"/>
                </a:cubicBezTo>
                <a:lnTo>
                  <a:pt x="2377627" y="2945423"/>
                </a:lnTo>
              </a:path>
            </a:pathLst>
          </a:custGeom>
          <a:ln w="53975">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sp>
        <p:nvSpPr>
          <p:cNvPr id="10" name="9 CuadroTexto"/>
          <p:cNvSpPr txBox="1"/>
          <p:nvPr/>
        </p:nvSpPr>
        <p:spPr>
          <a:xfrm>
            <a:off x="831442" y="266844"/>
            <a:ext cx="1383907" cy="369332"/>
          </a:xfrm>
          <a:prstGeom prst="rect">
            <a:avLst/>
          </a:prstGeom>
          <a:noFill/>
        </p:spPr>
        <p:txBody>
          <a:bodyPr wrap="square" rtlCol="0">
            <a:spAutoFit/>
          </a:bodyPr>
          <a:lstStyle/>
          <a:p>
            <a:r>
              <a:rPr lang="es-PE" b="1" dirty="0" smtClean="0">
                <a:solidFill>
                  <a:schemeClr val="bg1"/>
                </a:solidFill>
              </a:rPr>
              <a:t>Línea 3</a:t>
            </a:r>
            <a:endParaRPr lang="es-PE" b="1" dirty="0">
              <a:solidFill>
                <a:schemeClr val="bg1"/>
              </a:solidFill>
            </a:endParaRPr>
          </a:p>
        </p:txBody>
      </p:sp>
      <p:sp>
        <p:nvSpPr>
          <p:cNvPr id="11" name="10 Forma libre"/>
          <p:cNvSpPr/>
          <p:nvPr/>
        </p:nvSpPr>
        <p:spPr>
          <a:xfrm>
            <a:off x="1523396" y="1622935"/>
            <a:ext cx="2767812" cy="3245868"/>
          </a:xfrm>
          <a:custGeom>
            <a:avLst/>
            <a:gdLst>
              <a:gd name="connsiteX0" fmla="*/ 2237014 w 2253343"/>
              <a:gd name="connsiteY0" fmla="*/ 0 h 2383971"/>
              <a:gd name="connsiteX1" fmla="*/ 2253343 w 2253343"/>
              <a:gd name="connsiteY1" fmla="*/ 195943 h 2383971"/>
              <a:gd name="connsiteX2" fmla="*/ 2204357 w 2253343"/>
              <a:gd name="connsiteY2" fmla="*/ 375557 h 2383971"/>
              <a:gd name="connsiteX3" fmla="*/ 2171700 w 2253343"/>
              <a:gd name="connsiteY3" fmla="*/ 424543 h 2383971"/>
              <a:gd name="connsiteX4" fmla="*/ 2106385 w 2253343"/>
              <a:gd name="connsiteY4" fmla="*/ 555171 h 2383971"/>
              <a:gd name="connsiteX5" fmla="*/ 2073728 w 2253343"/>
              <a:gd name="connsiteY5" fmla="*/ 653143 h 2383971"/>
              <a:gd name="connsiteX6" fmla="*/ 2057400 w 2253343"/>
              <a:gd name="connsiteY6" fmla="*/ 702128 h 2383971"/>
              <a:gd name="connsiteX7" fmla="*/ 2041071 w 2253343"/>
              <a:gd name="connsiteY7" fmla="*/ 783771 h 2383971"/>
              <a:gd name="connsiteX8" fmla="*/ 2008414 w 2253343"/>
              <a:gd name="connsiteY8" fmla="*/ 832757 h 2383971"/>
              <a:gd name="connsiteX9" fmla="*/ 1959428 w 2253343"/>
              <a:gd name="connsiteY9" fmla="*/ 930728 h 2383971"/>
              <a:gd name="connsiteX10" fmla="*/ 1894114 w 2253343"/>
              <a:gd name="connsiteY10" fmla="*/ 1012371 h 2383971"/>
              <a:gd name="connsiteX11" fmla="*/ 1828800 w 2253343"/>
              <a:gd name="connsiteY11" fmla="*/ 1094014 h 2383971"/>
              <a:gd name="connsiteX12" fmla="*/ 1796143 w 2253343"/>
              <a:gd name="connsiteY12" fmla="*/ 1143000 h 2383971"/>
              <a:gd name="connsiteX13" fmla="*/ 1714500 w 2253343"/>
              <a:gd name="connsiteY13" fmla="*/ 1208314 h 2383971"/>
              <a:gd name="connsiteX14" fmla="*/ 1665514 w 2253343"/>
              <a:gd name="connsiteY14" fmla="*/ 1224643 h 2383971"/>
              <a:gd name="connsiteX15" fmla="*/ 1567543 w 2253343"/>
              <a:gd name="connsiteY15" fmla="*/ 1273628 h 2383971"/>
              <a:gd name="connsiteX16" fmla="*/ 1469571 w 2253343"/>
              <a:gd name="connsiteY16" fmla="*/ 1338943 h 2383971"/>
              <a:gd name="connsiteX17" fmla="*/ 1322614 w 2253343"/>
              <a:gd name="connsiteY17" fmla="*/ 1387928 h 2383971"/>
              <a:gd name="connsiteX18" fmla="*/ 1224643 w 2253343"/>
              <a:gd name="connsiteY18" fmla="*/ 1420585 h 2383971"/>
              <a:gd name="connsiteX19" fmla="*/ 1175657 w 2253343"/>
              <a:gd name="connsiteY19" fmla="*/ 1436914 h 2383971"/>
              <a:gd name="connsiteX20" fmla="*/ 1126671 w 2253343"/>
              <a:gd name="connsiteY20" fmla="*/ 1469571 h 2383971"/>
              <a:gd name="connsiteX21" fmla="*/ 1012371 w 2253343"/>
              <a:gd name="connsiteY21" fmla="*/ 1502228 h 2383971"/>
              <a:gd name="connsiteX22" fmla="*/ 963385 w 2253343"/>
              <a:gd name="connsiteY22" fmla="*/ 1518557 h 2383971"/>
              <a:gd name="connsiteX23" fmla="*/ 849085 w 2253343"/>
              <a:gd name="connsiteY23" fmla="*/ 1649185 h 2383971"/>
              <a:gd name="connsiteX24" fmla="*/ 718457 w 2253343"/>
              <a:gd name="connsiteY24" fmla="*/ 1763485 h 2383971"/>
              <a:gd name="connsiteX25" fmla="*/ 669471 w 2253343"/>
              <a:gd name="connsiteY25" fmla="*/ 1779814 h 2383971"/>
              <a:gd name="connsiteX26" fmla="*/ 636814 w 2253343"/>
              <a:gd name="connsiteY26" fmla="*/ 1828800 h 2383971"/>
              <a:gd name="connsiteX27" fmla="*/ 587828 w 2253343"/>
              <a:gd name="connsiteY27" fmla="*/ 1845128 h 2383971"/>
              <a:gd name="connsiteX28" fmla="*/ 571500 w 2253343"/>
              <a:gd name="connsiteY28" fmla="*/ 1894114 h 2383971"/>
              <a:gd name="connsiteX29" fmla="*/ 489857 w 2253343"/>
              <a:gd name="connsiteY29" fmla="*/ 1992085 h 2383971"/>
              <a:gd name="connsiteX30" fmla="*/ 457200 w 2253343"/>
              <a:gd name="connsiteY30" fmla="*/ 2090057 h 2383971"/>
              <a:gd name="connsiteX31" fmla="*/ 440871 w 2253343"/>
              <a:gd name="connsiteY31" fmla="*/ 2139043 h 2383971"/>
              <a:gd name="connsiteX32" fmla="*/ 408214 w 2253343"/>
              <a:gd name="connsiteY32" fmla="*/ 2204357 h 2383971"/>
              <a:gd name="connsiteX33" fmla="*/ 342900 w 2253343"/>
              <a:gd name="connsiteY33" fmla="*/ 2302328 h 2383971"/>
              <a:gd name="connsiteX34" fmla="*/ 195943 w 2253343"/>
              <a:gd name="connsiteY34" fmla="*/ 2367643 h 2383971"/>
              <a:gd name="connsiteX35" fmla="*/ 0 w 2253343"/>
              <a:gd name="connsiteY35" fmla="*/ 2383971 h 23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3343" h="2383971">
                <a:moveTo>
                  <a:pt x="2237014" y="0"/>
                </a:moveTo>
                <a:cubicBezTo>
                  <a:pt x="2242457" y="65314"/>
                  <a:pt x="2253343" y="130402"/>
                  <a:pt x="2253343" y="195943"/>
                </a:cubicBezTo>
                <a:cubicBezTo>
                  <a:pt x="2253343" y="226613"/>
                  <a:pt x="2217162" y="356349"/>
                  <a:pt x="2204357" y="375557"/>
                </a:cubicBezTo>
                <a:cubicBezTo>
                  <a:pt x="2193471" y="391886"/>
                  <a:pt x="2179670" y="406610"/>
                  <a:pt x="2171700" y="424543"/>
                </a:cubicBezTo>
                <a:cubicBezTo>
                  <a:pt x="2111660" y="559632"/>
                  <a:pt x="2173453" y="488105"/>
                  <a:pt x="2106385" y="555171"/>
                </a:cubicBezTo>
                <a:lnTo>
                  <a:pt x="2073728" y="653143"/>
                </a:lnTo>
                <a:cubicBezTo>
                  <a:pt x="2068285" y="669471"/>
                  <a:pt x="2060776" y="685251"/>
                  <a:pt x="2057400" y="702128"/>
                </a:cubicBezTo>
                <a:cubicBezTo>
                  <a:pt x="2051957" y="729342"/>
                  <a:pt x="2050816" y="757785"/>
                  <a:pt x="2041071" y="783771"/>
                </a:cubicBezTo>
                <a:cubicBezTo>
                  <a:pt x="2034180" y="802146"/>
                  <a:pt x="2017190" y="815204"/>
                  <a:pt x="2008414" y="832757"/>
                </a:cubicBezTo>
                <a:cubicBezTo>
                  <a:pt x="1940814" y="967958"/>
                  <a:pt x="2053014" y="790350"/>
                  <a:pt x="1959428" y="930728"/>
                </a:cubicBezTo>
                <a:cubicBezTo>
                  <a:pt x="1918388" y="1053853"/>
                  <a:pt x="1978522" y="906862"/>
                  <a:pt x="1894114" y="1012371"/>
                </a:cubicBezTo>
                <a:cubicBezTo>
                  <a:pt x="1803974" y="1125044"/>
                  <a:pt x="1969186" y="1000422"/>
                  <a:pt x="1828800" y="1094014"/>
                </a:cubicBezTo>
                <a:cubicBezTo>
                  <a:pt x="1817914" y="1110343"/>
                  <a:pt x="1808402" y="1127676"/>
                  <a:pt x="1796143" y="1143000"/>
                </a:cubicBezTo>
                <a:cubicBezTo>
                  <a:pt x="1775894" y="1168311"/>
                  <a:pt x="1742787" y="1194170"/>
                  <a:pt x="1714500" y="1208314"/>
                </a:cubicBezTo>
                <a:cubicBezTo>
                  <a:pt x="1699105" y="1216011"/>
                  <a:pt x="1680909" y="1216946"/>
                  <a:pt x="1665514" y="1224643"/>
                </a:cubicBezTo>
                <a:cubicBezTo>
                  <a:pt x="1538905" y="1287947"/>
                  <a:pt x="1690664" y="1232589"/>
                  <a:pt x="1567543" y="1273628"/>
                </a:cubicBezTo>
                <a:cubicBezTo>
                  <a:pt x="1534886" y="1295400"/>
                  <a:pt x="1506806" y="1326531"/>
                  <a:pt x="1469571" y="1338943"/>
                </a:cubicBezTo>
                <a:lnTo>
                  <a:pt x="1322614" y="1387928"/>
                </a:lnTo>
                <a:lnTo>
                  <a:pt x="1224643" y="1420585"/>
                </a:lnTo>
                <a:cubicBezTo>
                  <a:pt x="1208314" y="1426028"/>
                  <a:pt x="1189978" y="1427367"/>
                  <a:pt x="1175657" y="1436914"/>
                </a:cubicBezTo>
                <a:cubicBezTo>
                  <a:pt x="1159328" y="1447800"/>
                  <a:pt x="1144224" y="1460795"/>
                  <a:pt x="1126671" y="1469571"/>
                </a:cubicBezTo>
                <a:cubicBezTo>
                  <a:pt x="1100566" y="1482623"/>
                  <a:pt x="1036792" y="1495251"/>
                  <a:pt x="1012371" y="1502228"/>
                </a:cubicBezTo>
                <a:cubicBezTo>
                  <a:pt x="995821" y="1506956"/>
                  <a:pt x="979714" y="1513114"/>
                  <a:pt x="963385" y="1518557"/>
                </a:cubicBezTo>
                <a:cubicBezTo>
                  <a:pt x="832754" y="1714504"/>
                  <a:pt x="957944" y="1553933"/>
                  <a:pt x="849085" y="1649185"/>
                </a:cubicBezTo>
                <a:cubicBezTo>
                  <a:pt x="792331" y="1698845"/>
                  <a:pt x="779700" y="1732864"/>
                  <a:pt x="718457" y="1763485"/>
                </a:cubicBezTo>
                <a:cubicBezTo>
                  <a:pt x="703062" y="1771182"/>
                  <a:pt x="685800" y="1774371"/>
                  <a:pt x="669471" y="1779814"/>
                </a:cubicBezTo>
                <a:cubicBezTo>
                  <a:pt x="658585" y="1796143"/>
                  <a:pt x="652138" y="1816541"/>
                  <a:pt x="636814" y="1828800"/>
                </a:cubicBezTo>
                <a:cubicBezTo>
                  <a:pt x="623374" y="1839552"/>
                  <a:pt x="599999" y="1832957"/>
                  <a:pt x="587828" y="1845128"/>
                </a:cubicBezTo>
                <a:cubicBezTo>
                  <a:pt x="575657" y="1857299"/>
                  <a:pt x="581047" y="1879793"/>
                  <a:pt x="571500" y="1894114"/>
                </a:cubicBezTo>
                <a:cubicBezTo>
                  <a:pt x="520231" y="1971019"/>
                  <a:pt x="525471" y="1911953"/>
                  <a:pt x="489857" y="1992085"/>
                </a:cubicBezTo>
                <a:cubicBezTo>
                  <a:pt x="475876" y="2023542"/>
                  <a:pt x="468086" y="2057400"/>
                  <a:pt x="457200" y="2090057"/>
                </a:cubicBezTo>
                <a:cubicBezTo>
                  <a:pt x="451757" y="2106386"/>
                  <a:pt x="448568" y="2123648"/>
                  <a:pt x="440871" y="2139043"/>
                </a:cubicBezTo>
                <a:cubicBezTo>
                  <a:pt x="429985" y="2160814"/>
                  <a:pt x="420737" y="2183485"/>
                  <a:pt x="408214" y="2204357"/>
                </a:cubicBezTo>
                <a:cubicBezTo>
                  <a:pt x="388021" y="2238013"/>
                  <a:pt x="375557" y="2280557"/>
                  <a:pt x="342900" y="2302328"/>
                </a:cubicBezTo>
                <a:cubicBezTo>
                  <a:pt x="293759" y="2335088"/>
                  <a:pt x="262562" y="2362092"/>
                  <a:pt x="195943" y="2367643"/>
                </a:cubicBezTo>
                <a:lnTo>
                  <a:pt x="0" y="2383971"/>
                </a:lnTo>
              </a:path>
            </a:pathLst>
          </a:custGeom>
          <a:ln w="539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sp>
        <p:nvSpPr>
          <p:cNvPr id="12" name="11 CuadroTexto"/>
          <p:cNvSpPr txBox="1"/>
          <p:nvPr/>
        </p:nvSpPr>
        <p:spPr>
          <a:xfrm>
            <a:off x="3278347" y="1392458"/>
            <a:ext cx="1383907" cy="369332"/>
          </a:xfrm>
          <a:prstGeom prst="rect">
            <a:avLst/>
          </a:prstGeom>
          <a:noFill/>
        </p:spPr>
        <p:txBody>
          <a:bodyPr wrap="square" rtlCol="0">
            <a:spAutoFit/>
          </a:bodyPr>
          <a:lstStyle/>
          <a:p>
            <a:r>
              <a:rPr lang="es-PE" b="1" dirty="0" smtClean="0">
                <a:solidFill>
                  <a:schemeClr val="bg1"/>
                </a:solidFill>
              </a:rPr>
              <a:t>Línea </a:t>
            </a:r>
            <a:r>
              <a:rPr lang="es-PE" b="1" dirty="0" smtClean="0">
                <a:solidFill>
                  <a:schemeClr val="bg1"/>
                </a:solidFill>
              </a:rPr>
              <a:t>2</a:t>
            </a:r>
            <a:endParaRPr lang="es-PE" b="1" dirty="0">
              <a:solidFill>
                <a:schemeClr val="bg1"/>
              </a:solidFill>
            </a:endParaRPr>
          </a:p>
        </p:txBody>
      </p:sp>
      <p:sp>
        <p:nvSpPr>
          <p:cNvPr id="14" name="13 Forma libre"/>
          <p:cNvSpPr/>
          <p:nvPr/>
        </p:nvSpPr>
        <p:spPr>
          <a:xfrm>
            <a:off x="3970301" y="4957731"/>
            <a:ext cx="1971527" cy="1111600"/>
          </a:xfrm>
          <a:custGeom>
            <a:avLst/>
            <a:gdLst>
              <a:gd name="connsiteX0" fmla="*/ 0 w 1605068"/>
              <a:gd name="connsiteY0" fmla="*/ 0 h 816429"/>
              <a:gd name="connsiteX1" fmla="*/ 32658 w 1605068"/>
              <a:gd name="connsiteY1" fmla="*/ 97972 h 816429"/>
              <a:gd name="connsiteX2" fmla="*/ 130629 w 1605068"/>
              <a:gd name="connsiteY2" fmla="*/ 130629 h 816429"/>
              <a:gd name="connsiteX3" fmla="*/ 179615 w 1605068"/>
              <a:gd name="connsiteY3" fmla="*/ 146958 h 816429"/>
              <a:gd name="connsiteX4" fmla="*/ 228600 w 1605068"/>
              <a:gd name="connsiteY4" fmla="*/ 179615 h 816429"/>
              <a:gd name="connsiteX5" fmla="*/ 277586 w 1605068"/>
              <a:gd name="connsiteY5" fmla="*/ 326572 h 816429"/>
              <a:gd name="connsiteX6" fmla="*/ 293915 w 1605068"/>
              <a:gd name="connsiteY6" fmla="*/ 375558 h 816429"/>
              <a:gd name="connsiteX7" fmla="*/ 375558 w 1605068"/>
              <a:gd name="connsiteY7" fmla="*/ 473529 h 816429"/>
              <a:gd name="connsiteX8" fmla="*/ 424543 w 1605068"/>
              <a:gd name="connsiteY8" fmla="*/ 522515 h 816429"/>
              <a:gd name="connsiteX9" fmla="*/ 489858 w 1605068"/>
              <a:gd name="connsiteY9" fmla="*/ 620486 h 816429"/>
              <a:gd name="connsiteX10" fmla="*/ 538843 w 1605068"/>
              <a:gd name="connsiteY10" fmla="*/ 718458 h 816429"/>
              <a:gd name="connsiteX11" fmla="*/ 555172 w 1605068"/>
              <a:gd name="connsiteY11" fmla="*/ 767443 h 816429"/>
              <a:gd name="connsiteX12" fmla="*/ 979715 w 1605068"/>
              <a:gd name="connsiteY12" fmla="*/ 783772 h 816429"/>
              <a:gd name="connsiteX13" fmla="*/ 1240972 w 1605068"/>
              <a:gd name="connsiteY13" fmla="*/ 816429 h 816429"/>
              <a:gd name="connsiteX14" fmla="*/ 1485900 w 1605068"/>
              <a:gd name="connsiteY14" fmla="*/ 783772 h 816429"/>
              <a:gd name="connsiteX15" fmla="*/ 1534886 w 1605068"/>
              <a:gd name="connsiteY15" fmla="*/ 767443 h 816429"/>
              <a:gd name="connsiteX16" fmla="*/ 1600200 w 1605068"/>
              <a:gd name="connsiteY16" fmla="*/ 751115 h 816429"/>
              <a:gd name="connsiteX17" fmla="*/ 1600200 w 1605068"/>
              <a:gd name="connsiteY17" fmla="*/ 734786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068" h="816429">
                <a:moveTo>
                  <a:pt x="0" y="0"/>
                </a:moveTo>
                <a:cubicBezTo>
                  <a:pt x="10886" y="32657"/>
                  <a:pt x="1" y="87086"/>
                  <a:pt x="32658" y="97972"/>
                </a:cubicBezTo>
                <a:lnTo>
                  <a:pt x="130629" y="130629"/>
                </a:lnTo>
                <a:cubicBezTo>
                  <a:pt x="146958" y="136072"/>
                  <a:pt x="165294" y="137410"/>
                  <a:pt x="179615" y="146958"/>
                </a:cubicBezTo>
                <a:lnTo>
                  <a:pt x="228600" y="179615"/>
                </a:lnTo>
                <a:lnTo>
                  <a:pt x="277586" y="326572"/>
                </a:lnTo>
                <a:cubicBezTo>
                  <a:pt x="283029" y="342901"/>
                  <a:pt x="281744" y="363387"/>
                  <a:pt x="293915" y="375558"/>
                </a:cubicBezTo>
                <a:cubicBezTo>
                  <a:pt x="437015" y="518658"/>
                  <a:pt x="261900" y="337139"/>
                  <a:pt x="375558" y="473529"/>
                </a:cubicBezTo>
                <a:cubicBezTo>
                  <a:pt x="390341" y="491269"/>
                  <a:pt x="410366" y="504287"/>
                  <a:pt x="424543" y="522515"/>
                </a:cubicBezTo>
                <a:cubicBezTo>
                  <a:pt x="448640" y="553496"/>
                  <a:pt x="489858" y="620486"/>
                  <a:pt x="489858" y="620486"/>
                </a:cubicBezTo>
                <a:cubicBezTo>
                  <a:pt x="530895" y="743603"/>
                  <a:pt x="475541" y="591855"/>
                  <a:pt x="538843" y="718458"/>
                </a:cubicBezTo>
                <a:cubicBezTo>
                  <a:pt x="546540" y="733853"/>
                  <a:pt x="538146" y="764921"/>
                  <a:pt x="555172" y="767443"/>
                </a:cubicBezTo>
                <a:cubicBezTo>
                  <a:pt x="695262" y="788197"/>
                  <a:pt x="838201" y="778329"/>
                  <a:pt x="979715" y="783772"/>
                </a:cubicBezTo>
                <a:cubicBezTo>
                  <a:pt x="1030315" y="791000"/>
                  <a:pt x="1199824" y="816429"/>
                  <a:pt x="1240972" y="816429"/>
                </a:cubicBezTo>
                <a:cubicBezTo>
                  <a:pt x="1262065" y="816429"/>
                  <a:pt x="1457723" y="787797"/>
                  <a:pt x="1485900" y="783772"/>
                </a:cubicBezTo>
                <a:cubicBezTo>
                  <a:pt x="1502229" y="778329"/>
                  <a:pt x="1518336" y="772171"/>
                  <a:pt x="1534886" y="767443"/>
                </a:cubicBezTo>
                <a:cubicBezTo>
                  <a:pt x="1556464" y="761278"/>
                  <a:pt x="1580128" y="761151"/>
                  <a:pt x="1600200" y="751115"/>
                </a:cubicBezTo>
                <a:cubicBezTo>
                  <a:pt x="1605068" y="748681"/>
                  <a:pt x="1600200" y="740229"/>
                  <a:pt x="1600200" y="734786"/>
                </a:cubicBezTo>
              </a:path>
            </a:pathLst>
          </a:custGeom>
          <a:ln w="53975">
            <a:solidFill>
              <a:srgbClr val="FA12D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sp>
        <p:nvSpPr>
          <p:cNvPr id="15" name="14 CuadroTexto"/>
          <p:cNvSpPr txBox="1"/>
          <p:nvPr/>
        </p:nvSpPr>
        <p:spPr>
          <a:xfrm>
            <a:off x="5835567" y="5608376"/>
            <a:ext cx="1383907" cy="369332"/>
          </a:xfrm>
          <a:prstGeom prst="rect">
            <a:avLst/>
          </a:prstGeom>
          <a:noFill/>
        </p:spPr>
        <p:txBody>
          <a:bodyPr wrap="square" rtlCol="0">
            <a:spAutoFit/>
          </a:bodyPr>
          <a:lstStyle/>
          <a:p>
            <a:r>
              <a:rPr lang="es-PE" b="1" dirty="0" smtClean="0">
                <a:solidFill>
                  <a:schemeClr val="bg1"/>
                </a:solidFill>
              </a:rPr>
              <a:t>Línea 5</a:t>
            </a:r>
            <a:endParaRPr lang="es-PE" b="1" dirty="0">
              <a:solidFill>
                <a:schemeClr val="bg1"/>
              </a:solidFill>
            </a:endParaRPr>
          </a:p>
        </p:txBody>
      </p:sp>
      <p:sp>
        <p:nvSpPr>
          <p:cNvPr id="13" name="12 CuadroTexto"/>
          <p:cNvSpPr txBox="1"/>
          <p:nvPr/>
        </p:nvSpPr>
        <p:spPr>
          <a:xfrm>
            <a:off x="5955908" y="2148344"/>
            <a:ext cx="2676648" cy="400110"/>
          </a:xfrm>
          <a:prstGeom prst="rect">
            <a:avLst/>
          </a:prstGeom>
          <a:noFill/>
        </p:spPr>
        <p:txBody>
          <a:bodyPr wrap="square" rtlCol="0">
            <a:spAutoFit/>
          </a:bodyPr>
          <a:lstStyle/>
          <a:p>
            <a:endParaRPr lang="es-PE" sz="2000" b="1" dirty="0">
              <a:solidFill>
                <a:schemeClr val="bg1"/>
              </a:solidFill>
            </a:endParaRPr>
          </a:p>
        </p:txBody>
      </p:sp>
      <p:grpSp>
        <p:nvGrpSpPr>
          <p:cNvPr id="16" name="15 Grupo"/>
          <p:cNvGrpSpPr/>
          <p:nvPr/>
        </p:nvGrpSpPr>
        <p:grpSpPr>
          <a:xfrm>
            <a:off x="5550143" y="1382268"/>
            <a:ext cx="3338661" cy="1166186"/>
            <a:chOff x="5807868" y="657104"/>
            <a:chExt cx="2133600" cy="1210573"/>
          </a:xfrm>
        </p:grpSpPr>
        <p:pic>
          <p:nvPicPr>
            <p:cNvPr id="17" name="Picture 2"/>
            <p:cNvPicPr>
              <a:picLocks noChangeAspect="1" noChangeArrowheads="1"/>
            </p:cNvPicPr>
            <p:nvPr/>
          </p:nvPicPr>
          <p:blipFill>
            <a:blip r:embed="rId4"/>
            <a:srcRect/>
            <a:stretch>
              <a:fillRect/>
            </a:stretch>
          </p:blipFill>
          <p:spPr bwMode="auto">
            <a:xfrm>
              <a:off x="5807868" y="657104"/>
              <a:ext cx="2133600" cy="1210573"/>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18 CuadroTexto"/>
            <p:cNvSpPr txBox="1"/>
            <p:nvPr/>
          </p:nvSpPr>
          <p:spPr>
            <a:xfrm>
              <a:off x="6014700" y="818961"/>
              <a:ext cx="1779533" cy="592809"/>
            </a:xfrm>
            <a:prstGeom prst="rect">
              <a:avLst/>
            </a:prstGeom>
            <a:solidFill>
              <a:srgbClr val="47AA42"/>
            </a:solidFill>
          </p:spPr>
          <p:txBody>
            <a:bodyPr wrap="square" rtlCol="0">
              <a:spAutoFit/>
            </a:bodyPr>
            <a:lstStyle/>
            <a:p>
              <a:pPr algn="ctr"/>
              <a:r>
                <a:rPr lang="es-PE" b="1" dirty="0" smtClean="0">
                  <a:solidFill>
                    <a:schemeClr val="bg1"/>
                  </a:solidFill>
                </a:rPr>
                <a:t>Extensión de Lima: </a:t>
              </a:r>
            </a:p>
            <a:p>
              <a:pPr algn="ctr"/>
              <a:r>
                <a:rPr lang="es-PE" b="1" dirty="0" smtClean="0">
                  <a:solidFill>
                    <a:schemeClr val="bg1"/>
                  </a:solidFill>
                </a:rPr>
                <a:t>45 km de Sur a Norte</a:t>
              </a:r>
            </a:p>
            <a:p>
              <a:pPr algn="ctr"/>
              <a:r>
                <a:rPr lang="es-PE" b="1" dirty="0" smtClean="0">
                  <a:solidFill>
                    <a:schemeClr val="bg1"/>
                  </a:solidFill>
                </a:rPr>
                <a:t>35 Km de Este a Oeste.</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6000" r="-16000"/>
          </a:stretch>
        </a:blipFill>
        <a:effectLst/>
      </p:bgPr>
    </p:bg>
    <p:spTree>
      <p:nvGrpSpPr>
        <p:cNvPr id="1" name=""/>
        <p:cNvGrpSpPr/>
        <p:nvPr/>
      </p:nvGrpSpPr>
      <p:grpSpPr>
        <a:xfrm>
          <a:off x="0" y="0"/>
          <a:ext cx="0" cy="0"/>
          <a:chOff x="0" y="0"/>
          <a:chExt cx="0" cy="0"/>
        </a:xfrm>
      </p:grpSpPr>
      <p:sp>
        <p:nvSpPr>
          <p:cNvPr id="7" name="6 Conector"/>
          <p:cNvSpPr/>
          <p:nvPr/>
        </p:nvSpPr>
        <p:spPr>
          <a:xfrm>
            <a:off x="8260596" y="3688597"/>
            <a:ext cx="225569" cy="201478"/>
          </a:xfrm>
          <a:prstGeom prst="flowChartConnec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8" name="7 Conector"/>
          <p:cNvSpPr/>
          <p:nvPr/>
        </p:nvSpPr>
        <p:spPr>
          <a:xfrm>
            <a:off x="1736369" y="2433234"/>
            <a:ext cx="225569" cy="201478"/>
          </a:xfrm>
          <a:prstGeom prst="flowChartConnec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3" name="12 CuadroTexto"/>
          <p:cNvSpPr txBox="1"/>
          <p:nvPr/>
        </p:nvSpPr>
        <p:spPr>
          <a:xfrm>
            <a:off x="1736369" y="2107769"/>
            <a:ext cx="696865" cy="338554"/>
          </a:xfrm>
          <a:prstGeom prst="rect">
            <a:avLst/>
          </a:prstGeom>
          <a:noFill/>
        </p:spPr>
        <p:txBody>
          <a:bodyPr wrap="square" rtlCol="0">
            <a:spAutoFit/>
          </a:bodyPr>
          <a:lstStyle/>
          <a:p>
            <a:r>
              <a:rPr lang="es-PE" sz="1600" b="1" dirty="0" smtClean="0">
                <a:solidFill>
                  <a:schemeClr val="bg1"/>
                </a:solidFill>
              </a:rPr>
              <a:t>Grau</a:t>
            </a:r>
            <a:endParaRPr lang="es-PE" sz="1600" b="1" dirty="0">
              <a:solidFill>
                <a:schemeClr val="bg1"/>
              </a:solidFill>
            </a:endParaRPr>
          </a:p>
        </p:txBody>
      </p:sp>
      <p:sp>
        <p:nvSpPr>
          <p:cNvPr id="14" name="13 CuadroTexto"/>
          <p:cNvSpPr txBox="1"/>
          <p:nvPr/>
        </p:nvSpPr>
        <p:spPr>
          <a:xfrm>
            <a:off x="7950630" y="3165377"/>
            <a:ext cx="1193370" cy="584775"/>
          </a:xfrm>
          <a:prstGeom prst="rect">
            <a:avLst/>
          </a:prstGeom>
          <a:noFill/>
        </p:spPr>
        <p:txBody>
          <a:bodyPr wrap="square" rtlCol="0">
            <a:spAutoFit/>
          </a:bodyPr>
          <a:lstStyle/>
          <a:p>
            <a:r>
              <a:rPr lang="es-PE" sz="1600" b="1" dirty="0" smtClean="0">
                <a:solidFill>
                  <a:schemeClr val="bg1"/>
                </a:solidFill>
              </a:rPr>
              <a:t>Villa el Salvador</a:t>
            </a:r>
            <a:endParaRPr lang="es-PE" sz="1600" b="1" dirty="0">
              <a:solidFill>
                <a:schemeClr val="bg1"/>
              </a:solidFill>
            </a:endParaRPr>
          </a:p>
        </p:txBody>
      </p:sp>
      <p:sp>
        <p:nvSpPr>
          <p:cNvPr id="19" name="18 Forma libre"/>
          <p:cNvSpPr/>
          <p:nvPr/>
        </p:nvSpPr>
        <p:spPr>
          <a:xfrm>
            <a:off x="1844298" y="2665708"/>
            <a:ext cx="6431797" cy="1782306"/>
          </a:xfrm>
          <a:custGeom>
            <a:avLst/>
            <a:gdLst>
              <a:gd name="connsiteX0" fmla="*/ 6431797 w 6431797"/>
              <a:gd name="connsiteY0" fmla="*/ 1069384 h 1782306"/>
              <a:gd name="connsiteX1" fmla="*/ 6059838 w 6431797"/>
              <a:gd name="connsiteY1" fmla="*/ 1053885 h 1782306"/>
              <a:gd name="connsiteX2" fmla="*/ 5997844 w 6431797"/>
              <a:gd name="connsiteY2" fmla="*/ 1038387 h 1782306"/>
              <a:gd name="connsiteX3" fmla="*/ 5904855 w 6431797"/>
              <a:gd name="connsiteY3" fmla="*/ 1022889 h 1782306"/>
              <a:gd name="connsiteX4" fmla="*/ 5563892 w 6431797"/>
              <a:gd name="connsiteY4" fmla="*/ 1007390 h 1782306"/>
              <a:gd name="connsiteX5" fmla="*/ 4928461 w 6431797"/>
              <a:gd name="connsiteY5" fmla="*/ 991892 h 1782306"/>
              <a:gd name="connsiteX6" fmla="*/ 4897465 w 6431797"/>
              <a:gd name="connsiteY6" fmla="*/ 1038387 h 1782306"/>
              <a:gd name="connsiteX7" fmla="*/ 4804475 w 6431797"/>
              <a:gd name="connsiteY7" fmla="*/ 1084882 h 1782306"/>
              <a:gd name="connsiteX8" fmla="*/ 4726983 w 6431797"/>
              <a:gd name="connsiteY8" fmla="*/ 1162373 h 1782306"/>
              <a:gd name="connsiteX9" fmla="*/ 4633994 w 6431797"/>
              <a:gd name="connsiteY9" fmla="*/ 1193370 h 1782306"/>
              <a:gd name="connsiteX10" fmla="*/ 4587499 w 6431797"/>
              <a:gd name="connsiteY10" fmla="*/ 1239865 h 1782306"/>
              <a:gd name="connsiteX11" fmla="*/ 4494509 w 6431797"/>
              <a:gd name="connsiteY11" fmla="*/ 1301858 h 1782306"/>
              <a:gd name="connsiteX12" fmla="*/ 4401519 w 6431797"/>
              <a:gd name="connsiteY12" fmla="*/ 1394848 h 1782306"/>
              <a:gd name="connsiteX13" fmla="*/ 4308529 w 6431797"/>
              <a:gd name="connsiteY13" fmla="*/ 1456841 h 1782306"/>
              <a:gd name="connsiteX14" fmla="*/ 4262034 w 6431797"/>
              <a:gd name="connsiteY14" fmla="*/ 1503336 h 1782306"/>
              <a:gd name="connsiteX15" fmla="*/ 4200041 w 6431797"/>
              <a:gd name="connsiteY15" fmla="*/ 1534333 h 1782306"/>
              <a:gd name="connsiteX16" fmla="*/ 4138048 w 6431797"/>
              <a:gd name="connsiteY16" fmla="*/ 1580828 h 1782306"/>
              <a:gd name="connsiteX17" fmla="*/ 4045058 w 6431797"/>
              <a:gd name="connsiteY17" fmla="*/ 1642821 h 1782306"/>
              <a:gd name="connsiteX18" fmla="*/ 3998563 w 6431797"/>
              <a:gd name="connsiteY18" fmla="*/ 1673817 h 1782306"/>
              <a:gd name="connsiteX19" fmla="*/ 3952068 w 6431797"/>
              <a:gd name="connsiteY19" fmla="*/ 1720312 h 1782306"/>
              <a:gd name="connsiteX20" fmla="*/ 3859078 w 6431797"/>
              <a:gd name="connsiteY20" fmla="*/ 1751309 h 1782306"/>
              <a:gd name="connsiteX21" fmla="*/ 3719594 w 6431797"/>
              <a:gd name="connsiteY21" fmla="*/ 1782306 h 1782306"/>
              <a:gd name="connsiteX22" fmla="*/ 2417736 w 6431797"/>
              <a:gd name="connsiteY22" fmla="*/ 1766807 h 1782306"/>
              <a:gd name="connsiteX23" fmla="*/ 2386739 w 6431797"/>
              <a:gd name="connsiteY23" fmla="*/ 1720312 h 1782306"/>
              <a:gd name="connsiteX24" fmla="*/ 2293749 w 6431797"/>
              <a:gd name="connsiteY24" fmla="*/ 1642821 h 1782306"/>
              <a:gd name="connsiteX25" fmla="*/ 2231756 w 6431797"/>
              <a:gd name="connsiteY25" fmla="*/ 1549831 h 1782306"/>
              <a:gd name="connsiteX26" fmla="*/ 2200760 w 6431797"/>
              <a:gd name="connsiteY26" fmla="*/ 1503336 h 1782306"/>
              <a:gd name="connsiteX27" fmla="*/ 2185261 w 6431797"/>
              <a:gd name="connsiteY27" fmla="*/ 1456841 h 1782306"/>
              <a:gd name="connsiteX28" fmla="*/ 2045777 w 6431797"/>
              <a:gd name="connsiteY28" fmla="*/ 1348353 h 1782306"/>
              <a:gd name="connsiteX29" fmla="*/ 1952787 w 6431797"/>
              <a:gd name="connsiteY29" fmla="*/ 1270861 h 1782306"/>
              <a:gd name="connsiteX30" fmla="*/ 1906292 w 6431797"/>
              <a:gd name="connsiteY30" fmla="*/ 1255363 h 1782306"/>
              <a:gd name="connsiteX31" fmla="*/ 1859797 w 6431797"/>
              <a:gd name="connsiteY31" fmla="*/ 1224367 h 1782306"/>
              <a:gd name="connsiteX32" fmla="*/ 1813302 w 6431797"/>
              <a:gd name="connsiteY32" fmla="*/ 1208868 h 1782306"/>
              <a:gd name="connsiteX33" fmla="*/ 1766807 w 6431797"/>
              <a:gd name="connsiteY33" fmla="*/ 1177872 h 1782306"/>
              <a:gd name="connsiteX34" fmla="*/ 1720312 w 6431797"/>
              <a:gd name="connsiteY34" fmla="*/ 1162373 h 1782306"/>
              <a:gd name="connsiteX35" fmla="*/ 1673817 w 6431797"/>
              <a:gd name="connsiteY35" fmla="*/ 1131377 h 1782306"/>
              <a:gd name="connsiteX36" fmla="*/ 1534333 w 6431797"/>
              <a:gd name="connsiteY36" fmla="*/ 1084882 h 1782306"/>
              <a:gd name="connsiteX37" fmla="*/ 1441343 w 6431797"/>
              <a:gd name="connsiteY37" fmla="*/ 1053885 h 1782306"/>
              <a:gd name="connsiteX38" fmla="*/ 1394848 w 6431797"/>
              <a:gd name="connsiteY38" fmla="*/ 1038387 h 1782306"/>
              <a:gd name="connsiteX39" fmla="*/ 1301858 w 6431797"/>
              <a:gd name="connsiteY39" fmla="*/ 976394 h 1782306"/>
              <a:gd name="connsiteX40" fmla="*/ 1255363 w 6431797"/>
              <a:gd name="connsiteY40" fmla="*/ 945397 h 1782306"/>
              <a:gd name="connsiteX41" fmla="*/ 1208868 w 6431797"/>
              <a:gd name="connsiteY41" fmla="*/ 929899 h 1782306"/>
              <a:gd name="connsiteX42" fmla="*/ 1069383 w 6431797"/>
              <a:gd name="connsiteY42" fmla="*/ 852407 h 1782306"/>
              <a:gd name="connsiteX43" fmla="*/ 1022888 w 6431797"/>
              <a:gd name="connsiteY43" fmla="*/ 836909 h 1782306"/>
              <a:gd name="connsiteX44" fmla="*/ 976394 w 6431797"/>
              <a:gd name="connsiteY44" fmla="*/ 805912 h 1782306"/>
              <a:gd name="connsiteX45" fmla="*/ 883404 w 6431797"/>
              <a:gd name="connsiteY45" fmla="*/ 759417 h 1782306"/>
              <a:gd name="connsiteX46" fmla="*/ 836909 w 6431797"/>
              <a:gd name="connsiteY46" fmla="*/ 712923 h 1782306"/>
              <a:gd name="connsiteX47" fmla="*/ 743919 w 6431797"/>
              <a:gd name="connsiteY47" fmla="*/ 635431 h 1782306"/>
              <a:gd name="connsiteX48" fmla="*/ 712922 w 6431797"/>
              <a:gd name="connsiteY48" fmla="*/ 588936 h 1782306"/>
              <a:gd name="connsiteX49" fmla="*/ 619933 w 6431797"/>
              <a:gd name="connsiteY49" fmla="*/ 557939 h 1782306"/>
              <a:gd name="connsiteX50" fmla="*/ 511444 w 6431797"/>
              <a:gd name="connsiteY50" fmla="*/ 511445 h 1782306"/>
              <a:gd name="connsiteX51" fmla="*/ 340963 w 6431797"/>
              <a:gd name="connsiteY51" fmla="*/ 588936 h 1782306"/>
              <a:gd name="connsiteX52" fmla="*/ 294468 w 6431797"/>
              <a:gd name="connsiteY52" fmla="*/ 619933 h 1782306"/>
              <a:gd name="connsiteX53" fmla="*/ 170482 w 6431797"/>
              <a:gd name="connsiteY53" fmla="*/ 604434 h 1782306"/>
              <a:gd name="connsiteX54" fmla="*/ 123987 w 6431797"/>
              <a:gd name="connsiteY54" fmla="*/ 495946 h 1782306"/>
              <a:gd name="connsiteX55" fmla="*/ 108488 w 6431797"/>
              <a:gd name="connsiteY55" fmla="*/ 387458 h 1782306"/>
              <a:gd name="connsiteX56" fmla="*/ 77492 w 6431797"/>
              <a:gd name="connsiteY56" fmla="*/ 294468 h 1782306"/>
              <a:gd name="connsiteX57" fmla="*/ 61994 w 6431797"/>
              <a:gd name="connsiteY57" fmla="*/ 232475 h 1782306"/>
              <a:gd name="connsiteX58" fmla="*/ 30997 w 6431797"/>
              <a:gd name="connsiteY58" fmla="*/ 139485 h 1782306"/>
              <a:gd name="connsiteX59" fmla="*/ 15499 w 6431797"/>
              <a:gd name="connsiteY59" fmla="*/ 92990 h 1782306"/>
              <a:gd name="connsiteX60" fmla="*/ 0 w 6431797"/>
              <a:gd name="connsiteY60" fmla="*/ 46495 h 1782306"/>
              <a:gd name="connsiteX61" fmla="*/ 0 w 6431797"/>
              <a:gd name="connsiteY61" fmla="*/ 0 h 178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431797" h="1782306">
                <a:moveTo>
                  <a:pt x="6431797" y="1069384"/>
                </a:moveTo>
                <a:cubicBezTo>
                  <a:pt x="6307811" y="1064218"/>
                  <a:pt x="6183617" y="1062726"/>
                  <a:pt x="6059838" y="1053885"/>
                </a:cubicBezTo>
                <a:cubicBezTo>
                  <a:pt x="6038592" y="1052367"/>
                  <a:pt x="6018731" y="1042564"/>
                  <a:pt x="5997844" y="1038387"/>
                </a:cubicBezTo>
                <a:cubicBezTo>
                  <a:pt x="5967030" y="1032224"/>
                  <a:pt x="5936199" y="1025128"/>
                  <a:pt x="5904855" y="1022889"/>
                </a:cubicBezTo>
                <a:cubicBezTo>
                  <a:pt x="5791372" y="1014783"/>
                  <a:pt x="5677546" y="1012556"/>
                  <a:pt x="5563892" y="1007390"/>
                </a:cubicBezTo>
                <a:cubicBezTo>
                  <a:pt x="5230046" y="951750"/>
                  <a:pt x="5440723" y="974228"/>
                  <a:pt x="4928461" y="991892"/>
                </a:cubicBezTo>
                <a:cubicBezTo>
                  <a:pt x="4918129" y="1007390"/>
                  <a:pt x="4910636" y="1025216"/>
                  <a:pt x="4897465" y="1038387"/>
                </a:cubicBezTo>
                <a:cubicBezTo>
                  <a:pt x="4867421" y="1068432"/>
                  <a:pt x="4842291" y="1072277"/>
                  <a:pt x="4804475" y="1084882"/>
                </a:cubicBezTo>
                <a:cubicBezTo>
                  <a:pt x="4776196" y="1127299"/>
                  <a:pt x="4775926" y="1140621"/>
                  <a:pt x="4726983" y="1162373"/>
                </a:cubicBezTo>
                <a:cubicBezTo>
                  <a:pt x="4697126" y="1175643"/>
                  <a:pt x="4633994" y="1193370"/>
                  <a:pt x="4633994" y="1193370"/>
                </a:cubicBezTo>
                <a:cubicBezTo>
                  <a:pt x="4618496" y="1208868"/>
                  <a:pt x="4604800" y="1226409"/>
                  <a:pt x="4587499" y="1239865"/>
                </a:cubicBezTo>
                <a:cubicBezTo>
                  <a:pt x="4558093" y="1262736"/>
                  <a:pt x="4520851" y="1275516"/>
                  <a:pt x="4494509" y="1301858"/>
                </a:cubicBezTo>
                <a:cubicBezTo>
                  <a:pt x="4463512" y="1332855"/>
                  <a:pt x="4437993" y="1370532"/>
                  <a:pt x="4401519" y="1394848"/>
                </a:cubicBezTo>
                <a:cubicBezTo>
                  <a:pt x="4370522" y="1415512"/>
                  <a:pt x="4334871" y="1430499"/>
                  <a:pt x="4308529" y="1456841"/>
                </a:cubicBezTo>
                <a:cubicBezTo>
                  <a:pt x="4293031" y="1472339"/>
                  <a:pt x="4279869" y="1490596"/>
                  <a:pt x="4262034" y="1503336"/>
                </a:cubicBezTo>
                <a:cubicBezTo>
                  <a:pt x="4243234" y="1516765"/>
                  <a:pt x="4219633" y="1522088"/>
                  <a:pt x="4200041" y="1534333"/>
                </a:cubicBezTo>
                <a:cubicBezTo>
                  <a:pt x="4178137" y="1548023"/>
                  <a:pt x="4159209" y="1566015"/>
                  <a:pt x="4138048" y="1580828"/>
                </a:cubicBezTo>
                <a:cubicBezTo>
                  <a:pt x="4107529" y="1602191"/>
                  <a:pt x="4076055" y="1622157"/>
                  <a:pt x="4045058" y="1642821"/>
                </a:cubicBezTo>
                <a:cubicBezTo>
                  <a:pt x="4029560" y="1653153"/>
                  <a:pt x="4011734" y="1660646"/>
                  <a:pt x="3998563" y="1673817"/>
                </a:cubicBezTo>
                <a:cubicBezTo>
                  <a:pt x="3983065" y="1689315"/>
                  <a:pt x="3971228" y="1709668"/>
                  <a:pt x="3952068" y="1720312"/>
                </a:cubicBezTo>
                <a:cubicBezTo>
                  <a:pt x="3923506" y="1736180"/>
                  <a:pt x="3890075" y="1740977"/>
                  <a:pt x="3859078" y="1751309"/>
                </a:cubicBezTo>
                <a:cubicBezTo>
                  <a:pt x="3782775" y="1776743"/>
                  <a:pt x="3828691" y="1764122"/>
                  <a:pt x="3719594" y="1782306"/>
                </a:cubicBezTo>
                <a:lnTo>
                  <a:pt x="2417736" y="1766807"/>
                </a:lnTo>
                <a:cubicBezTo>
                  <a:pt x="2399129" y="1765942"/>
                  <a:pt x="2398664" y="1734621"/>
                  <a:pt x="2386739" y="1720312"/>
                </a:cubicBezTo>
                <a:cubicBezTo>
                  <a:pt x="2349447" y="1675562"/>
                  <a:pt x="2339467" y="1673299"/>
                  <a:pt x="2293749" y="1642821"/>
                </a:cubicBezTo>
                <a:lnTo>
                  <a:pt x="2231756" y="1549831"/>
                </a:lnTo>
                <a:cubicBezTo>
                  <a:pt x="2221424" y="1534333"/>
                  <a:pt x="2206650" y="1521007"/>
                  <a:pt x="2200760" y="1503336"/>
                </a:cubicBezTo>
                <a:cubicBezTo>
                  <a:pt x="2195594" y="1487838"/>
                  <a:pt x="2194323" y="1470434"/>
                  <a:pt x="2185261" y="1456841"/>
                </a:cubicBezTo>
                <a:cubicBezTo>
                  <a:pt x="2141633" y="1391400"/>
                  <a:pt x="2107357" y="1409933"/>
                  <a:pt x="2045777" y="1348353"/>
                </a:cubicBezTo>
                <a:cubicBezTo>
                  <a:pt x="2011502" y="1314078"/>
                  <a:pt x="1995941" y="1292438"/>
                  <a:pt x="1952787" y="1270861"/>
                </a:cubicBezTo>
                <a:cubicBezTo>
                  <a:pt x="1938175" y="1263555"/>
                  <a:pt x="1920904" y="1262669"/>
                  <a:pt x="1906292" y="1255363"/>
                </a:cubicBezTo>
                <a:cubicBezTo>
                  <a:pt x="1889632" y="1247033"/>
                  <a:pt x="1876457" y="1232697"/>
                  <a:pt x="1859797" y="1224367"/>
                </a:cubicBezTo>
                <a:cubicBezTo>
                  <a:pt x="1845185" y="1217061"/>
                  <a:pt x="1827914" y="1216174"/>
                  <a:pt x="1813302" y="1208868"/>
                </a:cubicBezTo>
                <a:cubicBezTo>
                  <a:pt x="1796642" y="1200538"/>
                  <a:pt x="1783467" y="1186202"/>
                  <a:pt x="1766807" y="1177872"/>
                </a:cubicBezTo>
                <a:cubicBezTo>
                  <a:pt x="1752195" y="1170566"/>
                  <a:pt x="1734924" y="1169679"/>
                  <a:pt x="1720312" y="1162373"/>
                </a:cubicBezTo>
                <a:cubicBezTo>
                  <a:pt x="1703652" y="1154043"/>
                  <a:pt x="1690838" y="1138942"/>
                  <a:pt x="1673817" y="1131377"/>
                </a:cubicBezTo>
                <a:cubicBezTo>
                  <a:pt x="1673815" y="1131376"/>
                  <a:pt x="1557582" y="1092632"/>
                  <a:pt x="1534333" y="1084882"/>
                </a:cubicBezTo>
                <a:lnTo>
                  <a:pt x="1441343" y="1053885"/>
                </a:lnTo>
                <a:lnTo>
                  <a:pt x="1394848" y="1038387"/>
                </a:lnTo>
                <a:lnTo>
                  <a:pt x="1301858" y="976394"/>
                </a:lnTo>
                <a:cubicBezTo>
                  <a:pt x="1286360" y="966062"/>
                  <a:pt x="1273034" y="951287"/>
                  <a:pt x="1255363" y="945397"/>
                </a:cubicBezTo>
                <a:lnTo>
                  <a:pt x="1208868" y="929899"/>
                </a:lnTo>
                <a:cubicBezTo>
                  <a:pt x="1139270" y="860301"/>
                  <a:pt x="1183166" y="890335"/>
                  <a:pt x="1069383" y="852407"/>
                </a:cubicBezTo>
                <a:lnTo>
                  <a:pt x="1022888" y="836909"/>
                </a:lnTo>
                <a:cubicBezTo>
                  <a:pt x="1007390" y="826577"/>
                  <a:pt x="993054" y="814242"/>
                  <a:pt x="976394" y="805912"/>
                </a:cubicBezTo>
                <a:cubicBezTo>
                  <a:pt x="906490" y="770960"/>
                  <a:pt x="950034" y="814941"/>
                  <a:pt x="883404" y="759417"/>
                </a:cubicBezTo>
                <a:cubicBezTo>
                  <a:pt x="866566" y="745386"/>
                  <a:pt x="853747" y="726954"/>
                  <a:pt x="836909" y="712923"/>
                </a:cubicBezTo>
                <a:cubicBezTo>
                  <a:pt x="770414" y="657511"/>
                  <a:pt x="805660" y="709520"/>
                  <a:pt x="743919" y="635431"/>
                </a:cubicBezTo>
                <a:cubicBezTo>
                  <a:pt x="731994" y="621122"/>
                  <a:pt x="728717" y="598808"/>
                  <a:pt x="712922" y="588936"/>
                </a:cubicBezTo>
                <a:cubicBezTo>
                  <a:pt x="685215" y="571619"/>
                  <a:pt x="647119" y="576062"/>
                  <a:pt x="619933" y="557939"/>
                </a:cubicBezTo>
                <a:cubicBezTo>
                  <a:pt x="555715" y="515128"/>
                  <a:pt x="591508" y="531460"/>
                  <a:pt x="511444" y="511445"/>
                </a:cubicBezTo>
                <a:cubicBezTo>
                  <a:pt x="397424" y="534249"/>
                  <a:pt x="455870" y="512331"/>
                  <a:pt x="340963" y="588936"/>
                </a:cubicBezTo>
                <a:lnTo>
                  <a:pt x="294468" y="619933"/>
                </a:lnTo>
                <a:cubicBezTo>
                  <a:pt x="253139" y="614767"/>
                  <a:pt x="209153" y="619903"/>
                  <a:pt x="170482" y="604434"/>
                </a:cubicBezTo>
                <a:cubicBezTo>
                  <a:pt x="142051" y="593062"/>
                  <a:pt x="127557" y="515579"/>
                  <a:pt x="123987" y="495946"/>
                </a:cubicBezTo>
                <a:cubicBezTo>
                  <a:pt x="117452" y="460005"/>
                  <a:pt x="116702" y="423052"/>
                  <a:pt x="108488" y="387458"/>
                </a:cubicBezTo>
                <a:cubicBezTo>
                  <a:pt x="101141" y="355621"/>
                  <a:pt x="85416" y="326166"/>
                  <a:pt x="77492" y="294468"/>
                </a:cubicBezTo>
                <a:cubicBezTo>
                  <a:pt x="72326" y="273804"/>
                  <a:pt x="68115" y="252877"/>
                  <a:pt x="61994" y="232475"/>
                </a:cubicBezTo>
                <a:cubicBezTo>
                  <a:pt x="52605" y="201180"/>
                  <a:pt x="41329" y="170482"/>
                  <a:pt x="30997" y="139485"/>
                </a:cubicBezTo>
                <a:lnTo>
                  <a:pt x="15499" y="92990"/>
                </a:lnTo>
                <a:cubicBezTo>
                  <a:pt x="10333" y="77492"/>
                  <a:pt x="0" y="62832"/>
                  <a:pt x="0" y="46495"/>
                </a:cubicBezTo>
                <a:lnTo>
                  <a:pt x="0" y="0"/>
                </a:lnTo>
              </a:path>
            </a:pathLst>
          </a:custGeom>
          <a:ln w="41275">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cxnSp>
        <p:nvCxnSpPr>
          <p:cNvPr id="23" name="22 Conector recto de flecha"/>
          <p:cNvCxnSpPr/>
          <p:nvPr/>
        </p:nvCxnSpPr>
        <p:spPr>
          <a:xfrm rot="10800000">
            <a:off x="276356" y="4651792"/>
            <a:ext cx="7984249" cy="323169"/>
          </a:xfrm>
          <a:prstGeom prst="straightConnector1">
            <a:avLst/>
          </a:prstGeom>
          <a:ln w="50800">
            <a:solidFill>
              <a:srgbClr val="00B05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4" name="23 CuadroTexto"/>
          <p:cNvSpPr txBox="1"/>
          <p:nvPr/>
        </p:nvSpPr>
        <p:spPr>
          <a:xfrm>
            <a:off x="7950630" y="5207431"/>
            <a:ext cx="743919" cy="369332"/>
          </a:xfrm>
          <a:prstGeom prst="rect">
            <a:avLst/>
          </a:prstGeom>
          <a:noFill/>
        </p:spPr>
        <p:txBody>
          <a:bodyPr wrap="square" rtlCol="0">
            <a:spAutoFit/>
          </a:bodyPr>
          <a:lstStyle/>
          <a:p>
            <a:r>
              <a:rPr lang="es-PE" b="1" dirty="0" smtClean="0">
                <a:solidFill>
                  <a:schemeClr val="bg1"/>
                </a:solidFill>
              </a:rPr>
              <a:t>SUR</a:t>
            </a:r>
            <a:endParaRPr lang="es-PE" b="1" dirty="0">
              <a:solidFill>
                <a:schemeClr val="bg1"/>
              </a:solidFill>
            </a:endParaRPr>
          </a:p>
        </p:txBody>
      </p:sp>
      <p:sp>
        <p:nvSpPr>
          <p:cNvPr id="25" name="24 CuadroTexto"/>
          <p:cNvSpPr txBox="1"/>
          <p:nvPr/>
        </p:nvSpPr>
        <p:spPr>
          <a:xfrm>
            <a:off x="973220" y="4836457"/>
            <a:ext cx="1224366" cy="369332"/>
          </a:xfrm>
          <a:prstGeom prst="rect">
            <a:avLst/>
          </a:prstGeom>
          <a:noFill/>
        </p:spPr>
        <p:txBody>
          <a:bodyPr wrap="square" rtlCol="0">
            <a:spAutoFit/>
          </a:bodyPr>
          <a:lstStyle/>
          <a:p>
            <a:r>
              <a:rPr lang="es-PE" b="1" dirty="0" smtClean="0">
                <a:solidFill>
                  <a:schemeClr val="bg1"/>
                </a:solidFill>
              </a:rPr>
              <a:t>NORTE</a:t>
            </a:r>
            <a:endParaRPr lang="es-PE" b="1" dirty="0">
              <a:solidFill>
                <a:schemeClr val="bg1"/>
              </a:solidFill>
            </a:endParaRPr>
          </a:p>
        </p:txBody>
      </p:sp>
      <p:sp>
        <p:nvSpPr>
          <p:cNvPr id="26" name="25 Conector"/>
          <p:cNvSpPr/>
          <p:nvPr/>
        </p:nvSpPr>
        <p:spPr>
          <a:xfrm>
            <a:off x="8163310" y="4874218"/>
            <a:ext cx="225569" cy="201478"/>
          </a:xfrm>
          <a:prstGeom prst="flowChartConnector">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27" name="26 Conector"/>
          <p:cNvSpPr/>
          <p:nvPr/>
        </p:nvSpPr>
        <p:spPr>
          <a:xfrm>
            <a:off x="389139" y="352376"/>
            <a:ext cx="225569" cy="201478"/>
          </a:xfrm>
          <a:prstGeom prst="flowChartConnector">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28" name="27 Forma libre"/>
          <p:cNvSpPr/>
          <p:nvPr/>
        </p:nvSpPr>
        <p:spPr>
          <a:xfrm>
            <a:off x="624787" y="453115"/>
            <a:ext cx="1219511" cy="2149396"/>
          </a:xfrm>
          <a:custGeom>
            <a:avLst/>
            <a:gdLst>
              <a:gd name="connsiteX0" fmla="*/ 1022888 w 1022888"/>
              <a:gd name="connsiteY0" fmla="*/ 1131377 h 1131377"/>
              <a:gd name="connsiteX1" fmla="*/ 976393 w 1022888"/>
              <a:gd name="connsiteY1" fmla="*/ 1084882 h 1131377"/>
              <a:gd name="connsiteX2" fmla="*/ 883404 w 1022888"/>
              <a:gd name="connsiteY2" fmla="*/ 1053885 h 1131377"/>
              <a:gd name="connsiteX3" fmla="*/ 852407 w 1022888"/>
              <a:gd name="connsiteY3" fmla="*/ 1007390 h 1131377"/>
              <a:gd name="connsiteX4" fmla="*/ 852407 w 1022888"/>
              <a:gd name="connsiteY4" fmla="*/ 836909 h 1131377"/>
              <a:gd name="connsiteX5" fmla="*/ 836909 w 1022888"/>
              <a:gd name="connsiteY5" fmla="*/ 666427 h 1131377"/>
              <a:gd name="connsiteX6" fmla="*/ 821410 w 1022888"/>
              <a:gd name="connsiteY6" fmla="*/ 619932 h 1131377"/>
              <a:gd name="connsiteX7" fmla="*/ 805912 w 1022888"/>
              <a:gd name="connsiteY7" fmla="*/ 495946 h 1131377"/>
              <a:gd name="connsiteX8" fmla="*/ 774916 w 1022888"/>
              <a:gd name="connsiteY8" fmla="*/ 449451 h 1131377"/>
              <a:gd name="connsiteX9" fmla="*/ 666427 w 1022888"/>
              <a:gd name="connsiteY9" fmla="*/ 418454 h 1131377"/>
              <a:gd name="connsiteX10" fmla="*/ 619932 w 1022888"/>
              <a:gd name="connsiteY10" fmla="*/ 387458 h 1131377"/>
              <a:gd name="connsiteX11" fmla="*/ 557939 w 1022888"/>
              <a:gd name="connsiteY11" fmla="*/ 309966 h 1131377"/>
              <a:gd name="connsiteX12" fmla="*/ 480448 w 1022888"/>
              <a:gd name="connsiteY12" fmla="*/ 294468 h 1131377"/>
              <a:gd name="connsiteX13" fmla="*/ 216977 w 1022888"/>
              <a:gd name="connsiteY13" fmla="*/ 263471 h 1131377"/>
              <a:gd name="connsiteX14" fmla="*/ 77492 w 1022888"/>
              <a:gd name="connsiteY14" fmla="*/ 185980 h 1131377"/>
              <a:gd name="connsiteX15" fmla="*/ 30997 w 1022888"/>
              <a:gd name="connsiteY15" fmla="*/ 154983 h 1131377"/>
              <a:gd name="connsiteX16" fmla="*/ 15499 w 1022888"/>
              <a:gd name="connsiteY16" fmla="*/ 108488 h 1131377"/>
              <a:gd name="connsiteX17" fmla="*/ 0 w 1022888"/>
              <a:gd name="connsiteY17" fmla="*/ 0 h 113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2888" h="1131377">
                <a:moveTo>
                  <a:pt x="1022888" y="1131377"/>
                </a:moveTo>
                <a:cubicBezTo>
                  <a:pt x="1007390" y="1115879"/>
                  <a:pt x="995553" y="1095526"/>
                  <a:pt x="976393" y="1084882"/>
                </a:cubicBezTo>
                <a:cubicBezTo>
                  <a:pt x="947832" y="1069014"/>
                  <a:pt x="883404" y="1053885"/>
                  <a:pt x="883404" y="1053885"/>
                </a:cubicBezTo>
                <a:cubicBezTo>
                  <a:pt x="873072" y="1038387"/>
                  <a:pt x="860737" y="1024050"/>
                  <a:pt x="852407" y="1007390"/>
                </a:cubicBezTo>
                <a:cubicBezTo>
                  <a:pt x="820871" y="944319"/>
                  <a:pt x="842192" y="918629"/>
                  <a:pt x="852407" y="836909"/>
                </a:cubicBezTo>
                <a:cubicBezTo>
                  <a:pt x="847241" y="780082"/>
                  <a:pt x="844979" y="722915"/>
                  <a:pt x="836909" y="666427"/>
                </a:cubicBezTo>
                <a:cubicBezTo>
                  <a:pt x="834599" y="650254"/>
                  <a:pt x="824332" y="636005"/>
                  <a:pt x="821410" y="619932"/>
                </a:cubicBezTo>
                <a:cubicBezTo>
                  <a:pt x="813959" y="578954"/>
                  <a:pt x="816871" y="536129"/>
                  <a:pt x="805912" y="495946"/>
                </a:cubicBezTo>
                <a:cubicBezTo>
                  <a:pt x="801011" y="477976"/>
                  <a:pt x="789461" y="461087"/>
                  <a:pt x="774916" y="449451"/>
                </a:cubicBezTo>
                <a:cubicBezTo>
                  <a:pt x="764811" y="441367"/>
                  <a:pt x="670474" y="419466"/>
                  <a:pt x="666427" y="418454"/>
                </a:cubicBezTo>
                <a:cubicBezTo>
                  <a:pt x="650929" y="408122"/>
                  <a:pt x="631568" y="402003"/>
                  <a:pt x="619932" y="387458"/>
                </a:cubicBezTo>
                <a:cubicBezTo>
                  <a:pt x="573333" y="329209"/>
                  <a:pt x="646772" y="343279"/>
                  <a:pt x="557939" y="309966"/>
                </a:cubicBezTo>
                <a:cubicBezTo>
                  <a:pt x="533274" y="300717"/>
                  <a:pt x="506365" y="299180"/>
                  <a:pt x="480448" y="294468"/>
                </a:cubicBezTo>
                <a:cubicBezTo>
                  <a:pt x="356055" y="271851"/>
                  <a:pt x="373572" y="277708"/>
                  <a:pt x="216977" y="263471"/>
                </a:cubicBezTo>
                <a:cubicBezTo>
                  <a:pt x="135141" y="236193"/>
                  <a:pt x="184074" y="257035"/>
                  <a:pt x="77492" y="185980"/>
                </a:cubicBezTo>
                <a:lnTo>
                  <a:pt x="30997" y="154983"/>
                </a:lnTo>
                <a:cubicBezTo>
                  <a:pt x="25831" y="139485"/>
                  <a:pt x="18703" y="124507"/>
                  <a:pt x="15499" y="108488"/>
                </a:cubicBezTo>
                <a:cubicBezTo>
                  <a:pt x="8335" y="72668"/>
                  <a:pt x="0" y="0"/>
                  <a:pt x="0" y="0"/>
                </a:cubicBezTo>
              </a:path>
            </a:pathLst>
          </a:custGeom>
          <a:ln w="412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PE"/>
          </a:p>
        </p:txBody>
      </p:sp>
      <p:sp>
        <p:nvSpPr>
          <p:cNvPr id="30" name="29 CuadroTexto"/>
          <p:cNvSpPr txBox="1"/>
          <p:nvPr/>
        </p:nvSpPr>
        <p:spPr>
          <a:xfrm>
            <a:off x="973220" y="1176492"/>
            <a:ext cx="1224366" cy="338554"/>
          </a:xfrm>
          <a:prstGeom prst="rect">
            <a:avLst/>
          </a:prstGeom>
          <a:noFill/>
        </p:spPr>
        <p:txBody>
          <a:bodyPr wrap="square" rtlCol="0">
            <a:spAutoFit/>
          </a:bodyPr>
          <a:lstStyle/>
          <a:p>
            <a:r>
              <a:rPr lang="es-PE" sz="1600" b="1" dirty="0" smtClean="0">
                <a:solidFill>
                  <a:schemeClr val="bg1"/>
                </a:solidFill>
              </a:rPr>
              <a:t>TRAMO 2</a:t>
            </a:r>
            <a:endParaRPr lang="es-PE" sz="1600" b="1" dirty="0">
              <a:solidFill>
                <a:schemeClr val="bg1"/>
              </a:solidFill>
            </a:endParaRPr>
          </a:p>
        </p:txBody>
      </p:sp>
      <p:sp>
        <p:nvSpPr>
          <p:cNvPr id="31" name="30 CuadroTexto"/>
          <p:cNvSpPr txBox="1"/>
          <p:nvPr/>
        </p:nvSpPr>
        <p:spPr>
          <a:xfrm>
            <a:off x="624787" y="453115"/>
            <a:ext cx="696865" cy="338554"/>
          </a:xfrm>
          <a:prstGeom prst="rect">
            <a:avLst/>
          </a:prstGeom>
          <a:noFill/>
        </p:spPr>
        <p:txBody>
          <a:bodyPr wrap="square" rtlCol="0">
            <a:spAutoFit/>
          </a:bodyPr>
          <a:lstStyle/>
          <a:p>
            <a:r>
              <a:rPr lang="es-PE" sz="1600" b="1" dirty="0" smtClean="0">
                <a:solidFill>
                  <a:schemeClr val="bg1"/>
                </a:solidFill>
              </a:rPr>
              <a:t>SJL</a:t>
            </a:r>
            <a:endParaRPr lang="es-PE" sz="1600" b="1" dirty="0">
              <a:solidFill>
                <a:schemeClr val="bg1"/>
              </a:solidFill>
            </a:endParaRPr>
          </a:p>
        </p:txBody>
      </p:sp>
      <p:grpSp>
        <p:nvGrpSpPr>
          <p:cNvPr id="18" name="17 Grupo"/>
          <p:cNvGrpSpPr/>
          <p:nvPr/>
        </p:nvGrpSpPr>
        <p:grpSpPr>
          <a:xfrm>
            <a:off x="4972577" y="1144291"/>
            <a:ext cx="3996413" cy="1885528"/>
            <a:chOff x="3045740" y="3422692"/>
            <a:chExt cx="2133600" cy="1210573"/>
          </a:xfrm>
        </p:grpSpPr>
        <p:pic>
          <p:nvPicPr>
            <p:cNvPr id="20" name="Picture 2"/>
            <p:cNvPicPr>
              <a:picLocks noChangeAspect="1" noChangeArrowheads="1"/>
            </p:cNvPicPr>
            <p:nvPr/>
          </p:nvPicPr>
          <p:blipFill>
            <a:blip r:embed="rId4"/>
            <a:srcRect/>
            <a:stretch>
              <a:fillRect/>
            </a:stretch>
          </p:blipFill>
          <p:spPr bwMode="auto">
            <a:xfrm>
              <a:off x="3045740" y="3422692"/>
              <a:ext cx="2133600" cy="1210573"/>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20 CuadroTexto"/>
            <p:cNvSpPr txBox="1"/>
            <p:nvPr/>
          </p:nvSpPr>
          <p:spPr>
            <a:xfrm>
              <a:off x="3196607" y="3563829"/>
              <a:ext cx="1779533" cy="948495"/>
            </a:xfrm>
            <a:prstGeom prst="rect">
              <a:avLst/>
            </a:prstGeom>
            <a:solidFill>
              <a:srgbClr val="47AA42"/>
            </a:solidFill>
          </p:spPr>
          <p:txBody>
            <a:bodyPr wrap="square" rtlCol="0">
              <a:spAutoFit/>
            </a:bodyPr>
            <a:lstStyle/>
            <a:p>
              <a:pPr algn="ctr"/>
              <a:r>
                <a:rPr lang="pt-BR" b="1" dirty="0" smtClean="0">
                  <a:solidFill>
                    <a:schemeClr val="bg1"/>
                  </a:solidFill>
                </a:rPr>
                <a:t>Recorrido de </a:t>
              </a:r>
              <a:r>
                <a:rPr lang="pt-BR" b="1" dirty="0" err="1" smtClean="0">
                  <a:solidFill>
                    <a:schemeClr val="bg1"/>
                  </a:solidFill>
                </a:rPr>
                <a:t>Sur</a:t>
              </a:r>
              <a:r>
                <a:rPr lang="pt-BR" b="1" dirty="0" smtClean="0">
                  <a:solidFill>
                    <a:schemeClr val="bg1"/>
                  </a:solidFill>
                </a:rPr>
                <a:t> a Norte</a:t>
              </a:r>
            </a:p>
            <a:p>
              <a:pPr algn="ctr"/>
              <a:r>
                <a:rPr lang="pt-BR" b="1" u="sng" dirty="0" smtClean="0">
                  <a:solidFill>
                    <a:schemeClr val="bg1"/>
                  </a:solidFill>
                </a:rPr>
                <a:t>Tramo 1: </a:t>
              </a:r>
              <a:r>
                <a:rPr lang="pt-BR" b="1" dirty="0" smtClean="0">
                  <a:solidFill>
                    <a:schemeClr val="bg1"/>
                  </a:solidFill>
                </a:rPr>
                <a:t>22 km</a:t>
              </a:r>
              <a:endParaRPr lang="pt-BR" b="1" u="sng" dirty="0" smtClean="0">
                <a:solidFill>
                  <a:schemeClr val="bg1"/>
                </a:solidFill>
              </a:endParaRPr>
            </a:p>
            <a:p>
              <a:pPr algn="ctr"/>
              <a:r>
                <a:rPr lang="pt-BR" b="1" dirty="0" smtClean="0">
                  <a:solidFill>
                    <a:schemeClr val="bg1"/>
                  </a:solidFill>
                </a:rPr>
                <a:t>9 distritos / 2.4 M habitantes</a:t>
              </a:r>
            </a:p>
            <a:p>
              <a:pPr algn="ctr"/>
              <a:r>
                <a:rPr lang="pt-BR" b="1" u="sng" dirty="0" smtClean="0">
                  <a:solidFill>
                    <a:schemeClr val="bg1"/>
                  </a:solidFill>
                </a:rPr>
                <a:t>Tramo 2: </a:t>
              </a:r>
              <a:r>
                <a:rPr lang="pt-BR" b="1" dirty="0" smtClean="0">
                  <a:solidFill>
                    <a:schemeClr val="bg1"/>
                  </a:solidFill>
                </a:rPr>
                <a:t>11 km</a:t>
              </a:r>
              <a:endParaRPr lang="pt-BR" b="1" u="sng" dirty="0" smtClean="0">
                <a:solidFill>
                  <a:schemeClr val="bg1"/>
                </a:solidFill>
              </a:endParaRPr>
            </a:p>
            <a:p>
              <a:pPr algn="ctr"/>
              <a:r>
                <a:rPr lang="pt-BR" b="1" dirty="0" smtClean="0">
                  <a:solidFill>
                    <a:schemeClr val="bg1"/>
                  </a:solidFill>
                </a:rPr>
                <a:t>2 distritos / 1.6 M habitantes</a:t>
              </a:r>
              <a:endParaRPr lang="es-PE" b="1" dirty="0" smtClean="0">
                <a:solidFill>
                  <a:schemeClr val="bg1"/>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ox(in)">
                                      <p:cBhvr>
                                        <p:cTn id="11" dur="500"/>
                                        <p:tgtEl>
                                          <p:spTgt spid="14"/>
                                        </p:tgtEl>
                                      </p:cBhvr>
                                    </p:animEffect>
                                  </p:childTnLst>
                                </p:cTn>
                              </p:par>
                            </p:childTnLst>
                          </p:cTn>
                        </p:par>
                        <p:par>
                          <p:cTn id="12" fill="hold">
                            <p:stCondLst>
                              <p:cond delay="1000"/>
                            </p:stCondLst>
                            <p:childTnLst>
                              <p:par>
                                <p:cTn id="13" presetID="18" presetClass="entr" presetSubtype="9"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upLeft)">
                                      <p:cBhvr>
                                        <p:cTn id="15" dur="500"/>
                                        <p:tgtEl>
                                          <p:spTgt spid="19"/>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childTnLst>
                          </p:cTn>
                        </p:par>
                        <p:par>
                          <p:cTn id="24" fill="hold">
                            <p:stCondLst>
                              <p:cond delay="2500"/>
                            </p:stCondLst>
                            <p:childTnLst>
                              <p:par>
                                <p:cTn id="25" presetID="18" presetClass="entr" presetSubtype="3"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upRight)">
                                      <p:cBhvr>
                                        <p:cTn id="27" dur="500"/>
                                        <p:tgtEl>
                                          <p:spTgt spid="28"/>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ox(in)">
                                      <p:cBhvr>
                                        <p:cTn id="31" dur="500"/>
                                        <p:tgtEl>
                                          <p:spTgt spid="27"/>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ox(in)">
                                      <p:cBhvr>
                                        <p:cTn id="35" dur="500"/>
                                        <p:tgtEl>
                                          <p:spTgt spid="31"/>
                                        </p:tgtEl>
                                      </p:cBhvr>
                                    </p:animEffect>
                                  </p:childTnLst>
                                </p:cTn>
                              </p:par>
                            </p:childTnLst>
                          </p:cTn>
                        </p:par>
                        <p:par>
                          <p:cTn id="36" fill="hold">
                            <p:stCondLst>
                              <p:cond delay="4000"/>
                            </p:stCondLst>
                            <p:childTnLst>
                              <p:par>
                                <p:cTn id="37" presetID="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4" grpId="0"/>
      <p:bldP spid="19" grpId="0" animBg="1"/>
      <p:bldP spid="27" grpId="0" animBg="1"/>
      <p:bldP spid="28"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5 Flecha derecha"/>
          <p:cNvSpPr/>
          <p:nvPr/>
        </p:nvSpPr>
        <p:spPr bwMode="auto">
          <a:xfrm rot="5400000" flipV="1">
            <a:off x="7296357" y="2720868"/>
            <a:ext cx="2232248" cy="768193"/>
          </a:xfrm>
          <a:prstGeom prst="rightArrow">
            <a:avLst/>
          </a:prstGeom>
          <a:solidFill>
            <a:schemeClr val="bg1"/>
          </a:solidFill>
          <a:ln>
            <a:solidFill>
              <a:srgbClr val="C00000"/>
            </a:solidFill>
            <a:headEnd/>
            <a:tailEnd/>
          </a:ln>
        </p:spPr>
        <p:style>
          <a:lnRef idx="2">
            <a:schemeClr val="dk1"/>
          </a:lnRef>
          <a:fillRef idx="1">
            <a:schemeClr val="lt1"/>
          </a:fillRef>
          <a:effectRef idx="0">
            <a:schemeClr val="dk1"/>
          </a:effectRef>
          <a:fontRef idx="minor">
            <a:schemeClr val="dk1"/>
          </a:fontRef>
        </p:style>
        <p:txBody>
          <a:bodyPr vert="horz" rtlCol="0" anchor="ctr"/>
          <a:lstStyle/>
          <a:p>
            <a:pPr algn="ctr"/>
            <a:r>
              <a:rPr lang="es-PE" sz="1400" b="1" dirty="0" smtClean="0">
                <a:solidFill>
                  <a:srgbClr val="FF0000"/>
                </a:solidFill>
                <a:latin typeface="Arial" pitchFamily="34" charset="0"/>
                <a:cs typeface="Arial" pitchFamily="34" charset="0"/>
              </a:rPr>
              <a:t>PATIO TALLER</a:t>
            </a:r>
            <a:endParaRPr lang="es-PE" sz="1400" b="1" dirty="0">
              <a:solidFill>
                <a:srgbClr val="FF0000"/>
              </a:solidFill>
              <a:latin typeface="Arial" pitchFamily="34" charset="0"/>
              <a:cs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6" name="5 Grupo"/>
          <p:cNvGrpSpPr/>
          <p:nvPr/>
        </p:nvGrpSpPr>
        <p:grpSpPr>
          <a:xfrm>
            <a:off x="3517900" y="5958372"/>
            <a:ext cx="2857500" cy="445860"/>
            <a:chOff x="4773376" y="5383431"/>
            <a:chExt cx="1729024" cy="678304"/>
          </a:xfrm>
          <a:solidFill>
            <a:schemeClr val="bg1"/>
          </a:solidFill>
        </p:grpSpPr>
        <p:pic>
          <p:nvPicPr>
            <p:cNvPr id="7"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4857348" y="5511800"/>
              <a:ext cx="1575890" cy="369332"/>
            </a:xfrm>
            <a:prstGeom prst="rect">
              <a:avLst/>
            </a:prstGeom>
            <a:grpFill/>
          </p:spPr>
          <p:txBody>
            <a:bodyPr wrap="square" rtlCol="0">
              <a:spAutoFit/>
            </a:bodyPr>
            <a:lstStyle/>
            <a:p>
              <a:r>
                <a:rPr lang="es-PE" b="1" dirty="0" smtClean="0">
                  <a:solidFill>
                    <a:srgbClr val="47AA42"/>
                  </a:solidFill>
                </a:rPr>
                <a:t>Formaciones Ansaldo</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1000" r="-11000"/>
          </a:stretch>
        </a:blipFill>
        <a:effectLst/>
      </p:bgPr>
    </p:bg>
    <p:spTree>
      <p:nvGrpSpPr>
        <p:cNvPr id="1" name=""/>
        <p:cNvGrpSpPr/>
        <p:nvPr/>
      </p:nvGrpSpPr>
      <p:grpSpPr>
        <a:xfrm>
          <a:off x="0" y="0"/>
          <a:ext cx="0" cy="0"/>
          <a:chOff x="0" y="0"/>
          <a:chExt cx="0" cy="0"/>
        </a:xfrm>
      </p:grpSpPr>
      <p:grpSp>
        <p:nvGrpSpPr>
          <p:cNvPr id="12" name="11 Grupo"/>
          <p:cNvGrpSpPr/>
          <p:nvPr/>
        </p:nvGrpSpPr>
        <p:grpSpPr>
          <a:xfrm>
            <a:off x="3517900" y="5958372"/>
            <a:ext cx="2857500" cy="445860"/>
            <a:chOff x="4773376" y="5383431"/>
            <a:chExt cx="1729024" cy="678304"/>
          </a:xfrm>
          <a:solidFill>
            <a:schemeClr val="bg1"/>
          </a:solidFill>
        </p:grpSpPr>
        <p:pic>
          <p:nvPicPr>
            <p:cNvPr id="13" name="Picture 2"/>
            <p:cNvPicPr>
              <a:picLocks noChangeAspect="1" noChangeArrowheads="1"/>
            </p:cNvPicPr>
            <p:nvPr/>
          </p:nvPicPr>
          <p:blipFill>
            <a:blip r:embed="rId4"/>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13 CuadroTexto"/>
            <p:cNvSpPr txBox="1"/>
            <p:nvPr/>
          </p:nvSpPr>
          <p:spPr>
            <a:xfrm>
              <a:off x="4857348" y="5511800"/>
              <a:ext cx="1575890" cy="369332"/>
            </a:xfrm>
            <a:prstGeom prst="rect">
              <a:avLst/>
            </a:prstGeom>
            <a:grpFill/>
          </p:spPr>
          <p:txBody>
            <a:bodyPr wrap="square" rtlCol="0">
              <a:spAutoFit/>
            </a:bodyPr>
            <a:lstStyle/>
            <a:p>
              <a:pPr algn="ctr"/>
              <a:r>
                <a:rPr lang="es-PE" b="1" dirty="0" smtClean="0">
                  <a:solidFill>
                    <a:srgbClr val="47AA42"/>
                  </a:solidFill>
                </a:rPr>
                <a:t>Estaciones Elevadas</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7" name="6 Grupo"/>
          <p:cNvGrpSpPr/>
          <p:nvPr/>
        </p:nvGrpSpPr>
        <p:grpSpPr>
          <a:xfrm>
            <a:off x="3517900" y="5958372"/>
            <a:ext cx="2857500" cy="445860"/>
            <a:chOff x="4773376" y="5383431"/>
            <a:chExt cx="1729024" cy="678304"/>
          </a:xfrm>
          <a:solidFill>
            <a:schemeClr val="bg1"/>
          </a:solidFill>
        </p:grpSpPr>
        <p:pic>
          <p:nvPicPr>
            <p:cNvPr id="8"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4857348" y="5511800"/>
              <a:ext cx="1575890" cy="369332"/>
            </a:xfrm>
            <a:prstGeom prst="rect">
              <a:avLst/>
            </a:prstGeom>
            <a:grpFill/>
          </p:spPr>
          <p:txBody>
            <a:bodyPr wrap="square" rtlCol="0">
              <a:spAutoFit/>
            </a:bodyPr>
            <a:lstStyle/>
            <a:p>
              <a:pPr algn="ctr"/>
              <a:r>
                <a:rPr lang="es-PE" b="1" dirty="0" smtClean="0">
                  <a:solidFill>
                    <a:srgbClr val="47AA42"/>
                  </a:solidFill>
                </a:rPr>
                <a:t>Andenes</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7" name="6 Grupo"/>
          <p:cNvGrpSpPr/>
          <p:nvPr/>
        </p:nvGrpSpPr>
        <p:grpSpPr>
          <a:xfrm>
            <a:off x="3517900" y="5978727"/>
            <a:ext cx="2857500" cy="425505"/>
            <a:chOff x="4773376" y="5383431"/>
            <a:chExt cx="1729024" cy="678304"/>
          </a:xfrm>
          <a:solidFill>
            <a:schemeClr val="bg1"/>
          </a:solidFill>
        </p:grpSpPr>
        <p:pic>
          <p:nvPicPr>
            <p:cNvPr id="8"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4804114" y="5524500"/>
              <a:ext cx="1659862" cy="369332"/>
            </a:xfrm>
            <a:prstGeom prst="rect">
              <a:avLst/>
            </a:prstGeom>
            <a:grpFill/>
          </p:spPr>
          <p:txBody>
            <a:bodyPr wrap="square" rtlCol="0">
              <a:spAutoFit/>
            </a:bodyPr>
            <a:lstStyle/>
            <a:p>
              <a:r>
                <a:rPr lang="es-PE" b="1" dirty="0" smtClean="0">
                  <a:solidFill>
                    <a:srgbClr val="47AA42"/>
                  </a:solidFill>
                </a:rPr>
                <a:t>Zona inferior vía ducto</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8" name="7 Grupo"/>
          <p:cNvGrpSpPr/>
          <p:nvPr/>
        </p:nvGrpSpPr>
        <p:grpSpPr>
          <a:xfrm>
            <a:off x="3517900" y="6015789"/>
            <a:ext cx="2857500" cy="388444"/>
            <a:chOff x="4773376" y="5383431"/>
            <a:chExt cx="1729024" cy="678304"/>
          </a:xfrm>
          <a:solidFill>
            <a:schemeClr val="bg1"/>
          </a:solidFill>
        </p:grpSpPr>
        <p:pic>
          <p:nvPicPr>
            <p:cNvPr id="10" name="Picture 2"/>
            <p:cNvPicPr>
              <a:picLocks noChangeAspect="1" noChangeArrowheads="1"/>
            </p:cNvPicPr>
            <p:nvPr/>
          </p:nvPicPr>
          <p:blipFill>
            <a:blip r:embed="rId4"/>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10 CuadroTexto"/>
            <p:cNvSpPr txBox="1"/>
            <p:nvPr/>
          </p:nvSpPr>
          <p:spPr>
            <a:xfrm>
              <a:off x="4857348" y="5511800"/>
              <a:ext cx="1575890" cy="369332"/>
            </a:xfrm>
            <a:prstGeom prst="rect">
              <a:avLst/>
            </a:prstGeom>
            <a:grpFill/>
          </p:spPr>
          <p:txBody>
            <a:bodyPr wrap="square" rtlCol="0">
              <a:spAutoFit/>
            </a:bodyPr>
            <a:lstStyle/>
            <a:p>
              <a:pPr algn="ctr"/>
              <a:r>
                <a:rPr lang="es-PE" b="1" dirty="0" smtClean="0">
                  <a:solidFill>
                    <a:srgbClr val="47AA42"/>
                  </a:solidFill>
                </a:rPr>
                <a:t>Estaciones a Nivel</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hlinkClick r:id="rId2" action="ppaction://program"/>
          </p:cNvPr>
          <p:cNvSpPr txBox="1"/>
          <p:nvPr/>
        </p:nvSpPr>
        <p:spPr>
          <a:xfrm>
            <a:off x="2324746" y="2650210"/>
            <a:ext cx="4122550" cy="523220"/>
          </a:xfrm>
          <a:prstGeom prst="rect">
            <a:avLst/>
          </a:prstGeom>
          <a:noFill/>
        </p:spPr>
        <p:txBody>
          <a:bodyPr wrap="square" rtlCol="0">
            <a:spAutoFit/>
          </a:bodyPr>
          <a:lstStyle/>
          <a:p>
            <a:pPr algn="ctr"/>
            <a:r>
              <a:rPr lang="es-PE" sz="2800" smtClean="0">
                <a:solidFill>
                  <a:srgbClr val="47AA42"/>
                </a:solidFill>
                <a:effectLst>
                  <a:outerShdw blurRad="38100" dist="38100" dir="2700000" algn="tl">
                    <a:srgbClr val="000000">
                      <a:alpha val="43137"/>
                    </a:srgbClr>
                  </a:outerShdw>
                </a:effectLst>
              </a:rPr>
              <a:t>VIDEO</a:t>
            </a:r>
            <a:endParaRPr lang="es-PE" sz="2800" dirty="0">
              <a:solidFill>
                <a:srgbClr val="47AA42"/>
              </a:solidFill>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7" name="6 Grupo"/>
          <p:cNvGrpSpPr/>
          <p:nvPr/>
        </p:nvGrpSpPr>
        <p:grpSpPr>
          <a:xfrm>
            <a:off x="3398002" y="6075947"/>
            <a:ext cx="2857500" cy="366528"/>
            <a:chOff x="4773376" y="5383431"/>
            <a:chExt cx="1729024" cy="678304"/>
          </a:xfrm>
          <a:solidFill>
            <a:schemeClr val="bg1"/>
          </a:solidFill>
        </p:grpSpPr>
        <p:pic>
          <p:nvPicPr>
            <p:cNvPr id="8"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4857348" y="5511800"/>
              <a:ext cx="1575890" cy="369332"/>
            </a:xfrm>
            <a:prstGeom prst="rect">
              <a:avLst/>
            </a:prstGeom>
            <a:grpFill/>
          </p:spPr>
          <p:txBody>
            <a:bodyPr wrap="square" rtlCol="0">
              <a:spAutoFit/>
            </a:bodyPr>
            <a:lstStyle/>
            <a:p>
              <a:pPr algn="ctr"/>
              <a:r>
                <a:rPr lang="es-PE" b="1" dirty="0" smtClean="0">
                  <a:solidFill>
                    <a:srgbClr val="47AA42"/>
                  </a:solidFill>
                </a:rPr>
                <a:t>PCO</a:t>
              </a:r>
              <a:endParaRPr lang="es-PE" b="1" dirty="0">
                <a:solidFill>
                  <a:srgbClr val="47AA42"/>
                </a:solidFill>
              </a:endParaRPr>
            </a:p>
          </p:txBody>
        </p:sp>
      </p:grpSp>
      <p:sp>
        <p:nvSpPr>
          <p:cNvPr id="14" name="13 Título"/>
          <p:cNvSpPr>
            <a:spLocks noGrp="1"/>
          </p:cNvSpPr>
          <p:nvPr>
            <p:ph type="title"/>
          </p:nvPr>
        </p:nvSpPr>
        <p:spPr/>
        <p:txBody>
          <a:bodyPr/>
          <a:lstStyle/>
          <a:p>
            <a:endParaRPr lang="es-PE"/>
          </a:p>
        </p:txBody>
      </p:sp>
      <p:sp>
        <p:nvSpPr>
          <p:cNvPr id="15" name="14 Marcador de texto"/>
          <p:cNvSpPr>
            <a:spLocks noGrp="1"/>
          </p:cNvSpPr>
          <p:nvPr>
            <p:ph type="body" idx="1"/>
          </p:nvPr>
        </p:nvSpPr>
        <p:spPr/>
        <p:txBody>
          <a:bodyPr/>
          <a:lstStyle/>
          <a:p>
            <a:endParaRPr lang="es-PE"/>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3200" dirty="0" smtClean="0"/>
              <a:t>SIGUIENTES PASOS</a:t>
            </a:r>
            <a:endParaRPr lang="es-PE" sz="3200"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3000" r="-13000"/>
          </a:stretch>
        </a:blipFill>
        <a:effectLst/>
      </p:bgPr>
    </p:bg>
    <p:spTree>
      <p:nvGrpSpPr>
        <p:cNvPr id="1" name=""/>
        <p:cNvGrpSpPr/>
        <p:nvPr/>
      </p:nvGrpSpPr>
      <p:grpSpPr>
        <a:xfrm>
          <a:off x="0" y="0"/>
          <a:ext cx="0" cy="0"/>
          <a:chOff x="0" y="0"/>
          <a:chExt cx="0" cy="0"/>
        </a:xfrm>
      </p:grpSpPr>
      <p:grpSp>
        <p:nvGrpSpPr>
          <p:cNvPr id="11" name="10 Grupo"/>
          <p:cNvGrpSpPr/>
          <p:nvPr/>
        </p:nvGrpSpPr>
        <p:grpSpPr>
          <a:xfrm>
            <a:off x="3517900" y="6051883"/>
            <a:ext cx="2857500" cy="352349"/>
            <a:chOff x="3517900" y="5725929"/>
            <a:chExt cx="2857500" cy="678304"/>
          </a:xfrm>
          <a:solidFill>
            <a:schemeClr val="bg1"/>
          </a:solidFill>
        </p:grpSpPr>
        <p:pic>
          <p:nvPicPr>
            <p:cNvPr id="9" name="Picture 2"/>
            <p:cNvPicPr>
              <a:picLocks noChangeAspect="1" noChangeArrowheads="1"/>
            </p:cNvPicPr>
            <p:nvPr/>
          </p:nvPicPr>
          <p:blipFill>
            <a:blip r:embed="rId3"/>
            <a:srcRect/>
            <a:stretch>
              <a:fillRect/>
            </a:stretch>
          </p:blipFill>
          <p:spPr bwMode="auto">
            <a:xfrm>
              <a:off x="3517900" y="5725929"/>
              <a:ext cx="2857500"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9 CuadroTexto"/>
            <p:cNvSpPr txBox="1"/>
            <p:nvPr/>
          </p:nvSpPr>
          <p:spPr>
            <a:xfrm>
              <a:off x="3566028" y="5854298"/>
              <a:ext cx="2743199" cy="369332"/>
            </a:xfrm>
            <a:prstGeom prst="rect">
              <a:avLst/>
            </a:prstGeom>
            <a:grpFill/>
          </p:spPr>
          <p:txBody>
            <a:bodyPr wrap="square" rtlCol="0">
              <a:spAutoFit/>
            </a:bodyPr>
            <a:lstStyle/>
            <a:p>
              <a:pPr algn="ctr"/>
              <a:r>
                <a:rPr lang="es-PE" b="1" dirty="0" smtClean="0">
                  <a:solidFill>
                    <a:srgbClr val="47AA42"/>
                  </a:solidFill>
                </a:rPr>
                <a:t>Formación de Clientes</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5" name="4 Grupo"/>
          <p:cNvGrpSpPr/>
          <p:nvPr/>
        </p:nvGrpSpPr>
        <p:grpSpPr>
          <a:xfrm>
            <a:off x="3517900" y="6015789"/>
            <a:ext cx="2857500" cy="388444"/>
            <a:chOff x="3517900" y="5725929"/>
            <a:chExt cx="2857500" cy="678304"/>
          </a:xfrm>
          <a:solidFill>
            <a:schemeClr val="bg1"/>
          </a:solidFill>
        </p:grpSpPr>
        <p:pic>
          <p:nvPicPr>
            <p:cNvPr id="6" name="Picture 2"/>
            <p:cNvPicPr>
              <a:picLocks noChangeAspect="1" noChangeArrowheads="1"/>
            </p:cNvPicPr>
            <p:nvPr/>
          </p:nvPicPr>
          <p:blipFill>
            <a:blip r:embed="rId3"/>
            <a:srcRect/>
            <a:stretch>
              <a:fillRect/>
            </a:stretch>
          </p:blipFill>
          <p:spPr bwMode="auto">
            <a:xfrm>
              <a:off x="3517900" y="5725929"/>
              <a:ext cx="2857500"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6 CuadroTexto"/>
            <p:cNvSpPr txBox="1"/>
            <p:nvPr/>
          </p:nvSpPr>
          <p:spPr>
            <a:xfrm>
              <a:off x="3566028" y="5854298"/>
              <a:ext cx="2743199" cy="369332"/>
            </a:xfrm>
            <a:prstGeom prst="rect">
              <a:avLst/>
            </a:prstGeom>
            <a:grpFill/>
          </p:spPr>
          <p:txBody>
            <a:bodyPr wrap="square" rtlCol="0">
              <a:spAutoFit/>
            </a:bodyPr>
            <a:lstStyle/>
            <a:p>
              <a:pPr algn="ctr"/>
              <a:r>
                <a:rPr lang="es-PE" b="1" dirty="0" smtClean="0">
                  <a:solidFill>
                    <a:srgbClr val="47AA42"/>
                  </a:solidFill>
                </a:rPr>
                <a:t>Formación de Clientes</a:t>
              </a:r>
              <a:endParaRPr lang="es-PE" b="1" dirty="0">
                <a:solidFill>
                  <a:srgbClr val="47AA42"/>
                </a:solidFill>
              </a:endParaRPr>
            </a:p>
          </p:txBody>
        </p:sp>
      </p:grpSp>
      <p:sp>
        <p:nvSpPr>
          <p:cNvPr id="10" name="9 Título"/>
          <p:cNvSpPr>
            <a:spLocks noGrp="1"/>
          </p:cNvSpPr>
          <p:nvPr>
            <p:ph type="title"/>
          </p:nvPr>
        </p:nvSpPr>
        <p:spPr/>
        <p:txBody>
          <a:bodyPr/>
          <a:lstStyle/>
          <a:p>
            <a:endParaRPr lang="es-PE"/>
          </a:p>
        </p:txBody>
      </p:sp>
      <p:sp>
        <p:nvSpPr>
          <p:cNvPr id="11" name="10 Marcador de texto"/>
          <p:cNvSpPr>
            <a:spLocks noGrp="1"/>
          </p:cNvSpPr>
          <p:nvPr>
            <p:ph type="body" idx="1"/>
          </p:nvPr>
        </p:nvSpPr>
        <p:spPr/>
        <p:txBody>
          <a:bodyPr/>
          <a:lstStyle/>
          <a:p>
            <a:endParaRPr lang="es-PE"/>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7" name="6 Grupo"/>
          <p:cNvGrpSpPr/>
          <p:nvPr/>
        </p:nvGrpSpPr>
        <p:grpSpPr>
          <a:xfrm>
            <a:off x="3517900" y="6003757"/>
            <a:ext cx="2857500" cy="400475"/>
            <a:chOff x="3517900" y="5725929"/>
            <a:chExt cx="2857500" cy="678304"/>
          </a:xfrm>
          <a:solidFill>
            <a:schemeClr val="bg1"/>
          </a:solidFill>
        </p:grpSpPr>
        <p:pic>
          <p:nvPicPr>
            <p:cNvPr id="8" name="Picture 2"/>
            <p:cNvPicPr>
              <a:picLocks noChangeAspect="1" noChangeArrowheads="1"/>
            </p:cNvPicPr>
            <p:nvPr/>
          </p:nvPicPr>
          <p:blipFill>
            <a:blip r:embed="rId3"/>
            <a:srcRect/>
            <a:stretch>
              <a:fillRect/>
            </a:stretch>
          </p:blipFill>
          <p:spPr bwMode="auto">
            <a:xfrm>
              <a:off x="3517900" y="5725929"/>
              <a:ext cx="2857500"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3566028" y="5854298"/>
              <a:ext cx="2743199" cy="369332"/>
            </a:xfrm>
            <a:prstGeom prst="rect">
              <a:avLst/>
            </a:prstGeom>
            <a:grpFill/>
          </p:spPr>
          <p:txBody>
            <a:bodyPr wrap="square" rtlCol="0">
              <a:spAutoFit/>
            </a:bodyPr>
            <a:lstStyle/>
            <a:p>
              <a:pPr algn="ctr"/>
              <a:r>
                <a:rPr lang="es-PE" b="1" dirty="0" smtClean="0">
                  <a:solidFill>
                    <a:srgbClr val="47AA42"/>
                  </a:solidFill>
                </a:rPr>
                <a:t>Formación de Clientes</a:t>
              </a:r>
              <a:endParaRPr lang="es-PE" b="1" dirty="0">
                <a:solidFill>
                  <a:srgbClr val="47AA42"/>
                </a:solidFill>
              </a:endParaRPr>
            </a:p>
          </p:txBody>
        </p:sp>
      </p:gr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Cultura metro - ¿a que me dedico?</a:t>
            </a:r>
            <a:endParaRPr lang="es-PE" dirty="0"/>
          </a:p>
        </p:txBody>
      </p:sp>
      <p:sp>
        <p:nvSpPr>
          <p:cNvPr id="3" name="2 Marcador de texto"/>
          <p:cNvSpPr>
            <a:spLocks noGrp="1"/>
          </p:cNvSpPr>
          <p:nvPr>
            <p:ph type="body" idx="1"/>
          </p:nvPr>
        </p:nvSpPr>
        <p:spPr/>
        <p:txBody>
          <a:bodyPr/>
          <a:lstStyle/>
          <a:p>
            <a:r>
              <a:rPr lang="es-PE" dirty="0" smtClean="0"/>
              <a:t>Proporciono un transporte masivo, eficiente, rápido y seguro.</a:t>
            </a:r>
          </a:p>
          <a:p>
            <a:endParaRPr lang="es-PE" dirty="0" smtClean="0"/>
          </a:p>
          <a:p>
            <a:r>
              <a:rPr lang="es-PE" dirty="0" smtClean="0"/>
              <a:t>Genero un espacio en el que la diversidad social, cultural y generacional</a:t>
            </a:r>
          </a:p>
          <a:p>
            <a:r>
              <a:rPr lang="es-PE" dirty="0" smtClean="0"/>
              <a:t>de los clientes es comprendida e integrada en beneficio de una óptima</a:t>
            </a:r>
          </a:p>
          <a:p>
            <a:r>
              <a:rPr lang="es-PE" dirty="0" smtClean="0"/>
              <a:t>comunicación y el buen entendimiento.</a:t>
            </a:r>
          </a:p>
          <a:p>
            <a:endParaRPr lang="es-PE" dirty="0" smtClean="0"/>
          </a:p>
          <a:p>
            <a:r>
              <a:rPr lang="es-PE" dirty="0" smtClean="0"/>
              <a:t>Propicio un espacio para el aprendizaje, realización y fomento de los valores</a:t>
            </a:r>
          </a:p>
          <a:p>
            <a:r>
              <a:rPr lang="es-PE" dirty="0" smtClean="0"/>
              <a:t>ciudadanos que una ciudad que mira al futuro requiere.</a:t>
            </a:r>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Elipse"/>
          <p:cNvSpPr/>
          <p:nvPr/>
        </p:nvSpPr>
        <p:spPr>
          <a:xfrm>
            <a:off x="6152371" y="3676000"/>
            <a:ext cx="2738604" cy="2393580"/>
          </a:xfrm>
          <a:prstGeom prst="ellipse">
            <a:avLst/>
          </a:prstGeom>
          <a:blipFill rotWithShape="0">
            <a:blip r:embed="rId3" cstate="email"/>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8" name="7 Elipse"/>
          <p:cNvSpPr/>
          <p:nvPr/>
        </p:nvSpPr>
        <p:spPr>
          <a:xfrm>
            <a:off x="4481550" y="2734989"/>
            <a:ext cx="2755009" cy="2314344"/>
          </a:xfrm>
          <a:prstGeom prst="ellipse">
            <a:avLst/>
          </a:prstGeom>
          <a:blipFill rotWithShape="0">
            <a:blip r:embed="rId4" cstate="email"/>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1" name="10 Elipse"/>
          <p:cNvSpPr/>
          <p:nvPr/>
        </p:nvSpPr>
        <p:spPr>
          <a:xfrm>
            <a:off x="6094225" y="1347976"/>
            <a:ext cx="2770282" cy="2595386"/>
          </a:xfrm>
          <a:prstGeom prst="ellipse">
            <a:avLst/>
          </a:prstGeom>
          <a:blipFill rotWithShape="0">
            <a:blip r:embed="rId5" cstate="email"/>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0" name="2 Título"/>
          <p:cNvSpPr>
            <a:spLocks noGrp="1"/>
          </p:cNvSpPr>
          <p:nvPr>
            <p:ph type="title"/>
          </p:nvPr>
        </p:nvSpPr>
        <p:spPr>
          <a:xfrm>
            <a:off x="1690653" y="731517"/>
            <a:ext cx="5071086" cy="747493"/>
          </a:xfrm>
        </p:spPr>
        <p:txBody>
          <a:bodyPr>
            <a:normAutofit fontScale="90000"/>
          </a:bodyPr>
          <a:lstStyle/>
          <a:p>
            <a:pPr algn="ctr"/>
            <a:r>
              <a:rPr lang="es-PE" dirty="0" smtClean="0"/>
              <a:t>Cultura </a:t>
            </a:r>
            <a:r>
              <a:rPr lang="es-PE" dirty="0" smtClean="0"/>
              <a:t>metro – MAS Y MEJOR</a:t>
            </a:r>
            <a:endParaRPr lang="es-PE" dirty="0"/>
          </a:p>
        </p:txBody>
      </p:sp>
      <p:grpSp>
        <p:nvGrpSpPr>
          <p:cNvPr id="28" name="27 Grupo"/>
          <p:cNvGrpSpPr/>
          <p:nvPr/>
        </p:nvGrpSpPr>
        <p:grpSpPr>
          <a:xfrm>
            <a:off x="1876929" y="1286498"/>
            <a:ext cx="3976656" cy="836795"/>
            <a:chOff x="306586" y="1703949"/>
            <a:chExt cx="3976656" cy="836795"/>
          </a:xfrm>
        </p:grpSpPr>
        <p:pic>
          <p:nvPicPr>
            <p:cNvPr id="16" name="Picture 2"/>
            <p:cNvPicPr>
              <a:picLocks noChangeAspect="1" noChangeArrowheads="1"/>
            </p:cNvPicPr>
            <p:nvPr/>
          </p:nvPicPr>
          <p:blipFill>
            <a:blip r:embed="rId6"/>
            <a:srcRect/>
            <a:stretch>
              <a:fillRect/>
            </a:stretch>
          </p:blipFill>
          <p:spPr bwMode="auto">
            <a:xfrm>
              <a:off x="306586" y="1703949"/>
              <a:ext cx="3976656" cy="836795"/>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16 CuadroTexto"/>
            <p:cNvSpPr txBox="1"/>
            <p:nvPr/>
          </p:nvSpPr>
          <p:spPr>
            <a:xfrm>
              <a:off x="348918" y="1804735"/>
              <a:ext cx="3874164" cy="687881"/>
            </a:xfrm>
            <a:prstGeom prst="rect">
              <a:avLst/>
            </a:prstGeom>
            <a:solidFill>
              <a:srgbClr val="47AA42"/>
            </a:solidFill>
          </p:spPr>
          <p:txBody>
            <a:bodyPr wrap="square" rtlCol="0">
              <a:spAutoFit/>
            </a:bodyPr>
            <a:lstStyle/>
            <a:p>
              <a:pPr lvl="0" algn="ctr" defTabSz="1244600">
                <a:lnSpc>
                  <a:spcPct val="90000"/>
                </a:lnSpc>
                <a:spcAft>
                  <a:spcPct val="35000"/>
                </a:spcAft>
              </a:pPr>
              <a:r>
                <a:rPr lang="es-PE" dirty="0" smtClean="0">
                  <a:solidFill>
                    <a:schemeClr val="bg1"/>
                  </a:solidFill>
                </a:rPr>
                <a:t>MAS Tiempo con tu familia</a:t>
              </a:r>
            </a:p>
            <a:p>
              <a:pPr lvl="0" algn="ctr" defTabSz="1244600">
                <a:lnSpc>
                  <a:spcPct val="90000"/>
                </a:lnSpc>
                <a:spcAft>
                  <a:spcPct val="35000"/>
                </a:spcAft>
              </a:pPr>
              <a:r>
                <a:rPr lang="es-PE" dirty="0" smtClean="0">
                  <a:solidFill>
                    <a:schemeClr val="bg1"/>
                  </a:solidFill>
                </a:rPr>
                <a:t>MEJOR Calidad de vida</a:t>
              </a:r>
            </a:p>
          </p:txBody>
        </p:sp>
      </p:grpSp>
      <p:grpSp>
        <p:nvGrpSpPr>
          <p:cNvPr id="25" name="24 Grupo"/>
          <p:cNvGrpSpPr/>
          <p:nvPr/>
        </p:nvGrpSpPr>
        <p:grpSpPr>
          <a:xfrm>
            <a:off x="1816769" y="5726946"/>
            <a:ext cx="3994484" cy="836795"/>
            <a:chOff x="288758" y="2953514"/>
            <a:chExt cx="3994484" cy="836795"/>
          </a:xfrm>
        </p:grpSpPr>
        <p:pic>
          <p:nvPicPr>
            <p:cNvPr id="18" name="Picture 2"/>
            <p:cNvPicPr>
              <a:picLocks noChangeAspect="1" noChangeArrowheads="1"/>
            </p:cNvPicPr>
            <p:nvPr/>
          </p:nvPicPr>
          <p:blipFill>
            <a:blip r:embed="rId6"/>
            <a:srcRect/>
            <a:stretch>
              <a:fillRect/>
            </a:stretch>
          </p:blipFill>
          <p:spPr bwMode="auto">
            <a:xfrm>
              <a:off x="288758" y="2953514"/>
              <a:ext cx="3994484" cy="836795"/>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18 CuadroTexto"/>
            <p:cNvSpPr txBox="1"/>
            <p:nvPr/>
          </p:nvSpPr>
          <p:spPr>
            <a:xfrm>
              <a:off x="348918" y="3042268"/>
              <a:ext cx="3934324" cy="687881"/>
            </a:xfrm>
            <a:prstGeom prst="rect">
              <a:avLst/>
            </a:prstGeom>
            <a:solidFill>
              <a:srgbClr val="47AA42"/>
            </a:solidFill>
          </p:spPr>
          <p:txBody>
            <a:bodyPr wrap="square" rtlCol="0">
              <a:spAutoFit/>
            </a:bodyPr>
            <a:lstStyle/>
            <a:p>
              <a:pPr lvl="0" algn="ctr" defTabSz="1244600">
                <a:lnSpc>
                  <a:spcPct val="90000"/>
                </a:lnSpc>
                <a:spcAft>
                  <a:spcPct val="35000"/>
                </a:spcAft>
              </a:pPr>
              <a:r>
                <a:rPr lang="es-PE" dirty="0" smtClean="0">
                  <a:solidFill>
                    <a:schemeClr val="bg1"/>
                  </a:solidFill>
                </a:rPr>
                <a:t>MAS Línea 1</a:t>
              </a:r>
            </a:p>
            <a:p>
              <a:pPr lvl="0" algn="ctr" defTabSz="1244600">
                <a:lnSpc>
                  <a:spcPct val="90000"/>
                </a:lnSpc>
                <a:spcAft>
                  <a:spcPct val="35000"/>
                </a:spcAft>
              </a:pPr>
              <a:r>
                <a:rPr lang="es-PE" dirty="0" smtClean="0">
                  <a:solidFill>
                    <a:schemeClr val="bg1"/>
                  </a:solidFill>
                </a:rPr>
                <a:t>MEJOR calidad de medio ambiente</a:t>
              </a:r>
            </a:p>
          </p:txBody>
        </p:sp>
      </p:grpSp>
      <p:grpSp>
        <p:nvGrpSpPr>
          <p:cNvPr id="27" name="26 Grupo"/>
          <p:cNvGrpSpPr/>
          <p:nvPr/>
        </p:nvGrpSpPr>
        <p:grpSpPr>
          <a:xfrm>
            <a:off x="246426" y="4594839"/>
            <a:ext cx="3994484" cy="836795"/>
            <a:chOff x="288758" y="4861558"/>
            <a:chExt cx="3994484" cy="836795"/>
          </a:xfrm>
        </p:grpSpPr>
        <p:pic>
          <p:nvPicPr>
            <p:cNvPr id="21" name="Picture 2"/>
            <p:cNvPicPr>
              <a:picLocks noChangeAspect="1" noChangeArrowheads="1"/>
            </p:cNvPicPr>
            <p:nvPr/>
          </p:nvPicPr>
          <p:blipFill>
            <a:blip r:embed="rId6"/>
            <a:srcRect/>
            <a:stretch>
              <a:fillRect/>
            </a:stretch>
          </p:blipFill>
          <p:spPr bwMode="auto">
            <a:xfrm>
              <a:off x="288758" y="4861558"/>
              <a:ext cx="3994484" cy="836795"/>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21 CuadroTexto"/>
            <p:cNvSpPr txBox="1"/>
            <p:nvPr/>
          </p:nvSpPr>
          <p:spPr>
            <a:xfrm>
              <a:off x="348918" y="4962344"/>
              <a:ext cx="3934324" cy="687881"/>
            </a:xfrm>
            <a:prstGeom prst="rect">
              <a:avLst/>
            </a:prstGeom>
            <a:solidFill>
              <a:srgbClr val="47AA42"/>
            </a:solidFill>
          </p:spPr>
          <p:txBody>
            <a:bodyPr wrap="square" rtlCol="0">
              <a:spAutoFit/>
            </a:bodyPr>
            <a:lstStyle/>
            <a:p>
              <a:pPr lvl="0" algn="ctr" defTabSz="1244600">
                <a:lnSpc>
                  <a:spcPct val="90000"/>
                </a:lnSpc>
                <a:spcAft>
                  <a:spcPct val="35000"/>
                </a:spcAft>
              </a:pPr>
              <a:r>
                <a:rPr lang="es-PE" dirty="0" smtClean="0">
                  <a:solidFill>
                    <a:schemeClr val="bg1"/>
                  </a:solidFill>
                </a:rPr>
                <a:t>MAS Rápido y seguro</a:t>
              </a:r>
            </a:p>
            <a:p>
              <a:pPr lvl="0" algn="ctr" defTabSz="1244600">
                <a:lnSpc>
                  <a:spcPct val="90000"/>
                </a:lnSpc>
                <a:spcAft>
                  <a:spcPct val="35000"/>
                </a:spcAft>
              </a:pPr>
              <a:r>
                <a:rPr lang="es-PE" dirty="0" smtClean="0">
                  <a:solidFill>
                    <a:schemeClr val="bg1"/>
                  </a:solidFill>
                </a:rPr>
                <a:t>MEJOR Transporte</a:t>
              </a:r>
            </a:p>
          </p:txBody>
        </p:sp>
      </p:grpSp>
      <p:grpSp>
        <p:nvGrpSpPr>
          <p:cNvPr id="26" name="25 Grupo"/>
          <p:cNvGrpSpPr/>
          <p:nvPr/>
        </p:nvGrpSpPr>
        <p:grpSpPr>
          <a:xfrm>
            <a:off x="204534" y="2535116"/>
            <a:ext cx="3994484" cy="836795"/>
            <a:chOff x="288758" y="3834515"/>
            <a:chExt cx="3994484" cy="836795"/>
          </a:xfrm>
        </p:grpSpPr>
        <p:pic>
          <p:nvPicPr>
            <p:cNvPr id="23" name="Picture 2"/>
            <p:cNvPicPr>
              <a:picLocks noChangeAspect="1" noChangeArrowheads="1"/>
            </p:cNvPicPr>
            <p:nvPr/>
          </p:nvPicPr>
          <p:blipFill>
            <a:blip r:embed="rId6"/>
            <a:srcRect/>
            <a:stretch>
              <a:fillRect/>
            </a:stretch>
          </p:blipFill>
          <p:spPr bwMode="auto">
            <a:xfrm>
              <a:off x="288758" y="3834515"/>
              <a:ext cx="3994484" cy="836795"/>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23 CuadroTexto"/>
            <p:cNvSpPr txBox="1"/>
            <p:nvPr/>
          </p:nvSpPr>
          <p:spPr>
            <a:xfrm>
              <a:off x="288758" y="3908972"/>
              <a:ext cx="3934324" cy="687881"/>
            </a:xfrm>
            <a:prstGeom prst="rect">
              <a:avLst/>
            </a:prstGeom>
            <a:solidFill>
              <a:srgbClr val="47AA42"/>
            </a:solidFill>
          </p:spPr>
          <p:txBody>
            <a:bodyPr wrap="square" rtlCol="0">
              <a:spAutoFit/>
            </a:bodyPr>
            <a:lstStyle/>
            <a:p>
              <a:pPr lvl="0" algn="ctr" defTabSz="1244600">
                <a:lnSpc>
                  <a:spcPct val="90000"/>
                </a:lnSpc>
                <a:spcAft>
                  <a:spcPct val="35000"/>
                </a:spcAft>
              </a:pPr>
              <a:r>
                <a:rPr lang="es-PE" dirty="0" smtClean="0">
                  <a:solidFill>
                    <a:schemeClr val="bg1"/>
                  </a:solidFill>
                </a:rPr>
                <a:t>MAS Cultura</a:t>
              </a:r>
            </a:p>
            <a:p>
              <a:pPr lvl="0" algn="ctr" defTabSz="1244600">
                <a:lnSpc>
                  <a:spcPct val="90000"/>
                </a:lnSpc>
                <a:spcAft>
                  <a:spcPct val="35000"/>
                </a:spcAft>
              </a:pPr>
              <a:r>
                <a:rPr lang="es-PE" dirty="0" smtClean="0">
                  <a:solidFill>
                    <a:schemeClr val="bg1"/>
                  </a:solidFill>
                </a:rPr>
                <a:t>MEJORES Ciudadanos</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0-#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4763" y="-4763"/>
            <a:ext cx="9153526" cy="6867526"/>
          </a:xfrm>
          <a:prstGeom prst="rect">
            <a:avLst/>
          </a:prstGeom>
          <a:noFill/>
          <a:ln w="9525">
            <a:noFill/>
            <a:miter lim="800000"/>
            <a:headEnd/>
            <a:tailEnd/>
          </a:ln>
          <a:effectLst/>
        </p:spPr>
      </p:pic>
      <p:grpSp>
        <p:nvGrpSpPr>
          <p:cNvPr id="3" name="2 Grupo"/>
          <p:cNvGrpSpPr/>
          <p:nvPr/>
        </p:nvGrpSpPr>
        <p:grpSpPr>
          <a:xfrm>
            <a:off x="3379535" y="5873672"/>
            <a:ext cx="2857500" cy="782055"/>
            <a:chOff x="3517900" y="5725930"/>
            <a:chExt cx="2857500" cy="1018992"/>
          </a:xfrm>
          <a:solidFill>
            <a:srgbClr val="47AA42"/>
          </a:solidFill>
        </p:grpSpPr>
        <p:pic>
          <p:nvPicPr>
            <p:cNvPr id="4" name="Picture 2"/>
            <p:cNvPicPr>
              <a:picLocks noChangeAspect="1" noChangeArrowheads="1"/>
            </p:cNvPicPr>
            <p:nvPr/>
          </p:nvPicPr>
          <p:blipFill>
            <a:blip r:embed="rId4"/>
            <a:srcRect/>
            <a:stretch>
              <a:fillRect/>
            </a:stretch>
          </p:blipFill>
          <p:spPr bwMode="auto">
            <a:xfrm>
              <a:off x="3517900" y="5725930"/>
              <a:ext cx="2857500" cy="1018992"/>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CuadroTexto"/>
            <p:cNvSpPr txBox="1"/>
            <p:nvPr/>
          </p:nvSpPr>
          <p:spPr>
            <a:xfrm>
              <a:off x="3566028" y="5854291"/>
              <a:ext cx="2743199" cy="842148"/>
            </a:xfrm>
            <a:prstGeom prst="rect">
              <a:avLst/>
            </a:prstGeom>
            <a:grpFill/>
          </p:spPr>
          <p:txBody>
            <a:bodyPr wrap="square" rtlCol="0">
              <a:spAutoFit/>
            </a:bodyPr>
            <a:lstStyle/>
            <a:p>
              <a:pPr algn="ctr"/>
              <a:r>
                <a:rPr lang="es-PE" b="1" dirty="0" smtClean="0">
                  <a:solidFill>
                    <a:schemeClr val="bg1"/>
                  </a:solidFill>
                </a:rPr>
                <a:t>Formaciones Alstom</a:t>
              </a:r>
              <a:endParaRPr lang="es-PE" b="1" dirty="0" smtClean="0">
                <a:solidFill>
                  <a:schemeClr val="bg1"/>
                </a:solidFill>
              </a:endParaRPr>
            </a:p>
            <a:p>
              <a:pPr algn="ctr"/>
              <a:r>
                <a:rPr lang="es-PE" b="1" dirty="0" smtClean="0">
                  <a:solidFill>
                    <a:schemeClr val="bg1"/>
                  </a:solidFill>
                </a:rPr>
                <a:t>Modelo Metrópolis</a:t>
              </a:r>
            </a:p>
          </p:txBody>
        </p:sp>
      </p:gr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4763" y="-4763"/>
            <a:ext cx="9153526" cy="6867526"/>
          </a:xfrm>
          <a:prstGeom prst="rect">
            <a:avLst/>
          </a:prstGeom>
          <a:noFill/>
          <a:ln w="9525">
            <a:noFill/>
            <a:miter lim="800000"/>
            <a:headEnd/>
            <a:tailEnd/>
          </a:ln>
          <a:effectLst/>
        </p:spPr>
      </p:pic>
      <p:grpSp>
        <p:nvGrpSpPr>
          <p:cNvPr id="3" name="2 Grupo"/>
          <p:cNvGrpSpPr/>
          <p:nvPr/>
        </p:nvGrpSpPr>
        <p:grpSpPr>
          <a:xfrm>
            <a:off x="3379535" y="5873672"/>
            <a:ext cx="2857500" cy="782055"/>
            <a:chOff x="3517900" y="5725930"/>
            <a:chExt cx="2857500" cy="1018992"/>
          </a:xfrm>
          <a:solidFill>
            <a:srgbClr val="47AA42"/>
          </a:solidFill>
        </p:grpSpPr>
        <p:pic>
          <p:nvPicPr>
            <p:cNvPr id="4" name="Picture 2"/>
            <p:cNvPicPr>
              <a:picLocks noChangeAspect="1" noChangeArrowheads="1"/>
            </p:cNvPicPr>
            <p:nvPr/>
          </p:nvPicPr>
          <p:blipFill>
            <a:blip r:embed="rId4"/>
            <a:srcRect/>
            <a:stretch>
              <a:fillRect/>
            </a:stretch>
          </p:blipFill>
          <p:spPr bwMode="auto">
            <a:xfrm>
              <a:off x="3517900" y="5725930"/>
              <a:ext cx="2857500" cy="1018992"/>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CuadroTexto"/>
            <p:cNvSpPr txBox="1"/>
            <p:nvPr/>
          </p:nvSpPr>
          <p:spPr>
            <a:xfrm>
              <a:off x="3566028" y="5854291"/>
              <a:ext cx="2743199" cy="842148"/>
            </a:xfrm>
            <a:prstGeom prst="rect">
              <a:avLst/>
            </a:prstGeom>
            <a:grpFill/>
          </p:spPr>
          <p:txBody>
            <a:bodyPr wrap="square" rtlCol="0">
              <a:spAutoFit/>
            </a:bodyPr>
            <a:lstStyle/>
            <a:p>
              <a:pPr algn="ctr"/>
              <a:r>
                <a:rPr lang="es-PE" b="1" dirty="0" smtClean="0">
                  <a:solidFill>
                    <a:schemeClr val="bg1"/>
                  </a:solidFill>
                </a:rPr>
                <a:t>Formaciones Alstom</a:t>
              </a:r>
              <a:endParaRPr lang="es-PE" b="1" dirty="0" smtClean="0">
                <a:solidFill>
                  <a:schemeClr val="bg1"/>
                </a:solidFill>
              </a:endParaRPr>
            </a:p>
            <a:p>
              <a:pPr algn="ctr"/>
              <a:r>
                <a:rPr lang="es-PE" b="1" dirty="0" smtClean="0">
                  <a:solidFill>
                    <a:schemeClr val="bg1"/>
                  </a:solidFill>
                </a:rPr>
                <a:t>Modelo Metrópolis</a:t>
              </a:r>
            </a:p>
          </p:txBody>
        </p:sp>
      </p:gr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0" r="-20000"/>
          </a:stretch>
        </a:blipFill>
        <a:effectLst/>
      </p:bgPr>
    </p:bg>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PE"/>
          </a:p>
        </p:txBody>
      </p:sp>
      <p:sp>
        <p:nvSpPr>
          <p:cNvPr id="8" name="7 Marcador de texto"/>
          <p:cNvSpPr>
            <a:spLocks noGrp="1"/>
          </p:cNvSpPr>
          <p:nvPr>
            <p:ph type="body" idx="1"/>
          </p:nvPr>
        </p:nvSpPr>
        <p:spPr/>
        <p:txBody>
          <a:bodyPr/>
          <a:lstStyle/>
          <a:p>
            <a:endParaRPr lang="es-PE"/>
          </a:p>
        </p:txBody>
      </p:sp>
      <p:pic>
        <p:nvPicPr>
          <p:cNvPr id="6146" name="Picture 2"/>
          <p:cNvPicPr>
            <a:picLocks noChangeAspect="1" noChangeArrowheads="1"/>
          </p:cNvPicPr>
          <p:nvPr/>
        </p:nvPicPr>
        <p:blipFill>
          <a:blip r:embed="rId3"/>
          <a:srcRect/>
          <a:stretch>
            <a:fillRect/>
          </a:stretch>
        </p:blipFill>
        <p:spPr bwMode="auto">
          <a:xfrm>
            <a:off x="-4763" y="-4763"/>
            <a:ext cx="9153526" cy="6867526"/>
          </a:xfrm>
          <a:prstGeom prst="rect">
            <a:avLst/>
          </a:prstGeom>
          <a:noFill/>
          <a:ln w="9525">
            <a:noFill/>
            <a:miter lim="800000"/>
            <a:headEnd/>
            <a:tailEnd/>
          </a:ln>
          <a:effectLst/>
        </p:spPr>
      </p:pic>
      <p:grpSp>
        <p:nvGrpSpPr>
          <p:cNvPr id="5" name="4 Grupo"/>
          <p:cNvGrpSpPr/>
          <p:nvPr/>
        </p:nvGrpSpPr>
        <p:grpSpPr>
          <a:xfrm>
            <a:off x="3379535" y="5873672"/>
            <a:ext cx="2857500" cy="782055"/>
            <a:chOff x="3517900" y="5725930"/>
            <a:chExt cx="2857500" cy="1018992"/>
          </a:xfrm>
          <a:solidFill>
            <a:srgbClr val="47AA42"/>
          </a:solidFill>
        </p:grpSpPr>
        <p:pic>
          <p:nvPicPr>
            <p:cNvPr id="6" name="Picture 2"/>
            <p:cNvPicPr>
              <a:picLocks noChangeAspect="1" noChangeArrowheads="1"/>
            </p:cNvPicPr>
            <p:nvPr/>
          </p:nvPicPr>
          <p:blipFill>
            <a:blip r:embed="rId4"/>
            <a:srcRect/>
            <a:stretch>
              <a:fillRect/>
            </a:stretch>
          </p:blipFill>
          <p:spPr bwMode="auto">
            <a:xfrm>
              <a:off x="3517900" y="5725930"/>
              <a:ext cx="2857500" cy="1018992"/>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3566028" y="5854291"/>
              <a:ext cx="2743199" cy="842148"/>
            </a:xfrm>
            <a:prstGeom prst="rect">
              <a:avLst/>
            </a:prstGeom>
            <a:grpFill/>
          </p:spPr>
          <p:txBody>
            <a:bodyPr wrap="square" rtlCol="0">
              <a:spAutoFit/>
            </a:bodyPr>
            <a:lstStyle/>
            <a:p>
              <a:pPr algn="ctr"/>
              <a:r>
                <a:rPr lang="es-PE" b="1" dirty="0" smtClean="0">
                  <a:solidFill>
                    <a:schemeClr val="bg1"/>
                  </a:solidFill>
                </a:rPr>
                <a:t>Formaciones Alstom</a:t>
              </a:r>
              <a:endParaRPr lang="es-PE" b="1" dirty="0" smtClean="0">
                <a:solidFill>
                  <a:schemeClr val="bg1"/>
                </a:solidFill>
              </a:endParaRPr>
            </a:p>
            <a:p>
              <a:pPr algn="ctr"/>
              <a:r>
                <a:rPr lang="es-PE" b="1" dirty="0" smtClean="0">
                  <a:solidFill>
                    <a:schemeClr val="bg1"/>
                  </a:solidFill>
                </a:rPr>
                <a:t>Modelo Metrópolis</a:t>
              </a:r>
            </a:p>
          </p:txBody>
        </p:sp>
      </p:gr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6818" y="2531930"/>
            <a:ext cx="2117887" cy="461665"/>
          </a:xfrm>
          <a:prstGeom prst="rect">
            <a:avLst/>
          </a:prstGeom>
          <a:noFill/>
          <a:ln>
            <a:noFill/>
          </a:ln>
        </p:spPr>
        <p:txBody>
          <a:bodyPr wrap="none" rtlCol="0">
            <a:spAutoFit/>
          </a:bodyPr>
          <a:lstStyle/>
          <a:p>
            <a:r>
              <a:rPr lang="es-PE" sz="2400" b="1" dirty="0" smtClean="0">
                <a:ln w="1905"/>
                <a:solidFill>
                  <a:srgbClr val="47AA42"/>
                </a:solidFill>
                <a:effectLst>
                  <a:innerShdw blurRad="69850" dist="43180" dir="5400000">
                    <a:srgbClr val="000000">
                      <a:alpha val="65000"/>
                    </a:srgbClr>
                  </a:innerShdw>
                </a:effectLst>
              </a:rPr>
              <a:t>Presentación</a:t>
            </a:r>
            <a:endParaRPr lang="es-PE" dirty="0">
              <a:solidFill>
                <a:srgbClr val="47AA42"/>
              </a:solidFill>
            </a:endParaRPr>
          </a:p>
        </p:txBody>
      </p:sp>
      <p:pic>
        <p:nvPicPr>
          <p:cNvPr id="18" name="Picture 17" descr="Draft.png"/>
          <p:cNvPicPr>
            <a:picLocks noChangeAspect="1"/>
          </p:cNvPicPr>
          <p:nvPr/>
        </p:nvPicPr>
        <p:blipFill>
          <a:blip r:embed="rId3"/>
          <a:stretch>
            <a:fillRect/>
          </a:stretch>
        </p:blipFill>
        <p:spPr>
          <a:xfrm>
            <a:off x="2667913" y="3919663"/>
            <a:ext cx="1295400" cy="12954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3963312" y="4104329"/>
            <a:ext cx="4903961" cy="461665"/>
          </a:xfrm>
          <a:prstGeom prst="rect">
            <a:avLst/>
          </a:prstGeom>
          <a:noFill/>
          <a:ln>
            <a:noFill/>
          </a:ln>
        </p:spPr>
        <p:txBody>
          <a:bodyPr wrap="square" rtlCol="0">
            <a:spAutoFit/>
          </a:bodyPr>
          <a:lstStyle/>
          <a:p>
            <a:pPr algn="ctr"/>
            <a:r>
              <a:rPr lang="es-PE" sz="2400" b="1" dirty="0" smtClean="0">
                <a:ln w="1905"/>
                <a:solidFill>
                  <a:srgbClr val="47AA42"/>
                </a:solidFill>
                <a:effectLst>
                  <a:innerShdw blurRad="69850" dist="43180" dir="5400000">
                    <a:srgbClr val="000000">
                      <a:alpha val="65000"/>
                    </a:srgbClr>
                  </a:innerShdw>
                </a:effectLst>
              </a:rPr>
              <a:t>Bienes y la Infraestructura </a:t>
            </a:r>
            <a:endParaRPr lang="es-PE" sz="2400" dirty="0">
              <a:solidFill>
                <a:srgbClr val="47AA42"/>
              </a:solidFill>
            </a:endParaRPr>
          </a:p>
        </p:txBody>
      </p:sp>
      <p:pic>
        <p:nvPicPr>
          <p:cNvPr id="21" name="Picture 20" descr="Project Plan - Gant Chart.png"/>
          <p:cNvPicPr>
            <a:picLocks noChangeAspect="1"/>
          </p:cNvPicPr>
          <p:nvPr/>
        </p:nvPicPr>
        <p:blipFill>
          <a:blip r:embed="rId4"/>
          <a:stretch>
            <a:fillRect/>
          </a:stretch>
        </p:blipFill>
        <p:spPr>
          <a:xfrm rot="17910984">
            <a:off x="4573013" y="5245767"/>
            <a:ext cx="1296144" cy="1296144"/>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6099929" y="5661266"/>
            <a:ext cx="3044071" cy="461665"/>
          </a:xfrm>
          <a:prstGeom prst="rect">
            <a:avLst/>
          </a:prstGeom>
          <a:noFill/>
          <a:ln>
            <a:noFill/>
          </a:ln>
        </p:spPr>
        <p:txBody>
          <a:bodyPr wrap="square" rtlCol="0">
            <a:spAutoFit/>
          </a:bodyPr>
          <a:lstStyle/>
          <a:p>
            <a:r>
              <a:rPr lang="es-PE" sz="2400" b="1" dirty="0" smtClean="0">
                <a:ln w="1905"/>
                <a:solidFill>
                  <a:srgbClr val="47AA42"/>
                </a:solidFill>
                <a:effectLst>
                  <a:innerShdw blurRad="69850" dist="43180" dir="5400000">
                    <a:srgbClr val="000000">
                      <a:alpha val="65000"/>
                    </a:srgbClr>
                  </a:innerShdw>
                </a:effectLst>
              </a:rPr>
              <a:t>Siguientes pasos</a:t>
            </a:r>
            <a:endParaRPr lang="es-PE" sz="2400" dirty="0">
              <a:solidFill>
                <a:srgbClr val="47AA42"/>
              </a:solidFill>
            </a:endParaRPr>
          </a:p>
        </p:txBody>
      </p:sp>
      <p:sp>
        <p:nvSpPr>
          <p:cNvPr id="35" name="2 Título"/>
          <p:cNvSpPr>
            <a:spLocks noGrp="1"/>
          </p:cNvSpPr>
          <p:nvPr>
            <p:ph type="title"/>
          </p:nvPr>
        </p:nvSpPr>
        <p:spPr>
          <a:xfrm>
            <a:off x="2179974" y="666427"/>
            <a:ext cx="3919955" cy="747493"/>
          </a:xfrm>
        </p:spPr>
        <p:txBody>
          <a:bodyPr/>
          <a:lstStyle/>
          <a:p>
            <a:r>
              <a:rPr lang="es-PE" dirty="0" smtClean="0"/>
              <a:t>AGENDA</a:t>
            </a:r>
            <a:endParaRPr lang="es-PE" dirty="0"/>
          </a:p>
        </p:txBody>
      </p:sp>
      <p:pic>
        <p:nvPicPr>
          <p:cNvPr id="17" name="16 Imagen" descr="logoindex.png"/>
          <p:cNvPicPr>
            <a:picLocks noChangeAspect="1"/>
          </p:cNvPicPr>
          <p:nvPr/>
        </p:nvPicPr>
        <p:blipFill>
          <a:blip r:embed="rId5"/>
          <a:stretch>
            <a:fillRect/>
          </a:stretch>
        </p:blipFill>
        <p:spPr>
          <a:xfrm>
            <a:off x="464470" y="2337364"/>
            <a:ext cx="2141539" cy="794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603694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PE" dirty="0"/>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7" name="6 Grupo"/>
          <p:cNvGrpSpPr/>
          <p:nvPr/>
        </p:nvGrpSpPr>
        <p:grpSpPr>
          <a:xfrm>
            <a:off x="3012623" y="228592"/>
            <a:ext cx="3432671" cy="1029708"/>
            <a:chOff x="3012623" y="385008"/>
            <a:chExt cx="3432671" cy="1029708"/>
          </a:xfrm>
        </p:grpSpPr>
        <p:pic>
          <p:nvPicPr>
            <p:cNvPr id="5" name="Picture 2"/>
            <p:cNvPicPr>
              <a:picLocks noChangeAspect="1" noChangeArrowheads="1"/>
            </p:cNvPicPr>
            <p:nvPr/>
          </p:nvPicPr>
          <p:blipFill>
            <a:blip r:embed="rId3"/>
            <a:srcRect/>
            <a:stretch>
              <a:fillRect/>
            </a:stretch>
          </p:blipFill>
          <p:spPr bwMode="auto">
            <a:xfrm>
              <a:off x="3012623" y="385008"/>
              <a:ext cx="3432671" cy="1029708"/>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5 CuadroTexto"/>
            <p:cNvSpPr txBox="1"/>
            <p:nvPr/>
          </p:nvSpPr>
          <p:spPr>
            <a:xfrm>
              <a:off x="3070438" y="443258"/>
              <a:ext cx="3295363" cy="923330"/>
            </a:xfrm>
            <a:prstGeom prst="rect">
              <a:avLst/>
            </a:prstGeom>
            <a:solidFill>
              <a:srgbClr val="47AA42"/>
            </a:solidFill>
          </p:spPr>
          <p:txBody>
            <a:bodyPr wrap="square" rtlCol="0">
              <a:spAutoFit/>
            </a:bodyPr>
            <a:lstStyle/>
            <a:p>
              <a:pPr marL="914400" lvl="1" indent="-514350" algn="ctr" eaLnBrk="1" hangingPunct="1">
                <a:buFontTx/>
                <a:buNone/>
              </a:pPr>
              <a:r>
                <a:rPr lang="es-PE" b="1" dirty="0" smtClean="0">
                  <a:solidFill>
                    <a:schemeClr val="bg1"/>
                  </a:solidFill>
                </a:rPr>
                <a:t>Ing. Manuel Wu Rocha</a:t>
              </a:r>
              <a:endParaRPr lang="es-PE" b="1" dirty="0" smtClean="0">
                <a:solidFill>
                  <a:schemeClr val="bg1"/>
                </a:solidFill>
              </a:endParaRPr>
            </a:p>
            <a:p>
              <a:pPr marL="914400" lvl="1" indent="-514350" algn="ctr" eaLnBrk="1" hangingPunct="1">
                <a:buFontTx/>
                <a:buNone/>
              </a:pPr>
              <a:r>
                <a:rPr lang="es-PE" b="1" dirty="0" smtClean="0">
                  <a:solidFill>
                    <a:schemeClr val="bg1"/>
                  </a:solidFill>
                </a:rPr>
                <a:t>Gerente General </a:t>
              </a:r>
              <a:endParaRPr lang="es-PE" b="1" dirty="0" smtClean="0">
                <a:solidFill>
                  <a:schemeClr val="bg1"/>
                </a:solidFill>
              </a:endParaRPr>
            </a:p>
            <a:p>
              <a:pPr marL="914400" lvl="1" indent="-514350" algn="ctr" eaLnBrk="1" hangingPunct="1">
                <a:buFontTx/>
                <a:buNone/>
              </a:pPr>
              <a:r>
                <a:rPr lang="es-PE" b="1" dirty="0" smtClean="0">
                  <a:solidFill>
                    <a:schemeClr val="bg1"/>
                  </a:solidFill>
                  <a:hlinkClick r:id="rId4"/>
                </a:rPr>
                <a:t>mwu@metrodelima.pe</a:t>
              </a:r>
              <a:r>
                <a:rPr lang="es-PE" b="1" dirty="0" smtClean="0">
                  <a:solidFill>
                    <a:schemeClr val="bg1"/>
                  </a:solidFill>
                </a:rPr>
                <a:t> </a:t>
              </a:r>
              <a:endParaRPr lang="es-PE" b="1" dirty="0" smtClean="0">
                <a:solidFill>
                  <a:schemeClr val="bg1"/>
                </a:solidFill>
              </a:endParaRPr>
            </a:p>
          </p:txBody>
        </p:sp>
      </p:gr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103386" y="3092110"/>
            <a:ext cx="4368214" cy="923330"/>
          </a:xfrm>
          <a:prstGeom prst="rect">
            <a:avLst/>
          </a:prstGeom>
          <a:noFill/>
        </p:spPr>
        <p:txBody>
          <a:bodyPr wrap="square" rtlCol="0">
            <a:spAutoFit/>
          </a:bodyPr>
          <a:lstStyle/>
          <a:p>
            <a:r>
              <a:rPr lang="es-PE" sz="5400" b="1" dirty="0" smtClean="0">
                <a:solidFill>
                  <a:schemeClr val="bg1"/>
                </a:solidFill>
                <a:effectLst>
                  <a:outerShdw blurRad="38100" dist="38100" dir="2700000" algn="tl">
                    <a:srgbClr val="000000">
                      <a:alpha val="43137"/>
                    </a:srgbClr>
                  </a:outerShdw>
                </a:effectLst>
              </a:rPr>
              <a:t>GRACIAS</a:t>
            </a:r>
            <a:endParaRPr lang="es-PE"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3200" dirty="0" smtClean="0"/>
              <a:t>PRESENTACIÓN</a:t>
            </a:r>
            <a:endParaRPr lang="es-PE" sz="3200" dirty="0"/>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apa_de_suramerica.gif"/>
          <p:cNvPicPr>
            <a:picLocks noChangeAspect="1"/>
          </p:cNvPicPr>
          <p:nvPr/>
        </p:nvPicPr>
        <p:blipFill>
          <a:blip r:embed="rId3"/>
          <a:stretch>
            <a:fillRect/>
          </a:stretch>
        </p:blipFill>
        <p:spPr>
          <a:xfrm>
            <a:off x="4108942" y="674297"/>
            <a:ext cx="4956505" cy="5809956"/>
          </a:xfrm>
          <a:prstGeom prst="rect">
            <a:avLst/>
          </a:prstGeom>
          <a:ln>
            <a:noFill/>
          </a:ln>
          <a:effectLst>
            <a:softEdge rad="112500"/>
          </a:effectLst>
        </p:spPr>
      </p:pic>
      <p:sp>
        <p:nvSpPr>
          <p:cNvPr id="8" name="7 Conector"/>
          <p:cNvSpPr/>
          <p:nvPr/>
        </p:nvSpPr>
        <p:spPr>
          <a:xfrm>
            <a:off x="6479929" y="3996912"/>
            <a:ext cx="214531" cy="21453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0" name="9 Conector"/>
          <p:cNvSpPr/>
          <p:nvPr/>
        </p:nvSpPr>
        <p:spPr>
          <a:xfrm>
            <a:off x="5528602" y="2217196"/>
            <a:ext cx="214531" cy="214532"/>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cxnSp>
        <p:nvCxnSpPr>
          <p:cNvPr id="18" name="17 Conector recto"/>
          <p:cNvCxnSpPr/>
          <p:nvPr/>
        </p:nvCxnSpPr>
        <p:spPr>
          <a:xfrm>
            <a:off x="1443696" y="2430140"/>
            <a:ext cx="40849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18 Conector recto"/>
          <p:cNvCxnSpPr/>
          <p:nvPr/>
        </p:nvCxnSpPr>
        <p:spPr>
          <a:xfrm>
            <a:off x="1336431" y="4211444"/>
            <a:ext cx="5139984"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2"/>
          <p:cNvPicPr>
            <a:picLocks noChangeAspect="1" noChangeArrowheads="1"/>
          </p:cNvPicPr>
          <p:nvPr/>
        </p:nvPicPr>
        <p:blipFill>
          <a:blip r:embed="rId4" cstate="print"/>
          <a:srcRect l="13725" t="22949" r="65410" b="70459"/>
          <a:stretch>
            <a:fillRect/>
          </a:stretch>
        </p:blipFill>
        <p:spPr bwMode="auto">
          <a:xfrm>
            <a:off x="1458912" y="2590259"/>
            <a:ext cx="2650030" cy="642937"/>
          </a:xfrm>
          <a:prstGeom prst="rect">
            <a:avLst/>
          </a:prstGeom>
          <a:ln>
            <a:noFill/>
          </a:ln>
          <a:effectLst>
            <a:outerShdw blurRad="292100" dist="139700" dir="2700000" algn="tl" rotWithShape="0">
              <a:srgbClr val="333333">
                <a:alpha val="65000"/>
              </a:srgbClr>
            </a:outerShdw>
          </a:effectLst>
        </p:spPr>
      </p:pic>
      <p:sp>
        <p:nvSpPr>
          <p:cNvPr id="22" name="21 CuadroTexto"/>
          <p:cNvSpPr txBox="1"/>
          <p:nvPr/>
        </p:nvSpPr>
        <p:spPr>
          <a:xfrm>
            <a:off x="4108942" y="2590259"/>
            <a:ext cx="1223890" cy="461665"/>
          </a:xfrm>
          <a:prstGeom prst="rect">
            <a:avLst/>
          </a:prstGeom>
          <a:noFill/>
        </p:spPr>
        <p:txBody>
          <a:bodyPr wrap="square" rtlCol="0">
            <a:spAutoFit/>
          </a:bodyPr>
          <a:lstStyle/>
          <a:p>
            <a:r>
              <a:rPr lang="es-PE" sz="2400" b="1" dirty="0" smtClean="0">
                <a:solidFill>
                  <a:schemeClr val="bg1">
                    <a:lumMod val="65000"/>
                  </a:schemeClr>
                </a:solidFill>
              </a:rPr>
              <a:t>75%</a:t>
            </a:r>
            <a:endParaRPr lang="es-PE" sz="2400" b="1" dirty="0">
              <a:solidFill>
                <a:schemeClr val="bg1">
                  <a:lumMod val="65000"/>
                </a:schemeClr>
              </a:solidFill>
            </a:endParaRPr>
          </a:p>
        </p:txBody>
      </p:sp>
      <p:sp>
        <p:nvSpPr>
          <p:cNvPr id="23" name="22 CuadroTexto"/>
          <p:cNvSpPr txBox="1"/>
          <p:nvPr/>
        </p:nvSpPr>
        <p:spPr>
          <a:xfrm>
            <a:off x="4107179" y="4390729"/>
            <a:ext cx="929644" cy="461665"/>
          </a:xfrm>
          <a:prstGeom prst="rect">
            <a:avLst/>
          </a:prstGeom>
          <a:noFill/>
        </p:spPr>
        <p:txBody>
          <a:bodyPr wrap="square" rtlCol="0">
            <a:spAutoFit/>
          </a:bodyPr>
          <a:lstStyle/>
          <a:p>
            <a:r>
              <a:rPr lang="es-PE" sz="2400" b="1" dirty="0" smtClean="0">
                <a:solidFill>
                  <a:schemeClr val="bg1">
                    <a:lumMod val="65000"/>
                  </a:schemeClr>
                </a:solidFill>
              </a:rPr>
              <a:t>25%</a:t>
            </a:r>
            <a:endParaRPr lang="es-PE" sz="2400" b="1" dirty="0">
              <a:solidFill>
                <a:schemeClr val="bg1">
                  <a:lumMod val="65000"/>
                </a:schemeClr>
              </a:solidFill>
            </a:endParaRPr>
          </a:p>
        </p:txBody>
      </p:sp>
      <p:sp>
        <p:nvSpPr>
          <p:cNvPr id="25" name="24 CuadroTexto"/>
          <p:cNvSpPr txBox="1"/>
          <p:nvPr/>
        </p:nvSpPr>
        <p:spPr>
          <a:xfrm>
            <a:off x="370589" y="1791686"/>
            <a:ext cx="5210350" cy="400110"/>
          </a:xfrm>
          <a:prstGeom prst="rect">
            <a:avLst/>
          </a:prstGeom>
          <a:noFill/>
        </p:spPr>
        <p:txBody>
          <a:bodyPr wrap="square" rtlCol="0">
            <a:spAutoFit/>
          </a:bodyPr>
          <a:lstStyle/>
          <a:p>
            <a:r>
              <a:rPr lang="es-PE" sz="2000" b="1" dirty="0" smtClean="0">
                <a:solidFill>
                  <a:srgbClr val="47AA42"/>
                </a:solidFill>
              </a:rPr>
              <a:t>Marca: Línea 1 del Metro de Lima</a:t>
            </a:r>
            <a:endParaRPr lang="es-PE" sz="2000" b="1" dirty="0">
              <a:solidFill>
                <a:srgbClr val="47AA42"/>
              </a:solidFill>
            </a:endParaRPr>
          </a:p>
        </p:txBody>
      </p:sp>
      <p:pic>
        <p:nvPicPr>
          <p:cNvPr id="26" name="Picture 3"/>
          <p:cNvPicPr>
            <a:picLocks noChangeAspect="1" noChangeArrowheads="1"/>
          </p:cNvPicPr>
          <p:nvPr/>
        </p:nvPicPr>
        <p:blipFill>
          <a:blip r:embed="rId5" cstate="print"/>
          <a:srcRect l="16255" t="18750" r="72511" b="74940"/>
          <a:stretch>
            <a:fillRect/>
          </a:stretch>
        </p:blipFill>
        <p:spPr bwMode="auto">
          <a:xfrm>
            <a:off x="1336431" y="4390729"/>
            <a:ext cx="2637693" cy="642936"/>
          </a:xfrm>
          <a:prstGeom prst="rect">
            <a:avLst/>
          </a:prstGeom>
          <a:ln>
            <a:noFill/>
          </a:ln>
          <a:effectLst>
            <a:outerShdw blurRad="292100" dist="139700" dir="2700000" algn="tl" rotWithShape="0">
              <a:srgbClr val="333333">
                <a:alpha val="65000"/>
              </a:srgbClr>
            </a:outerShdw>
          </a:effectLst>
        </p:spPr>
      </p:pic>
      <p:sp>
        <p:nvSpPr>
          <p:cNvPr id="27" name="2 Título"/>
          <p:cNvSpPr>
            <a:spLocks noGrp="1"/>
          </p:cNvSpPr>
          <p:nvPr>
            <p:ph type="title"/>
          </p:nvPr>
        </p:nvSpPr>
        <p:spPr>
          <a:xfrm>
            <a:off x="2148964" y="674297"/>
            <a:ext cx="3919955" cy="747493"/>
          </a:xfrm>
        </p:spPr>
        <p:txBody>
          <a:bodyPr/>
          <a:lstStyle/>
          <a:p>
            <a:r>
              <a:rPr lang="es-PE" dirty="0" smtClean="0"/>
              <a:t>Los accionistas</a:t>
            </a:r>
            <a:endParaRPr lang="es-PE" dirty="0"/>
          </a:p>
        </p:txBody>
      </p:sp>
      <p:sp>
        <p:nvSpPr>
          <p:cNvPr id="33" name="32 Rectángulo"/>
          <p:cNvSpPr/>
          <p:nvPr/>
        </p:nvSpPr>
        <p:spPr>
          <a:xfrm>
            <a:off x="350771" y="1422354"/>
            <a:ext cx="4253748" cy="400110"/>
          </a:xfrm>
          <a:prstGeom prst="rect">
            <a:avLst/>
          </a:prstGeom>
        </p:spPr>
        <p:txBody>
          <a:bodyPr wrap="square">
            <a:spAutoFit/>
          </a:bodyPr>
          <a:lstStyle/>
          <a:p>
            <a:r>
              <a:rPr lang="es-PE" sz="2000" b="1" dirty="0" smtClean="0">
                <a:solidFill>
                  <a:srgbClr val="47AA42"/>
                </a:solidFill>
              </a:rPr>
              <a:t>Empresa: GyM Ferrovías S.A.</a:t>
            </a:r>
            <a:endParaRPr lang="es-PE" sz="2000" dirty="0">
              <a:solidFill>
                <a:srgbClr val="47AA42"/>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out)">
                                      <p:cBhvr>
                                        <p:cTn id="7" dur="500"/>
                                        <p:tgtEl>
                                          <p:spTgt spid="33"/>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ox(out)">
                                      <p:cBhvr>
                                        <p:cTn id="11" dur="500"/>
                                        <p:tgtEl>
                                          <p:spTgt spid="2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500"/>
                                        <p:tgtEl>
                                          <p:spTgt spid="5"/>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ox(in)">
                                      <p:cBhvr>
                                        <p:cTn id="23" dur="500"/>
                                        <p:tgtEl>
                                          <p:spTgt spid="18"/>
                                        </p:tgtEl>
                                      </p:cBhvr>
                                    </p:animEffect>
                                  </p:childTnLst>
                                </p:cTn>
                              </p:par>
                            </p:childTnLst>
                          </p:cTn>
                        </p:par>
                        <p:par>
                          <p:cTn id="24" fill="hold">
                            <p:stCondLst>
                              <p:cond delay="2500"/>
                            </p:stCondLst>
                            <p:childTnLst>
                              <p:par>
                                <p:cTn id="25" presetID="4" presetClass="entr" presetSubtype="32"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out)">
                                      <p:cBhvr>
                                        <p:cTn id="27" dur="500"/>
                                        <p:tgtEl>
                                          <p:spTgt spid="20"/>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ox(out)">
                                      <p:cBhvr>
                                        <p:cTn id="31" dur="500"/>
                                        <p:tgtEl>
                                          <p:spTgt spid="22"/>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ox(out)">
                                      <p:cBhvr>
                                        <p:cTn id="35" dur="500"/>
                                        <p:tgtEl>
                                          <p:spTgt spid="8"/>
                                        </p:tgtEl>
                                      </p:cBhvr>
                                    </p:animEffect>
                                  </p:childTnLst>
                                </p:cTn>
                              </p:par>
                            </p:childTnLst>
                          </p:cTn>
                        </p:par>
                        <p:par>
                          <p:cTn id="36" fill="hold">
                            <p:stCondLst>
                              <p:cond delay="4000"/>
                            </p:stCondLst>
                            <p:childTnLst>
                              <p:par>
                                <p:cTn id="37" presetID="4"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ox(in)">
                                      <p:cBhvr>
                                        <p:cTn id="39" dur="500"/>
                                        <p:tgtEl>
                                          <p:spTgt spid="19"/>
                                        </p:tgtEl>
                                      </p:cBhvr>
                                    </p:animEffect>
                                  </p:childTnLst>
                                </p:cTn>
                              </p:par>
                            </p:childTnLst>
                          </p:cTn>
                        </p:par>
                        <p:par>
                          <p:cTn id="40" fill="hold">
                            <p:stCondLst>
                              <p:cond delay="4500"/>
                            </p:stCondLst>
                            <p:childTnLst>
                              <p:par>
                                <p:cTn id="41" presetID="4" presetClass="entr" presetSubtype="32"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out)">
                                      <p:cBhvr>
                                        <p:cTn id="43" dur="500"/>
                                        <p:tgtEl>
                                          <p:spTgt spid="26"/>
                                        </p:tgtEl>
                                      </p:cBhvr>
                                    </p:animEffect>
                                  </p:childTnLst>
                                </p:cTn>
                              </p:par>
                            </p:childTnLst>
                          </p:cTn>
                        </p:par>
                        <p:par>
                          <p:cTn id="44" fill="hold">
                            <p:stCondLst>
                              <p:cond delay="5000"/>
                            </p:stCondLst>
                            <p:childTnLst>
                              <p:par>
                                <p:cTn id="45" presetID="4" presetClass="entr" presetSubtype="16"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ox(i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p:bldP spid="23" grpId="0"/>
      <p:bldP spid="25"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errar llave"/>
          <p:cNvSpPr/>
          <p:nvPr/>
        </p:nvSpPr>
        <p:spPr>
          <a:xfrm rot="5400000">
            <a:off x="4182122" y="448615"/>
            <a:ext cx="500063" cy="8203909"/>
          </a:xfrm>
          <a:prstGeom prst="rightBrace">
            <a:avLst>
              <a:gd name="adj1" fmla="val 0"/>
              <a:gd name="adj2" fmla="val 50000"/>
            </a:avLst>
          </a:prstGeom>
          <a:ln/>
        </p:spPr>
        <p:style>
          <a:lnRef idx="3">
            <a:schemeClr val="accent3"/>
          </a:lnRef>
          <a:fillRef idx="0">
            <a:schemeClr val="accent3"/>
          </a:fillRef>
          <a:effectRef idx="2">
            <a:schemeClr val="accent3"/>
          </a:effectRef>
          <a:fontRef idx="minor">
            <a:schemeClr val="tx1"/>
          </a:fontRef>
        </p:style>
        <p:txBody>
          <a:bodyPr anchor="ctr"/>
          <a:lstStyle/>
          <a:p>
            <a:pPr algn="ctr" fontAlgn="auto">
              <a:spcBef>
                <a:spcPts val="0"/>
              </a:spcBef>
              <a:spcAft>
                <a:spcPts val="0"/>
              </a:spcAft>
              <a:defRPr/>
            </a:pPr>
            <a:endParaRPr lang="es-PE"/>
          </a:p>
        </p:txBody>
      </p:sp>
      <p:sp>
        <p:nvSpPr>
          <p:cNvPr id="2053" name="6 CuadroTexto"/>
          <p:cNvSpPr txBox="1">
            <a:spLocks noChangeArrowheads="1"/>
          </p:cNvSpPr>
          <p:nvPr/>
        </p:nvSpPr>
        <p:spPr bwMode="auto">
          <a:xfrm>
            <a:off x="2344737" y="4737100"/>
            <a:ext cx="5440363" cy="646331"/>
          </a:xfrm>
          <a:prstGeom prst="rect">
            <a:avLst/>
          </a:prstGeom>
          <a:noFill/>
          <a:ln w="9525">
            <a:noFill/>
            <a:miter lim="800000"/>
            <a:headEnd/>
            <a:tailEnd/>
          </a:ln>
        </p:spPr>
        <p:txBody>
          <a:bodyPr wrap="square">
            <a:spAutoFit/>
          </a:bodyPr>
          <a:lstStyle/>
          <a:p>
            <a:pPr algn="ctr"/>
            <a:r>
              <a:rPr lang="es-PE" dirty="0">
                <a:latin typeface="Calibri" pitchFamily="34" charset="0"/>
              </a:rPr>
              <a:t>Concurso – licitación</a:t>
            </a:r>
          </a:p>
          <a:p>
            <a:pPr algn="ctr"/>
            <a:r>
              <a:rPr lang="es-PE" dirty="0">
                <a:latin typeface="Calibri" pitchFamily="34" charset="0"/>
              </a:rPr>
              <a:t>Operación, </a:t>
            </a:r>
            <a:r>
              <a:rPr lang="es-PE" dirty="0" smtClean="0">
                <a:latin typeface="Calibri" pitchFamily="34" charset="0"/>
              </a:rPr>
              <a:t>mantenimiento </a:t>
            </a:r>
            <a:r>
              <a:rPr lang="es-PE" dirty="0" smtClean="0">
                <a:latin typeface="Calibri" pitchFamily="34" charset="0"/>
              </a:rPr>
              <a:t>y adquisición de MR</a:t>
            </a:r>
            <a:endParaRPr lang="es-PE" dirty="0">
              <a:latin typeface="Calibri" pitchFamily="34" charset="0"/>
            </a:endParaRPr>
          </a:p>
        </p:txBody>
      </p:sp>
      <p:sp>
        <p:nvSpPr>
          <p:cNvPr id="9" name="8 Título"/>
          <p:cNvSpPr>
            <a:spLocks noGrp="1"/>
          </p:cNvSpPr>
          <p:nvPr>
            <p:ph type="title"/>
          </p:nvPr>
        </p:nvSpPr>
        <p:spPr>
          <a:xfrm>
            <a:off x="2344737" y="647700"/>
            <a:ext cx="4057092" cy="747493"/>
          </a:xfrm>
        </p:spPr>
        <p:txBody>
          <a:bodyPr>
            <a:normAutofit/>
          </a:bodyPr>
          <a:lstStyle/>
          <a:p>
            <a:pPr algn="ctr"/>
            <a:r>
              <a:rPr lang="es-PE" dirty="0" smtClean="0"/>
              <a:t>Relación contractual</a:t>
            </a:r>
            <a:endParaRPr lang="es-PE" dirty="0"/>
          </a:p>
        </p:txBody>
      </p:sp>
      <p:pic>
        <p:nvPicPr>
          <p:cNvPr id="11" name="Picture 2"/>
          <p:cNvPicPr>
            <a:picLocks noChangeAspect="1" noChangeArrowheads="1"/>
          </p:cNvPicPr>
          <p:nvPr/>
        </p:nvPicPr>
        <p:blipFill>
          <a:blip r:embed="rId2"/>
          <a:srcRect/>
          <a:stretch>
            <a:fillRect/>
          </a:stretch>
        </p:blipFill>
        <p:spPr bwMode="auto">
          <a:xfrm>
            <a:off x="2850903" y="5383431"/>
            <a:ext cx="2190997" cy="1018351"/>
          </a:xfrm>
          <a:prstGeom prst="rect">
            <a:avLst/>
          </a:prstGeom>
          <a:noFill/>
          <a:ln w="9525">
            <a:noFill/>
            <a:miter lim="800000"/>
            <a:headEnd/>
            <a:tailEnd/>
          </a:ln>
          <a:effectLst>
            <a:innerShdw blurRad="63500" dist="50800" dir="8100000">
              <a:prstClr val="black">
                <a:alpha val="50000"/>
              </a:prstClr>
            </a:innerShdw>
          </a:effectLst>
        </p:spPr>
      </p:pic>
      <p:grpSp>
        <p:nvGrpSpPr>
          <p:cNvPr id="19" name="18 Grupo"/>
          <p:cNvGrpSpPr/>
          <p:nvPr/>
        </p:nvGrpSpPr>
        <p:grpSpPr>
          <a:xfrm>
            <a:off x="5156200" y="5567380"/>
            <a:ext cx="2133600" cy="678304"/>
            <a:chOff x="4773376" y="5383431"/>
            <a:chExt cx="1729024" cy="678304"/>
          </a:xfrm>
          <a:solidFill>
            <a:srgbClr val="47AA42"/>
          </a:solidFill>
        </p:grpSpPr>
        <p:pic>
          <p:nvPicPr>
            <p:cNvPr id="4098"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17 CuadroTexto"/>
            <p:cNvSpPr txBox="1"/>
            <p:nvPr/>
          </p:nvSpPr>
          <p:spPr>
            <a:xfrm>
              <a:off x="4926510" y="5511800"/>
              <a:ext cx="1442096" cy="369332"/>
            </a:xfrm>
            <a:prstGeom prst="rect">
              <a:avLst/>
            </a:prstGeom>
            <a:grpFill/>
          </p:spPr>
          <p:txBody>
            <a:bodyPr wrap="square" rtlCol="0">
              <a:spAutoFit/>
            </a:bodyPr>
            <a:lstStyle/>
            <a:p>
              <a:r>
                <a:rPr lang="es-PE" b="1" dirty="0" smtClean="0">
                  <a:solidFill>
                    <a:schemeClr val="bg1"/>
                  </a:solidFill>
                </a:rPr>
                <a:t>Concesionaria</a:t>
              </a:r>
              <a:endParaRPr lang="es-PE" b="1" dirty="0">
                <a:solidFill>
                  <a:schemeClr val="bg1"/>
                </a:solidFill>
              </a:endParaRPr>
            </a:p>
          </p:txBody>
        </p:sp>
      </p:grpSp>
      <p:grpSp>
        <p:nvGrpSpPr>
          <p:cNvPr id="26" name="25 Grupo"/>
          <p:cNvGrpSpPr/>
          <p:nvPr/>
        </p:nvGrpSpPr>
        <p:grpSpPr>
          <a:xfrm>
            <a:off x="1443037" y="1431545"/>
            <a:ext cx="2133600" cy="678304"/>
            <a:chOff x="4773376" y="5383431"/>
            <a:chExt cx="1729024" cy="678304"/>
          </a:xfrm>
          <a:solidFill>
            <a:srgbClr val="47AA42"/>
          </a:solidFill>
        </p:grpSpPr>
        <p:pic>
          <p:nvPicPr>
            <p:cNvPr id="27"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27 CuadroTexto"/>
            <p:cNvSpPr txBox="1"/>
            <p:nvPr/>
          </p:nvSpPr>
          <p:spPr>
            <a:xfrm>
              <a:off x="4926510" y="5511800"/>
              <a:ext cx="1442096" cy="369332"/>
            </a:xfrm>
            <a:prstGeom prst="rect">
              <a:avLst/>
            </a:prstGeom>
            <a:grpFill/>
          </p:spPr>
          <p:txBody>
            <a:bodyPr wrap="square" rtlCol="0">
              <a:spAutoFit/>
            </a:bodyPr>
            <a:lstStyle/>
            <a:p>
              <a:pPr algn="ctr"/>
              <a:r>
                <a:rPr lang="es-PE" b="1" dirty="0" smtClean="0">
                  <a:solidFill>
                    <a:schemeClr val="bg1"/>
                  </a:solidFill>
                </a:rPr>
                <a:t>Concedente</a:t>
              </a:r>
              <a:endParaRPr lang="es-PE" b="1" dirty="0">
                <a:solidFill>
                  <a:schemeClr val="bg1"/>
                </a:solidFill>
              </a:endParaRPr>
            </a:p>
          </p:txBody>
        </p:sp>
      </p:grpSp>
      <p:grpSp>
        <p:nvGrpSpPr>
          <p:cNvPr id="29" name="28 Grupo"/>
          <p:cNvGrpSpPr/>
          <p:nvPr/>
        </p:nvGrpSpPr>
        <p:grpSpPr>
          <a:xfrm>
            <a:off x="5637266" y="1418845"/>
            <a:ext cx="2133600" cy="678304"/>
            <a:chOff x="4773376" y="5383431"/>
            <a:chExt cx="1729024" cy="678304"/>
          </a:xfrm>
          <a:solidFill>
            <a:srgbClr val="47AA42"/>
          </a:solidFill>
        </p:grpSpPr>
        <p:pic>
          <p:nvPicPr>
            <p:cNvPr id="30" name="Picture 2"/>
            <p:cNvPicPr>
              <a:picLocks noChangeAspect="1" noChangeArrowheads="1"/>
            </p:cNvPicPr>
            <p:nvPr/>
          </p:nvPicPr>
          <p:blipFill>
            <a:blip r:embed="rId3"/>
            <a:srcRect/>
            <a:stretch>
              <a:fillRect/>
            </a:stretch>
          </p:blipFill>
          <p:spPr bwMode="auto">
            <a:xfrm>
              <a:off x="4773376" y="5383431"/>
              <a:ext cx="1729024" cy="678304"/>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30 CuadroTexto"/>
            <p:cNvSpPr txBox="1"/>
            <p:nvPr/>
          </p:nvSpPr>
          <p:spPr>
            <a:xfrm>
              <a:off x="4926510" y="5511800"/>
              <a:ext cx="1442096" cy="369332"/>
            </a:xfrm>
            <a:prstGeom prst="rect">
              <a:avLst/>
            </a:prstGeom>
            <a:grpFill/>
          </p:spPr>
          <p:txBody>
            <a:bodyPr wrap="square" rtlCol="0">
              <a:spAutoFit/>
            </a:bodyPr>
            <a:lstStyle/>
            <a:p>
              <a:pPr algn="ctr"/>
              <a:r>
                <a:rPr lang="es-PE" b="1" dirty="0" smtClean="0">
                  <a:solidFill>
                    <a:schemeClr val="bg1"/>
                  </a:solidFill>
                </a:rPr>
                <a:t>Regulador</a:t>
              </a:r>
              <a:endParaRPr lang="es-PE" b="1" dirty="0">
                <a:solidFill>
                  <a:schemeClr val="bg1"/>
                </a:solidFill>
              </a:endParaRPr>
            </a:p>
          </p:txBody>
        </p:sp>
      </p:grpSp>
      <p:pic>
        <p:nvPicPr>
          <p:cNvPr id="32" name="31 Imagen" descr="imagen_logo.gif"/>
          <p:cNvPicPr>
            <a:picLocks noChangeAspect="1"/>
          </p:cNvPicPr>
          <p:nvPr/>
        </p:nvPicPr>
        <p:blipFill>
          <a:blip r:embed="rId4"/>
          <a:stretch>
            <a:fillRect/>
          </a:stretch>
        </p:blipFill>
        <p:spPr>
          <a:xfrm>
            <a:off x="5611823" y="3484562"/>
            <a:ext cx="2324100" cy="542925"/>
          </a:xfrm>
          <a:prstGeom prst="rect">
            <a:avLst/>
          </a:prstGeom>
        </p:spPr>
      </p:pic>
      <p:pic>
        <p:nvPicPr>
          <p:cNvPr id="34" name="33 Imagen" descr="logo min transporte.jpg"/>
          <p:cNvPicPr>
            <a:picLocks noChangeAspect="1"/>
          </p:cNvPicPr>
          <p:nvPr/>
        </p:nvPicPr>
        <p:blipFill>
          <a:blip r:embed="rId5"/>
          <a:stretch>
            <a:fillRect/>
          </a:stretch>
        </p:blipFill>
        <p:spPr>
          <a:xfrm>
            <a:off x="1323234" y="2378347"/>
            <a:ext cx="2400300" cy="615461"/>
          </a:xfrm>
          <a:prstGeom prst="rect">
            <a:avLst/>
          </a:prstGeom>
        </p:spPr>
      </p:pic>
      <p:sp>
        <p:nvSpPr>
          <p:cNvPr id="35" name="34 CuadroTexto"/>
          <p:cNvSpPr txBox="1"/>
          <p:nvPr/>
        </p:nvSpPr>
        <p:spPr>
          <a:xfrm>
            <a:off x="2523384" y="3213100"/>
            <a:ext cx="2112963" cy="923330"/>
          </a:xfrm>
          <a:prstGeom prst="rect">
            <a:avLst/>
          </a:prstGeom>
          <a:solidFill>
            <a:schemeClr val="bg1">
              <a:lumMod val="85000"/>
            </a:schemeClr>
          </a:solidFill>
        </p:spPr>
        <p:txBody>
          <a:bodyPr wrap="square" rtlCol="0">
            <a:spAutoFit/>
          </a:bodyPr>
          <a:lstStyle/>
          <a:p>
            <a:pPr algn="ctr"/>
            <a:r>
              <a:rPr lang="es-PE" dirty="0" smtClean="0"/>
              <a:t>Dirección General de Concesiones en Transportes</a:t>
            </a:r>
            <a:endParaRPr lang="es-PE" dirty="0"/>
          </a:p>
        </p:txBody>
      </p:sp>
      <p:sp>
        <p:nvSpPr>
          <p:cNvPr id="36" name="35 CuadroTexto"/>
          <p:cNvSpPr txBox="1"/>
          <p:nvPr/>
        </p:nvSpPr>
        <p:spPr>
          <a:xfrm>
            <a:off x="624445" y="3213100"/>
            <a:ext cx="1720292" cy="923330"/>
          </a:xfrm>
          <a:prstGeom prst="rect">
            <a:avLst/>
          </a:prstGeom>
          <a:solidFill>
            <a:schemeClr val="bg1">
              <a:lumMod val="85000"/>
            </a:schemeClr>
          </a:solidFill>
        </p:spPr>
        <p:txBody>
          <a:bodyPr wrap="square" rtlCol="0">
            <a:spAutoFit/>
          </a:bodyPr>
          <a:lstStyle/>
          <a:p>
            <a:pPr algn="ctr"/>
            <a:r>
              <a:rPr lang="es-PE" dirty="0" smtClean="0"/>
              <a:t>Autoridad Autónoma del Tren Eléctrico</a:t>
            </a:r>
            <a:endParaRPr lang="es-PE" dirty="0"/>
          </a:p>
        </p:txBody>
      </p:sp>
      <p:pic>
        <p:nvPicPr>
          <p:cNvPr id="37" name="36 Imagen" descr="Logo PCM.JPG"/>
          <p:cNvPicPr>
            <a:picLocks noChangeAspect="1"/>
          </p:cNvPicPr>
          <p:nvPr/>
        </p:nvPicPr>
        <p:blipFill>
          <a:blip r:embed="rId6"/>
          <a:stretch>
            <a:fillRect/>
          </a:stretch>
        </p:blipFill>
        <p:spPr>
          <a:xfrm>
            <a:off x="4835349" y="2276747"/>
            <a:ext cx="3491537" cy="81469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0-#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1+#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1+#ppt_w/2"/>
                                          </p:val>
                                        </p:tav>
                                        <p:tav tm="100000">
                                          <p:val>
                                            <p:strVal val="#ppt_x"/>
                                          </p:val>
                                        </p:tav>
                                      </p:tavLst>
                                    </p:anim>
                                    <p:anim calcmode="lin" valueType="num">
                                      <p:cBhvr additive="base">
                                        <p:cTn id="29" dur="500" fill="hold"/>
                                        <p:tgtEl>
                                          <p:spTgt spid="37"/>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1+#ppt_w/2"/>
                                          </p:val>
                                        </p:tav>
                                        <p:tav tm="100000">
                                          <p:val>
                                            <p:strVal val="#ppt_x"/>
                                          </p:val>
                                        </p:tav>
                                      </p:tavLst>
                                    </p:anim>
                                    <p:anim calcmode="lin" valueType="num">
                                      <p:cBhvr additive="base">
                                        <p:cTn id="33" dur="500" fill="hold"/>
                                        <p:tgtEl>
                                          <p:spTgt spid="32"/>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53"/>
                                        </p:tgtEl>
                                        <p:attrNameLst>
                                          <p:attrName>style.visibility</p:attrName>
                                        </p:attrNameLst>
                                      </p:cBhvr>
                                      <p:to>
                                        <p:strVal val="visible"/>
                                      </p:to>
                                    </p:set>
                                    <p:anim calcmode="lin" valueType="num">
                                      <p:cBhvr additive="base">
                                        <p:cTn id="41" dur="500" fill="hold"/>
                                        <p:tgtEl>
                                          <p:spTgt spid="2053"/>
                                        </p:tgtEl>
                                        <p:attrNameLst>
                                          <p:attrName>ppt_x</p:attrName>
                                        </p:attrNameLst>
                                      </p:cBhvr>
                                      <p:tavLst>
                                        <p:tav tm="0">
                                          <p:val>
                                            <p:strVal val="#ppt_x"/>
                                          </p:val>
                                        </p:tav>
                                        <p:tav tm="100000">
                                          <p:val>
                                            <p:strVal val="#ppt_x"/>
                                          </p:val>
                                        </p:tav>
                                      </p:tavLst>
                                    </p:anim>
                                    <p:anim calcmode="lin" valueType="num">
                                      <p:cBhvr additive="base">
                                        <p:cTn id="42" dur="500" fill="hold"/>
                                        <p:tgtEl>
                                          <p:spTgt spid="205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53" grpId="0"/>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3000" r="-13000"/>
          </a:stretch>
        </a:blipFill>
        <a:effectLst/>
      </p:bgPr>
    </p:bg>
    <p:spTree>
      <p:nvGrpSpPr>
        <p:cNvPr id="1" name=""/>
        <p:cNvGrpSpPr/>
        <p:nvPr/>
      </p:nvGrpSpPr>
      <p:grpSpPr>
        <a:xfrm>
          <a:off x="0" y="0"/>
          <a:ext cx="0" cy="0"/>
          <a:chOff x="0" y="0"/>
          <a:chExt cx="0" cy="0"/>
        </a:xfrm>
      </p:grpSpPr>
      <p:cxnSp>
        <p:nvCxnSpPr>
          <p:cNvPr id="13" name="12 Conector recto"/>
          <p:cNvCxnSpPr/>
          <p:nvPr/>
        </p:nvCxnSpPr>
        <p:spPr>
          <a:xfrm>
            <a:off x="5969754" y="2618242"/>
            <a:ext cx="859160" cy="2"/>
          </a:xfrm>
          <a:prstGeom prst="line">
            <a:avLst/>
          </a:prstGeom>
          <a:ln>
            <a:solidFill>
              <a:srgbClr val="47AA42"/>
            </a:solidFill>
          </a:ln>
        </p:spPr>
        <p:style>
          <a:lnRef idx="2">
            <a:schemeClr val="accent1"/>
          </a:lnRef>
          <a:fillRef idx="0">
            <a:schemeClr val="accent1"/>
          </a:fillRef>
          <a:effectRef idx="1">
            <a:schemeClr val="accent1"/>
          </a:effectRef>
          <a:fontRef idx="minor">
            <a:schemeClr val="tx1"/>
          </a:fontRef>
        </p:style>
      </p:cxnSp>
      <p:cxnSp>
        <p:nvCxnSpPr>
          <p:cNvPr id="6" name="5 Conector recto"/>
          <p:cNvCxnSpPr/>
          <p:nvPr/>
        </p:nvCxnSpPr>
        <p:spPr>
          <a:xfrm flipV="1">
            <a:off x="885986" y="3358773"/>
            <a:ext cx="2541722" cy="1050978"/>
          </a:xfrm>
          <a:prstGeom prst="line">
            <a:avLst/>
          </a:prstGeom>
          <a:ln w="34925">
            <a:solidFill>
              <a:srgbClr val="47AA42"/>
            </a:solidFill>
          </a:ln>
        </p:spPr>
        <p:style>
          <a:lnRef idx="2">
            <a:schemeClr val="accent1"/>
          </a:lnRef>
          <a:fillRef idx="0">
            <a:schemeClr val="accent1"/>
          </a:fillRef>
          <a:effectRef idx="1">
            <a:schemeClr val="accent1"/>
          </a:effectRef>
          <a:fontRef idx="minor">
            <a:schemeClr val="tx1"/>
          </a:fontRef>
        </p:style>
      </p:cxnSp>
      <p:cxnSp>
        <p:nvCxnSpPr>
          <p:cNvPr id="8" name="7 Conector recto"/>
          <p:cNvCxnSpPr>
            <a:stCxn id="17" idx="3"/>
          </p:cNvCxnSpPr>
          <p:nvPr/>
        </p:nvCxnSpPr>
        <p:spPr>
          <a:xfrm rot="5400000" flipH="1" flipV="1">
            <a:off x="4132141" y="2375490"/>
            <a:ext cx="231978" cy="1862424"/>
          </a:xfrm>
          <a:prstGeom prst="line">
            <a:avLst/>
          </a:prstGeom>
          <a:ln w="34925">
            <a:solidFill>
              <a:srgbClr val="47AA42"/>
            </a:solidFill>
          </a:ln>
        </p:spPr>
        <p:style>
          <a:lnRef idx="2">
            <a:schemeClr val="accent1"/>
          </a:lnRef>
          <a:fillRef idx="0">
            <a:schemeClr val="accent1"/>
          </a:fillRef>
          <a:effectRef idx="1">
            <a:schemeClr val="accent1"/>
          </a:effectRef>
          <a:fontRef idx="minor">
            <a:schemeClr val="tx1"/>
          </a:fontRef>
        </p:style>
      </p:cxnSp>
      <p:cxnSp>
        <p:nvCxnSpPr>
          <p:cNvPr id="11" name="10 Conector recto"/>
          <p:cNvCxnSpPr>
            <a:stCxn id="18" idx="3"/>
          </p:cNvCxnSpPr>
          <p:nvPr/>
        </p:nvCxnSpPr>
        <p:spPr>
          <a:xfrm rot="5400000" flipH="1" flipV="1">
            <a:off x="5203137" y="2613454"/>
            <a:ext cx="696928" cy="706505"/>
          </a:xfrm>
          <a:prstGeom prst="line">
            <a:avLst/>
          </a:prstGeom>
          <a:ln w="34925">
            <a:solidFill>
              <a:srgbClr val="47AA42"/>
            </a:solidFill>
          </a:ln>
        </p:spPr>
        <p:style>
          <a:lnRef idx="2">
            <a:schemeClr val="accent1"/>
          </a:lnRef>
          <a:fillRef idx="0">
            <a:schemeClr val="accent1"/>
          </a:fillRef>
          <a:effectRef idx="1">
            <a:schemeClr val="accent1"/>
          </a:effectRef>
          <a:fontRef idx="minor">
            <a:schemeClr val="tx1"/>
          </a:fontRef>
        </p:style>
      </p:cxnSp>
      <p:sp>
        <p:nvSpPr>
          <p:cNvPr id="16" name="15 Conector"/>
          <p:cNvSpPr/>
          <p:nvPr/>
        </p:nvSpPr>
        <p:spPr>
          <a:xfrm>
            <a:off x="756187" y="4302231"/>
            <a:ext cx="129799" cy="215039"/>
          </a:xfrm>
          <a:prstGeom prst="flowChartConnector">
            <a:avLst/>
          </a:prstGeom>
          <a:solidFill>
            <a:srgbClr val="92D050"/>
          </a:solidFill>
          <a:ln>
            <a:solidFill>
              <a:srgbClr val="47AA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7" name="16 Conector"/>
          <p:cNvSpPr/>
          <p:nvPr/>
        </p:nvSpPr>
        <p:spPr>
          <a:xfrm>
            <a:off x="3297909" y="3239144"/>
            <a:ext cx="129799" cy="215039"/>
          </a:xfrm>
          <a:prstGeom prst="flowChartConnector">
            <a:avLst/>
          </a:prstGeom>
          <a:solidFill>
            <a:srgbClr val="92D050"/>
          </a:solidFill>
          <a:ln>
            <a:solidFill>
              <a:srgbClr val="47AA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8" name="17 Conector"/>
          <p:cNvSpPr/>
          <p:nvPr/>
        </p:nvSpPr>
        <p:spPr>
          <a:xfrm>
            <a:off x="5179340" y="3131624"/>
            <a:ext cx="129799" cy="215039"/>
          </a:xfrm>
          <a:prstGeom prst="flowChartConnector">
            <a:avLst/>
          </a:prstGeom>
          <a:solidFill>
            <a:srgbClr val="92D050"/>
          </a:solidFill>
          <a:ln>
            <a:solidFill>
              <a:srgbClr val="47AA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9" name="18 Conector"/>
          <p:cNvSpPr/>
          <p:nvPr/>
        </p:nvSpPr>
        <p:spPr>
          <a:xfrm>
            <a:off x="5839955" y="2510726"/>
            <a:ext cx="129799" cy="215039"/>
          </a:xfrm>
          <a:prstGeom prst="flowChartConnector">
            <a:avLst/>
          </a:prstGeom>
          <a:solidFill>
            <a:srgbClr val="92D050"/>
          </a:solidFill>
          <a:ln>
            <a:solidFill>
              <a:srgbClr val="47AA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cxnSp>
        <p:nvCxnSpPr>
          <p:cNvPr id="21" name="20 Conector recto de flecha"/>
          <p:cNvCxnSpPr/>
          <p:nvPr/>
        </p:nvCxnSpPr>
        <p:spPr>
          <a:xfrm flipV="1">
            <a:off x="6942381" y="1987651"/>
            <a:ext cx="614122" cy="578285"/>
          </a:xfrm>
          <a:prstGeom prst="straightConnector1">
            <a:avLst/>
          </a:prstGeom>
          <a:ln w="34925">
            <a:solidFill>
              <a:srgbClr val="47AA42"/>
            </a:solidFill>
            <a:tailEnd type="arrow"/>
          </a:ln>
        </p:spPr>
        <p:style>
          <a:lnRef idx="2">
            <a:schemeClr val="accent1"/>
          </a:lnRef>
          <a:fillRef idx="0">
            <a:schemeClr val="accent1"/>
          </a:fillRef>
          <a:effectRef idx="1">
            <a:schemeClr val="accent1"/>
          </a:effectRef>
          <a:fontRef idx="minor">
            <a:schemeClr val="tx1"/>
          </a:fontRef>
        </p:style>
      </p:cxnSp>
      <p:grpSp>
        <p:nvGrpSpPr>
          <p:cNvPr id="57" name="56 Grupo"/>
          <p:cNvGrpSpPr/>
          <p:nvPr/>
        </p:nvGrpSpPr>
        <p:grpSpPr>
          <a:xfrm>
            <a:off x="2511775" y="918216"/>
            <a:ext cx="2133600" cy="1410304"/>
            <a:chOff x="756187" y="2012388"/>
            <a:chExt cx="2133600" cy="1410304"/>
          </a:xfrm>
        </p:grpSpPr>
        <p:pic>
          <p:nvPicPr>
            <p:cNvPr id="22" name="Picture 2"/>
            <p:cNvPicPr>
              <a:picLocks noChangeAspect="1" noChangeArrowheads="1"/>
            </p:cNvPicPr>
            <p:nvPr/>
          </p:nvPicPr>
          <p:blipFill>
            <a:blip r:embed="rId3"/>
            <a:srcRect/>
            <a:stretch>
              <a:fillRect/>
            </a:stretch>
          </p:blipFill>
          <p:spPr bwMode="auto">
            <a:xfrm>
              <a:off x="756187" y="2012388"/>
              <a:ext cx="2133600" cy="1410304"/>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27 CuadroTexto"/>
            <p:cNvSpPr txBox="1"/>
            <p:nvPr/>
          </p:nvSpPr>
          <p:spPr>
            <a:xfrm>
              <a:off x="933220" y="2108235"/>
              <a:ext cx="1779533" cy="1200329"/>
            </a:xfrm>
            <a:prstGeom prst="rect">
              <a:avLst/>
            </a:prstGeom>
            <a:solidFill>
              <a:srgbClr val="47AA42"/>
            </a:solidFill>
          </p:spPr>
          <p:txBody>
            <a:bodyPr wrap="square" rtlCol="0">
              <a:spAutoFit/>
            </a:bodyPr>
            <a:lstStyle/>
            <a:p>
              <a:pPr algn="ctr"/>
              <a:r>
                <a:rPr lang="es-PE" b="1" dirty="0" err="1" smtClean="0">
                  <a:solidFill>
                    <a:schemeClr val="bg1"/>
                  </a:solidFill>
                </a:rPr>
                <a:t>Oct</a:t>
              </a:r>
              <a:r>
                <a:rPr lang="es-PE" b="1" dirty="0" smtClean="0">
                  <a:solidFill>
                    <a:schemeClr val="bg1"/>
                  </a:solidFill>
                </a:rPr>
                <a:t> 2011 Entrega de Bienes. 22 km y 5 Trenes</a:t>
              </a:r>
              <a:endParaRPr lang="es-PE" b="1" dirty="0">
                <a:solidFill>
                  <a:schemeClr val="bg1"/>
                </a:solidFill>
              </a:endParaRPr>
            </a:p>
          </p:txBody>
        </p:sp>
      </p:grpSp>
      <p:grpSp>
        <p:nvGrpSpPr>
          <p:cNvPr id="56" name="55 Grupo"/>
          <p:cNvGrpSpPr/>
          <p:nvPr/>
        </p:nvGrpSpPr>
        <p:grpSpPr>
          <a:xfrm>
            <a:off x="3427708" y="3669223"/>
            <a:ext cx="2133600" cy="1210573"/>
            <a:chOff x="3045740" y="3422692"/>
            <a:chExt cx="2133600" cy="1210573"/>
          </a:xfrm>
        </p:grpSpPr>
        <p:pic>
          <p:nvPicPr>
            <p:cNvPr id="30" name="Picture 2"/>
            <p:cNvPicPr>
              <a:picLocks noChangeAspect="1" noChangeArrowheads="1"/>
            </p:cNvPicPr>
            <p:nvPr/>
          </p:nvPicPr>
          <p:blipFill>
            <a:blip r:embed="rId3"/>
            <a:srcRect/>
            <a:stretch>
              <a:fillRect/>
            </a:stretch>
          </p:blipFill>
          <p:spPr bwMode="auto">
            <a:xfrm>
              <a:off x="3045740" y="3422692"/>
              <a:ext cx="2133600" cy="1210573"/>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30 CuadroTexto"/>
            <p:cNvSpPr txBox="1"/>
            <p:nvPr/>
          </p:nvSpPr>
          <p:spPr>
            <a:xfrm>
              <a:off x="3196607" y="3563830"/>
              <a:ext cx="1779533" cy="923330"/>
            </a:xfrm>
            <a:prstGeom prst="rect">
              <a:avLst/>
            </a:prstGeom>
            <a:solidFill>
              <a:srgbClr val="47AA42"/>
            </a:solidFill>
          </p:spPr>
          <p:txBody>
            <a:bodyPr wrap="square" rtlCol="0">
              <a:spAutoFit/>
            </a:bodyPr>
            <a:lstStyle/>
            <a:p>
              <a:pPr algn="ctr"/>
              <a:r>
                <a:rPr lang="es-PE" b="1" dirty="0" smtClean="0">
                  <a:solidFill>
                    <a:schemeClr val="bg1"/>
                  </a:solidFill>
                </a:rPr>
                <a:t>2011</a:t>
              </a:r>
            </a:p>
            <a:p>
              <a:pPr algn="ctr"/>
              <a:r>
                <a:rPr lang="es-PE" b="1" dirty="0" smtClean="0">
                  <a:solidFill>
                    <a:schemeClr val="bg1"/>
                  </a:solidFill>
                </a:rPr>
                <a:t>Pruebas Mat </a:t>
              </a:r>
              <a:r>
                <a:rPr lang="es-PE" b="1" dirty="0" err="1" smtClean="0">
                  <a:solidFill>
                    <a:schemeClr val="bg1"/>
                  </a:solidFill>
                </a:rPr>
                <a:t>Rod</a:t>
              </a:r>
              <a:r>
                <a:rPr lang="es-PE" b="1" dirty="0" smtClean="0">
                  <a:solidFill>
                    <a:schemeClr val="bg1"/>
                  </a:solidFill>
                </a:rPr>
                <a:t> e Infra.</a:t>
              </a:r>
            </a:p>
          </p:txBody>
        </p:sp>
      </p:grpSp>
      <p:grpSp>
        <p:nvGrpSpPr>
          <p:cNvPr id="38" name="37 Grupo"/>
          <p:cNvGrpSpPr/>
          <p:nvPr/>
        </p:nvGrpSpPr>
        <p:grpSpPr>
          <a:xfrm>
            <a:off x="227307" y="2325464"/>
            <a:ext cx="2133600" cy="1164652"/>
            <a:chOff x="1177871" y="2026061"/>
            <a:chExt cx="2133600" cy="1164652"/>
          </a:xfrm>
        </p:grpSpPr>
        <p:pic>
          <p:nvPicPr>
            <p:cNvPr id="33" name="Picture 2"/>
            <p:cNvPicPr>
              <a:picLocks noChangeAspect="1" noChangeArrowheads="1"/>
            </p:cNvPicPr>
            <p:nvPr/>
          </p:nvPicPr>
          <p:blipFill>
            <a:blip r:embed="rId3"/>
            <a:srcRect/>
            <a:stretch>
              <a:fillRect/>
            </a:stretch>
          </p:blipFill>
          <p:spPr bwMode="auto">
            <a:xfrm>
              <a:off x="1177871" y="2026061"/>
              <a:ext cx="2133600" cy="1164652"/>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33 CuadroTexto"/>
            <p:cNvSpPr txBox="1"/>
            <p:nvPr/>
          </p:nvSpPr>
          <p:spPr>
            <a:xfrm>
              <a:off x="1354904" y="2196189"/>
              <a:ext cx="1779533" cy="923330"/>
            </a:xfrm>
            <a:prstGeom prst="rect">
              <a:avLst/>
            </a:prstGeom>
            <a:solidFill>
              <a:srgbClr val="47AA42"/>
            </a:solidFill>
          </p:spPr>
          <p:txBody>
            <a:bodyPr wrap="square" rtlCol="0">
              <a:spAutoFit/>
            </a:bodyPr>
            <a:lstStyle/>
            <a:p>
              <a:pPr algn="ctr"/>
              <a:r>
                <a:rPr lang="es-PE" b="1" dirty="0" smtClean="0">
                  <a:solidFill>
                    <a:schemeClr val="bg1"/>
                  </a:solidFill>
                </a:rPr>
                <a:t>Abril 2011</a:t>
              </a:r>
            </a:p>
            <a:p>
              <a:pPr algn="ctr"/>
              <a:r>
                <a:rPr lang="es-PE" b="1" dirty="0" smtClean="0">
                  <a:solidFill>
                    <a:schemeClr val="bg1"/>
                  </a:solidFill>
                </a:rPr>
                <a:t>Firma del Contrato</a:t>
              </a:r>
              <a:endParaRPr lang="es-PE" b="1" dirty="0">
                <a:solidFill>
                  <a:schemeClr val="bg1"/>
                </a:solidFill>
              </a:endParaRPr>
            </a:p>
          </p:txBody>
        </p:sp>
      </p:grpSp>
      <p:grpSp>
        <p:nvGrpSpPr>
          <p:cNvPr id="44" name="43 Grupo"/>
          <p:cNvGrpSpPr/>
          <p:nvPr/>
        </p:nvGrpSpPr>
        <p:grpSpPr>
          <a:xfrm>
            <a:off x="5198348" y="946185"/>
            <a:ext cx="2133600" cy="1321198"/>
            <a:chOff x="4494508" y="1130300"/>
            <a:chExt cx="2133600" cy="1321198"/>
          </a:xfrm>
        </p:grpSpPr>
        <p:pic>
          <p:nvPicPr>
            <p:cNvPr id="36" name="Picture 2"/>
            <p:cNvPicPr>
              <a:picLocks noChangeAspect="1" noChangeArrowheads="1"/>
            </p:cNvPicPr>
            <p:nvPr/>
          </p:nvPicPr>
          <p:blipFill>
            <a:blip r:embed="rId3"/>
            <a:srcRect/>
            <a:stretch>
              <a:fillRect/>
            </a:stretch>
          </p:blipFill>
          <p:spPr bwMode="auto">
            <a:xfrm>
              <a:off x="4494508" y="1130300"/>
              <a:ext cx="2133600" cy="1321198"/>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36 CuadroTexto"/>
            <p:cNvSpPr txBox="1"/>
            <p:nvPr/>
          </p:nvSpPr>
          <p:spPr>
            <a:xfrm>
              <a:off x="4671541" y="1248436"/>
              <a:ext cx="1779533" cy="923330"/>
            </a:xfrm>
            <a:prstGeom prst="rect">
              <a:avLst/>
            </a:prstGeom>
            <a:solidFill>
              <a:srgbClr val="47AA42"/>
            </a:solidFill>
          </p:spPr>
          <p:txBody>
            <a:bodyPr wrap="square" rtlCol="0">
              <a:spAutoFit/>
            </a:bodyPr>
            <a:lstStyle/>
            <a:p>
              <a:pPr algn="ctr"/>
              <a:r>
                <a:rPr lang="es-PE" b="1" dirty="0" smtClean="0">
                  <a:solidFill>
                    <a:schemeClr val="bg1"/>
                  </a:solidFill>
                </a:rPr>
                <a:t>2013</a:t>
              </a:r>
            </a:p>
            <a:p>
              <a:pPr algn="ctr"/>
              <a:r>
                <a:rPr lang="es-PE" b="1" dirty="0" smtClean="0">
                  <a:solidFill>
                    <a:schemeClr val="bg1"/>
                  </a:solidFill>
                </a:rPr>
                <a:t>19 Trenes nuevos</a:t>
              </a:r>
            </a:p>
          </p:txBody>
        </p:sp>
      </p:grpSp>
      <p:grpSp>
        <p:nvGrpSpPr>
          <p:cNvPr id="43" name="42 Grupo"/>
          <p:cNvGrpSpPr/>
          <p:nvPr/>
        </p:nvGrpSpPr>
        <p:grpSpPr>
          <a:xfrm>
            <a:off x="6678047" y="3063936"/>
            <a:ext cx="2133600" cy="1210573"/>
            <a:chOff x="5561308" y="4180378"/>
            <a:chExt cx="2133600" cy="1210573"/>
          </a:xfrm>
        </p:grpSpPr>
        <p:pic>
          <p:nvPicPr>
            <p:cNvPr id="39" name="Picture 2"/>
            <p:cNvPicPr>
              <a:picLocks noChangeAspect="1" noChangeArrowheads="1"/>
            </p:cNvPicPr>
            <p:nvPr/>
          </p:nvPicPr>
          <p:blipFill>
            <a:blip r:embed="rId3"/>
            <a:srcRect/>
            <a:stretch>
              <a:fillRect/>
            </a:stretch>
          </p:blipFill>
          <p:spPr bwMode="auto">
            <a:xfrm>
              <a:off x="5561308" y="4180378"/>
              <a:ext cx="2133600" cy="1210573"/>
            </a:xfrm>
            <a:prstGeom prst="roundRect">
              <a:avLst>
                <a:gd name="adj" fmla="val 16667"/>
              </a:avLst>
            </a:prstGeom>
            <a:solidFill>
              <a:srgbClr val="47AA42"/>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 name="39 CuadroTexto"/>
            <p:cNvSpPr txBox="1"/>
            <p:nvPr/>
          </p:nvSpPr>
          <p:spPr>
            <a:xfrm>
              <a:off x="5712175" y="4321516"/>
              <a:ext cx="1779533" cy="923330"/>
            </a:xfrm>
            <a:prstGeom prst="rect">
              <a:avLst/>
            </a:prstGeom>
            <a:solidFill>
              <a:srgbClr val="47AA42"/>
            </a:solidFill>
          </p:spPr>
          <p:txBody>
            <a:bodyPr wrap="square" rtlCol="0">
              <a:spAutoFit/>
            </a:bodyPr>
            <a:lstStyle/>
            <a:p>
              <a:pPr algn="ctr"/>
              <a:r>
                <a:rPr lang="es-PE" b="1" dirty="0" smtClean="0">
                  <a:solidFill>
                    <a:schemeClr val="bg1"/>
                  </a:solidFill>
                </a:rPr>
                <a:t>2014</a:t>
              </a:r>
            </a:p>
            <a:p>
              <a:pPr algn="ctr"/>
              <a:r>
                <a:rPr lang="es-PE" b="1" dirty="0" smtClean="0">
                  <a:solidFill>
                    <a:schemeClr val="bg1"/>
                  </a:solidFill>
                </a:rPr>
                <a:t>Tramo 2</a:t>
              </a:r>
            </a:p>
            <a:p>
              <a:pPr algn="ctr"/>
              <a:r>
                <a:rPr lang="es-PE" b="1" dirty="0" err="1" smtClean="0">
                  <a:solidFill>
                    <a:schemeClr val="bg1"/>
                  </a:solidFill>
                </a:rPr>
                <a:t>11km</a:t>
              </a:r>
              <a:endParaRPr lang="es-PE" b="1" dirty="0" smtClean="0">
                <a:solidFill>
                  <a:schemeClr val="bg1"/>
                </a:solidFill>
              </a:endParaRPr>
            </a:p>
          </p:txBody>
        </p:sp>
      </p:grpSp>
      <p:grpSp>
        <p:nvGrpSpPr>
          <p:cNvPr id="45" name="44 Grupo"/>
          <p:cNvGrpSpPr/>
          <p:nvPr/>
        </p:nvGrpSpPr>
        <p:grpSpPr>
          <a:xfrm>
            <a:off x="2818377" y="6063919"/>
            <a:ext cx="3352261" cy="423641"/>
            <a:chOff x="7031613" y="15037601"/>
            <a:chExt cx="2133600" cy="1241331"/>
          </a:xfrm>
          <a:solidFill>
            <a:schemeClr val="bg1"/>
          </a:solidFill>
        </p:grpSpPr>
        <p:pic>
          <p:nvPicPr>
            <p:cNvPr id="46" name="Picture 2"/>
            <p:cNvPicPr>
              <a:picLocks noChangeAspect="1" noChangeArrowheads="1"/>
            </p:cNvPicPr>
            <p:nvPr/>
          </p:nvPicPr>
          <p:blipFill>
            <a:blip r:embed="rId3"/>
            <a:srcRect/>
            <a:stretch>
              <a:fillRect/>
            </a:stretch>
          </p:blipFill>
          <p:spPr bwMode="auto">
            <a:xfrm>
              <a:off x="7031613" y="15068359"/>
              <a:ext cx="2133600" cy="1210573"/>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46 CuadroTexto"/>
            <p:cNvSpPr txBox="1"/>
            <p:nvPr/>
          </p:nvSpPr>
          <p:spPr>
            <a:xfrm>
              <a:off x="7077063" y="15037601"/>
              <a:ext cx="1982733" cy="1172382"/>
            </a:xfrm>
            <a:prstGeom prst="rect">
              <a:avLst/>
            </a:prstGeom>
            <a:grpFill/>
          </p:spPr>
          <p:txBody>
            <a:bodyPr wrap="square" rtlCol="0">
              <a:spAutoFit/>
            </a:bodyPr>
            <a:lstStyle/>
            <a:p>
              <a:pPr algn="ctr"/>
              <a:r>
                <a:rPr lang="es-PE" sz="2000" b="1" dirty="0" smtClean="0">
                  <a:solidFill>
                    <a:srgbClr val="47AA42"/>
                  </a:solidFill>
                  <a:effectLst>
                    <a:outerShdw blurRad="38100" dist="38100" dir="2700000" algn="tl">
                      <a:srgbClr val="000000">
                        <a:alpha val="43137"/>
                      </a:srgbClr>
                    </a:outerShdw>
                  </a:effectLst>
                </a:rPr>
                <a:t>Línea de Tiempo</a:t>
              </a:r>
              <a:endParaRPr lang="es-PE" sz="2000" b="1" dirty="0" smtClean="0">
                <a:solidFill>
                  <a:schemeClr val="bg1"/>
                </a:solidFill>
                <a:effectLst>
                  <a:outerShdw blurRad="38100" dist="38100" dir="2700000" algn="tl">
                    <a:srgbClr val="000000">
                      <a:alpha val="43137"/>
                    </a:srgbClr>
                  </a:outerShdw>
                </a:effectLst>
              </a:endParaRPr>
            </a:p>
          </p:txBody>
        </p:sp>
      </p:grpSp>
      <p:sp>
        <p:nvSpPr>
          <p:cNvPr id="58" name="57 Conector"/>
          <p:cNvSpPr/>
          <p:nvPr/>
        </p:nvSpPr>
        <p:spPr>
          <a:xfrm>
            <a:off x="6828914" y="2495592"/>
            <a:ext cx="129799" cy="215039"/>
          </a:xfrm>
          <a:prstGeom prst="flowChartConnector">
            <a:avLst/>
          </a:prstGeom>
          <a:solidFill>
            <a:srgbClr val="92D050"/>
          </a:solidFill>
          <a:ln>
            <a:solidFill>
              <a:srgbClr val="47AA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upRight)">
                                      <p:cBhvr>
                                        <p:cTn id="16" dur="500"/>
                                        <p:tgtEl>
                                          <p:spTgt spid="6"/>
                                        </p:tgtEl>
                                      </p:cBhvr>
                                    </p:animEffect>
                                  </p:childTnLst>
                                </p:cTn>
                              </p:par>
                            </p:childTnLst>
                          </p:cTn>
                        </p:par>
                        <p:par>
                          <p:cTn id="17" fill="hold">
                            <p:stCondLst>
                              <p:cond delay="1500"/>
                            </p:stCondLst>
                            <p:childTnLst>
                              <p:par>
                                <p:cTn id="18" presetID="4"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500"/>
                                        <p:tgtEl>
                                          <p:spTgt spid="17"/>
                                        </p:tgtEl>
                                      </p:cBhvr>
                                    </p:animEffect>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0-#ppt_w/2"/>
                                          </p:val>
                                        </p:tav>
                                        <p:tav tm="100000">
                                          <p:val>
                                            <p:strVal val="#ppt_x"/>
                                          </p:val>
                                        </p:tav>
                                      </p:tavLst>
                                    </p:anim>
                                    <p:anim calcmode="lin" valueType="num">
                                      <p:cBhvr additive="base">
                                        <p:cTn id="25" dur="500" fill="hold"/>
                                        <p:tgtEl>
                                          <p:spTgt spid="57"/>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8" presetClass="entr" presetSubtype="1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childTnLst>
                          </p:cTn>
                        </p:par>
                        <p:par>
                          <p:cTn id="30" fill="hold">
                            <p:stCondLst>
                              <p:cond delay="3000"/>
                            </p:stCondLst>
                            <p:childTnLst>
                              <p:par>
                                <p:cTn id="31" presetID="4" presetClass="entr" presetSubtype="16"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500"/>
                                        <p:tgtEl>
                                          <p:spTgt spid="18"/>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18" presetClass="entr" presetSubtype="3"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trips(upRight)">
                                      <p:cBhvr>
                                        <p:cTn id="42" dur="500"/>
                                        <p:tgtEl>
                                          <p:spTgt spid="11"/>
                                        </p:tgtEl>
                                      </p:cBhvr>
                                    </p:animEffect>
                                  </p:childTnLst>
                                </p:cTn>
                              </p:par>
                            </p:childTnLst>
                          </p:cTn>
                        </p:par>
                        <p:par>
                          <p:cTn id="43" fill="hold">
                            <p:stCondLst>
                              <p:cond delay="4500"/>
                            </p:stCondLst>
                            <p:childTnLst>
                              <p:par>
                                <p:cTn id="44" presetID="4" presetClass="entr" presetSubtype="16"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ox(in)">
                                      <p:cBhvr>
                                        <p:cTn id="46" dur="500"/>
                                        <p:tgtEl>
                                          <p:spTgt spid="19"/>
                                        </p:tgtEl>
                                      </p:cBhvr>
                                    </p:animEffect>
                                  </p:childTnLst>
                                </p:cTn>
                              </p:par>
                            </p:childTnLst>
                          </p:cTn>
                        </p:par>
                        <p:par>
                          <p:cTn id="47" fill="hold">
                            <p:stCondLst>
                              <p:cond delay="5000"/>
                            </p:stCondLst>
                            <p:childTnLst>
                              <p:par>
                                <p:cTn id="48" presetID="2" presetClass="entr" presetSubtype="1"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ppt_x"/>
                                          </p:val>
                                        </p:tav>
                                        <p:tav tm="100000">
                                          <p:val>
                                            <p:strVal val="#ppt_x"/>
                                          </p:val>
                                        </p:tav>
                                      </p:tavLst>
                                    </p:anim>
                                    <p:anim calcmode="lin" valueType="num">
                                      <p:cBhvr additive="base">
                                        <p:cTn id="51" dur="500" fill="hold"/>
                                        <p:tgtEl>
                                          <p:spTgt spid="44"/>
                                        </p:tgtEl>
                                        <p:attrNameLst>
                                          <p:attrName>ppt_y</p:attrName>
                                        </p:attrNameLst>
                                      </p:cBhvr>
                                      <p:tavLst>
                                        <p:tav tm="0">
                                          <p:val>
                                            <p:strVal val="0-#ppt_h/2"/>
                                          </p:val>
                                        </p:tav>
                                        <p:tav tm="100000">
                                          <p:val>
                                            <p:strVal val="#ppt_y"/>
                                          </p:val>
                                        </p:tav>
                                      </p:tavLst>
                                    </p:anim>
                                  </p:childTnLst>
                                </p:cTn>
                              </p:par>
                            </p:childTnLst>
                          </p:cTn>
                        </p:par>
                        <p:par>
                          <p:cTn id="52" fill="hold">
                            <p:stCondLst>
                              <p:cond delay="5500"/>
                            </p:stCondLst>
                            <p:childTnLst>
                              <p:par>
                                <p:cTn id="53" presetID="18" presetClass="entr" presetSubtype="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strips(downRight)">
                                      <p:cBhvr>
                                        <p:cTn id="55" dur="500"/>
                                        <p:tgtEl>
                                          <p:spTgt spid="13"/>
                                        </p:tgtEl>
                                      </p:cBhvr>
                                    </p:animEffect>
                                  </p:childTnLst>
                                </p:cTn>
                              </p:par>
                            </p:childTnLst>
                          </p:cTn>
                        </p:par>
                        <p:par>
                          <p:cTn id="56" fill="hold">
                            <p:stCondLst>
                              <p:cond delay="6000"/>
                            </p:stCondLst>
                            <p:childTnLst>
                              <p:par>
                                <p:cTn id="57" presetID="4" presetClass="entr" presetSubtype="16" fill="hold" grpId="0"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box(in)">
                                      <p:cBhvr>
                                        <p:cTn id="59" dur="500"/>
                                        <p:tgtEl>
                                          <p:spTgt spid="58"/>
                                        </p:tgtEl>
                                      </p:cBhvr>
                                    </p:animEffect>
                                  </p:childTnLst>
                                </p:cTn>
                              </p:par>
                            </p:childTnLst>
                          </p:cTn>
                        </p:par>
                        <p:par>
                          <p:cTn id="60" fill="hold">
                            <p:stCondLst>
                              <p:cond delay="6500"/>
                            </p:stCondLst>
                            <p:childTnLst>
                              <p:par>
                                <p:cTn id="61" presetID="2" presetClass="entr" presetSubtype="2"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1+#ppt_w/2"/>
                                          </p:val>
                                        </p:tav>
                                        <p:tav tm="100000">
                                          <p:val>
                                            <p:strVal val="#ppt_x"/>
                                          </p:val>
                                        </p:tav>
                                      </p:tavLst>
                                    </p:anim>
                                    <p:anim calcmode="lin" valueType="num">
                                      <p:cBhvr additive="base">
                                        <p:cTn id="64" dur="500" fill="hold"/>
                                        <p:tgtEl>
                                          <p:spTgt spid="43"/>
                                        </p:tgtEl>
                                        <p:attrNameLst>
                                          <p:attrName>ppt_y</p:attrName>
                                        </p:attrNameLst>
                                      </p:cBhvr>
                                      <p:tavLst>
                                        <p:tav tm="0">
                                          <p:val>
                                            <p:strVal val="#ppt_y"/>
                                          </p:val>
                                        </p:tav>
                                        <p:tav tm="100000">
                                          <p:val>
                                            <p:strVal val="#ppt_y"/>
                                          </p:val>
                                        </p:tav>
                                      </p:tavLst>
                                    </p:anim>
                                  </p:childTnLst>
                                </p:cTn>
                              </p:par>
                            </p:childTnLst>
                          </p:cTn>
                        </p:par>
                        <p:par>
                          <p:cTn id="65" fill="hold">
                            <p:stCondLst>
                              <p:cond delay="7000"/>
                            </p:stCondLst>
                            <p:childTnLst>
                              <p:par>
                                <p:cTn id="66" presetID="18" presetClass="entr" presetSubtype="3"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strips(upRight)">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LA CONCESIÓN</a:t>
            </a:r>
            <a:endParaRPr lang="es-PE" dirty="0"/>
          </a:p>
        </p:txBody>
      </p:sp>
      <p:sp>
        <p:nvSpPr>
          <p:cNvPr id="3" name="2 Marcador de texto"/>
          <p:cNvSpPr>
            <a:spLocks noGrp="1"/>
          </p:cNvSpPr>
          <p:nvPr>
            <p:ph type="body" idx="1"/>
          </p:nvPr>
        </p:nvSpPr>
        <p:spPr>
          <a:xfrm>
            <a:off x="581706" y="2165237"/>
            <a:ext cx="8017575" cy="4464163"/>
          </a:xfrm>
        </p:spPr>
        <p:txBody>
          <a:bodyPr/>
          <a:lstStyle/>
          <a:p>
            <a:r>
              <a:rPr lang="es-PE" dirty="0" smtClean="0"/>
              <a:t>Plazo : 30 años</a:t>
            </a:r>
          </a:p>
          <a:p>
            <a:r>
              <a:rPr lang="es-PE" dirty="0" smtClean="0"/>
              <a:t>Nombre del proyecto por el Gobierno:</a:t>
            </a:r>
          </a:p>
          <a:p>
            <a:pPr>
              <a:buFont typeface="Arial" pitchFamily="34" charset="0"/>
              <a:buChar char="•"/>
            </a:pPr>
            <a:r>
              <a:rPr lang="es-PE" dirty="0" smtClean="0"/>
              <a:t>	Sistema Eléctrico de Transporte Masivo de Lima y Callao Línea 1, Villa el 	Salvador – Av. Grau – San Juan de Lurigancho.</a:t>
            </a:r>
          </a:p>
          <a:p>
            <a:r>
              <a:rPr lang="es-PE" dirty="0" smtClean="0"/>
              <a:t>Alcance</a:t>
            </a:r>
          </a:p>
          <a:p>
            <a:pPr>
              <a:buFont typeface="Arial" pitchFamily="34" charset="0"/>
              <a:buChar char="•"/>
            </a:pPr>
            <a:r>
              <a:rPr lang="es-PE" dirty="0" smtClean="0"/>
              <a:t>	Operación y mantenimiento de toda la infraestructura de la Línea 1 </a:t>
            </a:r>
          </a:p>
          <a:p>
            <a:r>
              <a:rPr lang="es-PE" dirty="0" smtClean="0"/>
              <a:t>		(19 	formaciones nuevas y 5 formaciones Ansaldo repotenciadas)</a:t>
            </a:r>
          </a:p>
          <a:p>
            <a:pPr>
              <a:buFont typeface="Arial" pitchFamily="34" charset="0"/>
              <a:buChar char="•"/>
            </a:pPr>
            <a:r>
              <a:rPr lang="es-PE" dirty="0" smtClean="0"/>
              <a:t>	La provisión de material rodante nuevo (19 trenes Alstom de 5 coches)</a:t>
            </a:r>
          </a:p>
          <a:p>
            <a:pPr>
              <a:buFont typeface="Arial" pitchFamily="34" charset="0"/>
              <a:buChar char="•"/>
            </a:pPr>
            <a:r>
              <a:rPr lang="es-PE" dirty="0" smtClean="0"/>
              <a:t>	Construcción del taller de mantenimiento mayor y facilidades</a:t>
            </a:r>
          </a:p>
          <a:p>
            <a:r>
              <a:rPr lang="es-PE" dirty="0" smtClean="0"/>
              <a:t>El servicio:  	16 horas. 6 am a 10 pm. de Lunes a Domingo</a:t>
            </a:r>
          </a:p>
          <a:p>
            <a:pPr>
              <a:buFont typeface="Arial" pitchFamily="34" charset="0"/>
              <a:buChar char="•"/>
            </a:pPr>
            <a:r>
              <a:rPr lang="es-PE" dirty="0" smtClean="0"/>
              <a:t>	Costo pasaje adulto. 1.50 soles (US$ 0.55)</a:t>
            </a:r>
          </a:p>
          <a:p>
            <a:pPr>
              <a:buFont typeface="Arial" pitchFamily="34" charset="0"/>
              <a:buChar char="•"/>
            </a:pPr>
            <a:r>
              <a:rPr lang="es-PE" dirty="0" smtClean="0"/>
              <a:t>	Costo medio pasaje 0.75 soles (US$ 0.27)</a:t>
            </a:r>
          </a:p>
          <a:p>
            <a:r>
              <a:rPr lang="es-PE" dirty="0" smtClean="0"/>
              <a:t>	</a:t>
            </a: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LA LÍNEA 1 (33 KM Y 26 ESTACIONES)</a:t>
            </a:r>
            <a:endParaRPr lang="es-PE" dirty="0"/>
          </a:p>
        </p:txBody>
      </p:sp>
      <p:sp>
        <p:nvSpPr>
          <p:cNvPr id="3" name="2 Marcador de texto"/>
          <p:cNvSpPr>
            <a:spLocks noGrp="1"/>
          </p:cNvSpPr>
          <p:nvPr>
            <p:ph type="body" idx="1"/>
          </p:nvPr>
        </p:nvSpPr>
        <p:spPr>
          <a:xfrm>
            <a:off x="581706" y="2165237"/>
            <a:ext cx="8017575" cy="4451463"/>
          </a:xfrm>
        </p:spPr>
        <p:txBody>
          <a:bodyPr/>
          <a:lstStyle/>
          <a:p>
            <a:r>
              <a:rPr lang="es-PE" dirty="0" smtClean="0"/>
              <a:t>Sistema de Metro a nivel y en vía elevada</a:t>
            </a:r>
          </a:p>
          <a:p>
            <a:r>
              <a:rPr lang="es-PE" dirty="0" smtClean="0"/>
              <a:t>	TRAMO 1 (Construido Actualmente)</a:t>
            </a:r>
          </a:p>
          <a:p>
            <a:r>
              <a:rPr lang="es-PE" dirty="0" smtClean="0"/>
              <a:t>		Recorrido de 22 KM y 16 estaciones</a:t>
            </a:r>
          </a:p>
          <a:p>
            <a:r>
              <a:rPr lang="es-PE" dirty="0" smtClean="0"/>
              <a:t>	TRAMO 2 (En ingeniería para la construcción). Otro Contrato.</a:t>
            </a:r>
          </a:p>
          <a:p>
            <a:r>
              <a:rPr lang="es-PE" dirty="0" smtClean="0"/>
              <a:t>		Recorrido de 11 KM y 10 estaciones</a:t>
            </a:r>
          </a:p>
          <a:p>
            <a:endParaRPr lang="es-PE" dirty="0" smtClean="0"/>
          </a:p>
          <a:p>
            <a:r>
              <a:rPr lang="es-PE" dirty="0" smtClean="0"/>
              <a:t>Demanda estimada con la flota de 24 trenes en 250,000 pasajeros.</a:t>
            </a:r>
          </a:p>
          <a:p>
            <a:r>
              <a:rPr lang="es-PE" dirty="0" smtClean="0"/>
              <a:t>Estimado de 1,100 colaboradores entre directos e indirectos para operar las 16 estaciones actuales</a:t>
            </a:r>
          </a:p>
          <a:p>
            <a:r>
              <a:rPr lang="es-PE" dirty="0" smtClean="0"/>
              <a:t>Inversión privada de US$ 300 MM</a:t>
            </a:r>
          </a:p>
          <a:p>
            <a:endParaRPr lang="es-PE" dirty="0" smtClean="0"/>
          </a:p>
          <a:p>
            <a:endParaRPr lang="es-PE" dirty="0"/>
          </a:p>
        </p:txBody>
      </p:sp>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spPr>
      <a:bodyPr/>
      <a:lstStyle/>
      <a: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5048</TotalTime>
  <Words>628</Words>
  <Application>Microsoft Office PowerPoint</Application>
  <PresentationFormat>Presentación en pantalla (4:3)</PresentationFormat>
  <Paragraphs>138</Paragraphs>
  <Slides>32</Slides>
  <Notes>7</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Diapositiva 1</vt:lpstr>
      <vt:lpstr>Diapositiva 2</vt:lpstr>
      <vt:lpstr>AGENDA</vt:lpstr>
      <vt:lpstr>PRESENTACIÓN</vt:lpstr>
      <vt:lpstr>Los accionistas</vt:lpstr>
      <vt:lpstr>Relación contractual</vt:lpstr>
      <vt:lpstr>Diapositiva 7</vt:lpstr>
      <vt:lpstr>LA CONCESIÓN</vt:lpstr>
      <vt:lpstr>LA LÍNEA 1 (33 KM Y 26 ESTACIONES)</vt:lpstr>
      <vt:lpstr>Diapositiva 10</vt:lpstr>
      <vt:lpstr>BIENES Y LA INFRAESTRUCTURA</vt:lpstr>
      <vt:lpstr>Diapositiva 12</vt:lpstr>
      <vt:lpstr>Diapositiva 13</vt:lpstr>
      <vt:lpstr>Diapositiva 14</vt:lpstr>
      <vt:lpstr>Diapositiva 15</vt:lpstr>
      <vt:lpstr>Diapositiva 16</vt:lpstr>
      <vt:lpstr>Diapositiva 17</vt:lpstr>
      <vt:lpstr>Diapositiva 18</vt:lpstr>
      <vt:lpstr>Diapositiva 19</vt:lpstr>
      <vt:lpstr>Diapositiva 20</vt:lpstr>
      <vt:lpstr>SIGUIENTES PASOS</vt:lpstr>
      <vt:lpstr>Diapositiva 22</vt:lpstr>
      <vt:lpstr>Diapositiva 23</vt:lpstr>
      <vt:lpstr>Diapositiva 24</vt:lpstr>
      <vt:lpstr>Cultura metro - ¿a que me dedico?</vt:lpstr>
      <vt:lpstr>Cultura metro – MAS Y MEJOR</vt:lpstr>
      <vt:lpstr>Diapositiva 27</vt:lpstr>
      <vt:lpstr>Diapositiva 28</vt:lpstr>
      <vt:lpstr>Diapositiva 29</vt:lpstr>
      <vt:lpstr>Diapositiva 30</vt:lpstr>
      <vt:lpstr>Diapositiva 31</vt:lpstr>
      <vt:lpstr>Diapositiva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iMac</dc:creator>
  <cp:lastModifiedBy>Manuel Wu</cp:lastModifiedBy>
  <cp:revision>308</cp:revision>
  <dcterms:created xsi:type="dcterms:W3CDTF">2011-08-19T16:57:55Z</dcterms:created>
  <dcterms:modified xsi:type="dcterms:W3CDTF">2011-11-22T14:33:15Z</dcterms:modified>
</cp:coreProperties>
</file>