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05" r:id="rId2"/>
    <p:sldId id="710" r:id="rId3"/>
    <p:sldId id="698" r:id="rId4"/>
    <p:sldId id="714" r:id="rId5"/>
    <p:sldId id="719" r:id="rId6"/>
    <p:sldId id="717" r:id="rId7"/>
    <p:sldId id="683" r:id="rId8"/>
    <p:sldId id="716" r:id="rId9"/>
    <p:sldId id="699" r:id="rId10"/>
    <p:sldId id="701" r:id="rId11"/>
    <p:sldId id="718" r:id="rId12"/>
    <p:sldId id="722" r:id="rId13"/>
    <p:sldId id="696" r:id="rId14"/>
    <p:sldId id="715" r:id="rId15"/>
    <p:sldId id="680" r:id="rId16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F04E2D"/>
    <a:srgbClr val="B5B3B5"/>
    <a:srgbClr val="B3D4DC"/>
    <a:srgbClr val="878287"/>
    <a:srgbClr val="9D999D"/>
    <a:srgbClr val="C8C6C8"/>
    <a:srgbClr val="D5E7EB"/>
    <a:srgbClr val="C6DE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 snapVertSplitter="1" vertBarState="minimized" horzBarState="maximized">
    <p:restoredLeft sz="13937" autoAdjust="0"/>
    <p:restoredTop sz="99874" autoAdjust="0"/>
  </p:normalViewPr>
  <p:slideViewPr>
    <p:cSldViewPr>
      <p:cViewPr varScale="1">
        <p:scale>
          <a:sx n="74" d="100"/>
          <a:sy n="74" d="100"/>
        </p:scale>
        <p:origin x="-1374" y="-102"/>
      </p:cViewPr>
      <p:guideLst>
        <p:guide orient="horz" pos="1570"/>
        <p:guide orient="horz" pos="1752"/>
        <p:guide orient="horz"/>
        <p:guide orient="horz" pos="981"/>
        <p:guide orient="horz" pos="663"/>
        <p:guide orient="horz" pos="2205"/>
        <p:guide orient="horz" pos="1389"/>
        <p:guide orient="horz" pos="3748"/>
        <p:guide pos="159"/>
        <p:guide pos="5329"/>
        <p:guide pos="93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62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 dirty="0"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 smtClean="0">
                <a:ea typeface="Arial" charset="0"/>
              </a:defRPr>
            </a:lvl1pPr>
          </a:lstStyle>
          <a:p>
            <a:pPr>
              <a:defRPr/>
            </a:pPr>
            <a:fld id="{F887C170-9DC4-4A4B-9561-251D85E04F9D}" type="datetimeFigureOut">
              <a:rPr lang="es-ES"/>
              <a:pPr>
                <a:defRPr/>
              </a:pPr>
              <a:t>22/11/2011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 dirty="0"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 smtClean="0">
                <a:ea typeface="Arial" charset="0"/>
              </a:defRPr>
            </a:lvl1pPr>
          </a:lstStyle>
          <a:p>
            <a:pPr>
              <a:defRPr/>
            </a:pPr>
            <a:fld id="{BF916486-E8BC-4BBA-A6CC-25E99807592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 dirty="0">
                <a:ea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ea typeface="Arial" charset="0"/>
              </a:defRPr>
            </a:lvl1pPr>
          </a:lstStyle>
          <a:p>
            <a:pPr>
              <a:defRPr/>
            </a:pPr>
            <a:fld id="{E5F4B326-B31C-49CB-9BF1-75A9D4572632}" type="datetime1">
              <a:rPr lang="es-ES_tradnl"/>
              <a:pPr>
                <a:defRPr/>
              </a:pPr>
              <a:t>22/11/2011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s-ES_tradnl" noProof="0" dirty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 dirty="0">
                <a:ea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ea typeface="Arial" charset="0"/>
              </a:defRPr>
            </a:lvl1pPr>
          </a:lstStyle>
          <a:p>
            <a:pPr>
              <a:defRPr/>
            </a:pPr>
            <a:fld id="{79BE924F-1346-4C8F-939B-EBDA241357E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92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36BB63-AB67-4972-A1EC-D106F7770BCB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B1E51D-6E1C-493A-B7DF-A8DB325F8AAD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42416C-C9A4-409A-84DC-5BE20F9D3A49}" type="slidenum">
              <a:rPr lang="es-ES_tradnl" smtClean="0"/>
              <a:pPr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1B6554-70F9-4FAA-8CC3-5F4C7E7055E4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8100" y="9440863"/>
            <a:ext cx="2924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99" tIns="46099" rIns="92199" bIns="46099" anchor="b"/>
          <a:lstStyle/>
          <a:p>
            <a:pPr algn="r" defTabSz="922338" eaLnBrk="0" hangingPunct="0"/>
            <a:fld id="{DC36118C-5933-4B4B-A3F9-FDE5EF8C55A4}" type="slidenum">
              <a:rPr lang="es-ES_tradnl" sz="1200">
                <a:latin typeface="Times"/>
                <a:ea typeface="ＭＳ Ｐゴシック"/>
                <a:cs typeface="ＭＳ Ｐゴシック"/>
              </a:rPr>
              <a:pPr algn="r" defTabSz="922338" eaLnBrk="0" hangingPunct="0"/>
              <a:t>12</a:t>
            </a:fld>
            <a:endParaRPr lang="es-ES_tradnl" sz="1200"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66763"/>
            <a:ext cx="4911725" cy="3684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1AEA17-F058-46AC-8868-3B69E6777DEA}" type="slidenum">
              <a:rPr lang="es-ES_tradnl" smtClean="0"/>
              <a:pPr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D2DF94-1923-4BF9-8C8E-42ED9C7C41E1}" type="slidenum">
              <a:rPr lang="es-ES_tradnl" smtClean="0"/>
              <a:pPr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642B7-08BE-4A08-9469-CDBE617D3DEE}" type="slidenum">
              <a:rPr lang="es-ES_tradnl" smtClean="0"/>
              <a:pPr/>
              <a:t>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112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31E309-BF41-4C4C-8366-FA6005651BBA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0ECF16-4967-4656-B20C-B6BF14F8CBE3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BE965F-CEDF-4FF1-B8E4-0BA4E6B587CC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56599C-E015-40D6-948C-C492ABE5E4F3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7ECE1-3A04-4238-A3FA-D4DF050BAD0B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11970-9C63-4BDC-A7BE-6C41009B9B6B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DBDB70-33DC-4072-BC19-28C85B419005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CBAD1F-2CB7-419C-AF57-2C708133980E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2555875" y="6356350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A09F-4A7E-4BA8-A77A-CA2C0CF232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D457FC00-D4CA-43CB-8BA6-EC94861786D5}" type="datetime1">
              <a:rPr lang="es-ES"/>
              <a:pPr>
                <a:defRPr/>
              </a:pPr>
              <a:t>22/11/2011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C4ED-A428-4A50-8921-DA3EE8A229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go_xxv_asamblea"/>
          <p:cNvPicPr>
            <a:picLocks noChangeAspect="1" noChangeArrowheads="1"/>
          </p:cNvPicPr>
          <p:nvPr userDrawn="1"/>
        </p:nvPicPr>
        <p:blipFill>
          <a:blip r:embed="rId5"/>
          <a:srcRect r="4411"/>
          <a:stretch>
            <a:fillRect/>
          </a:stretch>
        </p:blipFill>
        <p:spPr bwMode="auto">
          <a:xfrm>
            <a:off x="0" y="0"/>
            <a:ext cx="15478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barra2_logo_xxv_asamble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737225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pitchFamily="34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pitchFamily="34" charset="0"/>
                <a:ea typeface="Arial" charset="0"/>
              </a:defRPr>
            </a:lvl1pPr>
          </a:lstStyle>
          <a:p>
            <a:pPr>
              <a:defRPr/>
            </a:pPr>
            <a:fld id="{30E63829-2401-440F-B258-3D963E77C3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2303463" y="6597650"/>
            <a:ext cx="51482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>
                <a:solidFill>
                  <a:schemeClr val="bg1"/>
                </a:solidFill>
                <a:latin typeface="Trebuchet MS" pitchFamily="34" charset="0"/>
                <a:ea typeface="Arial" charset="0"/>
              </a:rPr>
              <a:t>“Presente y futuro de la movilidad en Iberoamérica”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%14tranvia%20mapa%20DEF.jpg%20%20%20%20%20%20%20%20%20%20%20%20%20%20%20%20%20%20%20%20%20%20%20%20%20%20%20%20%20%20%20%20%20%20%20%20%20%20%20%20%20%20%20001CA5A8%09JAVI-imac%20%20%20%20%20%20%20%20%20%20%20%20%20%20%20%20%20%20%20%20%20%20ABA78158: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-100013"/>
            <a:ext cx="9144000" cy="6958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194" name="Picture 9" descr="barra_logo_xxv_asambl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92563"/>
            <a:ext cx="91440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 descr="logo_xxv_asamblea"/>
          <p:cNvPicPr>
            <a:picLocks noChangeAspect="1" noChangeArrowheads="1"/>
          </p:cNvPicPr>
          <p:nvPr/>
        </p:nvPicPr>
        <p:blipFill>
          <a:blip r:embed="rId5"/>
          <a:srcRect r="2795"/>
          <a:stretch>
            <a:fillRect/>
          </a:stretch>
        </p:blipFill>
        <p:spPr bwMode="auto">
          <a:xfrm>
            <a:off x="22225" y="-11113"/>
            <a:ext cx="2484438" cy="1662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3995738" y="6521450"/>
            <a:ext cx="5148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>
                <a:solidFill>
                  <a:schemeClr val="bg1"/>
                </a:solidFill>
                <a:latin typeface="Trebuchet MS" pitchFamily="34" charset="0"/>
              </a:rPr>
              <a:t>“Presente y futuro de la movilidad en Iberoamérica” </a:t>
            </a:r>
          </a:p>
        </p:txBody>
      </p:sp>
      <p:pic>
        <p:nvPicPr>
          <p:cNvPr id="8197" name="8 Imagen" descr="Bilbonew_01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5299" r="4584"/>
          <a:stretch>
            <a:fillRect/>
          </a:stretch>
        </p:blipFill>
        <p:spPr bwMode="auto">
          <a:xfrm>
            <a:off x="539750" y="1557338"/>
            <a:ext cx="504031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9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6625" y="188913"/>
            <a:ext cx="28765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4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038225"/>
            <a:ext cx="768667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450850"/>
            <a:ext cx="7858125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4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2"/>
          <p:cNvSpPr txBox="1">
            <a:spLocks noChangeArrowheads="1"/>
          </p:cNvSpPr>
          <p:nvPr/>
        </p:nvSpPr>
        <p:spPr bwMode="auto">
          <a:xfrm>
            <a:off x="0" y="63547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 sz="3200"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30722" name="Text Box 23"/>
          <p:cNvSpPr txBox="1">
            <a:spLocks noChangeArrowheads="1"/>
          </p:cNvSpPr>
          <p:nvPr/>
        </p:nvSpPr>
        <p:spPr bwMode="auto">
          <a:xfrm>
            <a:off x="0" y="65833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 sz="3200"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30723" name="Line 14"/>
          <p:cNvSpPr>
            <a:spLocks noChangeShapeType="1"/>
          </p:cNvSpPr>
          <p:nvPr/>
        </p:nvSpPr>
        <p:spPr bwMode="auto">
          <a:xfrm flipH="1">
            <a:off x="517525" y="2347913"/>
            <a:ext cx="0" cy="0"/>
          </a:xfrm>
          <a:prstGeom prst="line">
            <a:avLst/>
          </a:prstGeom>
          <a:noFill/>
          <a:ln w="76200">
            <a:solidFill>
              <a:srgbClr val="2DB218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4" name="Line 14"/>
          <p:cNvSpPr>
            <a:spLocks noChangeShapeType="1"/>
          </p:cNvSpPr>
          <p:nvPr/>
        </p:nvSpPr>
        <p:spPr bwMode="auto">
          <a:xfrm flipH="1">
            <a:off x="531813" y="2874963"/>
            <a:ext cx="0" cy="0"/>
          </a:xfrm>
          <a:prstGeom prst="line">
            <a:avLst/>
          </a:prstGeom>
          <a:noFill/>
          <a:ln w="76200">
            <a:solidFill>
              <a:srgbClr val="2DB218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5" name="Line 14"/>
          <p:cNvSpPr>
            <a:spLocks noChangeShapeType="1"/>
          </p:cNvSpPr>
          <p:nvPr/>
        </p:nvSpPr>
        <p:spPr bwMode="auto">
          <a:xfrm flipH="1">
            <a:off x="546100" y="3455988"/>
            <a:ext cx="0" cy="0"/>
          </a:xfrm>
          <a:prstGeom prst="line">
            <a:avLst/>
          </a:prstGeom>
          <a:noFill/>
          <a:ln w="76200">
            <a:solidFill>
              <a:srgbClr val="2DB218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6" name="Line 14"/>
          <p:cNvSpPr>
            <a:spLocks noChangeShapeType="1"/>
          </p:cNvSpPr>
          <p:nvPr/>
        </p:nvSpPr>
        <p:spPr bwMode="auto">
          <a:xfrm flipH="1">
            <a:off x="550863" y="4022725"/>
            <a:ext cx="0" cy="0"/>
          </a:xfrm>
          <a:prstGeom prst="line">
            <a:avLst/>
          </a:prstGeom>
          <a:noFill/>
          <a:ln w="76200">
            <a:solidFill>
              <a:srgbClr val="2DB218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7" name="Line 14"/>
          <p:cNvSpPr>
            <a:spLocks noChangeShapeType="1"/>
          </p:cNvSpPr>
          <p:nvPr/>
        </p:nvSpPr>
        <p:spPr bwMode="auto">
          <a:xfrm flipH="1">
            <a:off x="557213" y="4589463"/>
            <a:ext cx="0" cy="0"/>
          </a:xfrm>
          <a:prstGeom prst="line">
            <a:avLst/>
          </a:prstGeom>
          <a:noFill/>
          <a:ln w="76200">
            <a:solidFill>
              <a:srgbClr val="2DB218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 flipH="1">
            <a:off x="561975" y="5157788"/>
            <a:ext cx="0" cy="0"/>
          </a:xfrm>
          <a:prstGeom prst="line">
            <a:avLst/>
          </a:prstGeom>
          <a:noFill/>
          <a:ln w="76200">
            <a:solidFill>
              <a:srgbClr val="2DB218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 flipH="1">
            <a:off x="565150" y="5724525"/>
            <a:ext cx="0" cy="0"/>
          </a:xfrm>
          <a:prstGeom prst="line">
            <a:avLst/>
          </a:prstGeom>
          <a:noFill/>
          <a:ln w="76200">
            <a:solidFill>
              <a:srgbClr val="2DB218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0730" name="Picture 14" descr="tranvia mapa DEF.jpg                                           001CA5A8 JAVI-imac                      ABA78158:"/>
          <p:cNvPicPr>
            <a:picLocks noChangeAspect="1" noChangeArrowheads="1"/>
          </p:cNvPicPr>
          <p:nvPr/>
        </p:nvPicPr>
        <p:blipFill>
          <a:blip r:embed="rId3" r:link="rId4">
            <a:lum bright="-36000" contrast="62000"/>
          </a:blip>
          <a:srcRect b="3494"/>
          <a:stretch>
            <a:fillRect/>
          </a:stretch>
        </p:blipFill>
        <p:spPr bwMode="auto">
          <a:xfrm>
            <a:off x="781050" y="1844675"/>
            <a:ext cx="5519738" cy="4379913"/>
          </a:xfrm>
          <a:prstGeom prst="rect">
            <a:avLst/>
          </a:prstGeom>
          <a:noFill/>
          <a:ln w="38100">
            <a:solidFill>
              <a:srgbClr val="20A327"/>
            </a:solidFill>
            <a:miter lim="800000"/>
            <a:headEnd/>
            <a:tailEnd/>
          </a:ln>
        </p:spPr>
      </p:pic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3870325" y="3022600"/>
            <a:ext cx="188913" cy="1370013"/>
          </a:xfrm>
          <a:prstGeom prst="line">
            <a:avLst/>
          </a:prstGeom>
          <a:noFill/>
          <a:ln w="76200" cmpd="dbl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1954213" y="4176713"/>
            <a:ext cx="2173287" cy="1744662"/>
          </a:xfrm>
          <a:prstGeom prst="line">
            <a:avLst/>
          </a:prstGeom>
          <a:noFill/>
          <a:ln w="76200" cmpd="dbl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501775" y="5830888"/>
            <a:ext cx="536575" cy="90487"/>
          </a:xfrm>
          <a:prstGeom prst="line">
            <a:avLst/>
          </a:prstGeom>
          <a:noFill/>
          <a:ln w="76200" cmpd="dbl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4114800" y="3533775"/>
            <a:ext cx="1692275" cy="657225"/>
          </a:xfrm>
          <a:prstGeom prst="line">
            <a:avLst/>
          </a:prstGeom>
          <a:noFill/>
          <a:ln w="76200" cmpd="dbl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516688" y="3500438"/>
            <a:ext cx="244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200" b="1">
                <a:ea typeface="ＭＳ Ｐゴシック"/>
                <a:cs typeface="ＭＳ Ｐゴシック"/>
              </a:rPr>
              <a:t>En estudio el cierre del “anillo tranviario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476375" y="1125538"/>
            <a:ext cx="582771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28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Tranvía de Bilbao, el primer paso</a:t>
            </a:r>
          </a:p>
        </p:txBody>
      </p:sp>
      <p:pic>
        <p:nvPicPr>
          <p:cNvPr id="30737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21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09" grpId="0" animBg="1"/>
      <p:bldP spid="82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1 Grupo"/>
          <p:cNvGrpSpPr>
            <a:grpSpLocks/>
          </p:cNvGrpSpPr>
          <p:nvPr/>
        </p:nvGrpSpPr>
        <p:grpSpPr bwMode="auto">
          <a:xfrm>
            <a:off x="1476375" y="1282700"/>
            <a:ext cx="7331075" cy="4732338"/>
            <a:chOff x="1476375" y="1282902"/>
            <a:chExt cx="7330872" cy="4732674"/>
          </a:xfrm>
        </p:grpSpPr>
        <p:sp>
          <p:nvSpPr>
            <p:cNvPr id="32773" name="2 Rectángulo"/>
            <p:cNvSpPr>
              <a:spLocks noChangeArrowheads="1"/>
            </p:cNvSpPr>
            <p:nvPr/>
          </p:nvSpPr>
          <p:spPr bwMode="auto">
            <a:xfrm>
              <a:off x="1476375" y="1715206"/>
              <a:ext cx="4572000" cy="262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s-ES_tradnl" b="1">
                  <a:solidFill>
                    <a:srgbClr val="FF0000"/>
                  </a:solidFill>
                </a:rPr>
                <a:t>Bilbao Metropolitano</a:t>
              </a:r>
            </a:p>
            <a:p>
              <a:pPr marL="342900" indent="-342900">
                <a:spcBef>
                  <a:spcPct val="20000"/>
                </a:spcBef>
              </a:pPr>
              <a:endParaRPr lang="es-ES_tradnl" sz="1400" b="1"/>
            </a:p>
            <a:p>
              <a:pPr marL="342900" indent="-342900">
                <a:spcBef>
                  <a:spcPct val="20000"/>
                </a:spcBef>
              </a:pPr>
              <a:r>
                <a:rPr lang="es-ES_tradnl" b="1"/>
                <a:t>Antes del metro</a:t>
              </a:r>
              <a:r>
                <a:rPr lang="es-ES_tradnl"/>
                <a:t>: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s-ES_tradnl"/>
                <a:t>1.150.000 viajes motorizados: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s-ES_tradnl"/>
                <a:t>650.000 en coche.</a:t>
              </a:r>
              <a:endParaRPr lang="es-ES_tradnl" b="1"/>
            </a:p>
            <a:p>
              <a:pPr marL="342900" indent="-342900">
                <a:spcBef>
                  <a:spcPct val="20000"/>
                </a:spcBef>
              </a:pPr>
              <a:r>
                <a:rPr lang="es-ES_tradnl" b="1"/>
                <a:t>Con el metro (2011) :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s-ES_tradnl"/>
                <a:t>300.000 viajes media día laborable.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s-ES_tradnl"/>
                <a:t>56.000 coches menos al día</a:t>
              </a:r>
            </a:p>
          </p:txBody>
        </p:sp>
        <p:sp>
          <p:nvSpPr>
            <p:cNvPr id="32774" name="Rectangle 13"/>
            <p:cNvSpPr>
              <a:spLocks noChangeArrowheads="1"/>
            </p:cNvSpPr>
            <p:nvPr/>
          </p:nvSpPr>
          <p:spPr bwMode="auto">
            <a:xfrm>
              <a:off x="1476375" y="4314379"/>
              <a:ext cx="4572000" cy="120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marL="342900" indent="-342900">
                <a:spcBef>
                  <a:spcPct val="20000"/>
                </a:spcBef>
              </a:pPr>
              <a:r>
                <a:rPr lang="es-ES_tradnl" sz="1600">
                  <a:solidFill>
                    <a:srgbClr val="FF0000"/>
                  </a:solidFill>
                </a:rPr>
                <a:t>Población</a:t>
              </a:r>
              <a:endParaRPr lang="es-ES_tradnl" sz="1400">
                <a:solidFill>
                  <a:srgbClr val="FF0000"/>
                </a:solidFill>
              </a:endParaRPr>
            </a:p>
            <a:p>
              <a:pPr marL="342900" indent="-342900">
                <a:spcBef>
                  <a:spcPct val="20000"/>
                </a:spcBef>
              </a:pPr>
              <a:endParaRPr lang="es-ES_tradnl" sz="1400" b="1"/>
            </a:p>
            <a:p>
              <a:pPr marL="342900" indent="-342900">
                <a:spcBef>
                  <a:spcPct val="20000"/>
                </a:spcBef>
              </a:pPr>
              <a:r>
                <a:rPr lang="es-ES_tradnl" sz="1400" b="1"/>
                <a:t>Área Metropolitana: </a:t>
              </a:r>
              <a:r>
                <a:rPr lang="es-ES_tradnl" sz="1400"/>
                <a:t> 1 M habitantes.</a:t>
              </a:r>
              <a:endParaRPr lang="es-ES_tradnl" sz="1400" b="1"/>
            </a:p>
            <a:p>
              <a:pPr marL="342900" indent="-342900">
                <a:spcBef>
                  <a:spcPct val="20000"/>
                </a:spcBef>
              </a:pPr>
              <a:r>
                <a:rPr lang="es-ES_tradnl" sz="1400" b="1"/>
                <a:t>Bilbao capital: </a:t>
              </a:r>
              <a:r>
                <a:rPr lang="es-ES_tradnl" sz="1400"/>
                <a:t>0,4 M habitantes.</a:t>
              </a:r>
            </a:p>
          </p:txBody>
        </p:sp>
        <p:pic>
          <p:nvPicPr>
            <p:cNvPr id="32775" name="Picture 11" descr="CONTENED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3834" y="1282902"/>
              <a:ext cx="3093413" cy="47326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pic>
        <p:nvPicPr>
          <p:cNvPr id="32770" name="9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14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2275" y="584200"/>
            <a:ext cx="7153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800"/>
              </a:lnSpc>
              <a:buClr>
                <a:srgbClr val="F04E2D"/>
              </a:buClr>
            </a:pPr>
            <a:r>
              <a:rPr lang="es-ES" sz="2000" b="1">
                <a:latin typeface="Verdana" pitchFamily="34" charset="0"/>
              </a:rPr>
              <a:t>Transporte público y ferrocarriles metropolitanos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iprego.METROBILBAO\AppData\Local\Microsoft\Windows\Temporary Internet Files\Content.Outlook\LZ80SWR6\CF01F7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9144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CuadroTexto"/>
          <p:cNvSpPr txBox="1">
            <a:spLocks noChangeArrowheads="1"/>
          </p:cNvSpPr>
          <p:nvPr/>
        </p:nvSpPr>
        <p:spPr bwMode="auto">
          <a:xfrm>
            <a:off x="1476375" y="2205038"/>
            <a:ext cx="69834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/>
              <a:t>Muchas gracias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				</a:t>
            </a:r>
            <a:r>
              <a:rPr lang="es-ES" sz="1600">
                <a:solidFill>
                  <a:schemeClr val="tx2"/>
                </a:solidFill>
              </a:rPr>
              <a:t>E-mail: iprego@metrobilbao.net</a:t>
            </a:r>
            <a:endParaRPr lang="es-ES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14400"/>
            <a:ext cx="6469062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36625" y="1052513"/>
            <a:ext cx="7462838" cy="5030787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163" y="892175"/>
            <a:ext cx="80105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35 Grupo"/>
          <p:cNvGrpSpPr>
            <a:grpSpLocks/>
          </p:cNvGrpSpPr>
          <p:nvPr/>
        </p:nvGrpSpPr>
        <p:grpSpPr bwMode="auto">
          <a:xfrm>
            <a:off x="1189038" y="4992688"/>
            <a:ext cx="7486650" cy="371475"/>
            <a:chOff x="1549654" y="5589241"/>
            <a:chExt cx="7486841" cy="371055"/>
          </a:xfrm>
        </p:grpSpPr>
        <p:cxnSp>
          <p:nvCxnSpPr>
            <p:cNvPr id="7" name="6 Conector recto"/>
            <p:cNvCxnSpPr>
              <a:stCxn id="12315" idx="0"/>
            </p:cNvCxnSpPr>
            <p:nvPr/>
          </p:nvCxnSpPr>
          <p:spPr>
            <a:xfrm flipH="1" flipV="1">
              <a:off x="1721108" y="5589241"/>
              <a:ext cx="7123294" cy="30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3" name="10 CuadroTexto"/>
            <p:cNvSpPr txBox="1">
              <a:spLocks noChangeArrowheads="1"/>
            </p:cNvSpPr>
            <p:nvPr/>
          </p:nvSpPr>
          <p:spPr bwMode="auto">
            <a:xfrm>
              <a:off x="1549654" y="5645811"/>
              <a:ext cx="284052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0</a:t>
              </a:r>
            </a:p>
          </p:txBody>
        </p:sp>
        <p:sp>
          <p:nvSpPr>
            <p:cNvPr id="12314" name="11 CuadroTexto"/>
            <p:cNvSpPr txBox="1">
              <a:spLocks noChangeArrowheads="1"/>
            </p:cNvSpPr>
            <p:nvPr/>
          </p:nvSpPr>
          <p:spPr bwMode="auto">
            <a:xfrm>
              <a:off x="2914453" y="5642173"/>
              <a:ext cx="383438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10</a:t>
              </a:r>
            </a:p>
          </p:txBody>
        </p:sp>
        <p:sp>
          <p:nvSpPr>
            <p:cNvPr id="12315" name="12 CuadroTexto"/>
            <p:cNvSpPr txBox="1">
              <a:spLocks noChangeArrowheads="1"/>
            </p:cNvSpPr>
            <p:nvPr/>
          </p:nvSpPr>
          <p:spPr bwMode="auto">
            <a:xfrm>
              <a:off x="8653057" y="5619365"/>
              <a:ext cx="383438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50</a:t>
              </a:r>
            </a:p>
          </p:txBody>
        </p:sp>
        <p:sp>
          <p:nvSpPr>
            <p:cNvPr id="12316" name="13 CuadroTexto"/>
            <p:cNvSpPr txBox="1">
              <a:spLocks noChangeArrowheads="1"/>
            </p:cNvSpPr>
            <p:nvPr/>
          </p:nvSpPr>
          <p:spPr bwMode="auto">
            <a:xfrm>
              <a:off x="4371535" y="5641503"/>
              <a:ext cx="383438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20</a:t>
              </a:r>
            </a:p>
          </p:txBody>
        </p:sp>
        <p:sp>
          <p:nvSpPr>
            <p:cNvPr id="12317" name="14 CuadroTexto"/>
            <p:cNvSpPr txBox="1">
              <a:spLocks noChangeArrowheads="1"/>
            </p:cNvSpPr>
            <p:nvPr/>
          </p:nvSpPr>
          <p:spPr bwMode="auto">
            <a:xfrm>
              <a:off x="5796136" y="5652520"/>
              <a:ext cx="383438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30</a:t>
              </a:r>
            </a:p>
          </p:txBody>
        </p:sp>
        <p:sp>
          <p:nvSpPr>
            <p:cNvPr id="12318" name="15 CuadroTexto"/>
            <p:cNvSpPr txBox="1">
              <a:spLocks noChangeArrowheads="1"/>
            </p:cNvSpPr>
            <p:nvPr/>
          </p:nvSpPr>
          <p:spPr bwMode="auto">
            <a:xfrm>
              <a:off x="7236296" y="5641503"/>
              <a:ext cx="383438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40</a:t>
              </a:r>
            </a:p>
          </p:txBody>
        </p:sp>
      </p:grpSp>
      <p:grpSp>
        <p:nvGrpSpPr>
          <p:cNvPr id="12290" name="37 Grupo"/>
          <p:cNvGrpSpPr>
            <a:grpSpLocks/>
          </p:cNvGrpSpPr>
          <p:nvPr/>
        </p:nvGrpSpPr>
        <p:grpSpPr bwMode="auto">
          <a:xfrm>
            <a:off x="887413" y="2257425"/>
            <a:ext cx="444500" cy="2749550"/>
            <a:chOff x="1247251" y="2839630"/>
            <a:chExt cx="444429" cy="2749610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1691680" y="2839630"/>
              <a:ext cx="0" cy="2749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5" name="16 CuadroTexto"/>
            <p:cNvSpPr txBox="1">
              <a:spLocks noChangeArrowheads="1"/>
            </p:cNvSpPr>
            <p:nvPr/>
          </p:nvSpPr>
          <p:spPr bwMode="auto">
            <a:xfrm>
              <a:off x="1259632" y="5085184"/>
              <a:ext cx="3834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10</a:t>
              </a:r>
            </a:p>
          </p:txBody>
        </p:sp>
        <p:sp>
          <p:nvSpPr>
            <p:cNvPr id="12306" name="17 CuadroTexto"/>
            <p:cNvSpPr txBox="1">
              <a:spLocks noChangeArrowheads="1"/>
            </p:cNvSpPr>
            <p:nvPr/>
          </p:nvSpPr>
          <p:spPr bwMode="auto">
            <a:xfrm>
              <a:off x="1259632" y="4705399"/>
              <a:ext cx="3834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20</a:t>
              </a:r>
            </a:p>
          </p:txBody>
        </p:sp>
        <p:sp>
          <p:nvSpPr>
            <p:cNvPr id="12307" name="18 CuadroTexto"/>
            <p:cNvSpPr txBox="1">
              <a:spLocks noChangeArrowheads="1"/>
            </p:cNvSpPr>
            <p:nvPr/>
          </p:nvSpPr>
          <p:spPr bwMode="auto">
            <a:xfrm>
              <a:off x="1259632" y="4365104"/>
              <a:ext cx="3834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30</a:t>
              </a:r>
            </a:p>
          </p:txBody>
        </p:sp>
        <p:sp>
          <p:nvSpPr>
            <p:cNvPr id="12308" name="19 CuadroTexto"/>
            <p:cNvSpPr txBox="1">
              <a:spLocks noChangeArrowheads="1"/>
            </p:cNvSpPr>
            <p:nvPr/>
          </p:nvSpPr>
          <p:spPr bwMode="auto">
            <a:xfrm>
              <a:off x="1259632" y="4005064"/>
              <a:ext cx="3834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40</a:t>
              </a:r>
            </a:p>
          </p:txBody>
        </p:sp>
        <p:sp>
          <p:nvSpPr>
            <p:cNvPr id="12309" name="20 CuadroTexto"/>
            <p:cNvSpPr txBox="1">
              <a:spLocks noChangeArrowheads="1"/>
            </p:cNvSpPr>
            <p:nvPr/>
          </p:nvSpPr>
          <p:spPr bwMode="auto">
            <a:xfrm>
              <a:off x="1259632" y="3659014"/>
              <a:ext cx="3834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50</a:t>
              </a:r>
            </a:p>
          </p:txBody>
        </p:sp>
        <p:sp>
          <p:nvSpPr>
            <p:cNvPr id="12310" name="21 CuadroTexto"/>
            <p:cNvSpPr txBox="1">
              <a:spLocks noChangeArrowheads="1"/>
            </p:cNvSpPr>
            <p:nvPr/>
          </p:nvSpPr>
          <p:spPr bwMode="auto">
            <a:xfrm>
              <a:off x="1259632" y="3356992"/>
              <a:ext cx="3834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60</a:t>
              </a:r>
            </a:p>
          </p:txBody>
        </p:sp>
        <p:sp>
          <p:nvSpPr>
            <p:cNvPr id="12311" name="22 CuadroTexto"/>
            <p:cNvSpPr txBox="1">
              <a:spLocks noChangeArrowheads="1"/>
            </p:cNvSpPr>
            <p:nvPr/>
          </p:nvSpPr>
          <p:spPr bwMode="auto">
            <a:xfrm>
              <a:off x="1247251" y="2924944"/>
              <a:ext cx="3834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/>
                <a:t>70</a:t>
              </a:r>
            </a:p>
          </p:txBody>
        </p:sp>
      </p:grpSp>
      <p:grpSp>
        <p:nvGrpSpPr>
          <p:cNvPr id="12291" name="34 Grupo"/>
          <p:cNvGrpSpPr>
            <a:grpSpLocks/>
          </p:cNvGrpSpPr>
          <p:nvPr/>
        </p:nvGrpSpPr>
        <p:grpSpPr bwMode="auto">
          <a:xfrm>
            <a:off x="1692275" y="2328863"/>
            <a:ext cx="5759450" cy="2489200"/>
            <a:chOff x="2051720" y="2924944"/>
            <a:chExt cx="5760640" cy="2489502"/>
          </a:xfrm>
        </p:grpSpPr>
        <p:sp>
          <p:nvSpPr>
            <p:cNvPr id="29" name="28 Rectángulo redondeado"/>
            <p:cNvSpPr/>
            <p:nvPr/>
          </p:nvSpPr>
          <p:spPr>
            <a:xfrm>
              <a:off x="3106038" y="2924944"/>
              <a:ext cx="4706322" cy="1594043"/>
            </a:xfrm>
            <a:prstGeom prst="roundRect">
              <a:avLst/>
            </a:prstGeom>
            <a:pattFill prst="smConfetti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1"/>
                  </a:solidFill>
                </a:rPr>
                <a:t>Metro y ferrocarril de cercanías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2412157" y="3939479"/>
              <a:ext cx="2591335" cy="1073280"/>
            </a:xfrm>
            <a:prstGeom prst="roundRect">
              <a:avLst/>
            </a:prstGeom>
            <a:pattFill prst="wave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2051720" y="4705399"/>
              <a:ext cx="1800200" cy="687562"/>
            </a:xfrm>
            <a:prstGeom prst="roundRect">
              <a:avLst/>
            </a:prstGeom>
            <a:pattFill prst="wave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2412157" y="4528514"/>
              <a:ext cx="1656104" cy="368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latin typeface="+mn-lt"/>
                  <a:cs typeface="+mn-cs"/>
                </a:rPr>
                <a:t>Autobús rápido</a:t>
              </a:r>
              <a:endParaRPr lang="es-ES" b="1" dirty="0">
                <a:latin typeface="+mn-lt"/>
                <a:cs typeface="+mn-cs"/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3423603" y="3958531"/>
              <a:ext cx="1510025" cy="40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latin typeface="+mn-lt"/>
                  <a:cs typeface="+mn-cs"/>
                </a:rPr>
                <a:t>Metro ligero</a:t>
              </a:r>
              <a:endParaRPr lang="es-ES" sz="2000" b="1" dirty="0">
                <a:latin typeface="+mn-lt"/>
                <a:cs typeface="+mn-cs"/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3047289" y="4860341"/>
              <a:ext cx="876481" cy="368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latin typeface="+mn-lt"/>
                  <a:cs typeface="+mn-cs"/>
                </a:rPr>
                <a:t>Tranvía</a:t>
              </a:r>
              <a:endParaRPr lang="es-ES" b="1" dirty="0">
                <a:latin typeface="+mn-lt"/>
                <a:cs typeface="+mn-cs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051720" y="5044513"/>
              <a:ext cx="987629" cy="3699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b="1" dirty="0">
                  <a:latin typeface="+mn-lt"/>
                  <a:cs typeface="+mn-cs"/>
                </a:rPr>
                <a:t>Autobús</a:t>
              </a:r>
              <a:endParaRPr lang="es-ES" b="1" dirty="0">
                <a:latin typeface="+mn-lt"/>
                <a:cs typeface="+mn-cs"/>
              </a:endParaRPr>
            </a:p>
          </p:txBody>
        </p:sp>
      </p:grpSp>
      <p:sp>
        <p:nvSpPr>
          <p:cNvPr id="12292" name="2 CuadroTexto"/>
          <p:cNvSpPr txBox="1">
            <a:spLocks noChangeArrowheads="1"/>
          </p:cNvSpPr>
          <p:nvPr/>
        </p:nvSpPr>
        <p:spPr bwMode="auto">
          <a:xfrm>
            <a:off x="3249613" y="5281613"/>
            <a:ext cx="3554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Capacidad de oferta (miles plazas/hora)</a:t>
            </a:r>
          </a:p>
        </p:txBody>
      </p:sp>
      <p:sp>
        <p:nvSpPr>
          <p:cNvPr id="12293" name="36 CuadroTexto"/>
          <p:cNvSpPr txBox="1">
            <a:spLocks noChangeArrowheads="1"/>
          </p:cNvSpPr>
          <p:nvPr/>
        </p:nvSpPr>
        <p:spPr bwMode="auto">
          <a:xfrm>
            <a:off x="323850" y="1897063"/>
            <a:ext cx="2820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Velocidad comercial  (km/hora)</a:t>
            </a:r>
          </a:p>
        </p:txBody>
      </p:sp>
      <p:pic>
        <p:nvPicPr>
          <p:cNvPr id="12294" name="38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14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2275" y="584200"/>
            <a:ext cx="7153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800"/>
              </a:lnSpc>
              <a:buClr>
                <a:srgbClr val="F04E2D"/>
              </a:buClr>
            </a:pPr>
            <a:r>
              <a:rPr lang="es-ES" sz="2000" b="1">
                <a:latin typeface="Verdana" pitchFamily="34" charset="0"/>
              </a:rPr>
              <a:t>Transporte público y ferrocarriles metropolitanos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575" y="896938"/>
            <a:ext cx="480377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052513"/>
            <a:ext cx="73929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8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0000">
            <a:off x="762000" y="431800"/>
            <a:ext cx="7662863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8EEA67-3710-43D8-A3AC-C7D2565284D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403725" y="4451350"/>
            <a:ext cx="1841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s-ES_tradnl" sz="1400">
              <a:latin typeface="TrueRotisSemiSansLightTwo"/>
            </a:endParaRPr>
          </a:p>
          <a:p>
            <a:pPr>
              <a:spcBef>
                <a:spcPct val="50000"/>
              </a:spcBef>
            </a:pPr>
            <a:endParaRPr lang="es-ES_tradnl" sz="1400">
              <a:latin typeface="TrueRotisSemiSansLightTwo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441825" y="34099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s-ES_tradnl" sz="2000" b="1">
              <a:latin typeface="TrueRotisSemiSansLightTwo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36825" y="2884488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s-ES_tradnl" sz="1400">
              <a:latin typeface="TrueRotisSemiSansLightTwo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768600" y="2732088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 typeface="Zerkos"/>
              <a:buNone/>
            </a:pPr>
            <a:endParaRPr lang="es-ES_tradnl" sz="1400">
              <a:latin typeface="TrueRotisSemiSansLightTwo"/>
            </a:endParaRPr>
          </a:p>
        </p:txBody>
      </p:sp>
      <p:pic>
        <p:nvPicPr>
          <p:cNvPr id="20486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14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2275" y="584200"/>
            <a:ext cx="7153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800"/>
              </a:lnSpc>
              <a:buClr>
                <a:srgbClr val="F04E2D"/>
              </a:buClr>
            </a:pPr>
            <a:r>
              <a:rPr lang="es-ES" sz="2000" b="1">
                <a:latin typeface="Verdana" pitchFamily="34" charset="0"/>
              </a:rPr>
              <a:t>Transporte público y ferrocarriles metropolitanos</a:t>
            </a: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825" y="1052513"/>
            <a:ext cx="77565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478DCE-DA1A-42B6-BCA2-C89DE9C1741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403725" y="4451350"/>
            <a:ext cx="1841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s-ES_tradnl" sz="1400">
              <a:latin typeface="TrueRotisSemiSansLightTwo"/>
            </a:endParaRPr>
          </a:p>
          <a:p>
            <a:pPr>
              <a:spcBef>
                <a:spcPct val="50000"/>
              </a:spcBef>
            </a:pPr>
            <a:endParaRPr lang="es-ES_tradnl" sz="1400">
              <a:latin typeface="TrueRotisSemiSansLightTwo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41825" y="34099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s-ES_tradnl" sz="2000" b="1">
              <a:latin typeface="TrueRotisSemiSansLightTwo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36825" y="2884488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s-ES_tradnl" sz="1400">
              <a:latin typeface="TrueRotisSemiSansLightTwo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768600" y="2732088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 typeface="Zerkos"/>
              <a:buNone/>
            </a:pPr>
            <a:endParaRPr lang="es-ES_tradnl" sz="1400">
              <a:latin typeface="TrueRotisSemiSansLightTwo"/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557338"/>
            <a:ext cx="7720012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14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2275" y="584200"/>
            <a:ext cx="7153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800"/>
              </a:lnSpc>
              <a:buClr>
                <a:srgbClr val="F04E2D"/>
              </a:buClr>
            </a:pPr>
            <a:r>
              <a:rPr lang="es-ES" sz="2000" b="1">
                <a:latin typeface="Verdana" pitchFamily="34" charset="0"/>
              </a:rPr>
              <a:t>Transporte público y ferrocarriles metropolitanos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60788"/>
            <a:ext cx="86899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47638"/>
            <a:ext cx="21605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7" descr="logo euskotran.jpg                                             0017AD9ETxema08                        BE719D2D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115888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14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2275" y="584200"/>
            <a:ext cx="7153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800"/>
              </a:lnSpc>
              <a:buClr>
                <a:srgbClr val="F04E2D"/>
              </a:buClr>
            </a:pPr>
            <a:r>
              <a:rPr lang="es-ES" sz="2000" b="1">
                <a:latin typeface="Verdana" pitchFamily="34" charset="0"/>
              </a:rPr>
              <a:t>Inversiones</a:t>
            </a:r>
          </a:p>
        </p:txBody>
      </p:sp>
      <p:sp>
        <p:nvSpPr>
          <p:cNvPr id="24581" name="9 Rectángulo"/>
          <p:cNvSpPr>
            <a:spLocks noChangeArrowheads="1"/>
          </p:cNvSpPr>
          <p:nvPr/>
        </p:nvSpPr>
        <p:spPr bwMode="auto">
          <a:xfrm>
            <a:off x="250825" y="2493963"/>
            <a:ext cx="439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ES_tradnl" b="1"/>
              <a:t>Línea 3</a:t>
            </a:r>
            <a:r>
              <a:rPr lang="es-ES_tradnl"/>
              <a:t>: 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/>
              <a:t>Demanda (e): 15,2 M viajeros año</a:t>
            </a:r>
          </a:p>
        </p:txBody>
      </p:sp>
      <p:sp>
        <p:nvSpPr>
          <p:cNvPr id="24582" name="10 Rectángulo"/>
          <p:cNvSpPr>
            <a:spLocks noChangeArrowheads="1"/>
          </p:cNvSpPr>
          <p:nvPr/>
        </p:nvSpPr>
        <p:spPr bwMode="auto">
          <a:xfrm>
            <a:off x="4572000" y="2493963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ES_tradnl" b="1"/>
              <a:t>Línea 4</a:t>
            </a:r>
            <a:r>
              <a:rPr lang="es-ES_tradnl"/>
              <a:t>: 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/>
              <a:t>Demanda (e): 19,2 M viajeros año</a:t>
            </a:r>
          </a:p>
        </p:txBody>
      </p:sp>
      <p:sp>
        <p:nvSpPr>
          <p:cNvPr id="24583" name="13 Rectángulo"/>
          <p:cNvSpPr>
            <a:spLocks noChangeArrowheads="1"/>
          </p:cNvSpPr>
          <p:nvPr/>
        </p:nvSpPr>
        <p:spPr bwMode="auto">
          <a:xfrm>
            <a:off x="4572000" y="1700213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ES_tradnl" b="1"/>
              <a:t>Línea 5</a:t>
            </a:r>
            <a:r>
              <a:rPr lang="es-ES_tradnl"/>
              <a:t>: 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/>
              <a:t>Demanda (e):  5,5 M viajeros año</a:t>
            </a:r>
          </a:p>
        </p:txBody>
      </p:sp>
      <p:sp>
        <p:nvSpPr>
          <p:cNvPr id="24584" name="16 Rectángulo"/>
          <p:cNvSpPr>
            <a:spLocks noChangeArrowheads="1"/>
          </p:cNvSpPr>
          <p:nvPr/>
        </p:nvSpPr>
        <p:spPr bwMode="auto">
          <a:xfrm>
            <a:off x="250825" y="1700213"/>
            <a:ext cx="430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ES_tradnl" b="1"/>
              <a:t>Líneas 1 y 2</a:t>
            </a:r>
            <a:r>
              <a:rPr lang="es-ES_tradnl"/>
              <a:t>: 41 estaciones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/>
              <a:t>Demanda actual: 90,1 M viajeros año</a:t>
            </a:r>
          </a:p>
        </p:txBody>
      </p:sp>
      <p:sp>
        <p:nvSpPr>
          <p:cNvPr id="24585" name="17 Rectángulo"/>
          <p:cNvSpPr>
            <a:spLocks noChangeArrowheads="1"/>
          </p:cNvSpPr>
          <p:nvPr/>
        </p:nvSpPr>
        <p:spPr bwMode="auto">
          <a:xfrm>
            <a:off x="1735138" y="3167063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s-ES_tradnl" sz="2400" b="1">
                <a:solidFill>
                  <a:srgbClr val="0070C0"/>
                </a:solidFill>
              </a:rPr>
              <a:t>Solución adoptada: tren automático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50825" y="2492375"/>
            <a:ext cx="8689975" cy="1120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50825" y="1557338"/>
            <a:ext cx="8689975" cy="9350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lwhvhCJOkCdPjS7kbe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AW5sYHHeJ4OuDJEHBAG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AW5sYHHeJ4OuDJEHBAG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soYH0kaYta6wgQENWkJ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TH10zUt0NUnM2cV7cD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4hw9aKHPINshsjmxkL9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3kEq7y3BBJDrkDZXs3Cs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A4wVSkwX0xR1WRJ3bDd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IstJkGClFYRmdqCqWTh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AW5sYHHeJ4OuDJEHBAG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AW5sYHHeJ4OuDJEHBAG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AW5sYHHeJ4OuDJEHBAGK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13290</TotalTime>
  <Words>172</Words>
  <Application>Microsoft Office PowerPoint</Application>
  <PresentationFormat>Presentación en pantalla (4:3)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33" baseType="lpstr">
      <vt:lpstr>Arial</vt:lpstr>
      <vt:lpstr>Verdana</vt:lpstr>
      <vt:lpstr>Calibri</vt:lpstr>
      <vt:lpstr>ＭＳ Ｐゴシック</vt:lpstr>
      <vt:lpstr>Trebuchet MS</vt:lpstr>
      <vt:lpstr>TrueRotisSemiSansLightTwo</vt:lpstr>
      <vt:lpstr>Zerkos</vt:lpstr>
      <vt:lpstr>Times</vt:lpstr>
      <vt:lpstr>Complex</vt:lpstr>
      <vt:lpstr>Arial Black</vt:lpstr>
      <vt:lpstr>Century Schoolbook</vt:lpstr>
      <vt:lpstr>Arial Narrow</vt:lpstr>
      <vt:lpstr>ヒラギノ角ゴ ProN W3</vt:lpstr>
      <vt:lpstr>Times New Roman</vt:lpstr>
      <vt:lpstr>Tema de Office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</dc:creator>
  <cp:lastModifiedBy>DGARCIA</cp:lastModifiedBy>
  <cp:revision>1638</cp:revision>
  <cp:lastPrinted>2011-10-20T15:26:15Z</cp:lastPrinted>
  <dcterms:created xsi:type="dcterms:W3CDTF">2010-10-27T09:50:58Z</dcterms:created>
  <dcterms:modified xsi:type="dcterms:W3CDTF">2011-11-22T19:46:09Z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16WcphwewyPxwcTtZBz7Nm0ho_xFppwqMDQlNZN8spvk</vt:lpwstr>
  </property>
  <property fmtid="{D5CDD505-2E9C-101B-9397-08002B2CF9AE}" pid="3" name="Google.Documents.RevisionId">
    <vt:lpwstr>00528009923240916765</vt:lpwstr>
  </property>
  <property fmtid="{D5CDD505-2E9C-101B-9397-08002B2CF9AE}" pid="4" name="Google.Documents.PreviousRevisionId">
    <vt:lpwstr>09724291522709863906</vt:lpwstr>
  </property>
  <property fmtid="{D5CDD505-2E9C-101B-9397-08002B2CF9AE}" pid="5" name="Google.Documents.PluginVersion">
    <vt:lpwstr>2.0.2154.5604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