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934" r:id="rId2"/>
  </p:sldMasterIdLst>
  <p:notesMasterIdLst>
    <p:notesMasterId r:id="rId30"/>
  </p:notesMasterIdLst>
  <p:handoutMasterIdLst>
    <p:handoutMasterId r:id="rId31"/>
  </p:handoutMasterIdLst>
  <p:sldIdLst>
    <p:sldId id="315" r:id="rId3"/>
    <p:sldId id="314" r:id="rId4"/>
    <p:sldId id="311" r:id="rId5"/>
    <p:sldId id="339" r:id="rId6"/>
    <p:sldId id="326" r:id="rId7"/>
    <p:sldId id="328" r:id="rId8"/>
    <p:sldId id="329" r:id="rId9"/>
    <p:sldId id="330" r:id="rId10"/>
    <p:sldId id="331" r:id="rId11"/>
    <p:sldId id="333" r:id="rId12"/>
    <p:sldId id="332" r:id="rId13"/>
    <p:sldId id="336" r:id="rId14"/>
    <p:sldId id="337" r:id="rId15"/>
    <p:sldId id="344" r:id="rId16"/>
    <p:sldId id="341" r:id="rId17"/>
    <p:sldId id="338" r:id="rId18"/>
    <p:sldId id="316" r:id="rId19"/>
    <p:sldId id="322" r:id="rId20"/>
    <p:sldId id="312" r:id="rId21"/>
    <p:sldId id="282" r:id="rId22"/>
    <p:sldId id="285" r:id="rId23"/>
    <p:sldId id="342" r:id="rId24"/>
    <p:sldId id="288" r:id="rId25"/>
    <p:sldId id="303" r:id="rId26"/>
    <p:sldId id="304" r:id="rId27"/>
    <p:sldId id="302" r:id="rId28"/>
    <p:sldId id="343" r:id="rId29"/>
  </p:sldIdLst>
  <p:sldSz cx="9144000" cy="6858000" type="screen4x3"/>
  <p:notesSz cx="7077075" cy="90043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DCFF09"/>
    <a:srgbClr val="CC99FF"/>
    <a:srgbClr val="9999FF"/>
    <a:srgbClr val="008000"/>
    <a:srgbClr val="FF6600"/>
    <a:srgbClr val="808080"/>
    <a:srgbClr val="006600"/>
    <a:srgbClr val="1D1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07" autoAdjust="0"/>
  </p:normalViewPr>
  <p:slideViewPr>
    <p:cSldViewPr>
      <p:cViewPr>
        <p:scale>
          <a:sx n="112" d="100"/>
          <a:sy n="112" d="100"/>
        </p:scale>
        <p:origin x="-896" y="-16"/>
      </p:cViewPr>
      <p:guideLst>
        <p:guide orient="horz" pos="3854"/>
        <p:guide pos="54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412" y="-108"/>
      </p:cViewPr>
      <p:guideLst>
        <p:guide orient="horz" pos="2836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438" y="0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51863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438" y="8551863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D9F65F-7BA3-5C48-ACD9-F5BFBF39D95A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39596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438" y="0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276725"/>
            <a:ext cx="5661025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51863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8551863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CDB3B0-2FEE-D243-AAF1-7EFCBB701C45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1278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r>
              <a:rPr lang="es-ES"/>
              <a:t>----- Notas de la reunión (14/09/11 12:22) -----</a:t>
            </a:r>
          </a:p>
          <a:p>
            <a:r>
              <a:rPr lang="es-ES"/>
              <a:t>Presentación empresa que factura más de $3,000 mill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B3B0-2FEE-D243-AAF1-7EFCBB701C45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232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>
          <a:xfrm>
            <a:off x="708025" y="4278313"/>
            <a:ext cx="5661025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177" tIns="46589" rIns="93177" bIns="46589"/>
          <a:lstStyle/>
          <a:p>
            <a:pPr>
              <a:spcBef>
                <a:spcPct val="0"/>
              </a:spcBef>
            </a:pPr>
            <a:endParaRPr lang="es-MX">
              <a:ea typeface="ＭＳ Ｐゴシック" charset="0"/>
            </a:endParaRPr>
          </a:p>
        </p:txBody>
      </p:sp>
      <p:sp>
        <p:nvSpPr>
          <p:cNvPr id="58372" name="3 Marcador de número de diapositiva"/>
          <p:cNvSpPr txBox="1">
            <a:spLocks noGrp="1"/>
          </p:cNvSpPr>
          <p:nvPr/>
        </p:nvSpPr>
        <p:spPr bwMode="auto">
          <a:xfrm>
            <a:off x="4008438" y="8551863"/>
            <a:ext cx="30670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42ADBB-B659-864B-B41F-24264EB08C66}" type="slidenum">
              <a:rPr lang="es-MX" sz="1800">
                <a:latin typeface="Calibri" charset="0"/>
                <a:cs typeface="Arial" charset="0"/>
              </a:rPr>
              <a:pPr eaLnBrk="1" hangingPunct="1"/>
              <a:t>20</a:t>
            </a:fld>
            <a:endParaRPr lang="es-MX" sz="18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2 Marcador de notas"/>
          <p:cNvSpPr>
            <a:spLocks noGrp="1"/>
          </p:cNvSpPr>
          <p:nvPr>
            <p:ph type="body" idx="1"/>
          </p:nvPr>
        </p:nvSpPr>
        <p:spPr>
          <a:xfrm>
            <a:off x="708025" y="4278313"/>
            <a:ext cx="5661025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165" tIns="46583" rIns="93165" bIns="46583"/>
          <a:lstStyle/>
          <a:p>
            <a:pPr>
              <a:spcBef>
                <a:spcPct val="0"/>
              </a:spcBef>
            </a:pPr>
            <a:endParaRPr lang="es-MX">
              <a:ea typeface="ＭＳ Ｐゴシック" charset="0"/>
            </a:endParaRPr>
          </a:p>
        </p:txBody>
      </p:sp>
      <p:sp>
        <p:nvSpPr>
          <p:cNvPr id="64516" name="3 Marcador de número de diapositiva"/>
          <p:cNvSpPr txBox="1">
            <a:spLocks noGrp="1"/>
          </p:cNvSpPr>
          <p:nvPr/>
        </p:nvSpPr>
        <p:spPr bwMode="auto">
          <a:xfrm>
            <a:off x="4008438" y="8551863"/>
            <a:ext cx="30670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5" tIns="46583" rIns="93165" bIns="46583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2B0BB0-0055-A841-A103-BE4A2B54FDC8}" type="slidenum">
              <a:rPr lang="es-MX" sz="1800">
                <a:cs typeface="Arial" charset="0"/>
              </a:rPr>
              <a:pPr eaLnBrk="1" hangingPunct="1"/>
              <a:t>21</a:t>
            </a:fld>
            <a:endParaRPr lang="es-MX" sz="180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896" y="2420888"/>
            <a:ext cx="7903792" cy="1828612"/>
          </a:xfr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6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301208"/>
            <a:ext cx="5458968" cy="62179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dirty="0"/>
          </a:p>
        </p:txBody>
      </p:sp>
      <p:pic>
        <p:nvPicPr>
          <p:cNvPr id="4" name="Imagen 3" descr="PIEDEPAG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7384"/>
            <a:ext cx="9180513" cy="864096"/>
          </a:xfrm>
          <a:prstGeom prst="rect">
            <a:avLst/>
          </a:prstGeom>
        </p:spPr>
      </p:pic>
      <p:sp>
        <p:nvSpPr>
          <p:cNvPr id="7" name="Rectángulo 6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encabezacompleto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09320"/>
            <a:ext cx="9144000" cy="5118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94148544"/>
      </p:ext>
    </p:extLst>
  </p:cSld>
  <p:clrMapOvr>
    <a:masterClrMapping/>
  </p:clrMapOvr>
  <p:transition xmlns:p14="http://schemas.microsoft.com/office/powerpoint/2010/main"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97589" cy="854968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68759"/>
            <a:ext cx="8035925" cy="4849465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576" y="6309320"/>
            <a:ext cx="15240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" smtClean="0"/>
              <a:t>Lámina </a:t>
            </a:r>
            <a:fld id="{0B00D472-0897-2543-BDC2-49F4F142C5C7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2848282"/>
      </p:ext>
    </p:extLst>
  </p:cSld>
  <p:clrMapOvr>
    <a:masterClrMapping/>
  </p:clrMapOvr>
  <p:transition xmlns:p14="http://schemas.microsoft.com/office/powerpoint/2010/main"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107504" y="6309320"/>
            <a:ext cx="1800200" cy="432048"/>
          </a:xfrm>
        </p:spPr>
        <p:txBody>
          <a:bodyPr/>
          <a:lstStyle>
            <a:lvl1pPr algn="l">
              <a:defRPr/>
            </a:lvl1pPr>
          </a:lstStyle>
          <a:p>
            <a:r>
              <a:rPr lang="es-ES" smtClean="0"/>
              <a:t>Lámina </a:t>
            </a:r>
            <a:fld id="{E4D60D78-4566-494F-A7A5-BFC3185B59DA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5" name="Rectángulo 4"/>
          <p:cNvSpPr/>
          <p:nvPr userDrawn="1"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3568" y="44624"/>
            <a:ext cx="7954020" cy="854968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1950713"/>
      </p:ext>
    </p:extLst>
  </p:cSld>
  <p:clrMapOvr>
    <a:masterClrMapping/>
  </p:clrMapOvr>
  <p:transition xmlns:p14="http://schemas.microsoft.com/office/powerpoint/2010/main"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45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479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37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2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7544" y="476672"/>
            <a:ext cx="828092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/>
              <a:t>Clic para editar título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7544" y="1268760"/>
            <a:ext cx="835292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552" y="6309320"/>
            <a:ext cx="1800200" cy="43204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dirty="0" smtClean="0">
                <a:solidFill>
                  <a:srgbClr val="FFFFFF"/>
                </a:solidFill>
              </a:rPr>
              <a:t>Lámina No. </a:t>
            </a:r>
            <a:fld id="{E4D60D78-4566-494F-A7A5-BFC3185B59DA}" type="slidenum">
              <a:rPr lang="es-ES" smtClean="0">
                <a:solidFill>
                  <a:srgbClr val="FFFFFF"/>
                </a:solidFill>
              </a:rPr>
              <a:pPr/>
              <a:t>‹Nr.›</a:t>
            </a:fld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2" name="Imagen 1" descr="encabezacompleto.jp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632"/>
            <a:ext cx="9144000" cy="5118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</p:pic>
      <p:pic>
        <p:nvPicPr>
          <p:cNvPr id="3" name="Imagen 2" descr="PIEDEPAG.jp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92688"/>
            <a:ext cx="9180512" cy="6926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33" r:id="rId3"/>
  </p:sldLayoutIdLst>
  <p:transition xmlns:p14="http://schemas.microsoft.com/office/powerpoint/2010/main" spd="slow">
    <p:random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>
              <a:lumMod val="75000"/>
            </a:schemeClr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2800" kern="12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sz="28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2400" kern="1200">
          <a:solidFill>
            <a:schemeClr val="tx2"/>
          </a:solidFill>
          <a:latin typeface="+mn-lt"/>
          <a:ea typeface="ＭＳ Ｐゴシック" charset="-128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arra_logo_xxv_asamblea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92563"/>
            <a:ext cx="914400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 descr="logo_xxv_asamblea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95"/>
          <a:stretch>
            <a:fillRect/>
          </a:stretch>
        </p:blipFill>
        <p:spPr bwMode="auto">
          <a:xfrm>
            <a:off x="0" y="0"/>
            <a:ext cx="2484438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3"/>
          <p:cNvSpPr>
            <a:spLocks noChangeArrowheads="1"/>
          </p:cNvSpPr>
          <p:nvPr userDrawn="1"/>
        </p:nvSpPr>
        <p:spPr bwMode="auto">
          <a:xfrm>
            <a:off x="3995738" y="6521450"/>
            <a:ext cx="5148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1600">
                <a:solidFill>
                  <a:schemeClr val="bg1"/>
                </a:solidFill>
                <a:latin typeface="Trebuchet MS" charset="0"/>
                <a:cs typeface="Arial" charset="0"/>
              </a:rPr>
              <a:t>“Presente y futuro de la movilidad en Iberoamérica” </a:t>
            </a:r>
          </a:p>
        </p:txBody>
      </p:sp>
    </p:spTree>
    <p:extLst>
      <p:ext uri="{BB962C8B-B14F-4D97-AF65-F5344CB8AC3E}">
        <p14:creationId xmlns:p14="http://schemas.microsoft.com/office/powerpoint/2010/main" val="64079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36" r:id="rId2"/>
    <p:sldLayoutId id="2147483940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Trebuchet MS" pitchFamily="34" charset="0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Trebuchet MS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Trebuchet MS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Trebuchet MS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Trebuchet MS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Font typeface="Wingdings" charset="0"/>
        <a:defRPr sz="2400">
          <a:solidFill>
            <a:schemeClr val="tx1"/>
          </a:solidFill>
          <a:latin typeface="Trebuchet MS" pitchFamily="34" charset="0"/>
          <a:ea typeface="ＭＳ Ｐゴシック" charset="0"/>
          <a:cs typeface="+mn-cs"/>
        </a:defRPr>
      </a:lvl1pPr>
      <a:lvl2pPr marL="522288" indent="-65088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 smtClean="0"/>
              <a:t>										</a:t>
            </a:r>
            <a:endParaRPr lang="es-ES" dirty="0"/>
          </a:p>
        </p:txBody>
      </p:sp>
      <p:pic>
        <p:nvPicPr>
          <p:cNvPr id="11" name="Imagen 10" descr="encabezacompleto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5092103" y="332656"/>
            <a:ext cx="3800377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</p:pic>
      <p:sp>
        <p:nvSpPr>
          <p:cNvPr id="12" name="Título 3"/>
          <p:cNvSpPr txBox="1">
            <a:spLocks/>
          </p:cNvSpPr>
          <p:nvPr/>
        </p:nvSpPr>
        <p:spPr>
          <a:xfrm>
            <a:off x="611560" y="1916832"/>
            <a:ext cx="7903792" cy="146857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rebuchet MS" pitchFamily="34" charset="0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s-ES_tradnl" sz="4800" dirty="0" smtClean="0">
                <a:solidFill>
                  <a:schemeClr val="tx1"/>
                </a:solidFill>
                <a:latin typeface="Century Gothic" charset="0"/>
                <a:cs typeface="ＭＳ Ｐゴシック" charset="0"/>
              </a:rPr>
              <a:t>La movilidad en la Zona Metropolitana de Guadalajara</a:t>
            </a:r>
            <a:endParaRPr lang="es-ES_tradnl" sz="4800" dirty="0">
              <a:solidFill>
                <a:schemeClr val="tx1"/>
              </a:solidFill>
              <a:latin typeface="Century Gothic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9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l"/>
      </p:transition>
    </mc:Choice>
    <mc:Fallback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4213" y="1484784"/>
            <a:ext cx="286385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700" b="1" dirty="0">
                <a:solidFill>
                  <a:srgbClr val="000066"/>
                </a:solidFill>
                <a:latin typeface="Arial" charset="0"/>
              </a:rPr>
              <a:t>Electrificación</a:t>
            </a:r>
          </a:p>
          <a:p>
            <a:pPr>
              <a:spcBef>
                <a:spcPct val="50000"/>
              </a:spcBef>
            </a:pPr>
            <a:r>
              <a:rPr lang="es-MX" sz="1700" b="1" dirty="0">
                <a:solidFill>
                  <a:srgbClr val="000066"/>
                </a:solidFill>
                <a:latin typeface="Arial" charset="0"/>
              </a:rPr>
              <a:t>Sistema de peaje               .</a:t>
            </a:r>
          </a:p>
          <a:p>
            <a:pPr>
              <a:spcBef>
                <a:spcPct val="50000"/>
              </a:spcBef>
            </a:pPr>
            <a:r>
              <a:rPr lang="es-MX" sz="1700" b="1" dirty="0">
                <a:solidFill>
                  <a:srgbClr val="000066"/>
                </a:solidFill>
                <a:latin typeface="Arial" charset="0"/>
              </a:rPr>
              <a:t>Control de tráfico</a:t>
            </a:r>
          </a:p>
          <a:p>
            <a:pPr>
              <a:spcBef>
                <a:spcPct val="50000"/>
              </a:spcBef>
            </a:pPr>
            <a:r>
              <a:rPr lang="es-MX" sz="1700" b="1" dirty="0">
                <a:solidFill>
                  <a:srgbClr val="000066"/>
                </a:solidFill>
                <a:latin typeface="Arial" charset="0"/>
              </a:rPr>
              <a:t>Conducción de trenes</a:t>
            </a:r>
          </a:p>
          <a:p>
            <a:pPr>
              <a:spcBef>
                <a:spcPct val="50000"/>
              </a:spcBef>
            </a:pPr>
            <a:r>
              <a:rPr lang="es-MX" sz="1700" b="1" dirty="0">
                <a:solidFill>
                  <a:srgbClr val="000066"/>
                </a:solidFill>
                <a:latin typeface="Arial" charset="0"/>
              </a:rPr>
              <a:t>Composición de trenes</a:t>
            </a:r>
          </a:p>
          <a:p>
            <a:pPr>
              <a:spcBef>
                <a:spcPct val="50000"/>
              </a:spcBef>
            </a:pPr>
            <a:r>
              <a:rPr lang="es-MX" sz="1700" b="1" dirty="0">
                <a:solidFill>
                  <a:srgbClr val="000066"/>
                </a:solidFill>
                <a:latin typeface="Arial" charset="0"/>
              </a:rPr>
              <a:t>Velocidad comercial</a:t>
            </a:r>
          </a:p>
          <a:p>
            <a:pPr>
              <a:spcBef>
                <a:spcPct val="50000"/>
              </a:spcBef>
            </a:pPr>
            <a:r>
              <a:rPr lang="es-MX" sz="1700" b="1" dirty="0">
                <a:solidFill>
                  <a:srgbClr val="000066"/>
                </a:solidFill>
                <a:latin typeface="Arial" charset="0"/>
              </a:rPr>
              <a:t>Estaciones</a:t>
            </a:r>
          </a:p>
          <a:p>
            <a:pPr>
              <a:spcBef>
                <a:spcPct val="50000"/>
              </a:spcBef>
            </a:pPr>
            <a:r>
              <a:rPr lang="es-MX" sz="1700" b="1" dirty="0">
                <a:solidFill>
                  <a:srgbClr val="000066"/>
                </a:solidFill>
                <a:latin typeface="Arial" charset="0"/>
              </a:rPr>
              <a:t>Circulación</a:t>
            </a:r>
          </a:p>
          <a:p>
            <a:pPr>
              <a:spcBef>
                <a:spcPct val="50000"/>
              </a:spcBef>
            </a:pPr>
            <a:r>
              <a:rPr lang="es-MX" sz="1700" b="1" dirty="0">
                <a:solidFill>
                  <a:srgbClr val="000066"/>
                </a:solidFill>
                <a:latin typeface="Arial" charset="0"/>
              </a:rPr>
              <a:t>Sentido de circulación</a:t>
            </a:r>
          </a:p>
          <a:p>
            <a:pPr>
              <a:spcBef>
                <a:spcPct val="50000"/>
              </a:spcBef>
            </a:pPr>
            <a:r>
              <a:rPr lang="es-MX" sz="1700" b="1" dirty="0">
                <a:solidFill>
                  <a:srgbClr val="000066"/>
                </a:solidFill>
                <a:latin typeface="Arial" charset="0"/>
              </a:rPr>
              <a:t>Sistema de rodado</a:t>
            </a:r>
          </a:p>
          <a:p>
            <a:pPr>
              <a:spcBef>
                <a:spcPct val="50000"/>
              </a:spcBef>
            </a:pPr>
            <a:r>
              <a:rPr lang="es-MX" sz="1700" b="1" dirty="0">
                <a:solidFill>
                  <a:srgbClr val="000066"/>
                </a:solidFill>
                <a:latin typeface="Arial" charset="0"/>
              </a:rPr>
              <a:t>Tipo de riel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563938" y="1484784"/>
            <a:ext cx="538480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700" b="1">
                <a:solidFill>
                  <a:srgbClr val="000066"/>
                </a:solidFill>
                <a:latin typeface="Arial" charset="0"/>
              </a:rPr>
              <a:t>750 Vcc, por catenaria</a:t>
            </a:r>
          </a:p>
          <a:p>
            <a:pPr>
              <a:spcBef>
                <a:spcPct val="50000"/>
              </a:spcBef>
            </a:pPr>
            <a:r>
              <a:rPr lang="es-MX" sz="1700" b="1">
                <a:solidFill>
                  <a:srgbClr val="000066"/>
                </a:solidFill>
                <a:latin typeface="Arial" charset="0"/>
              </a:rPr>
              <a:t>Por ficha reutilizable y por tarjeta inteligente que libera el torniquete de entrada</a:t>
            </a:r>
          </a:p>
          <a:p>
            <a:pPr>
              <a:spcBef>
                <a:spcPct val="50000"/>
              </a:spcBef>
            </a:pPr>
            <a:r>
              <a:rPr lang="es-MX" sz="1700" b="1">
                <a:solidFill>
                  <a:srgbClr val="000066"/>
                </a:solidFill>
                <a:latin typeface="Arial" charset="0"/>
              </a:rPr>
              <a:t>Por mesas de control y relevadores de seguridad</a:t>
            </a:r>
          </a:p>
          <a:p>
            <a:pPr>
              <a:spcBef>
                <a:spcPct val="50000"/>
              </a:spcBef>
            </a:pPr>
            <a:r>
              <a:rPr lang="es-MX" sz="1700" b="1">
                <a:solidFill>
                  <a:srgbClr val="000066"/>
                </a:solidFill>
                <a:latin typeface="Arial" charset="0"/>
              </a:rPr>
              <a:t>En forma manual</a:t>
            </a:r>
          </a:p>
          <a:p>
            <a:pPr>
              <a:spcBef>
                <a:spcPct val="50000"/>
              </a:spcBef>
            </a:pPr>
            <a:r>
              <a:rPr lang="es-MX" sz="1700" b="1">
                <a:solidFill>
                  <a:srgbClr val="000066"/>
                </a:solidFill>
                <a:latin typeface="Arial" charset="0"/>
              </a:rPr>
              <a:t>Mínimo tren sencillo, máximo quintuple en línea 2                                     </a:t>
            </a:r>
          </a:p>
          <a:p>
            <a:pPr>
              <a:spcBef>
                <a:spcPct val="50000"/>
              </a:spcBef>
            </a:pPr>
            <a:r>
              <a:rPr lang="es-MX" sz="1700" b="1">
                <a:solidFill>
                  <a:srgbClr val="000066"/>
                </a:solidFill>
                <a:latin typeface="Arial" charset="0"/>
              </a:rPr>
              <a:t>33 Km/h en línea 1   y   35 Km/h en línea 2</a:t>
            </a:r>
          </a:p>
          <a:p>
            <a:pPr>
              <a:spcBef>
                <a:spcPct val="50000"/>
              </a:spcBef>
            </a:pPr>
            <a:r>
              <a:rPr lang="es-MX" sz="1700" b="1">
                <a:solidFill>
                  <a:srgbClr val="000066"/>
                </a:solidFill>
                <a:latin typeface="Arial" charset="0"/>
              </a:rPr>
              <a:t>provistas de sistema de alumbrado y emergencia</a:t>
            </a:r>
          </a:p>
          <a:p>
            <a:pPr>
              <a:spcBef>
                <a:spcPct val="50000"/>
              </a:spcBef>
            </a:pPr>
            <a:r>
              <a:rPr lang="es-MX" sz="1700" b="1">
                <a:solidFill>
                  <a:srgbClr val="000066"/>
                </a:solidFill>
                <a:latin typeface="Arial" charset="0"/>
              </a:rPr>
              <a:t>Por rieles de seguridad</a:t>
            </a:r>
          </a:p>
          <a:p>
            <a:pPr>
              <a:spcBef>
                <a:spcPct val="50000"/>
              </a:spcBef>
            </a:pPr>
            <a:r>
              <a:rPr lang="es-MX" sz="1700" b="1">
                <a:solidFill>
                  <a:srgbClr val="000066"/>
                </a:solidFill>
                <a:latin typeface="Arial" charset="0"/>
              </a:rPr>
              <a:t>Derecha</a:t>
            </a:r>
          </a:p>
          <a:p>
            <a:pPr>
              <a:spcBef>
                <a:spcPct val="50000"/>
              </a:spcBef>
            </a:pPr>
            <a:r>
              <a:rPr lang="es-MX" sz="1700" b="1">
                <a:solidFill>
                  <a:srgbClr val="000066"/>
                </a:solidFill>
                <a:latin typeface="Arial" charset="0"/>
              </a:rPr>
              <a:t>Férreo</a:t>
            </a:r>
          </a:p>
          <a:p>
            <a:pPr>
              <a:spcBef>
                <a:spcPct val="50000"/>
              </a:spcBef>
            </a:pPr>
            <a:r>
              <a:rPr lang="es-MX" sz="1700" b="1">
                <a:solidFill>
                  <a:srgbClr val="000066"/>
                </a:solidFill>
                <a:latin typeface="Arial" charset="0"/>
              </a:rPr>
              <a:t>RE 115, con uniones soldadas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5976664" cy="1080120"/>
          </a:xfr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s-MX" sz="2800" dirty="0">
                <a:latin typeface="Arial" charset="0"/>
              </a:rPr>
              <a:t>Características de equipamiento </a:t>
            </a:r>
            <a:br>
              <a:rPr lang="es-MX" sz="2800" dirty="0">
                <a:latin typeface="Arial" charset="0"/>
              </a:rPr>
            </a:br>
            <a:r>
              <a:rPr lang="es-MX" sz="2800" dirty="0">
                <a:latin typeface="Arial" charset="0"/>
              </a:rPr>
              <a:t>Red Tren Eléctrico</a:t>
            </a:r>
            <a:endParaRPr lang="es-ES" sz="2800" dirty="0">
              <a:latin typeface="Arial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s-ES" smtClean="0"/>
              <a:t>Lámina </a:t>
            </a:r>
            <a:fld id="{0B00D472-0897-2543-BDC2-49F4F142C5C7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319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s-ES" smtClean="0"/>
              <a:t>Lámina </a:t>
            </a:r>
            <a:fld id="{0B00D472-0897-2543-BDC2-49F4F142C5C7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81630" tIns="40815" rIns="81630" bIns="40815" anchor="ctr"/>
          <a:lstStyle/>
          <a:p>
            <a:r>
              <a:rPr lang="es-MX" dirty="0" smtClean="0">
                <a:latin typeface="Century Gothic" charset="0"/>
                <a:ea typeface="ＭＳ Ｐゴシック" charset="0"/>
                <a:cs typeface="ＭＳ Ｐゴシック" charset="0"/>
              </a:rPr>
              <a:t>BASE </a:t>
            </a:r>
            <a:r>
              <a:rPr lang="es-MX" dirty="0" smtClean="0">
                <a:latin typeface="Century Gothic" charset="0"/>
                <a:ea typeface="ＭＳ Ｐゴシック" charset="0"/>
                <a:cs typeface="ＭＳ Ｐゴシック" charset="0"/>
              </a:rPr>
              <a:t>DE MTTO </a:t>
            </a:r>
            <a:r>
              <a:rPr lang="es-MX" dirty="0" smtClean="0">
                <a:latin typeface="Century Gothic" charset="0"/>
                <a:ea typeface="ＭＳ Ｐゴシック" charset="0"/>
                <a:cs typeface="ＭＳ Ｐゴシック" charset="0"/>
              </a:rPr>
              <a:t>TETLÁN </a:t>
            </a:r>
            <a:r>
              <a:rPr lang="es-MX" sz="2000" dirty="0" smtClean="0">
                <a:latin typeface="Century Gothic" charset="0"/>
                <a:ea typeface="ＭＳ Ｐゴシック" charset="0"/>
                <a:cs typeface="ＭＳ Ｐゴシック" charset="0"/>
              </a:rPr>
              <a:t>(visita t</a:t>
            </a:r>
            <a:r>
              <a:rPr lang="es-MX" sz="2000" dirty="0" smtClean="0">
                <a:latin typeface="Century Gothic" charset="0"/>
                <a:ea typeface="ＭＳ Ｐゴシック" charset="0"/>
                <a:cs typeface="ＭＳ Ｐゴシック" charset="0"/>
              </a:rPr>
              <a:t>écnica el jueves)</a:t>
            </a:r>
            <a:endParaRPr lang="es-E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Imagen 1" descr="BMTTO TETLÁN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79634" y="859432"/>
            <a:ext cx="8158077" cy="530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1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s-ES" smtClean="0"/>
              <a:t>Lámina </a:t>
            </a:r>
            <a:fld id="{0B00D472-0897-2543-BDC2-49F4F142C5C7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954020" cy="854968"/>
          </a:xfrm>
          <a:noFill/>
        </p:spPr>
        <p:txBody>
          <a:bodyPr lIns="81630" tIns="40815" rIns="81630" bIns="40815" anchor="ctr"/>
          <a:lstStyle/>
          <a:p>
            <a:r>
              <a:rPr lang="es-ES" sz="3200" dirty="0" smtClean="0">
                <a:latin typeface="Century Gothic" charset="0"/>
                <a:ea typeface="ＭＳ Ｐゴシック" charset="0"/>
                <a:cs typeface="ＭＳ Ｐゴシック" charset="0"/>
              </a:rPr>
              <a:t>SITEUR </a:t>
            </a:r>
            <a:r>
              <a:rPr lang="es-ES" dirty="0" smtClean="0">
                <a:latin typeface="Century Gothic" charset="0"/>
                <a:ea typeface="ＭＳ Ｐゴシック" charset="0"/>
                <a:cs typeface="ＭＳ Ｐゴシック" charset="0"/>
              </a:rPr>
              <a:t>Alimentadora </a:t>
            </a:r>
            <a:r>
              <a:rPr lang="es-ES" dirty="0">
                <a:latin typeface="Century Gothic" charset="0"/>
                <a:ea typeface="ＭＳ Ｐゴシック" charset="0"/>
                <a:cs typeface="ＭＳ Ｐゴシック" charset="0"/>
              </a:rPr>
              <a:t>Pre </a:t>
            </a:r>
            <a:r>
              <a:rPr lang="es-ES" dirty="0" smtClean="0">
                <a:latin typeface="Century Gothic" charset="0"/>
                <a:ea typeface="ＭＳ Ｐゴシック" charset="0"/>
                <a:cs typeface="ＭＳ Ｐゴシック" charset="0"/>
              </a:rPr>
              <a:t>Tren </a:t>
            </a:r>
            <a:r>
              <a:rPr lang="es-ES" dirty="0">
                <a:latin typeface="Century Gothic" charset="0"/>
                <a:ea typeface="ＭＳ Ｐゴシック" charset="0"/>
                <a:cs typeface="ＭＳ Ｐゴシック" charset="0"/>
              </a:rPr>
              <a:t>2007 </a:t>
            </a:r>
            <a:r>
              <a:rPr lang="es-ES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s-ES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s-ES" sz="2000" dirty="0" smtClean="0">
                <a:latin typeface="Century Gothic" charset="0"/>
                <a:ea typeface="ＭＳ Ｐゴシック" charset="0"/>
                <a:cs typeface="ＭＳ Ｐゴシック" charset="0"/>
              </a:rPr>
              <a:t>El mejor servicio de autob</a:t>
            </a:r>
            <a:r>
              <a:rPr lang="es-ES" sz="2000" dirty="0" smtClean="0">
                <a:latin typeface="Century Gothic" charset="0"/>
                <a:ea typeface="ＭＳ Ｐゴシック" charset="0"/>
                <a:cs typeface="ＭＳ Ｐゴシック" charset="0"/>
              </a:rPr>
              <a:t>ús de la ZMG (Servicio Plus)</a:t>
            </a:r>
            <a:endParaRPr lang="es-ES" sz="32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Imagen 1" descr="PM L1+L2+P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709" y="1196752"/>
            <a:ext cx="7916863" cy="499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0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80920" cy="792088"/>
          </a:xfrm>
          <a:noFill/>
        </p:spPr>
        <p:txBody>
          <a:bodyPr lIns="81630" tIns="40815" rIns="81630" bIns="40815" anchor="ctr"/>
          <a:lstStyle/>
          <a:p>
            <a:r>
              <a:rPr lang="es-ES" sz="3200" dirty="0" smtClean="0">
                <a:latin typeface="Century Gothic" charset="0"/>
                <a:ea typeface="ＭＳ Ｐゴシック" charset="0"/>
                <a:cs typeface="ＭＳ Ｐゴシック" charset="0"/>
              </a:rPr>
              <a:t>SITEUR </a:t>
            </a:r>
            <a:r>
              <a:rPr lang="es-ES" sz="3200" dirty="0" smtClean="0">
                <a:latin typeface="Century Gothic" charset="0"/>
                <a:ea typeface="ＭＳ Ｐゴシック" charset="0"/>
                <a:cs typeface="ＭＳ Ｐゴシック" charset="0"/>
              </a:rPr>
              <a:t>BRT </a:t>
            </a:r>
            <a:r>
              <a:rPr lang="es-ES" sz="3200" dirty="0" err="1" smtClean="0">
                <a:latin typeface="Century Gothic" charset="0"/>
                <a:ea typeface="ＭＳ Ｐゴシック" charset="0"/>
                <a:cs typeface="ＭＳ Ｐゴシック" charset="0"/>
              </a:rPr>
              <a:t>MacroBús</a:t>
            </a:r>
            <a:r>
              <a:rPr lang="es-ES" sz="3200" dirty="0" smtClean="0">
                <a:latin typeface="Century Gothic" charset="0"/>
                <a:ea typeface="ＭＳ Ｐゴシック" charset="0"/>
                <a:cs typeface="ＭＳ Ｐゴシック" charset="0"/>
              </a:rPr>
              <a:t> (2009) </a:t>
            </a:r>
            <a:r>
              <a:rPr lang="es-ES" sz="20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s-ES" sz="20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s-ES" sz="2000" dirty="0" smtClean="0">
                <a:latin typeface="Century Gothic" charset="0"/>
                <a:ea typeface="ＭＳ Ｐゴシック" charset="0"/>
                <a:cs typeface="ＭＳ Ｐゴシック" charset="0"/>
              </a:rPr>
              <a:t>Incremento de m</a:t>
            </a:r>
            <a:r>
              <a:rPr lang="es-ES" sz="2000" dirty="0" smtClean="0">
                <a:latin typeface="Century Gothic" charset="0"/>
                <a:ea typeface="ＭＳ Ｐゴシック" charset="0"/>
                <a:cs typeface="ＭＳ Ｐゴシック" charset="0"/>
              </a:rPr>
              <a:t>ás del 45% en la oferta de viajes. Red de alimentadoras.</a:t>
            </a:r>
            <a:endParaRPr lang="es-ES" sz="32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Imagen 2" descr="PM+L1+L2+PT+MB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825" y="1268760"/>
            <a:ext cx="7916863" cy="4920903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>
          <a:xfrm>
            <a:off x="7236296" y="692696"/>
            <a:ext cx="1800200" cy="365125"/>
          </a:xfrm>
        </p:spPr>
        <p:txBody>
          <a:bodyPr/>
          <a:lstStyle/>
          <a:p>
            <a:r>
              <a:rPr lang="es-ES" smtClean="0"/>
              <a:t>Lámina </a:t>
            </a:r>
            <a:fld id="{0B00D472-0897-2543-BDC2-49F4F142C5C7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4644008" y="3933056"/>
            <a:ext cx="1224136" cy="1656184"/>
          </a:xfrm>
          <a:prstGeom prst="ellipse">
            <a:avLst/>
          </a:prstGeom>
          <a:solidFill>
            <a:schemeClr val="accent2">
              <a:lumMod val="10000"/>
              <a:lumOff val="90000"/>
              <a:alpha val="1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Alimentadoras</a:t>
            </a:r>
            <a:endParaRPr lang="es-ES" sz="1200" dirty="0"/>
          </a:p>
        </p:txBody>
      </p:sp>
      <p:sp>
        <p:nvSpPr>
          <p:cNvPr id="8" name="Elipse 7"/>
          <p:cNvSpPr/>
          <p:nvPr/>
        </p:nvSpPr>
        <p:spPr>
          <a:xfrm>
            <a:off x="5724128" y="1196752"/>
            <a:ext cx="1224136" cy="711696"/>
          </a:xfrm>
          <a:prstGeom prst="ellipse">
            <a:avLst/>
          </a:prstGeom>
          <a:solidFill>
            <a:schemeClr val="accent2">
              <a:lumMod val="10000"/>
              <a:lumOff val="90000"/>
              <a:alpha val="1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01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s-ES" dirty="0" smtClean="0"/>
              <a:t>Lámina </a:t>
            </a:r>
            <a:fld id="{E4D60D78-4566-494F-A7A5-BFC3185B59DA}" type="slidenum">
              <a:rPr lang="es-ES" smtClean="0"/>
              <a:pPr/>
              <a:t>14</a:t>
            </a:fld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94444" y="197768"/>
            <a:ext cx="7954020" cy="854968"/>
          </a:xfrm>
        </p:spPr>
        <p:txBody>
          <a:bodyPr/>
          <a:lstStyle/>
          <a:p>
            <a:r>
              <a:rPr lang="es-ES" dirty="0" smtClean="0"/>
              <a:t>Ventajas competitivas de SITEUR</a:t>
            </a:r>
            <a:endParaRPr lang="es-E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55576" y="1124744"/>
            <a:ext cx="835292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0"/>
              <a:buChar char="¡"/>
              <a:defRPr sz="2000" kern="12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D0000"/>
              </a:buClr>
              <a:buSzPct val="100000"/>
              <a:buFont typeface="Wingdings 2" charset="0"/>
              <a:buChar char="¡"/>
              <a:defRPr sz="2800" kern="120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0"/>
              <a:buChar char="¡"/>
              <a:defRPr sz="2400" kern="120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D0000"/>
              </a:buClr>
              <a:buSzPct val="100000"/>
              <a:buFont typeface="Wingdings 2" charset="0"/>
              <a:buChar char="¡"/>
              <a:defRPr sz="2000" kern="120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0"/>
              <a:buChar char="¡"/>
              <a:defRPr sz="2000" kern="120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800" b="1" dirty="0" smtClean="0"/>
              <a:t>Organismo P</a:t>
            </a:r>
            <a:r>
              <a:rPr lang="es-ES_tradnl" sz="2800" b="1" dirty="0" smtClean="0"/>
              <a:t>úblico Descentralizado del Estado de Jalisco:</a:t>
            </a:r>
            <a:endParaRPr lang="es-ES_tradnl" sz="2800" b="1" dirty="0" smtClean="0"/>
          </a:p>
          <a:p>
            <a:pPr lvl="2"/>
            <a:r>
              <a:rPr lang="es-ES_tradnl" dirty="0" smtClean="0"/>
              <a:t>Exclusividad de la operaci</a:t>
            </a:r>
            <a:r>
              <a:rPr lang="es-ES_tradnl" dirty="0" smtClean="0"/>
              <a:t>ón de Transporte Público Masivo - Multimodal.</a:t>
            </a:r>
          </a:p>
          <a:p>
            <a:pPr lvl="2"/>
            <a:r>
              <a:rPr lang="es-ES_tradnl" dirty="0" smtClean="0"/>
              <a:t>Operador de gobierno superavitario ( 0 subsidios) con tarifa inferior a 50 centavos de dólar.</a:t>
            </a:r>
          </a:p>
          <a:p>
            <a:pPr lvl="2"/>
            <a:r>
              <a:rPr lang="es-ES_tradnl" dirty="0" smtClean="0"/>
              <a:t>Reconocimientos y premios:</a:t>
            </a:r>
          </a:p>
          <a:p>
            <a:pPr lvl="3"/>
            <a:r>
              <a:rPr lang="es-ES_tradnl" dirty="0" smtClean="0"/>
              <a:t>Calificación de los usuarios de 96 / 100 en calidad.</a:t>
            </a:r>
          </a:p>
          <a:p>
            <a:pPr lvl="3"/>
            <a:r>
              <a:rPr lang="es-ES_tradnl" dirty="0" smtClean="0"/>
              <a:t>Premio Jalisco a la Calidad.</a:t>
            </a:r>
            <a:endParaRPr lang="es-ES_tradnl" dirty="0"/>
          </a:p>
          <a:p>
            <a:pPr lvl="3"/>
            <a:r>
              <a:rPr lang="es-ES_tradnl" dirty="0" smtClean="0"/>
              <a:t>Empresa Socialmente Responsable.</a:t>
            </a:r>
          </a:p>
          <a:p>
            <a:pPr lvl="3"/>
            <a:r>
              <a:rPr lang="es-ES_tradnl" dirty="0" smtClean="0"/>
              <a:t>Empresa Familiarmente Responsable.</a:t>
            </a:r>
          </a:p>
          <a:p>
            <a:pPr lvl="3"/>
            <a:r>
              <a:rPr lang="es-ES_tradnl" dirty="0" smtClean="0"/>
              <a:t>Empresa Incluyente</a:t>
            </a:r>
          </a:p>
        </p:txBody>
      </p:sp>
      <p:pic>
        <p:nvPicPr>
          <p:cNvPr id="9" name="Imagen 8" descr="encabezacompleto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398" t="15983" r="2568" b="27615"/>
          <a:stretch/>
        </p:blipFill>
        <p:spPr>
          <a:xfrm rot="16200000">
            <a:off x="-2700807" y="2780929"/>
            <a:ext cx="6120681" cy="6480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88714643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20" cy="792088"/>
          </a:xfrm>
        </p:spPr>
        <p:txBody>
          <a:bodyPr/>
          <a:lstStyle/>
          <a:p>
            <a:r>
              <a:rPr lang="es-ES" sz="3200" dirty="0" smtClean="0"/>
              <a:t>Rehabilitación 16 TLG 88’s</a:t>
            </a:r>
            <a:endParaRPr lang="es-ES" sz="3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s-ES" smtClean="0"/>
              <a:t>Lámina </a:t>
            </a:r>
            <a:fld id="{0B00D472-0897-2543-BDC2-49F4F142C5C7}" type="slidenum">
              <a:rPr lang="es-ES" smtClean="0"/>
              <a:pPr/>
              <a:t>15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765096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s-ES" smtClean="0"/>
              <a:t>Lámina </a:t>
            </a:r>
            <a:fld id="{E4D60D78-4566-494F-A7A5-BFC3185B59DA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planes de movilidad ante el reto de </a:t>
            </a:r>
            <a:r>
              <a:rPr lang="es-ES" dirty="0" err="1" smtClean="0"/>
              <a:t>crecimien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-1" b="1"/>
          <a:stretch/>
        </p:blipFill>
        <p:spPr>
          <a:xfrm>
            <a:off x="35495" y="1196752"/>
            <a:ext cx="9162351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0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599" y="2127745"/>
            <a:ext cx="8645881" cy="396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s-ES" smtClean="0"/>
              <a:t>Lámina </a:t>
            </a:r>
            <a:fld id="{E4D60D78-4566-494F-A7A5-BFC3185B59DA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Descripción de la ZMG:</a:t>
            </a:r>
            <a:endParaRPr lang="es-E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9734" y="4102978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4749" y="4102978"/>
            <a:ext cx="94442" cy="23610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63500">
              <a:srgbClr val="DCFF09">
                <a:alpha val="59000"/>
              </a:srgbClr>
            </a:glow>
          </a:effec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0835" y="4102978"/>
            <a:ext cx="94442" cy="23610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63500">
              <a:srgbClr val="DCFF09">
                <a:alpha val="59000"/>
              </a:srgbClr>
            </a:glow>
          </a:effec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102978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0034" y="4102978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7768" y="4102978"/>
            <a:ext cx="94442" cy="23610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63500">
              <a:srgbClr val="DCFF09">
                <a:alpha val="59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3854" y="4102978"/>
            <a:ext cx="94442" cy="23610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63500">
              <a:srgbClr val="DCFF09">
                <a:alpha val="59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3949" y="4102978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0034" y="3835088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1982" y="4102978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6998" y="4102978"/>
            <a:ext cx="94442" cy="23610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63500">
              <a:srgbClr val="DCFF09">
                <a:alpha val="59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3084" y="4102978"/>
            <a:ext cx="94442" cy="23610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63500">
              <a:srgbClr val="DCFF09">
                <a:alpha val="59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102978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1982" y="3826158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826158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585056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102978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102978"/>
            <a:ext cx="94442" cy="23610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63500">
              <a:srgbClr val="DCFF09">
                <a:alpha val="59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6118" y="4102978"/>
            <a:ext cx="94442" cy="23610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63500">
              <a:srgbClr val="DCFF09">
                <a:alpha val="59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443" y="4102978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4529" y="3826158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443" y="3826158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4529" y="3585056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443" y="3585056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335025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9544" y="3835088"/>
            <a:ext cx="94442" cy="23610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63500">
              <a:srgbClr val="DCFF09">
                <a:alpha val="59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3509" y="4102978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8525" y="4102978"/>
            <a:ext cx="94442" cy="23610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63500">
              <a:srgbClr val="DCFF09">
                <a:alpha val="59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611" y="4102978"/>
            <a:ext cx="94442" cy="23610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63500">
              <a:srgbClr val="DCFF09">
                <a:alpha val="59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7423" y="4102978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3509" y="3826158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7423" y="3826158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3509" y="3585056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7423" y="3585056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3509" y="3335025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8525" y="3835088"/>
            <a:ext cx="94442" cy="23610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63500">
              <a:srgbClr val="DCFF09">
                <a:alpha val="59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7423" y="3335025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9353" y="4102978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4368" y="4102978"/>
            <a:ext cx="94442" cy="23610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63500">
              <a:srgbClr val="DCFF09">
                <a:alpha val="59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0454" y="4102978"/>
            <a:ext cx="94442" cy="23610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63500">
              <a:srgbClr val="DCFF09">
                <a:alpha val="59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3267" y="4102978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9353" y="3826158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3267" y="3826158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9353" y="3585056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3267" y="3585056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9353" y="3335025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4368" y="3835088"/>
            <a:ext cx="94442" cy="23610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63500">
              <a:srgbClr val="DCFF09">
                <a:alpha val="59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3267" y="3335025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0454" y="3826158"/>
            <a:ext cx="94442" cy="23610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63500">
              <a:srgbClr val="DCFF09">
                <a:alpha val="59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084994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4126" y="4102978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9142" y="4102978"/>
            <a:ext cx="94442" cy="23610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63500">
              <a:srgbClr val="DCFF09">
                <a:alpha val="59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5228" y="4102978"/>
            <a:ext cx="94442" cy="23610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63500">
              <a:srgbClr val="DCFF09">
                <a:alpha val="59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8040" y="4102978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4126" y="3826158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8040" y="3826158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4126" y="3585056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8040" y="3585056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4126" y="3335025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9142" y="3835088"/>
            <a:ext cx="94442" cy="23610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63500">
              <a:srgbClr val="DCFF09">
                <a:alpha val="59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8040" y="3335025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5228" y="3826158"/>
            <a:ext cx="94442" cy="23610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63500">
              <a:srgbClr val="DCFF09">
                <a:alpha val="59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4126" y="3084994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9142" y="3585056"/>
            <a:ext cx="94442" cy="23610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63500">
              <a:srgbClr val="DCFF09">
                <a:alpha val="59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8040" y="3084994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958" y="2834963"/>
            <a:ext cx="94442" cy="2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289" y="692696"/>
            <a:ext cx="794630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5245126"/>
            <a:ext cx="310466" cy="77616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glow rad="63500">
              <a:srgbClr val="DCFF09">
                <a:alpha val="59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5229201"/>
            <a:ext cx="288032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346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0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2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3500"/>
                            </p:stCondLst>
                            <p:childTnLst>
                              <p:par>
                                <p:cTn id="2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5500"/>
                            </p:stCondLst>
                            <p:childTnLst>
                              <p:par>
                                <p:cTn id="2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6500"/>
                            </p:stCondLst>
                            <p:childTnLst>
                              <p:par>
                                <p:cTn id="2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9500"/>
                            </p:stCondLst>
                            <p:childTnLst>
                              <p:par>
                                <p:cTn id="2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0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0500"/>
                            </p:stCondLst>
                            <p:childTnLst>
                              <p:par>
                                <p:cTn id="30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1000"/>
                            </p:stCondLst>
                            <p:childTnLst>
                              <p:par>
                                <p:cTn id="3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1500"/>
                            </p:stCondLst>
                            <p:childTnLst>
                              <p:par>
                                <p:cTn id="3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2000"/>
                            </p:stCondLst>
                            <p:childTnLst>
                              <p:par>
                                <p:cTn id="3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2500"/>
                            </p:stCondLst>
                            <p:childTnLst>
                              <p:par>
                                <p:cTn id="3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3500"/>
                            </p:stCondLst>
                            <p:childTnLst>
                              <p:par>
                                <p:cTn id="3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4000"/>
                            </p:stCondLst>
                            <p:childTnLst>
                              <p:par>
                                <p:cTn id="3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34500"/>
                            </p:stCondLst>
                            <p:childTnLst>
                              <p:par>
                                <p:cTn id="3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0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3651" y="607219"/>
            <a:ext cx="4967139" cy="525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560" y="260648"/>
            <a:ext cx="8582687" cy="40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97" y="3830836"/>
            <a:ext cx="1526977" cy="152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5"/>
          <p:cNvSpPr>
            <a:spLocks/>
          </p:cNvSpPr>
          <p:nvPr/>
        </p:nvSpPr>
        <p:spPr bwMode="auto">
          <a:xfrm>
            <a:off x="607219" y="1558231"/>
            <a:ext cx="4652367" cy="133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</a:tabLst>
            </a:pPr>
            <a:r>
              <a:rPr lang="en-US" sz="3400">
                <a:solidFill>
                  <a:srgbClr val="0079A5"/>
                </a:solidFill>
                <a:latin typeface="Arial Bold" charset="0"/>
                <a:cs typeface="Arial Bold" charset="0"/>
                <a:sym typeface="Arial Bold" charset="0"/>
              </a:rPr>
              <a:t>PROYECTOS</a:t>
            </a:r>
          </a:p>
          <a:p>
            <a:pPr>
              <a:lnSpc>
                <a:spcPct val="80000"/>
              </a:lnSpc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</a:tabLst>
            </a:pPr>
            <a:r>
              <a:rPr lang="en-US" sz="3400">
                <a:solidFill>
                  <a:srgbClr val="0079A5"/>
                </a:solidFill>
                <a:latin typeface="Arial Bold" charset="0"/>
                <a:cs typeface="Arial Bold" charset="0"/>
                <a:sym typeface="Arial Bold" charset="0"/>
              </a:rPr>
              <a:t>ACTUALES</a:t>
            </a:r>
          </a:p>
          <a:p>
            <a:pPr>
              <a:lnSpc>
                <a:spcPct val="80000"/>
              </a:lnSpc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</a:tabLst>
            </a:pPr>
            <a:r>
              <a:rPr lang="en-US" sz="3400">
                <a:solidFill>
                  <a:srgbClr val="0079A5"/>
                </a:solidFill>
                <a:latin typeface="Arial Bold" charset="0"/>
                <a:cs typeface="Arial Bold" charset="0"/>
                <a:sym typeface="Arial Bold" charset="0"/>
              </a:rPr>
              <a:t>DE MOVILIDAD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0836" y="1151930"/>
            <a:ext cx="4848820" cy="7268766"/>
          </a:xfrm>
          <a:prstGeom prst="rect">
            <a:avLst/>
          </a:prstGeom>
          <a:noFill/>
          <a:ln>
            <a:noFill/>
          </a:ln>
          <a:effectLst>
            <a:outerShdw blurRad="127000" dist="76200" dir="3180010" algn="ctr" rotWithShape="0">
              <a:schemeClr val="bg2">
                <a:alpha val="60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193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1679721" y="2348880"/>
            <a:ext cx="5844607" cy="139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s-ES" sz="5400" dirty="0" smtClean="0"/>
              <a:t>Proyecto Línea 3</a:t>
            </a:r>
            <a:endParaRPr lang="es-ES" sz="54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s-ES" smtClean="0"/>
              <a:t>Lámina </a:t>
            </a:r>
            <a:fld id="{0B00D472-0897-2543-BDC2-49F4F142C5C7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937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99592" y="1196752"/>
            <a:ext cx="72334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Bienvenidos</a:t>
            </a:r>
            <a:endParaRPr lang="es-ES_tradnl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9144000" cy="312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955127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s-ES" smtClean="0"/>
              <a:t>Lámina </a:t>
            </a:r>
            <a:fld id="{0B00D472-0897-2543-BDC2-49F4F142C5C7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57346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>
                <a:latin typeface="Century Gothic" charset="0"/>
                <a:ea typeface="ＭＳ Ｐゴシック" charset="0"/>
                <a:cs typeface="ＭＳ Ｐゴシック" charset="0"/>
              </a:rPr>
              <a:t>Línea 3: Santa Fé – Periférico Norte</a:t>
            </a:r>
          </a:p>
        </p:txBody>
      </p:sp>
      <p:pic>
        <p:nvPicPr>
          <p:cNvPr id="13" name="12 Imagen" descr="M_urbananegra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lum bright="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592" y="1196752"/>
            <a:ext cx="7344816" cy="4920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13 Forma libre"/>
          <p:cNvSpPr/>
          <p:nvPr/>
        </p:nvSpPr>
        <p:spPr>
          <a:xfrm>
            <a:off x="4357688" y="3214688"/>
            <a:ext cx="808037" cy="146050"/>
          </a:xfrm>
          <a:custGeom>
            <a:avLst/>
            <a:gdLst>
              <a:gd name="connsiteX0" fmla="*/ 0 w 629392"/>
              <a:gd name="connsiteY0" fmla="*/ 0 h 142504"/>
              <a:gd name="connsiteX1" fmla="*/ 629392 w 629392"/>
              <a:gd name="connsiteY1" fmla="*/ 142504 h 14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392" h="142504">
                <a:moveTo>
                  <a:pt x="0" y="0"/>
                </a:moveTo>
                <a:lnTo>
                  <a:pt x="629392" y="142504"/>
                </a:lnTo>
              </a:path>
            </a:pathLst>
          </a:custGeom>
          <a:ln w="571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/>
          </a:p>
        </p:txBody>
      </p:sp>
      <p:sp>
        <p:nvSpPr>
          <p:cNvPr id="15" name="14 Forma libre"/>
          <p:cNvSpPr/>
          <p:nvPr/>
        </p:nvSpPr>
        <p:spPr>
          <a:xfrm>
            <a:off x="3419475" y="2374900"/>
            <a:ext cx="1009650" cy="2017713"/>
          </a:xfrm>
          <a:custGeom>
            <a:avLst/>
            <a:gdLst>
              <a:gd name="connsiteX0" fmla="*/ 0 w 736270"/>
              <a:gd name="connsiteY0" fmla="*/ 2303813 h 2303813"/>
              <a:gd name="connsiteX1" fmla="*/ 653143 w 736270"/>
              <a:gd name="connsiteY1" fmla="*/ 961901 h 2303813"/>
              <a:gd name="connsiteX2" fmla="*/ 688769 w 736270"/>
              <a:gd name="connsiteY2" fmla="*/ 510639 h 2303813"/>
              <a:gd name="connsiteX3" fmla="*/ 736270 w 736270"/>
              <a:gd name="connsiteY3" fmla="*/ 0 h 2303813"/>
              <a:gd name="connsiteX4" fmla="*/ 736270 w 736270"/>
              <a:gd name="connsiteY4" fmla="*/ 0 h 2303813"/>
              <a:gd name="connsiteX0" fmla="*/ 273537 w 1009807"/>
              <a:gd name="connsiteY0" fmla="*/ 2303813 h 2303813"/>
              <a:gd name="connsiteX1" fmla="*/ 0 w 1009807"/>
              <a:gd name="connsiteY1" fmla="*/ 2018037 h 2303813"/>
              <a:gd name="connsiteX2" fmla="*/ 926680 w 1009807"/>
              <a:gd name="connsiteY2" fmla="*/ 961901 h 2303813"/>
              <a:gd name="connsiteX3" fmla="*/ 962306 w 1009807"/>
              <a:gd name="connsiteY3" fmla="*/ 510639 h 2303813"/>
              <a:gd name="connsiteX4" fmla="*/ 1009807 w 1009807"/>
              <a:gd name="connsiteY4" fmla="*/ 0 h 2303813"/>
              <a:gd name="connsiteX5" fmla="*/ 1009807 w 1009807"/>
              <a:gd name="connsiteY5" fmla="*/ 0 h 2303813"/>
              <a:gd name="connsiteX0" fmla="*/ 0 w 1009807"/>
              <a:gd name="connsiteY0" fmla="*/ 2018037 h 2018037"/>
              <a:gd name="connsiteX1" fmla="*/ 926680 w 1009807"/>
              <a:gd name="connsiteY1" fmla="*/ 961901 h 2018037"/>
              <a:gd name="connsiteX2" fmla="*/ 962306 w 1009807"/>
              <a:gd name="connsiteY2" fmla="*/ 510639 h 2018037"/>
              <a:gd name="connsiteX3" fmla="*/ 1009807 w 1009807"/>
              <a:gd name="connsiteY3" fmla="*/ 0 h 2018037"/>
              <a:gd name="connsiteX4" fmla="*/ 1009807 w 1009807"/>
              <a:gd name="connsiteY4" fmla="*/ 0 h 201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807" h="2018037">
                <a:moveTo>
                  <a:pt x="0" y="2018037"/>
                </a:moveTo>
                <a:lnTo>
                  <a:pt x="926680" y="961901"/>
                </a:lnTo>
                <a:lnTo>
                  <a:pt x="962306" y="510639"/>
                </a:lnTo>
                <a:lnTo>
                  <a:pt x="1009807" y="0"/>
                </a:lnTo>
                <a:lnTo>
                  <a:pt x="1009807" y="0"/>
                </a:lnTo>
              </a:path>
            </a:pathLst>
          </a:custGeom>
          <a:ln w="5715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/>
          </a:p>
        </p:txBody>
      </p:sp>
      <p:sp>
        <p:nvSpPr>
          <p:cNvPr id="16" name="15 Forma libre"/>
          <p:cNvSpPr/>
          <p:nvPr/>
        </p:nvSpPr>
        <p:spPr>
          <a:xfrm>
            <a:off x="4429125" y="2149475"/>
            <a:ext cx="831850" cy="2339975"/>
          </a:xfrm>
          <a:custGeom>
            <a:avLst/>
            <a:gdLst>
              <a:gd name="connsiteX0" fmla="*/ 831273 w 831273"/>
              <a:gd name="connsiteY0" fmla="*/ 0 h 2339439"/>
              <a:gd name="connsiteX1" fmla="*/ 665018 w 831273"/>
              <a:gd name="connsiteY1" fmla="*/ 403761 h 2339439"/>
              <a:gd name="connsiteX2" fmla="*/ 190005 w 831273"/>
              <a:gd name="connsiteY2" fmla="*/ 1151906 h 2339439"/>
              <a:gd name="connsiteX3" fmla="*/ 0 w 831273"/>
              <a:gd name="connsiteY3" fmla="*/ 1484415 h 2339439"/>
              <a:gd name="connsiteX4" fmla="*/ 11875 w 831273"/>
              <a:gd name="connsiteY4" fmla="*/ 1698171 h 2339439"/>
              <a:gd name="connsiteX5" fmla="*/ 213756 w 831273"/>
              <a:gd name="connsiteY5" fmla="*/ 2125683 h 2339439"/>
              <a:gd name="connsiteX6" fmla="*/ 178130 w 831273"/>
              <a:gd name="connsiteY6" fmla="*/ 2339439 h 233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1273" h="2339439">
                <a:moveTo>
                  <a:pt x="831273" y="0"/>
                </a:moveTo>
                <a:lnTo>
                  <a:pt x="665018" y="403761"/>
                </a:lnTo>
                <a:lnTo>
                  <a:pt x="190005" y="1151906"/>
                </a:lnTo>
                <a:lnTo>
                  <a:pt x="0" y="1484415"/>
                </a:lnTo>
                <a:lnTo>
                  <a:pt x="11875" y="1698171"/>
                </a:lnTo>
                <a:lnTo>
                  <a:pt x="213756" y="2125683"/>
                </a:lnTo>
                <a:lnTo>
                  <a:pt x="178130" y="2339439"/>
                </a:lnTo>
              </a:path>
            </a:pathLst>
          </a:custGeom>
          <a:ln w="57150" cap="rnd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/>
          </a:p>
        </p:txBody>
      </p:sp>
      <p:sp>
        <p:nvSpPr>
          <p:cNvPr id="17" name="16 CuadroTexto"/>
          <p:cNvSpPr txBox="1"/>
          <p:nvPr/>
        </p:nvSpPr>
        <p:spPr>
          <a:xfrm>
            <a:off x="3783907" y="1857364"/>
            <a:ext cx="859531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800">
                <a:solidFill>
                  <a:srgbClr val="FFFFFF"/>
                </a:solidFill>
                <a:latin typeface="Corbel" charset="0"/>
                <a:cs typeface="Arial" charset="0"/>
              </a:rPr>
              <a:t>Línea 1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426981" y="2009764"/>
            <a:ext cx="112562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800">
                <a:solidFill>
                  <a:srgbClr val="FFFFFF"/>
                </a:solidFill>
                <a:latin typeface="Corbel" charset="0"/>
                <a:cs typeface="Arial" charset="0"/>
              </a:rPr>
              <a:t>Macrobús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5375197" y="3214686"/>
            <a:ext cx="873957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800">
                <a:solidFill>
                  <a:srgbClr val="FFFFFF"/>
                </a:solidFill>
                <a:latin typeface="Corbel" charset="0"/>
                <a:cs typeface="Arial" charset="0"/>
              </a:rPr>
              <a:t>Línea 2</a:t>
            </a:r>
          </a:p>
        </p:txBody>
      </p:sp>
      <p:sp>
        <p:nvSpPr>
          <p:cNvPr id="20" name="19 Forma libre"/>
          <p:cNvSpPr/>
          <p:nvPr/>
        </p:nvSpPr>
        <p:spPr>
          <a:xfrm>
            <a:off x="3729038" y="3943350"/>
            <a:ext cx="1033462" cy="1781175"/>
          </a:xfrm>
          <a:custGeom>
            <a:avLst/>
            <a:gdLst>
              <a:gd name="connsiteX0" fmla="*/ 0 w 1033153"/>
              <a:gd name="connsiteY0" fmla="*/ 1781298 h 1781298"/>
              <a:gd name="connsiteX1" fmla="*/ 605642 w 1033153"/>
              <a:gd name="connsiteY1" fmla="*/ 1045028 h 1781298"/>
              <a:gd name="connsiteX2" fmla="*/ 1033153 w 1033153"/>
              <a:gd name="connsiteY2" fmla="*/ 510639 h 1781298"/>
              <a:gd name="connsiteX3" fmla="*/ 1009403 w 1033153"/>
              <a:gd name="connsiteY3" fmla="*/ 356260 h 1781298"/>
              <a:gd name="connsiteX4" fmla="*/ 142504 w 1033153"/>
              <a:gd name="connsiteY4" fmla="*/ 0 h 178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153" h="1781298">
                <a:moveTo>
                  <a:pt x="0" y="1781298"/>
                </a:moveTo>
                <a:lnTo>
                  <a:pt x="605642" y="1045028"/>
                </a:lnTo>
                <a:lnTo>
                  <a:pt x="1033153" y="510639"/>
                </a:lnTo>
                <a:lnTo>
                  <a:pt x="1009403" y="356260"/>
                </a:lnTo>
                <a:lnTo>
                  <a:pt x="142504" y="0"/>
                </a:lnTo>
              </a:path>
            </a:pathLst>
          </a:custGeom>
          <a:ln w="571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/>
          </a:p>
        </p:txBody>
      </p:sp>
      <p:sp>
        <p:nvSpPr>
          <p:cNvPr id="21" name="20 CuadroTexto"/>
          <p:cNvSpPr txBox="1"/>
          <p:nvPr/>
        </p:nvSpPr>
        <p:spPr>
          <a:xfrm>
            <a:off x="3926783" y="5715016"/>
            <a:ext cx="859531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800">
                <a:solidFill>
                  <a:srgbClr val="FFFFFF"/>
                </a:solidFill>
                <a:latin typeface="Corbel" charset="0"/>
                <a:cs typeface="Arial" charset="0"/>
              </a:rPr>
              <a:t>Línea 3</a:t>
            </a:r>
          </a:p>
        </p:txBody>
      </p:sp>
      <p:sp>
        <p:nvSpPr>
          <p:cNvPr id="22" name="21 Forma libre"/>
          <p:cNvSpPr/>
          <p:nvPr/>
        </p:nvSpPr>
        <p:spPr>
          <a:xfrm>
            <a:off x="3873500" y="2366963"/>
            <a:ext cx="606425" cy="1576387"/>
          </a:xfrm>
          <a:custGeom>
            <a:avLst/>
            <a:gdLst>
              <a:gd name="connsiteX0" fmla="*/ 0 w 587829"/>
              <a:gd name="connsiteY0" fmla="*/ 1577591 h 1577591"/>
              <a:gd name="connsiteX1" fmla="*/ 512466 w 587829"/>
              <a:gd name="connsiteY1" fmla="*/ 999811 h 1577591"/>
              <a:gd name="connsiteX2" fmla="*/ 587829 w 587829"/>
              <a:gd name="connsiteY2" fmla="*/ 0 h 1577591"/>
              <a:gd name="connsiteX0" fmla="*/ 0 w 607429"/>
              <a:gd name="connsiteY0" fmla="*/ 1576755 h 1576755"/>
              <a:gd name="connsiteX1" fmla="*/ 532066 w 607429"/>
              <a:gd name="connsiteY1" fmla="*/ 999811 h 1576755"/>
              <a:gd name="connsiteX2" fmla="*/ 607429 w 607429"/>
              <a:gd name="connsiteY2" fmla="*/ 0 h 157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7429" h="1576755">
                <a:moveTo>
                  <a:pt x="0" y="1576755"/>
                </a:moveTo>
                <a:lnTo>
                  <a:pt x="532066" y="999811"/>
                </a:lnTo>
                <a:lnTo>
                  <a:pt x="607429" y="0"/>
                </a:lnTo>
              </a:path>
            </a:pathLst>
          </a:custGeom>
          <a:ln w="57150" cap="rnd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476672"/>
            <a:ext cx="6768752" cy="792088"/>
          </a:xfrm>
        </p:spPr>
        <p:txBody>
          <a:bodyPr>
            <a:noAutofit/>
          </a:bodyPr>
          <a:lstStyle/>
          <a:p>
            <a:pPr marL="265113"/>
            <a:r>
              <a:rPr lang="es-MX" sz="4000" dirty="0">
                <a:latin typeface="Century Gothic" charset="0"/>
                <a:ea typeface="ＭＳ Ｐゴシック" charset="0"/>
                <a:cs typeface="ＭＳ Ｐゴシック" charset="0"/>
              </a:rPr>
              <a:t>Estaciones Línea 3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s-ES" dirty="0" smtClean="0"/>
              <a:t>Lámina </a:t>
            </a:r>
            <a:fld id="{0B00D472-0897-2543-BDC2-49F4F142C5C7}" type="slidenum">
              <a:rPr lang="es-ES" smtClean="0"/>
              <a:pPr/>
              <a:t>21</a:t>
            </a:fld>
            <a:endParaRPr lang="es-ES" dirty="0"/>
          </a:p>
        </p:txBody>
      </p:sp>
      <p:sp>
        <p:nvSpPr>
          <p:cNvPr id="5" name="4 Rectángulo"/>
          <p:cNvSpPr/>
          <p:nvPr/>
        </p:nvSpPr>
        <p:spPr bwMode="auto">
          <a:xfrm>
            <a:off x="1831975" y="3638327"/>
            <a:ext cx="2143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/>
          </a:p>
        </p:txBody>
      </p:sp>
      <p:sp>
        <p:nvSpPr>
          <p:cNvPr id="6" name="5 Rectángulo"/>
          <p:cNvSpPr/>
          <p:nvPr/>
        </p:nvSpPr>
        <p:spPr bwMode="auto">
          <a:xfrm>
            <a:off x="3570288" y="5995765"/>
            <a:ext cx="214312" cy="1428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/>
          </a:p>
        </p:txBody>
      </p:sp>
      <p:cxnSp>
        <p:nvCxnSpPr>
          <p:cNvPr id="7" name="6 Conector recto"/>
          <p:cNvCxnSpPr/>
          <p:nvPr/>
        </p:nvCxnSpPr>
        <p:spPr bwMode="auto">
          <a:xfrm rot="5400000">
            <a:off x="1298575" y="2150840"/>
            <a:ext cx="1571625" cy="0"/>
          </a:xfrm>
          <a:prstGeom prst="line">
            <a:avLst/>
          </a:prstGeom>
          <a:ln w="38100">
            <a:solidFill>
              <a:srgbClr val="1D1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 bwMode="auto">
          <a:xfrm rot="5400000">
            <a:off x="2618582" y="4245545"/>
            <a:ext cx="2857500" cy="785813"/>
          </a:xfrm>
          <a:prstGeom prst="line">
            <a:avLst/>
          </a:prstGeom>
          <a:ln w="38100">
            <a:solidFill>
              <a:srgbClr val="1D1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>
            <a:endCxn id="5" idx="2"/>
          </p:cNvCxnSpPr>
          <p:nvPr/>
        </p:nvCxnSpPr>
        <p:spPr bwMode="auto">
          <a:xfrm rot="5400000">
            <a:off x="728662" y="2563590"/>
            <a:ext cx="2428875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 bwMode="auto">
          <a:xfrm rot="10800000">
            <a:off x="1584325" y="1352327"/>
            <a:ext cx="20002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 bwMode="auto">
          <a:xfrm rot="10800000">
            <a:off x="1370013" y="2781077"/>
            <a:ext cx="7143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8" name="64 CuadroTexto"/>
          <p:cNvSpPr txBox="1">
            <a:spLocks noChangeArrowheads="1"/>
          </p:cNvSpPr>
          <p:nvPr/>
        </p:nvSpPr>
        <p:spPr bwMode="auto">
          <a:xfrm>
            <a:off x="298450" y="1196752"/>
            <a:ext cx="1336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200" b="1">
                <a:solidFill>
                  <a:srgbClr val="1D10C0"/>
                </a:solidFill>
                <a:latin typeface="Corbel" charset="0"/>
                <a:cs typeface="Arial" charset="0"/>
              </a:rPr>
              <a:t>Periférico Norte</a:t>
            </a:r>
          </a:p>
        </p:txBody>
      </p:sp>
      <p:cxnSp>
        <p:nvCxnSpPr>
          <p:cNvPr id="13" name="12 Conector recto"/>
          <p:cNvCxnSpPr>
            <a:endCxn id="63502" idx="3"/>
          </p:cNvCxnSpPr>
          <p:nvPr/>
        </p:nvCxnSpPr>
        <p:spPr bwMode="auto">
          <a:xfrm rot="10800000" flipV="1">
            <a:off x="1490663" y="3709765"/>
            <a:ext cx="1022350" cy="47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 bwMode="auto">
          <a:xfrm rot="10800000">
            <a:off x="3154363" y="6067202"/>
            <a:ext cx="85725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01" name="70 CuadroTexto"/>
          <p:cNvSpPr txBox="1">
            <a:spLocks noChangeArrowheads="1"/>
          </p:cNvSpPr>
          <p:nvPr/>
        </p:nvSpPr>
        <p:spPr bwMode="auto">
          <a:xfrm>
            <a:off x="369888" y="2638202"/>
            <a:ext cx="841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200" b="1">
                <a:solidFill>
                  <a:srgbClr val="1D10C0"/>
                </a:solidFill>
                <a:latin typeface="Corbel" charset="0"/>
                <a:cs typeface="Arial" charset="0"/>
              </a:rPr>
              <a:t>Isla Raza</a:t>
            </a:r>
          </a:p>
        </p:txBody>
      </p:sp>
      <p:sp>
        <p:nvSpPr>
          <p:cNvPr id="63502" name="71 CuadroTexto"/>
          <p:cNvSpPr txBox="1">
            <a:spLocks noChangeArrowheads="1"/>
          </p:cNvSpPr>
          <p:nvPr/>
        </p:nvSpPr>
        <p:spPr bwMode="auto">
          <a:xfrm>
            <a:off x="298450" y="3576415"/>
            <a:ext cx="1192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200" b="1">
                <a:solidFill>
                  <a:srgbClr val="1D10C0"/>
                </a:solidFill>
                <a:latin typeface="Corbel" charset="0"/>
                <a:cs typeface="Arial" charset="0"/>
              </a:rPr>
              <a:t>Periférico Sur</a:t>
            </a:r>
          </a:p>
        </p:txBody>
      </p:sp>
      <p:sp>
        <p:nvSpPr>
          <p:cNvPr id="63503" name="72 CuadroTexto"/>
          <p:cNvSpPr txBox="1">
            <a:spLocks noChangeArrowheads="1"/>
          </p:cNvSpPr>
          <p:nvPr/>
        </p:nvSpPr>
        <p:spPr bwMode="auto">
          <a:xfrm>
            <a:off x="4735836" y="2706787"/>
            <a:ext cx="987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200" b="1">
                <a:solidFill>
                  <a:srgbClr val="1D10C0"/>
                </a:solidFill>
                <a:latin typeface="Corbel" charset="0"/>
                <a:cs typeface="Arial" charset="0"/>
              </a:rPr>
              <a:t>Las Juntas</a:t>
            </a:r>
          </a:p>
        </p:txBody>
      </p:sp>
      <p:sp>
        <p:nvSpPr>
          <p:cNvPr id="63504" name="73 CuadroTexto"/>
          <p:cNvSpPr txBox="1">
            <a:spLocks noChangeArrowheads="1"/>
          </p:cNvSpPr>
          <p:nvPr/>
        </p:nvSpPr>
        <p:spPr bwMode="auto">
          <a:xfrm>
            <a:off x="2092325" y="5933852"/>
            <a:ext cx="763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200" b="1">
                <a:solidFill>
                  <a:srgbClr val="1D10C0"/>
                </a:solidFill>
                <a:latin typeface="Corbel" charset="0"/>
                <a:cs typeface="Arial" charset="0"/>
              </a:rPr>
              <a:t>Santa Fé</a:t>
            </a:r>
          </a:p>
        </p:txBody>
      </p:sp>
      <p:sp>
        <p:nvSpPr>
          <p:cNvPr id="19" name="18 Conector"/>
          <p:cNvSpPr/>
          <p:nvPr/>
        </p:nvSpPr>
        <p:spPr bwMode="auto">
          <a:xfrm>
            <a:off x="4154488" y="3995515"/>
            <a:ext cx="142875" cy="1428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/>
          </a:p>
        </p:txBody>
      </p:sp>
      <p:sp>
        <p:nvSpPr>
          <p:cNvPr id="20" name="19 Conector"/>
          <p:cNvSpPr/>
          <p:nvPr/>
        </p:nvSpPr>
        <p:spPr bwMode="auto">
          <a:xfrm>
            <a:off x="4070350" y="4281265"/>
            <a:ext cx="142875" cy="1428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/>
          </a:p>
        </p:txBody>
      </p:sp>
      <p:sp>
        <p:nvSpPr>
          <p:cNvPr id="21" name="20 Conector"/>
          <p:cNvSpPr/>
          <p:nvPr/>
        </p:nvSpPr>
        <p:spPr bwMode="auto">
          <a:xfrm>
            <a:off x="3990975" y="4549552"/>
            <a:ext cx="142875" cy="1428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/>
          </a:p>
        </p:txBody>
      </p:sp>
      <p:sp>
        <p:nvSpPr>
          <p:cNvPr id="22" name="21 Conector"/>
          <p:cNvSpPr/>
          <p:nvPr/>
        </p:nvSpPr>
        <p:spPr bwMode="auto">
          <a:xfrm>
            <a:off x="3906838" y="4855940"/>
            <a:ext cx="142875" cy="1428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/>
          </a:p>
        </p:txBody>
      </p:sp>
      <p:sp>
        <p:nvSpPr>
          <p:cNvPr id="23" name="22 Conector"/>
          <p:cNvSpPr/>
          <p:nvPr/>
        </p:nvSpPr>
        <p:spPr bwMode="auto">
          <a:xfrm>
            <a:off x="3835400" y="5154390"/>
            <a:ext cx="142875" cy="1428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/>
          </a:p>
        </p:txBody>
      </p:sp>
      <p:sp>
        <p:nvSpPr>
          <p:cNvPr id="24" name="23 Conector"/>
          <p:cNvSpPr/>
          <p:nvPr/>
        </p:nvSpPr>
        <p:spPr bwMode="auto">
          <a:xfrm>
            <a:off x="3751263" y="5436965"/>
            <a:ext cx="142875" cy="1428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/>
          </a:p>
        </p:txBody>
      </p:sp>
      <p:sp>
        <p:nvSpPr>
          <p:cNvPr id="25" name="24 Conector"/>
          <p:cNvSpPr/>
          <p:nvPr/>
        </p:nvSpPr>
        <p:spPr bwMode="auto">
          <a:xfrm>
            <a:off x="3667125" y="5710015"/>
            <a:ext cx="142875" cy="1428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/>
          </a:p>
        </p:txBody>
      </p:sp>
      <p:sp>
        <p:nvSpPr>
          <p:cNvPr id="63512" name="113 CuadroTexto"/>
          <p:cNvSpPr txBox="1">
            <a:spLocks noChangeArrowheads="1"/>
          </p:cNvSpPr>
          <p:nvPr/>
        </p:nvSpPr>
        <p:spPr bwMode="auto">
          <a:xfrm>
            <a:off x="4289425" y="3924077"/>
            <a:ext cx="68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000">
                <a:latin typeface="Corbel" charset="0"/>
                <a:cs typeface="Arial" charset="0"/>
              </a:rPr>
              <a:t>Fertimex</a:t>
            </a:r>
          </a:p>
        </p:txBody>
      </p:sp>
      <p:sp>
        <p:nvSpPr>
          <p:cNvPr id="63513" name="114 CuadroTexto"/>
          <p:cNvSpPr txBox="1">
            <a:spLocks noChangeArrowheads="1"/>
          </p:cNvSpPr>
          <p:nvPr/>
        </p:nvSpPr>
        <p:spPr bwMode="auto">
          <a:xfrm>
            <a:off x="4224338" y="4249515"/>
            <a:ext cx="5810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000">
                <a:latin typeface="Corbel" charset="0"/>
                <a:cs typeface="Arial" charset="0"/>
              </a:rPr>
              <a:t>La Paz</a:t>
            </a:r>
          </a:p>
        </p:txBody>
      </p:sp>
      <p:sp>
        <p:nvSpPr>
          <p:cNvPr id="63514" name="115 CuadroTexto"/>
          <p:cNvSpPr txBox="1">
            <a:spLocks noChangeArrowheads="1"/>
          </p:cNvSpPr>
          <p:nvPr/>
        </p:nvSpPr>
        <p:spPr bwMode="auto">
          <a:xfrm>
            <a:off x="4108450" y="4495577"/>
            <a:ext cx="68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000">
                <a:latin typeface="Corbel" charset="0"/>
                <a:cs typeface="Arial" charset="0"/>
              </a:rPr>
              <a:t>Mercurio</a:t>
            </a:r>
          </a:p>
        </p:txBody>
      </p:sp>
      <p:sp>
        <p:nvSpPr>
          <p:cNvPr id="63515" name="116 CuadroTexto"/>
          <p:cNvSpPr txBox="1">
            <a:spLocks noChangeArrowheads="1"/>
          </p:cNvSpPr>
          <p:nvPr/>
        </p:nvSpPr>
        <p:spPr bwMode="auto">
          <a:xfrm>
            <a:off x="4011613" y="4821015"/>
            <a:ext cx="5254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000">
                <a:latin typeface="Corbel" charset="0"/>
                <a:cs typeface="Arial" charset="0"/>
              </a:rPr>
              <a:t>Horns</a:t>
            </a:r>
          </a:p>
        </p:txBody>
      </p:sp>
      <p:sp>
        <p:nvSpPr>
          <p:cNvPr id="63516" name="117 CuadroTexto"/>
          <p:cNvSpPr txBox="1">
            <a:spLocks noChangeArrowheads="1"/>
          </p:cNvSpPr>
          <p:nvPr/>
        </p:nvSpPr>
        <p:spPr bwMode="auto">
          <a:xfrm>
            <a:off x="3940175" y="5106765"/>
            <a:ext cx="8350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000">
                <a:latin typeface="Corbel" charset="0"/>
                <a:cs typeface="Arial" charset="0"/>
              </a:rPr>
              <a:t>San Lázaro</a:t>
            </a:r>
          </a:p>
        </p:txBody>
      </p:sp>
      <p:sp>
        <p:nvSpPr>
          <p:cNvPr id="63517" name="118 CuadroTexto"/>
          <p:cNvSpPr txBox="1">
            <a:spLocks noChangeArrowheads="1"/>
          </p:cNvSpPr>
          <p:nvPr/>
        </p:nvSpPr>
        <p:spPr bwMode="auto">
          <a:xfrm>
            <a:off x="3868738" y="5378227"/>
            <a:ext cx="949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000">
                <a:latin typeface="Corbel" charset="0"/>
                <a:cs typeface="Arial" charset="0"/>
              </a:rPr>
              <a:t>San Salvador</a:t>
            </a:r>
          </a:p>
        </p:txBody>
      </p:sp>
      <p:sp>
        <p:nvSpPr>
          <p:cNvPr id="63518" name="119 CuadroTexto"/>
          <p:cNvSpPr txBox="1">
            <a:spLocks noChangeArrowheads="1"/>
          </p:cNvSpPr>
          <p:nvPr/>
        </p:nvSpPr>
        <p:spPr bwMode="auto">
          <a:xfrm>
            <a:off x="3797300" y="5652865"/>
            <a:ext cx="711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000">
                <a:latin typeface="Corbel" charset="0"/>
                <a:cs typeface="Arial" charset="0"/>
              </a:rPr>
              <a:t>El Molino</a:t>
            </a:r>
          </a:p>
        </p:txBody>
      </p:sp>
      <p:cxnSp>
        <p:nvCxnSpPr>
          <p:cNvPr id="33" name="32 Conector recto"/>
          <p:cNvCxnSpPr/>
          <p:nvPr/>
        </p:nvCxnSpPr>
        <p:spPr bwMode="auto">
          <a:xfrm rot="10800000">
            <a:off x="2084388" y="2923952"/>
            <a:ext cx="1214437" cy="142875"/>
          </a:xfrm>
          <a:prstGeom prst="line">
            <a:avLst/>
          </a:prstGeom>
          <a:ln w="38100">
            <a:solidFill>
              <a:srgbClr val="1D1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onector"/>
          <p:cNvSpPr/>
          <p:nvPr/>
        </p:nvSpPr>
        <p:spPr bwMode="auto">
          <a:xfrm>
            <a:off x="2740025" y="2949352"/>
            <a:ext cx="142875" cy="1428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/>
          </a:p>
        </p:txBody>
      </p:sp>
      <p:sp>
        <p:nvSpPr>
          <p:cNvPr id="35" name="34 Conector"/>
          <p:cNvSpPr/>
          <p:nvPr/>
        </p:nvSpPr>
        <p:spPr bwMode="auto">
          <a:xfrm>
            <a:off x="2454275" y="2911252"/>
            <a:ext cx="142875" cy="1428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/>
          </a:p>
        </p:txBody>
      </p:sp>
      <p:sp>
        <p:nvSpPr>
          <p:cNvPr id="36" name="35 Conector"/>
          <p:cNvSpPr/>
          <p:nvPr/>
        </p:nvSpPr>
        <p:spPr bwMode="auto">
          <a:xfrm>
            <a:off x="2168525" y="2877915"/>
            <a:ext cx="142875" cy="1428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/>
          </a:p>
        </p:txBody>
      </p:sp>
      <p:sp>
        <p:nvSpPr>
          <p:cNvPr id="63523" name="81 CuadroTexto"/>
          <p:cNvSpPr txBox="1">
            <a:spLocks noChangeArrowheads="1"/>
          </p:cNvSpPr>
          <p:nvPr/>
        </p:nvSpPr>
        <p:spPr bwMode="auto">
          <a:xfrm rot="-4218545">
            <a:off x="3978275" y="2514377"/>
            <a:ext cx="5191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000">
                <a:latin typeface="Corbel" charset="0"/>
                <a:cs typeface="Arial" charset="0"/>
              </a:rPr>
              <a:t>Curiel</a:t>
            </a:r>
          </a:p>
        </p:txBody>
      </p:sp>
      <p:sp>
        <p:nvSpPr>
          <p:cNvPr id="63524" name="81 CuadroTexto"/>
          <p:cNvSpPr txBox="1">
            <a:spLocks noChangeArrowheads="1"/>
          </p:cNvSpPr>
          <p:nvPr/>
        </p:nvSpPr>
        <p:spPr bwMode="auto">
          <a:xfrm rot="-4218545">
            <a:off x="3630612" y="2666778"/>
            <a:ext cx="6016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000">
                <a:latin typeface="Corbel" charset="0"/>
                <a:cs typeface="Arial" charset="0"/>
              </a:rPr>
              <a:t>Loaeza</a:t>
            </a:r>
          </a:p>
        </p:txBody>
      </p:sp>
      <p:sp>
        <p:nvSpPr>
          <p:cNvPr id="63525" name="81 CuadroTexto"/>
          <p:cNvSpPr txBox="1">
            <a:spLocks noChangeArrowheads="1"/>
          </p:cNvSpPr>
          <p:nvPr/>
        </p:nvSpPr>
        <p:spPr bwMode="auto">
          <a:xfrm rot="-4218545">
            <a:off x="3065463" y="3573240"/>
            <a:ext cx="7794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000">
                <a:latin typeface="Corbel" charset="0"/>
                <a:cs typeface="Arial" charset="0"/>
              </a:rPr>
              <a:t>3 de mayo</a:t>
            </a:r>
          </a:p>
        </p:txBody>
      </p:sp>
      <p:sp>
        <p:nvSpPr>
          <p:cNvPr id="63526" name="81 CuadroTexto"/>
          <p:cNvSpPr txBox="1">
            <a:spLocks noChangeArrowheads="1"/>
          </p:cNvSpPr>
          <p:nvPr/>
        </p:nvSpPr>
        <p:spPr bwMode="auto">
          <a:xfrm rot="-4218545">
            <a:off x="3147219" y="2667571"/>
            <a:ext cx="590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000">
                <a:latin typeface="Corbel" charset="0"/>
                <a:cs typeface="Arial" charset="0"/>
              </a:rPr>
              <a:t>Barrios</a:t>
            </a:r>
          </a:p>
        </p:txBody>
      </p:sp>
      <p:sp>
        <p:nvSpPr>
          <p:cNvPr id="63527" name="81 CuadroTexto"/>
          <p:cNvSpPr txBox="1">
            <a:spLocks noChangeArrowheads="1"/>
          </p:cNvSpPr>
          <p:nvPr/>
        </p:nvSpPr>
        <p:spPr bwMode="auto">
          <a:xfrm rot="-4218545">
            <a:off x="2802732" y="2486595"/>
            <a:ext cx="831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000">
                <a:latin typeface="Corbel" charset="0"/>
                <a:cs typeface="Arial" charset="0"/>
              </a:rPr>
              <a:t>Mancisidor</a:t>
            </a:r>
          </a:p>
        </p:txBody>
      </p:sp>
      <p:sp>
        <p:nvSpPr>
          <p:cNvPr id="63528" name="81 CuadroTexto"/>
          <p:cNvSpPr txBox="1">
            <a:spLocks noChangeArrowheads="1"/>
          </p:cNvSpPr>
          <p:nvPr/>
        </p:nvSpPr>
        <p:spPr bwMode="auto">
          <a:xfrm rot="-4218545">
            <a:off x="2535238" y="2477865"/>
            <a:ext cx="785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000">
                <a:latin typeface="Corbel" charset="0"/>
                <a:cs typeface="Arial" charset="0"/>
              </a:rPr>
              <a:t>Polanquito</a:t>
            </a:r>
          </a:p>
        </p:txBody>
      </p:sp>
      <p:sp>
        <p:nvSpPr>
          <p:cNvPr id="63529" name="81 CuadroTexto"/>
          <p:cNvSpPr txBox="1">
            <a:spLocks noChangeArrowheads="1"/>
          </p:cNvSpPr>
          <p:nvPr/>
        </p:nvSpPr>
        <p:spPr bwMode="auto">
          <a:xfrm rot="-4218545">
            <a:off x="2328863" y="2560414"/>
            <a:ext cx="5730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000">
                <a:latin typeface="Corbel" charset="0"/>
                <a:cs typeface="Arial" charset="0"/>
              </a:rPr>
              <a:t>Blanco</a:t>
            </a:r>
          </a:p>
        </p:txBody>
      </p:sp>
      <p:sp>
        <p:nvSpPr>
          <p:cNvPr id="63530" name="81 CuadroTexto"/>
          <p:cNvSpPr txBox="1">
            <a:spLocks noChangeArrowheads="1"/>
          </p:cNvSpPr>
          <p:nvPr/>
        </p:nvSpPr>
        <p:spPr bwMode="auto">
          <a:xfrm rot="-4218545">
            <a:off x="2078831" y="2494534"/>
            <a:ext cx="5810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000">
                <a:latin typeface="Corbel" charset="0"/>
                <a:cs typeface="Arial" charset="0"/>
              </a:rPr>
              <a:t>Topete</a:t>
            </a:r>
          </a:p>
        </p:txBody>
      </p:sp>
      <p:sp>
        <p:nvSpPr>
          <p:cNvPr id="45" name="44 Rectángulo"/>
          <p:cNvSpPr/>
          <p:nvPr/>
        </p:nvSpPr>
        <p:spPr bwMode="auto">
          <a:xfrm>
            <a:off x="1736725" y="1280890"/>
            <a:ext cx="5715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/>
          </a:p>
        </p:txBody>
      </p:sp>
      <p:sp>
        <p:nvSpPr>
          <p:cNvPr id="46" name="45 Rectángulo"/>
          <p:cNvSpPr/>
          <p:nvPr/>
        </p:nvSpPr>
        <p:spPr bwMode="auto">
          <a:xfrm>
            <a:off x="1584325" y="2709640"/>
            <a:ext cx="5715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/>
          </a:p>
        </p:txBody>
      </p:sp>
      <p:cxnSp>
        <p:nvCxnSpPr>
          <p:cNvPr id="47" name="46 Conector recto"/>
          <p:cNvCxnSpPr/>
          <p:nvPr/>
        </p:nvCxnSpPr>
        <p:spPr bwMode="auto">
          <a:xfrm rot="16200000" flipH="1">
            <a:off x="4227513" y="2995389"/>
            <a:ext cx="285750" cy="142875"/>
          </a:xfrm>
          <a:prstGeom prst="line">
            <a:avLst/>
          </a:prstGeom>
          <a:ln w="38100">
            <a:solidFill>
              <a:srgbClr val="1D1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 bwMode="auto">
          <a:xfrm rot="10800000">
            <a:off x="4225925" y="3209702"/>
            <a:ext cx="8572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35" name="81 CuadroTexto"/>
          <p:cNvSpPr txBox="1">
            <a:spLocks noChangeArrowheads="1"/>
          </p:cNvSpPr>
          <p:nvPr/>
        </p:nvSpPr>
        <p:spPr bwMode="auto">
          <a:xfrm>
            <a:off x="4370388" y="2892202"/>
            <a:ext cx="733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000">
                <a:latin typeface="Corbel" charset="0"/>
                <a:cs typeface="Arial" charset="0"/>
              </a:rPr>
              <a:t>Del Mural</a:t>
            </a:r>
          </a:p>
        </p:txBody>
      </p:sp>
      <p:sp>
        <p:nvSpPr>
          <p:cNvPr id="50" name="49 Conector"/>
          <p:cNvSpPr/>
          <p:nvPr/>
        </p:nvSpPr>
        <p:spPr bwMode="auto">
          <a:xfrm>
            <a:off x="4297363" y="3424015"/>
            <a:ext cx="142875" cy="1428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/>
          </a:p>
        </p:txBody>
      </p:sp>
      <p:sp>
        <p:nvSpPr>
          <p:cNvPr id="51" name="50 Conector"/>
          <p:cNvSpPr/>
          <p:nvPr/>
        </p:nvSpPr>
        <p:spPr bwMode="auto">
          <a:xfrm>
            <a:off x="4225925" y="3709765"/>
            <a:ext cx="142875" cy="1428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/>
          </a:p>
        </p:txBody>
      </p:sp>
      <p:sp>
        <p:nvSpPr>
          <p:cNvPr id="63538" name="111 CuadroTexto"/>
          <p:cNvSpPr txBox="1">
            <a:spLocks noChangeArrowheads="1"/>
          </p:cNvSpPr>
          <p:nvPr/>
        </p:nvSpPr>
        <p:spPr bwMode="auto">
          <a:xfrm>
            <a:off x="4440238" y="3366865"/>
            <a:ext cx="787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000">
                <a:latin typeface="Corbel" charset="0"/>
                <a:cs typeface="Arial" charset="0"/>
              </a:rPr>
              <a:t>Las Rosas</a:t>
            </a:r>
          </a:p>
        </p:txBody>
      </p:sp>
      <p:sp>
        <p:nvSpPr>
          <p:cNvPr id="63539" name="112 CuadroTexto"/>
          <p:cNvSpPr txBox="1">
            <a:spLocks noChangeArrowheads="1"/>
          </p:cNvSpPr>
          <p:nvPr/>
        </p:nvSpPr>
        <p:spPr bwMode="auto">
          <a:xfrm>
            <a:off x="4367213" y="3652615"/>
            <a:ext cx="785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000">
                <a:latin typeface="Corbel" charset="0"/>
                <a:cs typeface="Arial" charset="0"/>
              </a:rPr>
              <a:t>Acueducto</a:t>
            </a:r>
          </a:p>
        </p:txBody>
      </p:sp>
      <p:cxnSp>
        <p:nvCxnSpPr>
          <p:cNvPr id="54" name="53 Conector recto"/>
          <p:cNvCxnSpPr/>
          <p:nvPr/>
        </p:nvCxnSpPr>
        <p:spPr bwMode="auto">
          <a:xfrm rot="10800000" flipV="1">
            <a:off x="3584575" y="2923952"/>
            <a:ext cx="714375" cy="357188"/>
          </a:xfrm>
          <a:prstGeom prst="line">
            <a:avLst/>
          </a:prstGeom>
          <a:ln w="38100">
            <a:solidFill>
              <a:srgbClr val="1D1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Conector"/>
          <p:cNvSpPr/>
          <p:nvPr/>
        </p:nvSpPr>
        <p:spPr bwMode="auto">
          <a:xfrm>
            <a:off x="4252913" y="2898552"/>
            <a:ext cx="142875" cy="1428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/>
          </a:p>
        </p:txBody>
      </p:sp>
      <p:cxnSp>
        <p:nvCxnSpPr>
          <p:cNvPr id="56" name="55 Conector recto"/>
          <p:cNvCxnSpPr/>
          <p:nvPr/>
        </p:nvCxnSpPr>
        <p:spPr bwMode="auto">
          <a:xfrm rot="10800000">
            <a:off x="3298825" y="3066827"/>
            <a:ext cx="285750" cy="214313"/>
          </a:xfrm>
          <a:prstGeom prst="line">
            <a:avLst/>
          </a:prstGeom>
          <a:ln w="38100">
            <a:solidFill>
              <a:srgbClr val="1D1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6 Conector"/>
          <p:cNvSpPr/>
          <p:nvPr/>
        </p:nvSpPr>
        <p:spPr bwMode="auto">
          <a:xfrm>
            <a:off x="3252788" y="2995390"/>
            <a:ext cx="142875" cy="1428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/>
          </a:p>
        </p:txBody>
      </p:sp>
      <p:sp>
        <p:nvSpPr>
          <p:cNvPr id="58" name="57 Conector"/>
          <p:cNvSpPr/>
          <p:nvPr/>
        </p:nvSpPr>
        <p:spPr bwMode="auto">
          <a:xfrm>
            <a:off x="2992438" y="2969990"/>
            <a:ext cx="142875" cy="1428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/>
          </a:p>
        </p:txBody>
      </p:sp>
      <p:sp>
        <p:nvSpPr>
          <p:cNvPr id="59" name="58 Rectángulo"/>
          <p:cNvSpPr/>
          <p:nvPr/>
        </p:nvSpPr>
        <p:spPr bwMode="auto">
          <a:xfrm>
            <a:off x="4330700" y="3146202"/>
            <a:ext cx="325438" cy="13493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/>
          </a:p>
        </p:txBody>
      </p:sp>
      <p:sp>
        <p:nvSpPr>
          <p:cNvPr id="60" name="59 Conector"/>
          <p:cNvSpPr/>
          <p:nvPr/>
        </p:nvSpPr>
        <p:spPr bwMode="auto">
          <a:xfrm>
            <a:off x="4043363" y="2949352"/>
            <a:ext cx="142875" cy="1428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/>
          </a:p>
        </p:txBody>
      </p:sp>
      <p:sp>
        <p:nvSpPr>
          <p:cNvPr id="61" name="60 Conector"/>
          <p:cNvSpPr/>
          <p:nvPr/>
        </p:nvSpPr>
        <p:spPr bwMode="auto">
          <a:xfrm>
            <a:off x="3529013" y="3209702"/>
            <a:ext cx="142875" cy="1428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/>
          </a:p>
        </p:txBody>
      </p:sp>
      <p:sp>
        <p:nvSpPr>
          <p:cNvPr id="62" name="61 Conector"/>
          <p:cNvSpPr/>
          <p:nvPr/>
        </p:nvSpPr>
        <p:spPr bwMode="auto">
          <a:xfrm>
            <a:off x="3798888" y="3079527"/>
            <a:ext cx="142875" cy="1428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/>
          </a:p>
        </p:txBody>
      </p:sp>
      <p:sp>
        <p:nvSpPr>
          <p:cNvPr id="63" name="62 Flecha arriba y abajo"/>
          <p:cNvSpPr/>
          <p:nvPr/>
        </p:nvSpPr>
        <p:spPr bwMode="auto">
          <a:xfrm>
            <a:off x="1584325" y="1638077"/>
            <a:ext cx="71438" cy="857250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/>
          </a:p>
        </p:txBody>
      </p:sp>
      <p:sp>
        <p:nvSpPr>
          <p:cNvPr id="5182" name="129 CuadroTexto"/>
          <p:cNvSpPr txBox="1">
            <a:spLocks noChangeArrowheads="1"/>
          </p:cNvSpPr>
          <p:nvPr/>
        </p:nvSpPr>
        <p:spPr bwMode="auto">
          <a:xfrm>
            <a:off x="703263" y="1852390"/>
            <a:ext cx="839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i="1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  <a:ea typeface="+mn-ea"/>
                <a:cs typeface="+mn-cs"/>
              </a:rPr>
              <a:t>Estaciones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i="1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  <a:ea typeface="+mn-ea"/>
                <a:cs typeface="+mn-cs"/>
              </a:rPr>
              <a:t>existentes</a:t>
            </a:r>
          </a:p>
        </p:txBody>
      </p:sp>
      <p:sp>
        <p:nvSpPr>
          <p:cNvPr id="63551" name="74 CuadroTexto"/>
          <p:cNvSpPr txBox="1">
            <a:spLocks noChangeArrowheads="1"/>
          </p:cNvSpPr>
          <p:nvPr/>
        </p:nvSpPr>
        <p:spPr bwMode="auto">
          <a:xfrm>
            <a:off x="5661646" y="1052736"/>
            <a:ext cx="3278562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2800" b="1" dirty="0">
                <a:latin typeface="Corbel" charset="0"/>
                <a:cs typeface="Arial" charset="0"/>
              </a:rPr>
              <a:t>Longitud:</a:t>
            </a:r>
          </a:p>
          <a:p>
            <a:pPr eaLnBrk="1" hangingPunct="1"/>
            <a:r>
              <a:rPr lang="es-MX" sz="2000" i="1" dirty="0">
                <a:latin typeface="Corbel" charset="0"/>
                <a:cs typeface="Arial" charset="0"/>
              </a:rPr>
              <a:t>Nueva construcción: </a:t>
            </a:r>
            <a:r>
              <a:rPr lang="es-MX" sz="2000" i="1" dirty="0" smtClean="0">
                <a:latin typeface="Corbel" charset="0"/>
                <a:cs typeface="Arial" charset="0"/>
              </a:rPr>
              <a:t>16.5 km.</a:t>
            </a:r>
            <a:endParaRPr lang="es-MX" sz="2000" i="1" dirty="0">
              <a:latin typeface="Corbel" charset="0"/>
              <a:cs typeface="Arial" charset="0"/>
            </a:endParaRPr>
          </a:p>
          <a:p>
            <a:pPr eaLnBrk="1" hangingPunct="1"/>
            <a:r>
              <a:rPr lang="es-MX" sz="2000" i="1" dirty="0">
                <a:latin typeface="Corbel" charset="0"/>
                <a:cs typeface="Arial" charset="0"/>
              </a:rPr>
              <a:t>Modernización L1: </a:t>
            </a:r>
            <a:r>
              <a:rPr lang="es-MX" sz="2000" i="1" dirty="0" smtClean="0">
                <a:latin typeface="Corbel" charset="0"/>
                <a:cs typeface="Arial" charset="0"/>
              </a:rPr>
              <a:t>13km.</a:t>
            </a:r>
            <a:endParaRPr lang="es-MX" sz="2000" i="1" dirty="0">
              <a:latin typeface="Corbel" charset="0"/>
              <a:cs typeface="Arial" charset="0"/>
            </a:endParaRPr>
          </a:p>
          <a:p>
            <a:pPr eaLnBrk="1" hangingPunct="1"/>
            <a:endParaRPr lang="es-MX" sz="2800" dirty="0">
              <a:latin typeface="Corbel" charset="0"/>
              <a:cs typeface="Arial" charset="0"/>
            </a:endParaRPr>
          </a:p>
          <a:p>
            <a:pPr eaLnBrk="1" hangingPunct="1"/>
            <a:r>
              <a:rPr lang="es-MX" sz="2800" b="1" dirty="0">
                <a:latin typeface="Corbel" charset="0"/>
                <a:cs typeface="Arial" charset="0"/>
              </a:rPr>
              <a:t>Estaciones:</a:t>
            </a:r>
          </a:p>
          <a:p>
            <a:pPr eaLnBrk="1" hangingPunct="1"/>
            <a:r>
              <a:rPr lang="es-MX" sz="2000" i="1" dirty="0">
                <a:latin typeface="Corbel" charset="0"/>
                <a:cs typeface="Arial" charset="0"/>
              </a:rPr>
              <a:t>Nuevas estaciones: </a:t>
            </a:r>
            <a:r>
              <a:rPr lang="es-MX" sz="2000" i="1" dirty="0" smtClean="0">
                <a:latin typeface="Corbel" charset="0"/>
                <a:cs typeface="Arial" charset="0"/>
              </a:rPr>
              <a:t>21.</a:t>
            </a:r>
            <a:endParaRPr lang="es-MX" sz="2000" i="1" dirty="0">
              <a:latin typeface="Corbel" charset="0"/>
              <a:cs typeface="Arial" charset="0"/>
            </a:endParaRPr>
          </a:p>
          <a:p>
            <a:pPr eaLnBrk="1" hangingPunct="1"/>
            <a:r>
              <a:rPr lang="es-MX" sz="2000" i="1" dirty="0">
                <a:latin typeface="Corbel" charset="0"/>
                <a:cs typeface="Arial" charset="0"/>
              </a:rPr>
              <a:t>Remodelación L1: </a:t>
            </a:r>
            <a:r>
              <a:rPr lang="es-MX" sz="2000" i="1" dirty="0" smtClean="0">
                <a:latin typeface="Corbel" charset="0"/>
                <a:cs typeface="Arial" charset="0"/>
              </a:rPr>
              <a:t>19.</a:t>
            </a:r>
            <a:endParaRPr lang="es-MX" sz="2000" i="1" dirty="0">
              <a:latin typeface="Corbel" charset="0"/>
              <a:cs typeface="Arial" charset="0"/>
            </a:endParaRPr>
          </a:p>
          <a:p>
            <a:pPr eaLnBrk="1" hangingPunct="1"/>
            <a:endParaRPr lang="es-MX" sz="2800" dirty="0">
              <a:latin typeface="Corbel" charset="0"/>
              <a:cs typeface="Arial" charset="0"/>
            </a:endParaRPr>
          </a:p>
          <a:p>
            <a:pPr eaLnBrk="1" hangingPunct="1"/>
            <a:r>
              <a:rPr lang="es-MX" sz="2800" b="1" dirty="0" smtClean="0">
                <a:latin typeface="Corbel" charset="0"/>
                <a:cs typeface="Arial" charset="0"/>
              </a:rPr>
              <a:t>Puntos transbordo:</a:t>
            </a:r>
          </a:p>
          <a:p>
            <a:pPr eaLnBrk="1" hangingPunct="1"/>
            <a:r>
              <a:rPr lang="es-MX" sz="2000" i="1" dirty="0" smtClean="0">
                <a:latin typeface="Corbel" charset="0"/>
                <a:cs typeface="Arial" charset="0"/>
              </a:rPr>
              <a:t>Santa Fé.</a:t>
            </a:r>
            <a:endParaRPr lang="es-MX" sz="2000" i="1" dirty="0">
              <a:latin typeface="Corbel" charset="0"/>
              <a:cs typeface="Arial" charset="0"/>
            </a:endParaRPr>
          </a:p>
          <a:p>
            <a:pPr eaLnBrk="1" hangingPunct="1"/>
            <a:r>
              <a:rPr lang="es-MX" sz="2000" i="1" dirty="0">
                <a:latin typeface="Corbel" charset="0"/>
                <a:cs typeface="Arial" charset="0"/>
              </a:rPr>
              <a:t>Las </a:t>
            </a:r>
            <a:r>
              <a:rPr lang="es-MX" sz="2000" i="1" dirty="0" smtClean="0">
                <a:latin typeface="Corbel" charset="0"/>
                <a:cs typeface="Arial" charset="0"/>
              </a:rPr>
              <a:t>Juntas.</a:t>
            </a:r>
            <a:endParaRPr lang="es-MX" sz="2000" i="1" dirty="0">
              <a:latin typeface="Corbel" charset="0"/>
              <a:cs typeface="Arial" charset="0"/>
            </a:endParaRPr>
          </a:p>
          <a:p>
            <a:pPr eaLnBrk="1" hangingPunct="1"/>
            <a:r>
              <a:rPr lang="es-MX" sz="2000" i="1" dirty="0" smtClean="0">
                <a:latin typeface="Corbel" charset="0"/>
                <a:cs typeface="Arial" charset="0"/>
              </a:rPr>
              <a:t>Polanquito.</a:t>
            </a:r>
            <a:endParaRPr lang="es-MX" sz="2000" i="1" dirty="0">
              <a:latin typeface="Corbel" charset="0"/>
              <a:cs typeface="Arial" charset="0"/>
            </a:endParaRPr>
          </a:p>
          <a:p>
            <a:pPr eaLnBrk="1" hangingPunct="1"/>
            <a:r>
              <a:rPr lang="es-MX" sz="2000" i="1" dirty="0">
                <a:latin typeface="Corbel" charset="0"/>
                <a:cs typeface="Arial" charset="0"/>
              </a:rPr>
              <a:t>Isla </a:t>
            </a:r>
            <a:r>
              <a:rPr lang="es-MX" sz="2000" i="1" dirty="0" smtClean="0">
                <a:latin typeface="Corbel" charset="0"/>
                <a:cs typeface="Arial" charset="0"/>
              </a:rPr>
              <a:t>Raza.</a:t>
            </a:r>
            <a:endParaRPr lang="es-MX" sz="2000" i="1" dirty="0">
              <a:latin typeface="Corbel" charset="0"/>
              <a:cs typeface="Arial" charset="0"/>
            </a:endParaRPr>
          </a:p>
          <a:p>
            <a:pPr eaLnBrk="1" hangingPunct="1"/>
            <a:r>
              <a:rPr lang="es-MX" sz="2000" i="1" dirty="0">
                <a:latin typeface="Corbel" charset="0"/>
                <a:cs typeface="Arial" charset="0"/>
              </a:rPr>
              <a:t>Periférico </a:t>
            </a:r>
            <a:r>
              <a:rPr lang="es-MX" sz="2000" i="1" dirty="0" smtClean="0">
                <a:latin typeface="Corbel" charset="0"/>
                <a:cs typeface="Arial" charset="0"/>
              </a:rPr>
              <a:t>Norte</a:t>
            </a:r>
            <a:r>
              <a:rPr lang="es-MX" sz="2800" dirty="0">
                <a:latin typeface="Corbel" charset="0"/>
                <a:cs typeface="Arial" charset="0"/>
              </a:rPr>
              <a:t>.</a:t>
            </a:r>
            <a:endParaRPr lang="es-MX" sz="2000" i="1" dirty="0">
              <a:latin typeface="Corbe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3" r="235" b="8148"/>
          <a:stretch>
            <a:fillRect/>
          </a:stretch>
        </p:blipFill>
        <p:spPr bwMode="auto">
          <a:xfrm>
            <a:off x="-13394" y="607219"/>
            <a:ext cx="9166324" cy="590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150477"/>
      </p:ext>
    </p:extLst>
  </p:cSld>
  <p:clrMapOvr>
    <a:masterClrMapping/>
  </p:clrMapOvr>
  <p:transition xmlns:p14="http://schemas.microsoft.com/office/powerpoint/2010/main" spd="med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3 Título"/>
          <p:cNvSpPr>
            <a:spLocks noGrp="1"/>
          </p:cNvSpPr>
          <p:nvPr>
            <p:ph type="title"/>
          </p:nvPr>
        </p:nvSpPr>
        <p:spPr>
          <a:xfrm>
            <a:off x="683568" y="836712"/>
            <a:ext cx="6768752" cy="792088"/>
          </a:xfrm>
        </p:spPr>
        <p:txBody>
          <a:bodyPr/>
          <a:lstStyle/>
          <a:p>
            <a:r>
              <a:rPr lang="es-MX" dirty="0">
                <a:latin typeface="Century Gothic" charset="0"/>
                <a:ea typeface="ＭＳ Ｐゴシック" charset="0"/>
                <a:cs typeface="ＭＳ Ｐゴシック" charset="0"/>
              </a:rPr>
              <a:t>Tiempos de viaje entre Santa Fé y Juárez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s-ES" smtClean="0"/>
              <a:t>Lámina </a:t>
            </a:r>
            <a:fld id="{0B00D472-0897-2543-BDC2-49F4F142C5C7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1619250" y="2924175"/>
            <a:ext cx="3143250" cy="7143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54 min.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859338" y="2924175"/>
            <a:ext cx="501650" cy="7143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3 min.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429250" y="2928938"/>
            <a:ext cx="857250" cy="7143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12 min.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357938" y="2928938"/>
            <a:ext cx="571500" cy="7143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5 min.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7000875" y="2928938"/>
            <a:ext cx="1643063" cy="7143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23 min.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714500" y="4786313"/>
            <a:ext cx="2643188" cy="7143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40 min.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1438" y="3071813"/>
            <a:ext cx="15700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800" b="1" i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Actualmente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71438" y="4987925"/>
            <a:ext cx="13906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800" b="1" i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 el tren</a:t>
            </a:r>
          </a:p>
        </p:txBody>
      </p:sp>
      <p:sp>
        <p:nvSpPr>
          <p:cNvPr id="68619" name="12 CuadroTexto"/>
          <p:cNvSpPr txBox="1">
            <a:spLocks noChangeArrowheads="1"/>
          </p:cNvSpPr>
          <p:nvPr/>
        </p:nvSpPr>
        <p:spPr bwMode="auto">
          <a:xfrm>
            <a:off x="2805113" y="2500313"/>
            <a:ext cx="13509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600" b="1">
                <a:solidFill>
                  <a:srgbClr val="FF0000"/>
                </a:solidFill>
                <a:latin typeface="Corbel" charset="0"/>
                <a:cs typeface="Arial" charset="0"/>
              </a:rPr>
              <a:t>Primer viaje</a:t>
            </a:r>
          </a:p>
        </p:txBody>
      </p:sp>
      <p:sp>
        <p:nvSpPr>
          <p:cNvPr id="68620" name="13 CuadroTexto"/>
          <p:cNvSpPr txBox="1">
            <a:spLocks noChangeArrowheads="1"/>
          </p:cNvSpPr>
          <p:nvPr/>
        </p:nvSpPr>
        <p:spPr bwMode="auto">
          <a:xfrm rot="-3706528">
            <a:off x="4705351" y="2351087"/>
            <a:ext cx="10334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200" b="1">
                <a:solidFill>
                  <a:srgbClr val="FF0000"/>
                </a:solidFill>
                <a:latin typeface="Corbel" charset="0"/>
                <a:cs typeface="Arial" charset="0"/>
              </a:rPr>
              <a:t>Transbordo</a:t>
            </a:r>
          </a:p>
        </p:txBody>
      </p:sp>
      <p:sp>
        <p:nvSpPr>
          <p:cNvPr id="68621" name="14 CuadroTexto"/>
          <p:cNvSpPr txBox="1">
            <a:spLocks noChangeArrowheads="1"/>
          </p:cNvSpPr>
          <p:nvPr/>
        </p:nvSpPr>
        <p:spPr bwMode="auto">
          <a:xfrm rot="-3706528">
            <a:off x="6348413" y="2351088"/>
            <a:ext cx="10334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200" b="1">
                <a:solidFill>
                  <a:srgbClr val="FF0000"/>
                </a:solidFill>
                <a:latin typeface="Corbel" charset="0"/>
                <a:cs typeface="Arial" charset="0"/>
              </a:rPr>
              <a:t>Transbordo</a:t>
            </a:r>
          </a:p>
        </p:txBody>
      </p:sp>
      <p:sp>
        <p:nvSpPr>
          <p:cNvPr id="68622" name="15 CuadroTexto"/>
          <p:cNvSpPr txBox="1">
            <a:spLocks noChangeArrowheads="1"/>
          </p:cNvSpPr>
          <p:nvPr/>
        </p:nvSpPr>
        <p:spPr bwMode="auto">
          <a:xfrm>
            <a:off x="5332413" y="2286000"/>
            <a:ext cx="1060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MX" sz="1600" b="1">
                <a:solidFill>
                  <a:srgbClr val="FF0000"/>
                </a:solidFill>
                <a:latin typeface="Corbel" charset="0"/>
                <a:cs typeface="Arial" charset="0"/>
              </a:rPr>
              <a:t>Segundo</a:t>
            </a:r>
          </a:p>
          <a:p>
            <a:pPr algn="ctr" eaLnBrk="1" hangingPunct="1"/>
            <a:r>
              <a:rPr lang="es-MX" sz="1600" b="1">
                <a:solidFill>
                  <a:srgbClr val="FF0000"/>
                </a:solidFill>
                <a:latin typeface="Corbel" charset="0"/>
                <a:cs typeface="Arial" charset="0"/>
              </a:rPr>
              <a:t>viaje</a:t>
            </a:r>
          </a:p>
        </p:txBody>
      </p:sp>
      <p:sp>
        <p:nvSpPr>
          <p:cNvPr id="68623" name="16 CuadroTexto"/>
          <p:cNvSpPr txBox="1">
            <a:spLocks noChangeArrowheads="1"/>
          </p:cNvSpPr>
          <p:nvPr/>
        </p:nvSpPr>
        <p:spPr bwMode="auto">
          <a:xfrm>
            <a:off x="7135813" y="2519363"/>
            <a:ext cx="1311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600" b="1">
                <a:solidFill>
                  <a:srgbClr val="FF0000"/>
                </a:solidFill>
                <a:latin typeface="Corbel" charset="0"/>
                <a:cs typeface="Arial" charset="0"/>
              </a:rPr>
              <a:t>Tercer viaje</a:t>
            </a:r>
          </a:p>
        </p:txBody>
      </p:sp>
      <p:sp>
        <p:nvSpPr>
          <p:cNvPr id="68624" name="17 CuadroTexto"/>
          <p:cNvSpPr txBox="1">
            <a:spLocks noChangeArrowheads="1"/>
          </p:cNvSpPr>
          <p:nvPr/>
        </p:nvSpPr>
        <p:spPr bwMode="auto">
          <a:xfrm>
            <a:off x="2143125" y="4376738"/>
            <a:ext cx="2193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600" b="1">
                <a:solidFill>
                  <a:srgbClr val="FF0000"/>
                </a:solidFill>
                <a:latin typeface="Corbel" charset="0"/>
                <a:cs typeface="Arial" charset="0"/>
              </a:rPr>
              <a:t>Un solo viaje directo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3055938" y="3643313"/>
            <a:ext cx="7842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200" b="1" i="1">
                <a:solidFill>
                  <a:srgbClr val="7F7F7F"/>
                </a:solidFill>
                <a:latin typeface="Corbel" charset="0"/>
                <a:cs typeface="Arial" charset="0"/>
              </a:rPr>
              <a:t>autobús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5503863" y="3643313"/>
            <a:ext cx="7842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200" b="1" i="1">
                <a:solidFill>
                  <a:srgbClr val="7F7F7F"/>
                </a:solidFill>
                <a:latin typeface="Corbel" charset="0"/>
                <a:cs typeface="Arial" charset="0"/>
              </a:rPr>
              <a:t>autobús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7294563" y="3643313"/>
            <a:ext cx="115093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200" b="1" i="1">
                <a:solidFill>
                  <a:srgbClr val="7F7F7F"/>
                </a:solidFill>
                <a:latin typeface="Corbel" charset="0"/>
                <a:cs typeface="Arial" charset="0"/>
              </a:rPr>
              <a:t>tren eléctrico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2500313" y="5507038"/>
            <a:ext cx="114935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200" b="1" i="1">
                <a:solidFill>
                  <a:srgbClr val="7F7F7F"/>
                </a:solidFill>
                <a:latin typeface="Corbel" charset="0"/>
                <a:cs typeface="Arial" charset="0"/>
              </a:rPr>
              <a:t>tren eléctrico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4429125" y="4786313"/>
            <a:ext cx="4214813" cy="7143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Tiempo ahorrado 57 min.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20" cy="792088"/>
          </a:xfrm>
        </p:spPr>
        <p:txBody>
          <a:bodyPr/>
          <a:lstStyle/>
          <a:p>
            <a:r>
              <a:rPr lang="es-ES" dirty="0" smtClean="0"/>
              <a:t>Nueva imagen superficie L1</a:t>
            </a:r>
            <a:endParaRPr lang="es-ES" dirty="0"/>
          </a:p>
        </p:txBody>
      </p:sp>
      <p:sp>
        <p:nvSpPr>
          <p:cNvPr id="7" name="Marcador de número de diapositiva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smtClean="0"/>
              <a:t>Lámina </a:t>
            </a:r>
            <a:fld id="{0B00D472-0897-2543-BDC2-49F4F142C5C7}" type="slidenum">
              <a:rPr lang="es-ES" smtClean="0"/>
              <a:pPr/>
              <a:t>24</a:t>
            </a:fld>
            <a:endParaRPr lang="es-E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150602" cy="475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22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20" cy="792088"/>
          </a:xfrm>
        </p:spPr>
        <p:txBody>
          <a:bodyPr/>
          <a:lstStyle/>
          <a:p>
            <a:r>
              <a:rPr lang="es-ES" dirty="0" smtClean="0"/>
              <a:t>Interior estaciones </a:t>
            </a:r>
            <a:r>
              <a:rPr lang="es-ES" dirty="0" err="1" smtClean="0"/>
              <a:t>sup</a:t>
            </a:r>
            <a:r>
              <a:rPr lang="es-ES" dirty="0" smtClean="0"/>
              <a:t>. L1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s-ES" smtClean="0"/>
              <a:t>Lámina </a:t>
            </a:r>
            <a:fld id="{0B00D472-0897-2543-BDC2-49F4F142C5C7}" type="slidenum">
              <a:rPr lang="es-ES" smtClean="0"/>
              <a:pPr/>
              <a:t>25</a:t>
            </a:fld>
            <a:endParaRPr lang="es-E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38276"/>
            <a:ext cx="802558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11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80920" cy="792088"/>
          </a:xfrm>
          <a:noFill/>
        </p:spPr>
        <p:txBody>
          <a:bodyPr lIns="81630" tIns="40815" rIns="81630" bIns="40815" anchor="ctr"/>
          <a:lstStyle/>
          <a:p>
            <a:r>
              <a:rPr lang="es-ES" dirty="0" smtClean="0">
                <a:latin typeface="Century Gothic" charset="0"/>
                <a:ea typeface="ＭＳ Ｐゴシック" charset="0"/>
                <a:cs typeface="ＭＳ Ｐゴシック" charset="0"/>
              </a:rPr>
              <a:t>SITEUR Plan Maestro 2030  </a:t>
            </a:r>
            <a:endParaRPr lang="es-E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Imagen 2" descr="SITEUR MG SITI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268760"/>
            <a:ext cx="7902027" cy="4924894"/>
          </a:xfrm>
          <a:prstGeom prst="rect">
            <a:avLst/>
          </a:prstGeom>
        </p:spPr>
      </p:pic>
      <p:sp>
        <p:nvSpPr>
          <p:cNvPr id="5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6948264" y="975643"/>
            <a:ext cx="1884040" cy="365125"/>
          </a:xfrm>
        </p:spPr>
        <p:txBody>
          <a:bodyPr/>
          <a:lstStyle/>
          <a:p>
            <a:pPr algn="r"/>
            <a:r>
              <a:rPr lang="es-ES" dirty="0" smtClean="0"/>
              <a:t>Lámina </a:t>
            </a:r>
            <a:fld id="{0B00D472-0897-2543-BDC2-49F4F142C5C7}" type="slidenum">
              <a:rPr lang="es-ES" smtClean="0"/>
              <a:pPr algn="r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600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-36512" y="3861048"/>
            <a:ext cx="6855296" cy="15841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rebuchet MS" pitchFamily="34" charset="0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rebuchet MS" pitchFamily="34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s-MX" sz="9600" b="1" dirty="0" smtClean="0">
                <a:solidFill>
                  <a:srgbClr val="800000"/>
                </a:solidFill>
                <a:latin typeface="Arial" charset="0"/>
              </a:rPr>
              <a:t>Gracias</a:t>
            </a:r>
            <a:endParaRPr lang="es-ES" sz="9600" dirty="0">
              <a:solidFill>
                <a:srgbClr val="8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74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6768752" cy="792088"/>
          </a:xfrm>
        </p:spPr>
        <p:txBody>
          <a:bodyPr/>
          <a:lstStyle/>
          <a:p>
            <a:r>
              <a:rPr lang="es-ES" sz="5400" dirty="0" smtClean="0"/>
              <a:t>Contenido:</a:t>
            </a:r>
            <a:endParaRPr lang="es-ES" sz="54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s-ES" smtClean="0"/>
              <a:t>Lámina </a:t>
            </a:r>
            <a:fld id="{0B00D472-0897-2543-BDC2-49F4F142C5C7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464642" y="1700808"/>
            <a:ext cx="5987678" cy="403244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sz="3600" dirty="0" smtClean="0"/>
              <a:t>Descripci</a:t>
            </a:r>
            <a:r>
              <a:rPr lang="es-ES" sz="3600" dirty="0" smtClean="0"/>
              <a:t>ón de la ZMG</a:t>
            </a:r>
            <a:r>
              <a:rPr lang="es-ES" sz="36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3600" dirty="0" smtClean="0"/>
              <a:t>Desarrollo de SITEUR </a:t>
            </a:r>
            <a:endParaRPr lang="es-ES" sz="3600" dirty="0" smtClean="0"/>
          </a:p>
          <a:p>
            <a:pPr lvl="2"/>
            <a:r>
              <a:rPr lang="es-ES" sz="3200" dirty="0"/>
              <a:t> </a:t>
            </a:r>
            <a:r>
              <a:rPr lang="es-ES" sz="3200" dirty="0" smtClean="0"/>
              <a:t>22 años de operaci</a:t>
            </a:r>
            <a:r>
              <a:rPr lang="es-ES" sz="3200" dirty="0" smtClean="0"/>
              <a:t>ón</a:t>
            </a:r>
            <a:r>
              <a:rPr lang="es-ES" sz="3600" dirty="0" smtClean="0"/>
              <a:t>.</a:t>
            </a:r>
            <a:endParaRPr lang="es-E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3600" dirty="0" smtClean="0"/>
              <a:t>Proyecto Línea 3.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dirty="0" smtClean="0"/>
              <a:t>Plan Maestro </a:t>
            </a:r>
            <a:r>
              <a:rPr lang="es-ES" sz="3600" dirty="0" smtClean="0"/>
              <a:t>2030.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77740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17896" y="692696"/>
            <a:ext cx="7903792" cy="1224136"/>
          </a:xfrm>
        </p:spPr>
        <p:txBody>
          <a:bodyPr>
            <a:normAutofit/>
          </a:bodyPr>
          <a:lstStyle/>
          <a:p>
            <a:r>
              <a:rPr lang="es-ES" sz="3600" dirty="0" smtClean="0"/>
              <a:t>LA ZONA METROPOLITANA</a:t>
            </a:r>
            <a:endParaRPr lang="es-ES" sz="36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920880" cy="4752528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rgbClr val="800000"/>
                </a:solidFill>
              </a:rPr>
              <a:t>Un reto para la movilidad integral multimodal:</a:t>
            </a:r>
          </a:p>
          <a:p>
            <a:pPr marL="342900" indent="-342900">
              <a:buFont typeface="Arial"/>
              <a:buChar char="•"/>
            </a:pPr>
            <a:r>
              <a:rPr lang="es-ES" sz="2400" dirty="0" smtClean="0"/>
              <a:t>Un valle delimitado por barrancas, cadenas de montañas y volcanes.</a:t>
            </a:r>
          </a:p>
          <a:p>
            <a:pPr marL="342900" indent="-342900">
              <a:buFont typeface="Arial"/>
              <a:buChar char="•"/>
            </a:pPr>
            <a:r>
              <a:rPr lang="es-ES" sz="2400" dirty="0" smtClean="0"/>
              <a:t>El sur de la ZMG tiene una de las tasas de crecimiento m</a:t>
            </a:r>
            <a:r>
              <a:rPr lang="es-ES" sz="2400" dirty="0" smtClean="0"/>
              <a:t>ás altas del país (+ del 8% promedio anual), sólo superada por Cancún y Los Cabos en BCS.</a:t>
            </a:r>
          </a:p>
          <a:p>
            <a:pPr marL="342900" indent="-342900">
              <a:buFont typeface="Arial"/>
              <a:buChar char="•"/>
            </a:pPr>
            <a:r>
              <a:rPr lang="es-ES" sz="2400" dirty="0" smtClean="0"/>
              <a:t>Crecimiento en desarrollos de vivienda unifamiliar de menos de 70 m2.</a:t>
            </a:r>
          </a:p>
          <a:p>
            <a:pPr marL="342900" indent="-342900">
              <a:buFont typeface="Arial"/>
              <a:buChar char="•"/>
            </a:pPr>
            <a:r>
              <a:rPr lang="es-ES" sz="2400" dirty="0" smtClean="0"/>
              <a:t>Carencia de transporte p</a:t>
            </a:r>
            <a:r>
              <a:rPr lang="es-ES" sz="2400" dirty="0" smtClean="0"/>
              <a:t>úblico masivo.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47234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s-ES" smtClean="0"/>
              <a:t>Lámina </a:t>
            </a:r>
            <a:fld id="{E4D60D78-4566-494F-A7A5-BFC3185B59DA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Zona Metropolitana de Guadalajara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-1" b="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1187624" y="22323"/>
            <a:ext cx="1080120" cy="1102421"/>
          </a:xfrm>
          <a:prstGeom prst="ellipse">
            <a:avLst/>
          </a:prstGeom>
          <a:solidFill>
            <a:schemeClr val="accent2">
              <a:lumMod val="10000"/>
              <a:lumOff val="90000"/>
              <a:alpha val="2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2195736" y="4437112"/>
            <a:ext cx="2880320" cy="1772816"/>
          </a:xfrm>
          <a:prstGeom prst="ellipse">
            <a:avLst/>
          </a:prstGeom>
          <a:solidFill>
            <a:schemeClr val="accent2">
              <a:lumMod val="10000"/>
              <a:lumOff val="90000"/>
              <a:alpha val="3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Zonas de crecimiento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6372200" y="980728"/>
            <a:ext cx="17758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Barreras </a:t>
            </a:r>
          </a:p>
          <a:p>
            <a:r>
              <a:rPr lang="es-ES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geogr</a:t>
            </a:r>
            <a:r>
              <a:rPr lang="es-ES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áficas</a:t>
            </a:r>
            <a:endParaRPr lang="es-ES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28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>
        <p14:prism isContent="1"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s-ES" smtClean="0"/>
              <a:t>Lámina </a:t>
            </a:r>
            <a:fld id="{0B00D472-0897-2543-BDC2-49F4F142C5C7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9776"/>
            <a:ext cx="7954020" cy="854968"/>
          </a:xfrm>
          <a:noFill/>
        </p:spPr>
        <p:txBody>
          <a:bodyPr lIns="81630" tIns="40815" rIns="81630" bIns="40815" anchor="ctr"/>
          <a:lstStyle/>
          <a:p>
            <a:r>
              <a:rPr lang="es-MX" sz="3200" dirty="0" smtClean="0">
                <a:latin typeface="Century Gothic" charset="0"/>
                <a:ea typeface="ＭＳ Ｐゴシック" charset="0"/>
                <a:cs typeface="ＭＳ Ｐゴシック" charset="0"/>
              </a:rPr>
              <a:t>Nuestra historia: L</a:t>
            </a:r>
            <a:r>
              <a:rPr lang="es-MX" sz="3200" dirty="0" smtClean="0">
                <a:latin typeface="Century Gothic" charset="0"/>
                <a:ea typeface="ＭＳ Ｐゴシック" charset="0"/>
                <a:cs typeface="ＭＳ Ｐゴシック" charset="0"/>
              </a:rPr>
              <a:t>ínea 1 </a:t>
            </a:r>
            <a:r>
              <a:rPr lang="es-MX" sz="3200" dirty="0" smtClean="0">
                <a:latin typeface="Century Gothic" charset="0"/>
                <a:ea typeface="ＭＳ Ｐゴシック" charset="0"/>
                <a:cs typeface="ＭＳ Ｐゴシック" charset="0"/>
              </a:rPr>
              <a:t>Trazo </a:t>
            </a:r>
            <a:endParaRPr lang="es-ES" sz="32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Line 4"/>
          <p:cNvSpPr>
            <a:spLocks noChangeShapeType="1"/>
          </p:cNvSpPr>
          <p:nvPr/>
        </p:nvSpPr>
        <p:spPr bwMode="auto">
          <a:xfrm>
            <a:off x="1985963" y="2581275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7108" name="Line 5"/>
          <p:cNvSpPr>
            <a:spLocks noChangeShapeType="1"/>
          </p:cNvSpPr>
          <p:nvPr/>
        </p:nvSpPr>
        <p:spPr bwMode="auto">
          <a:xfrm>
            <a:off x="1211263" y="2581275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>
            <a:off x="1985963" y="2581275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>
            <a:off x="2001838" y="3114675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7111" name="Line 8"/>
          <p:cNvSpPr>
            <a:spLocks noChangeShapeType="1"/>
          </p:cNvSpPr>
          <p:nvPr/>
        </p:nvSpPr>
        <p:spPr bwMode="auto">
          <a:xfrm>
            <a:off x="2001838" y="3305175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3" name="Imagen 2" descr="PM L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44" b="18440"/>
          <a:stretch/>
        </p:blipFill>
        <p:spPr>
          <a:xfrm>
            <a:off x="256861" y="1340768"/>
            <a:ext cx="8419595" cy="477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9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MX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92163" y="1484784"/>
            <a:ext cx="4572000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 sz="800" b="1" dirty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s-MX" sz="1800" b="1" dirty="0">
                <a:solidFill>
                  <a:srgbClr val="0000CC"/>
                </a:solidFill>
                <a:latin typeface="Arial" charset="0"/>
              </a:rPr>
              <a:t>Extensión total de la red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s-MX" sz="1800" b="1" dirty="0">
                <a:solidFill>
                  <a:srgbClr val="0000CC"/>
                </a:solidFill>
                <a:latin typeface="Arial" charset="0"/>
              </a:rPr>
              <a:t>Número de estaciones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s-MX" sz="1800" b="1" dirty="0">
                <a:solidFill>
                  <a:srgbClr val="0000CC"/>
                </a:solidFill>
                <a:latin typeface="Arial" charset="0"/>
              </a:rPr>
              <a:t>Longitud de andenes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s-MX" sz="1800" b="1" dirty="0">
                <a:solidFill>
                  <a:srgbClr val="0000CC"/>
                </a:solidFill>
                <a:latin typeface="Arial" charset="0"/>
              </a:rPr>
              <a:t>Cruceros vehiculares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s-MX" sz="1800" b="1" dirty="0">
                <a:solidFill>
                  <a:srgbClr val="0000CC"/>
                </a:solidFill>
                <a:latin typeface="Arial" charset="0"/>
              </a:rPr>
              <a:t>Parque vehicular asignado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s-MX" sz="1800" b="1" dirty="0">
                <a:solidFill>
                  <a:srgbClr val="0000CC"/>
                </a:solidFill>
                <a:latin typeface="Arial" charset="0"/>
              </a:rPr>
              <a:t>Intervalo de trenes en hora pico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s-MX" sz="1800" b="1" dirty="0">
                <a:solidFill>
                  <a:srgbClr val="0000CC"/>
                </a:solidFill>
                <a:latin typeface="Arial" charset="0"/>
              </a:rPr>
              <a:t>Intervalo de trenes en hora valle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s-MX" sz="1800" b="1" dirty="0">
                <a:solidFill>
                  <a:srgbClr val="0000CC"/>
                </a:solidFill>
                <a:latin typeface="Arial" charset="0"/>
              </a:rPr>
              <a:t>Número de trenes en hora pico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s-MX" sz="1800" b="1" dirty="0">
                <a:solidFill>
                  <a:srgbClr val="0000CC"/>
                </a:solidFill>
                <a:latin typeface="Arial" charset="0"/>
              </a:rPr>
              <a:t>Número de trenes en hora valle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s-MX" sz="1800" b="1" dirty="0">
                <a:solidFill>
                  <a:srgbClr val="0000CC"/>
                </a:solidFill>
                <a:latin typeface="Arial" charset="0"/>
              </a:rPr>
              <a:t>Capacidad cómoda por tren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s-MX" sz="1800" b="1" dirty="0">
                <a:solidFill>
                  <a:srgbClr val="0000CC"/>
                </a:solidFill>
                <a:latin typeface="Arial" charset="0"/>
              </a:rPr>
              <a:t>Horario de servicio </a:t>
            </a:r>
          </a:p>
          <a:p>
            <a:pPr>
              <a:spcBef>
                <a:spcPct val="50000"/>
              </a:spcBef>
            </a:pPr>
            <a:endParaRPr lang="es-MX" sz="18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148263" y="1484784"/>
            <a:ext cx="3671887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 sz="800" b="1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s-MX" sz="1800" b="1">
                <a:solidFill>
                  <a:srgbClr val="0000CC"/>
                </a:solidFill>
                <a:latin typeface="Arial" charset="0"/>
              </a:rPr>
              <a:t>15.5  kilómetros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s-MX" sz="1800" b="1">
                <a:solidFill>
                  <a:srgbClr val="0000CC"/>
                </a:solidFill>
                <a:latin typeface="Arial" charset="0"/>
              </a:rPr>
              <a:t>19   (7 túnel, 12 superficie)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s-MX" sz="1800" b="1">
                <a:solidFill>
                  <a:srgbClr val="0000CC"/>
                </a:solidFill>
                <a:latin typeface="Arial" charset="0"/>
              </a:rPr>
              <a:t>60   metros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s-MX" sz="1800" b="1">
                <a:solidFill>
                  <a:srgbClr val="0000CC"/>
                </a:solidFill>
                <a:latin typeface="Arial" charset="0"/>
              </a:rPr>
              <a:t>11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s-MX" sz="1800" b="1">
                <a:solidFill>
                  <a:srgbClr val="0000CC"/>
                </a:solidFill>
                <a:latin typeface="Arial" charset="0"/>
              </a:rPr>
              <a:t>24   trenes 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s-MX" sz="1800" b="1">
                <a:solidFill>
                  <a:srgbClr val="0000CC"/>
                </a:solidFill>
                <a:latin typeface="Arial" charset="0"/>
              </a:rPr>
              <a:t>  5   minutos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s-MX" sz="1800" b="1">
                <a:solidFill>
                  <a:srgbClr val="0000CC"/>
                </a:solidFill>
                <a:latin typeface="Arial" charset="0"/>
              </a:rPr>
              <a:t>  9   minutos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s-MX" sz="1800" b="1">
                <a:solidFill>
                  <a:srgbClr val="0000CC"/>
                </a:solidFill>
                <a:latin typeface="Arial" charset="0"/>
              </a:rPr>
              <a:t>12   </a:t>
            </a:r>
            <a:r>
              <a:rPr lang="es-MX" sz="1800">
                <a:solidFill>
                  <a:srgbClr val="0000CC"/>
                </a:solidFill>
                <a:latin typeface="Arial" charset="0"/>
              </a:rPr>
              <a:t>(acoplados dobles)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s-MX" sz="1800" b="1">
                <a:solidFill>
                  <a:srgbClr val="0000CC"/>
                </a:solidFill>
                <a:latin typeface="Arial" charset="0"/>
              </a:rPr>
              <a:t>  7   </a:t>
            </a:r>
            <a:r>
              <a:rPr lang="es-MX" sz="1800">
                <a:solidFill>
                  <a:srgbClr val="0000CC"/>
                </a:solidFill>
                <a:latin typeface="Arial" charset="0"/>
              </a:rPr>
              <a:t>(acoplados dobles)</a:t>
            </a:r>
            <a:r>
              <a:rPr lang="es-MX" sz="2000" b="1">
                <a:solidFill>
                  <a:srgbClr val="0000CC"/>
                </a:solidFill>
                <a:latin typeface="Arial" charset="0"/>
              </a:rPr>
              <a:t>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s-MX" sz="1800" b="1">
                <a:solidFill>
                  <a:srgbClr val="0000CC"/>
                </a:solidFill>
                <a:latin typeface="Arial" charset="0"/>
              </a:rPr>
              <a:t>5 pasajeros m2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s-MX" sz="1800" b="1">
                <a:solidFill>
                  <a:srgbClr val="0000CC"/>
                </a:solidFill>
                <a:latin typeface="Arial" charset="0"/>
              </a:rPr>
              <a:t>05:00 a 23:15 horas            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7128792" cy="792088"/>
          </a:xfrm>
          <a:noFill/>
        </p:spPr>
        <p:txBody>
          <a:bodyPr/>
          <a:lstStyle/>
          <a:p>
            <a:pPr marL="265113"/>
            <a:r>
              <a:rPr lang="es-MX" sz="3200" dirty="0">
                <a:latin typeface="Arial" charset="0"/>
              </a:rPr>
              <a:t>Características generales </a:t>
            </a:r>
            <a:br>
              <a:rPr lang="es-MX" sz="3200" dirty="0">
                <a:latin typeface="Arial" charset="0"/>
              </a:rPr>
            </a:br>
            <a:r>
              <a:rPr lang="es-MX" sz="3200" dirty="0">
                <a:solidFill>
                  <a:srgbClr val="0000FF"/>
                </a:solidFill>
                <a:latin typeface="Arial" charset="0"/>
              </a:rPr>
              <a:t>Línea 1 </a:t>
            </a:r>
            <a:r>
              <a:rPr lang="es-MX" sz="3200" dirty="0" smtClean="0">
                <a:solidFill>
                  <a:srgbClr val="0000FF"/>
                </a:solidFill>
                <a:latin typeface="Arial" charset="0"/>
              </a:rPr>
              <a:t> (azul) </a:t>
            </a:r>
            <a:r>
              <a:rPr lang="es-MX" sz="3200" dirty="0" smtClean="0">
                <a:latin typeface="Arial" charset="0"/>
              </a:rPr>
              <a:t>Tren </a:t>
            </a:r>
            <a:r>
              <a:rPr lang="es-MX" sz="3200" dirty="0">
                <a:latin typeface="Arial" charset="0"/>
              </a:rPr>
              <a:t>Eléctrico</a:t>
            </a:r>
            <a:endParaRPr lang="es-ES" sz="3200" dirty="0">
              <a:latin typeface="Arial" charset="0"/>
            </a:endParaRPr>
          </a:p>
        </p:txBody>
      </p:sp>
      <p:sp>
        <p:nvSpPr>
          <p:cNvPr id="8" name="Marcador de número de diapositiva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smtClean="0"/>
              <a:t>Lámina </a:t>
            </a:r>
            <a:fld id="{0B00D472-0897-2543-BDC2-49F4F142C5C7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970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s-ES" smtClean="0"/>
              <a:t>Lámina </a:t>
            </a:r>
            <a:fld id="{0B00D472-0897-2543-BDC2-49F4F142C5C7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81630" tIns="40815" rIns="81630" bIns="40815" anchor="ctr"/>
          <a:lstStyle/>
          <a:p>
            <a:r>
              <a:rPr lang="es-MX" dirty="0" smtClean="0">
                <a:solidFill>
                  <a:srgbClr val="008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L</a:t>
            </a:r>
            <a:r>
              <a:rPr lang="es-MX" dirty="0" smtClean="0">
                <a:solidFill>
                  <a:srgbClr val="008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ínea 2</a:t>
            </a:r>
            <a:r>
              <a:rPr lang="es-MX" dirty="0" smtClean="0"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s-MX" dirty="0" smtClean="0"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s-MX" dirty="0" smtClean="0">
                <a:latin typeface="Century Gothic" charset="0"/>
                <a:ea typeface="ＭＳ Ｐゴシック" charset="0"/>
                <a:cs typeface="ＭＳ Ｐゴシック" charset="0"/>
              </a:rPr>
              <a:t>(1994</a:t>
            </a:r>
            <a:r>
              <a:rPr lang="es-MX" dirty="0" smtClean="0">
                <a:latin typeface="Century Gothic" charset="0"/>
                <a:ea typeface="ＭＳ Ｐゴシック" charset="0"/>
                <a:cs typeface="ＭＳ Ｐゴシック" charset="0"/>
              </a:rPr>
              <a:t>) La ciudad dormitorio</a:t>
            </a:r>
            <a:endParaRPr lang="es-E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Imagen 4" descr="PM L1 + L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302" y="1052736"/>
            <a:ext cx="8195146" cy="5112568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5580112" y="1988840"/>
            <a:ext cx="2520280" cy="1512168"/>
          </a:xfrm>
          <a:prstGeom prst="ellipse">
            <a:avLst/>
          </a:prstGeom>
          <a:solidFill>
            <a:schemeClr val="accent2">
              <a:lumMod val="10000"/>
              <a:lumOff val="90000"/>
              <a:alpha val="1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902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MX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6768752" cy="792088"/>
          </a:xfr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92075"/>
            <a:r>
              <a:rPr lang="es-MX" sz="3200" dirty="0">
                <a:latin typeface="Arial" charset="0"/>
              </a:rPr>
              <a:t>Características generales </a:t>
            </a:r>
            <a:br>
              <a:rPr lang="es-MX" sz="3200" dirty="0">
                <a:latin typeface="Arial" charset="0"/>
              </a:rPr>
            </a:br>
            <a:r>
              <a:rPr lang="es-MX" sz="3200" dirty="0">
                <a:latin typeface="Arial" charset="0"/>
              </a:rPr>
              <a:t>Línea 2 Tren Eléctrico</a:t>
            </a:r>
            <a:endParaRPr lang="es-ES" sz="3200" dirty="0">
              <a:latin typeface="Arial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s-ES" smtClean="0"/>
              <a:t>Lámina </a:t>
            </a:r>
            <a:fld id="{0B00D472-0897-2543-BDC2-49F4F142C5C7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116013" y="1347812"/>
            <a:ext cx="45720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 sz="1400" b="1" dirty="0">
              <a:solidFill>
                <a:srgbClr val="0000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s-MX" sz="1800" b="1" dirty="0">
                <a:solidFill>
                  <a:srgbClr val="006600"/>
                </a:solidFill>
                <a:latin typeface="Arial" charset="0"/>
              </a:rPr>
              <a:t>Extensión total de la red </a:t>
            </a:r>
          </a:p>
          <a:p>
            <a:pPr>
              <a:spcBef>
                <a:spcPct val="50000"/>
              </a:spcBef>
            </a:pPr>
            <a:r>
              <a:rPr lang="es-MX" sz="1800" b="1" smtClean="0">
                <a:solidFill>
                  <a:srgbClr val="006600"/>
                </a:solidFill>
                <a:latin typeface="Arial" charset="0"/>
              </a:rPr>
              <a:t>Número </a:t>
            </a:r>
            <a:r>
              <a:rPr lang="es-MX" sz="1800" b="1" dirty="0">
                <a:solidFill>
                  <a:srgbClr val="006600"/>
                </a:solidFill>
                <a:latin typeface="Arial" charset="0"/>
              </a:rPr>
              <a:t>de estaciones </a:t>
            </a:r>
          </a:p>
          <a:p>
            <a:pPr>
              <a:spcBef>
                <a:spcPct val="50000"/>
              </a:spcBef>
            </a:pPr>
            <a:r>
              <a:rPr lang="es-MX" sz="1800" b="1" dirty="0">
                <a:solidFill>
                  <a:srgbClr val="006600"/>
                </a:solidFill>
                <a:latin typeface="Arial" charset="0"/>
              </a:rPr>
              <a:t>Longitud de andenes </a:t>
            </a:r>
          </a:p>
          <a:p>
            <a:pPr>
              <a:spcBef>
                <a:spcPct val="50000"/>
              </a:spcBef>
            </a:pPr>
            <a:r>
              <a:rPr lang="es-MX" sz="1800" b="1" dirty="0">
                <a:solidFill>
                  <a:srgbClr val="006600"/>
                </a:solidFill>
                <a:latin typeface="Arial" charset="0"/>
              </a:rPr>
              <a:t>Parque vehicular asignado</a:t>
            </a:r>
          </a:p>
          <a:p>
            <a:pPr>
              <a:spcBef>
                <a:spcPct val="50000"/>
              </a:spcBef>
            </a:pPr>
            <a:r>
              <a:rPr lang="es-MX" sz="1800" b="1" dirty="0">
                <a:solidFill>
                  <a:srgbClr val="006600"/>
                </a:solidFill>
                <a:latin typeface="Arial" charset="0"/>
              </a:rPr>
              <a:t>Intervalo de trenes en hora pico </a:t>
            </a:r>
          </a:p>
          <a:p>
            <a:pPr>
              <a:spcBef>
                <a:spcPct val="50000"/>
              </a:spcBef>
            </a:pPr>
            <a:r>
              <a:rPr lang="es-MX" sz="1800" b="1" dirty="0">
                <a:solidFill>
                  <a:srgbClr val="006600"/>
                </a:solidFill>
                <a:latin typeface="Arial" charset="0"/>
              </a:rPr>
              <a:t>Intervalo de trenes en hora valle</a:t>
            </a:r>
          </a:p>
          <a:p>
            <a:pPr>
              <a:spcBef>
                <a:spcPct val="50000"/>
              </a:spcBef>
            </a:pPr>
            <a:r>
              <a:rPr lang="es-MX" sz="1800" b="1" dirty="0">
                <a:solidFill>
                  <a:srgbClr val="006600"/>
                </a:solidFill>
                <a:latin typeface="Arial" charset="0"/>
              </a:rPr>
              <a:t>Número de trenes en hora pico</a:t>
            </a:r>
          </a:p>
          <a:p>
            <a:pPr>
              <a:spcBef>
                <a:spcPct val="50000"/>
              </a:spcBef>
            </a:pPr>
            <a:r>
              <a:rPr lang="es-MX" sz="1800" b="1" dirty="0">
                <a:solidFill>
                  <a:srgbClr val="006600"/>
                </a:solidFill>
                <a:latin typeface="Arial" charset="0"/>
              </a:rPr>
              <a:t>Número de trenes en hora valle</a:t>
            </a:r>
          </a:p>
          <a:p>
            <a:pPr>
              <a:spcBef>
                <a:spcPct val="50000"/>
              </a:spcBef>
            </a:pPr>
            <a:r>
              <a:rPr lang="es-MX" sz="1800" b="1" dirty="0">
                <a:solidFill>
                  <a:srgbClr val="006600"/>
                </a:solidFill>
                <a:latin typeface="Arial" charset="0"/>
              </a:rPr>
              <a:t>Capacidad cómoda por tren</a:t>
            </a:r>
          </a:p>
          <a:p>
            <a:pPr>
              <a:spcBef>
                <a:spcPct val="50000"/>
              </a:spcBef>
            </a:pPr>
            <a:r>
              <a:rPr lang="es-MX" sz="1800" b="1" dirty="0">
                <a:solidFill>
                  <a:srgbClr val="006600"/>
                </a:solidFill>
                <a:latin typeface="Arial" charset="0"/>
              </a:rPr>
              <a:t>Horario de servicio 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364163" y="1347812"/>
            <a:ext cx="3565525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 sz="1400" b="1">
              <a:solidFill>
                <a:srgbClr val="0000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s-MX" sz="2000" b="1">
                <a:solidFill>
                  <a:srgbClr val="000066"/>
                </a:solidFill>
                <a:latin typeface="Arial" charset="0"/>
              </a:rPr>
              <a:t> </a:t>
            </a:r>
            <a:r>
              <a:rPr lang="es-MX" sz="1800" b="1">
                <a:solidFill>
                  <a:srgbClr val="006600"/>
                </a:solidFill>
                <a:latin typeface="Arial" charset="0"/>
              </a:rPr>
              <a:t>8.5   kilómetros</a:t>
            </a:r>
          </a:p>
          <a:p>
            <a:pPr>
              <a:spcBef>
                <a:spcPct val="50000"/>
              </a:spcBef>
            </a:pPr>
            <a:r>
              <a:rPr lang="es-MX" sz="1800" b="1">
                <a:solidFill>
                  <a:srgbClr val="006600"/>
                </a:solidFill>
                <a:latin typeface="Arial" charset="0"/>
              </a:rPr>
              <a:t>  10   (túnel) </a:t>
            </a:r>
          </a:p>
          <a:p>
            <a:pPr>
              <a:spcBef>
                <a:spcPct val="50000"/>
              </a:spcBef>
            </a:pPr>
            <a:r>
              <a:rPr lang="es-MX" sz="1800" b="1">
                <a:solidFill>
                  <a:srgbClr val="006600"/>
                </a:solidFill>
                <a:latin typeface="Arial" charset="0"/>
              </a:rPr>
              <a:t>150   metros</a:t>
            </a:r>
          </a:p>
          <a:p>
            <a:pPr>
              <a:spcBef>
                <a:spcPct val="50000"/>
              </a:spcBef>
            </a:pPr>
            <a:r>
              <a:rPr lang="es-MX" sz="1800" b="1">
                <a:solidFill>
                  <a:srgbClr val="006600"/>
                </a:solidFill>
                <a:latin typeface="Arial" charset="0"/>
              </a:rPr>
              <a:t>  20   trenes</a:t>
            </a:r>
          </a:p>
          <a:p>
            <a:pPr>
              <a:spcBef>
                <a:spcPct val="50000"/>
              </a:spcBef>
            </a:pPr>
            <a:r>
              <a:rPr lang="es-MX" sz="1800" b="1">
                <a:solidFill>
                  <a:srgbClr val="006600"/>
                </a:solidFill>
                <a:latin typeface="Arial" charset="0"/>
              </a:rPr>
              <a:t> 3.6   minutos</a:t>
            </a:r>
          </a:p>
          <a:p>
            <a:pPr>
              <a:spcBef>
                <a:spcPct val="50000"/>
              </a:spcBef>
            </a:pPr>
            <a:r>
              <a:rPr lang="es-MX" sz="1800" b="1">
                <a:solidFill>
                  <a:srgbClr val="006600"/>
                </a:solidFill>
                <a:latin typeface="Arial" charset="0"/>
              </a:rPr>
              <a:t>    7   minutos</a:t>
            </a:r>
          </a:p>
          <a:p>
            <a:pPr>
              <a:spcBef>
                <a:spcPct val="50000"/>
              </a:spcBef>
            </a:pPr>
            <a:r>
              <a:rPr lang="es-MX" sz="1800" b="1">
                <a:solidFill>
                  <a:srgbClr val="006600"/>
                </a:solidFill>
                <a:latin typeface="Arial" charset="0"/>
              </a:rPr>
              <a:t>  10   </a:t>
            </a:r>
            <a:r>
              <a:rPr lang="es-MX" sz="1800">
                <a:solidFill>
                  <a:srgbClr val="006600"/>
                </a:solidFill>
                <a:latin typeface="Arial" charset="0"/>
              </a:rPr>
              <a:t>(acoplados dobles)</a:t>
            </a:r>
          </a:p>
          <a:p>
            <a:pPr>
              <a:spcBef>
                <a:spcPct val="50000"/>
              </a:spcBef>
            </a:pPr>
            <a:r>
              <a:rPr lang="es-MX" sz="1800" b="1">
                <a:solidFill>
                  <a:srgbClr val="006600"/>
                </a:solidFill>
                <a:latin typeface="Arial" charset="0"/>
              </a:rPr>
              <a:t>    5   </a:t>
            </a:r>
            <a:r>
              <a:rPr lang="es-MX" sz="1800">
                <a:solidFill>
                  <a:srgbClr val="006600"/>
                </a:solidFill>
                <a:latin typeface="Arial" charset="0"/>
              </a:rPr>
              <a:t>(acoplados dobles)</a:t>
            </a:r>
          </a:p>
          <a:p>
            <a:pPr>
              <a:spcBef>
                <a:spcPct val="50000"/>
              </a:spcBef>
            </a:pPr>
            <a:r>
              <a:rPr lang="es-MX" sz="1800" b="1">
                <a:solidFill>
                  <a:srgbClr val="006600"/>
                </a:solidFill>
                <a:latin typeface="Arial" charset="0"/>
              </a:rPr>
              <a:t>    5   pasajeros m2</a:t>
            </a:r>
          </a:p>
          <a:p>
            <a:pPr>
              <a:spcBef>
                <a:spcPct val="50000"/>
              </a:spcBef>
            </a:pPr>
            <a:r>
              <a:rPr lang="es-MX" sz="1800" b="1">
                <a:solidFill>
                  <a:srgbClr val="006600"/>
                </a:solidFill>
                <a:latin typeface="Arial" charset="0"/>
              </a:rPr>
              <a:t>05:00 a 23:15 horas</a:t>
            </a:r>
          </a:p>
          <a:p>
            <a:pPr>
              <a:spcBef>
                <a:spcPct val="50000"/>
              </a:spcBef>
            </a:pPr>
            <a:r>
              <a:rPr lang="es-MX" sz="1800" b="1">
                <a:solidFill>
                  <a:srgbClr val="000066"/>
                </a:solidFill>
                <a:latin typeface="Arial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2062388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samb_ALAMY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23822</TotalTime>
  <Words>781</Words>
  <Application>Microsoft Macintosh PowerPoint</Application>
  <PresentationFormat>Presentación en pantalla (4:3)</PresentationFormat>
  <Paragraphs>211</Paragraphs>
  <Slides>27</Slides>
  <Notes>3</Notes>
  <HiddenSlides>1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29" baseType="lpstr">
      <vt:lpstr>Plaza</vt:lpstr>
      <vt:lpstr>Asamb_ALAMYS</vt:lpstr>
      <vt:lpstr>          </vt:lpstr>
      <vt:lpstr>Presentación de PowerPoint</vt:lpstr>
      <vt:lpstr>Contenido:</vt:lpstr>
      <vt:lpstr>LA ZONA METROPOLITANA</vt:lpstr>
      <vt:lpstr>La Zona Metropolitana de Guadalajara</vt:lpstr>
      <vt:lpstr>Nuestra historia: Línea 1 Trazo </vt:lpstr>
      <vt:lpstr>Características generales  Línea 1  (azul) Tren Eléctrico</vt:lpstr>
      <vt:lpstr>Línea 2  (1994) La ciudad dormitorio</vt:lpstr>
      <vt:lpstr>Características generales  Línea 2 Tren Eléctrico</vt:lpstr>
      <vt:lpstr>Características de equipamiento  Red Tren Eléctrico</vt:lpstr>
      <vt:lpstr>BASE DE MTTO TETLÁN (visita técnica el jueves)</vt:lpstr>
      <vt:lpstr>SITEUR Alimentadora Pre Tren 2007  El mejor servicio de autobús de la ZMG (Servicio Plus)</vt:lpstr>
      <vt:lpstr>SITEUR BRT MacroBús (2009)  Incremento de más del 45% en la oferta de viajes. Red de alimentadoras.</vt:lpstr>
      <vt:lpstr>Ventajas competitivas de SITEUR</vt:lpstr>
      <vt:lpstr>Rehabilitación 16 TLG 88’s</vt:lpstr>
      <vt:lpstr>Los planes de movilidad ante el reto de crecimien</vt:lpstr>
      <vt:lpstr>Descripción de la ZMG:</vt:lpstr>
      <vt:lpstr>Presentación de PowerPoint</vt:lpstr>
      <vt:lpstr>Presentación de PowerPoint</vt:lpstr>
      <vt:lpstr>Línea 3: Santa Fé – Periférico Norte</vt:lpstr>
      <vt:lpstr>Estaciones Línea 3</vt:lpstr>
      <vt:lpstr>Presentación de PowerPoint</vt:lpstr>
      <vt:lpstr>Tiempos de viaje entre Santa Fé y Juárez</vt:lpstr>
      <vt:lpstr>Nueva imagen superficie L1</vt:lpstr>
      <vt:lpstr>Interior estaciones sup. L1</vt:lpstr>
      <vt:lpstr>SITEUR Plan Maestro 2030  </vt:lpstr>
      <vt:lpstr>Presentación de PowerPoint</vt:lpstr>
    </vt:vector>
  </TitlesOfParts>
  <Manager/>
  <Company>siteur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gustavop</dc:creator>
  <cp:keywords/>
  <dc:description/>
  <cp:lastModifiedBy>Jorge Antonio Robles Valdés</cp:lastModifiedBy>
  <cp:revision>293</cp:revision>
  <cp:lastPrinted>2011-09-11T01:42:13Z</cp:lastPrinted>
  <dcterms:created xsi:type="dcterms:W3CDTF">2010-06-16T14:28:12Z</dcterms:created>
  <dcterms:modified xsi:type="dcterms:W3CDTF">2011-11-23T14:36:42Z</dcterms:modified>
  <cp:category/>
</cp:coreProperties>
</file>