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3.xml" ContentType="application/vnd.openxmlformats-officedocument.presentationml.notes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56" r:id="rId2"/>
    <p:sldMasterId id="2147483651" r:id="rId3"/>
  </p:sldMasterIdLst>
  <p:notesMasterIdLst>
    <p:notesMasterId r:id="rId25"/>
  </p:notesMasterIdLst>
  <p:handoutMasterIdLst>
    <p:handoutMasterId r:id="rId26"/>
  </p:handoutMasterIdLst>
  <p:sldIdLst>
    <p:sldId id="257" r:id="rId4"/>
    <p:sldId id="283" r:id="rId5"/>
    <p:sldId id="320" r:id="rId6"/>
    <p:sldId id="285" r:id="rId7"/>
    <p:sldId id="259" r:id="rId8"/>
    <p:sldId id="321" r:id="rId9"/>
    <p:sldId id="323" r:id="rId10"/>
    <p:sldId id="292" r:id="rId11"/>
    <p:sldId id="262" r:id="rId12"/>
    <p:sldId id="263" r:id="rId13"/>
    <p:sldId id="265" r:id="rId14"/>
    <p:sldId id="322" r:id="rId15"/>
    <p:sldId id="297" r:id="rId16"/>
    <p:sldId id="301" r:id="rId17"/>
    <p:sldId id="319" r:id="rId18"/>
    <p:sldId id="309" r:id="rId19"/>
    <p:sldId id="311" r:id="rId20"/>
    <p:sldId id="324" r:id="rId21"/>
    <p:sldId id="325" r:id="rId22"/>
    <p:sldId id="327" r:id="rId23"/>
    <p:sldId id="326" r:id="rId24"/>
  </p:sldIdLst>
  <p:sldSz cx="9144000" cy="6858000" type="screen4x3"/>
  <p:notesSz cx="7053263" cy="9356725"/>
  <p:defaultTextStyle>
    <a:defPPr>
      <a:defRPr lang="es-ES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orellana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2F60F1"/>
    <a:srgbClr val="0000FF"/>
    <a:srgbClr val="969696"/>
    <a:srgbClr val="9E0000"/>
    <a:srgbClr val="663300"/>
    <a:srgbClr val="DDDDDD"/>
    <a:srgbClr val="CC0000"/>
    <a:srgbClr val="FF9999"/>
    <a:srgbClr val="FF3300"/>
    <a:srgbClr val="296165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vertBarState="minimized">
    <p:restoredLeft sz="23966" autoAdjust="0"/>
    <p:restoredTop sz="67105" autoAdjust="0"/>
  </p:normalViewPr>
  <p:slideViewPr>
    <p:cSldViewPr showGuides="1">
      <p:cViewPr>
        <p:scale>
          <a:sx n="100" d="100"/>
          <a:sy n="100" d="100"/>
        </p:scale>
        <p:origin x="-1240" y="-88"/>
      </p:cViewPr>
      <p:guideLst>
        <p:guide orient="horz" pos="709"/>
        <p:guide orient="horz" pos="119"/>
        <p:guide orient="horz" pos="4201"/>
        <p:guide pos="5647"/>
        <p:guide pos="113"/>
        <p:guide pos="3878"/>
      </p:guideLst>
    </p:cSldViewPr>
  </p:slideViewPr>
  <p:outlineViewPr>
    <p:cViewPr>
      <p:scale>
        <a:sx n="33" d="100"/>
        <a:sy n="33" d="100"/>
      </p:scale>
      <p:origin x="0" y="9936"/>
    </p:cViewPr>
  </p:outlineViewPr>
  <p:notesTextViewPr>
    <p:cViewPr>
      <p:scale>
        <a:sx n="100" d="100"/>
        <a:sy n="100" d="100"/>
      </p:scale>
      <p:origin x="0" y="208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2"/>
  <c:chart>
    <c:autoTitleDeleted val="1"/>
    <c:plotArea>
      <c:layout/>
      <c:barChart>
        <c:barDir val="bar"/>
        <c:grouping val="stacked"/>
        <c:ser>
          <c:idx val="6"/>
          <c:order val="6"/>
          <c:tx>
            <c:strRef>
              <c:f>Hoja1!$A$3</c:f>
            </c:strRef>
          </c:tx>
          <c:spPr>
            <a:solidFill>
              <a:srgbClr val="FF0000"/>
            </a:solidFill>
          </c:spPr>
          <c:cat>
            <c:multiLvlStrRef>
              <c:f>Hoja1!$B$2</c:f>
            </c:multiLvlStrRef>
          </c:cat>
          <c:val>
            <c:numRef>
              <c:f>Hoja1!$B$3</c:f>
            </c:numRef>
          </c:val>
        </c:ser>
        <c:ser>
          <c:idx val="7"/>
          <c:order val="7"/>
          <c:tx>
            <c:strRef>
              <c:f>Hoja1!$A$4</c:f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Hoja1!$B$2</c:f>
            </c:multiLvlStrRef>
          </c:cat>
          <c:val>
            <c:numRef>
              <c:f>Hoja1!$B$4</c:f>
            </c:numRef>
          </c:val>
        </c:ser>
        <c:ser>
          <c:idx val="8"/>
          <c:order val="8"/>
          <c:tx>
            <c:strRef>
              <c:f>Hoja1!$A$5</c:f>
            </c:strRef>
          </c:tx>
          <c:spPr>
            <a:solidFill>
              <a:srgbClr val="92D050"/>
            </a:solidFill>
          </c:spPr>
          <c:cat>
            <c:multiLvlStrRef>
              <c:f>Hoja1!$B$2</c:f>
            </c:multiLvlStrRef>
          </c:cat>
          <c:val>
            <c:numRef>
              <c:f>Hoja1!$B$5</c:f>
            </c:numRef>
          </c:val>
        </c:ser>
        <c:ser>
          <c:idx val="9"/>
          <c:order val="9"/>
          <c:tx>
            <c:strRef>
              <c:f>Hoja1!$A$3</c:f>
            </c:strRef>
          </c:tx>
          <c:spPr>
            <a:solidFill>
              <a:srgbClr val="FF0000"/>
            </a:solidFill>
          </c:spPr>
          <c:cat>
            <c:multiLvlStrRef>
              <c:f>Hoja1!$B$2</c:f>
            </c:multiLvlStrRef>
          </c:cat>
          <c:val>
            <c:numRef>
              <c:f>Hoja1!$B$3</c:f>
            </c:numRef>
          </c:val>
        </c:ser>
        <c:ser>
          <c:idx val="10"/>
          <c:order val="10"/>
          <c:tx>
            <c:strRef>
              <c:f>Hoja1!$A$4</c:f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Hoja1!$B$2</c:f>
            </c:multiLvlStrRef>
          </c:cat>
          <c:val>
            <c:numRef>
              <c:f>Hoja1!$B$4</c:f>
            </c:numRef>
          </c:val>
        </c:ser>
        <c:ser>
          <c:idx val="11"/>
          <c:order val="11"/>
          <c:tx>
            <c:strRef>
              <c:f>Hoja1!$A$5</c:f>
            </c:strRef>
          </c:tx>
          <c:spPr>
            <a:solidFill>
              <a:srgbClr val="92D050"/>
            </a:solidFill>
          </c:spPr>
          <c:cat>
            <c:multiLvlStrRef>
              <c:f>Hoja1!$B$2</c:f>
            </c:multiLvlStrRef>
          </c:cat>
          <c:val>
            <c:numRef>
              <c:f>Hoja1!$B$5</c:f>
            </c:numRef>
          </c:val>
        </c:ser>
        <c:ser>
          <c:idx val="3"/>
          <c:order val="3"/>
          <c:tx>
            <c:strRef>
              <c:f>Hoja1!$A$3</c:f>
            </c:strRef>
          </c:tx>
          <c:spPr>
            <a:solidFill>
              <a:srgbClr val="FF0000"/>
            </a:solidFill>
          </c:spPr>
          <c:cat>
            <c:multiLvlStrRef>
              <c:f>Hoja1!$B$2</c:f>
            </c:multiLvlStrRef>
          </c:cat>
          <c:val>
            <c:numRef>
              <c:f>Hoja1!$B$3</c:f>
            </c:numRef>
          </c:val>
        </c:ser>
        <c:ser>
          <c:idx val="4"/>
          <c:order val="4"/>
          <c:tx>
            <c:strRef>
              <c:f>Hoja1!$A$4</c:f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multiLvlStrRef>
              <c:f>Hoja1!$B$2</c:f>
            </c:multiLvlStrRef>
          </c:cat>
          <c:val>
            <c:numRef>
              <c:f>Hoja1!$B$4</c:f>
            </c:numRef>
          </c:val>
        </c:ser>
        <c:ser>
          <c:idx val="5"/>
          <c:order val="5"/>
          <c:tx>
            <c:strRef>
              <c:f>Hoja1!$A$5</c:f>
            </c:strRef>
          </c:tx>
          <c:spPr>
            <a:solidFill>
              <a:srgbClr val="92D050"/>
            </a:solidFill>
          </c:spPr>
          <c:cat>
            <c:multiLvlStrRef>
              <c:f>Hoja1!$B$2</c:f>
            </c:multiLvlStrRef>
          </c:cat>
          <c:val>
            <c:numRef>
              <c:f>Hoja1!$B$5</c:f>
            </c:numRef>
          </c:val>
        </c:ser>
        <c:ser>
          <c:idx val="0"/>
          <c:order val="0"/>
          <c:tx>
            <c:strRef>
              <c:f>Hoja1!$A$3</c:f>
              <c:strCache>
                <c:ptCount val="1"/>
                <c:pt idx="0">
                  <c:v>Usuario Metro</c:v>
                </c:pt>
              </c:strCache>
            </c:strRef>
          </c:tx>
          <c:spPr>
            <a:solidFill>
              <a:srgbClr val="FF660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 algn="ctr" rtl="0">
                      <a:defRPr lang="es-CL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CL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Usuarios Metro</a:t>
                    </a:r>
                    <a:endParaRPr lang="es-CL" sz="1400" b="1" i="0" u="none" strike="noStrike" kern="1200" baseline="0" dirty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endParaRPr>
                  </a:p>
                  <a:p>
                    <a:pPr algn="ctr" rtl="0">
                      <a:defRPr lang="es-CL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CL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25%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  <c:showSerName val="1"/>
            </c:dLbl>
            <c:txPr>
              <a:bodyPr/>
              <a:lstStyle/>
              <a:p>
                <a:pPr algn="ctr" rtl="0">
                  <a:defRPr lang="es-CL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Val val="1"/>
            <c:showSerName val="1"/>
          </c:dLbls>
          <c:cat>
            <c:strRef>
              <c:f>Hoja1!$B$2</c:f>
              <c:strCache>
                <c:ptCount val="1"/>
                <c:pt idx="0">
                  <c:v>Participación</c:v>
                </c:pt>
              </c:strCache>
            </c:strRef>
          </c:cat>
          <c:val>
            <c:numRef>
              <c:f>Hoja1!$B$3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Usuario Metro + Bus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CL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Usuarios Metro + </a:t>
                    </a:r>
                    <a:r>
                      <a:rPr lang="es-CL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Bus</a:t>
                    </a:r>
                  </a:p>
                  <a:p>
                    <a:r>
                      <a:rPr lang="es-CL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28%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 algn="ctr" rtl="0">
                  <a:defRPr lang="es-CL"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_tradnl"/>
              </a:p>
            </c:txPr>
            <c:showVal val="1"/>
            <c:showSerName val="1"/>
          </c:dLbls>
          <c:cat>
            <c:strRef>
              <c:f>Hoja1!$B$2</c:f>
              <c:strCache>
                <c:ptCount val="1"/>
                <c:pt idx="0">
                  <c:v>Participación</c:v>
                </c:pt>
              </c:strCache>
            </c:strRef>
          </c:cat>
          <c:val>
            <c:numRef>
              <c:f>Hoja1!$B$4</c:f>
              <c:numCache>
                <c:formatCode>0%</c:formatCode>
                <c:ptCount val="1"/>
                <c:pt idx="0">
                  <c:v>0.28</c:v>
                </c:pt>
              </c:numCache>
            </c:numRef>
          </c:val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Usuario Bus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Usuarios</a:t>
                    </a:r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Bus</a:t>
                    </a:r>
                  </a:p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SerName val="1"/>
            </c:dLbl>
            <c:txPr>
              <a:bodyPr/>
              <a:lstStyle/>
              <a:p>
                <a:pPr>
                  <a:defRPr lang="es-ES" sz="1400" b="1">
                    <a:solidFill>
                      <a:schemeClr val="tx1"/>
                    </a:solidFill>
                  </a:defRPr>
                </a:pPr>
                <a:endParaRPr lang="es-ES_tradnl"/>
              </a:p>
            </c:txPr>
            <c:showVal val="1"/>
            <c:showSerName val="1"/>
          </c:dLbls>
          <c:cat>
            <c:strRef>
              <c:f>Hoja1!$B$2</c:f>
              <c:strCache>
                <c:ptCount val="1"/>
                <c:pt idx="0">
                  <c:v>Participación</c:v>
                </c:pt>
              </c:strCache>
            </c:strRef>
          </c:cat>
          <c:val>
            <c:numRef>
              <c:f>Hoja1!$B$5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</c:ser>
        <c:gapWidth val="95"/>
        <c:overlap val="100"/>
        <c:axId val="247364296"/>
        <c:axId val="247066392"/>
      </c:barChart>
      <c:catAx>
        <c:axId val="247364296"/>
        <c:scaling>
          <c:orientation val="minMax"/>
        </c:scaling>
        <c:delete val="1"/>
        <c:axPos val="l"/>
        <c:majorTickMark val="none"/>
        <c:tickLblPos val="none"/>
        <c:crossAx val="247066392"/>
        <c:crosses val="autoZero"/>
        <c:auto val="1"/>
        <c:lblAlgn val="ctr"/>
        <c:lblOffset val="100"/>
      </c:catAx>
      <c:valAx>
        <c:axId val="247066392"/>
        <c:scaling>
          <c:orientation val="minMax"/>
          <c:max val="1.0"/>
        </c:scaling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none"/>
        <c:tickLblPos val="nextTo"/>
        <c:txPr>
          <a:bodyPr/>
          <a:lstStyle/>
          <a:p>
            <a:pPr>
              <a:defRPr lang="es-ES" sz="1200" b="1"/>
            </a:pPr>
            <a:endParaRPr lang="es-ES_tradnl"/>
          </a:p>
        </c:txPr>
        <c:crossAx val="247364296"/>
        <c:crosses val="autoZero"/>
        <c:crossBetween val="between"/>
        <c:majorUnit val="0.2"/>
      </c:valAx>
      <c:spPr>
        <a:noFill/>
        <a:ln>
          <a:solidFill>
            <a:srgbClr val="96969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Alfuencia</c:v>
                </c:pt>
              </c:strCache>
            </c:strRef>
          </c:tx>
          <c:spPr>
            <a:solidFill>
              <a:srgbClr val="008000"/>
            </a:solidFill>
            <a:effectLst>
              <a:outerShdw blurRad="63500" dist="38100" dir="3660000" algn="tl" rotWithShape="0">
                <a:srgbClr val="000000">
                  <a:alpha val="43000"/>
                </a:srgbClr>
              </a:outerShdw>
            </a:effectLst>
          </c:spPr>
          <c:dPt>
            <c:idx val="1"/>
            <c:spPr>
              <a:solidFill>
                <a:srgbClr val="FF0000"/>
              </a:solidFill>
              <a:effectLst>
                <a:outerShdw blurRad="63500" dist="38100" dir="366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2"/>
            <c:spPr>
              <a:solidFill>
                <a:srgbClr val="0000FF"/>
              </a:solidFill>
              <a:effectLst>
                <a:outerShdw blurRad="63500" dist="38100" dir="366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3"/>
            <c:spPr>
              <a:solidFill>
                <a:srgbClr val="0000FF"/>
              </a:solidFill>
              <a:effectLst>
                <a:outerShdw blurRad="63500" dist="38100" dir="366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4"/>
            <c:spPr>
              <a:solidFill>
                <a:srgbClr val="0000FF"/>
              </a:solidFill>
              <a:effectLst>
                <a:outerShdw blurRad="63500" dist="38100" dir="3660000" algn="tl" rotWithShape="0">
                  <a:srgbClr val="000000">
                    <a:alpha val="4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00122123155906363"/>
                  <c:y val="0.00589636463116783"/>
                </c:manualLayout>
              </c:layout>
              <c:showVal val="1"/>
            </c:dLbl>
            <c:dLbl>
              <c:idx val="1"/>
              <c:layout>
                <c:manualLayout>
                  <c:x val="-0.00176810856644125"/>
                  <c:y val="-0.00960757652764908"/>
                </c:manualLayout>
              </c:layout>
              <c:showVal val="1"/>
            </c:dLbl>
            <c:dLbl>
              <c:idx val="2"/>
              <c:layout>
                <c:manualLayout>
                  <c:x val="-0.00122123155906363"/>
                  <c:y val="-0.00560571172382402"/>
                </c:manualLayout>
              </c:layout>
              <c:showVal val="1"/>
            </c:dLbl>
            <c:dLbl>
              <c:idx val="3"/>
              <c:layout>
                <c:manualLayout>
                  <c:x val="-0.00210528584228417"/>
                  <c:y val="-0.000129821461327133"/>
                </c:manualLayout>
              </c:layout>
              <c:showVal val="1"/>
            </c:dLbl>
            <c:dLbl>
              <c:idx val="4"/>
              <c:layout>
                <c:manualLayout>
                  <c:x val="0.00597868025100975"/>
                  <c:y val="-0.0059378864750740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1600" b="1"/>
                </a:pPr>
                <a:endParaRPr lang="es-ES_tradnl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331.0</c:v>
                </c:pt>
                <c:pt idx="1">
                  <c:v>601.0</c:v>
                </c:pt>
                <c:pt idx="2">
                  <c:v>642.0</c:v>
                </c:pt>
                <c:pt idx="3">
                  <c:v>608.0</c:v>
                </c:pt>
                <c:pt idx="4" formatCode="0">
                  <c:v>620.7</c:v>
                </c:pt>
              </c:numCache>
            </c:numRef>
          </c:val>
        </c:ser>
        <c:axId val="223994664"/>
        <c:axId val="223997912"/>
      </c:barChart>
      <c:catAx>
        <c:axId val="2239946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lang="es-ES" sz="1100" b="1">
                <a:solidFill>
                  <a:schemeClr val="bg1">
                    <a:lumMod val="50000"/>
                  </a:schemeClr>
                </a:solidFill>
              </a:defRPr>
            </a:pPr>
            <a:endParaRPr lang="es-ES_tradnl"/>
          </a:p>
        </c:txPr>
        <c:crossAx val="223997912"/>
        <c:crosses val="autoZero"/>
        <c:auto val="1"/>
        <c:lblAlgn val="ctr"/>
        <c:lblOffset val="100"/>
        <c:tickLblSkip val="1"/>
        <c:tickMarkSkip val="1"/>
      </c:catAx>
      <c:valAx>
        <c:axId val="223997912"/>
        <c:scaling>
          <c:orientation val="minMax"/>
        </c:scaling>
        <c:axPos val="l"/>
        <c:majorGridlines>
          <c:spPr>
            <a:ln>
              <a:solidFill>
                <a:srgbClr val="969696"/>
              </a:solidFill>
            </a:ln>
          </c:spPr>
        </c:majorGridlines>
        <c:numFmt formatCode="General" sourceLinked="1"/>
        <c:maj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lang="es-ES" sz="1100" b="1">
                <a:solidFill>
                  <a:schemeClr val="bg1">
                    <a:lumMod val="50000"/>
                  </a:schemeClr>
                </a:solidFill>
              </a:defRPr>
            </a:pPr>
            <a:endParaRPr lang="es-ES_tradnl"/>
          </a:p>
        </c:txPr>
        <c:crossAx val="223994664"/>
        <c:crosses val="autoZero"/>
        <c:crossBetween val="between"/>
        <c:majorUnit val="200.0"/>
      </c:valAx>
      <c:spPr>
        <a:noFill/>
        <a:ln w="12700"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</c:chart>
  <c:txPr>
    <a:bodyPr/>
    <a:lstStyle/>
    <a:p>
      <a:pPr>
        <a:defRPr sz="1800">
          <a:solidFill>
            <a:schemeClr val="tx1"/>
          </a:solidFill>
        </a:defRPr>
      </a:pPr>
      <a:endParaRPr lang="es-ES_tradn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_tradnl"/>
  <c:style val="2"/>
  <c:chart>
    <c:autoTitleDeleted val="1"/>
    <c:plotArea>
      <c:layout>
        <c:manualLayout>
          <c:layoutTarget val="inner"/>
          <c:xMode val="edge"/>
          <c:yMode val="edge"/>
          <c:x val="0.0616681909908761"/>
          <c:y val="0.0495221971228717"/>
          <c:w val="0.92656367818664"/>
          <c:h val="0.81649685099282"/>
        </c:manualLayout>
      </c:layout>
      <c:barChart>
        <c:barDir val="col"/>
        <c:grouping val="clustered"/>
        <c:ser>
          <c:idx val="1"/>
          <c:order val="0"/>
          <c:tx>
            <c:strRef>
              <c:f>Hoja3!$A$4</c:f>
              <c:strCache>
                <c:ptCount val="1"/>
                <c:pt idx="0">
                  <c:v>Resultado Operacional</c:v>
                </c:pt>
              </c:strCache>
            </c:strRef>
          </c:tx>
          <c:spPr>
            <a:solidFill>
              <a:srgbClr val="0000FF"/>
            </a:solidFill>
          </c:spPr>
          <c:dLbls>
            <c:delete val="1"/>
          </c:dLbls>
          <c:cat>
            <c:numRef>
              <c:f>Hoja3!$B$2:$L$2</c:f>
              <c:numCache>
                <c:formatCode>General</c:formatCode>
                <c:ptCount val="11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</c:numCache>
            </c:numRef>
          </c:cat>
          <c:val>
            <c:numRef>
              <c:f>Hoja3!$B$4:$L$4</c:f>
              <c:numCache>
                <c:formatCode>0.0</c:formatCode>
                <c:ptCount val="11"/>
                <c:pt idx="0">
                  <c:v>0.8</c:v>
                </c:pt>
                <c:pt idx="1">
                  <c:v>9.1</c:v>
                </c:pt>
                <c:pt idx="2">
                  <c:v>4.7</c:v>
                </c:pt>
                <c:pt idx="3">
                  <c:v>3.3</c:v>
                </c:pt>
                <c:pt idx="4">
                  <c:v>4.6</c:v>
                </c:pt>
                <c:pt idx="5">
                  <c:v>19.0</c:v>
                </c:pt>
                <c:pt idx="6">
                  <c:v>10.7</c:v>
                </c:pt>
                <c:pt idx="7">
                  <c:v>16.1</c:v>
                </c:pt>
                <c:pt idx="8">
                  <c:v>32.2</c:v>
                </c:pt>
                <c:pt idx="9">
                  <c:v>16.6</c:v>
                </c:pt>
                <c:pt idx="10">
                  <c:v>20.3</c:v>
                </c:pt>
              </c:numCache>
            </c:numRef>
          </c:val>
        </c:ser>
        <c:dLbls>
          <c:showVal val="1"/>
        </c:dLbls>
        <c:axId val="175454568"/>
        <c:axId val="175458200"/>
      </c:barChart>
      <c:catAx>
        <c:axId val="175454568"/>
        <c:scaling>
          <c:orientation val="minMax"/>
        </c:scaling>
        <c:axPos val="b"/>
        <c:numFmt formatCode="General" sourceLinked="1"/>
        <c:tickLblPos val="nextTo"/>
        <c:spPr>
          <a:ln w="12700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 algn="ctr">
              <a:defRPr lang="es-CL" sz="1100" b="1" i="0" u="none" strike="noStrike" kern="1200" baseline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75458200"/>
        <c:crosses val="autoZero"/>
        <c:auto val="1"/>
        <c:lblAlgn val="ctr"/>
        <c:lblOffset val="100"/>
        <c:tickLblSkip val="1"/>
        <c:tickMarkSkip val="1"/>
      </c:catAx>
      <c:valAx>
        <c:axId val="175458200"/>
        <c:scaling>
          <c:orientation val="minMax"/>
          <c:min val="0.0"/>
        </c:scaling>
        <c:axPos val="l"/>
        <c:majorGridlines>
          <c:spPr>
            <a:ln w="12700">
              <a:solidFill>
                <a:srgbClr val="C0C0C0"/>
              </a:solidFill>
              <a:prstDash val="sysDash"/>
            </a:ln>
          </c:spPr>
        </c:majorGridlines>
        <c:numFmt formatCode="0" sourceLinked="0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 algn="ctr">
              <a:defRPr lang="es-CL" sz="1100" b="1" i="0" u="none" strike="noStrike" kern="1200" baseline="0">
                <a:solidFill>
                  <a:srgbClr val="FFFFFF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175454568"/>
        <c:crosses val="autoZero"/>
        <c:crossBetween val="between"/>
        <c:majorUnit val="5.0"/>
        <c:minorUnit val="0.4"/>
      </c:valAx>
      <c:spPr>
        <a:noFill/>
        <a:ln w="12700">
          <a:solidFill>
            <a:srgbClr val="969696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_tradn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B2ED3-4704-494C-90D4-62722A45CF83}" type="doc">
      <dgm:prSet loTypeId="urn:microsoft.com/office/officeart/2005/8/layout/hProcess7#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9520ED74-D251-446B-8105-FFFB05323692}">
      <dgm:prSet custT="1"/>
      <dgm:spPr/>
      <dgm:t>
        <a:bodyPr/>
        <a:lstStyle/>
        <a:p>
          <a:pPr rtl="0"/>
          <a:r>
            <a:rPr lang="es-CL" sz="1600" b="1" dirty="0" smtClean="0"/>
            <a:t>Años 50</a:t>
          </a:r>
          <a:endParaRPr lang="es-CL" sz="1600" dirty="0"/>
        </a:p>
      </dgm:t>
    </dgm:pt>
    <dgm:pt modelId="{2480A857-C1A6-4D2B-951C-91EC0BA81BEA}" type="parTrans" cxnId="{0D2D9FBD-F355-4B2E-9DCC-3E867380DC9D}">
      <dgm:prSet/>
      <dgm:spPr/>
      <dgm:t>
        <a:bodyPr/>
        <a:lstStyle/>
        <a:p>
          <a:endParaRPr lang="es-CL" sz="1600"/>
        </a:p>
      </dgm:t>
    </dgm:pt>
    <dgm:pt modelId="{C3999A04-6A3A-4F80-9B15-C95DBDE3BB7B}" type="sibTrans" cxnId="{0D2D9FBD-F355-4B2E-9DCC-3E867380DC9D}">
      <dgm:prSet/>
      <dgm:spPr/>
      <dgm:t>
        <a:bodyPr/>
        <a:lstStyle/>
        <a:p>
          <a:endParaRPr lang="es-CL" sz="1600"/>
        </a:p>
      </dgm:t>
    </dgm:pt>
    <dgm:pt modelId="{DC7543A9-662B-4D1D-AFD2-41B351A93254}">
      <dgm:prSet custT="1"/>
      <dgm:spPr/>
      <dgm:t>
        <a:bodyPr/>
        <a:lstStyle/>
        <a:p>
          <a:pPr rtl="0"/>
          <a:r>
            <a:rPr lang="es-CL" sz="2400" dirty="0" smtClean="0"/>
            <a:t>Población: </a:t>
          </a:r>
          <a:br>
            <a:rPr lang="es-CL" sz="2400" dirty="0" smtClean="0"/>
          </a:br>
          <a:r>
            <a:rPr lang="es-CL" sz="2400" dirty="0" smtClean="0"/>
            <a:t>1,7 MM</a:t>
          </a:r>
          <a:endParaRPr lang="es-CL" sz="2400" dirty="0"/>
        </a:p>
      </dgm:t>
    </dgm:pt>
    <dgm:pt modelId="{820BA88C-634D-4C3F-B906-F66DA8FF7C8C}" type="parTrans" cxnId="{476E7BE2-5982-4824-A97F-A50AAFD146F4}">
      <dgm:prSet/>
      <dgm:spPr/>
      <dgm:t>
        <a:bodyPr/>
        <a:lstStyle/>
        <a:p>
          <a:endParaRPr lang="es-CL" sz="1600"/>
        </a:p>
      </dgm:t>
    </dgm:pt>
    <dgm:pt modelId="{ABCBD1E8-4D8F-48D4-9952-A74241D99837}" type="sibTrans" cxnId="{476E7BE2-5982-4824-A97F-A50AAFD146F4}">
      <dgm:prSet/>
      <dgm:spPr/>
      <dgm:t>
        <a:bodyPr/>
        <a:lstStyle/>
        <a:p>
          <a:endParaRPr lang="es-CL" sz="1600"/>
        </a:p>
      </dgm:t>
    </dgm:pt>
    <dgm:pt modelId="{FD8F1E37-E452-4459-8674-CE6F339E777E}">
      <dgm:prSet custT="1"/>
      <dgm:spPr/>
      <dgm:t>
        <a:bodyPr/>
        <a:lstStyle/>
        <a:p>
          <a:pPr rtl="0"/>
          <a:r>
            <a:rPr lang="es-CL" sz="2400" dirty="0" smtClean="0"/>
            <a:t>Hectáreas: </a:t>
          </a:r>
          <a:br>
            <a:rPr lang="es-CL" sz="2400" dirty="0" smtClean="0"/>
          </a:br>
          <a:r>
            <a:rPr lang="es-CL" sz="2400" dirty="0" smtClean="0"/>
            <a:t>20. 900</a:t>
          </a:r>
          <a:endParaRPr lang="es-CL" sz="2400" dirty="0"/>
        </a:p>
      </dgm:t>
    </dgm:pt>
    <dgm:pt modelId="{40B0902B-A347-4597-9DE0-1E44041D24DE}" type="parTrans" cxnId="{F83B980E-F9D4-4AAF-9CCE-6BE6C431CC4C}">
      <dgm:prSet/>
      <dgm:spPr/>
      <dgm:t>
        <a:bodyPr/>
        <a:lstStyle/>
        <a:p>
          <a:endParaRPr lang="es-CL" sz="1600"/>
        </a:p>
      </dgm:t>
    </dgm:pt>
    <dgm:pt modelId="{E18FD653-CB4A-4944-89C8-EB2E98B3008B}" type="sibTrans" cxnId="{F83B980E-F9D4-4AAF-9CCE-6BE6C431CC4C}">
      <dgm:prSet/>
      <dgm:spPr/>
      <dgm:t>
        <a:bodyPr/>
        <a:lstStyle/>
        <a:p>
          <a:endParaRPr lang="es-CL" sz="1600"/>
        </a:p>
      </dgm:t>
    </dgm:pt>
    <dgm:pt modelId="{8A1AE073-E119-4A1C-A783-50AC3ED73825}">
      <dgm:prSet custT="1"/>
      <dgm:spPr/>
      <dgm:t>
        <a:bodyPr/>
        <a:lstStyle/>
        <a:p>
          <a:pPr rtl="0"/>
          <a:r>
            <a:rPr lang="es-CL" sz="1600" b="1" dirty="0" smtClean="0"/>
            <a:t>Años 80</a:t>
          </a:r>
          <a:endParaRPr lang="es-CL" sz="1600" dirty="0"/>
        </a:p>
      </dgm:t>
    </dgm:pt>
    <dgm:pt modelId="{F9C2A084-EEB4-495E-8293-A0E790DD2394}" type="parTrans" cxnId="{373240E2-8CA1-4050-9C67-895ADA8F24B0}">
      <dgm:prSet/>
      <dgm:spPr/>
      <dgm:t>
        <a:bodyPr/>
        <a:lstStyle/>
        <a:p>
          <a:endParaRPr lang="es-CL" sz="1600"/>
        </a:p>
      </dgm:t>
    </dgm:pt>
    <dgm:pt modelId="{0D522EE5-77F7-4D6F-BBBA-836D30185724}" type="sibTrans" cxnId="{373240E2-8CA1-4050-9C67-895ADA8F24B0}">
      <dgm:prSet/>
      <dgm:spPr/>
      <dgm:t>
        <a:bodyPr/>
        <a:lstStyle/>
        <a:p>
          <a:endParaRPr lang="es-CL" sz="1600"/>
        </a:p>
      </dgm:t>
    </dgm:pt>
    <dgm:pt modelId="{340734E9-3602-4A1D-9F04-A812B8722887}">
      <dgm:prSet custT="1"/>
      <dgm:spPr/>
      <dgm:t>
        <a:bodyPr/>
        <a:lstStyle/>
        <a:p>
          <a:r>
            <a:rPr lang="es-CL" sz="2400" dirty="0" smtClean="0"/>
            <a:t>Población:</a:t>
          </a:r>
          <a:br>
            <a:rPr lang="es-CL" sz="2400" dirty="0" smtClean="0"/>
          </a:br>
          <a:r>
            <a:rPr lang="es-CL" sz="2400" dirty="0" smtClean="0"/>
            <a:t>3,6 MM</a:t>
          </a:r>
        </a:p>
      </dgm:t>
    </dgm:pt>
    <dgm:pt modelId="{CF35FEA4-ECF9-415A-A581-A7660F21088E}" type="parTrans" cxnId="{EE138F26-AC49-46BD-BFD8-8677E17E86D0}">
      <dgm:prSet/>
      <dgm:spPr/>
      <dgm:t>
        <a:bodyPr/>
        <a:lstStyle/>
        <a:p>
          <a:endParaRPr lang="es-CL" sz="1600"/>
        </a:p>
      </dgm:t>
    </dgm:pt>
    <dgm:pt modelId="{8EB62DAE-501C-4955-B631-EA2D5930A31F}" type="sibTrans" cxnId="{EE138F26-AC49-46BD-BFD8-8677E17E86D0}">
      <dgm:prSet/>
      <dgm:spPr/>
      <dgm:t>
        <a:bodyPr/>
        <a:lstStyle/>
        <a:p>
          <a:endParaRPr lang="es-CL" sz="1600"/>
        </a:p>
      </dgm:t>
    </dgm:pt>
    <dgm:pt modelId="{EFD46DAF-4809-4665-96ED-9D94004E90EB}">
      <dgm:prSet custT="1"/>
      <dgm:spPr/>
      <dgm:t>
        <a:bodyPr/>
        <a:lstStyle/>
        <a:p>
          <a:r>
            <a:rPr lang="es-CL" sz="2400" dirty="0" smtClean="0"/>
            <a:t>Hectáreas: 38.296</a:t>
          </a:r>
          <a:endParaRPr lang="es-CL" sz="2400" dirty="0"/>
        </a:p>
      </dgm:t>
    </dgm:pt>
    <dgm:pt modelId="{A5B3B494-56CA-4BE7-B7B2-5222295BBE87}" type="parTrans" cxnId="{3BE1D1E1-F5FD-4BAB-A424-4713AD8132D9}">
      <dgm:prSet/>
      <dgm:spPr/>
      <dgm:t>
        <a:bodyPr/>
        <a:lstStyle/>
        <a:p>
          <a:endParaRPr lang="es-CL" sz="1600"/>
        </a:p>
      </dgm:t>
    </dgm:pt>
    <dgm:pt modelId="{8A57DCBA-809F-478B-B62B-D7B9C4450778}" type="sibTrans" cxnId="{3BE1D1E1-F5FD-4BAB-A424-4713AD8132D9}">
      <dgm:prSet/>
      <dgm:spPr/>
      <dgm:t>
        <a:bodyPr/>
        <a:lstStyle/>
        <a:p>
          <a:endParaRPr lang="es-CL" sz="1600"/>
        </a:p>
      </dgm:t>
    </dgm:pt>
    <dgm:pt modelId="{5EF57084-3039-4EFA-892C-A92165F12A23}">
      <dgm:prSet custT="1"/>
      <dgm:spPr/>
      <dgm:t>
        <a:bodyPr/>
        <a:lstStyle/>
        <a:p>
          <a:r>
            <a:rPr lang="es-CL" sz="1600" b="1" dirty="0" smtClean="0"/>
            <a:t>Hoy</a:t>
          </a:r>
          <a:endParaRPr lang="es-CL" sz="1600" b="1" dirty="0"/>
        </a:p>
      </dgm:t>
    </dgm:pt>
    <dgm:pt modelId="{764A0B13-9C26-4AD7-9D59-9E0D11D0F215}" type="parTrans" cxnId="{793808DA-A4B9-4F7D-A1C7-5223FEB23FF8}">
      <dgm:prSet/>
      <dgm:spPr/>
      <dgm:t>
        <a:bodyPr/>
        <a:lstStyle/>
        <a:p>
          <a:endParaRPr lang="es-CL" sz="1600"/>
        </a:p>
      </dgm:t>
    </dgm:pt>
    <dgm:pt modelId="{E0B1473F-E6BD-4BE8-9D6A-CCAD3D705986}" type="sibTrans" cxnId="{793808DA-A4B9-4F7D-A1C7-5223FEB23FF8}">
      <dgm:prSet/>
      <dgm:spPr/>
      <dgm:t>
        <a:bodyPr/>
        <a:lstStyle/>
        <a:p>
          <a:endParaRPr lang="es-CL" sz="1600"/>
        </a:p>
      </dgm:t>
    </dgm:pt>
    <dgm:pt modelId="{85720DC1-3D4E-485F-9167-C4DEEC74A139}">
      <dgm:prSet custT="1"/>
      <dgm:spPr/>
      <dgm:t>
        <a:bodyPr/>
        <a:lstStyle/>
        <a:p>
          <a:r>
            <a:rPr lang="es-CL" sz="2400" dirty="0" smtClean="0"/>
            <a:t>Población: </a:t>
          </a:r>
          <a:br>
            <a:rPr lang="es-CL" sz="2400" dirty="0" smtClean="0"/>
          </a:br>
          <a:r>
            <a:rPr lang="es-CL" sz="2400" dirty="0" smtClean="0"/>
            <a:t>6,7 MM</a:t>
          </a:r>
          <a:endParaRPr lang="es-CL" sz="2400" dirty="0"/>
        </a:p>
      </dgm:t>
    </dgm:pt>
    <dgm:pt modelId="{BC18DBFA-AFBD-4043-8A78-0CDAFAEC174F}" type="parTrans" cxnId="{DE87E918-C5BA-459B-9AB1-593ACE71ABE7}">
      <dgm:prSet/>
      <dgm:spPr/>
      <dgm:t>
        <a:bodyPr/>
        <a:lstStyle/>
        <a:p>
          <a:endParaRPr lang="es-CL" sz="1600"/>
        </a:p>
      </dgm:t>
    </dgm:pt>
    <dgm:pt modelId="{1BC7AA64-00D2-41D6-9E3E-B1651725DF55}" type="sibTrans" cxnId="{DE87E918-C5BA-459B-9AB1-593ACE71ABE7}">
      <dgm:prSet/>
      <dgm:spPr/>
      <dgm:t>
        <a:bodyPr/>
        <a:lstStyle/>
        <a:p>
          <a:endParaRPr lang="es-CL" sz="1600"/>
        </a:p>
      </dgm:t>
    </dgm:pt>
    <dgm:pt modelId="{6DACF7A7-6B3E-47A7-ADC0-B5B290BA1F72}">
      <dgm:prSet custT="1"/>
      <dgm:spPr/>
      <dgm:t>
        <a:bodyPr/>
        <a:lstStyle/>
        <a:p>
          <a:r>
            <a:rPr lang="es-CL" sz="2400" dirty="0" smtClean="0"/>
            <a:t>Hectáreas:</a:t>
          </a:r>
          <a:br>
            <a:rPr lang="es-CL" sz="2400" dirty="0" smtClean="0"/>
          </a:br>
          <a:r>
            <a:rPr lang="es-CL" sz="2400" dirty="0" smtClean="0"/>
            <a:t>64.100</a:t>
          </a:r>
        </a:p>
      </dgm:t>
    </dgm:pt>
    <dgm:pt modelId="{C0B01DCE-160D-4442-91C9-F4AD6ABA71AD}" type="parTrans" cxnId="{7279CCF0-590B-440B-ACAA-1A3D093C4BE7}">
      <dgm:prSet/>
      <dgm:spPr/>
      <dgm:t>
        <a:bodyPr/>
        <a:lstStyle/>
        <a:p>
          <a:endParaRPr lang="es-CL" sz="1600"/>
        </a:p>
      </dgm:t>
    </dgm:pt>
    <dgm:pt modelId="{A044C136-F56B-4CE2-B642-8013892676F1}" type="sibTrans" cxnId="{7279CCF0-590B-440B-ACAA-1A3D093C4BE7}">
      <dgm:prSet/>
      <dgm:spPr/>
      <dgm:t>
        <a:bodyPr/>
        <a:lstStyle/>
        <a:p>
          <a:endParaRPr lang="es-CL" sz="1600"/>
        </a:p>
      </dgm:t>
    </dgm:pt>
    <dgm:pt modelId="{9B04D568-D42E-4EC8-967A-3FD0EBEC565D}" type="pres">
      <dgm:prSet presAssocID="{310B2ED3-4704-494C-90D4-62722A45CF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9E8DAEB-5732-47ED-A455-35A9B2F9BE3C}" type="pres">
      <dgm:prSet presAssocID="{9520ED74-D251-446B-8105-FFFB05323692}" presName="compositeNode" presStyleCnt="0">
        <dgm:presLayoutVars>
          <dgm:bulletEnabled val="1"/>
        </dgm:presLayoutVars>
      </dgm:prSet>
      <dgm:spPr/>
    </dgm:pt>
    <dgm:pt modelId="{7E69237E-F352-4E07-8E26-DD28B102E681}" type="pres">
      <dgm:prSet presAssocID="{9520ED74-D251-446B-8105-FFFB05323692}" presName="bgRect" presStyleLbl="node1" presStyleIdx="0" presStyleCnt="3"/>
      <dgm:spPr/>
      <dgm:t>
        <a:bodyPr/>
        <a:lstStyle/>
        <a:p>
          <a:endParaRPr lang="es-ES_tradnl"/>
        </a:p>
      </dgm:t>
    </dgm:pt>
    <dgm:pt modelId="{BAFB888C-BC5C-4BFE-92F9-B89F4373E332}" type="pres">
      <dgm:prSet presAssocID="{9520ED74-D251-446B-8105-FFFB0532369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5B5A617-72E3-462A-9D70-89853B44F2EC}" type="pres">
      <dgm:prSet presAssocID="{9520ED74-D251-446B-8105-FFFB0532369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46C0E4-4DB1-42B8-9A55-2CBD31159CE0}" type="pres">
      <dgm:prSet presAssocID="{C3999A04-6A3A-4F80-9B15-C95DBDE3BB7B}" presName="hSp" presStyleCnt="0"/>
      <dgm:spPr/>
    </dgm:pt>
    <dgm:pt modelId="{4829E172-0DE3-410D-80B0-7260300E56EA}" type="pres">
      <dgm:prSet presAssocID="{C3999A04-6A3A-4F80-9B15-C95DBDE3BB7B}" presName="vProcSp" presStyleCnt="0"/>
      <dgm:spPr/>
    </dgm:pt>
    <dgm:pt modelId="{4EB4C3AE-FE52-4B83-9FCD-415E9F9E395F}" type="pres">
      <dgm:prSet presAssocID="{C3999A04-6A3A-4F80-9B15-C95DBDE3BB7B}" presName="vSp1" presStyleCnt="0"/>
      <dgm:spPr/>
    </dgm:pt>
    <dgm:pt modelId="{557358F9-672A-48B4-94DB-E56BEC6977D1}" type="pres">
      <dgm:prSet presAssocID="{C3999A04-6A3A-4F80-9B15-C95DBDE3BB7B}" presName="simulatedConn" presStyleLbl="solidFgAcc1" presStyleIdx="0" presStyleCnt="2"/>
      <dgm:spPr/>
    </dgm:pt>
    <dgm:pt modelId="{E4E3C669-3EFB-4FFF-B7FD-E34EC225A05B}" type="pres">
      <dgm:prSet presAssocID="{C3999A04-6A3A-4F80-9B15-C95DBDE3BB7B}" presName="vSp2" presStyleCnt="0"/>
      <dgm:spPr/>
    </dgm:pt>
    <dgm:pt modelId="{F57A0807-7901-4E89-972F-032E8A2B4AF0}" type="pres">
      <dgm:prSet presAssocID="{C3999A04-6A3A-4F80-9B15-C95DBDE3BB7B}" presName="sibTrans" presStyleCnt="0"/>
      <dgm:spPr/>
    </dgm:pt>
    <dgm:pt modelId="{93931B16-91D2-46E0-897A-416B3D489601}" type="pres">
      <dgm:prSet presAssocID="{8A1AE073-E119-4A1C-A783-50AC3ED73825}" presName="compositeNode" presStyleCnt="0">
        <dgm:presLayoutVars>
          <dgm:bulletEnabled val="1"/>
        </dgm:presLayoutVars>
      </dgm:prSet>
      <dgm:spPr/>
    </dgm:pt>
    <dgm:pt modelId="{B3C5F557-A6BB-4F2D-8D3D-496976F18176}" type="pres">
      <dgm:prSet presAssocID="{8A1AE073-E119-4A1C-A783-50AC3ED73825}" presName="bgRect" presStyleLbl="node1" presStyleIdx="1" presStyleCnt="3"/>
      <dgm:spPr/>
      <dgm:t>
        <a:bodyPr/>
        <a:lstStyle/>
        <a:p>
          <a:endParaRPr lang="es-ES_tradnl"/>
        </a:p>
      </dgm:t>
    </dgm:pt>
    <dgm:pt modelId="{B9185C10-4801-420E-AE9A-DF591386B368}" type="pres">
      <dgm:prSet presAssocID="{8A1AE073-E119-4A1C-A783-50AC3ED7382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8CE9023-FE04-4075-BAC2-3B16D4561640}" type="pres">
      <dgm:prSet presAssocID="{8A1AE073-E119-4A1C-A783-50AC3ED7382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A2E808-4AA4-43F1-911F-7DB5D4EEE955}" type="pres">
      <dgm:prSet presAssocID="{0D522EE5-77F7-4D6F-BBBA-836D30185724}" presName="hSp" presStyleCnt="0"/>
      <dgm:spPr/>
    </dgm:pt>
    <dgm:pt modelId="{02A31AB5-997F-46BF-B029-5A346A741EAA}" type="pres">
      <dgm:prSet presAssocID="{0D522EE5-77F7-4D6F-BBBA-836D30185724}" presName="vProcSp" presStyleCnt="0"/>
      <dgm:spPr/>
    </dgm:pt>
    <dgm:pt modelId="{6B1C0C12-8859-442A-9351-C231737857F6}" type="pres">
      <dgm:prSet presAssocID="{0D522EE5-77F7-4D6F-BBBA-836D30185724}" presName="vSp1" presStyleCnt="0"/>
      <dgm:spPr/>
    </dgm:pt>
    <dgm:pt modelId="{F4797724-798C-4AC4-AE59-8CA3D74F7ADA}" type="pres">
      <dgm:prSet presAssocID="{0D522EE5-77F7-4D6F-BBBA-836D30185724}" presName="simulatedConn" presStyleLbl="solidFgAcc1" presStyleIdx="1" presStyleCnt="2"/>
      <dgm:spPr/>
    </dgm:pt>
    <dgm:pt modelId="{95F6ADD9-D41F-44DF-BB79-9044536E8DB0}" type="pres">
      <dgm:prSet presAssocID="{0D522EE5-77F7-4D6F-BBBA-836D30185724}" presName="vSp2" presStyleCnt="0"/>
      <dgm:spPr/>
    </dgm:pt>
    <dgm:pt modelId="{5B2F4A51-21E1-4C33-9EE5-393FC03D1144}" type="pres">
      <dgm:prSet presAssocID="{0D522EE5-77F7-4D6F-BBBA-836D30185724}" presName="sibTrans" presStyleCnt="0"/>
      <dgm:spPr/>
    </dgm:pt>
    <dgm:pt modelId="{374A944C-980D-4B30-BB34-5A161E35CB2B}" type="pres">
      <dgm:prSet presAssocID="{5EF57084-3039-4EFA-892C-A92165F12A23}" presName="compositeNode" presStyleCnt="0">
        <dgm:presLayoutVars>
          <dgm:bulletEnabled val="1"/>
        </dgm:presLayoutVars>
      </dgm:prSet>
      <dgm:spPr/>
    </dgm:pt>
    <dgm:pt modelId="{711A5FA0-A3B5-4978-9DC9-B6EA026D6E72}" type="pres">
      <dgm:prSet presAssocID="{5EF57084-3039-4EFA-892C-A92165F12A23}" presName="bgRect" presStyleLbl="node1" presStyleIdx="2" presStyleCnt="3"/>
      <dgm:spPr/>
      <dgm:t>
        <a:bodyPr/>
        <a:lstStyle/>
        <a:p>
          <a:endParaRPr lang="es-ES_tradnl"/>
        </a:p>
      </dgm:t>
    </dgm:pt>
    <dgm:pt modelId="{1CD2B2EA-342F-4143-86E0-1104CC30445E}" type="pres">
      <dgm:prSet presAssocID="{5EF57084-3039-4EFA-892C-A92165F12A2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465464D-AED6-46A9-8F0B-FAC1370F38CE}" type="pres">
      <dgm:prSet presAssocID="{5EF57084-3039-4EFA-892C-A92165F12A2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E138F26-AC49-46BD-BFD8-8677E17E86D0}" srcId="{8A1AE073-E119-4A1C-A783-50AC3ED73825}" destId="{340734E9-3602-4A1D-9F04-A812B8722887}" srcOrd="0" destOrd="0" parTransId="{CF35FEA4-ECF9-415A-A581-A7660F21088E}" sibTransId="{8EB62DAE-501C-4955-B631-EA2D5930A31F}"/>
    <dgm:cxn modelId="{78D50E34-3E52-4CB1-AE7D-3DDE8EC85A6C}" type="presOf" srcId="{340734E9-3602-4A1D-9F04-A812B8722887}" destId="{B8CE9023-FE04-4075-BAC2-3B16D4561640}" srcOrd="0" destOrd="0" presId="urn:microsoft.com/office/officeart/2005/8/layout/hProcess7#1"/>
    <dgm:cxn modelId="{793808DA-A4B9-4F7D-A1C7-5223FEB23FF8}" srcId="{310B2ED3-4704-494C-90D4-62722A45CF83}" destId="{5EF57084-3039-4EFA-892C-A92165F12A23}" srcOrd="2" destOrd="0" parTransId="{764A0B13-9C26-4AD7-9D59-9E0D11D0F215}" sibTransId="{E0B1473F-E6BD-4BE8-9D6A-CCAD3D705986}"/>
    <dgm:cxn modelId="{F83B980E-F9D4-4AAF-9CCE-6BE6C431CC4C}" srcId="{9520ED74-D251-446B-8105-FFFB05323692}" destId="{FD8F1E37-E452-4459-8674-CE6F339E777E}" srcOrd="1" destOrd="0" parTransId="{40B0902B-A347-4597-9DE0-1E44041D24DE}" sibTransId="{E18FD653-CB4A-4944-89C8-EB2E98B3008B}"/>
    <dgm:cxn modelId="{E7B15420-477F-4D83-B27C-07BB1A1649C6}" type="presOf" srcId="{8A1AE073-E119-4A1C-A783-50AC3ED73825}" destId="{B3C5F557-A6BB-4F2D-8D3D-496976F18176}" srcOrd="0" destOrd="0" presId="urn:microsoft.com/office/officeart/2005/8/layout/hProcess7#1"/>
    <dgm:cxn modelId="{7279CCF0-590B-440B-ACAA-1A3D093C4BE7}" srcId="{5EF57084-3039-4EFA-892C-A92165F12A23}" destId="{6DACF7A7-6B3E-47A7-ADC0-B5B290BA1F72}" srcOrd="1" destOrd="0" parTransId="{C0B01DCE-160D-4442-91C9-F4AD6ABA71AD}" sibTransId="{A044C136-F56B-4CE2-B642-8013892676F1}"/>
    <dgm:cxn modelId="{0D2D9FBD-F355-4B2E-9DCC-3E867380DC9D}" srcId="{310B2ED3-4704-494C-90D4-62722A45CF83}" destId="{9520ED74-D251-446B-8105-FFFB05323692}" srcOrd="0" destOrd="0" parTransId="{2480A857-C1A6-4D2B-951C-91EC0BA81BEA}" sibTransId="{C3999A04-6A3A-4F80-9B15-C95DBDE3BB7B}"/>
    <dgm:cxn modelId="{3BE1D1E1-F5FD-4BAB-A424-4713AD8132D9}" srcId="{8A1AE073-E119-4A1C-A783-50AC3ED73825}" destId="{EFD46DAF-4809-4665-96ED-9D94004E90EB}" srcOrd="1" destOrd="0" parTransId="{A5B3B494-56CA-4BE7-B7B2-5222295BBE87}" sibTransId="{8A57DCBA-809F-478B-B62B-D7B9C4450778}"/>
    <dgm:cxn modelId="{2AED4A21-B22D-48F7-A4CB-C71B9F40C5AA}" type="presOf" srcId="{5EF57084-3039-4EFA-892C-A92165F12A23}" destId="{711A5FA0-A3B5-4978-9DC9-B6EA026D6E72}" srcOrd="0" destOrd="0" presId="urn:microsoft.com/office/officeart/2005/8/layout/hProcess7#1"/>
    <dgm:cxn modelId="{DE87E918-C5BA-459B-9AB1-593ACE71ABE7}" srcId="{5EF57084-3039-4EFA-892C-A92165F12A23}" destId="{85720DC1-3D4E-485F-9167-C4DEEC74A139}" srcOrd="0" destOrd="0" parTransId="{BC18DBFA-AFBD-4043-8A78-0CDAFAEC174F}" sibTransId="{1BC7AA64-00D2-41D6-9E3E-B1651725DF55}"/>
    <dgm:cxn modelId="{9E3E9981-2362-4779-A3D0-F620DC3D055C}" type="presOf" srcId="{DC7543A9-662B-4D1D-AFD2-41B351A93254}" destId="{65B5A617-72E3-462A-9D70-89853B44F2EC}" srcOrd="0" destOrd="0" presId="urn:microsoft.com/office/officeart/2005/8/layout/hProcess7#1"/>
    <dgm:cxn modelId="{CE8E9EF9-544A-4301-AAF9-1C8FFB3D8CEB}" type="presOf" srcId="{5EF57084-3039-4EFA-892C-A92165F12A23}" destId="{1CD2B2EA-342F-4143-86E0-1104CC30445E}" srcOrd="1" destOrd="0" presId="urn:microsoft.com/office/officeart/2005/8/layout/hProcess7#1"/>
    <dgm:cxn modelId="{D9083C3E-2696-49BE-AC30-5A1C99EF4968}" type="presOf" srcId="{9520ED74-D251-446B-8105-FFFB05323692}" destId="{BAFB888C-BC5C-4BFE-92F9-B89F4373E332}" srcOrd="1" destOrd="0" presId="urn:microsoft.com/office/officeart/2005/8/layout/hProcess7#1"/>
    <dgm:cxn modelId="{47E83900-7343-40DE-9546-7497FBFBCBA5}" type="presOf" srcId="{6DACF7A7-6B3E-47A7-ADC0-B5B290BA1F72}" destId="{6465464D-AED6-46A9-8F0B-FAC1370F38CE}" srcOrd="0" destOrd="1" presId="urn:microsoft.com/office/officeart/2005/8/layout/hProcess7#1"/>
    <dgm:cxn modelId="{476E7BE2-5982-4824-A97F-A50AAFD146F4}" srcId="{9520ED74-D251-446B-8105-FFFB05323692}" destId="{DC7543A9-662B-4D1D-AFD2-41B351A93254}" srcOrd="0" destOrd="0" parTransId="{820BA88C-634D-4C3F-B906-F66DA8FF7C8C}" sibTransId="{ABCBD1E8-4D8F-48D4-9952-A74241D99837}"/>
    <dgm:cxn modelId="{373240E2-8CA1-4050-9C67-895ADA8F24B0}" srcId="{310B2ED3-4704-494C-90D4-62722A45CF83}" destId="{8A1AE073-E119-4A1C-A783-50AC3ED73825}" srcOrd="1" destOrd="0" parTransId="{F9C2A084-EEB4-495E-8293-A0E790DD2394}" sibTransId="{0D522EE5-77F7-4D6F-BBBA-836D30185724}"/>
    <dgm:cxn modelId="{6E77AEF4-B973-4D69-A565-6E8EE6C0827F}" type="presOf" srcId="{310B2ED3-4704-494C-90D4-62722A45CF83}" destId="{9B04D568-D42E-4EC8-967A-3FD0EBEC565D}" srcOrd="0" destOrd="0" presId="urn:microsoft.com/office/officeart/2005/8/layout/hProcess7#1"/>
    <dgm:cxn modelId="{D3929977-FEDF-4C54-BAA9-2683B5739F7D}" type="presOf" srcId="{FD8F1E37-E452-4459-8674-CE6F339E777E}" destId="{65B5A617-72E3-462A-9D70-89853B44F2EC}" srcOrd="0" destOrd="1" presId="urn:microsoft.com/office/officeart/2005/8/layout/hProcess7#1"/>
    <dgm:cxn modelId="{54113472-1B2F-4141-9A28-C765D3C25865}" type="presOf" srcId="{85720DC1-3D4E-485F-9167-C4DEEC74A139}" destId="{6465464D-AED6-46A9-8F0B-FAC1370F38CE}" srcOrd="0" destOrd="0" presId="urn:microsoft.com/office/officeart/2005/8/layout/hProcess7#1"/>
    <dgm:cxn modelId="{04558513-42AE-4C00-9C34-F65E327832E8}" type="presOf" srcId="{EFD46DAF-4809-4665-96ED-9D94004E90EB}" destId="{B8CE9023-FE04-4075-BAC2-3B16D4561640}" srcOrd="0" destOrd="1" presId="urn:microsoft.com/office/officeart/2005/8/layout/hProcess7#1"/>
    <dgm:cxn modelId="{4707E600-4488-4BD9-B44F-DFC42B5D7E20}" type="presOf" srcId="{9520ED74-D251-446B-8105-FFFB05323692}" destId="{7E69237E-F352-4E07-8E26-DD28B102E681}" srcOrd="0" destOrd="0" presId="urn:microsoft.com/office/officeart/2005/8/layout/hProcess7#1"/>
    <dgm:cxn modelId="{BE2CA3C3-05A9-41F1-840F-B4D81E4584C4}" type="presOf" srcId="{8A1AE073-E119-4A1C-A783-50AC3ED73825}" destId="{B9185C10-4801-420E-AE9A-DF591386B368}" srcOrd="1" destOrd="0" presId="urn:microsoft.com/office/officeart/2005/8/layout/hProcess7#1"/>
    <dgm:cxn modelId="{91DD5EF3-5388-455E-970B-C242FC450EEB}" type="presParOf" srcId="{9B04D568-D42E-4EC8-967A-3FD0EBEC565D}" destId="{59E8DAEB-5732-47ED-A455-35A9B2F9BE3C}" srcOrd="0" destOrd="0" presId="urn:microsoft.com/office/officeart/2005/8/layout/hProcess7#1"/>
    <dgm:cxn modelId="{9A7EC378-BEB7-4491-BB05-930A5817281C}" type="presParOf" srcId="{59E8DAEB-5732-47ED-A455-35A9B2F9BE3C}" destId="{7E69237E-F352-4E07-8E26-DD28B102E681}" srcOrd="0" destOrd="0" presId="urn:microsoft.com/office/officeart/2005/8/layout/hProcess7#1"/>
    <dgm:cxn modelId="{746C33BF-C600-4855-B9E2-3C6AF06BB897}" type="presParOf" srcId="{59E8DAEB-5732-47ED-A455-35A9B2F9BE3C}" destId="{BAFB888C-BC5C-4BFE-92F9-B89F4373E332}" srcOrd="1" destOrd="0" presId="urn:microsoft.com/office/officeart/2005/8/layout/hProcess7#1"/>
    <dgm:cxn modelId="{6E99A69F-56DC-4DF1-8733-99E1D8F78434}" type="presParOf" srcId="{59E8DAEB-5732-47ED-A455-35A9B2F9BE3C}" destId="{65B5A617-72E3-462A-9D70-89853B44F2EC}" srcOrd="2" destOrd="0" presId="urn:microsoft.com/office/officeart/2005/8/layout/hProcess7#1"/>
    <dgm:cxn modelId="{A9F5152F-726E-4396-9B93-1EF0FEC48574}" type="presParOf" srcId="{9B04D568-D42E-4EC8-967A-3FD0EBEC565D}" destId="{CE46C0E4-4DB1-42B8-9A55-2CBD31159CE0}" srcOrd="1" destOrd="0" presId="urn:microsoft.com/office/officeart/2005/8/layout/hProcess7#1"/>
    <dgm:cxn modelId="{00564C25-1E57-4568-A45D-4FB68AAAC585}" type="presParOf" srcId="{9B04D568-D42E-4EC8-967A-3FD0EBEC565D}" destId="{4829E172-0DE3-410D-80B0-7260300E56EA}" srcOrd="2" destOrd="0" presId="urn:microsoft.com/office/officeart/2005/8/layout/hProcess7#1"/>
    <dgm:cxn modelId="{C963B475-B83C-428B-BE4B-70F8C2CC10F2}" type="presParOf" srcId="{4829E172-0DE3-410D-80B0-7260300E56EA}" destId="{4EB4C3AE-FE52-4B83-9FCD-415E9F9E395F}" srcOrd="0" destOrd="0" presId="urn:microsoft.com/office/officeart/2005/8/layout/hProcess7#1"/>
    <dgm:cxn modelId="{7781AF1B-8184-4A2B-94B3-3C222F59E62F}" type="presParOf" srcId="{4829E172-0DE3-410D-80B0-7260300E56EA}" destId="{557358F9-672A-48B4-94DB-E56BEC6977D1}" srcOrd="1" destOrd="0" presId="urn:microsoft.com/office/officeart/2005/8/layout/hProcess7#1"/>
    <dgm:cxn modelId="{82BCD6CA-7C33-4240-A6DD-2682457CBEC1}" type="presParOf" srcId="{4829E172-0DE3-410D-80B0-7260300E56EA}" destId="{E4E3C669-3EFB-4FFF-B7FD-E34EC225A05B}" srcOrd="2" destOrd="0" presId="urn:microsoft.com/office/officeart/2005/8/layout/hProcess7#1"/>
    <dgm:cxn modelId="{9394875F-F577-4945-860F-1EDAEDEAD28F}" type="presParOf" srcId="{9B04D568-D42E-4EC8-967A-3FD0EBEC565D}" destId="{F57A0807-7901-4E89-972F-032E8A2B4AF0}" srcOrd="3" destOrd="0" presId="urn:microsoft.com/office/officeart/2005/8/layout/hProcess7#1"/>
    <dgm:cxn modelId="{88DD20D3-3910-453E-AFF7-1A56D21522EE}" type="presParOf" srcId="{9B04D568-D42E-4EC8-967A-3FD0EBEC565D}" destId="{93931B16-91D2-46E0-897A-416B3D489601}" srcOrd="4" destOrd="0" presId="urn:microsoft.com/office/officeart/2005/8/layout/hProcess7#1"/>
    <dgm:cxn modelId="{63A5A887-5B88-4E1D-B155-39C4624D6013}" type="presParOf" srcId="{93931B16-91D2-46E0-897A-416B3D489601}" destId="{B3C5F557-A6BB-4F2D-8D3D-496976F18176}" srcOrd="0" destOrd="0" presId="urn:microsoft.com/office/officeart/2005/8/layout/hProcess7#1"/>
    <dgm:cxn modelId="{1988803A-5276-4B37-A53A-9CEBC7365723}" type="presParOf" srcId="{93931B16-91D2-46E0-897A-416B3D489601}" destId="{B9185C10-4801-420E-AE9A-DF591386B368}" srcOrd="1" destOrd="0" presId="urn:microsoft.com/office/officeart/2005/8/layout/hProcess7#1"/>
    <dgm:cxn modelId="{966489A2-6658-4F37-A0BD-708BA1D15EBB}" type="presParOf" srcId="{93931B16-91D2-46E0-897A-416B3D489601}" destId="{B8CE9023-FE04-4075-BAC2-3B16D4561640}" srcOrd="2" destOrd="0" presId="urn:microsoft.com/office/officeart/2005/8/layout/hProcess7#1"/>
    <dgm:cxn modelId="{8F0C393A-E6F1-4FDE-B493-9E31FB7F315B}" type="presParOf" srcId="{9B04D568-D42E-4EC8-967A-3FD0EBEC565D}" destId="{48A2E808-4AA4-43F1-911F-7DB5D4EEE955}" srcOrd="5" destOrd="0" presId="urn:microsoft.com/office/officeart/2005/8/layout/hProcess7#1"/>
    <dgm:cxn modelId="{3A744C28-0A22-47E1-AAA8-7759FE8F6B51}" type="presParOf" srcId="{9B04D568-D42E-4EC8-967A-3FD0EBEC565D}" destId="{02A31AB5-997F-46BF-B029-5A346A741EAA}" srcOrd="6" destOrd="0" presId="urn:microsoft.com/office/officeart/2005/8/layout/hProcess7#1"/>
    <dgm:cxn modelId="{3421665E-7D3F-45FD-820E-8E2968B7F9FD}" type="presParOf" srcId="{02A31AB5-997F-46BF-B029-5A346A741EAA}" destId="{6B1C0C12-8859-442A-9351-C231737857F6}" srcOrd="0" destOrd="0" presId="urn:microsoft.com/office/officeart/2005/8/layout/hProcess7#1"/>
    <dgm:cxn modelId="{FF72FDB3-F7E0-4B85-8738-D53F7503E30B}" type="presParOf" srcId="{02A31AB5-997F-46BF-B029-5A346A741EAA}" destId="{F4797724-798C-4AC4-AE59-8CA3D74F7ADA}" srcOrd="1" destOrd="0" presId="urn:microsoft.com/office/officeart/2005/8/layout/hProcess7#1"/>
    <dgm:cxn modelId="{93E323F1-4AD6-47D6-B5DF-EA1332994ED9}" type="presParOf" srcId="{02A31AB5-997F-46BF-B029-5A346A741EAA}" destId="{95F6ADD9-D41F-44DF-BB79-9044536E8DB0}" srcOrd="2" destOrd="0" presId="urn:microsoft.com/office/officeart/2005/8/layout/hProcess7#1"/>
    <dgm:cxn modelId="{93DACA35-A572-4A54-A91C-F817ABA51999}" type="presParOf" srcId="{9B04D568-D42E-4EC8-967A-3FD0EBEC565D}" destId="{5B2F4A51-21E1-4C33-9EE5-393FC03D1144}" srcOrd="7" destOrd="0" presId="urn:microsoft.com/office/officeart/2005/8/layout/hProcess7#1"/>
    <dgm:cxn modelId="{2A39009E-E647-4F00-A44B-54931E8848C3}" type="presParOf" srcId="{9B04D568-D42E-4EC8-967A-3FD0EBEC565D}" destId="{374A944C-980D-4B30-BB34-5A161E35CB2B}" srcOrd="8" destOrd="0" presId="urn:microsoft.com/office/officeart/2005/8/layout/hProcess7#1"/>
    <dgm:cxn modelId="{6DF26C66-5A61-4DFC-A473-5D50D82F5A90}" type="presParOf" srcId="{374A944C-980D-4B30-BB34-5A161E35CB2B}" destId="{711A5FA0-A3B5-4978-9DC9-B6EA026D6E72}" srcOrd="0" destOrd="0" presId="urn:microsoft.com/office/officeart/2005/8/layout/hProcess7#1"/>
    <dgm:cxn modelId="{5E6C69A2-6867-44D6-8368-62C0BEF53D8B}" type="presParOf" srcId="{374A944C-980D-4B30-BB34-5A161E35CB2B}" destId="{1CD2B2EA-342F-4143-86E0-1104CC30445E}" srcOrd="1" destOrd="0" presId="urn:microsoft.com/office/officeart/2005/8/layout/hProcess7#1"/>
    <dgm:cxn modelId="{1A9DD441-8731-429E-A172-19ACCF5A3FA1}" type="presParOf" srcId="{374A944C-980D-4B30-BB34-5A161E35CB2B}" destId="{6465464D-AED6-46A9-8F0B-FAC1370F38C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69237E-F352-4E07-8E26-DD28B102E681}">
      <dsp:nvSpPr>
        <dsp:cNvPr id="0" name=""/>
        <dsp:cNvSpPr/>
      </dsp:nvSpPr>
      <dsp:spPr>
        <a:xfrm>
          <a:off x="626" y="0"/>
          <a:ext cx="2695538" cy="168548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Años 50</a:t>
          </a:r>
          <a:endParaRPr lang="es-CL" sz="1600" kern="1200" dirty="0"/>
        </a:p>
      </dsp:txBody>
      <dsp:txXfrm rot="16200000">
        <a:off x="-420869" y="421495"/>
        <a:ext cx="1382098" cy="539107"/>
      </dsp:txXfrm>
    </dsp:sp>
    <dsp:sp modelId="{65B5A617-72E3-462A-9D70-89853B44F2EC}">
      <dsp:nvSpPr>
        <dsp:cNvPr id="0" name=""/>
        <dsp:cNvSpPr/>
      </dsp:nvSpPr>
      <dsp:spPr>
        <a:xfrm>
          <a:off x="539734" y="0"/>
          <a:ext cx="2008175" cy="168548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Población: </a:t>
          </a:r>
          <a:br>
            <a:rPr lang="es-CL" sz="2400" kern="1200" dirty="0" smtClean="0"/>
          </a:br>
          <a:r>
            <a:rPr lang="es-CL" sz="2400" kern="1200" dirty="0" smtClean="0"/>
            <a:t>1,7 MM</a:t>
          </a:r>
          <a:endParaRPr lang="es-CL" sz="2400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Hectáreas: </a:t>
          </a:r>
          <a:br>
            <a:rPr lang="es-CL" sz="2400" kern="1200" dirty="0" smtClean="0"/>
          </a:br>
          <a:r>
            <a:rPr lang="es-CL" sz="2400" kern="1200" dirty="0" smtClean="0"/>
            <a:t>20. 900</a:t>
          </a:r>
          <a:endParaRPr lang="es-CL" sz="2400" kern="1200" dirty="0"/>
        </a:p>
      </dsp:txBody>
      <dsp:txXfrm>
        <a:off x="539734" y="0"/>
        <a:ext cx="2008175" cy="1685486"/>
      </dsp:txXfrm>
    </dsp:sp>
    <dsp:sp modelId="{B3C5F557-A6BB-4F2D-8D3D-496976F18176}">
      <dsp:nvSpPr>
        <dsp:cNvPr id="0" name=""/>
        <dsp:cNvSpPr/>
      </dsp:nvSpPr>
      <dsp:spPr>
        <a:xfrm>
          <a:off x="2790508" y="0"/>
          <a:ext cx="2695538" cy="168548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Años 80</a:t>
          </a:r>
          <a:endParaRPr lang="es-CL" sz="1600" kern="1200" dirty="0"/>
        </a:p>
      </dsp:txBody>
      <dsp:txXfrm rot="16200000">
        <a:off x="2369012" y="421495"/>
        <a:ext cx="1382098" cy="539107"/>
      </dsp:txXfrm>
    </dsp:sp>
    <dsp:sp modelId="{557358F9-672A-48B4-94DB-E56BEC6977D1}">
      <dsp:nvSpPr>
        <dsp:cNvPr id="0" name=""/>
        <dsp:cNvSpPr/>
      </dsp:nvSpPr>
      <dsp:spPr>
        <a:xfrm rot="5400000">
          <a:off x="2680171" y="1242342"/>
          <a:ext cx="247629" cy="4043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E9023-FE04-4075-BAC2-3B16D4561640}">
      <dsp:nvSpPr>
        <dsp:cNvPr id="0" name=""/>
        <dsp:cNvSpPr/>
      </dsp:nvSpPr>
      <dsp:spPr>
        <a:xfrm>
          <a:off x="3329616" y="0"/>
          <a:ext cx="2008175" cy="168548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Población:</a:t>
          </a:r>
          <a:br>
            <a:rPr lang="es-CL" sz="2400" kern="1200" dirty="0" smtClean="0"/>
          </a:br>
          <a:r>
            <a:rPr lang="es-CL" sz="2400" kern="1200" dirty="0" smtClean="0"/>
            <a:t>3,6 MM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Hectáreas: 38.296</a:t>
          </a:r>
          <a:endParaRPr lang="es-CL" sz="2400" kern="1200" dirty="0"/>
        </a:p>
      </dsp:txBody>
      <dsp:txXfrm>
        <a:off x="3329616" y="0"/>
        <a:ext cx="2008175" cy="1685486"/>
      </dsp:txXfrm>
    </dsp:sp>
    <dsp:sp modelId="{711A5FA0-A3B5-4978-9DC9-B6EA026D6E72}">
      <dsp:nvSpPr>
        <dsp:cNvPr id="0" name=""/>
        <dsp:cNvSpPr/>
      </dsp:nvSpPr>
      <dsp:spPr>
        <a:xfrm>
          <a:off x="5580390" y="0"/>
          <a:ext cx="2695538" cy="168548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/>
            <a:t>Hoy</a:t>
          </a:r>
          <a:endParaRPr lang="es-CL" sz="1600" b="1" kern="1200" dirty="0"/>
        </a:p>
      </dsp:txBody>
      <dsp:txXfrm rot="16200000">
        <a:off x="5158894" y="421495"/>
        <a:ext cx="1382098" cy="539107"/>
      </dsp:txXfrm>
    </dsp:sp>
    <dsp:sp modelId="{F4797724-798C-4AC4-AE59-8CA3D74F7ADA}">
      <dsp:nvSpPr>
        <dsp:cNvPr id="0" name=""/>
        <dsp:cNvSpPr/>
      </dsp:nvSpPr>
      <dsp:spPr>
        <a:xfrm rot="5400000">
          <a:off x="5470053" y="1242342"/>
          <a:ext cx="247629" cy="4043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65464D-AED6-46A9-8F0B-FAC1370F38CE}">
      <dsp:nvSpPr>
        <dsp:cNvPr id="0" name=""/>
        <dsp:cNvSpPr/>
      </dsp:nvSpPr>
      <dsp:spPr>
        <a:xfrm>
          <a:off x="6119498" y="0"/>
          <a:ext cx="2008175" cy="168548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Población: </a:t>
          </a:r>
          <a:br>
            <a:rPr lang="es-CL" sz="2400" kern="1200" dirty="0" smtClean="0"/>
          </a:br>
          <a:r>
            <a:rPr lang="es-CL" sz="2400" kern="1200" dirty="0" smtClean="0"/>
            <a:t>6,7 MM</a:t>
          </a:r>
          <a:endParaRPr lang="es-CL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Hectáreas:</a:t>
          </a:r>
          <a:br>
            <a:rPr lang="es-CL" sz="2400" kern="1200" dirty="0" smtClean="0"/>
          </a:br>
          <a:r>
            <a:rPr lang="es-CL" sz="2400" kern="1200" dirty="0" smtClean="0"/>
            <a:t>64.100</a:t>
          </a:r>
        </a:p>
      </dsp:txBody>
      <dsp:txXfrm>
        <a:off x="6119498" y="0"/>
        <a:ext cx="2008175" cy="1685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38D4C308-7665-450C-9AC7-62F2165D60AB}" type="datetimeFigureOut">
              <a:rPr lang="es-CL" smtClean="0"/>
              <a:pPr/>
              <a:t>23/11/11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43726702-9969-4739-85A9-D85B5BE6DE17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537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ECF6EF26-8299-48A5-98B3-40279F213165}" type="datetimeFigureOut">
              <a:rPr lang="es-CL" smtClean="0"/>
              <a:pPr/>
              <a:t>23/11/11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6775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FA6A7BC8-2D37-42A8-A421-4F852B99197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50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76152-B682-471F-8F57-D27825092521}" type="slidenum">
              <a:rPr lang="es-CL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662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8DB85-98F3-4203-BC3E-FB0AEDAE551C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BiblioMetro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puntos de préstamo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69.409 socios activos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219.766 préstamos durante 2011 hasta julio de 2011</a:t>
            </a:r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340 mil durante el año. </a:t>
            </a:r>
          </a:p>
          <a:p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BiciMetro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guarderías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2011 (hasta octubre) se han guardado 24.751 bicicletas.</a:t>
            </a:r>
          </a:p>
          <a:p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 Cultura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obras de arte/ 19 dioramas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que va de 2011: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obras de teatro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exposiciones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 intervenciones musicales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exhibiciones de cine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presentaciones de danza</a:t>
            </a:r>
          </a:p>
          <a:p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Club Metro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Cerca de 150 mil socios (149.642)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2010 se han desarrollado 27 eventos, entre concursos y entrega de premios.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Premios entregados 2010: 495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Premios entregados 2011: 1089</a:t>
            </a:r>
          </a:p>
          <a:p>
            <a:endParaRPr lang="es-C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Metro Informa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 paneles informativos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de 1.130 m2 de información.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Entrega de 4 mil entradas mensuales de eventos culturales, artísticos y educativos.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536 iniciativas han sido difundidas en 2011,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7BC8-2D37-42A8-A421-4F852B991978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4214" y="785794"/>
            <a:ext cx="8136258" cy="1323439"/>
          </a:xfrm>
        </p:spPr>
        <p:txBody>
          <a:bodyPr wrap="square" anchor="t" anchorCtr="0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4212" y="2924175"/>
            <a:ext cx="4895851" cy="647701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863600"/>
          </a:xfrm>
        </p:spPr>
        <p:txBody>
          <a:bodyPr anchor="t" anchorCtr="0"/>
          <a:lstStyle>
            <a:lvl1pPr algn="l">
              <a:defRPr sz="24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49" y="1052512"/>
            <a:ext cx="5389564" cy="5616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388" y="1052512"/>
            <a:ext cx="3286125" cy="56165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7363" y="531018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363" y="1052513"/>
            <a:ext cx="5486400" cy="4233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57363" y="587692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9" y="1052513"/>
            <a:ext cx="8785224" cy="5616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88125" y="1052514"/>
            <a:ext cx="2376488" cy="561657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052514"/>
            <a:ext cx="6256337" cy="56165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88914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6358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 portadilla in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>
            <a:lvl1pPr>
              <a:defRPr lang="es-CL" sz="24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9" y="1052513"/>
            <a:ext cx="8785224" cy="561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500563" y="1052512"/>
            <a:ext cx="4464049" cy="5616575"/>
          </a:xfrm>
        </p:spPr>
        <p:txBody>
          <a:bodyPr/>
          <a:lstStyle>
            <a:lvl1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  <a:defRPr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2924176"/>
            <a:ext cx="8785225" cy="1392238"/>
          </a:xfrm>
        </p:spPr>
        <p:txBody>
          <a:bodyPr anchor="t"/>
          <a:lstStyle>
            <a:lvl1pPr algn="ctr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4376738"/>
            <a:ext cx="8785225" cy="229235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243387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175" y="1052513"/>
            <a:ext cx="4389438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863600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388" y="1052513"/>
            <a:ext cx="43211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388" y="1714488"/>
            <a:ext cx="4318000" cy="495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8199" y="1052513"/>
            <a:ext cx="431641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319588" cy="49545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765174"/>
            <a:ext cx="8035950" cy="9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3803" y="0"/>
            <a:ext cx="9151606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43" r:id="rId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nterior-power-point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4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9" y="1052513"/>
            <a:ext cx="8785224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 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27444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116632"/>
            <a:ext cx="578647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42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350838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11213" indent="-3683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076325" indent="-265113" algn="l" defTabSz="116522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tap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0" y="765175"/>
            <a:ext cx="22320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ctr" rtl="0" fontAlgn="base">
        <a:spcBef>
          <a:spcPct val="20000"/>
        </a:spcBef>
        <a:spcAft>
          <a:spcPct val="0"/>
        </a:spcAft>
        <a:buFont typeface="Arial" pitchFamily="34" charset="0"/>
        <a:buNone/>
        <a:defRPr sz="1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509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589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61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733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305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877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cid:BA470413-47F3-411F-8FA7-0526F5B7B1CD" TargetMode="External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0 Título"/>
          <p:cNvSpPr>
            <a:spLocks noGrp="1"/>
          </p:cNvSpPr>
          <p:nvPr>
            <p:ph type="ctrTitle"/>
          </p:nvPr>
        </p:nvSpPr>
        <p:spPr>
          <a:xfrm>
            <a:off x="762000" y="631448"/>
            <a:ext cx="8280400" cy="846386"/>
          </a:xfrm>
        </p:spPr>
        <p:txBody>
          <a:bodyPr/>
          <a:lstStyle/>
          <a:p>
            <a:r>
              <a:rPr lang="es-CL" sz="2800" dirty="0" smtClean="0"/>
              <a:t>PARA SER UN METRO DE CLASE MUNDIAL</a:t>
            </a:r>
            <a:br>
              <a:rPr lang="es-CL" sz="2800" dirty="0" smtClean="0"/>
            </a:br>
            <a:r>
              <a:rPr lang="es-CL" sz="2100" i="1" dirty="0" smtClean="0"/>
              <a:t>Panel – Movilidad en Grandes Metrópolis</a:t>
            </a:r>
          </a:p>
        </p:txBody>
      </p:sp>
      <p:sp>
        <p:nvSpPr>
          <p:cNvPr id="12" name="11 Subtítulo"/>
          <p:cNvSpPr>
            <a:spLocks noGrp="1"/>
          </p:cNvSpPr>
          <p:nvPr>
            <p:ph type="subTitle" idx="1"/>
          </p:nvPr>
        </p:nvSpPr>
        <p:spPr bwMode="auto">
          <a:xfrm>
            <a:off x="827013" y="1800827"/>
            <a:ext cx="3744987" cy="1323373"/>
          </a:xfrm>
          <a:solidFill>
            <a:schemeClr val="bg1">
              <a:alpha val="30196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C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/>
              </a:rPr>
              <a:t>RAPHAEL BERGOEING</a:t>
            </a:r>
          </a:p>
          <a:p>
            <a:pPr eaLnBrk="1" hangingPunct="1"/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/>
              </a:rPr>
              <a:t>PRESIDENTE</a:t>
            </a:r>
          </a:p>
          <a:p>
            <a:pPr eaLnBrk="1" hangingPunct="1"/>
            <a:r>
              <a:rPr lang="es-CL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/>
              </a:rPr>
              <a:t>METRO DE SANTIAGO</a:t>
            </a:r>
          </a:p>
          <a:p>
            <a:pPr eaLnBrk="1" hangingPunct="1"/>
            <a:endParaRPr lang="es-CL" sz="1200" b="1" dirty="0" smtClean="0">
              <a:solidFill>
                <a:schemeClr val="accent3">
                  <a:lumMod val="50000"/>
                </a:schemeClr>
              </a:solidFill>
              <a:latin typeface="Bookman Old Style"/>
            </a:endParaRPr>
          </a:p>
          <a:p>
            <a:pPr eaLnBrk="1" hangingPunct="1"/>
            <a:r>
              <a:rPr lang="es-C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</a:rPr>
              <a:t>ALAMYS, GUADALAJARA 2011</a:t>
            </a:r>
          </a:p>
          <a:p>
            <a:pPr eaLnBrk="1" hangingPunct="1"/>
            <a:endParaRPr lang="es-CL" sz="1200" b="1" dirty="0" smtClean="0">
              <a:solidFill>
                <a:schemeClr val="accent3">
                  <a:lumMod val="50000"/>
                </a:schemeClr>
              </a:solidFill>
              <a:latin typeface="Bookman Old Style"/>
            </a:endParaRPr>
          </a:p>
          <a:p>
            <a:pPr eaLnBrk="1" hangingPunct="1"/>
            <a:endParaRPr lang="es-CL" sz="1200" b="1" dirty="0" smtClean="0">
              <a:solidFill>
                <a:schemeClr val="accent3">
                  <a:lumMod val="50000"/>
                </a:schemeClr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47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2322030"/>
              </p:ext>
            </p:extLst>
          </p:nvPr>
        </p:nvGraphicFramePr>
        <p:xfrm>
          <a:off x="1524000" y="1600200"/>
          <a:ext cx="6032435" cy="3805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97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Metro como eje del transporte público</a:t>
            </a:r>
            <a:br>
              <a:rPr lang="es-ES" dirty="0" smtClean="0"/>
            </a:br>
            <a:r>
              <a:rPr lang="es-ES" sz="1800" i="1" dirty="0" smtClean="0"/>
              <a:t>Evolución de la afluencia total anual (MM de viajes)</a:t>
            </a:r>
            <a:endParaRPr lang="es-CL" i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139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4 Título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Metro como eje del transporte público</a:t>
            </a:r>
            <a:br>
              <a:rPr lang="es-ES" dirty="0" smtClean="0"/>
            </a:br>
            <a:r>
              <a:rPr lang="es-ES" sz="1800" i="1" dirty="0" smtClean="0"/>
              <a:t>Eficiencia financiera (res. operacional, MM USD)</a:t>
            </a:r>
            <a:endParaRPr lang="es-CL" sz="1400" i="1" kern="1200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7712172"/>
              </p:ext>
            </p:extLst>
          </p:nvPr>
        </p:nvGraphicFramePr>
        <p:xfrm>
          <a:off x="685800" y="2667000"/>
          <a:ext cx="8000627" cy="337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251270" y="1048295"/>
            <a:ext cx="8785226" cy="14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r>
              <a:rPr lang="es-ES" sz="2200" dirty="0" smtClean="0">
                <a:latin typeface="+mn-lt"/>
                <a:cs typeface="+mn-cs"/>
              </a:rPr>
              <a:t>15 </a:t>
            </a:r>
            <a:r>
              <a:rPr lang="es-ES" sz="2200" dirty="0">
                <a:latin typeface="+mn-lt"/>
                <a:cs typeface="+mn-cs"/>
              </a:rPr>
              <a:t>años</a:t>
            </a:r>
            <a:r>
              <a:rPr lang="es-ES" sz="2200" dirty="0" smtClean="0">
                <a:latin typeface="+mn-lt"/>
                <a:cs typeface="+mn-cs"/>
              </a:rPr>
              <a:t> consecutivos con resultado </a:t>
            </a:r>
            <a:r>
              <a:rPr lang="es-ES" sz="2200" dirty="0">
                <a:latin typeface="+mn-lt"/>
                <a:cs typeface="+mn-cs"/>
              </a:rPr>
              <a:t>operacional </a:t>
            </a:r>
            <a:r>
              <a:rPr lang="es-ES" sz="2200" dirty="0" smtClean="0">
                <a:latin typeface="+mn-lt"/>
                <a:cs typeface="+mn-cs"/>
              </a:rPr>
              <a:t>positivo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r>
              <a:rPr lang="es-ES_tradnl" sz="2200" dirty="0" smtClean="0">
                <a:latin typeface="+mn-lt"/>
                <a:cs typeface="+mn-cs"/>
              </a:rPr>
              <a:t>Aportamos 1/3 </a:t>
            </a:r>
            <a:r>
              <a:rPr lang="es-ES_tradnl" sz="2200" dirty="0">
                <a:latin typeface="+mn-lt"/>
                <a:cs typeface="+mn-cs"/>
              </a:rPr>
              <a:t>de las inversiones en nuevas </a:t>
            </a:r>
            <a:r>
              <a:rPr lang="es-ES_tradnl" sz="2200" dirty="0" smtClean="0">
                <a:latin typeface="+mn-lt"/>
                <a:cs typeface="+mn-cs"/>
              </a:rPr>
              <a:t>líneas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es-ES_tradnl" sz="1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8319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Agenda</a:t>
            </a:r>
            <a:endParaRPr lang="es-CL" b="1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66872" y="1052513"/>
            <a:ext cx="8038928" cy="4873645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Santiago y su realidad urbana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Metro de Santiago como eje del transporte público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Nuestros desafíos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44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272" y="1844824"/>
            <a:ext cx="8785224" cy="23764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buClr>
                <a:srgbClr val="C00000"/>
              </a:buClr>
              <a:buFont typeface="Courier New"/>
              <a:buChar char="o"/>
            </a:pPr>
            <a:r>
              <a:rPr lang="es-CL" sz="2200" kern="1200" dirty="0" smtClean="0"/>
              <a:t>Habitantes en Santiago: desde 6,7 MM hoy a 8 MM</a:t>
            </a:r>
          </a:p>
          <a:p>
            <a:pPr marL="355600" indent="-355600">
              <a:buClr>
                <a:srgbClr val="C00000"/>
              </a:buClr>
              <a:buFont typeface="Courier New"/>
              <a:buChar char="o"/>
            </a:pPr>
            <a:r>
              <a:rPr lang="es-CL" sz="2200" kern="1200" dirty="0" smtClean="0"/>
              <a:t>Viajes punta mañana: desde 1,8 MM hoy a 3,2 MM</a:t>
            </a:r>
          </a:p>
          <a:p>
            <a:pPr marL="355600" indent="-355600">
              <a:buClr>
                <a:srgbClr val="C00000"/>
              </a:buClr>
              <a:buFont typeface="Courier New"/>
              <a:buChar char="o"/>
            </a:pPr>
            <a:r>
              <a:rPr lang="es-CL" sz="2200" kern="1200" dirty="0" smtClean="0"/>
              <a:t>Automóviles: desde 1,3 MM hoy a 3,6 MM</a:t>
            </a:r>
            <a:endParaRPr lang="es-CL" sz="2200" kern="1200" dirty="0"/>
          </a:p>
        </p:txBody>
      </p:sp>
      <p:sp>
        <p:nvSpPr>
          <p:cNvPr id="13" name="2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  <a:br>
              <a:rPr lang="es-ES" dirty="0" smtClean="0"/>
            </a:br>
            <a:r>
              <a:rPr lang="es-ES" sz="1800" i="1" dirty="0" smtClean="0"/>
              <a:t>Transporte al 2020, una realidad urbana</a:t>
            </a:r>
            <a:endParaRPr lang="es-ES" dirty="0"/>
          </a:p>
        </p:txBody>
      </p:sp>
      <p:pic>
        <p:nvPicPr>
          <p:cNvPr id="1028" name="Picture 4" descr="D:\panoramaximafirma19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8823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14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215899" y="838200"/>
            <a:ext cx="8964613" cy="18716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r>
              <a:rPr lang="es-ES" sz="2200" kern="1200" dirty="0"/>
              <a:t>Empresa de servicios reconocida </a:t>
            </a:r>
            <a:r>
              <a:rPr lang="es-ES" sz="2200" kern="1200" dirty="0" smtClean="0"/>
              <a:t>por ser una empresa …..</a:t>
            </a:r>
          </a:p>
          <a:p>
            <a:pPr marL="620712" lvl="1" indent="-355600">
              <a:lnSpc>
                <a:spcPct val="150000"/>
              </a:lnSpc>
              <a:buClr>
                <a:srgbClr val="C00000"/>
              </a:buClr>
              <a:buFont typeface="Wingdings" charset="2"/>
              <a:buChar char="ü"/>
            </a:pPr>
            <a:r>
              <a:rPr lang="es-ES" sz="1800" b="1" dirty="0" smtClean="0"/>
              <a:t>… entre los 5 </a:t>
            </a:r>
            <a:r>
              <a:rPr lang="es-ES" sz="1800" b="1" dirty="0"/>
              <a:t>mejores metros</a:t>
            </a:r>
            <a:r>
              <a:rPr lang="es-ES" sz="1800" b="1" dirty="0" smtClean="0"/>
              <a:t> mundiales </a:t>
            </a:r>
            <a:r>
              <a:rPr lang="es-ES" sz="1800" dirty="0" smtClean="0"/>
              <a:t>en </a:t>
            </a:r>
            <a:r>
              <a:rPr lang="es-ES" sz="1800" dirty="0"/>
              <a:t>servicio, eficiencia y </a:t>
            </a:r>
            <a:r>
              <a:rPr lang="es-ES" sz="1800" dirty="0" smtClean="0"/>
              <a:t>seguridad</a:t>
            </a:r>
          </a:p>
          <a:p>
            <a:pPr marL="620712" lvl="1" indent="-355600">
              <a:lnSpc>
                <a:spcPct val="150000"/>
              </a:lnSpc>
              <a:buClr>
                <a:srgbClr val="C00000"/>
              </a:buClr>
              <a:buFont typeface="Wingdings" charset="2"/>
              <a:buChar char="ü"/>
            </a:pPr>
            <a:r>
              <a:rPr lang="es-ES" sz="1800" b="1" dirty="0" smtClean="0"/>
              <a:t>… del </a:t>
            </a:r>
            <a:r>
              <a:rPr lang="es-ES" sz="1800" b="1" dirty="0"/>
              <a:t>Estado respetada </a:t>
            </a:r>
            <a:r>
              <a:rPr lang="es-ES" sz="1800" dirty="0"/>
              <a:t>por los </a:t>
            </a:r>
            <a:r>
              <a:rPr lang="es-ES" sz="1800" dirty="0" smtClean="0"/>
              <a:t>ciudadanos</a:t>
            </a:r>
          </a:p>
          <a:p>
            <a:pPr marL="620712" lvl="1" indent="-355600">
              <a:lnSpc>
                <a:spcPct val="150000"/>
              </a:lnSpc>
              <a:buClr>
                <a:srgbClr val="C00000"/>
              </a:buClr>
              <a:buFont typeface="Wingdings" charset="2"/>
              <a:buChar char="ü"/>
            </a:pPr>
            <a:r>
              <a:rPr lang="es-ES" sz="1800" b="1" dirty="0" smtClean="0"/>
              <a:t>… que </a:t>
            </a:r>
            <a:r>
              <a:rPr lang="es-ES" sz="1800" b="1" dirty="0"/>
              <a:t>atrae </a:t>
            </a:r>
            <a:r>
              <a:rPr lang="es-ES" sz="1800" dirty="0"/>
              <a:t>muy buenos profesionales y</a:t>
            </a:r>
            <a:r>
              <a:rPr lang="es-ES" sz="1800" dirty="0" smtClean="0"/>
              <a:t> es gestionada meritocráticamente</a:t>
            </a:r>
            <a:endParaRPr lang="es-ES" sz="1800" dirty="0"/>
          </a:p>
        </p:txBody>
      </p:sp>
      <p:sp>
        <p:nvSpPr>
          <p:cNvPr id="8" name="2 Título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  <a:br>
              <a:rPr lang="es-ES" dirty="0" smtClean="0"/>
            </a:br>
            <a:r>
              <a:rPr lang="es-ES" sz="1800" i="1" dirty="0" smtClean="0"/>
              <a:t>Visión de Metro</a:t>
            </a:r>
            <a:endParaRPr lang="es-ES" i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505" r="3802"/>
          <a:stretch/>
        </p:blipFill>
        <p:spPr>
          <a:xfrm>
            <a:off x="152400" y="3079574"/>
            <a:ext cx="8839200" cy="366273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6909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Nuestros desafíos</a:t>
            </a:r>
            <a:br>
              <a:rPr lang="es-ES" dirty="0" smtClean="0"/>
            </a:br>
            <a:r>
              <a:rPr lang="es-ES" sz="1800" i="1" dirty="0" smtClean="0"/>
              <a:t>Proyecto Líneas 3 y 6</a:t>
            </a:r>
            <a:endParaRPr lang="es-CL" dirty="0"/>
          </a:p>
        </p:txBody>
      </p:sp>
      <p:pic>
        <p:nvPicPr>
          <p:cNvPr id="8" name="7 Imagen" descr="metro 2016 proyecto 63 destaca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5538"/>
            <a:ext cx="5520413" cy="5543550"/>
          </a:xfrm>
          <a:prstGeom prst="rect">
            <a:avLst/>
          </a:prstGeom>
        </p:spPr>
      </p:pic>
      <p:graphicFrame>
        <p:nvGraphicFramePr>
          <p:cNvPr id="5" name="10 Tabla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8081024"/>
              </p:ext>
            </p:extLst>
          </p:nvPr>
        </p:nvGraphicFramePr>
        <p:xfrm>
          <a:off x="6143636" y="4663440"/>
          <a:ext cx="2676513" cy="173736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865953"/>
                <a:gridCol w="810560"/>
              </a:tblGrid>
              <a:tr h="185739">
                <a:tc>
                  <a:txBody>
                    <a:bodyPr/>
                    <a:lstStyle/>
                    <a:p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="1" dirty="0" smtClean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Extensión 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/>
                        <a:t>15,3 km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Nº estaciones 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/>
                        <a:t>10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Estaciones combinación Metro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/>
                        <a:t>4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s-CL" sz="1200" dirty="0" smtClean="0"/>
                        <a:t>Estación combinación Metrotren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/>
                        <a:t>1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175974" y="1149130"/>
            <a:ext cx="864245" cy="43306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108000" tIns="46800" rIns="93600" bIns="46800">
            <a:spAutoFit/>
          </a:bodyPr>
          <a:lstStyle/>
          <a:p>
            <a:pPr marL="228600" indent="-228600" algn="r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es-MX" sz="2000" dirty="0" smtClean="0">
                <a:latin typeface="+mn-lt"/>
                <a:cs typeface="Times New Roman" pitchFamily="18" charset="0"/>
              </a:rPr>
              <a:t>Línea</a:t>
            </a:r>
            <a:endParaRPr lang="es-MX" sz="2000" dirty="0">
              <a:latin typeface="+mn-lt"/>
              <a:cs typeface="Times New Roman" pitchFamily="18" charset="0"/>
            </a:endParaRPr>
          </a:p>
        </p:txBody>
      </p:sp>
      <p:sp>
        <p:nvSpPr>
          <p:cNvPr id="9" name="12 Elipse"/>
          <p:cNvSpPr/>
          <p:nvPr/>
        </p:nvSpPr>
        <p:spPr bwMode="auto">
          <a:xfrm>
            <a:off x="8143900" y="3962400"/>
            <a:ext cx="571504" cy="57150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0" name="7 Elipse"/>
          <p:cNvSpPr/>
          <p:nvPr/>
        </p:nvSpPr>
        <p:spPr bwMode="auto">
          <a:xfrm>
            <a:off x="8143900" y="1066800"/>
            <a:ext cx="571504" cy="571504"/>
          </a:xfrm>
          <a:prstGeom prst="ellipse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75974" y="3986532"/>
            <a:ext cx="864245" cy="433068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square" lIns="108000" tIns="46800" rIns="93600" bIns="46800">
            <a:spAutoFit/>
          </a:bodyPr>
          <a:lstStyle/>
          <a:p>
            <a:pPr marL="228600" indent="-228600" algn="r" eaLnBrk="0" hangingPunct="0">
              <a:lnSpc>
                <a:spcPct val="110000"/>
              </a:lnSpc>
              <a:spcBef>
                <a:spcPct val="30000"/>
              </a:spcBef>
              <a:spcAft>
                <a:spcPct val="30000"/>
              </a:spcAft>
              <a:buClr>
                <a:srgbClr val="FF0000"/>
              </a:buClr>
              <a:buSzPct val="120000"/>
              <a:buFont typeface="Wingdings" pitchFamily="2" charset="2"/>
              <a:buNone/>
            </a:pPr>
            <a:r>
              <a:rPr lang="es-MX" sz="2000" dirty="0" smtClean="0">
                <a:latin typeface="+mn-lt"/>
                <a:cs typeface="Times New Roman" pitchFamily="18" charset="0"/>
              </a:rPr>
              <a:t>Línea</a:t>
            </a:r>
            <a:endParaRPr lang="es-MX" sz="2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4" name="10 Tabla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459011"/>
              </p:ext>
            </p:extLst>
          </p:nvPr>
        </p:nvGraphicFramePr>
        <p:xfrm>
          <a:off x="6143636" y="1752600"/>
          <a:ext cx="2676513" cy="1280160"/>
        </p:xfrm>
        <a:graphic>
          <a:graphicData uri="http://schemas.openxmlformats.org/drawingml/2006/table">
            <a:tbl>
              <a:tblPr bandRow="1">
                <a:tableStyleId>{35758FB7-9AC5-4552-8A53-C91805E547FA}</a:tableStyleId>
              </a:tblPr>
              <a:tblGrid>
                <a:gridCol w="1865953"/>
                <a:gridCol w="810560"/>
              </a:tblGrid>
              <a:tr h="185739">
                <a:tc>
                  <a:txBody>
                    <a:bodyPr/>
                    <a:lstStyle/>
                    <a:p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="1" dirty="0" smtClean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Extensión 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>
                          <a:latin typeface="+mn-lt"/>
                        </a:rPr>
                        <a:t>22 km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+mn-lt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Nº estaciones 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>
                          <a:latin typeface="+mn-lt"/>
                        </a:rPr>
                        <a:t>18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+mn-lt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  <a:tr h="185739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Estaciones combinación Metro</a:t>
                      </a:r>
                      <a:endParaRPr lang="es-CL" sz="1200" dirty="0">
                        <a:solidFill>
                          <a:schemeClr val="tx1"/>
                        </a:solidFill>
                        <a:latin typeface="SimSun-ExtB" pitchFamily="49" charset="-122"/>
                        <a:ea typeface="SimSun-ExtB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200" b="1" dirty="0" smtClean="0">
                          <a:solidFill>
                            <a:schemeClr val="tx1"/>
                          </a:solidFill>
                          <a:latin typeface="+mn-lt"/>
                          <a:ea typeface="SimSun-ExtB" pitchFamily="49" charset="-122"/>
                        </a:rPr>
                        <a:t>5</a:t>
                      </a:r>
                      <a:endParaRPr lang="es-CL" sz="1200" b="1" dirty="0">
                        <a:solidFill>
                          <a:schemeClr val="tx1"/>
                        </a:solidFill>
                        <a:latin typeface="+mn-lt"/>
                        <a:ea typeface="SimSun-ExtB" pitchFamily="49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Proyecto Líneas 3 y </a:t>
            </a:r>
            <a:r>
              <a:rPr lang="es-ES" sz="1800" i="1" dirty="0" smtClean="0"/>
              <a:t>6, </a:t>
            </a:r>
            <a:r>
              <a:rPr lang="es-ES" sz="1800" i="1" dirty="0" smtClean="0"/>
              <a:t>u</a:t>
            </a:r>
            <a:r>
              <a:rPr lang="es-ES" sz="1800" i="1" dirty="0" smtClean="0"/>
              <a:t>n </a:t>
            </a:r>
            <a:r>
              <a:rPr lang="es-ES" sz="1800" i="1" dirty="0"/>
              <a:t>Metro</a:t>
            </a:r>
            <a:r>
              <a:rPr lang="es-ES" sz="1800" i="1" dirty="0" smtClean="0"/>
              <a:t> de Clase Mundial</a:t>
            </a:r>
            <a:endParaRPr lang="es-ES" sz="1800" i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921461"/>
              </p:ext>
            </p:extLst>
          </p:nvPr>
        </p:nvGraphicFramePr>
        <p:xfrm>
          <a:off x="323528" y="1124744"/>
          <a:ext cx="2736304" cy="54709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Más eficiencia</a:t>
                      </a:r>
                      <a:endParaRPr lang="es-CL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894836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Líneas 3 y 6 tecnológicamente complementarias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Mayor distancia entre estaciones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Tren rodado de acero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Conducción automatizada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Andenes centrales en estaciones terminales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4148622"/>
              </p:ext>
            </p:extLst>
          </p:nvPr>
        </p:nvGraphicFramePr>
        <p:xfrm>
          <a:off x="3203848" y="1125538"/>
          <a:ext cx="2736304" cy="54701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Más seguridad</a:t>
                      </a:r>
                      <a:endParaRPr lang="es-CL" sz="18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894836">
                <a:tc>
                  <a:txBody>
                    <a:bodyPr/>
                    <a:lstStyle/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Se elimina electrificación de las vías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Puertas de andén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C00000"/>
                        </a:buClr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Cámaras en trenes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4290"/>
              </p:ext>
            </p:extLst>
          </p:nvPr>
        </p:nvGraphicFramePr>
        <p:xfrm>
          <a:off x="6084168" y="1125538"/>
          <a:ext cx="2736304" cy="549223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6304"/>
              </a:tblGrid>
              <a:tr h="575270">
                <a:tc>
                  <a:txBody>
                    <a:bodyPr/>
                    <a:lstStyle/>
                    <a:p>
                      <a:pPr lvl="0" algn="ctr" rtl="0"/>
                      <a:r>
                        <a:rPr lang="es-ES" sz="1800" b="1" dirty="0" smtClean="0">
                          <a:latin typeface="Arial" pitchFamily="34" charset="0"/>
                          <a:cs typeface="Arial" pitchFamily="34" charset="0"/>
                        </a:rPr>
                        <a:t>Mejor servicio</a:t>
                      </a:r>
                      <a:endParaRPr lang="es-CL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916967">
                <a:tc>
                  <a:txBody>
                    <a:bodyPr/>
                    <a:lstStyle/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10 nuevas estaciones de combinación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Conectividad con </a:t>
                      </a:r>
                      <a:r>
                        <a:rPr lang="es-CL" sz="1700" b="0" dirty="0" err="1" smtClean="0">
                          <a:latin typeface="+mn-lt"/>
                          <a:cs typeface="Arial" pitchFamily="34" charset="0"/>
                        </a:rPr>
                        <a:t>Metrotren</a:t>
                      </a: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5</a:t>
                      </a:r>
                      <a:r>
                        <a:rPr lang="es-CL" sz="1700" b="0" baseline="0" dirty="0" smtClean="0">
                          <a:latin typeface="+mn-lt"/>
                          <a:cs typeface="Arial" pitchFamily="34" charset="0"/>
                        </a:rPr>
                        <a:t>% </a:t>
                      </a:r>
                      <a:r>
                        <a:rPr lang="es-ES" sz="1700" b="0" baseline="0" dirty="0" smtClean="0">
                          <a:latin typeface="+mn-lt"/>
                          <a:cs typeface="Arial" pitchFamily="34" charset="0"/>
                        </a:rPr>
                        <a:t>t</a:t>
                      </a:r>
                      <a:r>
                        <a:rPr lang="es-ES" sz="1700" b="0" dirty="0" smtClean="0">
                          <a:latin typeface="+mn-lt"/>
                          <a:cs typeface="Arial" pitchFamily="34" charset="0"/>
                        </a:rPr>
                        <a:t>renes de reserva </a:t>
                      </a: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ES" sz="1700" b="0" dirty="0" smtClean="0">
                          <a:latin typeface="+mn-lt"/>
                          <a:cs typeface="Arial" pitchFamily="34" charset="0"/>
                        </a:rPr>
                        <a:t>Más y mejores servicios comerciales</a:t>
                      </a: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ES" sz="1700" b="0" dirty="0" smtClean="0">
                          <a:latin typeface="+mn-lt"/>
                          <a:cs typeface="Arial" pitchFamily="34" charset="0"/>
                        </a:rPr>
                        <a:t>Aire</a:t>
                      </a:r>
                      <a:r>
                        <a:rPr lang="es-ES" sz="1700" b="0" baseline="0" dirty="0" smtClean="0">
                          <a:latin typeface="+mn-lt"/>
                          <a:cs typeface="Arial" pitchFamily="34" charset="0"/>
                        </a:rPr>
                        <a:t> acondicionado</a:t>
                      </a:r>
                      <a:r>
                        <a:rPr lang="es-ES" sz="1700" b="0" dirty="0" smtClean="0">
                          <a:latin typeface="+mn-lt"/>
                          <a:cs typeface="Arial" pitchFamily="34" charset="0"/>
                        </a:rPr>
                        <a:t> en trenes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ES" sz="1700" b="0" smtClean="0">
                          <a:latin typeface="+mn-lt"/>
                          <a:cs typeface="Arial" pitchFamily="34" charset="0"/>
                        </a:rPr>
                        <a:t>Más y mejor </a:t>
                      </a:r>
                      <a:r>
                        <a:rPr lang="es-CL" sz="1700" b="0" smtClean="0">
                          <a:latin typeface="+mn-lt"/>
                          <a:cs typeface="Arial" pitchFamily="34" charset="0"/>
                        </a:rPr>
                        <a:t>información </a:t>
                      </a: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al pasajero en trenes y estaciones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r>
                        <a:rPr lang="es-CL" sz="1700" b="0" dirty="0" smtClean="0">
                          <a:latin typeface="+mn-lt"/>
                          <a:cs typeface="Arial" pitchFamily="34" charset="0"/>
                        </a:rPr>
                        <a:t>Más y mejores accesos</a:t>
                      </a:r>
                    </a:p>
                    <a:p>
                      <a:pPr marL="285750" lvl="0" indent="-285750" rtl="0">
                        <a:spcAft>
                          <a:spcPts val="600"/>
                        </a:spcAft>
                        <a:buClr>
                          <a:srgbClr val="C00000"/>
                        </a:buClr>
                        <a:buFont typeface="Wingdings" charset="2"/>
                        <a:buChar char="ü"/>
                      </a:pPr>
                      <a:endParaRPr lang="es-CL" sz="17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075392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2 Marcador de contenido"/>
          <p:cNvSpPr>
            <a:spLocks noGrp="1"/>
          </p:cNvSpPr>
          <p:nvPr>
            <p:ph idx="1"/>
          </p:nvPr>
        </p:nvSpPr>
        <p:spPr>
          <a:xfrm>
            <a:off x="323850" y="1785938"/>
            <a:ext cx="8351838" cy="1930400"/>
          </a:xfrm>
        </p:spPr>
        <p:txBody>
          <a:bodyPr/>
          <a:lstStyle/>
          <a:p>
            <a:pPr marL="0" indent="0" eaLnBrk="1" hangingPunct="1"/>
            <a:endParaRPr lang="es-ES" smtClean="0"/>
          </a:p>
          <a:p>
            <a:pPr marL="0" indent="0" eaLnBrk="1" hangingPunct="1"/>
            <a:endParaRPr lang="es-ES" sz="2800" b="1" smtClean="0"/>
          </a:p>
        </p:txBody>
      </p:sp>
      <p:sp>
        <p:nvSpPr>
          <p:cNvPr id="13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Un mejor Metro, al mismo costo histórico</a:t>
            </a:r>
            <a:endParaRPr lang="es-ES" i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47800" y="4648200"/>
            <a:ext cx="5562600" cy="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  <a:cs typeface="+mn-cs"/>
              </a:defRPr>
            </a:lvl1pPr>
            <a:lvl2pPr marL="530225" indent="-350838">
              <a:buFont typeface="Wingdings" pitchFamily="2" charset="2"/>
              <a:buChar char="§"/>
              <a:defRPr sz="2000">
                <a:latin typeface="+mn-lt"/>
              </a:defRPr>
            </a:lvl2pPr>
            <a:lvl3pPr marL="811213" indent="-368300">
              <a:buChar char="•"/>
              <a:defRPr sz="1800">
                <a:latin typeface="+mn-lt"/>
              </a:defRPr>
            </a:lvl3pPr>
            <a:lvl4pPr marL="1076325" indent="-265113" defTabSz="1165225">
              <a:buChar char="•"/>
              <a:defRPr>
                <a:latin typeface="+mn-lt"/>
              </a:defRPr>
            </a:lvl4pPr>
            <a:lvl5pPr marL="2057400" indent="-228600"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 marL="0" indent="0">
              <a:buNone/>
            </a:pPr>
            <a:r>
              <a:rPr lang="es-CL" sz="1200" b="1" dirty="0"/>
              <a:t>Costo total / </a:t>
            </a:r>
            <a:r>
              <a:rPr lang="es-CL" sz="1200" b="1" dirty="0" smtClean="0"/>
              <a:t>kilómetro </a:t>
            </a:r>
            <a:r>
              <a:rPr lang="es-CL" sz="1200" b="1" dirty="0"/>
              <a:t>= MM </a:t>
            </a:r>
            <a:r>
              <a:rPr lang="es-CL" sz="1200" b="1" dirty="0" smtClean="0"/>
              <a:t>USD 73,9 (valor </a:t>
            </a:r>
            <a:r>
              <a:rPr lang="es-CL" sz="1200" b="1" dirty="0"/>
              <a:t>promedio últimos 15 </a:t>
            </a:r>
            <a:r>
              <a:rPr lang="es-CL" sz="1200" b="1" dirty="0" smtClean="0"/>
              <a:t>años)</a:t>
            </a:r>
            <a:endParaRPr lang="es-CL" sz="1200" b="1" dirty="0"/>
          </a:p>
        </p:txBody>
      </p:sp>
      <p:graphicFrame>
        <p:nvGraphicFramePr>
          <p:cNvPr id="7" name="Group 22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5711206"/>
              </p:ext>
            </p:extLst>
          </p:nvPr>
        </p:nvGraphicFramePr>
        <p:xfrm>
          <a:off x="1219200" y="1916832"/>
          <a:ext cx="6768480" cy="3867376"/>
        </p:xfrm>
        <a:graphic>
          <a:graphicData uri="http://schemas.openxmlformats.org/drawingml/2006/table">
            <a:tbl>
              <a:tblPr/>
              <a:tblGrid>
                <a:gridCol w="2667000"/>
                <a:gridCol w="1905000"/>
                <a:gridCol w="2196480"/>
              </a:tblGrid>
              <a:tr h="7822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Líneas</a:t>
                      </a:r>
                    </a:p>
                  </a:txBody>
                  <a:tcPr marL="7362" marR="7362" marT="7362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Kilómetros</a:t>
                      </a: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Inversión total 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(MM USD)</a:t>
                      </a: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8225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Tramo  L3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22,0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1.722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Tramo L6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15,3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1.036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14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Total Proyecto 63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 </a:t>
                      </a: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37,3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2.758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362" marR="7362" marT="7362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296017"/>
      </p:ext>
    </p:extLst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Densidad y temperatura</a:t>
            </a:r>
            <a:endParaRPr lang="es-ES" i="1" dirty="0"/>
          </a:p>
        </p:txBody>
      </p:sp>
      <p:pic>
        <p:nvPicPr>
          <p:cNvPr id="2050" name="Picture 2" descr="D:\lateral_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80728"/>
            <a:ext cx="1305373" cy="573325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_l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3098159" cy="335699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ormal_metro_tobalaba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9352"/>
            <a:ext cx="4032448" cy="264772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39552" y="5149254"/>
            <a:ext cx="6840760" cy="11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  <a:cs typeface="+mn-cs"/>
              </a:defRPr>
            </a:lvl1pPr>
            <a:lvl2pPr marL="530225" indent="-350838">
              <a:buFont typeface="Wingdings" pitchFamily="2" charset="2"/>
              <a:buChar char="§"/>
              <a:defRPr sz="2000">
                <a:latin typeface="+mn-lt"/>
              </a:defRPr>
            </a:lvl2pPr>
            <a:lvl3pPr marL="811213" indent="-368300">
              <a:buChar char="•"/>
              <a:defRPr sz="1800">
                <a:latin typeface="+mn-lt"/>
              </a:defRPr>
            </a:lvl3pPr>
            <a:lvl4pPr marL="1076325" indent="-265113" defTabSz="1165225">
              <a:buChar char="•"/>
              <a:defRPr>
                <a:latin typeface="+mn-lt"/>
              </a:defRPr>
            </a:lvl4pPr>
            <a:lvl5pPr marL="2057400" indent="-228600"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L" sz="2200" dirty="0" smtClean="0"/>
              <a:t>Operación </a:t>
            </a:r>
            <a:r>
              <a:rPr lang="es-CL" sz="2200" dirty="0" smtClean="0">
                <a:solidFill>
                  <a:srgbClr val="FF0000"/>
                </a:solidFill>
              </a:rPr>
              <a:t>E</a:t>
            </a:r>
            <a:r>
              <a:rPr lang="es-CL" sz="2200" dirty="0" smtClean="0">
                <a:solidFill>
                  <a:srgbClr val="00B050"/>
                </a:solidFill>
              </a:rPr>
              <a:t>X</a:t>
            </a:r>
            <a:r>
              <a:rPr lang="es-CL" sz="2200" dirty="0" smtClean="0">
                <a:solidFill>
                  <a:srgbClr val="FF0000"/>
                </a:solidFill>
              </a:rPr>
              <a:t>P</a:t>
            </a:r>
            <a:r>
              <a:rPr lang="es-CL" sz="2200" dirty="0" smtClean="0">
                <a:solidFill>
                  <a:srgbClr val="00B050"/>
                </a:solidFill>
              </a:rPr>
              <a:t>R</a:t>
            </a:r>
            <a:r>
              <a:rPr lang="es-CL" sz="2200" dirty="0" smtClean="0">
                <a:solidFill>
                  <a:srgbClr val="FF0000"/>
                </a:solidFill>
              </a:rPr>
              <a:t>E</a:t>
            </a:r>
            <a:r>
              <a:rPr lang="es-CL" sz="2200" dirty="0" smtClean="0">
                <a:solidFill>
                  <a:srgbClr val="00B050"/>
                </a:solidFill>
              </a:rPr>
              <a:t>S</a:t>
            </a:r>
            <a:r>
              <a:rPr lang="es-CL" sz="2200" dirty="0" smtClean="0">
                <a:solidFill>
                  <a:srgbClr val="FF0000"/>
                </a:solidFill>
              </a:rPr>
              <a:t>O</a:t>
            </a:r>
            <a:r>
              <a:rPr lang="es-CL" sz="2200" dirty="0" smtClean="0"/>
              <a:t> permitió aumentar oferta 12% en L4, sin una vía de adelantamiento.</a:t>
            </a:r>
            <a:endParaRPr lang="es-CL" sz="22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" descr="marca club me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46821"/>
            <a:ext cx="1359977" cy="5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1767A3FB-F237-454C-8557-E9B81DDDE20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172200"/>
            <a:ext cx="1832039" cy="2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6640055F-CAC4-4ED5-B5A9-40952F984E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19800"/>
            <a:ext cx="1485487" cy="6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cid:BA470413-47F3-411F-8FA7-0526F5B7B1CD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886449" y="6049899"/>
            <a:ext cx="869188" cy="42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6951622" y="6105362"/>
            <a:ext cx="1735178" cy="37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Metro Informa</a:t>
            </a:r>
          </a:p>
        </p:txBody>
      </p:sp>
      <p:sp>
        <p:nvSpPr>
          <p:cNvPr id="9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Más que transporte</a:t>
            </a:r>
            <a:endParaRPr lang="es-ES" i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1066800"/>
            <a:ext cx="8382000" cy="4648200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Agenda</a:t>
            </a:r>
            <a:endParaRPr lang="es-CL" b="1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66872" y="1052513"/>
            <a:ext cx="8191328" cy="4873645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Santiago y su realidad urbana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Metro de Santiago como eje del transporte público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Nuestros desafíos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44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El Metro y su entorno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0" y="1124744"/>
            <a:ext cx="8791200" cy="4395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6464" y="5805264"/>
            <a:ext cx="797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  <a:cs typeface="+mn-cs"/>
              </a:defRPr>
            </a:lvl1pPr>
            <a:lvl2pPr marL="530225" indent="-350838">
              <a:buFont typeface="Wingdings" pitchFamily="2" charset="2"/>
              <a:buChar char="§"/>
              <a:defRPr sz="2000">
                <a:latin typeface="+mn-lt"/>
              </a:defRPr>
            </a:lvl2pPr>
            <a:lvl3pPr marL="811213" indent="-368300">
              <a:buChar char="•"/>
              <a:defRPr sz="1800">
                <a:latin typeface="+mn-lt"/>
              </a:defRPr>
            </a:lvl3pPr>
            <a:lvl4pPr marL="1076325" indent="-265113" defTabSz="1165225">
              <a:buChar char="•"/>
              <a:defRPr>
                <a:latin typeface="+mn-lt"/>
              </a:defRPr>
            </a:lvl4pPr>
            <a:lvl5pPr marL="2057400" indent="-228600"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L" sz="2200" dirty="0" smtClean="0"/>
              <a:t>Estación Monte Tabor (L5): International </a:t>
            </a:r>
            <a:r>
              <a:rPr lang="es-CL" sz="2200" dirty="0" err="1" smtClean="0"/>
              <a:t>Achievement</a:t>
            </a:r>
            <a:r>
              <a:rPr lang="es-CL" sz="2200" dirty="0" smtClean="0"/>
              <a:t> </a:t>
            </a:r>
            <a:r>
              <a:rPr lang="es-CL" sz="2200" dirty="0" err="1" smtClean="0"/>
              <a:t>Award</a:t>
            </a:r>
            <a:r>
              <a:rPr lang="es-CL" sz="2200" dirty="0" smtClean="0"/>
              <a:t>, octubre 2011. </a:t>
            </a:r>
            <a:endParaRPr lang="es-CL" sz="2200" dirty="0"/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 txBox="1">
            <a:spLocks/>
          </p:cNvSpPr>
          <p:nvPr/>
        </p:nvSpPr>
        <p:spPr bwMode="auto">
          <a:xfrm>
            <a:off x="179388" y="116632"/>
            <a:ext cx="59642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s-CL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3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s-ES" dirty="0" smtClean="0"/>
              <a:t>Nuestros desafíos</a:t>
            </a:r>
          </a:p>
          <a:p>
            <a:r>
              <a:rPr lang="es-ES" sz="1800" i="1" dirty="0" smtClean="0"/>
              <a:t>Otros ingresos</a:t>
            </a:r>
            <a:endParaRPr lang="es-ES" i="1" dirty="0"/>
          </a:p>
        </p:txBody>
      </p:sp>
      <p:sp>
        <p:nvSpPr>
          <p:cNvPr id="2" name="AutoShape 4" descr="data:image/jpeg;base64,/9j/4AAQSkZJRgABAQAAAQABAAD/2wCEAAkGBhQSEBUUExQWExUVFBcUGRgXFRgVFRgYFxQXGBYVFxcXHCYeFxsjGhYUHy8gIycqLSwsFR4xNTAqNSYrLCkBCQoKDgwOGg8PGiwkHyQsLSwsLCwqKS8sLSwsKSksLCksLywsLCwsLCwsLCwsKSwsLCwsLCksLCkuLCwsLCwsLf/AABEIAOkA2QMBIgACEQEDEQH/xAAbAAACAwEBAQAAAAAAAAAAAAAABQMEBgIHAf/EAFEQAAEDAQQEBgwJCgQHAQAAAAECAxEABBIhMQUGQVETImFxgZEUFSMyNHJzobGywdEHQlJUYoKSs9MkMzVTk5SiwtLhFkNj8CVFVYOj4vFk/8QAGgEAAgMBAQAAAAAAAAAAAAAAAAIBAwQGBf/EADkRAAIBAgIGCAUCBgMBAAAAAAABAgMRBBIFITFBcYETM1FhkbHB8BQVIqHRMlIjNEJikuEGU6IW/9oADAMBAAIRAxEAPwBdWjs2ozxZ4V1bVnQRMuruYHInCE9JpZq80FWthKhILqARv4wwpd8JOl3LTpR1DpVwFnXwaEAwMEi8rIiSonGMoFIjktG4GniFKdTYtRqWdRSsSi12VQO1LsjrArhepYBg22yA7i9B9FZRtm8MCIAEXiAY2VKho303jOGEKChEnIgkZzhUpG/4DDXtlfiaNWqKBnbrEOd8CuDqw2P+YWH94TSdpQWmdhrHWYlRxJMrcGMnBIBEbBmcThS3RojorDy3PxPTm9Tkq7222M8zwPoFSf4GPzuy/tf7V55ozR6V3r6BhsIGHGWMCPFq0dFJBJF4cy1iOpVSmhZaLw6drfdm2XqUBnbLIOd2PZUStVWxnb7EOd8VjuDWMnXR9e96wNRL4TasK8ZtB9EU30i/LKH7fuzaf4aa/wCoWH94TUz2oj3BcKy41aEj9Uu8cN2EHmBmvNzZby7q0oMpJCkApII6SKvfBfp92zaTZQhRuOuhlxPxVBRug84MEHn31OVE/KsNK6s0+I2optrYyE218JEDhCY54J85NKaQ5apDJNx7HYK0Vj1GeU1wri2rOiJl1V3A5E4YDnilWhGQu0spUJCnUAjeCsSKq/Cjpdy0aUcacKuAs5ShKAYBJQlSlZETKomMgKlI9XRuCp4hSlU2I0rGoxWJRa7KoHal2R1gVwvUsJMG2WQHcXoPorJtNXhAIgARfUMt07eipkMm8mSDgYhQUIByEExjOHLQkb3gMNe2V+Jo1aooGdusQ53wK4Oq7Y/5hYf3hNJ2lBYnZ7jFZBolS1SSe6uJxk4CCI3ZnE4Uty+OisPLVZ+J6W3qclXe22xnmeB9AqX/AAMfndl/a/2rzvRlgSsqvoGGwgbFrGBA+jVxWiUgki8OZaxHUqpTREtF4dO1vuzar1KAztlkHO7HsqJWqjYzt9iH/fFY7gljJ10fXvetNRL4Tau94zaD6IpvpF+WUOz7s2g1aa/6hYf3hNTr1DeLRcZcZtKR+qXePRhB5przY2a8sJWlBkKgpSUEECd5FWfg5067ZdJshtRuOPJZcTsUla7mOyRIIPJU5UT8qw0tVmuY8Ir5TrXJkJt74SIF+elSUqPnJpLSHLVIdHNw7HYZ6seG2fyyPWFca46KbXpG1StQUFFagEBUSAEyQvAE4CRPJXerHhtn8sj1hXzXBwDSdqJmeIkQTmQr+1JJtLUdJoXqpcfQVdjqS+WyUgBtKsAZkk8u5J66+WoXJgmYw6+mvumk/lijsCUjzE+00XJQo8g9dPvrQlZM2Sf1R97mVk210HFSSOYT7KqvNpGbbfLCR54IpfpThOEPBuFEJmIGJxO3ZVHTdrUHJMiUJmDgCW0nqxNJZG1Jj9FrLfeoEqxzUJ6yamOkztT/ABf2rldiIXe2FlEdSAfbXJoshD6q2fRPQRVc6RCvlDoB9tSutyABmTA2ScYFV3LCUN3lbCU4bwEn20WQyPtlWFOACTdSqZGPezWk1Q0ahFrs5CUqPDtmS2gqBKwSQuL2EnbspBo+xqD0lKgCk4lJAxb3kVptVrQOy7MP9VsfxCqK7klHL2j07Z3wLWuPh7/j/wAopNTnXHw9/wAf+UUmq04TE9dPi/MYaveFseWb9cVJrtottekrRK1BUhZAQFwLiQCSF4AmBiJxy21Hq94Wx5Zv1xUuvDgGk7STPeISIJzIPupZNpaj39CdXPj6CbsZSXg2SkJDQVkZkkgbfonrr7aU3JgmYw6xz1904j8r8VtIPUuPTQlEoWfo/wA6avStc2yf1RKqba6DipJHMJqq82na2iTnCROO+DVDSocLkIcKITiIBxxjPZVHTdrUFpKpktom7lJQD1UlkbUmPkWot96gSoTmrGMsyam7Znakfa/tUfYRCkqOXAII+ykGg0WQp9VbPonoIqudJA7D1D31M43IA2kgDZMnAVWVYFIQVK2G6Y33Un20WQI+2ZYLiEiSQFTIg94a0Gq2jUJtLBCUqJfbVxm0FQJcBkLi8Ik7aSaPsig8FXVAEZlJAxQdpEba0WrdoHZNmH+s0P4xVFdySjl7SynbO+Ay13/SD/jJ+7TSKnuu/wCkH/GT92mkVWnC4rrp8X5jPVjw2z+WR6wqpri9OmX0nEJWjbtNyrerHhtn8sj1hVDWtwdtrUTAItTSZ5AgbaNx72huqlx9CHTDoL7u+8kf+MH2ivrSjwKhBIgHm7ogE+iqlrkvvGf8wDqbR76vWXS4szLyiguXrOpqAJ79xPGjbABPRVz/AEux6MIRlWpqTsrq5l16QVwyiWStIBCRdOKh3qjvTnhSS1WV5RKlJWpUzikn2VtB8ITHBBssOqF26c8wO+5MdnJVZzXWy3fBXQbsSFZGO+iemKx9JV/adPHB4LfVf2L9t0mm+bxSkKbATkBPCJJA5vRVaQRMpAG0qSkfxEVndKaVQ8iODXImCRkcMRB5KraM0gUEgtyIJBJUcQIGyBsq6Dco3aszysVRp06rjSlmj28jZSAnjBKkwBAcRv5Lx6qp2i2BaVQmMcJfbTmRleQKqdvEx3jk+JPtqku2SMG3Jw+IYwNMrmVId2Fs8NJunAnBaFZIj4qjsNS6r/pOzZ+Et/rY78ct32VQ1atBLwCkLTxSMRHTTLVd1XbOzi8I7JbwjZfG2aJLVzCPWcjR64+Hv+P/ACik1OdcfD3/AB/5RSalOHxPXT4vzGGr3hbHlm/XFV9fFzpl9OY7mc9sYesasaveFseWb9cVW12WO21qJgQ8wkHk4OTj1dVG497QvVz4+hBpt0G0Ob5R6pPtr4yo8EsAThPNx0Saq28k2h4z8ZI6m0n21dsOlhZkOOFBc7i4i6BPfwmY2xieir1sZtnqcfe4zD2kFcMolkrQkKCRBxUO9UT8mdm40jtlmeWSpQWSTPenzYYVs2vhBZS0lssOKhJScxOWPJtFQN67WUJE2RxRgAm8c9pzw5tlVXY/S1t0fMu2rSKbwvFKQWQkbBelBIHUar3gRMpAG0qSkdZIpBpbTDb4MNLGKimR3u6IOyKpaMt5bJBbvCFGTeIkJMGIgbKC6lmlG81ZmzEBPGCVJiIDiN/JePUKpv2sLCoTG6X20/JEAqQOSqg04mO8cnxJ9tU122QYbcnD4hjAg+yhXLEhzYWzwySq6ZAOC0KyRHxVE7a60B+kbPn4S1+tj84ncbvsqlq1aCX0hSFjMYiMwaY6BdV2xYAUI7JawjZwids0SX08wj1nL1NVrv8ApB/xk/dppFT3Xf8ASD/jJ+7TSKlOIxXXT4vzGerHhtn8sj1hSXXFwdtbWkHHspJPNwaRTrVjw2z+WR6wpJrmyRpa1qIgG0J8yE1MT3dD9TPj6C5lcqXhk4cedKPd560OhHUpEqEgiN/xjvrL2ZfdHB9Mn0D2VodHrARid9aqau2jRi5OEE13eQ6XpBv5J6hVC3WlKwACpOOMAYjdnIqo5bED4wqJNqSrIzV3RwMPTV467fYvN2xAEXeoAe2uTb0/JPmqipdQuWhImeTz5VDpwRMK1aewvqt4+T5xUarb9Hz1TTaAZ5DB56kf0wQi7waVwIGASrL5Qjnxmq5RitaNNPpZOz2knZx3Rsr7qslfbCzYSnshvYD8cdIpPY9OKvEJQBgQSQFRO6RgeUU01GYS7bmnUqWkt2loKBi6o34wjZhVM9ew9GhBxf1Gh1x8Pf8AH/lFJqc64+Hv+P8Ayik1UnGYnrp8X5jDV7wtjyzfrilevTn/ABa2JBx4dk9HBJB9NNNXvC2PLN+uKWa+MkaXtSiIBdbx5m2/bUo93Q3VT4+gpaXx3BGTmfOhHu89aDQjiU4qEjEb9tZlhfdXB9L2AU/0csBOJjE1qpq8rGnFScIJruHi9IN/JPUKoW60pUIBUnHGAMRuzwqo7bED4wqEWpKu9M1d0cDD01eOu32LrdsQBF09AA9tfFW9PyT5qolYqFy0JEyco8+VQ6cETCtWnsL6rePk+cVGq2/R89U02gGRuwNSO6XIRduIXGAwAV9oQes1XKMUro00+lk7Mk7PI2RXOryV9nWfCU9kNbAf8xO/KlNj04q+QlABjEqAVEjZIieWmOprCXra2sKWlTVoZvZXVd0A6sKpnrWo9GhBxf1Gp13/AEg/4yfu00ip7rv+kH/GT92mkVUnG4rrp8X5jPVjw2z+WR6wpXrM/OmLS0sT3e8D9EpBjoINNNWPDbP5ZHrCkvwltqa0o67ikpd/gWkQfP56D39DK9GfH0FSG+6OwMEuKB57xjzU1aPFFUdCHFZ+Wq8ZxnDHHbWqZsLd0cQZVopTtJmnGU86SRkho5V5SrxvKAT3xhIxmBG2asWWzhAjDZt3DPGtV2G2PiJ6q54FIySOoVassXdFM5VakcsmrGcUd1I3bG4syQSVKxgGIGXRW7UQNw81VXrehOa0jnUB7aWbzFmHvRTSM3o3Ry0pJKVSoycD0VYd0cVCCnbOcU3ceFRFyovqsO23LMKE6Mu5ADpph8HrSm3UXxBVbWIxBkcInERVfSFruoX4pjpECpPg2C+FswAMm1tggEHLFSssBdBPRVcma6Se1mk1x8Pf8f8AlFJqc64+Hv8AlP5RSaqTisT10+L8xhq94Wx5Zv1xVDXC0f8AGbS0vEF5Ckn6JQjDoIPXV/V7wtjyzfrilnwqMqb0m47iClxJnehSECev20Hv6FV6U+PoJw13Z0AYJWQenL0UzZPFFUdCK4y1fLIOOM4Gcdtaqz2Ju6JQMq0Up2kzVjKeaKSMp2vVfUu9iRdHGMJE7BGeNT2SzcGIw2bZ6ca1XYbY+InqrkspGSR1CrVli7oolKrUjkk1YzijSN6yOLUSQSVKxgGIGVbtRA2AVWet6E98tI51Ae2lm8xbh70b2Mzo3Ry0gkpVKjuOQyqy7o8qEFPLnFOHHhUJcqL2Vh225ZhSnRd3IAdNXNQ2lNu8cQV2uzxBBkF1OIio7da7qVciSfTFc/B2F8IxAMm2MiAQZ44JOWAuzPNVcma6Se1mt13/AEg/4yfu00ip5rv+kH/GT92mkdUnF4rrp8X5nbLxQpKkmFJIUDuIMg9davTGk9H6RaHZaXGXgm6VtiZ8xkTjBGG+sxYmkqcSlZupJxOUDnNMXdEMgTw4EibsBShhIxBA/wDo5aC/B161C7p2t2M6Y0BotJkWm0jk4NMerTUK0cBHDv8A7Mf00kteim0JMPpUobMPoxkeUn0xUh0OyMOyUEkwIGAxzOOUDrIqczRsePxDdnGPvmNyvR3zi0fY/wDWqlvsOjnUXeyrUjGZSmDzd7VNWh2ZEWhHKTBExic5iY351yrRTMeECeYHaRkFcx5p24VOeRCxtda8sffMqL1J0Uc7ZbDzpB9KK5TqNogEHsq14Gfzaf6KtI0ayUBXDgG6klJTJkjEDjYkGR1V9Z0eypOLwSoHGcim8RI5YAOe2oux/meJ7I++Yw7A0Z84tH7Mf00HR+jPnFo/Zj+mqI0awFwp8FJTIIjA34AVnsxqO2aLQhu8l5Kj8nCSJIJGPJy1OZiPHV7Xyx98ya26vaLcEG1WoZZNp2fUproG36P0a0exg6+6ZhToAiegADmE8tZKiozMrel69rKy5EtqtKnFqWoypaionlJk1FRRSnkt3d2dNuFJCgYIIIO4gyDWt0ppawaRZAtqXG3gm7fbEyOTPCcYIw2GspZ0ArSFGElQBO4EiT1U0e0SyMeHCQchgpUTEyCB/wDKk3YOvWoXdO3emfWNX9FoMi02nZ/lpjLxabJVo4ADh38P9Mf00ktGi20pJD6SoCYgYyJG3o345RjUnahkYG0pM4CBgOVWOUT0kctTmaNrx+IltjH3zG5Xo75xaPsf+tVbdYtHOIKeyrUiTmlMK67tU1aGZmBaUc+ETjjnIGW/Oo16MZCfz4nmB6MFefHrwqc8iPja8deWPvmVV6laKOdsth50g+lFc/4E0R86tf7NP9FXBotkpnsgDAGCmTJzHfbK+s6OYUlJ4YJMccGN08XLbhtqLss+ZYnsj75l7sDRnzi0fsx/TQdH6M+cWj9mP6aoo0WzeUkvpERCvimRPmhQOO1NcvaLaCCpL6VKEwIAvZZY4bc+SpzMr+Or7csffMltur+i3EwbVahMZNp2fUpnq/a9HaNbJs4dtDpmFOgCCRGGACRzAmsnRUZmV/N69rKy5E1ttanXFOLMqWoqPOfZUNFFKeU227s+gU2Vq+EmHH2m1jNB4RRSdyihBE7xOFUdG/nm/KI9YVc0kg8O7gfzq9n0zTJJnqaPwkK6k57g7So+dNfZe/DrrtGj5y19l78OqbriU3QpV0k7QcB8rCSceSu13f1yfsOf01TUrU6e06PDf8cWIV4L7ss9okfOWvsvfh0dokfOWvsvfh1UlH68dDa/dX3uf689DSvfVPxlPsf2N3/yHD/1+C12hR85Z+y9+HR2hR85Z+y9+HVdC2drrnQ0B6VVKm0WYZqeP1UD+aj4yH7X9hZf8TjHa19yTtAj5yz9l78Ouk6tXsEPsqUcAnuiZOwAqQBPOaoW23spIKCuNt8p80GmLFoaKUkOtzI+OJ2bK0Uqsam5o8/E6BpULLbwYlWgpJBEEEgg5gjMVzTDWHwt/wAs565pfTnGzjlk49gUUUVAoUUUUAFNGtB8VKnHW2rwvJSq+VFJyUQhJug7JpXTvTiTw2AP5tn7humSPS0fhoV5PPuIe0qPnTX2Xvw66Gg0fOWvsvfh1XAA743ZIAkYHf1CnDOi2iPzyD1+6huKNmIw+Fw/6k/EX9okfOWvsvfh0dokfOWfsvfh02Gimv1qeo197WsfrR9k1GaPuxh6XB7oPxX5FHaJHzln7L34dfe0KPnLX2Xvw6bixWYZu/w/3r7csYzcV1D31OaJKlhnsg/8l+RP2gR85Z+y9+HX3/DydlpZ6nR5+Dwq9brRY0p4izPLEemqbFtYWgqDjY5CsAjHcalODdjbh8LRr3tB6u9iq2WNTSyhYhSc8ZGIkEEZgggg8tQ021lPdUQQRwDOIxB7knGaU0p41emqdSUFubRY0cYeb8oj1hSfT61ptTwXaloPCucWDIHCKwpk2i8QBmSAOk0+cs9oKuMyw8qEi+tptS1DJIKlgKUc88cKSUcx6+icZHDqSlFu9tnM89dUlXfWpZj6Kq+spQBeNoXnGROMTGIreJsa1JChZrKZMR2O3IN5ScZTGaSMDNVbUvg4Suy2UTxgOxmtuE5cnmpej7z2HpmjHXll4f7Mjw7RMdkOfYPuoVZ2Tm899k+6tN2Uj5tZf3Zv3V0i2pBBFnssj/8AM37qjokhfn1B7VL3zMwnR7B/zHj9U+6vva1j5T5+qfdW8ZtzDgA4CzsL38AhTZ58JTVe2hbXfWezXTkoMNlB5iBWeNWLlkbal2Pfw3Pk2bJ4+EY51CTXal571zXAxZ0XZ9vDHoPuoY0dZ76QlLxJUAOKrEyBA6SK1XbD/Qs/7u37q6a0qpBltpltWxaGG0rE7UqiQeUY1q6N9pnelqf/AFy/x/2fNYD+Vv8AlnPXNL67uE76OBO41ZZnITp1JScsr19zOKKt2bRLrneNqI3xA6zhU69XXwJ4MnmKVHqBrPPFUYSyynFPsbQ0cHiJK6pytwYtoqVVlWDBSQeajsZXyTWhK5V0NT9r8GRVxrktabUSbQptJbYKQAYjsdvLftqx2Kr5J6quotTl1KVNtuhAhPCtIcKQTJSlShIE7JillByVj1dGV/hZydSDaa3Ixi3AoQq1rP1VV8YSgSeyXITGMK2mBsreWWyuOqhNksx5TZmwB0xTQ6JCElKbA3aFmJIsiUtCPqyqskqkYyyK7fYls47lza7jo442nUjmlBpdrXktbfJHmxtreRtLn2T7qFNNHN977J91a23MFogO2Kztk5XrI2OqRjVfstHzay/uzfurR0feYfmuEg7dG1yX5MymwMH/ADXj9U+6vva1j5Tx+qfdWpOlB+os37u37qtWMqdCihizG7GHAIkyCcMNyTnRkfaPHTOGbtGL8F+TGHRVn/1j9U+6o1aPsw2O7PinbJ9h6q3RYd4s2azcbAdwaMkpKgnDaQMqk7CeSrCzWYKBwIZZxImLsjE7sNtTkfaWfN6W6EvD/Yv0sgJLKRIizWcQcx3FOB5YiqFT29Sy6rhSS5PGJMmeeoKc5DEVOkqyna122fQalRbXAIC1gDcoj21DRQVJtbCVu1rSZClA853k478Ses1y8+pRlSio5YmejGuKKAzO1grpNc122Kk1YFXxEeJ1NW7HpNbWCTxTmlQlB50mmuo+h0Wi03XBKUoK7uwkEAA8mNemM6u2ZOTDY+oD6aJ04VI5ZpNd52cIy2pnlSGmXu97is7Di2eY5pqM6DeSq7wa1H6KSoc8ivUdLaas1jAvAAqyShIvEb4EQKzNv14ZWsKSl5MAggXEhU5EnEiOSs3R1qPVPMuyT18pbfG/FDtQf6tT7vx+DPMar2pWTC+kXfTTKw6puBRLqUi6JCStIBxjjKBwFdt2tq0hQUHVKyCFvLQnNJwUgTPFTmd++vtosyUpDSbIhxIRksrWBeMqTIPGxAknOqamJ6ZxoK8W9t9TSW23HUrpvbqdxJOjRi6k5Ky8/euxxadFlf5y12ZIE8RLkgQq6QEpGw4VCmwWVGJtokAHuTa1GFAEQRnmKst8MmLtms7cTB4JMiSScVnaSeuphabQM3WW+ZLQPmTNb4RhTjkikl2WMMtI4a9223zPqW7O8lAl97j3L/BXFABIVicwIIgkeimug9XLK8lSuAeRdUU91JTej4ybpgp5RWb0jp1xEXraTOGCiBzHIV1pDSzSLi3bR3zaVBAcupOy9IORO6sDnHCVFGF8sr6ktku7ck1e+xJrvZvo1YYqDlFbN796zbq0BZGxJbR0yo+c1I1YAe8aQ0nfcTePMIwry53Wtlw3A+2kfJEgdJjHpNbbU63KSrg1LvoUOLtg54HcRV2SrW6yWVfti9fOXpG3FlqlGLso83+PfA1NnsSUZDHecTU9FFaadOFOOWCshm29bM38IDIVYXJHelJHIZzFeQ17NrqmbC94s+evGalnKaaX8aL7vUK6Q6RkSNuBj/eZ665opTxCZVsWYlajBvCVHA788+WgWxfy1ZR3xy3Z5YCoaKCcz7T6tZJkkknMnE18oooICiiigAooooAKnsrJUYFQVa0a2S6kgxEyIzBERyUN2Ru0er4mHvczafB3YSi0qUYxaI/iTXolYnUn8+ryZ9ZNbamg7o7aKsjyfX99KX3XXCYSQgAZ4CAkc5nrrEnTq8wyhI+m6B5hWj+FaS6QP1jh6QjD01ltLWFKHAAB3oSBGwAe+qZSle1x4UotXaJWdaLUkwl5pIUcgoqx6Kc6X1gcVZmH02gJSocEspQpQ4VMnolMHHdWQslk7qgHK+nZyiregbUGQtt0F1h4Q43gMdi0HYsbDWSvCX01I63Hd2p7V6rvRHwlCTalBa9p2vSql52p477qQmOUycKgceaPfOur53kD0Gmv+C1JWFWZQfZWDKLwQ9dKUqSClUSdsjfT6xajoWkKUxwRjFKziI38aKX4vD75pdzdn4PWSsPCn+imuSRimW2FrShKL6lKCUguKUSSYAwFONabQ0hxKbiChhKbMDdUvjIErAG4KJE1rLFquxZ1lxv86U3Qod6iRBKAfjRtrJJ0MnFs3rt69JMmSkHbnNRT/jVOk/pS1Xvrb38Ny7bvuLnPLGwhe0wyRFwRyNXfPewr0j4LrSb3Bkzwbqbs53VYgf731ndEavMl66pN4QcDWn1Cau210DABxseat8dTKHLNG561RXyvtXkCXXIfkL/iV4vXtOuPgL/iGvFqVnL6b62PD1CiiilPCCiiigAooooAKKKKACiiigAq7ok906KpVPYnIWCM4Mc+yolsN+jU3ioJdvoei6lHu6vJn0prWt6RaUq6lxClY8ULSThngDNY7UrC1OJmbqM+e4dnPXegWGuzQhKIdZK+EI4OIurSCFJ4y718EiMIx5YhLUrHd2pwvGo7PdbezH/CemX/AK7nqprP6XTeUFRtj+FPurQ/CcPyjdx3PUFZ7SBEjHC8fVTVU9o1P9JUsFmJfb8dPpFQJscmCYExhnVmyOp4VGffJ3765QtKlb8Zy5aS45ECVuMJJvQuBy9zQgDqA6q9CstnU20iRdBSDGO1IVOJ2zXmaEguITMC/E7pEbOavR7DZODaQm8Fi4FSCTF7GMd2VLUlrWoWyyu5ZS6eSkL7abyiIB4vqJpyw2ASdp5aR8NKldG3chNOijcGjMHpBxg091HP5a75Ro9aRSTRZ7sfFPsp5qUCLc8M+Oz1XBFWQ/URsiz1Sis7ruwFsspUoJSbSyFSvg+LJvC9I2ctIDqr2O4hwXkns9FyXyQWCBhClYm9OGdWyk09SNlKjRnC8qln2WX5XkajXHwF/wAQ14tXtOuHgL/kz7K8WpmcXpvrY8PUKKKKU8IKKKKACiiigAooooAKKKKACprAJeQDtverUNdWdcPN86vUNV1m1Tk12M9DRn83T4npGphm0qUcCWzPQUj2VJo2RpANpcLiEKcUOKzcSlTZvQpACgrhCQRuzqvqKgi0EE3u5q9Ka+aFdvaQClIu3lrUFBlCZ7m4gC+lwmCltRxGJGyqcLPPShJvWd8+kUp5IKS2O9tXer69XcZP4VD3c+M792Kxq0lKQJxjAdA/tWv+Ff8APK8Z37sVhluXlgzhh6oFWT2lUNhIy8QoZzIxwzqWxrF7AbPbUCBjntqVgRjVLLUjsXb44uN7onHl560dnffSmEhAEYCAKy1lXLyeVY9JrXvOwSKlK8rCTeWNzlvSFp3IPV76pptihPEGeOe4DfzVcZXVFKsVU7hYqjO+4+t25QUShMKg7Jw6a1eoy5trx+kx6grI2QAOE8h9lavUVX5Y947HqinprWEn9Jvtb7WG7KbyWVBSkoPDmGhe2qgEmNwrGaBYZatDSk2iy2wlSUhJcKVsyf8AIStRBSJyzwwr0LSlubZbvuzdkDBCl55cVIJ81ea6OfQpxhhK7PcRbA6l2HEuqHCqUG7qmxxpVGeyrJtp6h6dDCVbutK0ls1pate5rXr3b76jfa3+Av8AkzXite1a3+Av+TNeK07OT031seHqFFFFKeEFFFFABRRRQAUUUUAFFFFABUU93s/lD92qpaiJh5gnY4fUVQ9hu0d/Mw97mel6kH8pPkz6U1JoO0FVtCbwPBrcSpMsmI4aVi7xgAVoSOdciqepFqSLTJUkC4RiQNowrSWPQLiXm1X2lNNqcWmGyHe6BYuld4ggXzsEwKhX1HdU4Qkm3Jq2y2/uflzPM/hXcKXyRmFOH/xCsY4+oEZYpSct6QT5zW3+FizkrWoCbrhnmWi7PXHXWMbspNxSgoJugKI+imMOeBVVTaNTeo4S/vSk9FSM2hCoFxOJjPlqmizxmD0zUlmswkSkDHdy1S0i41Vn1RvIDgujAKzIOPTnnVVmyFSbwK45599UU6XfSuEPKCZAi8YAkYRlvrV2M3WhAvYnLOjehZ2sJEpUPjHpA91QJKZPdBM45VpG1hWwjnFZtLcOu4YFVPcoXBHIaMkoWmeXEeY1rNQVflb3jMeqKyFnZSkrVmQDhEwMMa1vwfGbU8f9Rn1atp7SJv6dh6PrVpRVns99CglV9CQS2p2bxiLiSCZ5Kwmj9IXlNWdT7d0WtLpKmH23eEK75bgpuiVKwkjAitproQLOnilauHZuJCgmV8ILgKiDAnPCs7a7QkvLQW3UpNus63HAULQl663DQGCruCRe5aeWa+oZLBNWruSl3PVu7n334Gq1u8Bf8ma8Ur2vW3wF/wAkqvFKdnKab62PD1CiiilPCCiiigAooooAKKKKACiiigAqta+/a8p/IqrNcuNAxOwyOeCPaak0YWqqVaM5bCUKxqzZ9JOI7xxaeZRHoqmK+g1pUonQvG0d0i+9pNbk8Ib97O9jOzHfSrtG0cr7fiOEDqM1YC66DtQ1Te0laQprZMqK0Gfi2hY8dCV+cRUatEPjIsOc4KD5xFMhaBy10m1DcardKky1aViv60JVaMdBk2WeVtwHzA1YOmVI79LzfjIPpimoto3GpU6VjK9/vppHQp7pFi0vS3tCpjWJByeHTIrpCwSohSDeVewV76ZOW9tXftpX4yEK9NU12SyKzs4Hiko9VVVuhbZIdaVwz2sq8ZBUSBBSRN4HOtL8GSCSt34rj6QnlCIE9forPdqLGSCUvx8nhZB9vnrU6O1mYZuBLakpQRAATAAOQxqYQyu7JlpLDNWUjda8uAWMi4FlTjSEgqUkBSnEhKrycRBxwrNK0Q7ZiyLSi80bUhaltWhaip1RSEKdS4mVgFKcjhVnSHwhWR9tTbrLqkKzHFGRkGQuQQQDIpJ26sd5BKrcpCFpcDa3UrbvJMpm8ZwPLUSve6NlHH6McbVWr69dne2q1mmrW17rHoGtvgL/AJJVeKVs9afhA7IaLTSFISrvlKi8RndAGWO2axlWM5HSmIp16q6N3SQUUUUp5QUUUUAFFFFABRRRQAUUUUAFWdHrQFy4JTCsMc4N3Lliq1FBMXZ3HDhsk5OHEAkGE8pAInmqN82Xi3QvBQCjvE4kTyezlpXRUlrq3/pXgOAux5Q7G/bgcgMhInfkOWhSrGTk4BGzfCYzJ+l10nooDpv7V4DS0Ls1w3UrvRhumMzySBHOZ2Vy+bNEpC5lOGQAwvQceXrG6ltFBDq33LwGt6yYYOnnI3nGB0ba+OdiwqOEBjik4ieUbh7TSuigOl/tXgFFFFQVBRRRQAUUUUAFFFFABRRRQAUUUUAFFFFAH//Z"/>
          <p:cNvSpPr>
            <a:spLocks noChangeAspect="1" noChangeArrowheads="1"/>
          </p:cNvSpPr>
          <p:nvPr/>
        </p:nvSpPr>
        <p:spPr bwMode="auto">
          <a:xfrm>
            <a:off x="63500" y="-1068388"/>
            <a:ext cx="2066925" cy="22193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6" descr="data:image/jpeg;base64,/9j/4AAQSkZJRgABAQAAAQABAAD/2wCEAAkGBhQSEBUUExQWExUVFBcUGRgXFRgVFRgYFxQXGBYVFxcXHCYeFxsjGhYUHy8gIycqLSwsFR4xNTAqNSYrLCkBCQoKDgwOGg8PGiwkHyQsLSwsLCwqKS8sLSwsKSksLCksLywsLCwsLCwsLCwsKSwsLCwsLCksLCkuLCwsLCwsLf/AABEIAOkA2QMBIgACEQEDEQH/xAAbAAACAwEBAQAAAAAAAAAAAAAABQMEBgIHAf/EAFEQAAEDAQQEBgwJCgQHAQAAAAECAxEABBIhMQUGQVETImFxgZEUFSMyNHJzobGywdEHQlJUYoKSs9MkMzVTk5SiwtLhFkNj8CVFVYOj4vFk/8QAGgEAAgMBAQAAAAAAAAAAAAAAAAIBAwQGBf/EADkRAAIBAgIGCAUCBgMBAAAAAAABAgMRBBIFITFBcYETM1FhkbHB8BQVIqHRMlIjNEJikuEGU6IW/9oADAMBAAIRAxEAPwBdWjs2ozxZ4V1bVnQRMuruYHInCE9JpZq80FWthKhILqARv4wwpd8JOl3LTpR1DpVwFnXwaEAwMEi8rIiSonGMoFIjktG4GniFKdTYtRqWdRSsSi12VQO1LsjrArhepYBg22yA7i9B9FZRtm8MCIAEXiAY2VKho303jOGEKChEnIgkZzhUpG/4DDXtlfiaNWqKBnbrEOd8CuDqw2P+YWH94TSdpQWmdhrHWYlRxJMrcGMnBIBEbBmcThS3RojorDy3PxPTm9Tkq7222M8zwPoFSf4GPzuy/tf7V55ozR6V3r6BhsIGHGWMCPFq0dFJBJF4cy1iOpVSmhZaLw6drfdm2XqUBnbLIOd2PZUStVWxnb7EOd8VjuDWMnXR9e96wNRL4TasK8ZtB9EU30i/LKH7fuzaf4aa/wCoWH94TUz2oj3BcKy41aEj9Uu8cN2EHmBmvNzZby7q0oMpJCkApII6SKvfBfp92zaTZQhRuOuhlxPxVBRug84MEHn31OVE/KsNK6s0+I2optrYyE218JEDhCY54J85NKaQ5apDJNx7HYK0Vj1GeU1wri2rOiJl1V3A5E4YDnilWhGQu0spUJCnUAjeCsSKq/Cjpdy0aUcacKuAs5ShKAYBJQlSlZETKomMgKlI9XRuCp4hSlU2I0rGoxWJRa7KoHal2R1gVwvUsJMG2WQHcXoPorJtNXhAIgARfUMt07eipkMm8mSDgYhQUIByEExjOHLQkb3gMNe2V+Jo1aooGdusQ53wK4Oq7Y/5hYf3hNJ2lBYnZ7jFZBolS1SSe6uJxk4CCI3ZnE4Uty+OisPLVZ+J6W3qclXe22xnmeB9AqX/AAMfndl/a/2rzvRlgSsqvoGGwgbFrGBA+jVxWiUgki8OZaxHUqpTREtF4dO1vuzar1KAztlkHO7HsqJWqjYzt9iH/fFY7gljJ10fXvetNRL4Tau94zaD6IpvpF+WUOz7s2g1aa/6hYf3hNTr1DeLRcZcZtKR+qXePRhB5przY2a8sJWlBkKgpSUEECd5FWfg5067ZdJshtRuOPJZcTsUla7mOyRIIPJU5UT8qw0tVmuY8Ir5TrXJkJt74SIF+elSUqPnJpLSHLVIdHNw7HYZ6seG2fyyPWFca46KbXpG1StQUFFagEBUSAEyQvAE4CRPJXerHhtn8sj1hXzXBwDSdqJmeIkQTmQr+1JJtLUdJoXqpcfQVdjqS+WyUgBtKsAZkk8u5J66+WoXJgmYw6+mvumk/lijsCUjzE+00XJQo8g9dPvrQlZM2Sf1R97mVk210HFSSOYT7KqvNpGbbfLCR54IpfpThOEPBuFEJmIGJxO3ZVHTdrUHJMiUJmDgCW0nqxNJZG1Jj9FrLfeoEqxzUJ6yamOkztT/ABf2rldiIXe2FlEdSAfbXJoshD6q2fRPQRVc6RCvlDoB9tSutyABmTA2ScYFV3LCUN3lbCU4bwEn20WQyPtlWFOACTdSqZGPezWk1Q0ahFrs5CUqPDtmS2gqBKwSQuL2EnbspBo+xqD0lKgCk4lJAxb3kVptVrQOy7MP9VsfxCqK7klHL2j07Z3wLWuPh7/j/wAopNTnXHw9/wAf+UUmq04TE9dPi/MYaveFseWb9cVJrtottekrRK1BUhZAQFwLiQCSF4AmBiJxy21Hq94Wx5Zv1xUuvDgGk7STPeISIJzIPupZNpaj39CdXPj6CbsZSXg2SkJDQVkZkkgbfonrr7aU3JgmYw6xz1904j8r8VtIPUuPTQlEoWfo/wA6avStc2yf1RKqba6DipJHMJqq82na2iTnCROO+DVDSocLkIcKITiIBxxjPZVHTdrUFpKpktom7lJQD1UlkbUmPkWot96gSoTmrGMsyam7Znakfa/tUfYRCkqOXAII+ykGg0WQp9VbPonoIqudJA7D1D31M43IA2kgDZMnAVWVYFIQVK2G6Y33Un20WQI+2ZYLiEiSQFTIg94a0Gq2jUJtLBCUqJfbVxm0FQJcBkLi8Ik7aSaPsig8FXVAEZlJAxQdpEba0WrdoHZNmH+s0P4xVFdySjl7SynbO+Ay13/SD/jJ+7TSKnuu/wCkH/GT92mkVWnC4rrp8X5jPVjw2z+WR6wqpri9OmX0nEJWjbtNyrerHhtn8sj1hVDWtwdtrUTAItTSZ5AgbaNx72huqlx9CHTDoL7u+8kf+MH2ivrSjwKhBIgHm7ogE+iqlrkvvGf8wDqbR76vWXS4szLyiguXrOpqAJ79xPGjbABPRVz/AEux6MIRlWpqTsrq5l16QVwyiWStIBCRdOKh3qjvTnhSS1WV5RKlJWpUzikn2VtB8ITHBBssOqF26c8wO+5MdnJVZzXWy3fBXQbsSFZGO+iemKx9JV/adPHB4LfVf2L9t0mm+bxSkKbATkBPCJJA5vRVaQRMpAG0qSkfxEVndKaVQ8iODXImCRkcMRB5KraM0gUEgtyIJBJUcQIGyBsq6Dco3aszysVRp06rjSlmj28jZSAnjBKkwBAcRv5Lx6qp2i2BaVQmMcJfbTmRleQKqdvEx3jk+JPtqku2SMG3Jw+IYwNMrmVId2Fs8NJunAnBaFZIj4qjsNS6r/pOzZ+Et/rY78ct32VQ1atBLwCkLTxSMRHTTLVd1XbOzi8I7JbwjZfG2aJLVzCPWcjR64+Hv+P/ACik1OdcfD3/AB/5RSalOHxPXT4vzGGr3hbHlm/XFV9fFzpl9OY7mc9sYesasaveFseWb9cVW12WO21qJgQ8wkHk4OTj1dVG497QvVz4+hBpt0G0Ob5R6pPtr4yo8EsAThPNx0Saq28k2h4z8ZI6m0n21dsOlhZkOOFBc7i4i6BPfwmY2xieir1sZtnqcfe4zD2kFcMolkrQkKCRBxUO9UT8mdm40jtlmeWSpQWSTPenzYYVs2vhBZS0lssOKhJScxOWPJtFQN67WUJE2RxRgAm8c9pzw5tlVXY/S1t0fMu2rSKbwvFKQWQkbBelBIHUar3gRMpAG0qSkdZIpBpbTDb4MNLGKimR3u6IOyKpaMt5bJBbvCFGTeIkJMGIgbKC6lmlG81ZmzEBPGCVJiIDiN/JePUKpv2sLCoTG6X20/JEAqQOSqg04mO8cnxJ9tU122QYbcnD4hjAg+yhXLEhzYWzwySq6ZAOC0KyRHxVE7a60B+kbPn4S1+tj84ncbvsqlq1aCX0hSFjMYiMwaY6BdV2xYAUI7JawjZwids0SX08wj1nL1NVrv8ApB/xk/dppFT3Xf8ASD/jJ+7TSKlOIxXXT4vzGerHhtn8sj1hSXXFwdtbWkHHspJPNwaRTrVjw2z+WR6wpJrmyRpa1qIgG0J8yE1MT3dD9TPj6C5lcqXhk4cedKPd560OhHUpEqEgiN/xjvrL2ZfdHB9Mn0D2VodHrARid9aqau2jRi5OEE13eQ6XpBv5J6hVC3WlKwACpOOMAYjdnIqo5bED4wqJNqSrIzV3RwMPTV467fYvN2xAEXeoAe2uTb0/JPmqipdQuWhImeTz5VDpwRMK1aewvqt4+T5xUarb9Hz1TTaAZ5DB56kf0wQi7waVwIGASrL5Qjnxmq5RitaNNPpZOz2knZx3Rsr7qslfbCzYSnshvYD8cdIpPY9OKvEJQBgQSQFRO6RgeUU01GYS7bmnUqWkt2loKBi6o34wjZhVM9ew9GhBxf1Gh1x8Pf8AH/lFJqc64+Hv+P8Ayik1UnGYnrp8X5jDV7wtjyzfrilevTn/ABa2JBx4dk9HBJB9NNNXvC2PLN+uKWa+MkaXtSiIBdbx5m2/bUo93Q3VT4+gpaXx3BGTmfOhHu89aDQjiU4qEjEb9tZlhfdXB9L2AU/0csBOJjE1qpq8rGnFScIJruHi9IN/JPUKoW60pUIBUnHGAMRuzwqo7bED4wqEWpKu9M1d0cDD01eOu32LrdsQBF09AA9tfFW9PyT5qolYqFy0JEyco8+VQ6cETCtWnsL6rePk+cVGq2/R89U02gGRuwNSO6XIRduIXGAwAV9oQes1XKMUro00+lk7Mk7PI2RXOryV9nWfCU9kNbAf8xO/KlNj04q+QlABjEqAVEjZIieWmOprCXra2sKWlTVoZvZXVd0A6sKpnrWo9GhBxf1Gp13/AEg/4yfu00ip7rv+kH/GT92mkVUnG4rrp8X5jPVjw2z+WR6wpXrM/OmLS0sT3e8D9EpBjoINNNWPDbP5ZHrCkvwltqa0o67ikpd/gWkQfP56D39DK9GfH0FSG+6OwMEuKB57xjzU1aPFFUdCHFZ+Wq8ZxnDHHbWqZsLd0cQZVopTtJmnGU86SRkho5V5SrxvKAT3xhIxmBG2asWWzhAjDZt3DPGtV2G2PiJ6q54FIySOoVassXdFM5VakcsmrGcUd1I3bG4syQSVKxgGIGXRW7UQNw81VXrehOa0jnUB7aWbzFmHvRTSM3o3Ry0pJKVSoycD0VYd0cVCCnbOcU3ceFRFyovqsO23LMKE6Mu5ADpph8HrSm3UXxBVbWIxBkcInERVfSFruoX4pjpECpPg2C+FswAMm1tggEHLFSssBdBPRVcma6Se1mk1x8Pf8f8AlFJqc64+Hv8AlP5RSaqTisT10+L8xhq94Wx5Zv1xVDXC0f8AGbS0vEF5Ckn6JQjDoIPXV/V7wtjyzfrilnwqMqb0m47iClxJnehSECev20Hv6FV6U+PoJw13Z0AYJWQenL0UzZPFFUdCK4y1fLIOOM4Gcdtaqz2Ju6JQMq0Up2kzVjKeaKSMp2vVfUu9iRdHGMJE7BGeNT2SzcGIw2bZ6ca1XYbY+InqrkspGSR1CrVli7oolKrUjkk1YzijSN6yOLUSQSVKxgGIGVbtRA2AVWet6E98tI51Ae2lm8xbh70b2Mzo3Ry0gkpVKjuOQyqy7o8qEFPLnFOHHhUJcqL2Vh225ZhSnRd3IAdNXNQ2lNu8cQV2uzxBBkF1OIio7da7qVciSfTFc/B2F8IxAMm2MiAQZ44JOWAuzPNVcma6Se1mt13/AEg/4yfu00ip5rv+kH/GT92mkdUnF4rrp8X5nbLxQpKkmFJIUDuIMg9davTGk9H6RaHZaXGXgm6VtiZ8xkTjBGG+sxYmkqcSlZupJxOUDnNMXdEMgTw4EibsBShhIxBA/wDo5aC/B161C7p2t2M6Y0BotJkWm0jk4NMerTUK0cBHDv8A7Mf00kteim0JMPpUobMPoxkeUn0xUh0OyMOyUEkwIGAxzOOUDrIqczRsePxDdnGPvmNyvR3zi0fY/wDWqlvsOjnUXeyrUjGZSmDzd7VNWh2ZEWhHKTBExic5iY351yrRTMeECeYHaRkFcx5p24VOeRCxtda8sffMqL1J0Uc7ZbDzpB9KK5TqNogEHsq14Gfzaf6KtI0ayUBXDgG6klJTJkjEDjYkGR1V9Z0eypOLwSoHGcim8RI5YAOe2oux/meJ7I++Yw7A0Z84tH7Mf00HR+jPnFo/Zj+mqI0awFwp8FJTIIjA34AVnsxqO2aLQhu8l5Kj8nCSJIJGPJy1OZiPHV7Xyx98ya26vaLcEG1WoZZNp2fUproG36P0a0exg6+6ZhToAiegADmE8tZKiozMrel69rKy5EtqtKnFqWoypaionlJk1FRRSnkt3d2dNuFJCgYIIIO4gyDWt0ppawaRZAtqXG3gm7fbEyOTPCcYIw2GspZ0ArSFGElQBO4EiT1U0e0SyMeHCQchgpUTEyCB/wDKk3YOvWoXdO3emfWNX9FoMi02nZ/lpjLxabJVo4ADh38P9Mf00ktGi20pJD6SoCYgYyJG3o345RjUnahkYG0pM4CBgOVWOUT0kctTmaNrx+IltjH3zG5Xo75xaPsf+tVbdYtHOIKeyrUiTmlMK67tU1aGZmBaUc+ETjjnIGW/Oo16MZCfz4nmB6MFefHrwqc8iPja8deWPvmVV6laKOdsth50g+lFc/4E0R86tf7NP9FXBotkpnsgDAGCmTJzHfbK+s6OYUlJ4YJMccGN08XLbhtqLss+ZYnsj75l7sDRnzi0fsx/TQdH6M+cWj9mP6aoo0WzeUkvpERCvimRPmhQOO1NcvaLaCCpL6VKEwIAvZZY4bc+SpzMr+Or7csffMltur+i3EwbVahMZNp2fUpnq/a9HaNbJs4dtDpmFOgCCRGGACRzAmsnRUZmV/N69rKy5E1ttanXFOLMqWoqPOfZUNFFKeU227s+gU2Vq+EmHH2m1jNB4RRSdyihBE7xOFUdG/nm/KI9YVc0kg8O7gfzq9n0zTJJnqaPwkK6k57g7So+dNfZe/DrrtGj5y19l78OqbriU3QpV0k7QcB8rCSceSu13f1yfsOf01TUrU6e06PDf8cWIV4L7ss9okfOWvsvfh0dokfOWvsvfh1UlH68dDa/dX3uf689DSvfVPxlPsf2N3/yHD/1+C12hR85Z+y9+HR2hR85Z+y9+HVdC2drrnQ0B6VVKm0WYZqeP1UD+aj4yH7X9hZf8TjHa19yTtAj5yz9l78Ouk6tXsEPsqUcAnuiZOwAqQBPOaoW23spIKCuNt8p80GmLFoaKUkOtzI+OJ2bK0Uqsam5o8/E6BpULLbwYlWgpJBEEEgg5gjMVzTDWHwt/wAs565pfTnGzjlk49gUUUVAoUUUUAFNGtB8VKnHW2rwvJSq+VFJyUQhJug7JpXTvTiTw2AP5tn7humSPS0fhoV5PPuIe0qPnTX2Xvw66Gg0fOWvsvfh1XAA743ZIAkYHf1CnDOi2iPzyD1+6huKNmIw+Fw/6k/EX9okfOWvsvfh0dokfOWfsvfh02Gimv1qeo197WsfrR9k1GaPuxh6XB7oPxX5FHaJHzln7L34dfe0KPnLX2Xvw6bixWYZu/w/3r7csYzcV1D31OaJKlhnsg/8l+RP2gR85Z+y9+HX3/DydlpZ6nR5+Dwq9brRY0p4izPLEemqbFtYWgqDjY5CsAjHcalODdjbh8LRr3tB6u9iq2WNTSyhYhSc8ZGIkEEZgggg8tQ021lPdUQQRwDOIxB7knGaU0p41emqdSUFubRY0cYeb8oj1hSfT61ptTwXaloPCucWDIHCKwpk2i8QBmSAOk0+cs9oKuMyw8qEi+tptS1DJIKlgKUc88cKSUcx6+icZHDqSlFu9tnM89dUlXfWpZj6Kq+spQBeNoXnGROMTGIreJsa1JChZrKZMR2O3IN5ScZTGaSMDNVbUvg4Suy2UTxgOxmtuE5cnmpej7z2HpmjHXll4f7Mjw7RMdkOfYPuoVZ2Tm899k+6tN2Uj5tZf3Zv3V0i2pBBFnssj/8AM37qjokhfn1B7VL3zMwnR7B/zHj9U+6vva1j5T5+qfdW8ZtzDgA4CzsL38AhTZ58JTVe2hbXfWezXTkoMNlB5iBWeNWLlkbal2Pfw3Pk2bJ4+EY51CTXal571zXAxZ0XZ9vDHoPuoY0dZ76QlLxJUAOKrEyBA6SK1XbD/Qs/7u37q6a0qpBltpltWxaGG0rE7UqiQeUY1q6N9pnelqf/AFy/x/2fNYD+Vv8AlnPXNL67uE76OBO41ZZnITp1JScsr19zOKKt2bRLrneNqI3xA6zhU69XXwJ4MnmKVHqBrPPFUYSyynFPsbQ0cHiJK6pytwYtoqVVlWDBSQeajsZXyTWhK5V0NT9r8GRVxrktabUSbQptJbYKQAYjsdvLftqx2Kr5J6quotTl1KVNtuhAhPCtIcKQTJSlShIE7JillByVj1dGV/hZydSDaa3Ixi3AoQq1rP1VV8YSgSeyXITGMK2mBsreWWyuOqhNksx5TZmwB0xTQ6JCElKbA3aFmJIsiUtCPqyqskqkYyyK7fYls47lza7jo442nUjmlBpdrXktbfJHmxtreRtLn2T7qFNNHN977J91a23MFogO2Kztk5XrI2OqRjVfstHzay/uzfurR0feYfmuEg7dG1yX5MymwMH/ADXj9U+6vva1j5Tx+qfdWpOlB+os37u37qtWMqdCihizG7GHAIkyCcMNyTnRkfaPHTOGbtGL8F+TGHRVn/1j9U+6o1aPsw2O7PinbJ9h6q3RYd4s2azcbAdwaMkpKgnDaQMqk7CeSrCzWYKBwIZZxImLsjE7sNtTkfaWfN6W6EvD/Yv0sgJLKRIizWcQcx3FOB5YiqFT29Sy6rhSS5PGJMmeeoKc5DEVOkqyna122fQalRbXAIC1gDcoj21DRQVJtbCVu1rSZClA853k478Ses1y8+pRlSio5YmejGuKKAzO1grpNc122Kk1YFXxEeJ1NW7HpNbWCTxTmlQlB50mmuo+h0Wi03XBKUoK7uwkEAA8mNemM6u2ZOTDY+oD6aJ04VI5ZpNd52cIy2pnlSGmXu97is7Di2eY5pqM6DeSq7wa1H6KSoc8ivUdLaas1jAvAAqyShIvEb4EQKzNv14ZWsKSl5MAggXEhU5EnEiOSs3R1qPVPMuyT18pbfG/FDtQf6tT7vx+DPMar2pWTC+kXfTTKw6puBRLqUi6JCStIBxjjKBwFdt2tq0hQUHVKyCFvLQnNJwUgTPFTmd++vtosyUpDSbIhxIRksrWBeMqTIPGxAknOqamJ6ZxoK8W9t9TSW23HUrpvbqdxJOjRi6k5Ky8/euxxadFlf5y12ZIE8RLkgQq6QEpGw4VCmwWVGJtokAHuTa1GFAEQRnmKst8MmLtms7cTB4JMiSScVnaSeuphabQM3WW+ZLQPmTNb4RhTjkikl2WMMtI4a9223zPqW7O8lAl97j3L/BXFABIVicwIIgkeimug9XLK8lSuAeRdUU91JTej4ybpgp5RWb0jp1xEXraTOGCiBzHIV1pDSzSLi3bR3zaVBAcupOy9IORO6sDnHCVFGF8sr6ktku7ck1e+xJrvZvo1YYqDlFbN796zbq0BZGxJbR0yo+c1I1YAe8aQ0nfcTePMIwry53Wtlw3A+2kfJEgdJjHpNbbU63KSrg1LvoUOLtg54HcRV2SrW6yWVfti9fOXpG3FlqlGLso83+PfA1NnsSUZDHecTU9FFaadOFOOWCshm29bM38IDIVYXJHelJHIZzFeQ17NrqmbC94s+evGalnKaaX8aL7vUK6Q6RkSNuBj/eZ665opTxCZVsWYlajBvCVHA788+WgWxfy1ZR3xy3Z5YCoaKCcz7T6tZJkkknMnE18oooICiiigAooooAKnsrJUYFQVa0a2S6kgxEyIzBERyUN2Ru0er4mHvczafB3YSi0qUYxaI/iTXolYnUn8+ryZ9ZNbamg7o7aKsjyfX99KX3XXCYSQgAZ4CAkc5nrrEnTq8wyhI+m6B5hWj+FaS6QP1jh6QjD01ltLWFKHAAB3oSBGwAe+qZSle1x4UotXaJWdaLUkwl5pIUcgoqx6Kc6X1gcVZmH02gJSocEspQpQ4VMnolMHHdWQslk7qgHK+nZyiregbUGQtt0F1h4Q43gMdi0HYsbDWSvCX01I63Hd2p7V6rvRHwlCTalBa9p2vSql52p477qQmOUycKgceaPfOur53kD0Gmv+C1JWFWZQfZWDKLwQ9dKUqSClUSdsjfT6xajoWkKUxwRjFKziI38aKX4vD75pdzdn4PWSsPCn+imuSRimW2FrShKL6lKCUguKUSSYAwFONabQ0hxKbiChhKbMDdUvjIErAG4KJE1rLFquxZ1lxv86U3Qod6iRBKAfjRtrJJ0MnFs3rt69JMmSkHbnNRT/jVOk/pS1Xvrb38Ny7bvuLnPLGwhe0wyRFwRyNXfPewr0j4LrSb3Bkzwbqbs53VYgf731ndEavMl66pN4QcDWn1Cau210DABxseat8dTKHLNG561RXyvtXkCXXIfkL/iV4vXtOuPgL/iGvFqVnL6b62PD1CiiilPCCiiigAooooAKKKKACiiigAq7ok906KpVPYnIWCM4Mc+yolsN+jU3ioJdvoei6lHu6vJn0prWt6RaUq6lxClY8ULSThngDNY7UrC1OJmbqM+e4dnPXegWGuzQhKIdZK+EI4OIurSCFJ4y718EiMIx5YhLUrHd2pwvGo7PdbezH/CemX/AK7nqprP6XTeUFRtj+FPurQ/CcPyjdx3PUFZ7SBEjHC8fVTVU9o1P9JUsFmJfb8dPpFQJscmCYExhnVmyOp4VGffJ3765QtKlb8Zy5aS45ECVuMJJvQuBy9zQgDqA6q9CstnU20iRdBSDGO1IVOJ2zXmaEguITMC/E7pEbOavR7DZODaQm8Fi4FSCTF7GMd2VLUlrWoWyyu5ZS6eSkL7abyiIB4vqJpyw2ASdp5aR8NKldG3chNOijcGjMHpBxg091HP5a75Ro9aRSTRZ7sfFPsp5qUCLc8M+Oz1XBFWQ/URsiz1Sis7ruwFsspUoJSbSyFSvg+LJvC9I2ctIDqr2O4hwXkns9FyXyQWCBhClYm9OGdWyk09SNlKjRnC8qln2WX5XkajXHwF/wAQ14tXtOuHgL/kz7K8WpmcXpvrY8PUKKKKU8IKKKKACiiigAooooAKKKKACprAJeQDtverUNdWdcPN86vUNV1m1Tk12M9DRn83T4npGphm0qUcCWzPQUj2VJo2RpANpcLiEKcUOKzcSlTZvQpACgrhCQRuzqvqKgi0EE3u5q9Ka+aFdvaQClIu3lrUFBlCZ7m4gC+lwmCltRxGJGyqcLPPShJvWd8+kUp5IKS2O9tXer69XcZP4VD3c+M792Kxq0lKQJxjAdA/tWv+Ff8APK8Z37sVhluXlgzhh6oFWT2lUNhIy8QoZzIxwzqWxrF7AbPbUCBjntqVgRjVLLUjsXb44uN7onHl560dnffSmEhAEYCAKy1lXLyeVY9JrXvOwSKlK8rCTeWNzlvSFp3IPV76pptihPEGeOe4DfzVcZXVFKsVU7hYqjO+4+t25QUShMKg7Jw6a1eoy5trx+kx6grI2QAOE8h9lavUVX5Y947HqinprWEn9Jvtb7WG7KbyWVBSkoPDmGhe2qgEmNwrGaBYZatDSk2iy2wlSUhJcKVsyf8AIStRBSJyzwwr0LSlubZbvuzdkDBCl55cVIJ81ea6OfQpxhhK7PcRbA6l2HEuqHCqUG7qmxxpVGeyrJtp6h6dDCVbutK0ls1pate5rXr3b76jfa3+Av8AkzXite1a3+Av+TNeK07OT031seHqFFFFKeEFFFFABRRRQAUUUUAFFFFABUU93s/lD92qpaiJh5gnY4fUVQ9hu0d/Mw97mel6kH8pPkz6U1JoO0FVtCbwPBrcSpMsmI4aVi7xgAVoSOdciqepFqSLTJUkC4RiQNowrSWPQLiXm1X2lNNqcWmGyHe6BYuld4ggXzsEwKhX1HdU4Qkm3Jq2y2/uflzPM/hXcKXyRmFOH/xCsY4+oEZYpSct6QT5zW3+FizkrWoCbrhnmWi7PXHXWMbspNxSgoJugKI+imMOeBVVTaNTeo4S/vSk9FSM2hCoFxOJjPlqmizxmD0zUlmswkSkDHdy1S0i41Vn1RvIDgujAKzIOPTnnVVmyFSbwK45599UU6XfSuEPKCZAi8YAkYRlvrV2M3WhAvYnLOjehZ2sJEpUPjHpA91QJKZPdBM45VpG1hWwjnFZtLcOu4YFVPcoXBHIaMkoWmeXEeY1rNQVflb3jMeqKyFnZSkrVmQDhEwMMa1vwfGbU8f9Rn1atp7SJv6dh6PrVpRVns99CglV9CQS2p2bxiLiSCZ5Kwmj9IXlNWdT7d0WtLpKmH23eEK75bgpuiVKwkjAitproQLOnilauHZuJCgmV8ILgKiDAnPCs7a7QkvLQW3UpNus63HAULQl663DQGCruCRe5aeWa+oZLBNWruSl3PVu7n334Gq1u8Bf8ma8Ur2vW3wF/wAkqvFKdnKab62PD1CiiilPCCiiigAooooAKKKKACiiigAqta+/a8p/IqrNcuNAxOwyOeCPaak0YWqqVaM5bCUKxqzZ9JOI7xxaeZRHoqmK+g1pUonQvG0d0i+9pNbk8Ib97O9jOzHfSrtG0cr7fiOEDqM1YC66DtQ1Te0laQprZMqK0Gfi2hY8dCV+cRUatEPjIsOc4KD5xFMhaBy10m1DcardKky1aViv60JVaMdBk2WeVtwHzA1YOmVI79LzfjIPpimoto3GpU6VjK9/vppHQp7pFi0vS3tCpjWJByeHTIrpCwSohSDeVewV76ZOW9tXftpX4yEK9NU12SyKzs4Hiko9VVVuhbZIdaVwz2sq8ZBUSBBSRN4HOtL8GSCSt34rj6QnlCIE9forPdqLGSCUvx8nhZB9vnrU6O1mYZuBLakpQRAATAAOQxqYQyu7JlpLDNWUjda8uAWMi4FlTjSEgqUkBSnEhKrycRBxwrNK0Q7ZiyLSi80bUhaltWhaip1RSEKdS4mVgFKcjhVnSHwhWR9tTbrLqkKzHFGRkGQuQQQDIpJ26sd5BKrcpCFpcDa3UrbvJMpm8ZwPLUSve6NlHH6McbVWr69dne2q1mmrW17rHoGtvgL/AJJVeKVs9afhA7IaLTSFISrvlKi8RndAGWO2axlWM5HSmIp16q6N3SQUUUUp5QUUUUAFFFFABRRRQAUUUUAFWdHrQFy4JTCsMc4N3Lliq1FBMXZ3HDhsk5OHEAkGE8pAInmqN82Xi3QvBQCjvE4kTyezlpXRUlrq3/pXgOAux5Q7G/bgcgMhInfkOWhSrGTk4BGzfCYzJ+l10nooDpv7V4DS0Ls1w3UrvRhumMzySBHOZ2Vy+bNEpC5lOGQAwvQceXrG6ltFBDq33LwGt6yYYOnnI3nGB0ba+OdiwqOEBjik4ieUbh7TSuigOl/tXgFFFFQVBRRRQAUUUUAFFFFABRRRQAUUUUAFFFFAH//Z"/>
          <p:cNvSpPr>
            <a:spLocks noChangeAspect="1" noChangeArrowheads="1"/>
          </p:cNvSpPr>
          <p:nvPr/>
        </p:nvSpPr>
        <p:spPr bwMode="auto">
          <a:xfrm>
            <a:off x="215900" y="-915988"/>
            <a:ext cx="2066925" cy="221932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3" name="Picture 9" descr="D:\File_201191144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263579" cy="265244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30212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8600"/>
            <a:ext cx="3863280" cy="263405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28600" y="3081090"/>
            <a:ext cx="8512696" cy="8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  <a:cs typeface="+mn-cs"/>
              </a:defRPr>
            </a:lvl1pPr>
            <a:lvl2pPr marL="530225" indent="-350838">
              <a:buFont typeface="Wingdings" pitchFamily="2" charset="2"/>
              <a:buChar char="§"/>
              <a:defRPr sz="2000">
                <a:latin typeface="+mn-lt"/>
              </a:defRPr>
            </a:lvl2pPr>
            <a:lvl3pPr marL="811213" indent="-368300">
              <a:buChar char="•"/>
              <a:defRPr sz="1800">
                <a:latin typeface="+mn-lt"/>
              </a:defRPr>
            </a:lvl3pPr>
            <a:lvl4pPr marL="1076325" indent="-265113" defTabSz="1165225">
              <a:buChar char="•"/>
              <a:defRPr>
                <a:latin typeface="+mn-lt"/>
              </a:defRPr>
            </a:lvl4pPr>
            <a:lvl5pPr marL="2057400" indent="-228600"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CL" sz="2400" dirty="0" smtClean="0"/>
              <a:t>Metro genera ingresos no tarifarios por 12% (USD 55 MM) de sus ingresos totales. Objetivo al 2020 = 20%.</a:t>
            </a:r>
          </a:p>
        </p:txBody>
      </p:sp>
      <p:pic>
        <p:nvPicPr>
          <p:cNvPr id="1026" name="Picture 2" descr="C:\Users\rbergoeing\AppData\Local\Microsoft\Windows\Temporary Internet Files\Content.Outlook\M82LSVRE\Image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928" y="1066800"/>
            <a:ext cx="2481072" cy="1652016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5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b="25368"/>
          <a:stretch/>
        </p:blipFill>
        <p:spPr>
          <a:xfrm>
            <a:off x="438482" y="1066800"/>
            <a:ext cx="2533318" cy="16764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066800"/>
            <a:ext cx="2895600" cy="1902524"/>
          </a:xfrm>
          <a:prstGeom prst="rect">
            <a:avLst/>
          </a:prstGeom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Agenda</a:t>
            </a:r>
            <a:endParaRPr lang="es-CL" b="1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66872" y="1052513"/>
            <a:ext cx="8038928" cy="4873645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Santiago y su realidad urbana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Metro de Santiago como eje del transporte público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Nuestros desafíos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44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7950" y="1208088"/>
            <a:ext cx="2019300" cy="258127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22205" y="1810094"/>
            <a:ext cx="1924050" cy="2057400"/>
          </a:xfrm>
          <a:prstGeom prst="rect">
            <a:avLst/>
          </a:prstGeom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 smtClean="0"/>
              <a:t>Santiago y su realidad urbana</a:t>
            </a:r>
            <a:br>
              <a:rPr lang="es-CL" dirty="0" smtClean="0"/>
            </a:br>
            <a:r>
              <a:rPr lang="es-ES" sz="1800" i="1" dirty="0" smtClean="0"/>
              <a:t>Expansión del área metropolitana</a:t>
            </a:r>
            <a:endParaRPr lang="es-CL" sz="1800" dirty="0" smtClean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39750" y="4723386"/>
            <a:ext cx="2087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11188" y="4436049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320882"/>
              </p:ext>
            </p:extLst>
          </p:nvPr>
        </p:nvGraphicFramePr>
        <p:xfrm>
          <a:off x="688057" y="4029530"/>
          <a:ext cx="8276555" cy="168548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605051" y="2419924"/>
            <a:ext cx="719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 dirty="0"/>
              <a:t>1950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8112563" y="2419924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 dirty="0"/>
              <a:t>2010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351473" y="2419924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b="1" dirty="0"/>
              <a:t>1980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4348" y="2012077"/>
            <a:ext cx="1762452" cy="165343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1057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927" b="8335"/>
          <a:stretch/>
        </p:blipFill>
        <p:spPr>
          <a:xfrm>
            <a:off x="0" y="3859481"/>
            <a:ext cx="9144000" cy="2998519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271" y="1052513"/>
            <a:ext cx="8785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  <a:cs typeface="+mn-cs"/>
              </a:defRPr>
            </a:lvl1pPr>
            <a:lvl2pPr marL="530225" indent="-350838">
              <a:buFont typeface="Wingdings" pitchFamily="2" charset="2"/>
              <a:buChar char="§"/>
              <a:defRPr sz="2000">
                <a:latin typeface="+mn-lt"/>
              </a:defRPr>
            </a:lvl2pPr>
            <a:lvl3pPr marL="811213" indent="-368300">
              <a:buChar char="•"/>
              <a:defRPr sz="1800">
                <a:latin typeface="+mn-lt"/>
              </a:defRPr>
            </a:lvl3pPr>
            <a:lvl4pPr marL="1076325" indent="-265113" defTabSz="1165225">
              <a:buChar char="•"/>
              <a:defRPr>
                <a:latin typeface="+mn-lt"/>
              </a:defRPr>
            </a:lvl4pPr>
            <a:lvl5pPr marL="2057400" indent="-228600">
              <a:buChar char="»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latin typeface="+mn-lt"/>
              </a:defRPr>
            </a:lvl9pPr>
          </a:lstStyle>
          <a:p>
            <a:pPr>
              <a:buFont typeface="Courier New"/>
              <a:buChar char="o"/>
            </a:pPr>
            <a:r>
              <a:rPr lang="es-CL" sz="2200" dirty="0" smtClean="0"/>
              <a:t>7,2 MM </a:t>
            </a:r>
            <a:r>
              <a:rPr lang="es-CL" sz="2200" dirty="0"/>
              <a:t>de viajes</a:t>
            </a:r>
            <a:r>
              <a:rPr lang="es-CL" sz="2200" dirty="0" smtClean="0"/>
              <a:t> diarios en </a:t>
            </a:r>
            <a:r>
              <a:rPr lang="es-CL" sz="2200" dirty="0"/>
              <a:t>la </a:t>
            </a:r>
            <a:r>
              <a:rPr lang="es-CL" sz="2200" dirty="0" smtClean="0"/>
              <a:t>ciudad</a:t>
            </a:r>
          </a:p>
          <a:p>
            <a:pPr>
              <a:buFont typeface="Courier New"/>
              <a:buChar char="o"/>
            </a:pPr>
            <a:r>
              <a:rPr lang="es-CL" sz="2200" dirty="0" smtClean="0"/>
              <a:t>54% </a:t>
            </a:r>
            <a:r>
              <a:rPr lang="es-CL" sz="2200" dirty="0"/>
              <a:t>de</a:t>
            </a:r>
            <a:r>
              <a:rPr lang="es-CL" sz="2200" dirty="0" smtClean="0"/>
              <a:t> viajes en </a:t>
            </a:r>
            <a:r>
              <a:rPr lang="es-CL" sz="2200" dirty="0"/>
              <a:t>transporte </a:t>
            </a:r>
            <a:r>
              <a:rPr lang="es-CL" sz="2200" dirty="0" smtClean="0"/>
              <a:t>público (integrado)</a:t>
            </a:r>
          </a:p>
          <a:p>
            <a:pPr>
              <a:buFont typeface="Courier New"/>
              <a:buChar char="o"/>
            </a:pPr>
            <a:r>
              <a:rPr lang="es-CL" sz="2200" dirty="0" smtClean="0"/>
              <a:t>6.200 buses</a:t>
            </a:r>
          </a:p>
          <a:p>
            <a:pPr>
              <a:buFont typeface="Courier New"/>
              <a:buChar char="o"/>
            </a:pPr>
            <a:r>
              <a:rPr lang="es-CL" sz="2200" dirty="0" smtClean="0"/>
              <a:t>175 automóviles por cada mil habitantes</a:t>
            </a:r>
          </a:p>
          <a:p>
            <a:pPr>
              <a:buFont typeface="Courier New"/>
              <a:buChar char="o"/>
            </a:pPr>
            <a:endParaRPr lang="es-CL" sz="22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pPr eaLnBrk="1" hangingPunct="1"/>
            <a:r>
              <a:rPr lang="es-CL" dirty="0" smtClean="0"/>
              <a:t>Santiago y su realidad urbana</a:t>
            </a:r>
            <a:br>
              <a:rPr lang="es-CL" dirty="0" smtClean="0"/>
            </a:br>
            <a:r>
              <a:rPr lang="es-ES" sz="1800" i="1" dirty="0" smtClean="0"/>
              <a:t>Algunos hechos</a:t>
            </a:r>
            <a:endParaRPr lang="es-CL" sz="1800" dirty="0" smtClean="0"/>
          </a:p>
        </p:txBody>
      </p:sp>
      <p:sp>
        <p:nvSpPr>
          <p:cNvPr id="7" name="Text Box 321"/>
          <p:cNvSpPr txBox="1">
            <a:spLocks noChangeArrowheads="1"/>
          </p:cNvSpPr>
          <p:nvPr/>
        </p:nvSpPr>
        <p:spPr bwMode="auto">
          <a:xfrm>
            <a:off x="7739062" y="1676400"/>
            <a:ext cx="414338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atin typeface="Calibri"/>
                <a:cs typeface="+mn-cs"/>
              </a:rPr>
              <a:t>+</a:t>
            </a:r>
          </a:p>
        </p:txBody>
      </p:sp>
      <p:pic>
        <p:nvPicPr>
          <p:cNvPr id="8" name="20 Marcador de contenido" descr="marca metr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68515" y="2338631"/>
            <a:ext cx="1542085" cy="328369"/>
          </a:xfrm>
        </p:spPr>
      </p:pic>
      <p:pic>
        <p:nvPicPr>
          <p:cNvPr id="9" name="18 Imagen" descr="T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447800"/>
            <a:ext cx="15001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errar llave 10"/>
          <p:cNvSpPr/>
          <p:nvPr/>
        </p:nvSpPr>
        <p:spPr bwMode="auto">
          <a:xfrm>
            <a:off x="6629400" y="1524000"/>
            <a:ext cx="228600" cy="990600"/>
          </a:xfrm>
          <a:prstGeom prst="rightBrace">
            <a:avLst/>
          </a:prstGeom>
          <a:solidFill>
            <a:srgbClr val="FFFF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6978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Agenda</a:t>
            </a:r>
            <a:endParaRPr lang="es-CL" b="1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266872" y="1052513"/>
            <a:ext cx="8038928" cy="4873645"/>
          </a:xfrm>
          <a:solidFill>
            <a:schemeClr val="bg1"/>
          </a:solidFill>
        </p:spPr>
        <p:txBody>
          <a:bodyPr/>
          <a:lstStyle/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Santiago y su realidad urbana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/>
              <a:t>Metro de Santiago como eje del transporte público</a:t>
            </a:r>
          </a:p>
          <a:p>
            <a:pPr marL="355600" indent="-3556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Courier New"/>
              <a:buChar char="o"/>
            </a:pPr>
            <a:r>
              <a:rPr lang="es-ES" sz="2400" dirty="0" smtClean="0">
                <a:solidFill>
                  <a:schemeClr val="accent3">
                    <a:lumMod val="50000"/>
                  </a:schemeClr>
                </a:solidFill>
              </a:rPr>
              <a:t>Nuestros desafíos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44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s-ES">
              <a:latin typeface="Calibri" pitchFamily="-1" charset="0"/>
            </a:endParaRPr>
          </a:p>
        </p:txBody>
      </p:sp>
      <p:sp>
        <p:nvSpPr>
          <p:cNvPr id="11268" name="AutoShape 55"/>
          <p:cNvSpPr>
            <a:spLocks noChangeAspect="1" noChangeArrowheads="1" noTextEdit="1"/>
          </p:cNvSpPr>
          <p:nvPr/>
        </p:nvSpPr>
        <p:spPr bwMode="auto">
          <a:xfrm>
            <a:off x="0" y="1143001"/>
            <a:ext cx="9144000" cy="55625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sp>
        <p:nvSpPr>
          <p:cNvPr id="5177" name="Line 15"/>
          <p:cNvSpPr>
            <a:spLocks noChangeShapeType="1"/>
          </p:cNvSpPr>
          <p:nvPr/>
        </p:nvSpPr>
        <p:spPr bwMode="auto">
          <a:xfrm flipV="1">
            <a:off x="153988" y="2908300"/>
            <a:ext cx="8704262" cy="2197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CL"/>
          </a:p>
        </p:txBody>
      </p:sp>
      <p:grpSp>
        <p:nvGrpSpPr>
          <p:cNvPr id="2" name="141 Grupo"/>
          <p:cNvGrpSpPr>
            <a:grpSpLocks/>
          </p:cNvGrpSpPr>
          <p:nvPr/>
        </p:nvGrpSpPr>
        <p:grpSpPr bwMode="auto">
          <a:xfrm>
            <a:off x="-23813" y="3276600"/>
            <a:ext cx="995363" cy="1747838"/>
            <a:chOff x="-23813" y="2743242"/>
            <a:chExt cx="995197" cy="1748367"/>
          </a:xfrm>
        </p:grpSpPr>
        <p:sp>
          <p:nvSpPr>
            <p:cNvPr id="5138" name="Line 54"/>
            <p:cNvSpPr>
              <a:spLocks noChangeShapeType="1"/>
            </p:cNvSpPr>
            <p:nvPr/>
          </p:nvSpPr>
          <p:spPr bwMode="auto">
            <a:xfrm>
              <a:off x="472992" y="4132725"/>
              <a:ext cx="0" cy="35888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53" name="Text Box 39"/>
            <p:cNvSpPr txBox="1">
              <a:spLocks noChangeArrowheads="1"/>
            </p:cNvSpPr>
            <p:nvPr/>
          </p:nvSpPr>
          <p:spPr bwMode="auto">
            <a:xfrm>
              <a:off x="253954" y="3581696"/>
              <a:ext cx="439665" cy="188970"/>
            </a:xfrm>
            <a:prstGeom prst="rect">
              <a:avLst/>
            </a:prstGeom>
            <a:ln w="19050"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b="1" dirty="0">
                  <a:solidFill>
                    <a:schemeClr val="accent6"/>
                  </a:solidFill>
                  <a:ea typeface="Times New Roman" pitchFamily="-1" charset="0"/>
                  <a:cs typeface="Times New Roman" pitchFamily="-1" charset="0"/>
                </a:rPr>
                <a:t>1968</a:t>
              </a:r>
              <a:endParaRPr lang="es-CL" sz="2800" dirty="0">
                <a:solidFill>
                  <a:schemeClr val="accent6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11364" name="Text Box 2"/>
            <p:cNvSpPr txBox="1">
              <a:spLocks noChangeArrowheads="1"/>
            </p:cNvSpPr>
            <p:nvPr/>
          </p:nvSpPr>
          <p:spPr bwMode="auto">
            <a:xfrm>
              <a:off x="-23813" y="2743242"/>
              <a:ext cx="995197" cy="78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Se firma el decreto para la construcción de red de Metro de </a:t>
              </a:r>
              <a:r>
                <a:rPr lang="es-ES" sz="900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Santiago</a:t>
              </a:r>
              <a:endParaRPr lang="es-CL" sz="900" dirty="0"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>
              <a:off x="409503" y="3942168"/>
              <a:ext cx="128567" cy="1302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3" name="Oval 40"/>
            <p:cNvSpPr>
              <a:spLocks noChangeArrowheads="1"/>
            </p:cNvSpPr>
            <p:nvPr/>
          </p:nvSpPr>
          <p:spPr bwMode="auto">
            <a:xfrm>
              <a:off x="347601" y="3878648"/>
              <a:ext cx="252370" cy="255664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127 Grupo"/>
          <p:cNvGrpSpPr>
            <a:grpSpLocks/>
          </p:cNvGrpSpPr>
          <p:nvPr/>
        </p:nvGrpSpPr>
        <p:grpSpPr bwMode="auto">
          <a:xfrm>
            <a:off x="1057275" y="3160714"/>
            <a:ext cx="933450" cy="1611311"/>
            <a:chOff x="1057208" y="2627395"/>
            <a:chExt cx="933173" cy="1610949"/>
          </a:xfrm>
        </p:grpSpPr>
        <p:sp>
          <p:nvSpPr>
            <p:cNvPr id="5150" name="Text Box 42"/>
            <p:cNvSpPr txBox="1">
              <a:spLocks noChangeArrowheads="1"/>
            </p:cNvSpPr>
            <p:nvPr/>
          </p:nvSpPr>
          <p:spPr bwMode="auto">
            <a:xfrm>
              <a:off x="1057208" y="2627395"/>
              <a:ext cx="933173" cy="70469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Se crea la dirección General de </a:t>
              </a:r>
              <a:r>
                <a:rPr lang="es-CL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Metro</a:t>
              </a:r>
              <a:endParaRPr lang="es-CL" sz="28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57" name="Text Box 35"/>
            <p:cNvSpPr txBox="1">
              <a:spLocks noChangeArrowheads="1"/>
            </p:cNvSpPr>
            <p:nvPr/>
          </p:nvSpPr>
          <p:spPr bwMode="auto">
            <a:xfrm>
              <a:off x="1295262" y="3324150"/>
              <a:ext cx="438020" cy="225374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>
                  <a:solidFill>
                    <a:schemeClr val="bg1">
                      <a:lumMod val="50000"/>
                    </a:schemeClr>
                  </a:solidFill>
                </a:rPr>
                <a:t>1974</a:t>
              </a:r>
              <a:r>
                <a:rPr lang="es-CL" dirty="0" smtClean="0"/>
                <a:t> </a:t>
              </a:r>
            </a:p>
          </p:txBody>
        </p:sp>
        <p:sp>
          <p:nvSpPr>
            <p:cNvPr id="80" name="Line 54"/>
            <p:cNvSpPr>
              <a:spLocks noChangeShapeType="1"/>
            </p:cNvSpPr>
            <p:nvPr/>
          </p:nvSpPr>
          <p:spPr bwMode="auto">
            <a:xfrm>
              <a:off x="1506337" y="3879650"/>
              <a:ext cx="0" cy="35869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Oval 34"/>
            <p:cNvSpPr>
              <a:spLocks noChangeArrowheads="1"/>
            </p:cNvSpPr>
            <p:nvPr/>
          </p:nvSpPr>
          <p:spPr bwMode="auto">
            <a:xfrm>
              <a:off x="1441269" y="3686018"/>
              <a:ext cx="130136" cy="13014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2" name="Oval 40"/>
            <p:cNvSpPr>
              <a:spLocks noChangeArrowheads="1"/>
            </p:cNvSpPr>
            <p:nvPr/>
          </p:nvSpPr>
          <p:spPr bwMode="auto">
            <a:xfrm>
              <a:off x="1380962" y="3624120"/>
              <a:ext cx="250751" cy="255530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130 Grupo"/>
          <p:cNvGrpSpPr>
            <a:grpSpLocks/>
          </p:cNvGrpSpPr>
          <p:nvPr/>
        </p:nvGrpSpPr>
        <p:grpSpPr bwMode="auto">
          <a:xfrm>
            <a:off x="2089150" y="2919413"/>
            <a:ext cx="909638" cy="1585912"/>
            <a:chOff x="2088514" y="2386757"/>
            <a:chExt cx="909915" cy="1585167"/>
          </a:xfrm>
        </p:grpSpPr>
        <p:sp>
          <p:nvSpPr>
            <p:cNvPr id="11352" name="Text Box 52"/>
            <p:cNvSpPr txBox="1">
              <a:spLocks noChangeArrowheads="1"/>
            </p:cNvSpPr>
            <p:nvPr/>
          </p:nvSpPr>
          <p:spPr bwMode="auto">
            <a:xfrm>
              <a:off x="2088514" y="2386757"/>
              <a:ext cx="909915" cy="604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Línea 1 es extendida hasta el </a:t>
              </a:r>
              <a:r>
                <a:rPr lang="es-ES" sz="900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Salvador</a:t>
              </a:r>
              <a:endParaRPr lang="es-ES" sz="2800" dirty="0"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61" name="Text Box 31"/>
            <p:cNvSpPr txBox="1">
              <a:spLocks noChangeArrowheads="1"/>
            </p:cNvSpPr>
            <p:nvPr/>
          </p:nvSpPr>
          <p:spPr bwMode="auto">
            <a:xfrm>
              <a:off x="2334652" y="3088102"/>
              <a:ext cx="438283" cy="223732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ea typeface="Times New Roman" pitchFamily="18" charset="0"/>
                  <a:cs typeface="Arial" charset="0"/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>
                <a:defRPr/>
              </a:pPr>
              <a:r>
                <a:rPr lang="es-CL" dirty="0" smtClean="0"/>
                <a:t>1977</a:t>
              </a:r>
            </a:p>
          </p:txBody>
        </p:sp>
        <p:sp>
          <p:nvSpPr>
            <p:cNvPr id="85" name="Line 54"/>
            <p:cNvSpPr>
              <a:spLocks noChangeShapeType="1"/>
            </p:cNvSpPr>
            <p:nvPr/>
          </p:nvSpPr>
          <p:spPr bwMode="auto">
            <a:xfrm>
              <a:off x="2563322" y="3613318"/>
              <a:ext cx="0" cy="35860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Oval 34"/>
            <p:cNvSpPr>
              <a:spLocks noChangeArrowheads="1"/>
            </p:cNvSpPr>
            <p:nvPr/>
          </p:nvSpPr>
          <p:spPr bwMode="auto">
            <a:xfrm>
              <a:off x="2488686" y="3419734"/>
              <a:ext cx="128627" cy="1301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7" name="Oval 40"/>
            <p:cNvSpPr>
              <a:spLocks noChangeArrowheads="1"/>
            </p:cNvSpPr>
            <p:nvPr/>
          </p:nvSpPr>
          <p:spPr bwMode="auto">
            <a:xfrm>
              <a:off x="2428342" y="3357851"/>
              <a:ext cx="250901" cy="255467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131 Grupo"/>
          <p:cNvGrpSpPr>
            <a:grpSpLocks/>
          </p:cNvGrpSpPr>
          <p:nvPr/>
        </p:nvGrpSpPr>
        <p:grpSpPr bwMode="auto">
          <a:xfrm>
            <a:off x="3178175" y="2673350"/>
            <a:ext cx="868363" cy="1568450"/>
            <a:chOff x="3178156" y="2140020"/>
            <a:chExt cx="869035" cy="1568295"/>
          </a:xfrm>
        </p:grpSpPr>
        <p:sp>
          <p:nvSpPr>
            <p:cNvPr id="5184" name="Text Box 8"/>
            <p:cNvSpPr txBox="1">
              <a:spLocks noChangeArrowheads="1"/>
            </p:cNvSpPr>
            <p:nvPr/>
          </p:nvSpPr>
          <p:spPr bwMode="auto">
            <a:xfrm>
              <a:off x="3394223" y="2814641"/>
              <a:ext cx="436901" cy="223816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1980</a:t>
              </a:r>
            </a:p>
          </p:txBody>
        </p:sp>
        <p:sp>
          <p:nvSpPr>
            <p:cNvPr id="11348" name="Text Box 7"/>
            <p:cNvSpPr txBox="1">
              <a:spLocks noChangeArrowheads="1"/>
            </p:cNvSpPr>
            <p:nvPr/>
          </p:nvSpPr>
          <p:spPr bwMode="auto">
            <a:xfrm>
              <a:off x="3178156" y="2140020"/>
              <a:ext cx="869035" cy="652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Línea 1 es extendida hasta escuela Militar</a:t>
              </a:r>
            </a:p>
          </p:txBody>
        </p:sp>
        <p:sp>
          <p:nvSpPr>
            <p:cNvPr id="88" name="Line 54"/>
            <p:cNvSpPr>
              <a:spLocks noChangeShapeType="1"/>
            </p:cNvSpPr>
            <p:nvPr/>
          </p:nvSpPr>
          <p:spPr bwMode="auto">
            <a:xfrm>
              <a:off x="3611879" y="3347989"/>
              <a:ext cx="0" cy="36032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>
              <a:off x="3548330" y="3154333"/>
              <a:ext cx="128687" cy="13016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40"/>
            <p:cNvSpPr>
              <a:spLocks noChangeArrowheads="1"/>
            </p:cNvSpPr>
            <p:nvPr/>
          </p:nvSpPr>
          <p:spPr bwMode="auto">
            <a:xfrm>
              <a:off x="3487959" y="3092426"/>
              <a:ext cx="249430" cy="255563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135 Grupo"/>
          <p:cNvGrpSpPr>
            <a:grpSpLocks/>
          </p:cNvGrpSpPr>
          <p:nvPr/>
        </p:nvGrpSpPr>
        <p:grpSpPr bwMode="auto">
          <a:xfrm>
            <a:off x="5308600" y="1881188"/>
            <a:ext cx="1082675" cy="1798637"/>
            <a:chOff x="5308103" y="1347788"/>
            <a:chExt cx="1082594" cy="1798865"/>
          </a:xfrm>
        </p:grpSpPr>
        <p:sp>
          <p:nvSpPr>
            <p:cNvPr id="11342" name="Text Box 45"/>
            <p:cNvSpPr txBox="1">
              <a:spLocks noChangeArrowheads="1"/>
            </p:cNvSpPr>
            <p:nvPr/>
          </p:nvSpPr>
          <p:spPr bwMode="auto">
            <a:xfrm>
              <a:off x="5308103" y="1347788"/>
              <a:ext cx="1082594" cy="73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Se inaugura la extensión de la línea 5 hasta el centro de Santiago – Plaza de Armas y Santa Ana </a:t>
              </a:r>
            </a:p>
          </p:txBody>
        </p:sp>
        <p:sp>
          <p:nvSpPr>
            <p:cNvPr id="5169" name="Text Box 23"/>
            <p:cNvSpPr txBox="1">
              <a:spLocks noChangeArrowheads="1"/>
            </p:cNvSpPr>
            <p:nvPr/>
          </p:nvSpPr>
          <p:spPr bwMode="auto">
            <a:xfrm>
              <a:off x="5639866" y="2270242"/>
              <a:ext cx="438117" cy="222278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2000</a:t>
              </a:r>
            </a:p>
          </p:txBody>
        </p:sp>
        <p:sp>
          <p:nvSpPr>
            <p:cNvPr id="94" name="Line 54"/>
            <p:cNvSpPr>
              <a:spLocks noChangeShapeType="1"/>
            </p:cNvSpPr>
            <p:nvPr/>
          </p:nvSpPr>
          <p:spPr bwMode="auto">
            <a:xfrm>
              <a:off x="5858925" y="2786245"/>
              <a:ext cx="0" cy="36040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Oval 34"/>
            <p:cNvSpPr>
              <a:spLocks noChangeArrowheads="1"/>
            </p:cNvSpPr>
            <p:nvPr/>
          </p:nvSpPr>
          <p:spPr bwMode="auto">
            <a:xfrm>
              <a:off x="5784317" y="2594133"/>
              <a:ext cx="130165" cy="130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6" name="Oval 40"/>
            <p:cNvSpPr>
              <a:spLocks noChangeArrowheads="1"/>
            </p:cNvSpPr>
            <p:nvPr/>
          </p:nvSpPr>
          <p:spPr bwMode="auto">
            <a:xfrm>
              <a:off x="5723997" y="2532213"/>
              <a:ext cx="250806" cy="254032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137 Grupo"/>
          <p:cNvGrpSpPr>
            <a:grpSpLocks/>
          </p:cNvGrpSpPr>
          <p:nvPr/>
        </p:nvGrpSpPr>
        <p:grpSpPr bwMode="auto">
          <a:xfrm>
            <a:off x="6400798" y="1752600"/>
            <a:ext cx="1143000" cy="1633538"/>
            <a:chOff x="6401230" y="1218698"/>
            <a:chExt cx="1142977" cy="1634120"/>
          </a:xfrm>
        </p:grpSpPr>
        <p:sp>
          <p:nvSpPr>
            <p:cNvPr id="11337" name="Text Box 18"/>
            <p:cNvSpPr txBox="1">
              <a:spLocks noChangeArrowheads="1"/>
            </p:cNvSpPr>
            <p:nvPr/>
          </p:nvSpPr>
          <p:spPr bwMode="auto">
            <a:xfrm>
              <a:off x="6401230" y="1218698"/>
              <a:ext cx="1142977" cy="38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Metro se Integra al </a:t>
              </a:r>
              <a:r>
                <a:rPr lang="en-US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Transantiago</a:t>
              </a:r>
              <a:endParaRPr lang="en-US" sz="1200" b="1" i="1" dirty="0">
                <a:solidFill>
                  <a:srgbClr val="032043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76" name="Text Box 16"/>
            <p:cNvSpPr txBox="1">
              <a:spLocks noChangeArrowheads="1"/>
            </p:cNvSpPr>
            <p:nvPr/>
          </p:nvSpPr>
          <p:spPr bwMode="auto">
            <a:xfrm>
              <a:off x="6733011" y="1968265"/>
              <a:ext cx="438141" cy="225505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2007 </a:t>
              </a:r>
            </a:p>
          </p:txBody>
        </p:sp>
        <p:sp>
          <p:nvSpPr>
            <p:cNvPr id="97" name="Line 54"/>
            <p:cNvSpPr>
              <a:spLocks noChangeShapeType="1"/>
            </p:cNvSpPr>
            <p:nvPr/>
          </p:nvSpPr>
          <p:spPr bwMode="auto">
            <a:xfrm>
              <a:off x="6952081" y="2492327"/>
              <a:ext cx="0" cy="36049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6886995" y="2300171"/>
              <a:ext cx="130172" cy="1286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9" name="Oval 40"/>
            <p:cNvSpPr>
              <a:spLocks noChangeArrowheads="1"/>
            </p:cNvSpPr>
            <p:nvPr/>
          </p:nvSpPr>
          <p:spPr bwMode="auto">
            <a:xfrm>
              <a:off x="6826671" y="2238236"/>
              <a:ext cx="250820" cy="254091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125 Grupo"/>
          <p:cNvGrpSpPr>
            <a:grpSpLocks/>
          </p:cNvGrpSpPr>
          <p:nvPr/>
        </p:nvGrpSpPr>
        <p:grpSpPr bwMode="auto">
          <a:xfrm>
            <a:off x="400050" y="4906963"/>
            <a:ext cx="914400" cy="1555750"/>
            <a:chOff x="400485" y="4373312"/>
            <a:chExt cx="913439" cy="1556345"/>
          </a:xfrm>
        </p:grpSpPr>
        <p:sp>
          <p:nvSpPr>
            <p:cNvPr id="11332" name="Text Box 37"/>
            <p:cNvSpPr txBox="1">
              <a:spLocks noChangeArrowheads="1"/>
            </p:cNvSpPr>
            <p:nvPr/>
          </p:nvSpPr>
          <p:spPr bwMode="auto">
            <a:xfrm>
              <a:off x="400485" y="5344797"/>
              <a:ext cx="913439" cy="58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Comienzan los primeros trabajos en la línea 1</a:t>
              </a:r>
            </a:p>
          </p:txBody>
        </p:sp>
        <p:sp>
          <p:nvSpPr>
            <p:cNvPr id="5158" name="Oval 34"/>
            <p:cNvSpPr>
              <a:spLocks noChangeArrowheads="1"/>
            </p:cNvSpPr>
            <p:nvPr/>
          </p:nvSpPr>
          <p:spPr bwMode="auto">
            <a:xfrm>
              <a:off x="793771" y="4776691"/>
              <a:ext cx="128453" cy="13022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59" name="Text Box 33"/>
            <p:cNvSpPr txBox="1">
              <a:spLocks noChangeArrowheads="1"/>
            </p:cNvSpPr>
            <p:nvPr/>
          </p:nvSpPr>
          <p:spPr bwMode="auto">
            <a:xfrm>
              <a:off x="665319" y="5051433"/>
              <a:ext cx="439275" cy="223924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1969 </a:t>
              </a:r>
            </a:p>
          </p:txBody>
        </p:sp>
        <p:sp>
          <p:nvSpPr>
            <p:cNvPr id="71" name="Oval 40"/>
            <p:cNvSpPr>
              <a:spLocks noChangeArrowheads="1"/>
            </p:cNvSpPr>
            <p:nvPr/>
          </p:nvSpPr>
          <p:spPr bwMode="auto">
            <a:xfrm>
              <a:off x="731924" y="4714755"/>
              <a:ext cx="250561" cy="254097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3" name="Line 54"/>
            <p:cNvSpPr>
              <a:spLocks noChangeShapeType="1"/>
            </p:cNvSpPr>
            <p:nvPr/>
          </p:nvSpPr>
          <p:spPr bwMode="auto">
            <a:xfrm>
              <a:off x="884164" y="4373312"/>
              <a:ext cx="0" cy="36050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9" name="126 Grupo"/>
          <p:cNvGrpSpPr>
            <a:grpSpLocks/>
          </p:cNvGrpSpPr>
          <p:nvPr/>
        </p:nvGrpSpPr>
        <p:grpSpPr bwMode="auto">
          <a:xfrm>
            <a:off x="1371600" y="4610101"/>
            <a:ext cx="1371600" cy="2040408"/>
            <a:chOff x="1408880" y="4064011"/>
            <a:chExt cx="1371888" cy="2040397"/>
          </a:xfrm>
        </p:grpSpPr>
        <p:sp>
          <p:nvSpPr>
            <p:cNvPr id="11327" name="Text Box 13"/>
            <p:cNvSpPr txBox="1">
              <a:spLocks noChangeArrowheads="1"/>
            </p:cNvSpPr>
            <p:nvPr/>
          </p:nvSpPr>
          <p:spPr bwMode="auto">
            <a:xfrm>
              <a:off x="1408880" y="4989519"/>
              <a:ext cx="1371888" cy="111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Parte </a:t>
              </a:r>
              <a:r>
                <a:rPr lang="es-CL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la operación </a:t>
              </a:r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del </a:t>
              </a:r>
              <a:r>
                <a:rPr lang="es-CL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Metro de </a:t>
              </a:r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Santiago (San </a:t>
              </a:r>
              <a:r>
                <a:rPr lang="es-CL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Pablo</a:t>
              </a:r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 a </a:t>
              </a:r>
              <a:r>
                <a:rPr lang="es-CL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La </a:t>
              </a:r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Moneda)</a:t>
              </a:r>
              <a:endParaRPr lang="es-CL" sz="1200" b="1" i="1" dirty="0"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81" name="Text Box 11"/>
            <p:cNvSpPr txBox="1">
              <a:spLocks noChangeArrowheads="1"/>
            </p:cNvSpPr>
            <p:nvPr/>
          </p:nvSpPr>
          <p:spPr bwMode="auto">
            <a:xfrm>
              <a:off x="1902698" y="4724408"/>
              <a:ext cx="435066" cy="225424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1975 </a:t>
              </a:r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2056717" y="4467234"/>
              <a:ext cx="127027" cy="1301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5" name="Oval 40"/>
            <p:cNvSpPr>
              <a:spLocks noChangeArrowheads="1"/>
            </p:cNvSpPr>
            <p:nvPr/>
          </p:nvSpPr>
          <p:spPr bwMode="auto">
            <a:xfrm>
              <a:off x="1994792" y="4405322"/>
              <a:ext cx="250878" cy="255586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Line 54"/>
            <p:cNvSpPr>
              <a:spLocks noChangeShapeType="1"/>
            </p:cNvSpPr>
            <p:nvPr/>
          </p:nvSpPr>
          <p:spPr bwMode="auto">
            <a:xfrm>
              <a:off x="2120231" y="4064011"/>
              <a:ext cx="0" cy="36036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0" name="129 Grupo"/>
          <p:cNvGrpSpPr>
            <a:grpSpLocks/>
          </p:cNvGrpSpPr>
          <p:nvPr/>
        </p:nvGrpSpPr>
        <p:grpSpPr bwMode="auto">
          <a:xfrm>
            <a:off x="2663825" y="4357688"/>
            <a:ext cx="852488" cy="1647825"/>
            <a:chOff x="2664347" y="3824303"/>
            <a:chExt cx="851415" cy="1647027"/>
          </a:xfrm>
        </p:grpSpPr>
        <p:sp>
          <p:nvSpPr>
            <p:cNvPr id="5163" name="Text Box 29"/>
            <p:cNvSpPr txBox="1">
              <a:spLocks noChangeArrowheads="1"/>
            </p:cNvSpPr>
            <p:nvPr/>
          </p:nvSpPr>
          <p:spPr bwMode="auto">
            <a:xfrm>
              <a:off x="2870462" y="4466929"/>
              <a:ext cx="439185" cy="223730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1978</a:t>
              </a:r>
            </a:p>
          </p:txBody>
        </p:sp>
        <p:sp>
          <p:nvSpPr>
            <p:cNvPr id="11323" name="Text Box 20"/>
            <p:cNvSpPr txBox="1">
              <a:spLocks noChangeArrowheads="1"/>
            </p:cNvSpPr>
            <p:nvPr/>
          </p:nvSpPr>
          <p:spPr bwMode="auto">
            <a:xfrm>
              <a:off x="2664347" y="4773997"/>
              <a:ext cx="851415" cy="69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Se inaugura el primer tramo de la línea </a:t>
              </a:r>
              <a:r>
                <a:rPr lang="es-CL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2</a:t>
              </a:r>
              <a:endParaRPr lang="es-CL" sz="9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endParaRPr>
            </a:p>
            <a:p>
              <a:pPr algn="ctr"/>
              <a:endParaRPr lang="es-CL" sz="900" dirty="0">
                <a:solidFill>
                  <a:srgbClr val="E46C0A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107" name="Oval 34"/>
            <p:cNvSpPr>
              <a:spLocks noChangeArrowheads="1"/>
            </p:cNvSpPr>
            <p:nvPr/>
          </p:nvSpPr>
          <p:spPr bwMode="auto">
            <a:xfrm>
              <a:off x="3025841" y="4227333"/>
              <a:ext cx="128426" cy="1301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8" name="Oval 40"/>
            <p:cNvSpPr>
              <a:spLocks noChangeArrowheads="1"/>
            </p:cNvSpPr>
            <p:nvPr/>
          </p:nvSpPr>
          <p:spPr bwMode="auto">
            <a:xfrm>
              <a:off x="2964007" y="4165450"/>
              <a:ext cx="252094" cy="253877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9" name="Line 54"/>
            <p:cNvSpPr>
              <a:spLocks noChangeShapeType="1"/>
            </p:cNvSpPr>
            <p:nvPr/>
          </p:nvSpPr>
          <p:spPr bwMode="auto">
            <a:xfrm>
              <a:off x="3089261" y="3824303"/>
              <a:ext cx="0" cy="358601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" name="132 Grupo"/>
          <p:cNvGrpSpPr>
            <a:grpSpLocks/>
          </p:cNvGrpSpPr>
          <p:nvPr/>
        </p:nvGrpSpPr>
        <p:grpSpPr bwMode="auto">
          <a:xfrm>
            <a:off x="3698875" y="4081463"/>
            <a:ext cx="1106488" cy="1577975"/>
            <a:chOff x="3699013" y="3548041"/>
            <a:chExt cx="1105853" cy="1577434"/>
          </a:xfrm>
        </p:grpSpPr>
        <p:sp>
          <p:nvSpPr>
            <p:cNvPr id="11317" name="Text Box 46"/>
            <p:cNvSpPr txBox="1">
              <a:spLocks noChangeArrowheads="1"/>
            </p:cNvSpPr>
            <p:nvPr/>
          </p:nvSpPr>
          <p:spPr bwMode="auto">
            <a:xfrm>
              <a:off x="3699013" y="4532180"/>
              <a:ext cx="1105853" cy="593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Línea 2 se extiende hasta </a:t>
              </a:r>
              <a:r>
                <a:rPr lang="es-ES" sz="900" dirty="0" err="1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Puenta</a:t>
              </a:r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 Cal y </a:t>
              </a:r>
              <a:r>
                <a:rPr lang="es-ES" sz="900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Canto</a:t>
              </a:r>
              <a:endParaRPr lang="es-ES" sz="2800" dirty="0"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67" name="Text Box 25"/>
            <p:cNvSpPr txBox="1">
              <a:spLocks noChangeArrowheads="1"/>
            </p:cNvSpPr>
            <p:nvPr/>
          </p:nvSpPr>
          <p:spPr bwMode="auto">
            <a:xfrm>
              <a:off x="4032197" y="4205041"/>
              <a:ext cx="439486" cy="225348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1987</a:t>
              </a:r>
            </a:p>
          </p:txBody>
        </p:sp>
        <p:sp>
          <p:nvSpPr>
            <p:cNvPr id="110" name="Oval 34"/>
            <p:cNvSpPr>
              <a:spLocks noChangeArrowheads="1"/>
            </p:cNvSpPr>
            <p:nvPr/>
          </p:nvSpPr>
          <p:spPr bwMode="auto">
            <a:xfrm>
              <a:off x="4187682" y="3951128"/>
              <a:ext cx="128514" cy="13013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1" name="Oval 40"/>
            <p:cNvSpPr>
              <a:spLocks noChangeArrowheads="1"/>
            </p:cNvSpPr>
            <p:nvPr/>
          </p:nvSpPr>
          <p:spPr bwMode="auto">
            <a:xfrm>
              <a:off x="4125806" y="3889236"/>
              <a:ext cx="252267" cy="253913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2" name="Line 54"/>
            <p:cNvSpPr>
              <a:spLocks noChangeShapeType="1"/>
            </p:cNvSpPr>
            <p:nvPr/>
          </p:nvSpPr>
          <p:spPr bwMode="auto">
            <a:xfrm>
              <a:off x="4251146" y="3548041"/>
              <a:ext cx="0" cy="36023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2" name="134 Grupo"/>
          <p:cNvGrpSpPr>
            <a:grpSpLocks/>
          </p:cNvGrpSpPr>
          <p:nvPr/>
        </p:nvGrpSpPr>
        <p:grpSpPr bwMode="auto">
          <a:xfrm>
            <a:off x="4857750" y="3786188"/>
            <a:ext cx="1066800" cy="1749425"/>
            <a:chOff x="4858432" y="3252799"/>
            <a:chExt cx="1066383" cy="1748956"/>
          </a:xfrm>
        </p:grpSpPr>
        <p:sp>
          <p:nvSpPr>
            <p:cNvPr id="11312" name="Text Box 44"/>
            <p:cNvSpPr txBox="1">
              <a:spLocks noChangeArrowheads="1"/>
            </p:cNvSpPr>
            <p:nvPr/>
          </p:nvSpPr>
          <p:spPr bwMode="auto">
            <a:xfrm>
              <a:off x="4858432" y="4243968"/>
              <a:ext cx="1066383" cy="75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Se inaugura la línea </a:t>
              </a:r>
              <a:r>
                <a:rPr lang="es-ES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5, en  el tramo </a:t>
              </a:r>
              <a:r>
                <a:rPr lang="es-ES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Bellavista de la Florida – </a:t>
              </a:r>
              <a:r>
                <a:rPr lang="es-ES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Baquedano</a:t>
              </a:r>
              <a:endParaRPr lang="es-ES" sz="9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5188" name="Text Box 4"/>
            <p:cNvSpPr txBox="1">
              <a:spLocks noChangeArrowheads="1"/>
            </p:cNvSpPr>
            <p:nvPr/>
          </p:nvSpPr>
          <p:spPr bwMode="auto">
            <a:xfrm>
              <a:off x="5171048" y="3941589"/>
              <a:ext cx="441152" cy="222190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smtClean="0"/>
                <a:t>1997</a:t>
              </a:r>
            </a:p>
          </p:txBody>
        </p:sp>
        <p:sp>
          <p:nvSpPr>
            <p:cNvPr id="113" name="Oval 34"/>
            <p:cNvSpPr>
              <a:spLocks noChangeArrowheads="1"/>
            </p:cNvSpPr>
            <p:nvPr/>
          </p:nvSpPr>
          <p:spPr bwMode="auto">
            <a:xfrm>
              <a:off x="5328148" y="3655916"/>
              <a:ext cx="126950" cy="1301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Oval 40"/>
            <p:cNvSpPr>
              <a:spLocks noChangeArrowheads="1"/>
            </p:cNvSpPr>
            <p:nvPr/>
          </p:nvSpPr>
          <p:spPr bwMode="auto">
            <a:xfrm>
              <a:off x="5266261" y="3594019"/>
              <a:ext cx="250727" cy="255519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5391623" y="3252799"/>
              <a:ext cx="0" cy="36026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" name="136 Grupo"/>
          <p:cNvGrpSpPr>
            <a:grpSpLocks/>
          </p:cNvGrpSpPr>
          <p:nvPr/>
        </p:nvGrpSpPr>
        <p:grpSpPr bwMode="auto">
          <a:xfrm>
            <a:off x="5937250" y="3508375"/>
            <a:ext cx="1027113" cy="1716088"/>
            <a:chOff x="5937502" y="2975132"/>
            <a:chExt cx="1026914" cy="1716619"/>
          </a:xfrm>
        </p:grpSpPr>
        <p:sp>
          <p:nvSpPr>
            <p:cNvPr id="5171" name="Text Box 21"/>
            <p:cNvSpPr txBox="1">
              <a:spLocks noChangeArrowheads="1"/>
            </p:cNvSpPr>
            <p:nvPr/>
          </p:nvSpPr>
          <p:spPr bwMode="auto">
            <a:xfrm>
              <a:off x="6232720" y="3640501"/>
              <a:ext cx="436478" cy="223906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2006</a:t>
              </a:r>
            </a:p>
          </p:txBody>
        </p:sp>
        <p:sp>
          <p:nvSpPr>
            <p:cNvPr id="11308" name="Text Box 3"/>
            <p:cNvSpPr txBox="1">
              <a:spLocks noChangeArrowheads="1"/>
            </p:cNvSpPr>
            <p:nvPr/>
          </p:nvSpPr>
          <p:spPr bwMode="auto">
            <a:xfrm>
              <a:off x="5937502" y="3982468"/>
              <a:ext cx="1026914" cy="709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Parte la operación de las líneas </a:t>
              </a:r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4 y 4A </a:t>
              </a:r>
              <a:endParaRPr lang="es-ES" sz="2800" dirty="0">
                <a:ea typeface="Times New Roman" pitchFamily="-1" charset="0"/>
                <a:cs typeface="Times New Roman" pitchFamily="-1" charset="0"/>
              </a:endParaRPr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auto">
            <a:xfrm>
              <a:off x="6386678" y="3378482"/>
              <a:ext cx="128562" cy="13021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7" name="Oval 40"/>
            <p:cNvSpPr>
              <a:spLocks noChangeArrowheads="1"/>
            </p:cNvSpPr>
            <p:nvPr/>
          </p:nvSpPr>
          <p:spPr bwMode="auto">
            <a:xfrm>
              <a:off x="6324777" y="3316551"/>
              <a:ext cx="252364" cy="255666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>
              <a:off x="6451752" y="2975132"/>
              <a:ext cx="0" cy="36047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4" name="133 Grupo"/>
          <p:cNvGrpSpPr>
            <a:grpSpLocks/>
          </p:cNvGrpSpPr>
          <p:nvPr/>
        </p:nvGrpSpPr>
        <p:grpSpPr bwMode="auto">
          <a:xfrm>
            <a:off x="4191000" y="2209799"/>
            <a:ext cx="1082675" cy="1736725"/>
            <a:chOff x="4190433" y="1676343"/>
            <a:chExt cx="1082594" cy="1736731"/>
          </a:xfrm>
        </p:grpSpPr>
        <p:sp>
          <p:nvSpPr>
            <p:cNvPr id="5165" name="Text Box 27"/>
            <p:cNvSpPr txBox="1">
              <a:spLocks noChangeArrowheads="1"/>
            </p:cNvSpPr>
            <p:nvPr/>
          </p:nvSpPr>
          <p:spPr bwMode="auto">
            <a:xfrm>
              <a:off x="4523783" y="2511371"/>
              <a:ext cx="438117" cy="223839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1989</a:t>
              </a:r>
            </a:p>
          </p:txBody>
        </p:sp>
        <p:sp>
          <p:nvSpPr>
            <p:cNvPr id="91" name="Line 54"/>
            <p:cNvSpPr>
              <a:spLocks noChangeShapeType="1"/>
            </p:cNvSpPr>
            <p:nvPr/>
          </p:nvSpPr>
          <p:spPr bwMode="auto">
            <a:xfrm>
              <a:off x="4742842" y="3054298"/>
              <a:ext cx="0" cy="358776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Oval 34"/>
            <p:cNvSpPr>
              <a:spLocks noChangeArrowheads="1"/>
            </p:cNvSpPr>
            <p:nvPr/>
          </p:nvSpPr>
          <p:spPr bwMode="auto">
            <a:xfrm>
              <a:off x="4679346" y="2860622"/>
              <a:ext cx="126990" cy="1301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3" name="Oval 40"/>
            <p:cNvSpPr>
              <a:spLocks noChangeArrowheads="1"/>
            </p:cNvSpPr>
            <p:nvPr/>
          </p:nvSpPr>
          <p:spPr bwMode="auto">
            <a:xfrm>
              <a:off x="4617439" y="2798710"/>
              <a:ext cx="250806" cy="255588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306" name="Text Box 45"/>
            <p:cNvSpPr txBox="1">
              <a:spLocks noChangeArrowheads="1"/>
            </p:cNvSpPr>
            <p:nvPr/>
          </p:nvSpPr>
          <p:spPr bwMode="auto">
            <a:xfrm>
              <a:off x="4190433" y="1676343"/>
              <a:ext cx="1082594" cy="62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1200" b="1" i="1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Metro se transforma en Sociedad </a:t>
              </a:r>
              <a:r>
                <a:rPr lang="es-CL" sz="1200" b="1" i="1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Anónima</a:t>
              </a:r>
              <a:endParaRPr lang="es-CL" sz="1200" b="1" i="1" dirty="0">
                <a:ea typeface="Times New Roman" pitchFamily="-1" charset="0"/>
                <a:cs typeface="Times New Roman" pitchFamily="-1" charset="0"/>
              </a:endParaRPr>
            </a:p>
          </p:txBody>
        </p:sp>
      </p:grpSp>
      <p:grpSp>
        <p:nvGrpSpPr>
          <p:cNvPr id="15" name="139 Grupo"/>
          <p:cNvGrpSpPr>
            <a:grpSpLocks/>
          </p:cNvGrpSpPr>
          <p:nvPr/>
        </p:nvGrpSpPr>
        <p:grpSpPr bwMode="auto">
          <a:xfrm>
            <a:off x="7559675" y="1219200"/>
            <a:ext cx="1093788" cy="1881188"/>
            <a:chOff x="7559675" y="685780"/>
            <a:chExt cx="1093788" cy="1881638"/>
          </a:xfrm>
        </p:grpSpPr>
        <p:sp>
          <p:nvSpPr>
            <p:cNvPr id="100" name="Line 54"/>
            <p:cNvSpPr>
              <a:spLocks noChangeShapeType="1"/>
            </p:cNvSpPr>
            <p:nvPr/>
          </p:nvSpPr>
          <p:spPr bwMode="auto">
            <a:xfrm>
              <a:off x="8107363" y="2206969"/>
              <a:ext cx="0" cy="360449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Oval 34"/>
            <p:cNvSpPr>
              <a:spLocks noChangeArrowheads="1"/>
            </p:cNvSpPr>
            <p:nvPr/>
          </p:nvSpPr>
          <p:spPr bwMode="auto">
            <a:xfrm>
              <a:off x="8040688" y="2014836"/>
              <a:ext cx="131762" cy="1286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2" name="Oval 40"/>
            <p:cNvSpPr>
              <a:spLocks noChangeArrowheads="1"/>
            </p:cNvSpPr>
            <p:nvPr/>
          </p:nvSpPr>
          <p:spPr bwMode="auto">
            <a:xfrm>
              <a:off x="7980363" y="1952908"/>
              <a:ext cx="252412" cy="252473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300" name="Text Box 18"/>
            <p:cNvSpPr txBox="1">
              <a:spLocks noChangeArrowheads="1"/>
            </p:cNvSpPr>
            <p:nvPr/>
          </p:nvSpPr>
          <p:spPr bwMode="auto">
            <a:xfrm>
              <a:off x="7559675" y="685780"/>
              <a:ext cx="1093788" cy="94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Se inaugura la extensión de la Línea 1 hasta los Domínicos, y de la </a:t>
              </a:r>
              <a:r>
                <a:rPr lang="es-CL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línea </a:t>
              </a:r>
              <a:r>
                <a:rPr lang="es-CL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5 hasta Pudahuel</a:t>
              </a:r>
            </a:p>
          </p:txBody>
        </p:sp>
        <p:sp>
          <p:nvSpPr>
            <p:cNvPr id="5128" name="Text Box 16"/>
            <p:cNvSpPr txBox="1">
              <a:spLocks noChangeArrowheads="1"/>
            </p:cNvSpPr>
            <p:nvPr/>
          </p:nvSpPr>
          <p:spPr bwMode="auto">
            <a:xfrm>
              <a:off x="7888288" y="1676617"/>
              <a:ext cx="436562" cy="223891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2010 </a:t>
              </a:r>
            </a:p>
          </p:txBody>
        </p:sp>
      </p:grpSp>
      <p:grpSp>
        <p:nvGrpSpPr>
          <p:cNvPr id="16" name="138 Grupo"/>
          <p:cNvGrpSpPr>
            <a:grpSpLocks/>
          </p:cNvGrpSpPr>
          <p:nvPr/>
        </p:nvGrpSpPr>
        <p:grpSpPr bwMode="auto">
          <a:xfrm>
            <a:off x="6927850" y="3244850"/>
            <a:ext cx="1219200" cy="2054225"/>
            <a:chOff x="6927850" y="2711523"/>
            <a:chExt cx="1219200" cy="2054152"/>
          </a:xfrm>
        </p:grpSpPr>
        <p:sp>
          <p:nvSpPr>
            <p:cNvPr id="119" name="Oval 34"/>
            <p:cNvSpPr>
              <a:spLocks noChangeArrowheads="1"/>
            </p:cNvSpPr>
            <p:nvPr/>
          </p:nvSpPr>
          <p:spPr bwMode="auto">
            <a:xfrm>
              <a:off x="7473950" y="3114734"/>
              <a:ext cx="127000" cy="1301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0" name="Oval 40"/>
            <p:cNvSpPr>
              <a:spLocks noChangeArrowheads="1"/>
            </p:cNvSpPr>
            <p:nvPr/>
          </p:nvSpPr>
          <p:spPr bwMode="auto">
            <a:xfrm>
              <a:off x="7412038" y="3052824"/>
              <a:ext cx="250825" cy="255578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1" name="Line 54"/>
            <p:cNvSpPr>
              <a:spLocks noChangeShapeType="1"/>
            </p:cNvSpPr>
            <p:nvPr/>
          </p:nvSpPr>
          <p:spPr bwMode="auto">
            <a:xfrm>
              <a:off x="7537450" y="2711523"/>
              <a:ext cx="0" cy="360350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1" name="Text Box 21"/>
            <p:cNvSpPr txBox="1">
              <a:spLocks noChangeArrowheads="1"/>
            </p:cNvSpPr>
            <p:nvPr/>
          </p:nvSpPr>
          <p:spPr bwMode="auto">
            <a:xfrm>
              <a:off x="7319963" y="3378249"/>
              <a:ext cx="434975" cy="223830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bg1">
                      <a:lumMod val="50000"/>
                    </a:schemeClr>
                  </a:solidFill>
                  <a:latin typeface="Arial" charset="0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2009</a:t>
              </a:r>
            </a:p>
          </p:txBody>
        </p:sp>
        <p:sp>
          <p:nvSpPr>
            <p:cNvPr id="11296" name="Text Box 3"/>
            <p:cNvSpPr txBox="1">
              <a:spLocks noChangeArrowheads="1"/>
            </p:cNvSpPr>
            <p:nvPr/>
          </p:nvSpPr>
          <p:spPr bwMode="auto">
            <a:xfrm>
              <a:off x="6927850" y="3713163"/>
              <a:ext cx="1219200" cy="105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Inauguración Estación San José de la </a:t>
              </a:r>
              <a:r>
                <a:rPr lang="es-ES" sz="900" dirty="0" smtClean="0">
                  <a:solidFill>
                    <a:srgbClr val="FF0000"/>
                  </a:solidFill>
                  <a:ea typeface="Times New Roman" pitchFamily="-1" charset="0"/>
                  <a:cs typeface="Times New Roman" pitchFamily="-1" charset="0"/>
                </a:rPr>
                <a:t>Estrella y primer tramo de línea 5 a Maipú </a:t>
              </a:r>
              <a:endParaRPr lang="es-ES" sz="900" dirty="0">
                <a:solidFill>
                  <a:srgbClr val="FF0000"/>
                </a:solidFill>
                <a:ea typeface="Times New Roman" pitchFamily="-1" charset="0"/>
                <a:cs typeface="Times New Roman" pitchFamily="-1" charset="0"/>
              </a:endParaRPr>
            </a:p>
          </p:txBody>
        </p:sp>
      </p:grpSp>
      <p:grpSp>
        <p:nvGrpSpPr>
          <p:cNvPr id="17" name="140 Grupo"/>
          <p:cNvGrpSpPr>
            <a:grpSpLocks/>
          </p:cNvGrpSpPr>
          <p:nvPr/>
        </p:nvGrpSpPr>
        <p:grpSpPr bwMode="auto">
          <a:xfrm>
            <a:off x="8280400" y="2947988"/>
            <a:ext cx="800100" cy="1862273"/>
            <a:chOff x="8280400" y="2414876"/>
            <a:chExt cx="800100" cy="1861991"/>
          </a:xfrm>
        </p:grpSpPr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8615363" y="2818040"/>
              <a:ext cx="130175" cy="1301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3" name="Oval 40"/>
            <p:cNvSpPr>
              <a:spLocks noChangeArrowheads="1"/>
            </p:cNvSpPr>
            <p:nvPr/>
          </p:nvSpPr>
          <p:spPr bwMode="auto">
            <a:xfrm>
              <a:off x="8555038" y="2756136"/>
              <a:ext cx="250825" cy="255549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 type="none" w="sm" len="sm"/>
            </a:ln>
          </p:spPr>
          <p:txBody>
            <a:bodyPr lIns="36000" tIns="36000" rIns="36000" bIns="36000" anchor="ctr"/>
            <a:lstStyle/>
            <a:p>
              <a:pPr>
                <a:defRPr/>
              </a:pPr>
              <a:endParaRPr lang="es-CL" sz="280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54"/>
            <p:cNvSpPr>
              <a:spLocks noChangeShapeType="1"/>
            </p:cNvSpPr>
            <p:nvPr/>
          </p:nvSpPr>
          <p:spPr bwMode="auto">
            <a:xfrm>
              <a:off x="8680450" y="2414876"/>
              <a:ext cx="0" cy="360307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 anchor="ctr"/>
            <a:lstStyle/>
            <a:p>
              <a:pPr>
                <a:defRPr/>
              </a:pPr>
              <a:endParaRPr lang="es-CL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35" name="Text Box 21"/>
            <p:cNvSpPr txBox="1">
              <a:spLocks noChangeArrowheads="1"/>
            </p:cNvSpPr>
            <p:nvPr/>
          </p:nvSpPr>
          <p:spPr bwMode="auto">
            <a:xfrm>
              <a:off x="8462963" y="3062478"/>
              <a:ext cx="436562" cy="222216"/>
            </a:xfrm>
            <a:prstGeom prst="rect">
              <a:avLst/>
            </a:prstGeom>
            <a:ln w="19050">
              <a:headEnd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58522" tIns="29261" rIns="58522" bIns="29261"/>
            <a:lstStyle>
              <a:defPPr>
                <a:defRPr lang="es-CL"/>
              </a:defPPr>
              <a:lvl1pPr algn="ctr" eaLnBrk="1" hangingPunct="1">
                <a:defRPr sz="9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dk1"/>
                  </a:solidFill>
                  <a:latin typeface="+mn-lt"/>
                </a:defRPr>
              </a:lvl2pPr>
              <a:lvl3pPr marL="11430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3pPr>
              <a:lvl4pPr marL="16002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4pPr>
              <a:lvl5pPr marL="2057400" indent="-228600" eaLnBrk="0" hangingPunct="0">
                <a:defRPr>
                  <a:solidFill>
                    <a:schemeClr val="dk1"/>
                  </a:solidFill>
                  <a:latin typeface="+mn-l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dk1"/>
                  </a:solidFill>
                  <a:latin typeface="+mn-lt"/>
                </a:defRPr>
              </a:lvl9pPr>
            </a:lstStyle>
            <a:p>
              <a:pPr>
                <a:defRPr/>
              </a:pPr>
              <a:r>
                <a:rPr lang="es-CL" dirty="0" smtClean="0"/>
                <a:t>2011</a:t>
              </a:r>
            </a:p>
          </p:txBody>
        </p:sp>
        <p:sp>
          <p:nvSpPr>
            <p:cNvPr id="11291" name="Text Box 3"/>
            <p:cNvSpPr txBox="1">
              <a:spLocks noChangeArrowheads="1"/>
            </p:cNvSpPr>
            <p:nvPr/>
          </p:nvSpPr>
          <p:spPr bwMode="auto">
            <a:xfrm>
              <a:off x="8280400" y="3378342"/>
              <a:ext cx="800100" cy="89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8522" tIns="29261" rIns="58522" bIns="29261">
              <a:prstTxWarp prst="textNoShape">
                <a:avLst/>
              </a:prstTxWarp>
            </a:bodyPr>
            <a:lstStyle/>
            <a:p>
              <a:pPr algn="ctr"/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Se inaugura la extensión de la </a:t>
              </a:r>
              <a:r>
                <a:rPr lang="es-ES" sz="900" dirty="0" smtClean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línea </a:t>
              </a:r>
              <a:r>
                <a:rPr lang="es-ES" sz="900" dirty="0">
                  <a:solidFill>
                    <a:srgbClr val="032043"/>
                  </a:solidFill>
                  <a:ea typeface="Times New Roman" pitchFamily="-1" charset="0"/>
                  <a:cs typeface="Times New Roman" pitchFamily="-1" charset="0"/>
                </a:rPr>
                <a:t>5 hasta la Plaza de Maipú</a:t>
              </a:r>
              <a:endParaRPr lang="es-ES" sz="2800" dirty="0">
                <a:ea typeface="Times New Roman" pitchFamily="-1" charset="0"/>
                <a:cs typeface="Times New Roman" pitchFamily="-1" charset="0"/>
              </a:endParaRPr>
            </a:p>
          </p:txBody>
        </p:sp>
      </p:grpSp>
      <p:sp>
        <p:nvSpPr>
          <p:cNvPr id="125" name="26 Marcador de número de diapositiva"/>
          <p:cNvSpPr txBox="1">
            <a:spLocks/>
          </p:cNvSpPr>
          <p:nvPr/>
        </p:nvSpPr>
        <p:spPr>
          <a:xfrm>
            <a:off x="3505200" y="7026275"/>
            <a:ext cx="2133600" cy="365125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fld id="{C892F6FB-DF85-2D4A-9838-C84EC0CDCED9}" type="slidenum">
              <a:rPr lang="es-CL" sz="1400">
                <a:solidFill>
                  <a:srgbClr val="A6A6A6"/>
                </a:solidFill>
              </a:rPr>
              <a:pPr algn="ctr"/>
              <a:t>7</a:t>
            </a:fld>
            <a:endParaRPr lang="es-CL" sz="1400">
              <a:solidFill>
                <a:srgbClr val="A6A6A6"/>
              </a:solidFill>
            </a:endParaRPr>
          </a:p>
        </p:txBody>
      </p:sp>
      <p:sp>
        <p:nvSpPr>
          <p:cNvPr id="127" name="3 Título"/>
          <p:cNvSpPr>
            <a:spLocks noGrp="1"/>
          </p:cNvSpPr>
          <p:nvPr>
            <p:ph type="title"/>
          </p:nvPr>
        </p:nvSpPr>
        <p:spPr>
          <a:xfrm>
            <a:off x="179388" y="116632"/>
            <a:ext cx="5964248" cy="576262"/>
          </a:xfrm>
        </p:spPr>
        <p:txBody>
          <a:bodyPr/>
          <a:lstStyle/>
          <a:p>
            <a:r>
              <a:rPr lang="es-ES" dirty="0" smtClean="0"/>
              <a:t>Metro como eje del transporte público</a:t>
            </a:r>
            <a:br>
              <a:rPr lang="es-ES" dirty="0" smtClean="0"/>
            </a:br>
            <a:r>
              <a:rPr lang="es-ES" sz="1800" i="1" dirty="0" smtClean="0"/>
              <a:t>Cuatro décadas de historia</a:t>
            </a:r>
            <a:endParaRPr lang="es-E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04025" y="1412776"/>
            <a:ext cx="2160586" cy="2016547"/>
          </a:xfrm>
          <a:prstGeom prst="rect">
            <a:avLst/>
          </a:prstGeom>
        </p:spPr>
      </p:pic>
      <p:sp>
        <p:nvSpPr>
          <p:cNvPr id="28" name="2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Metro como eje del transporte público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1800" i="1" dirty="0" smtClean="0"/>
              <a:t>La red en 2010</a:t>
            </a:r>
            <a:endParaRPr lang="es-CL" sz="1600" dirty="0"/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6730877" y="1026836"/>
            <a:ext cx="223361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 algn="just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s-ES" b="1" dirty="0" smtClean="0">
                <a:latin typeface="+mn-lt"/>
              </a:rPr>
              <a:t>108 estaciones</a:t>
            </a:r>
            <a:endParaRPr lang="es-ES" b="1" dirty="0">
              <a:latin typeface="+mn-lt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6730876" y="3581400"/>
            <a:ext cx="2233612" cy="3139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defRPr/>
            </a:pPr>
            <a:r>
              <a:rPr lang="es-ES" b="1" dirty="0" smtClean="0">
                <a:latin typeface="+mn-lt"/>
              </a:rPr>
              <a:t>967 </a:t>
            </a:r>
            <a:r>
              <a:rPr lang="es-ES" b="1" dirty="0">
                <a:latin typeface="+mn-lt"/>
              </a:rPr>
              <a:t>coches</a:t>
            </a:r>
          </a:p>
        </p:txBody>
      </p:sp>
      <p:pic>
        <p:nvPicPr>
          <p:cNvPr id="13" name="12 Imagen" descr="967 tren.png"/>
          <p:cNvPicPr>
            <a:picLocks noChangeAspect="1"/>
          </p:cNvPicPr>
          <p:nvPr/>
        </p:nvPicPr>
        <p:blipFill rotWithShape="1">
          <a:blip r:embed="rId4" cstate="print"/>
          <a:srcRect t="9302"/>
          <a:stretch/>
        </p:blipFill>
        <p:spPr>
          <a:xfrm>
            <a:off x="6804025" y="3886200"/>
            <a:ext cx="2089149" cy="236406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732588" y="6324600"/>
            <a:ext cx="2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103 kilómetros</a:t>
            </a:r>
            <a:endParaRPr lang="es-CL" b="1" dirty="0"/>
          </a:p>
        </p:txBody>
      </p:sp>
      <p:pic>
        <p:nvPicPr>
          <p:cNvPr id="10" name="9 Imagen" descr="metro 20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8610" y="1196975"/>
            <a:ext cx="5715501" cy="541115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9668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1 Gráfico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7847655"/>
              </p:ext>
            </p:extLst>
          </p:nvPr>
        </p:nvGraphicFramePr>
        <p:xfrm>
          <a:off x="1447800" y="3657600"/>
          <a:ext cx="6120680" cy="231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251271" y="1217372"/>
            <a:ext cx="8785225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r>
              <a:rPr lang="es-ES" sz="2200" dirty="0">
                <a:latin typeface="+mn-lt"/>
                <a:cs typeface="+mn-cs"/>
              </a:rPr>
              <a:t>2,3</a:t>
            </a:r>
            <a:r>
              <a:rPr lang="es-ES" sz="2200" dirty="0" smtClean="0">
                <a:latin typeface="+mn-lt"/>
                <a:cs typeface="+mn-cs"/>
              </a:rPr>
              <a:t> MM </a:t>
            </a:r>
            <a:r>
              <a:rPr lang="es-ES" sz="2200" dirty="0">
                <a:latin typeface="+mn-lt"/>
                <a:cs typeface="+mn-cs"/>
              </a:rPr>
              <a:t>de viajes </a:t>
            </a:r>
            <a:r>
              <a:rPr lang="es-ES" sz="2200" dirty="0" smtClean="0">
                <a:latin typeface="+mn-lt"/>
                <a:cs typeface="+mn-cs"/>
              </a:rPr>
              <a:t>diarios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r>
              <a:rPr lang="es-CL" sz="2200" dirty="0" smtClean="0">
                <a:latin typeface="+mn-lt"/>
                <a:cs typeface="+mn-cs"/>
              </a:rPr>
              <a:t>68</a:t>
            </a:r>
            <a:r>
              <a:rPr lang="es-CL" sz="2200" dirty="0">
                <a:latin typeface="+mn-lt"/>
                <a:cs typeface="+mn-cs"/>
              </a:rPr>
              <a:t>% de cargas de tarjetas Bip</a:t>
            </a:r>
            <a:r>
              <a:rPr lang="es-CL" sz="2200" dirty="0" smtClean="0">
                <a:latin typeface="+mn-lt"/>
                <a:cs typeface="+mn-cs"/>
              </a:rPr>
              <a:t>!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Courier New"/>
              <a:buChar char="o"/>
            </a:pPr>
            <a:endParaRPr lang="es-CL" sz="2200" dirty="0">
              <a:latin typeface="+mn-lt"/>
              <a:cs typeface="+mn-cs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983706" y="3068960"/>
            <a:ext cx="464412" cy="1990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es-ES" sz="2400" b="1" dirty="0" smtClean="0">
                <a:solidFill>
                  <a:srgbClr val="0000FF"/>
                </a:solidFill>
                <a:cs typeface="+mn-cs"/>
              </a:rPr>
              <a:t>53</a:t>
            </a:r>
            <a:r>
              <a:rPr lang="es-ES" sz="2400" b="1" dirty="0">
                <a:solidFill>
                  <a:srgbClr val="0000FF"/>
                </a:solidFill>
                <a:cs typeface="+mn-cs"/>
              </a:rPr>
              <a:t>%</a:t>
            </a:r>
          </a:p>
        </p:txBody>
      </p:sp>
      <p:sp>
        <p:nvSpPr>
          <p:cNvPr id="45064" name="315 Cerrar llave"/>
          <p:cNvSpPr>
            <a:spLocks/>
          </p:cNvSpPr>
          <p:nvPr/>
        </p:nvSpPr>
        <p:spPr bwMode="auto">
          <a:xfrm rot="16200000" flipV="1">
            <a:off x="2970777" y="2163035"/>
            <a:ext cx="363668" cy="2895600"/>
          </a:xfrm>
          <a:prstGeom prst="rightBrace">
            <a:avLst>
              <a:gd name="adj1" fmla="val 19235"/>
              <a:gd name="adj2" fmla="val 48862"/>
            </a:avLst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s-CL">
              <a:solidFill>
                <a:srgbClr val="0000FF"/>
              </a:solidFill>
            </a:endParaRPr>
          </a:p>
        </p:txBody>
      </p:sp>
      <p:sp>
        <p:nvSpPr>
          <p:cNvPr id="45065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Metro como eje del transporte público</a:t>
            </a:r>
            <a:br>
              <a:rPr lang="es-ES" dirty="0" smtClean="0"/>
            </a:br>
            <a:r>
              <a:rPr lang="es-ES" sz="1800" i="1" dirty="0" smtClean="0"/>
              <a:t>Los viajes en transporte público en Santiago</a:t>
            </a:r>
            <a:endParaRPr lang="es-CL" i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507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 2011 PP2007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tron sólo texto">
  <a:themeElements>
    <a:clrScheme name="Patron sólo tex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tron sólo tex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atron sólo tex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tron sólo tex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tron sólo tex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969</Words>
  <Application>Microsoft Macintosh PowerPoint</Application>
  <PresentationFormat>Presentación en pantalla (4:3)</PresentationFormat>
  <Paragraphs>208</Paragraphs>
  <Slides>21</Slides>
  <Notes>3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METRO 2011 PP2007</vt:lpstr>
      <vt:lpstr>Patron sólo texto</vt:lpstr>
      <vt:lpstr>2_Diseño personalizado</vt:lpstr>
      <vt:lpstr>PARA SER UN METRO DE CLASE MUNDIAL Panel – Movilidad en Grandes Metrópolis</vt:lpstr>
      <vt:lpstr>Agenda</vt:lpstr>
      <vt:lpstr>Agenda</vt:lpstr>
      <vt:lpstr>Santiago y su realidad urbana Expansión del área metropolitana</vt:lpstr>
      <vt:lpstr>Santiago y su realidad urbana Algunos hechos</vt:lpstr>
      <vt:lpstr>Agenda</vt:lpstr>
      <vt:lpstr>Metro como eje del transporte público Cuatro décadas de historia</vt:lpstr>
      <vt:lpstr>Metro como eje del transporte público La red en 2010</vt:lpstr>
      <vt:lpstr>Metro como eje del transporte público Los viajes en transporte público en Santiago</vt:lpstr>
      <vt:lpstr>Metro como eje del transporte público Evolución de la afluencia total anual (MM de viajes)</vt:lpstr>
      <vt:lpstr>Metro como eje del transporte público Eficiencia financiera (res. operacional, MM USD)</vt:lpstr>
      <vt:lpstr>Agenda</vt:lpstr>
      <vt:lpstr>Nuestros desafíos Transporte al 2020, una realidad urbana</vt:lpstr>
      <vt:lpstr>Nuestros desafíos Visión de Metro</vt:lpstr>
      <vt:lpstr>Nuestros desafíos Proyecto Líneas 3 y 6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aorellana</dc:creator>
  <cp:lastModifiedBy>Raphael Bergoeing</cp:lastModifiedBy>
  <cp:revision>188</cp:revision>
  <cp:lastPrinted>2011-11-15T16:47:35Z</cp:lastPrinted>
  <dcterms:created xsi:type="dcterms:W3CDTF">2011-11-23T14:36:32Z</dcterms:created>
  <dcterms:modified xsi:type="dcterms:W3CDTF">2011-11-23T14:57:43Z</dcterms:modified>
</cp:coreProperties>
</file>