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3" r:id="rId3"/>
    <p:sldId id="324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6" r:id="rId12"/>
    <p:sldId id="395" r:id="rId13"/>
    <p:sldId id="327" r:id="rId14"/>
    <p:sldId id="331" r:id="rId15"/>
    <p:sldId id="398" r:id="rId16"/>
    <p:sldId id="399" r:id="rId17"/>
    <p:sldId id="397" r:id="rId18"/>
    <p:sldId id="400" r:id="rId19"/>
    <p:sldId id="376" r:id="rId20"/>
    <p:sldId id="401" r:id="rId21"/>
    <p:sldId id="387" r:id="rId22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6" autoAdjust="0"/>
    <p:restoredTop sz="99167" autoAdjust="0"/>
  </p:normalViewPr>
  <p:slideViewPr>
    <p:cSldViewPr>
      <p:cViewPr>
        <p:scale>
          <a:sx n="70" d="100"/>
          <a:sy n="70" d="100"/>
        </p:scale>
        <p:origin x="-69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60000"/>
              </a:lnSpc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60000"/>
              </a:lnSpc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4D0B78F4-AF7A-4AFD-A0A1-F5A77CE9E45B}" type="datetimeFigureOut">
              <a:rPr lang="es-ES"/>
              <a:pPr>
                <a:defRPr/>
              </a:pPr>
              <a:t>20/11/2011</a:t>
            </a:fld>
            <a:endParaRPr lang="es-E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60000"/>
              </a:lnSpc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60000"/>
              </a:lnSpc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AC249D33-BDA8-4279-889D-B474357C62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442" t="14471" r="58783" b="81000"/>
          <a:stretch>
            <a:fillRect/>
          </a:stretch>
        </p:blipFill>
        <p:spPr bwMode="auto">
          <a:xfrm>
            <a:off x="107950" y="82550"/>
            <a:ext cx="19732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08188" y="115888"/>
            <a:ext cx="34369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s-VE" sz="1000" b="1" dirty="0">
                <a:solidFill>
                  <a:schemeClr val="tx1"/>
                </a:solidFill>
                <a:cs typeface="+mn-cs"/>
              </a:rPr>
              <a:t>Ministerio del Poder Popular para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s-VE" sz="1000" b="1" dirty="0">
                <a:solidFill>
                  <a:schemeClr val="tx1"/>
                </a:solidFill>
                <a:cs typeface="+mn-cs"/>
              </a:rPr>
              <a:t>Transporte y Comunicaciones</a:t>
            </a:r>
            <a:endParaRPr lang="es-ES" sz="1000" b="1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6" name="Picture 15" descr="Metro EMBLEMA"/>
          <p:cNvPicPr>
            <a:picLocks noChangeAspect="1" noChangeArrowheads="1"/>
          </p:cNvPicPr>
          <p:nvPr/>
        </p:nvPicPr>
        <p:blipFill>
          <a:blip r:embed="rId3" cstate="print">
            <a:lum bright="14000" contrast="4000"/>
          </a:blip>
          <a:srcRect t="4498"/>
          <a:stretch>
            <a:fillRect/>
          </a:stretch>
        </p:blipFill>
        <p:spPr bwMode="auto">
          <a:xfrm>
            <a:off x="8150225" y="71438"/>
            <a:ext cx="850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00D7E-421F-42DD-9A1D-00352C0AB9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901EA-7A8F-4583-9A5D-0D3C1F6A39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CF939-D09E-4ED0-A52D-6910713F71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A6E18-D978-466A-8CC1-C3F0CABF71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788A7-45BA-473F-9ADA-8CDD84C0D5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6806-9069-4699-875E-9CE67219A7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55B7-4BF2-4354-99C0-6BF817E2F3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B1EA5-CB39-4618-96F6-C01A7649F4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BAF48-4C0D-4B75-845A-4D92C4B4AE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DD6D-FD92-4792-BA6A-C4C657C5DF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E5A2-E561-4B64-B564-F6E0E2E795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E0D9D-0089-49DB-9BC8-A7C77E71C6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BBC0ED22-E421-4918-A9F0-533F1D84B2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3"/>
          <p:cNvSpPr txBox="1">
            <a:spLocks noChangeArrowheads="1"/>
          </p:cNvSpPr>
          <p:nvPr/>
        </p:nvSpPr>
        <p:spPr bwMode="auto">
          <a:xfrm>
            <a:off x="0" y="2564904"/>
            <a:ext cx="9144000" cy="1300421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wrap="square" lIns="68644" tIns="34322" rIns="68644" bIns="34322">
            <a:spAutoFit/>
          </a:bodyPr>
          <a:lstStyle/>
          <a:p>
            <a:pPr algn="ctr" defTabSz="912813"/>
            <a:r>
              <a:rPr lang="es-MX" sz="4000" b="1" dirty="0" smtClean="0">
                <a:solidFill>
                  <a:schemeClr val="bg1"/>
                </a:solidFill>
              </a:rPr>
              <a:t>MOVILIDAD EN LA CIUDAD CAPITAL DE CARACAS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 cstate="print"/>
          <a:srcRect l="35938" t="34619" r="21875" b="37549"/>
          <a:stretch>
            <a:fillRect/>
          </a:stretch>
        </p:blipFill>
        <p:spPr bwMode="auto">
          <a:xfrm>
            <a:off x="0" y="620688"/>
            <a:ext cx="313531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 cstate="print"/>
          <a:srcRect l="35352" t="64648" r="21289" b="7520"/>
          <a:stretch>
            <a:fillRect/>
          </a:stretch>
        </p:blipFill>
        <p:spPr bwMode="auto">
          <a:xfrm>
            <a:off x="5724128" y="620688"/>
            <a:ext cx="31051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 cstate="print"/>
          <a:srcRect l="35742" t="32959" r="20898" b="37744"/>
          <a:stretch>
            <a:fillRect/>
          </a:stretch>
        </p:blipFill>
        <p:spPr bwMode="auto">
          <a:xfrm>
            <a:off x="2987824" y="4221088"/>
            <a:ext cx="3220963" cy="187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12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57875"/>
            <a:ext cx="714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77091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2000" b="1" dirty="0">
                <a:solidFill>
                  <a:schemeClr val="bg1"/>
                </a:solidFill>
              </a:rPr>
              <a:t>¿</a:t>
            </a:r>
            <a:r>
              <a:rPr lang="es-VE" sz="2000" b="1" dirty="0" smtClean="0">
                <a:solidFill>
                  <a:schemeClr val="bg1"/>
                </a:solidFill>
              </a:rPr>
              <a:t>Cómo nos movemos en Caracas?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5" name="Text Box 1332"/>
          <p:cNvSpPr txBox="1">
            <a:spLocks noChangeArrowheads="1"/>
          </p:cNvSpPr>
          <p:nvPr/>
        </p:nvSpPr>
        <p:spPr bwMode="auto">
          <a:xfrm>
            <a:off x="251520" y="1124744"/>
            <a:ext cx="84963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Distribución territorial de los caraqueños </a:t>
            </a:r>
            <a:r>
              <a:rPr lang="es-ES" sz="2400" b="1" dirty="0">
                <a:solidFill>
                  <a:srgbClr val="FF0000"/>
                </a:solidFill>
              </a:rPr>
              <a:t>con ingresos altos y medios (ABC</a:t>
            </a:r>
            <a:r>
              <a:rPr lang="es-ES" sz="2400" b="1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15868" t="19761" r="11044" b="14720"/>
          <a:stretch>
            <a:fillRect/>
          </a:stretch>
        </p:blipFill>
        <p:spPr bwMode="auto">
          <a:xfrm>
            <a:off x="683568" y="2204864"/>
            <a:ext cx="781425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44488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1800" b="1" dirty="0" smtClean="0">
                <a:solidFill>
                  <a:schemeClr val="bg1"/>
                </a:solidFill>
              </a:rPr>
              <a:t>TEORÌAS DE MOVILIDAD</a:t>
            </a:r>
            <a:endParaRPr lang="es-VE" sz="1800" b="1" dirty="0">
              <a:solidFill>
                <a:schemeClr val="bg1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12176" t="14721" r="8829" b="8421"/>
          <a:stretch>
            <a:fillRect/>
          </a:stretch>
        </p:blipFill>
        <p:spPr bwMode="auto">
          <a:xfrm>
            <a:off x="899592" y="1196752"/>
            <a:ext cx="77048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203848" y="5877272"/>
            <a:ext cx="3605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/>
              <a:t>[ </a:t>
            </a:r>
            <a:r>
              <a:rPr lang="es-ES" sz="1200" b="1" dirty="0" err="1" smtClean="0"/>
              <a:t>Ilustacion</a:t>
            </a:r>
            <a:r>
              <a:rPr lang="es-ES" sz="1200" b="1" dirty="0" smtClean="0"/>
              <a:t>, </a:t>
            </a:r>
            <a:r>
              <a:rPr lang="es-ES" sz="1200" b="1" dirty="0"/>
              <a:t>Peter </a:t>
            </a:r>
            <a:r>
              <a:rPr lang="es-ES" sz="1200" b="1" dirty="0" err="1"/>
              <a:t>Danielsoson</a:t>
            </a:r>
            <a:r>
              <a:rPr lang="es-ES" sz="1200" b="1" dirty="0"/>
              <a:t>, Volvo Buses]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77091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2000" b="1" dirty="0" smtClean="0">
                <a:solidFill>
                  <a:schemeClr val="bg1"/>
                </a:solidFill>
              </a:rPr>
              <a:t>El METRO DE CARACAS frente a la movilidad en la Ciudad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5" name="Text Box 1332"/>
          <p:cNvSpPr txBox="1">
            <a:spLocks noChangeArrowheads="1"/>
          </p:cNvSpPr>
          <p:nvPr/>
        </p:nvSpPr>
        <p:spPr bwMode="auto">
          <a:xfrm>
            <a:off x="251520" y="1124744"/>
            <a:ext cx="84963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Contamos con 3 modos de transporte integrados.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 l="35352" t="64648" r="21289" b="7520"/>
          <a:stretch>
            <a:fillRect/>
          </a:stretch>
        </p:blipFill>
        <p:spPr bwMode="auto">
          <a:xfrm>
            <a:off x="5580112" y="2420888"/>
            <a:ext cx="31051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 l="35938" t="34619" r="21875" b="37549"/>
          <a:stretch>
            <a:fillRect/>
          </a:stretch>
        </p:blipFill>
        <p:spPr bwMode="auto">
          <a:xfrm>
            <a:off x="539552" y="2276872"/>
            <a:ext cx="313531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 l="35742" t="32959" r="20898" b="37744"/>
          <a:stretch>
            <a:fillRect/>
          </a:stretch>
        </p:blipFill>
        <p:spPr bwMode="auto">
          <a:xfrm>
            <a:off x="2987824" y="4365104"/>
            <a:ext cx="3220963" cy="187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44488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1800" b="1">
                <a:solidFill>
                  <a:schemeClr val="bg1"/>
                </a:solidFill>
              </a:rPr>
              <a:t>LÍNEAS ACTUALES Y EN CONSTRUCCIÓN</a:t>
            </a:r>
          </a:p>
        </p:txBody>
      </p:sp>
      <p:sp>
        <p:nvSpPr>
          <p:cNvPr id="9219" name="Text Box 1334"/>
          <p:cNvSpPr txBox="1">
            <a:spLocks noChangeArrowheads="1"/>
          </p:cNvSpPr>
          <p:nvPr/>
        </p:nvSpPr>
        <p:spPr bwMode="auto">
          <a:xfrm>
            <a:off x="8748713" y="6553200"/>
            <a:ext cx="395287" cy="3048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400" b="1">
                <a:solidFill>
                  <a:schemeClr val="bg1"/>
                </a:solidFill>
              </a:rPr>
              <a:t>3</a:t>
            </a:r>
            <a:endParaRPr lang="es-ES" sz="1400" b="1">
              <a:solidFill>
                <a:schemeClr val="bg1"/>
              </a:solidFill>
            </a:endParaRPr>
          </a:p>
        </p:txBody>
      </p:sp>
      <p:pic>
        <p:nvPicPr>
          <p:cNvPr id="9220" name="Picture 23" descr="2011 05 12 MAPA DE MESA METRO ACTUAL NUE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44488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1800" b="1">
                <a:solidFill>
                  <a:schemeClr val="bg1"/>
                </a:solidFill>
              </a:rPr>
              <a:t>LÍNEAS ACTUALES Y EN CONSTRUCCIÓN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 l="12305" t="18311" r="18535" b="26758"/>
          <a:stretch>
            <a:fillRect/>
          </a:stretch>
        </p:blipFill>
        <p:spPr bwMode="auto">
          <a:xfrm>
            <a:off x="142875" y="928688"/>
            <a:ext cx="88582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44488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1800" b="1" dirty="0" smtClean="0">
                <a:solidFill>
                  <a:schemeClr val="bg1"/>
                </a:solidFill>
              </a:rPr>
              <a:t>Estadísticas de movilidad en el Metro de Caracas</a:t>
            </a:r>
            <a:endParaRPr lang="es-VE" sz="1800" b="1" dirty="0">
              <a:solidFill>
                <a:schemeClr val="bg1"/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1081" y="908720"/>
            <a:ext cx="9142135" cy="5949280"/>
            <a:chOff x="11081" y="908720"/>
            <a:chExt cx="9142135" cy="5949280"/>
          </a:xfrm>
        </p:grpSpPr>
        <p:pic>
          <p:nvPicPr>
            <p:cNvPr id="757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914" t="23540" r="19165" b="13461"/>
            <a:stretch>
              <a:fillRect/>
            </a:stretch>
          </p:blipFill>
          <p:spPr bwMode="auto">
            <a:xfrm>
              <a:off x="11081" y="908720"/>
              <a:ext cx="9142135" cy="5949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7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2781" t="31100" r="30977" b="62600"/>
            <a:stretch>
              <a:fillRect/>
            </a:stretch>
          </p:blipFill>
          <p:spPr bwMode="auto">
            <a:xfrm>
              <a:off x="5335368" y="1844824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44488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1800" b="1" dirty="0" smtClean="0">
                <a:solidFill>
                  <a:schemeClr val="bg1"/>
                </a:solidFill>
              </a:rPr>
              <a:t>Estadísticas de movilidad en el Metro de Caracas</a:t>
            </a:r>
            <a:endParaRPr lang="es-VE" sz="1800" b="1" dirty="0">
              <a:solidFill>
                <a:schemeClr val="bg1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-17748" y="980728"/>
            <a:ext cx="9161748" cy="5877272"/>
            <a:chOff x="-17748" y="980728"/>
            <a:chExt cx="9161748" cy="5877272"/>
          </a:xfrm>
        </p:grpSpPr>
        <p:pic>
          <p:nvPicPr>
            <p:cNvPr id="768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5129" t="20789" r="21379" b="18501"/>
            <a:stretch>
              <a:fillRect/>
            </a:stretch>
          </p:blipFill>
          <p:spPr bwMode="auto">
            <a:xfrm>
              <a:off x="-17748" y="980728"/>
              <a:ext cx="9161748" cy="5877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2781" t="31100" r="30977" b="62600"/>
            <a:stretch>
              <a:fillRect/>
            </a:stretch>
          </p:blipFill>
          <p:spPr bwMode="auto">
            <a:xfrm>
              <a:off x="4499992" y="2074496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44488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1800" b="1" dirty="0" smtClean="0">
                <a:solidFill>
                  <a:schemeClr val="bg1"/>
                </a:solidFill>
              </a:rPr>
              <a:t>Imágenes del Metro de Caracas en hora pico (Plaza Venezuela L1).</a:t>
            </a:r>
            <a:endParaRPr lang="es-VE" sz="1800" b="1" dirty="0">
              <a:solidFill>
                <a:schemeClr val="bg1"/>
              </a:solidFill>
            </a:endParaRPr>
          </a:p>
        </p:txBody>
      </p:sp>
      <p:pic>
        <p:nvPicPr>
          <p:cNvPr id="74755" name="Picture 3" descr="C:\Users\JESSICA\Desktop\metro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047750"/>
            <a:ext cx="635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44488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1800" b="1" dirty="0" smtClean="0">
                <a:solidFill>
                  <a:schemeClr val="bg1"/>
                </a:solidFill>
              </a:rPr>
              <a:t>Imágenes del Metro de Caracas en hora pico (Plaza Venezuela L1).</a:t>
            </a:r>
            <a:endParaRPr lang="es-VE" sz="1800" b="1" dirty="0">
              <a:solidFill>
                <a:schemeClr val="bg1"/>
              </a:solidFill>
            </a:endParaRP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 l="1274" t="21020" r="35973" b="23540"/>
          <a:stretch>
            <a:fillRect/>
          </a:stretch>
        </p:blipFill>
        <p:spPr bwMode="auto">
          <a:xfrm>
            <a:off x="683568" y="1412776"/>
            <a:ext cx="77899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44488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1800" b="1" dirty="0" smtClean="0">
                <a:solidFill>
                  <a:schemeClr val="bg1"/>
                </a:solidFill>
              </a:rPr>
              <a:t>Proyecto de Rehabilitación</a:t>
            </a:r>
            <a:endParaRPr lang="es-VE" sz="1800" b="1" dirty="0">
              <a:solidFill>
                <a:schemeClr val="bg1"/>
              </a:solidFill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771775" y="981075"/>
            <a:ext cx="37147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1800" b="1" dirty="0">
                <a:solidFill>
                  <a:srgbClr val="FF0000"/>
                </a:solidFill>
                <a:latin typeface="+mn-lt"/>
                <a:cs typeface="+mn-cs"/>
              </a:rPr>
              <a:t>REHABILITACIÓN LÍNEA 1</a:t>
            </a:r>
            <a:endParaRPr lang="es-ES" sz="18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41988" name="Picture 4" descr="C:\Documents and Settings\ahernandez10\Escritorio\documentos de G.P.O\logos\l1reh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21338"/>
            <a:ext cx="147637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 descr="F:\GID\ARCHIVOS NUEVOS\fotos 26-12-10\P1020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291623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3" descr="F:\GID\ARCHIVOS NUEVOS\fotos 26-12-10\P10207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557338"/>
            <a:ext cx="28082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4" descr="F:\GID\ARCHIVOS NUEVOS\fotos 26-12-10\P10207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1557338"/>
            <a:ext cx="26876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5" descr="F:\GID\ARCHIVOS NUEVOS\fotos 26-12-10\P10208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4005263"/>
            <a:ext cx="302418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6" descr="F:\GID\ARCHIVOS NUEVOS\fotos 26-12-10\P10208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3860800"/>
            <a:ext cx="32654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es-ES" sz="2200" b="1" dirty="0" smtClean="0">
                <a:solidFill>
                  <a:srgbClr val="FF0000"/>
                </a:solidFill>
              </a:rPr>
              <a:t>LA C.A. METRO DE CARACAS.</a:t>
            </a:r>
          </a:p>
          <a:p>
            <a:pPr>
              <a:defRPr/>
            </a:pPr>
            <a:r>
              <a:rPr lang="es-ES" sz="2200" b="1" dirty="0" smtClean="0">
                <a:solidFill>
                  <a:srgbClr val="FF0000"/>
                </a:solidFill>
              </a:rPr>
              <a:t>LÍNEAS ACTUALES.</a:t>
            </a:r>
          </a:p>
          <a:p>
            <a:pPr>
              <a:defRPr/>
            </a:pPr>
            <a:r>
              <a:rPr lang="es-ES" sz="2200" b="1" dirty="0" smtClean="0">
                <a:solidFill>
                  <a:srgbClr val="FF0000"/>
                </a:solidFill>
              </a:rPr>
              <a:t>LÍNEAS EN CONSTRUCCIÓN.</a:t>
            </a:r>
          </a:p>
          <a:p>
            <a:pPr lvl="1">
              <a:defRPr/>
            </a:pPr>
            <a:r>
              <a:rPr lang="es-ES" sz="1800" b="1" dirty="0" smtClean="0">
                <a:solidFill>
                  <a:srgbClr val="FF0000"/>
                </a:solidFill>
              </a:rPr>
              <a:t>METROCABLE SAN AGUSTÍN.</a:t>
            </a:r>
          </a:p>
          <a:p>
            <a:pPr lvl="1">
              <a:defRPr/>
            </a:pPr>
            <a:r>
              <a:rPr lang="es-ES" sz="1800" b="1" dirty="0" smtClean="0">
                <a:solidFill>
                  <a:srgbClr val="FF0000"/>
                </a:solidFill>
              </a:rPr>
              <a:t>ESTENSIÓN LÍNEA 3 (VALLE – RINCONADA).</a:t>
            </a:r>
          </a:p>
          <a:p>
            <a:pPr lvl="1">
              <a:defRPr/>
            </a:pPr>
            <a:r>
              <a:rPr lang="es-ES" sz="1800" b="1" dirty="0" smtClean="0">
                <a:solidFill>
                  <a:srgbClr val="FF0000"/>
                </a:solidFill>
              </a:rPr>
              <a:t>LÍNEA 5.</a:t>
            </a:r>
            <a:endParaRPr lang="es-ES" sz="1800" b="1" dirty="0" smtClean="0"/>
          </a:p>
          <a:p>
            <a:pPr lvl="1">
              <a:defRPr/>
            </a:pPr>
            <a:r>
              <a:rPr lang="es-ES" sz="1800" b="1" dirty="0" smtClean="0">
                <a:solidFill>
                  <a:srgbClr val="FF0000"/>
                </a:solidFill>
              </a:rPr>
              <a:t>GUARENAS – GUATIRE.</a:t>
            </a:r>
          </a:p>
          <a:p>
            <a:pPr lvl="1">
              <a:defRPr/>
            </a:pPr>
            <a:r>
              <a:rPr lang="es-ES" sz="1800" b="1" dirty="0" smtClean="0">
                <a:solidFill>
                  <a:srgbClr val="FF0000"/>
                </a:solidFill>
              </a:rPr>
              <a:t>METROCABLE MARICHE.</a:t>
            </a:r>
          </a:p>
          <a:p>
            <a:pPr lvl="1">
              <a:defRPr/>
            </a:pPr>
            <a:r>
              <a:rPr lang="es-ES" sz="1800" b="1" dirty="0" smtClean="0">
                <a:solidFill>
                  <a:srgbClr val="FF0000"/>
                </a:solidFill>
              </a:rPr>
              <a:t>CABLE-TREN BOLIVARIANO.</a:t>
            </a:r>
          </a:p>
          <a:p>
            <a:pPr lvl="1">
              <a:defRPr/>
            </a:pPr>
            <a:r>
              <a:rPr lang="es-ES" sz="1800" b="1" dirty="0" smtClean="0">
                <a:solidFill>
                  <a:srgbClr val="FF0000"/>
                </a:solidFill>
              </a:rPr>
              <a:t>LÍNEA 2 DE METRO LOS TEQUES.</a:t>
            </a:r>
          </a:p>
          <a:p>
            <a:pPr marL="360363" lvl="1" indent="-360363">
              <a:buFont typeface="Arial" pitchFamily="34" charset="0"/>
              <a:buChar char="•"/>
              <a:defRPr/>
            </a:pPr>
            <a:r>
              <a:rPr lang="es-ES" sz="2200" b="1" dirty="0" smtClean="0">
                <a:solidFill>
                  <a:srgbClr val="FF0000"/>
                </a:solidFill>
                <a:ea typeface="+mn-ea"/>
                <a:cs typeface="+mn-cs"/>
              </a:rPr>
              <a:t>REHABILITACIÓN LÍNEA 1.</a:t>
            </a:r>
          </a:p>
          <a:p>
            <a:pPr marL="360363" lvl="1" indent="-360363">
              <a:buFont typeface="Arial" pitchFamily="34" charset="0"/>
              <a:buChar char="•"/>
              <a:defRPr/>
            </a:pPr>
            <a:r>
              <a:rPr lang="es-ES" sz="2200" b="1" dirty="0" smtClean="0">
                <a:solidFill>
                  <a:srgbClr val="FF0000"/>
                </a:solidFill>
                <a:ea typeface="+mn-ea"/>
                <a:cs typeface="+mn-cs"/>
              </a:rPr>
              <a:t>PROYECTOS</a:t>
            </a:r>
          </a:p>
          <a:p>
            <a:pPr marL="760413" lvl="2" indent="-360363">
              <a:buFontTx/>
              <a:buChar char="-"/>
              <a:defRPr/>
            </a:pPr>
            <a:r>
              <a:rPr lang="es-ES" sz="1800" b="1" dirty="0" smtClean="0">
                <a:solidFill>
                  <a:srgbClr val="FF0000"/>
                </a:solidFill>
              </a:rPr>
              <a:t>METRO TAXI</a:t>
            </a:r>
          </a:p>
          <a:p>
            <a:pPr marL="760413" lvl="2" indent="-360363">
              <a:buFontTx/>
              <a:buChar char="-"/>
              <a:defRPr/>
            </a:pPr>
            <a:r>
              <a:rPr lang="es-ES" sz="1800" b="1" dirty="0" smtClean="0">
                <a:solidFill>
                  <a:srgbClr val="FF0000"/>
                </a:solidFill>
              </a:rPr>
              <a:t>METRO MOTO</a:t>
            </a:r>
          </a:p>
          <a:p>
            <a:pPr marL="760413" lvl="2" indent="-360363">
              <a:buFontTx/>
              <a:buChar char="-"/>
              <a:defRPr/>
            </a:pPr>
            <a:r>
              <a:rPr lang="es-ES" sz="1800" b="1" dirty="0" smtClean="0">
                <a:solidFill>
                  <a:srgbClr val="FF0000"/>
                </a:solidFill>
              </a:rPr>
              <a:t>METRO RUSTICO.</a:t>
            </a:r>
          </a:p>
          <a:p>
            <a:pPr marL="360363" lvl="1" indent="-360363">
              <a:buFontTx/>
              <a:buNone/>
              <a:defRPr/>
            </a:pPr>
            <a:endParaRPr lang="es-ES" sz="1400" b="1" dirty="0" smtClean="0">
              <a:solidFill>
                <a:srgbClr val="FF0000"/>
              </a:solidFill>
            </a:endParaRPr>
          </a:p>
          <a:p>
            <a:pPr marL="360363" lvl="1" indent="-360363">
              <a:buFontTx/>
              <a:buNone/>
              <a:defRPr/>
            </a:pPr>
            <a:endParaRPr lang="es-ES" sz="1400" b="1" dirty="0" smtClean="0">
              <a:solidFill>
                <a:srgbClr val="FF0000"/>
              </a:solidFill>
            </a:endParaRPr>
          </a:p>
          <a:p>
            <a:pPr lvl="1">
              <a:buFontTx/>
              <a:buNone/>
              <a:defRPr/>
            </a:pPr>
            <a:endParaRPr lang="es-ES" sz="1400" b="1" dirty="0" smtClean="0">
              <a:solidFill>
                <a:srgbClr val="FF0000"/>
              </a:solidFill>
            </a:endParaRPr>
          </a:p>
        </p:txBody>
      </p:sp>
      <p:sp>
        <p:nvSpPr>
          <p:cNvPr id="4099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44488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ES" sz="1800" b="1">
                <a:solidFill>
                  <a:schemeClr val="bg1"/>
                </a:solidFill>
              </a:rPr>
              <a:t>AGENDA</a:t>
            </a:r>
            <a:endParaRPr lang="es-VE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44488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1800" b="1" dirty="0" smtClean="0">
                <a:solidFill>
                  <a:schemeClr val="bg1"/>
                </a:solidFill>
              </a:rPr>
              <a:t>Proyecto de Rehabilitación</a:t>
            </a:r>
            <a:endParaRPr lang="es-VE" sz="1800" b="1" dirty="0">
              <a:solidFill>
                <a:schemeClr val="bg1"/>
              </a:solidFill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843808" y="1412776"/>
            <a:ext cx="5760665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800" i="1" dirty="0"/>
              <a:t>"¿Dime a qué velocidad te mueves y te diré quién eres? Si no puedes </a:t>
            </a:r>
            <a:r>
              <a:rPr lang="es-ES" sz="1800" i="1" dirty="0" smtClean="0"/>
              <a:t>contar más </a:t>
            </a:r>
            <a:r>
              <a:rPr lang="es-ES" sz="1800" i="1" dirty="0"/>
              <a:t>que con tus propios pies para desplazarte, eres un marginado, porque</a:t>
            </a:r>
          </a:p>
          <a:p>
            <a:r>
              <a:rPr lang="es-ES" sz="1800" i="1" dirty="0"/>
              <a:t>desde años atrás, el vehículo se ha convertido en signo de selección social y </a:t>
            </a:r>
            <a:r>
              <a:rPr lang="es-ES" sz="1800" i="1" dirty="0" smtClean="0"/>
              <a:t>en condición </a:t>
            </a:r>
            <a:r>
              <a:rPr lang="es-ES" sz="1800" i="1" dirty="0"/>
              <a:t>para la participación en la vida nacional. Dondequiera que la</a:t>
            </a:r>
          </a:p>
          <a:p>
            <a:r>
              <a:rPr lang="es-ES" sz="1800" i="1" dirty="0"/>
              <a:t>industria del transporte ha hecho franquear a sus pasajeros una barrera </a:t>
            </a:r>
            <a:r>
              <a:rPr lang="es-ES" sz="1800" i="1" dirty="0" smtClean="0"/>
              <a:t>crítica de </a:t>
            </a:r>
            <a:r>
              <a:rPr lang="es-ES" sz="1800" i="1" dirty="0"/>
              <a:t>velocidad, inevitablemente establece nuevos privilegios para la minoría </a:t>
            </a:r>
            <a:r>
              <a:rPr lang="es-ES" sz="1800" i="1" dirty="0" smtClean="0"/>
              <a:t>y agobia </a:t>
            </a:r>
            <a:r>
              <a:rPr lang="es-ES" sz="1800" i="1" dirty="0"/>
              <a:t>a la mayoría</a:t>
            </a:r>
            <a:r>
              <a:rPr lang="es-ES" sz="1800" i="1" dirty="0" smtClean="0"/>
              <a:t>...“</a:t>
            </a:r>
          </a:p>
          <a:p>
            <a:endParaRPr lang="es-ES" sz="1800" b="1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r"/>
            <a:r>
              <a:rPr lang="es-ES" sz="1800" b="1" i="1" dirty="0" err="1"/>
              <a:t>Ivan</a:t>
            </a:r>
            <a:r>
              <a:rPr lang="es-ES" sz="1800" b="1" i="1" dirty="0"/>
              <a:t> </a:t>
            </a:r>
            <a:r>
              <a:rPr lang="es-ES" sz="1800" b="1" i="1" dirty="0" err="1"/>
              <a:t>Illich</a:t>
            </a:r>
            <a:r>
              <a:rPr lang="es-ES" sz="1800" b="1" i="1" dirty="0"/>
              <a:t>.</a:t>
            </a:r>
          </a:p>
          <a:p>
            <a:pPr algn="r"/>
            <a:r>
              <a:rPr lang="es-ES" sz="1800" b="1" i="1" dirty="0"/>
              <a:t>Energía y Equidad.</a:t>
            </a:r>
          </a:p>
          <a:p>
            <a:pPr algn="r"/>
            <a:r>
              <a:rPr lang="es-ES" sz="1800" b="1" i="1" dirty="0"/>
              <a:t>Barcelona, 1974.</a:t>
            </a:r>
            <a:endParaRPr lang="es-ES" sz="18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3"/>
          <p:cNvSpPr txBox="1">
            <a:spLocks noChangeArrowheads="1"/>
          </p:cNvSpPr>
          <p:nvPr/>
        </p:nvSpPr>
        <p:spPr bwMode="auto">
          <a:xfrm>
            <a:off x="0" y="2857500"/>
            <a:ext cx="9144000" cy="684213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MX" sz="4000" b="1">
                <a:solidFill>
                  <a:schemeClr val="bg1"/>
                </a:solidFill>
              </a:rPr>
              <a:t>MUCHAS GRACIAS</a:t>
            </a:r>
            <a:endParaRPr lang="es-VE" sz="4000" b="1">
              <a:solidFill>
                <a:schemeClr val="bg1"/>
              </a:solidFill>
            </a:endParaRPr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3" cstate="print"/>
          <a:srcRect l="35938" t="34619" r="21875" b="37549"/>
          <a:stretch>
            <a:fillRect/>
          </a:stretch>
        </p:blipFill>
        <p:spPr bwMode="auto">
          <a:xfrm>
            <a:off x="0" y="1071563"/>
            <a:ext cx="313531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7"/>
          <p:cNvPicPr>
            <a:picLocks noChangeAspect="1" noChangeArrowheads="1"/>
          </p:cNvPicPr>
          <p:nvPr/>
        </p:nvPicPr>
        <p:blipFill>
          <a:blip r:embed="rId3" cstate="print"/>
          <a:srcRect l="35352" t="64648" r="21289" b="7520"/>
          <a:stretch>
            <a:fillRect/>
          </a:stretch>
        </p:blipFill>
        <p:spPr bwMode="auto">
          <a:xfrm>
            <a:off x="5753100" y="1143000"/>
            <a:ext cx="31051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8"/>
          <p:cNvPicPr>
            <a:picLocks noChangeAspect="1" noChangeArrowheads="1"/>
          </p:cNvPicPr>
          <p:nvPr/>
        </p:nvPicPr>
        <p:blipFill>
          <a:blip r:embed="rId4" cstate="print"/>
          <a:srcRect l="35742" t="32959" r="20898" b="37744"/>
          <a:stretch>
            <a:fillRect/>
          </a:stretch>
        </p:blipFill>
        <p:spPr bwMode="auto">
          <a:xfrm>
            <a:off x="2143125" y="3571875"/>
            <a:ext cx="40465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2231" name="9 Rectángulo"/>
          <p:cNvSpPr>
            <a:spLocks noChangeArrowheads="1"/>
          </p:cNvSpPr>
          <p:nvPr/>
        </p:nvSpPr>
        <p:spPr bwMode="auto">
          <a:xfrm>
            <a:off x="917575" y="2465388"/>
            <a:ext cx="2214563" cy="357187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60000"/>
              </a:lnSpc>
              <a:spcBef>
                <a:spcPct val="50000"/>
              </a:spcBef>
            </a:pPr>
            <a:endParaRPr lang="es-ES">
              <a:solidFill>
                <a:srgbClr val="FFFFFF"/>
              </a:solidFill>
            </a:endParaRPr>
          </a:p>
        </p:txBody>
      </p:sp>
      <p:sp useBgFill="1">
        <p:nvSpPr>
          <p:cNvPr id="52232" name="10 Rectángulo"/>
          <p:cNvSpPr>
            <a:spLocks noChangeArrowheads="1"/>
          </p:cNvSpPr>
          <p:nvPr/>
        </p:nvSpPr>
        <p:spPr bwMode="auto">
          <a:xfrm>
            <a:off x="7215188" y="2500313"/>
            <a:ext cx="1928812" cy="261937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60000"/>
              </a:lnSpc>
              <a:spcBef>
                <a:spcPct val="50000"/>
              </a:spcBef>
            </a:pPr>
            <a:endParaRPr lang="es-ES">
              <a:solidFill>
                <a:srgbClr val="FFFFFF"/>
              </a:solidFill>
            </a:endParaRPr>
          </a:p>
        </p:txBody>
      </p:sp>
      <p:sp useBgFill="1">
        <p:nvSpPr>
          <p:cNvPr id="52233" name="11 Rectángulo"/>
          <p:cNvSpPr>
            <a:spLocks noChangeArrowheads="1"/>
          </p:cNvSpPr>
          <p:nvPr/>
        </p:nvSpPr>
        <p:spPr bwMode="auto">
          <a:xfrm>
            <a:off x="3500438" y="5572125"/>
            <a:ext cx="3000375" cy="357188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60000"/>
              </a:lnSpc>
              <a:spcBef>
                <a:spcPct val="50000"/>
              </a:spcBef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52234" name="12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57875"/>
            <a:ext cx="714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77091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2000" b="1" dirty="0">
                <a:solidFill>
                  <a:schemeClr val="bg1"/>
                </a:solidFill>
              </a:rPr>
              <a:t>¿</a:t>
            </a:r>
            <a:r>
              <a:rPr lang="es-VE" sz="2000" b="1" dirty="0" smtClean="0">
                <a:solidFill>
                  <a:schemeClr val="bg1"/>
                </a:solidFill>
              </a:rPr>
              <a:t>Cómo nos movemos en Caracas?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20" name="Text Box 1332"/>
          <p:cNvSpPr txBox="1">
            <a:spLocks noChangeArrowheads="1"/>
          </p:cNvSpPr>
          <p:nvPr/>
        </p:nvSpPr>
        <p:spPr bwMode="auto">
          <a:xfrm>
            <a:off x="251520" y="1124744"/>
            <a:ext cx="8496300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800" b="1" dirty="0" smtClean="0">
                <a:solidFill>
                  <a:srgbClr val="FF0000"/>
                </a:solidFill>
              </a:rPr>
              <a:t>Encuesta de Movilidad</a:t>
            </a:r>
          </a:p>
          <a:p>
            <a:pPr algn="ctr"/>
            <a:endParaRPr lang="es-ES" sz="18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</a:rPr>
              <a:t> Noviembre – Febrero de 2010</a:t>
            </a:r>
          </a:p>
          <a:p>
            <a:pPr>
              <a:buFont typeface="Arial" pitchFamily="34" charset="0"/>
              <a:buChar char="•"/>
            </a:pPr>
            <a:r>
              <a:rPr lang="es-ES" sz="1800" b="1" dirty="0">
                <a:solidFill>
                  <a:schemeClr val="tx1"/>
                </a:solidFill>
              </a:rPr>
              <a:t> </a:t>
            </a:r>
            <a:r>
              <a:rPr lang="es-ES" sz="1800" b="1" dirty="0" smtClean="0">
                <a:solidFill>
                  <a:schemeClr val="tx1"/>
                </a:solidFill>
              </a:rPr>
              <a:t>20.000 entrevistas en 32 parroquias del Distrito Metropolitano de Caracas.</a:t>
            </a:r>
          </a:p>
          <a:p>
            <a:pPr>
              <a:buFont typeface="Arial" pitchFamily="34" charset="0"/>
              <a:buChar char="•"/>
            </a:pPr>
            <a:r>
              <a:rPr lang="es-ES" sz="1800" b="1" dirty="0">
                <a:solidFill>
                  <a:schemeClr val="tx1"/>
                </a:solidFill>
              </a:rPr>
              <a:t> </a:t>
            </a:r>
            <a:r>
              <a:rPr lang="es-ES" sz="1800" b="1" dirty="0" smtClean="0">
                <a:solidFill>
                  <a:schemeClr val="tx1"/>
                </a:solidFill>
              </a:rPr>
              <a:t>3% del total de los hogares de Caracas.</a:t>
            </a:r>
            <a:r>
              <a:rPr lang="es-ES" sz="1800" b="1" dirty="0" smtClean="0">
                <a:solidFill>
                  <a:srgbClr val="FF0000"/>
                </a:solidFill>
              </a:rPr>
              <a:t> </a:t>
            </a:r>
            <a:endParaRPr lang="es-ES" sz="1800" b="1" dirty="0">
              <a:solidFill>
                <a:srgbClr val="FF0000"/>
              </a:solidFill>
            </a:endParaRPr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" cstate="print"/>
          <a:srcRect l="13086" t="15980" r="7180" b="17241"/>
          <a:stretch>
            <a:fillRect/>
          </a:stretch>
        </p:blipFill>
        <p:spPr bwMode="auto">
          <a:xfrm>
            <a:off x="611560" y="2708920"/>
            <a:ext cx="77768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77091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2000" b="1" dirty="0">
                <a:solidFill>
                  <a:schemeClr val="bg1"/>
                </a:solidFill>
              </a:rPr>
              <a:t>¿</a:t>
            </a:r>
            <a:r>
              <a:rPr lang="es-VE" sz="2000" b="1" dirty="0" smtClean="0">
                <a:solidFill>
                  <a:schemeClr val="bg1"/>
                </a:solidFill>
              </a:rPr>
              <a:t>Cómo nos movemos en Caracas?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20" name="Text Box 1332"/>
          <p:cNvSpPr txBox="1">
            <a:spLocks noChangeArrowheads="1"/>
          </p:cNvSpPr>
          <p:nvPr/>
        </p:nvSpPr>
        <p:spPr bwMode="auto">
          <a:xfrm>
            <a:off x="251520" y="1124744"/>
            <a:ext cx="84963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800" b="1" dirty="0" smtClean="0">
                <a:solidFill>
                  <a:srgbClr val="FF0000"/>
                </a:solidFill>
              </a:rPr>
              <a:t>¿Cuanto viajamos en Caracas?</a:t>
            </a:r>
          </a:p>
          <a:p>
            <a:endParaRPr lang="es-ES" sz="1800" b="1" dirty="0" smtClean="0">
              <a:solidFill>
                <a:srgbClr val="FF0000"/>
              </a:solidFill>
            </a:endParaRPr>
          </a:p>
          <a:p>
            <a:r>
              <a:rPr lang="es-ES" sz="2400" b="1" dirty="0" smtClean="0">
                <a:solidFill>
                  <a:srgbClr val="FF0000"/>
                </a:solidFill>
              </a:rPr>
              <a:t>5.693.264</a:t>
            </a:r>
            <a:r>
              <a:rPr lang="es-ES" sz="1800" b="1" dirty="0" smtClean="0">
                <a:solidFill>
                  <a:schemeClr val="tx1"/>
                </a:solidFill>
              </a:rPr>
              <a:t> viajes por día (sin considerar los viajes generados por las personas que residen en ciudades satélites y se trasladas frecuentemente a la ciudad Capital.  </a:t>
            </a:r>
            <a:endParaRPr lang="es-ES" sz="1800" b="1" dirty="0">
              <a:solidFill>
                <a:schemeClr val="tx1"/>
              </a:solidFill>
            </a:endParaRPr>
          </a:p>
        </p:txBody>
      </p:sp>
      <p:sp>
        <p:nvSpPr>
          <p:cNvPr id="5" name="Text Box 1332"/>
          <p:cNvSpPr txBox="1">
            <a:spLocks noChangeArrowheads="1"/>
          </p:cNvSpPr>
          <p:nvPr/>
        </p:nvSpPr>
        <p:spPr bwMode="auto">
          <a:xfrm>
            <a:off x="251520" y="3068960"/>
            <a:ext cx="84963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800" b="1" dirty="0" smtClean="0">
                <a:solidFill>
                  <a:srgbClr val="FF0000"/>
                </a:solidFill>
              </a:rPr>
              <a:t>¿En qué nos movemos?</a:t>
            </a:r>
          </a:p>
          <a:p>
            <a:endParaRPr lang="es-ES" sz="1800" b="1" dirty="0" smtClean="0">
              <a:solidFill>
                <a:srgbClr val="FF0000"/>
              </a:solidFill>
            </a:endParaRPr>
          </a:p>
          <a:p>
            <a:r>
              <a:rPr lang="es-ES" sz="2400" b="1" dirty="0" smtClean="0">
                <a:solidFill>
                  <a:schemeClr val="tx1"/>
                </a:solidFill>
              </a:rPr>
              <a:t>Transporte Público   </a:t>
            </a:r>
            <a:r>
              <a:rPr lang="es-ES" sz="2400" b="1" dirty="0" smtClean="0">
                <a:solidFill>
                  <a:srgbClr val="FF0000"/>
                </a:solidFill>
              </a:rPr>
              <a:t>3.357.887 = 58,98 %</a:t>
            </a:r>
          </a:p>
          <a:p>
            <a:r>
              <a:rPr lang="es-ES" sz="1800" b="1" dirty="0" smtClean="0">
                <a:solidFill>
                  <a:schemeClr val="tx1"/>
                </a:solidFill>
              </a:rPr>
              <a:t>     A Pie                                       1.304.896  =   22,92 %  </a:t>
            </a:r>
          </a:p>
          <a:p>
            <a:r>
              <a:rPr lang="es-ES" sz="1800" b="1" dirty="0" smtClean="0">
                <a:solidFill>
                  <a:schemeClr val="tx1"/>
                </a:solidFill>
              </a:rPr>
              <a:t>     </a:t>
            </a:r>
            <a:r>
              <a:rPr lang="es-ES" sz="1800" b="1" dirty="0" smtClean="0">
                <a:solidFill>
                  <a:schemeClr val="tx1"/>
                </a:solidFill>
              </a:rPr>
              <a:t>Vehículos particulares         </a:t>
            </a:r>
            <a:r>
              <a:rPr lang="es-ES" sz="1800" b="1" dirty="0" smtClean="0">
                <a:solidFill>
                  <a:schemeClr val="tx1"/>
                </a:solidFill>
              </a:rPr>
              <a:t> 1.029.912  =  18,09 %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15129" t="35280" r="38360" b="16841"/>
          <a:stretch>
            <a:fillRect/>
          </a:stretch>
        </p:blipFill>
        <p:spPr bwMode="auto">
          <a:xfrm>
            <a:off x="5364088" y="4578053"/>
            <a:ext cx="3779912" cy="227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77091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2000" b="1" dirty="0">
                <a:solidFill>
                  <a:schemeClr val="bg1"/>
                </a:solidFill>
              </a:rPr>
              <a:t>¿</a:t>
            </a:r>
            <a:r>
              <a:rPr lang="es-VE" sz="2000" b="1" dirty="0" smtClean="0">
                <a:solidFill>
                  <a:schemeClr val="bg1"/>
                </a:solidFill>
              </a:rPr>
              <a:t>Cómo nos movemos en Caracas?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20" name="Text Box 1332"/>
          <p:cNvSpPr txBox="1">
            <a:spLocks noChangeArrowheads="1"/>
          </p:cNvSpPr>
          <p:nvPr/>
        </p:nvSpPr>
        <p:spPr bwMode="auto">
          <a:xfrm>
            <a:off x="251520" y="1268760"/>
            <a:ext cx="849630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Viajes en Transporte Público (%)</a:t>
            </a:r>
          </a:p>
          <a:p>
            <a:endParaRPr lang="es-ES" sz="1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79512" y="1916832"/>
          <a:ext cx="878497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216"/>
                <a:gridCol w="1746639"/>
                <a:gridCol w="1382531"/>
                <a:gridCol w="1382531"/>
                <a:gridCol w="1382531"/>
                <a:gridCol w="13825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Vehículo por puesto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FF0000"/>
                          </a:solidFill>
                        </a:rPr>
                        <a:t>Metro</a:t>
                      </a:r>
                      <a:endParaRPr lang="es-E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Autobús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Jeep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Taxi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Escolar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43,53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27,39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17,62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4,15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4,50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2,81</a:t>
                      </a:r>
                      <a:endParaRPr lang="es-ES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40969" t="36140" r="13997" b="18500"/>
          <a:stretch>
            <a:fillRect/>
          </a:stretch>
        </p:blipFill>
        <p:spPr bwMode="auto">
          <a:xfrm>
            <a:off x="1979712" y="3429000"/>
            <a:ext cx="5472608" cy="322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77091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2000" b="1" dirty="0">
                <a:solidFill>
                  <a:schemeClr val="bg1"/>
                </a:solidFill>
              </a:rPr>
              <a:t>¿</a:t>
            </a:r>
            <a:r>
              <a:rPr lang="es-VE" sz="2000" b="1" dirty="0" smtClean="0">
                <a:solidFill>
                  <a:schemeClr val="bg1"/>
                </a:solidFill>
              </a:rPr>
              <a:t>Cómo nos movemos en Caracas?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5" name="Text Box 1332"/>
          <p:cNvSpPr txBox="1">
            <a:spLocks noChangeArrowheads="1"/>
          </p:cNvSpPr>
          <p:nvPr/>
        </p:nvSpPr>
        <p:spPr bwMode="auto">
          <a:xfrm>
            <a:off x="251520" y="1124744"/>
            <a:ext cx="84963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Motivo por el cual viajamos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79512" y="1700808"/>
          <a:ext cx="8784975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1440160"/>
                <a:gridCol w="1152128"/>
                <a:gridCol w="1294201"/>
                <a:gridCol w="1432027"/>
                <a:gridCol w="1157166"/>
                <a:gridCol w="11571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Hogar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Trabajo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Estudio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Compras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Recreación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Salud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Otros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48,29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tx1"/>
                          </a:solidFill>
                        </a:rPr>
                        <a:t>23,42</a:t>
                      </a:r>
                      <a:endParaRPr lang="es-E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13,51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6,46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1,93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1,66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4,72</a:t>
                      </a:r>
                      <a:endParaRPr lang="es-ES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23989" t="34880" r="31715" b="19760"/>
          <a:stretch>
            <a:fillRect/>
          </a:stretch>
        </p:blipFill>
        <p:spPr bwMode="auto">
          <a:xfrm>
            <a:off x="1547664" y="2852936"/>
            <a:ext cx="6315067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77091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2000" b="1" dirty="0">
                <a:solidFill>
                  <a:schemeClr val="bg1"/>
                </a:solidFill>
              </a:rPr>
              <a:t>¿</a:t>
            </a:r>
            <a:r>
              <a:rPr lang="es-VE" sz="2000" b="1" dirty="0" smtClean="0">
                <a:solidFill>
                  <a:schemeClr val="bg1"/>
                </a:solidFill>
              </a:rPr>
              <a:t>Cómo nos movemos en Caracas?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20" name="Text Box 1332"/>
          <p:cNvSpPr txBox="1">
            <a:spLocks noChangeArrowheads="1"/>
          </p:cNvSpPr>
          <p:nvPr/>
        </p:nvSpPr>
        <p:spPr bwMode="auto">
          <a:xfrm>
            <a:off x="611560" y="1700808"/>
            <a:ext cx="8280920" cy="23391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800" b="1" dirty="0" smtClean="0"/>
              <a:t>Entre </a:t>
            </a:r>
            <a:r>
              <a:rPr lang="es-ES" sz="1800" b="1" dirty="0"/>
              <a:t>las </a:t>
            </a:r>
            <a:r>
              <a:rPr lang="es-ES" sz="2000" b="1" dirty="0">
                <a:solidFill>
                  <a:srgbClr val="FF0000"/>
                </a:solidFill>
              </a:rPr>
              <a:t>6:00 y las </a:t>
            </a:r>
            <a:r>
              <a:rPr lang="es-ES" sz="2000" b="1" dirty="0" smtClean="0">
                <a:solidFill>
                  <a:srgbClr val="FF0000"/>
                </a:solidFill>
              </a:rPr>
              <a:t>7:00 </a:t>
            </a:r>
            <a:r>
              <a:rPr lang="es-ES" sz="1800" b="1" dirty="0" smtClean="0"/>
              <a:t>de </a:t>
            </a:r>
            <a:r>
              <a:rPr lang="es-ES" sz="1800" b="1" dirty="0"/>
              <a:t>la mañana se concentra el </a:t>
            </a:r>
            <a:r>
              <a:rPr lang="es-ES" sz="2000" b="1" dirty="0">
                <a:solidFill>
                  <a:srgbClr val="FF0000"/>
                </a:solidFill>
              </a:rPr>
              <a:t>16,2 </a:t>
            </a:r>
            <a:r>
              <a:rPr lang="es-ES" sz="2000" b="1" dirty="0" smtClean="0">
                <a:solidFill>
                  <a:srgbClr val="FF0000"/>
                </a:solidFill>
              </a:rPr>
              <a:t>% </a:t>
            </a:r>
            <a:r>
              <a:rPr lang="es-ES" sz="1800" b="1" dirty="0" smtClean="0"/>
              <a:t>de </a:t>
            </a:r>
            <a:r>
              <a:rPr lang="es-ES" sz="1800" b="1" dirty="0"/>
              <a:t>los viajes del </a:t>
            </a:r>
            <a:r>
              <a:rPr lang="es-ES" sz="1800" b="1" dirty="0" smtClean="0"/>
              <a:t>día</a:t>
            </a:r>
          </a:p>
          <a:p>
            <a:endParaRPr lang="es-ES" sz="1800" b="1" dirty="0"/>
          </a:p>
          <a:p>
            <a:pPr algn="r"/>
            <a:r>
              <a:rPr lang="pt-BR" sz="1800" b="1" dirty="0" smtClean="0"/>
              <a:t>                        Transporte Público = 63.09%</a:t>
            </a:r>
          </a:p>
          <a:p>
            <a:pPr algn="r"/>
            <a:r>
              <a:rPr lang="pt-BR" sz="1800" b="1" dirty="0" err="1" smtClean="0"/>
              <a:t>Vehículos</a:t>
            </a:r>
            <a:r>
              <a:rPr lang="pt-BR" sz="1800" b="1" dirty="0" smtClean="0"/>
              <a:t> </a:t>
            </a:r>
            <a:r>
              <a:rPr lang="pt-BR" sz="1800" b="1" dirty="0"/>
              <a:t>Particulares </a:t>
            </a:r>
            <a:r>
              <a:rPr lang="pt-BR" sz="1800" b="1" dirty="0" smtClean="0"/>
              <a:t>= 19.42%</a:t>
            </a:r>
          </a:p>
          <a:p>
            <a:pPr algn="r"/>
            <a:r>
              <a:rPr lang="pt-BR" sz="1800" b="1" dirty="0" smtClean="0"/>
              <a:t>A Pie =17.48 </a:t>
            </a:r>
            <a:r>
              <a:rPr lang="pt-BR" sz="1800" b="1" dirty="0"/>
              <a:t>%</a:t>
            </a:r>
          </a:p>
          <a:p>
            <a:r>
              <a:rPr lang="es-ES" sz="1800" b="1" dirty="0" smtClean="0"/>
              <a:t> </a:t>
            </a:r>
            <a:endParaRPr lang="es-ES" sz="1800" b="1" dirty="0"/>
          </a:p>
          <a:p>
            <a:r>
              <a:rPr lang="es-ES" sz="1800" b="1" dirty="0" smtClean="0">
                <a:solidFill>
                  <a:srgbClr val="FF0000"/>
                </a:solidFill>
              </a:rPr>
              <a:t> 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5" name="Text Box 1332"/>
          <p:cNvSpPr txBox="1">
            <a:spLocks noChangeArrowheads="1"/>
          </p:cNvSpPr>
          <p:nvPr/>
        </p:nvSpPr>
        <p:spPr bwMode="auto">
          <a:xfrm>
            <a:off x="251520" y="1124744"/>
            <a:ext cx="84963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¿Cuando nos movemos en Caracas?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l="7747" t="32360" r="49433" b="13461"/>
          <a:stretch>
            <a:fillRect/>
          </a:stretch>
        </p:blipFill>
        <p:spPr bwMode="auto">
          <a:xfrm>
            <a:off x="539552" y="3140968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32"/>
          <p:cNvSpPr txBox="1">
            <a:spLocks noChangeArrowheads="1"/>
          </p:cNvSpPr>
          <p:nvPr/>
        </p:nvSpPr>
        <p:spPr bwMode="auto">
          <a:xfrm>
            <a:off x="4644008" y="4026456"/>
            <a:ext cx="4499992" cy="28315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800" b="1" dirty="0" smtClean="0"/>
              <a:t> Entre </a:t>
            </a:r>
            <a:r>
              <a:rPr lang="es-ES" sz="1800" b="1" dirty="0"/>
              <a:t>las </a:t>
            </a:r>
            <a:r>
              <a:rPr lang="es-ES" sz="2000" b="1" dirty="0">
                <a:solidFill>
                  <a:srgbClr val="FF0000"/>
                </a:solidFill>
              </a:rPr>
              <a:t>6 y las 9 a.m.</a:t>
            </a:r>
            <a:r>
              <a:rPr lang="es-ES" sz="1800" b="1" dirty="0"/>
              <a:t>se realiza el </a:t>
            </a:r>
            <a:r>
              <a:rPr lang="es-ES" sz="2000" b="1" dirty="0">
                <a:solidFill>
                  <a:srgbClr val="FF0000"/>
                </a:solidFill>
              </a:rPr>
              <a:t>32,8%</a:t>
            </a:r>
            <a:r>
              <a:rPr lang="es-ES" sz="1800" b="1" dirty="0"/>
              <a:t> de los </a:t>
            </a:r>
            <a:r>
              <a:rPr lang="es-ES" sz="1800" b="1" dirty="0" smtClean="0"/>
              <a:t>viajes</a:t>
            </a:r>
          </a:p>
          <a:p>
            <a:pPr>
              <a:buFont typeface="Arial" pitchFamily="34" charset="0"/>
              <a:buChar char="•"/>
            </a:pPr>
            <a:r>
              <a:rPr lang="es-ES" sz="1800" b="1" dirty="0" smtClean="0"/>
              <a:t> Entre </a:t>
            </a:r>
            <a:r>
              <a:rPr lang="es-ES" sz="1800" b="1" dirty="0"/>
              <a:t>las </a:t>
            </a:r>
            <a:r>
              <a:rPr lang="es-ES" sz="2000" b="1" dirty="0">
                <a:solidFill>
                  <a:srgbClr val="FF0000"/>
                </a:solidFill>
              </a:rPr>
              <a:t>5 y las 7 p.m</a:t>
            </a:r>
            <a:r>
              <a:rPr lang="es-ES" sz="2000" b="1" dirty="0" smtClean="0">
                <a:solidFill>
                  <a:srgbClr val="FF0000"/>
                </a:solidFill>
              </a:rPr>
              <a:t>. </a:t>
            </a:r>
            <a:r>
              <a:rPr lang="es-ES" sz="1800" b="1" dirty="0" smtClean="0"/>
              <a:t>se </a:t>
            </a:r>
            <a:r>
              <a:rPr lang="es-ES" sz="1800" b="1" dirty="0"/>
              <a:t>realiza el </a:t>
            </a:r>
            <a:r>
              <a:rPr lang="es-ES" sz="2000" b="1" dirty="0">
                <a:solidFill>
                  <a:srgbClr val="FF0000"/>
                </a:solidFill>
              </a:rPr>
              <a:t>17,1%</a:t>
            </a:r>
            <a:r>
              <a:rPr lang="es-ES" sz="1800" b="1" dirty="0"/>
              <a:t> de los </a:t>
            </a:r>
            <a:r>
              <a:rPr lang="es-ES" sz="1800" b="1" dirty="0" smtClean="0"/>
              <a:t>viajes</a:t>
            </a:r>
          </a:p>
          <a:p>
            <a:pPr>
              <a:buFont typeface="Arial" pitchFamily="34" charset="0"/>
              <a:buChar char="•"/>
            </a:pPr>
            <a:r>
              <a:rPr lang="es-ES" sz="1800" b="1" dirty="0" smtClean="0"/>
              <a:t> </a:t>
            </a:r>
            <a:r>
              <a:rPr lang="es-ES" sz="1800" b="1" dirty="0"/>
              <a:t>Entre las </a:t>
            </a:r>
            <a:r>
              <a:rPr lang="es-ES" sz="2000" b="1" dirty="0">
                <a:solidFill>
                  <a:srgbClr val="FF0000"/>
                </a:solidFill>
              </a:rPr>
              <a:t>12:00 y las 2p.m.</a:t>
            </a:r>
            <a:r>
              <a:rPr lang="es-ES" sz="1800" b="1" dirty="0"/>
              <a:t> se realiza el </a:t>
            </a:r>
            <a:r>
              <a:rPr lang="es-ES" sz="2000" b="1" dirty="0">
                <a:solidFill>
                  <a:srgbClr val="FF0000"/>
                </a:solidFill>
              </a:rPr>
              <a:t>13,10%</a:t>
            </a:r>
            <a:r>
              <a:rPr lang="es-ES" sz="1800" b="1" dirty="0"/>
              <a:t> de los viajes</a:t>
            </a:r>
          </a:p>
          <a:p>
            <a:r>
              <a:rPr lang="es-ES" sz="1800" b="1" dirty="0" smtClean="0"/>
              <a:t> </a:t>
            </a:r>
            <a:endParaRPr lang="es-ES" sz="2000" b="1" dirty="0"/>
          </a:p>
          <a:p>
            <a:r>
              <a:rPr lang="es-ES" sz="2000" b="1" dirty="0" smtClean="0">
                <a:solidFill>
                  <a:srgbClr val="FF0000"/>
                </a:solidFill>
              </a:rPr>
              <a:t>En solo 7 horas del día se realizan el 63% de los viajes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77091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2000" b="1" dirty="0">
                <a:solidFill>
                  <a:schemeClr val="bg1"/>
                </a:solidFill>
              </a:rPr>
              <a:t>¿</a:t>
            </a:r>
            <a:r>
              <a:rPr lang="es-VE" sz="2000" b="1" dirty="0" smtClean="0">
                <a:solidFill>
                  <a:schemeClr val="bg1"/>
                </a:solidFill>
              </a:rPr>
              <a:t>Cómo nos movemos en Caracas?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20" name="Text Box 1332"/>
          <p:cNvSpPr txBox="1">
            <a:spLocks noChangeArrowheads="1"/>
          </p:cNvSpPr>
          <p:nvPr/>
        </p:nvSpPr>
        <p:spPr bwMode="auto">
          <a:xfrm>
            <a:off x="611560" y="1700808"/>
            <a:ext cx="828092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800" dirty="0"/>
              <a:t>Un viaje promedio dura </a:t>
            </a:r>
            <a:r>
              <a:rPr lang="es-ES" sz="2000" b="1" dirty="0" smtClean="0">
                <a:solidFill>
                  <a:srgbClr val="FF0000"/>
                </a:solidFill>
              </a:rPr>
              <a:t>42,7 </a:t>
            </a:r>
            <a:r>
              <a:rPr lang="es-ES" sz="1800" b="1" dirty="0" smtClean="0"/>
              <a:t>minutos</a:t>
            </a:r>
          </a:p>
          <a:p>
            <a:r>
              <a:rPr lang="es-ES" sz="1800" b="1" dirty="0" smtClean="0"/>
              <a:t>El </a:t>
            </a:r>
            <a:r>
              <a:rPr lang="es-ES" sz="1800" b="1" dirty="0"/>
              <a:t>viaje más corto se realiza en </a:t>
            </a:r>
            <a:r>
              <a:rPr lang="es-ES" sz="2000" b="1" dirty="0" smtClean="0">
                <a:solidFill>
                  <a:srgbClr val="FF0000"/>
                </a:solidFill>
              </a:rPr>
              <a:t>16 </a:t>
            </a:r>
            <a:r>
              <a:rPr lang="es-ES" sz="1800" b="1" dirty="0" smtClean="0"/>
              <a:t>minutos</a:t>
            </a:r>
          </a:p>
          <a:p>
            <a:r>
              <a:rPr lang="es-ES" sz="1800" b="1" dirty="0" smtClean="0"/>
              <a:t>El </a:t>
            </a:r>
            <a:r>
              <a:rPr lang="es-ES" sz="1800" b="1" dirty="0"/>
              <a:t>viaje más largo tarda </a:t>
            </a:r>
            <a:r>
              <a:rPr lang="es-ES" sz="2000" b="1" dirty="0">
                <a:solidFill>
                  <a:srgbClr val="FF0000"/>
                </a:solidFill>
              </a:rPr>
              <a:t>2</a:t>
            </a:r>
            <a:r>
              <a:rPr lang="es-ES" sz="1800" b="1" dirty="0"/>
              <a:t> horas </a:t>
            </a:r>
            <a:r>
              <a:rPr lang="es-ES" sz="2000" b="1" dirty="0" smtClean="0">
                <a:solidFill>
                  <a:srgbClr val="FF0000"/>
                </a:solidFill>
              </a:rPr>
              <a:t>15 </a:t>
            </a:r>
            <a:r>
              <a:rPr lang="es-ES" sz="1800" b="1" dirty="0" smtClean="0"/>
              <a:t>minutos</a:t>
            </a:r>
            <a:endParaRPr lang="es-ES" sz="1800" b="1" dirty="0"/>
          </a:p>
          <a:p>
            <a:endParaRPr lang="es-ES" sz="1800" b="1" dirty="0"/>
          </a:p>
          <a:p>
            <a:pPr algn="r"/>
            <a:r>
              <a:rPr lang="pt-BR" sz="1800" b="1" dirty="0" smtClean="0"/>
              <a:t>                        </a:t>
            </a:r>
            <a:r>
              <a:rPr lang="es-ES" sz="1800" b="1" dirty="0" smtClean="0">
                <a:solidFill>
                  <a:srgbClr val="FF0000"/>
                </a:solidFill>
              </a:rPr>
              <a:t> 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5" name="Text Box 1332"/>
          <p:cNvSpPr txBox="1">
            <a:spLocks noChangeArrowheads="1"/>
          </p:cNvSpPr>
          <p:nvPr/>
        </p:nvSpPr>
        <p:spPr bwMode="auto">
          <a:xfrm>
            <a:off x="251520" y="1124744"/>
            <a:ext cx="84963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¿Cuánto tiempo utilizamos para viajar?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 l="32281" t="41180" r="24899" b="15980"/>
          <a:stretch>
            <a:fillRect/>
          </a:stretch>
        </p:blipFill>
        <p:spPr bwMode="auto">
          <a:xfrm>
            <a:off x="1475656" y="2924944"/>
            <a:ext cx="62646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3"/>
          <p:cNvSpPr txBox="1">
            <a:spLocks noChangeArrowheads="1"/>
          </p:cNvSpPr>
          <p:nvPr/>
        </p:nvSpPr>
        <p:spPr bwMode="auto">
          <a:xfrm>
            <a:off x="0" y="511175"/>
            <a:ext cx="9144000" cy="377091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/>
          <a:p>
            <a:pPr algn="ctr" defTabSz="912813"/>
            <a:r>
              <a:rPr lang="es-VE" sz="2000" b="1" dirty="0">
                <a:solidFill>
                  <a:schemeClr val="bg1"/>
                </a:solidFill>
              </a:rPr>
              <a:t>¿</a:t>
            </a:r>
            <a:r>
              <a:rPr lang="es-VE" sz="2000" b="1" dirty="0" smtClean="0">
                <a:solidFill>
                  <a:schemeClr val="bg1"/>
                </a:solidFill>
              </a:rPr>
              <a:t>Cómo nos movemos en Caracas?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5" name="Text Box 1332"/>
          <p:cNvSpPr txBox="1">
            <a:spLocks noChangeArrowheads="1"/>
          </p:cNvSpPr>
          <p:nvPr/>
        </p:nvSpPr>
        <p:spPr bwMode="auto">
          <a:xfrm>
            <a:off x="251520" y="1124744"/>
            <a:ext cx="84963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Disponibilidad </a:t>
            </a:r>
            <a:r>
              <a:rPr lang="es-ES" sz="2400" b="1" dirty="0" err="1">
                <a:solidFill>
                  <a:srgbClr val="FF0000"/>
                </a:solidFill>
              </a:rPr>
              <a:t>v</a:t>
            </a:r>
            <a:r>
              <a:rPr lang="es-ES" sz="2400" b="1" dirty="0" err="1" smtClean="0">
                <a:solidFill>
                  <a:srgbClr val="FF0000"/>
                </a:solidFill>
              </a:rPr>
              <a:t>ehícular</a:t>
            </a:r>
            <a:r>
              <a:rPr lang="es-ES" sz="2400" b="1" dirty="0" smtClean="0">
                <a:solidFill>
                  <a:srgbClr val="FF0000"/>
                </a:solidFill>
              </a:rPr>
              <a:t> por hogar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26313" y="1772816"/>
          <a:ext cx="8712967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229"/>
                <a:gridCol w="1537139"/>
                <a:gridCol w="1656184"/>
                <a:gridCol w="1584176"/>
                <a:gridCol w="21602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</a:rPr>
                        <a:t>Estrato</a:t>
                      </a:r>
                      <a:endParaRPr lang="es-E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rgbClr val="FF0000"/>
                          </a:solidFill>
                        </a:rPr>
                        <a:t>ABC</a:t>
                      </a:r>
                      <a:endParaRPr lang="es-E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E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E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FF0000"/>
                          </a:solidFill>
                        </a:rPr>
                        <a:t>PROMEDIO</a:t>
                      </a:r>
                      <a:endParaRPr lang="es-E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Vehículos</a:t>
                      </a:r>
                      <a:r>
                        <a:rPr lang="es-ES" sz="2400" b="1" baseline="0" dirty="0" smtClean="0"/>
                        <a:t> por hogar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>
                          <a:solidFill>
                            <a:srgbClr val="FF0000"/>
                          </a:solidFill>
                        </a:rPr>
                        <a:t>1,8</a:t>
                      </a:r>
                      <a:endParaRPr lang="es-E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0,6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0,3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0,9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14720" r="6250" b="12201"/>
          <a:stretch>
            <a:fillRect/>
          </a:stretch>
        </p:blipFill>
        <p:spPr bwMode="auto">
          <a:xfrm>
            <a:off x="1115616" y="3239446"/>
            <a:ext cx="6768752" cy="361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6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6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7608</TotalTime>
  <Words>612</Words>
  <Application>Microsoft Office PowerPoint</Application>
  <PresentationFormat>Presentación en pantalla (4:3)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Arial Narrow</vt:lpstr>
      <vt:lpstr>Impact</vt:lpstr>
      <vt:lpstr>Arial Black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ctabares</dc:creator>
  <cp:lastModifiedBy>JESSICA</cp:lastModifiedBy>
  <cp:revision>169</cp:revision>
  <dcterms:created xsi:type="dcterms:W3CDTF">2011-04-14T14:57:19Z</dcterms:created>
  <dcterms:modified xsi:type="dcterms:W3CDTF">2011-11-23T17:34:47Z</dcterms:modified>
</cp:coreProperties>
</file>