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6" r:id="rId3"/>
    <p:sldId id="274" r:id="rId4"/>
    <p:sldId id="275" r:id="rId5"/>
    <p:sldId id="278" r:id="rId6"/>
    <p:sldId id="281" r:id="rId7"/>
    <p:sldId id="279" r:id="rId8"/>
    <p:sldId id="280" r:id="rId9"/>
    <p:sldId id="285" r:id="rId10"/>
    <p:sldId id="283" r:id="rId11"/>
    <p:sldId id="284" r:id="rId12"/>
    <p:sldId id="287" r:id="rId13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5" autoAdjust="0"/>
    <p:restoredTop sz="93964" autoAdjust="0"/>
  </p:normalViewPr>
  <p:slideViewPr>
    <p:cSldViewPr>
      <p:cViewPr varScale="1">
        <p:scale>
          <a:sx n="91" d="100"/>
          <a:sy n="91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FB774-1751-49C4-8DA1-039E0D2822A7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A471A1-4482-4B5F-8251-94864E08C6B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4A891-B9F4-4866-A437-16029C34C8D3}" type="slidenum">
              <a:rPr lang="de-DE"/>
              <a:pPr/>
              <a:t>7</a:t>
            </a:fld>
            <a:endParaRPr lang="de-DE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C7A50E-5681-433C-80CB-4C56EAAE7C8B}" type="slidenum">
              <a:rPr lang="de-DE"/>
              <a:pPr/>
              <a:t>8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0FD678-EF20-4CB2-88CA-89844CD99840}" type="slidenum">
              <a:rPr lang="de-DE"/>
              <a:pPr/>
              <a:t>9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2C01BB-DBD7-4C19-9031-9FD85D8A7E79}" type="slidenum">
              <a:rPr lang="de-DE"/>
              <a:pPr/>
              <a:t>10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ED177-A724-4B37-A90E-7EAD0CC095ED}" type="slidenum">
              <a:rPr lang="de-DE"/>
              <a:pPr/>
              <a:t>11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ED177-A724-4B37-A90E-7EAD0CC095ED}" type="slidenum">
              <a:rPr lang="de-DE"/>
              <a:pPr/>
              <a:t>12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E878A-1EFD-4EC4-969A-0EC830EC6995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6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7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70589C1-5DD4-42DA-8D95-F59B8DAB1B7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3FCA-A9F1-413D-9F25-D9BDD8E41DFF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832AF-23DF-4F8A-B4D1-2B10CD96DB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000F-EDC8-4CD7-AE1A-615BF29847E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4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9B960-D2FA-430D-91F8-693196CF4E53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3343-8FC2-47B6-B057-11B7D1450961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19D0-499E-466C-AA8E-A0A0CAD4141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5" name="4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6" name="3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0B033-2945-4315-9E00-A35271ECC603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7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0B58D6-3E84-4C27-9634-EC82E0469BF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BCEEE-B4D0-405A-9EBB-F0A1C850A84D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57BB5-85CD-4AC8-BFFF-C28F927D151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8FD04-0276-4F7B-BF0C-3CE4D397873D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9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B3CE8B9-EF12-4DA2-8D2F-B1D108433A6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4B04-7E97-4B93-98DC-5D3964136A6A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ED847-14A0-4147-A98D-0F8A8F688CE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2 Rectángulo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8FCC3-C7A5-44AA-BA43-29A99E3B4E87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ADFA36-E7CE-4699-9F5A-F8B81987C00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51008CD-5C1E-4747-A340-289D2DD508A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B958-C191-4DF9-B5A5-B9FF86AF6690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6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58708-DBA0-4740-BC48-6BC02241962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7" name="4 Marcador de fecha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EA50-0925-4EA6-B5BF-14A6D7BD6AC0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18" name="5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5000">
              <a:schemeClr val="bg2">
                <a:lumMod val="90000"/>
              </a:schemeClr>
            </a:gs>
            <a:gs pos="70000">
              <a:schemeClr val="bg2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6E2D9-0E5A-423C-A4EA-6FAAA2615E7D}" type="datetimeFigureOut">
              <a:rPr lang="es-MX"/>
              <a:pPr>
                <a:defRPr/>
              </a:pPr>
              <a:t>23/11/2011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09128-B850-4C55-9B32-0F959372EA1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2062" name="21 Marcador de título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2063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7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7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E:\MOISES\XVII CONGRESO NACIONAL DE ING ESTRUCTURAL\Image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0"/>
            <a:ext cx="9904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2350" cy="26638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600" dirty="0" smtClean="0">
                <a:solidFill>
                  <a:schemeClr val="tx1"/>
                </a:solidFill>
              </a:rPr>
              <a:t>XXV asamblea </a:t>
            </a:r>
            <a:r>
              <a:rPr lang="es-MX" sz="3600" dirty="0" err="1" smtClean="0">
                <a:solidFill>
                  <a:schemeClr val="tx1"/>
                </a:solidFill>
              </a:rPr>
              <a:t>alamys</a:t>
            </a:r>
            <a:r>
              <a:rPr lang="es-MX" sz="3600" dirty="0" smtClean="0">
                <a:solidFill>
                  <a:schemeClr val="tx1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3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MX" sz="3600" dirty="0" smtClean="0">
                <a:solidFill>
                  <a:schemeClr val="bg1"/>
                </a:solidFill>
              </a:rPr>
              <a:t>Sistemas de aislamiento de vibraciones para vías férreas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s-MX" sz="2000" dirty="0">
              <a:solidFill>
                <a:schemeClr val="tx1"/>
              </a:solidFill>
            </a:endParaRPr>
          </a:p>
        </p:txBody>
      </p:sp>
      <p:pic>
        <p:nvPicPr>
          <p:cNvPr id="14340" name="Picture 2" descr="E:\MOISES\DISCO\GERB MEXICO\LOGOTIPOS\office\Logo_kl_c_span_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3" y="5445224"/>
            <a:ext cx="3196605" cy="114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ED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581816" cy="18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8" descr="AEL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58612"/>
            <a:ext cx="3600400" cy="193468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1" descr="Manta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577812"/>
            <a:ext cx="3216123" cy="17281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Mantas elastoméricas: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Soluciones </a:t>
            </a: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aplicables para </a:t>
            </a: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baja y mediana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atenuación</a:t>
            </a: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11" name="5 Imagen" descr="LOGO CORDON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548953"/>
            <a:ext cx="7772400" cy="791815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Mantas elastoméricas: instalación en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L</a:t>
            </a: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ínea 12 del Metro de Ciudad de México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1026" name="Picture 2" descr="E:\MOISES\M-050-07 METRO CIUDAD DE MEXICO\PROYECTO FINAL\INSTALACION\fotos supervision\V12-08-11\DSC004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3240360" cy="2430270"/>
          </a:xfrm>
          <a:prstGeom prst="rect">
            <a:avLst/>
          </a:prstGeom>
          <a:noFill/>
        </p:spPr>
      </p:pic>
      <p:pic>
        <p:nvPicPr>
          <p:cNvPr id="1027" name="Picture 3" descr="E:\MOISES\M-050-07 METRO CIUDAD DE MEXICO\PROYECTO FINAL\INSTALACION\fotos supervision\V12-08-11\DSC00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240360" cy="2430270"/>
          </a:xfrm>
          <a:prstGeom prst="rect">
            <a:avLst/>
          </a:prstGeom>
          <a:noFill/>
        </p:spPr>
      </p:pic>
      <p:pic>
        <p:nvPicPr>
          <p:cNvPr id="1028" name="Picture 4" descr="E:\MOISES\M-050-07 METRO CIUDAD DE MEXICO\PROYECTO FINAL\INSTALACION\fotos supervision\MI10-08-11\DSC003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168352" cy="2376264"/>
          </a:xfrm>
          <a:prstGeom prst="rect">
            <a:avLst/>
          </a:prstGeom>
          <a:noFill/>
        </p:spPr>
      </p:pic>
      <p:pic>
        <p:nvPicPr>
          <p:cNvPr id="1029" name="Picture 5" descr="E:\MOISES\M-050-07 METRO CIUDAD DE MEXICO\PROYECTO FINAL\INSTALACION\fotos supervision\MI10-08-11\DSC00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149080"/>
            <a:ext cx="3240360" cy="2430270"/>
          </a:xfrm>
          <a:prstGeom prst="rect">
            <a:avLst/>
          </a:prstGeom>
          <a:noFill/>
        </p:spPr>
      </p:pic>
      <p:pic>
        <p:nvPicPr>
          <p:cNvPr id="8" name="5 Imagen" descr="LOGO CORDON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548953"/>
            <a:ext cx="7772400" cy="79181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Muchas gracias!!!!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6656" y="620688"/>
            <a:ext cx="2448272" cy="52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0592" y="1412776"/>
            <a:ext cx="223601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5 Imagen" descr="LOGO CORDON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4" descr="weltkarten_eng300.jpg"/>
          <p:cNvPicPr>
            <a:picLocks noChangeAspect="1"/>
          </p:cNvPicPr>
          <p:nvPr/>
        </p:nvPicPr>
        <p:blipFill>
          <a:blip r:embed="rId6" cstate="print"/>
          <a:srcRect t="712"/>
          <a:stretch>
            <a:fillRect/>
          </a:stretch>
        </p:blipFill>
        <p:spPr>
          <a:xfrm>
            <a:off x="1097398" y="1608744"/>
            <a:ext cx="6974762" cy="5017584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28184" y="6309320"/>
            <a:ext cx="2736304" cy="432048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dirty="0" smtClean="0">
                <a:latin typeface="Tahoma" pitchFamily="34" charset="0"/>
                <a:ea typeface="+mj-ea"/>
                <a:cs typeface="+mj-cs"/>
              </a:rPr>
              <a:t>www.gerb.com.mx</a:t>
            </a: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99" descr="C:\Dokumente und Einstellungen\Barutzki.GERBLOCAL.000\Desktop\GERB_Berl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919" y="1544631"/>
            <a:ext cx="3771033" cy="505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GERB Oficinas centrales y filial en Guadalajara</a:t>
            </a: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355976" y="4797152"/>
            <a:ext cx="4536504" cy="1584176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GERB Aislamiento de Vibraciones S.A. de C.V.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www.gerb.com.mx</a:t>
            </a:r>
            <a:endParaRPr lang="es-MX" sz="1600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endParaRPr lang="es-MX" sz="1600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Firmamento 591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Jardines del Bosque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C.P. 44520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1600" dirty="0" smtClean="0">
                <a:latin typeface="Tahoma" pitchFamily="34" charset="0"/>
                <a:ea typeface="+mj-ea"/>
                <a:cs typeface="+mj-cs"/>
              </a:rPr>
              <a:t>Guadalajara Jalisco</a:t>
            </a: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3720671" cy="279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problema de las vibraciones </a:t>
            </a: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en vías férreas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24579" name="5 Imagen" descr="LOGO CORDO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agner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45" y="1600225"/>
            <a:ext cx="8280919" cy="5046677"/>
          </a:xfrm>
          <a:prstGeom prst="rect">
            <a:avLst/>
          </a:prstGeom>
          <a:noFill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355976" y="5877272"/>
            <a:ext cx="390081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Emisión de Vibraciones del Tren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619672" y="4653136"/>
            <a:ext cx="2599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Propagación via Suelo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39553" y="1844824"/>
            <a:ext cx="2736304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800" b="1" dirty="0">
                <a:solidFill>
                  <a:schemeClr val="bg2">
                    <a:lumMod val="50000"/>
                  </a:schemeClr>
                </a:solidFill>
              </a:rPr>
              <a:t>Molestias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800" b="1" dirty="0">
                <a:solidFill>
                  <a:schemeClr val="bg2">
                    <a:lumMod val="50000"/>
                  </a:schemeClr>
                </a:solidFill>
              </a:rPr>
              <a:t>Vibraciones Admisibles Normas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s-ES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problema: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Esquema SIN masa-resorte</a:t>
            </a: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24579" name="5 Imagen" descr="LOGO CORDO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agner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280919" cy="5046677"/>
          </a:xfrm>
          <a:prstGeom prst="rect">
            <a:avLst/>
          </a:prstGeom>
          <a:noFill/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148387" y="2493095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FF3300"/>
                </a:solidFill>
              </a:rPr>
              <a:t>Amplificación en el Edifício + 10 dBv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47937" y="4798145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009900"/>
                </a:solidFill>
              </a:rPr>
              <a:t>Atenuación del Suelo – 15 dBv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755576" y="5949280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Emisión del Tren 95 dBv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67544" y="1916832"/>
            <a:ext cx="2664296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Nivel de Vibraciones en el Edifício</a:t>
            </a:r>
          </a:p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Lv = 95 dBv - </a:t>
            </a:r>
            <a:r>
              <a:rPr lang="de-DE" sz="1400" b="1" dirty="0">
                <a:solidFill>
                  <a:srgbClr val="009900"/>
                </a:solidFill>
              </a:rPr>
              <a:t>15 dBv </a:t>
            </a: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de-DE" sz="1200" b="1" dirty="0">
                <a:solidFill>
                  <a:srgbClr val="FF0000"/>
                </a:solidFill>
              </a:rPr>
              <a:t>10 dBv                  </a:t>
            </a: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Lv = 90 dBv</a:t>
            </a:r>
          </a:p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Real 90 dBv &gt;  Norma 69 dBV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problema: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 smtClean="0">
              <a:latin typeface="Tahoma" pitchFamily="34" charset="0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Esquema CON masa-resorte</a:t>
            </a: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24579" name="5 Imagen" descr="LOGO CORDON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wagner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280919" cy="5046677"/>
          </a:xfrm>
          <a:prstGeom prst="rect">
            <a:avLst/>
          </a:prstGeom>
          <a:noFill/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5148387" y="2493095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FF3300"/>
                </a:solidFill>
              </a:rPr>
              <a:t>Amplificación en el Edifício + 10 dBv</a:t>
            </a: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1547937" y="4798145"/>
            <a:ext cx="502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009900"/>
                </a:solidFill>
              </a:rPr>
              <a:t>Atenuación del Suelo – 15 dBv</a:t>
            </a:r>
          </a:p>
        </p:txBody>
      </p:sp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755576" y="5949280"/>
            <a:ext cx="2303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Emisión del Tren 95 dBv</a:t>
            </a:r>
            <a:endParaRPr lang="es-ES" sz="1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395536" y="1844824"/>
            <a:ext cx="2880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Nivel de Vibraciones en el Edifício</a:t>
            </a:r>
          </a:p>
          <a:p>
            <a:pPr>
              <a:lnSpc>
                <a:spcPct val="100000"/>
              </a:lnSpc>
            </a:pP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Lv = 95 dBv </a:t>
            </a:r>
            <a:r>
              <a:rPr lang="de-DE" sz="1400" b="1" dirty="0" smtClean="0">
                <a:solidFill>
                  <a:srgbClr val="009900"/>
                </a:solidFill>
              </a:rPr>
              <a:t>– 21 dBv – 15 dBv </a:t>
            </a: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+ </a:t>
            </a:r>
            <a:r>
              <a:rPr lang="de-DE" sz="1200" b="1" dirty="0">
                <a:solidFill>
                  <a:srgbClr val="FF0000"/>
                </a:solidFill>
              </a:rPr>
              <a:t>10 dBv                  </a:t>
            </a:r>
            <a:endParaRPr lang="de-DE" sz="1200" b="1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1200" b="1" dirty="0" smtClean="0">
                <a:solidFill>
                  <a:schemeClr val="bg2">
                    <a:lumMod val="50000"/>
                  </a:schemeClr>
                </a:solidFill>
              </a:rPr>
              <a:t>Lv </a:t>
            </a: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de-DE" sz="1200" b="1" dirty="0" smtClean="0">
                <a:solidFill>
                  <a:schemeClr val="bg2">
                    <a:lumMod val="50000"/>
                  </a:schemeClr>
                </a:solidFill>
              </a:rPr>
              <a:t>69 </a:t>
            </a:r>
            <a:r>
              <a:rPr lang="de-DE" sz="1200" b="1" dirty="0">
                <a:solidFill>
                  <a:schemeClr val="bg2">
                    <a:lumMod val="50000"/>
                  </a:schemeClr>
                </a:solidFill>
              </a:rPr>
              <a:t>dBv</a:t>
            </a:r>
          </a:p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Real </a:t>
            </a:r>
            <a:r>
              <a:rPr lang="de-DE" sz="1400" b="1" dirty="0" smtClean="0">
                <a:solidFill>
                  <a:schemeClr val="bg2">
                    <a:lumMod val="50000"/>
                  </a:schemeClr>
                </a:solidFill>
              </a:rPr>
              <a:t>69 </a:t>
            </a: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dBv </a:t>
            </a:r>
            <a:r>
              <a:rPr lang="de-DE" sz="1400" b="1" dirty="0" smtClean="0">
                <a:solidFill>
                  <a:schemeClr val="bg2">
                    <a:lumMod val="50000"/>
                  </a:schemeClr>
                </a:solidFill>
              </a:rPr>
              <a:t>= </a:t>
            </a:r>
            <a:r>
              <a:rPr lang="de-DE" sz="1400" b="1" dirty="0">
                <a:solidFill>
                  <a:schemeClr val="bg2">
                    <a:lumMod val="50000"/>
                  </a:schemeClr>
                </a:solidFill>
              </a:rPr>
              <a:t>Norma 69 dBV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283968" y="5805264"/>
            <a:ext cx="4392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de-DE" sz="1400" b="1" dirty="0">
                <a:solidFill>
                  <a:srgbClr val="009900"/>
                </a:solidFill>
              </a:rPr>
              <a:t>Atenuación del Sistema Masa-Resorte – 21 dBv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Querschnitt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7506" y="3548484"/>
            <a:ext cx="45815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Querschnitt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70840"/>
            <a:ext cx="4513262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Querschnitt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556792"/>
            <a:ext cx="46656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Querschnitt-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20492"/>
            <a:ext cx="4583113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Soluciones aplicables para alta atenuación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8" name="5 Imagen" descr="LOGO CORDON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050" descr="wagner001"/>
          <p:cNvPicPr>
            <a:picLocks noChangeAspect="1" noChangeArrowheads="1"/>
          </p:cNvPicPr>
          <p:nvPr/>
        </p:nvPicPr>
        <p:blipFill>
          <a:blip r:embed="rId3" cstate="print"/>
          <a:srcRect r="85" b="27686"/>
          <a:stretch>
            <a:fillRect/>
          </a:stretch>
        </p:blipFill>
        <p:spPr bwMode="auto">
          <a:xfrm>
            <a:off x="323528" y="1772816"/>
            <a:ext cx="4257228" cy="45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2053" descr="DSC00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44824"/>
            <a:ext cx="1800200" cy="25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6" name="Picture 2054" descr="Tunnel-unt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140" y="4311228"/>
            <a:ext cx="4724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2055"/>
          <p:cNvSpPr txBox="1">
            <a:spLocks noChangeArrowheads="1"/>
          </p:cNvSpPr>
          <p:nvPr/>
        </p:nvSpPr>
        <p:spPr bwMode="auto">
          <a:xfrm>
            <a:off x="5003800" y="4500563"/>
            <a:ext cx="3889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de-DE" sz="2000" b="1" dirty="0" smtClean="0"/>
              <a:t>Losa de concreto antes de activar el sistema de aislamiento</a:t>
            </a:r>
            <a:endParaRPr lang="de-DE" sz="2000" b="1" dirty="0"/>
          </a:p>
          <a:p>
            <a:pPr algn="ctr">
              <a:lnSpc>
                <a:spcPct val="100000"/>
              </a:lnSpc>
            </a:pPr>
            <a:endParaRPr lang="de-DE" sz="2000" b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sistema GSI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8" name="5 Imagen" descr="LOGO CORDON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60648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wagner0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9120"/>
            <a:ext cx="2952328" cy="201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50" descr="wagner001"/>
          <p:cNvPicPr>
            <a:picLocks noChangeAspect="1" noChangeArrowheads="1"/>
          </p:cNvPicPr>
          <p:nvPr/>
        </p:nvPicPr>
        <p:blipFill>
          <a:blip r:embed="rId4" cstate="print"/>
          <a:srcRect r="85" b="27686"/>
          <a:stretch>
            <a:fillRect/>
          </a:stretch>
        </p:blipFill>
        <p:spPr bwMode="auto">
          <a:xfrm>
            <a:off x="323528" y="1772816"/>
            <a:ext cx="4257228" cy="45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Tunnel-ob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93096"/>
            <a:ext cx="4724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sistema GSI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  <p:pic>
        <p:nvPicPr>
          <p:cNvPr id="10" name="5 Imagen" descr="LOGO CORDONE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wagner0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1381" y="2852936"/>
            <a:ext cx="306261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wagner0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1628800"/>
            <a:ext cx="2808312" cy="184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wagner038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51054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 descr="000508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628800"/>
            <a:ext cx="33528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000509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163482"/>
            <a:ext cx="2952328" cy="236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000508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725144"/>
            <a:ext cx="21336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5 Imagen" descr="LOGO CORDONE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285750"/>
            <a:ext cx="2579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23850" y="188913"/>
            <a:ext cx="7772400" cy="1079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MX" sz="2300" u="sng" dirty="0" smtClean="0">
                <a:latin typeface="Tahoma" pitchFamily="34" charset="0"/>
                <a:ea typeface="+mj-ea"/>
                <a:cs typeface="+mj-cs"/>
              </a:rPr>
              <a:t>El sistema GSI: instalación</a:t>
            </a:r>
          </a:p>
          <a:p>
            <a:pPr fontAlgn="auto">
              <a:spcAft>
                <a:spcPts val="0"/>
              </a:spcAft>
              <a:defRPr/>
            </a:pPr>
            <a:endParaRPr lang="es-MX" sz="2300" u="sng" dirty="0">
              <a:latin typeface="Tahom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1613</TotalTime>
  <Words>229</Words>
  <Application>Microsoft Office PowerPoint</Application>
  <PresentationFormat>Presentación en pantalla (4:3)</PresentationFormat>
  <Paragraphs>56</Paragraphs>
  <Slides>12</Slides>
  <Notes>6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Civil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GERB Aislamiento de Vibraciones</dc:title>
  <dc:creator>Moises</dc:creator>
  <cp:lastModifiedBy>Moises</cp:lastModifiedBy>
  <cp:revision>127</cp:revision>
  <dcterms:created xsi:type="dcterms:W3CDTF">2010-07-13T23:40:25Z</dcterms:created>
  <dcterms:modified xsi:type="dcterms:W3CDTF">2011-11-23T16:37:35Z</dcterms:modified>
</cp:coreProperties>
</file>