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82" r:id="rId3"/>
    <p:sldId id="263" r:id="rId4"/>
    <p:sldId id="264" r:id="rId5"/>
    <p:sldId id="302" r:id="rId6"/>
    <p:sldId id="295" r:id="rId7"/>
    <p:sldId id="297" r:id="rId8"/>
    <p:sldId id="298" r:id="rId9"/>
    <p:sldId id="296" r:id="rId10"/>
    <p:sldId id="289" r:id="rId11"/>
    <p:sldId id="290" r:id="rId12"/>
    <p:sldId id="291" r:id="rId13"/>
    <p:sldId id="293" r:id="rId14"/>
    <p:sldId id="292" r:id="rId15"/>
    <p:sldId id="299" r:id="rId16"/>
    <p:sldId id="303" r:id="rId17"/>
    <p:sldId id="301" r:id="rId18"/>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B64E"/>
    <a:srgbClr val="A1BF65"/>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showGuides="1">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B3E399-B318-4318-AA47-EEF03CD0660C}" type="datetimeFigureOut">
              <a:rPr lang="es-ES" smtClean="0"/>
              <a:pPr/>
              <a:t>18/11/2011</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404B23-588A-43B3-BE43-DBA76C2AB2A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mtClean="0"/>
              <a:t>arreglar</a:t>
            </a:r>
            <a:endParaRPr lang="es-ES"/>
          </a:p>
        </p:txBody>
      </p:sp>
      <p:sp>
        <p:nvSpPr>
          <p:cNvPr id="4" name="3 Marcador de número de diapositiva"/>
          <p:cNvSpPr>
            <a:spLocks noGrp="1"/>
          </p:cNvSpPr>
          <p:nvPr>
            <p:ph type="sldNum" sz="quarter" idx="10"/>
          </p:nvPr>
        </p:nvSpPr>
        <p:spPr/>
        <p:txBody>
          <a:bodyPr/>
          <a:lstStyle/>
          <a:p>
            <a:fld id="{78404B23-588A-43B3-BE43-DBA76C2AB2A8}"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PONER OTRA IMAGEN</a:t>
            </a:r>
            <a:endParaRPr lang="es-ES" dirty="0"/>
          </a:p>
        </p:txBody>
      </p:sp>
      <p:sp>
        <p:nvSpPr>
          <p:cNvPr id="4" name="3 Marcador de número de diapositiva"/>
          <p:cNvSpPr>
            <a:spLocks noGrp="1"/>
          </p:cNvSpPr>
          <p:nvPr>
            <p:ph type="sldNum" sz="quarter" idx="10"/>
          </p:nvPr>
        </p:nvSpPr>
        <p:spPr/>
        <p:txBody>
          <a:bodyPr/>
          <a:lstStyle/>
          <a:p>
            <a:fld id="{78404B23-588A-43B3-BE43-DBA76C2AB2A8}" type="slidenum">
              <a:rPr lang="es-ES" smtClean="0"/>
              <a:pPr/>
              <a:t>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p:spPr>
        <p:txBody>
          <a:bodyPr/>
          <a:lstStyle/>
          <a:p>
            <a:pPr eaLnBrk="1" hangingPunct="1"/>
            <a:endParaRPr lang="es-ES" smtClean="0"/>
          </a:p>
        </p:txBody>
      </p:sp>
      <p:sp>
        <p:nvSpPr>
          <p:cNvPr id="35844" name="3 Marcador de número de diapositiva"/>
          <p:cNvSpPr>
            <a:spLocks noGrp="1"/>
          </p:cNvSpPr>
          <p:nvPr>
            <p:ph type="sldNum" sz="quarter" idx="5"/>
          </p:nvPr>
        </p:nvSpPr>
        <p:spPr>
          <a:noFill/>
        </p:spPr>
        <p:txBody>
          <a:bodyPr/>
          <a:lstStyle/>
          <a:p>
            <a:fld id="{02FEFA07-A047-432F-8FC3-FDD8E42EC580}" type="slidenum">
              <a:rPr lang="es-ES_tradnl"/>
              <a:pPr/>
              <a:t>11</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endParaRPr lang="es-ES" smtClean="0"/>
          </a:p>
        </p:txBody>
      </p:sp>
      <p:sp>
        <p:nvSpPr>
          <p:cNvPr id="36868" name="3 Marcador de número de diapositiva"/>
          <p:cNvSpPr>
            <a:spLocks noGrp="1"/>
          </p:cNvSpPr>
          <p:nvPr>
            <p:ph type="sldNum" sz="quarter" idx="5"/>
          </p:nvPr>
        </p:nvSpPr>
        <p:spPr>
          <a:noFill/>
        </p:spPr>
        <p:txBody>
          <a:bodyPr/>
          <a:lstStyle/>
          <a:p>
            <a:fld id="{357836E7-D330-41FC-82A2-A13B1A2EDDC9}" type="slidenum">
              <a:rPr lang="es-ES_tradnl"/>
              <a:pPr/>
              <a:t>12</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p:spPr>
        <p:txBody>
          <a:bodyPr/>
          <a:lstStyle/>
          <a:p>
            <a:pPr eaLnBrk="1" hangingPunct="1"/>
            <a:endParaRPr lang="es-ES" smtClean="0"/>
          </a:p>
        </p:txBody>
      </p:sp>
      <p:sp>
        <p:nvSpPr>
          <p:cNvPr id="38916" name="3 Marcador de número de diapositiva"/>
          <p:cNvSpPr>
            <a:spLocks noGrp="1"/>
          </p:cNvSpPr>
          <p:nvPr>
            <p:ph type="sldNum" sz="quarter" idx="5"/>
          </p:nvPr>
        </p:nvSpPr>
        <p:spPr>
          <a:noFill/>
        </p:spPr>
        <p:txBody>
          <a:bodyPr/>
          <a:lstStyle/>
          <a:p>
            <a:fld id="{5E86DA68-FF04-49FD-8663-A9F03CA128F5}" type="slidenum">
              <a:rPr lang="es-ES_tradnl"/>
              <a:pPr/>
              <a:t>13</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p:spPr>
        <p:txBody>
          <a:bodyPr/>
          <a:lstStyle/>
          <a:p>
            <a:pPr eaLnBrk="1" hangingPunct="1"/>
            <a:endParaRPr lang="es-ES" smtClean="0"/>
          </a:p>
        </p:txBody>
      </p:sp>
      <p:sp>
        <p:nvSpPr>
          <p:cNvPr id="37892" name="3 Marcador de número de diapositiva"/>
          <p:cNvSpPr>
            <a:spLocks noGrp="1"/>
          </p:cNvSpPr>
          <p:nvPr>
            <p:ph type="sldNum" sz="quarter" idx="5"/>
          </p:nvPr>
        </p:nvSpPr>
        <p:spPr>
          <a:noFill/>
        </p:spPr>
        <p:txBody>
          <a:bodyPr/>
          <a:lstStyle/>
          <a:p>
            <a:fld id="{E588A0C8-3E8E-4770-8BD2-5EDEFECA441B}" type="slidenum">
              <a:rPr lang="es-ES_tradnl"/>
              <a:pPr/>
              <a:t>14</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637C94-6952-4237-979F-14C9B0E0EAAF}" type="datetimeFigureOut">
              <a:rPr lang="es-ES" smtClean="0"/>
              <a:pPr/>
              <a:t>18/11/2011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0E90E8-3A5D-4B9D-977C-68F9D5DCD58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37C94-6952-4237-979F-14C9B0E0EAAF}" type="datetimeFigureOut">
              <a:rPr lang="es-ES" smtClean="0"/>
              <a:pPr/>
              <a:t>18/11/2011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E90E8-3A5D-4B9D-977C-68F9D5DCD58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6" name="15 Imagen" descr="l2 MSD jun 2011 (102).JPG"/>
          <p:cNvPicPr>
            <a:picLocks noChangeAspect="1"/>
          </p:cNvPicPr>
          <p:nvPr/>
        </p:nvPicPr>
        <p:blipFill>
          <a:blip r:embed="rId3" cstate="print"/>
          <a:srcRect t="46499" r="27344" b="9408"/>
          <a:stretch>
            <a:fillRect/>
          </a:stretch>
        </p:blipFill>
        <p:spPr>
          <a:xfrm>
            <a:off x="0" y="1772816"/>
            <a:ext cx="9144000" cy="3714776"/>
          </a:xfrm>
          <a:prstGeom prst="rect">
            <a:avLst/>
          </a:prstGeom>
          <a:ln>
            <a:noFill/>
          </a:ln>
          <a:effectLst>
            <a:outerShdw blurRad="292100" dist="139700" dir="2700000" algn="tl" rotWithShape="0">
              <a:srgbClr val="333333">
                <a:alpha val="65000"/>
              </a:srgbClr>
            </a:outerShdw>
          </a:effectLst>
        </p:spPr>
      </p:pic>
      <p:pic>
        <p:nvPicPr>
          <p:cNvPr id="10" name="9 Imagen" descr="SDMsubwayLogo copy.png"/>
          <p:cNvPicPr>
            <a:picLocks noChangeAspect="1"/>
          </p:cNvPicPr>
          <p:nvPr/>
        </p:nvPicPr>
        <p:blipFill>
          <a:blip r:embed="rId4" cstate="print"/>
          <a:srcRect b="-6652"/>
          <a:stretch>
            <a:fillRect/>
          </a:stretch>
        </p:blipFill>
        <p:spPr>
          <a:xfrm>
            <a:off x="3995935" y="44062"/>
            <a:ext cx="1152130" cy="1849050"/>
          </a:xfrm>
          <a:prstGeom prst="rect">
            <a:avLst/>
          </a:prstGeom>
          <a:ln>
            <a:noFill/>
          </a:ln>
          <a:effectLst>
            <a:outerShdw blurRad="292100" dist="139700" dir="2700000" algn="tl" rotWithShape="0">
              <a:srgbClr val="333333">
                <a:alpha val="65000"/>
              </a:srgbClr>
            </a:outerShdw>
          </a:effectLst>
        </p:spPr>
      </p:pic>
      <p:pic>
        <p:nvPicPr>
          <p:cNvPr id="35842" name="Picture 2"/>
          <p:cNvPicPr>
            <a:picLocks noChangeAspect="1" noChangeArrowheads="1"/>
          </p:cNvPicPr>
          <p:nvPr/>
        </p:nvPicPr>
        <p:blipFill>
          <a:blip r:embed="rId5" cstate="print"/>
          <a:srcRect l="738" t="20297" r="51274" b="43282"/>
          <a:stretch>
            <a:fillRect/>
          </a:stretch>
        </p:blipFill>
        <p:spPr bwMode="auto">
          <a:xfrm>
            <a:off x="6012160" y="188640"/>
            <a:ext cx="2520280" cy="1434621"/>
          </a:xfrm>
          <a:prstGeom prst="roundRect">
            <a:avLst/>
          </a:prstGeom>
          <a:ln>
            <a:noFill/>
          </a:ln>
          <a:effectLst>
            <a:outerShdw blurRad="292100" dist="139700" dir="2700000" algn="tl" rotWithShape="0">
              <a:srgbClr val="333333">
                <a:alpha val="65000"/>
              </a:srgbClr>
            </a:outerShdw>
          </a:effectLst>
        </p:spPr>
      </p:pic>
      <p:grpSp>
        <p:nvGrpSpPr>
          <p:cNvPr id="12" name="11 Grupo"/>
          <p:cNvGrpSpPr/>
          <p:nvPr/>
        </p:nvGrpSpPr>
        <p:grpSpPr>
          <a:xfrm>
            <a:off x="175296" y="260648"/>
            <a:ext cx="3676624" cy="1477278"/>
            <a:chOff x="175296" y="2547488"/>
            <a:chExt cx="3676624" cy="1477278"/>
          </a:xfrm>
        </p:grpSpPr>
        <p:sp>
          <p:nvSpPr>
            <p:cNvPr id="8" name="TextBox 5"/>
            <p:cNvSpPr txBox="1"/>
            <p:nvPr/>
          </p:nvSpPr>
          <p:spPr>
            <a:xfrm>
              <a:off x="175296" y="3132214"/>
              <a:ext cx="3676624" cy="8925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DO" sz="2400" b="1" dirty="0" smtClean="0">
                  <a:ln w="1905"/>
                  <a:solidFill>
                    <a:schemeClr val="tx2">
                      <a:lumMod val="75000"/>
                    </a:schemeClr>
                  </a:solidFill>
                  <a:effectLst>
                    <a:innerShdw blurRad="69850" dist="43180" dir="5400000">
                      <a:srgbClr val="000000">
                        <a:alpha val="65000"/>
                      </a:srgbClr>
                    </a:innerShdw>
                  </a:effectLst>
                  <a:latin typeface="Berlin Sans FB" pitchFamily="34" charset="0"/>
                </a:rPr>
                <a:t>OPRET</a:t>
              </a:r>
            </a:p>
            <a:p>
              <a:pPr algn="ctr"/>
              <a:r>
                <a:rPr lang="es-DO" sz="1400" b="1" dirty="0" smtClean="0">
                  <a:solidFill>
                    <a:schemeClr val="bg1"/>
                  </a:solidFill>
                  <a:latin typeface="Berlin Sans FB" pitchFamily="34" charset="0"/>
                </a:rPr>
                <a:t>OFICINA PARA EL REORDENAMIENTO DEL TRANSPORTE</a:t>
              </a:r>
            </a:p>
          </p:txBody>
        </p:sp>
        <p:pic>
          <p:nvPicPr>
            <p:cNvPr id="35844" name="Picture 4" descr="http://www.musica-dominicana.com/gif_files/escudo.gif"/>
            <p:cNvPicPr>
              <a:picLocks noChangeAspect="1" noChangeArrowheads="1"/>
            </p:cNvPicPr>
            <p:nvPr/>
          </p:nvPicPr>
          <p:blipFill>
            <a:blip r:embed="rId6" cstate="print"/>
            <a:srcRect/>
            <a:stretch>
              <a:fillRect/>
            </a:stretch>
          </p:blipFill>
          <p:spPr bwMode="auto">
            <a:xfrm>
              <a:off x="1681800" y="2547488"/>
              <a:ext cx="651500" cy="648072"/>
            </a:xfrm>
            <a:prstGeom prst="rect">
              <a:avLst/>
            </a:prstGeom>
            <a:noFill/>
          </p:spPr>
        </p:pic>
      </p:grpSp>
      <p:sp>
        <p:nvSpPr>
          <p:cNvPr id="14" name="13 CuadroTexto"/>
          <p:cNvSpPr txBox="1"/>
          <p:nvPr/>
        </p:nvSpPr>
        <p:spPr>
          <a:xfrm>
            <a:off x="0" y="1988840"/>
            <a:ext cx="91440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ES" sz="3600" dirty="0" smtClean="0">
                <a:ln w="3175">
                  <a:noFill/>
                </a:ln>
                <a:solidFill>
                  <a:schemeClr val="tx2">
                    <a:lumMod val="50000"/>
                  </a:schemeClr>
                </a:solidFill>
                <a:latin typeface="Bodoni MT Black" pitchFamily="18" charset="0"/>
              </a:rPr>
              <a:t>RESPONSABILIDAD SOCIAL</a:t>
            </a:r>
          </a:p>
        </p:txBody>
      </p:sp>
      <p:sp>
        <p:nvSpPr>
          <p:cNvPr id="15" name="14 Rectángulo"/>
          <p:cNvSpPr/>
          <p:nvPr/>
        </p:nvSpPr>
        <p:spPr>
          <a:xfrm>
            <a:off x="269776" y="5664150"/>
            <a:ext cx="8622704" cy="1077218"/>
          </a:xfrm>
          <a:prstGeom prst="rect">
            <a:avLst/>
          </a:prstGeom>
        </p:spPr>
        <p:txBody>
          <a:bodyPr wrap="square">
            <a:spAutoFit/>
          </a:bodyPr>
          <a:lstStyle/>
          <a:p>
            <a:pPr algn="ctr"/>
            <a:r>
              <a:rPr lang="es-ES" dirty="0" smtClean="0">
                <a:ln w="3175">
                  <a:noFill/>
                </a:ln>
                <a:solidFill>
                  <a:schemeClr val="tx2">
                    <a:lumMod val="50000"/>
                  </a:schemeClr>
                </a:solidFill>
                <a:latin typeface="Bodoni MT Black" pitchFamily="18" charset="0"/>
              </a:rPr>
              <a:t>MODELOS EXITOSOS DE RESPONSABILIDAD SOCIAL</a:t>
            </a:r>
          </a:p>
          <a:p>
            <a:pPr algn="ctr"/>
            <a:r>
              <a:rPr lang="es-ES" dirty="0" smtClean="0">
                <a:ln w="3175">
                  <a:noFill/>
                </a:ln>
                <a:solidFill>
                  <a:schemeClr val="tx2">
                    <a:lumMod val="50000"/>
                  </a:schemeClr>
                </a:solidFill>
                <a:latin typeface="Bodoni MT Black" pitchFamily="18" charset="0"/>
              </a:rPr>
              <a:t>METRO DE SANTO DOMINGO</a:t>
            </a:r>
          </a:p>
          <a:p>
            <a:pPr algn="ctr"/>
            <a:r>
              <a:rPr lang="es-ES" sz="1400" dirty="0" smtClean="0">
                <a:ln w="3175">
                  <a:noFill/>
                </a:ln>
                <a:solidFill>
                  <a:schemeClr val="tx2">
                    <a:lumMod val="50000"/>
                  </a:schemeClr>
                </a:solidFill>
                <a:latin typeface="Bodoni MT Black" pitchFamily="18" charset="0"/>
              </a:rPr>
              <a:t>ALAMYS, </a:t>
            </a:r>
            <a:r>
              <a:rPr lang="es-ES" sz="1400" dirty="0" smtClean="0">
                <a:ln w="3175">
                  <a:noFill/>
                </a:ln>
                <a:solidFill>
                  <a:schemeClr val="tx2">
                    <a:lumMod val="50000"/>
                  </a:schemeClr>
                </a:solidFill>
                <a:latin typeface="Bodoni MT Black" pitchFamily="18" charset="0"/>
              </a:rPr>
              <a:t>GUADALAJARA </a:t>
            </a:r>
            <a:r>
              <a:rPr lang="es-ES" sz="1400" dirty="0" smtClean="0">
                <a:ln w="3175">
                  <a:noFill/>
                </a:ln>
                <a:solidFill>
                  <a:schemeClr val="tx2">
                    <a:lumMod val="50000"/>
                  </a:schemeClr>
                </a:solidFill>
                <a:latin typeface="Bodoni MT Black" pitchFamily="18" charset="0"/>
              </a:rPr>
              <a:t>2011</a:t>
            </a:r>
          </a:p>
          <a:p>
            <a:pPr algn="ctr"/>
            <a:r>
              <a:rPr lang="es-ES" sz="1400" dirty="0" smtClean="0">
                <a:ln w="3175">
                  <a:noFill/>
                </a:ln>
                <a:solidFill>
                  <a:schemeClr val="tx2">
                    <a:lumMod val="50000"/>
                  </a:schemeClr>
                </a:solidFill>
                <a:latin typeface="Bodoni MT Black" pitchFamily="18" charset="0"/>
              </a:rPr>
              <a:t>ING. LEONEL CARRASCO</a:t>
            </a:r>
            <a:endParaRPr lang="es-ES" sz="1200" dirty="0">
              <a:ln w="3175">
                <a:noFill/>
              </a:ln>
              <a:solidFill>
                <a:schemeClr val="tx2">
                  <a:lumMod val="50000"/>
                </a:schemeClr>
              </a:solidFill>
              <a:latin typeface="Bodoni MT Black"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620713"/>
            <a:ext cx="9144000" cy="11430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0" i="0" u="none" strike="noStrike" kern="1200" cap="none" spc="0" normalizeH="0" baseline="0" noProof="0" dirty="0" smtClean="0">
                <a:ln>
                  <a:noFill/>
                </a:ln>
                <a:solidFill>
                  <a:srgbClr val="CC0000"/>
                </a:solidFill>
                <a:effectLst/>
                <a:uLnTx/>
                <a:uFillTx/>
                <a:latin typeface="+mj-lt"/>
                <a:ea typeface="+mj-ea"/>
                <a:cs typeface="+mj-cs"/>
              </a:rPr>
              <a:t> </a:t>
            </a:r>
            <a:r>
              <a:rPr lang="es-ES" sz="2000" dirty="0" smtClean="0">
                <a:solidFill>
                  <a:schemeClr val="tx2">
                    <a:lumMod val="75000"/>
                  </a:schemeClr>
                </a:solidFill>
                <a:latin typeface="Gill Sans Ultra Bold" pitchFamily="34" charset="0"/>
              </a:rPr>
              <a:t>DEL DESARROLLO SOSTENIBLE A LA RESPONSABILIDAD CORPORATIVA</a:t>
            </a:r>
          </a:p>
        </p:txBody>
      </p:sp>
      <p:sp>
        <p:nvSpPr>
          <p:cNvPr id="3" name="Rectangle 3"/>
          <p:cNvSpPr txBox="1">
            <a:spLocks noChangeArrowheads="1"/>
          </p:cNvSpPr>
          <p:nvPr/>
        </p:nvSpPr>
        <p:spPr>
          <a:xfrm>
            <a:off x="503237" y="1844824"/>
            <a:ext cx="8137525" cy="3817937"/>
          </a:xfrm>
          <a:prstGeom prst="rect">
            <a:avLst/>
          </a:prstGeom>
          <a:solidFill>
            <a:srgbClr val="FFFFFF">
              <a:alpha val="50195"/>
            </a:srgbClr>
          </a:solidFill>
          <a:ln w="28575">
            <a:solidFill>
              <a:schemeClr val="accent3">
                <a:lumMod val="50000"/>
              </a:schemeClr>
            </a:solidFill>
          </a:ln>
          <a:effectLst>
            <a:outerShdw blurRad="50800" dist="38100" dir="8100000" algn="tr" rotWithShape="0">
              <a:prstClr val="black">
                <a:alpha val="40000"/>
              </a:prstClr>
            </a:outerShdw>
          </a:effectLst>
        </p:spPr>
        <p:txBody>
          <a:bodyPr/>
          <a:lstStyle/>
          <a:p>
            <a:pPr marL="342900" marR="0" lvl="0" indent="-342900" algn="l" defTabSz="914400" rtl="0" eaLnBrk="1" fontAlgn="auto" latinLnBrk="0" hangingPunct="1">
              <a:lnSpc>
                <a:spcPct val="100000"/>
              </a:lnSpc>
              <a:spcBef>
                <a:spcPct val="20000"/>
              </a:spcBef>
              <a:spcAft>
                <a:spcPts val="0"/>
              </a:spcAft>
              <a:buClr>
                <a:schemeClr val="accent3">
                  <a:lumMod val="50000"/>
                </a:schemeClr>
              </a:buClr>
              <a:buSzTx/>
              <a:buFont typeface="Calibri" pitchFamily="34" charset="0"/>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Los cambios de hábitos en la sociedad, necesarios para acometer con éxito los procesos de transformación hacia la sostenibilidad, serán difícil de acometer sin la implicación de los sectores sociales involucrados.</a:t>
            </a:r>
            <a:br>
              <a:rPr kumimoji="0" lang="es-ES" sz="2400" b="0" i="0" u="none" strike="noStrike" kern="1200" cap="none" spc="0" normalizeH="0" baseline="0" noProof="0" dirty="0" smtClean="0">
                <a:ln>
                  <a:noFill/>
                </a:ln>
                <a:solidFill>
                  <a:schemeClr val="tx1"/>
                </a:solidFill>
                <a:effectLst/>
                <a:uLnTx/>
                <a:uFillTx/>
                <a:latin typeface="+mn-lt"/>
                <a:ea typeface="+mn-ea"/>
                <a:cs typeface="+mn-cs"/>
              </a:rPr>
            </a:b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lumMod val="50000"/>
                </a:schemeClr>
              </a:buClr>
              <a:buSzTx/>
              <a:buFont typeface="Calibri" pitchFamily="34" charset="0"/>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La comunicación con estos sectores, denominados </a:t>
            </a:r>
            <a:r>
              <a:rPr kumimoji="0" lang="es-ES" sz="2400" b="1" i="0" u="none" strike="noStrike" kern="1200" cap="none" spc="0" normalizeH="0" baseline="0" noProof="0" dirty="0" smtClean="0">
                <a:ln>
                  <a:noFill/>
                </a:ln>
                <a:solidFill>
                  <a:srgbClr val="CC0000"/>
                </a:solidFill>
                <a:effectLst/>
                <a:uLnTx/>
                <a:uFillTx/>
                <a:latin typeface="+mn-lt"/>
                <a:ea typeface="+mn-ea"/>
                <a:cs typeface="+mn-cs"/>
              </a:rPr>
              <a:t>grupos de interés</a:t>
            </a:r>
            <a:r>
              <a:rPr kumimoji="0" lang="es-ES" sz="2400" b="0" i="0" u="none" strike="noStrike" kern="1200" cap="none" spc="0" normalizeH="0" baseline="0" noProof="0" dirty="0" smtClean="0">
                <a:ln>
                  <a:noFill/>
                </a:ln>
                <a:solidFill>
                  <a:schemeClr val="tx1"/>
                </a:solidFill>
                <a:effectLst/>
                <a:uLnTx/>
                <a:uFillTx/>
                <a:latin typeface="+mn-lt"/>
                <a:ea typeface="+mn-ea"/>
                <a:cs typeface="+mn-cs"/>
              </a:rPr>
              <a:t>, es vital:</a:t>
            </a:r>
          </a:p>
          <a:p>
            <a:pPr marL="342900" marR="0" lvl="0" indent="-342900" algn="l" defTabSz="914400" rtl="0" eaLnBrk="1" fontAlgn="auto" latinLnBrk="0" hangingPunct="1">
              <a:lnSpc>
                <a:spcPct val="100000"/>
              </a:lnSpc>
              <a:spcBef>
                <a:spcPct val="20000"/>
              </a:spcBef>
              <a:spcAft>
                <a:spcPts val="0"/>
              </a:spcAft>
              <a:buClr>
                <a:schemeClr val="accent3">
                  <a:lumMod val="50000"/>
                </a:schemeClr>
              </a:buClr>
              <a:buSzTx/>
              <a:buFont typeface="Calibri"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3">
                  <a:lumMod val="50000"/>
                </a:schemeClr>
              </a:buClr>
              <a:buSzTx/>
              <a:buFont typeface="Calibri" pitchFamily="34" charset="0"/>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Administraciones,</a:t>
            </a:r>
            <a:r>
              <a:rPr kumimoji="0" lang="es-E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400" b="1" i="0" u="none" strike="noStrike" kern="1200" cap="none" spc="0" normalizeH="0" baseline="0" noProof="0" dirty="0" smtClean="0">
                <a:ln>
                  <a:noFill/>
                </a:ln>
                <a:solidFill>
                  <a:schemeClr val="tx1"/>
                </a:solidFill>
                <a:effectLst/>
                <a:uLnTx/>
                <a:uFillTx/>
                <a:latin typeface="+mn-lt"/>
                <a:ea typeface="+mn-ea"/>
                <a:cs typeface="+mn-cs"/>
              </a:rPr>
              <a:t>Sociedad, Clientes y Empleados.</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8313" y="1555750"/>
            <a:ext cx="8424862" cy="4968875"/>
          </a:xfrm>
          <a:solidFill>
            <a:srgbClr val="F8F8F8">
              <a:alpha val="50195"/>
            </a:srgbClr>
          </a:solidFill>
          <a:ln>
            <a:solidFill>
              <a:schemeClr val="accent3">
                <a:lumMod val="50000"/>
              </a:schemeClr>
            </a:solidFill>
          </a:ln>
          <a:effectLst>
            <a:outerShdw blurRad="50800" dist="38100" dir="8100000" algn="tr" rotWithShape="0">
              <a:prstClr val="black">
                <a:alpha val="40000"/>
              </a:prstClr>
            </a:outerShdw>
          </a:effectLst>
        </p:spPr>
        <p:txBody>
          <a:bodyPr/>
          <a:lstStyle/>
          <a:p>
            <a:pPr eaLnBrk="1" hangingPunct="1">
              <a:buClr>
                <a:schemeClr val="accent3">
                  <a:lumMod val="50000"/>
                </a:schemeClr>
              </a:buClr>
              <a:buFont typeface="Calibri" pitchFamily="34" charset="0"/>
              <a:buChar char="•"/>
            </a:pPr>
            <a:r>
              <a:rPr lang="es-ES" sz="2400" dirty="0" smtClean="0"/>
              <a:t>A las </a:t>
            </a:r>
            <a:r>
              <a:rPr lang="es-ES" sz="2400" b="1" dirty="0" smtClean="0"/>
              <a:t>ADMINISTRACIONES, </a:t>
            </a:r>
            <a:r>
              <a:rPr lang="es-ES" sz="2400" dirty="0" smtClean="0"/>
              <a:t>como máximos responsables de gestionar los medios disponibles para alcanzar el desarrollo sostenible, les ayuda a planificar en las áreas de política territorial y transportes, para minimizar los costes</a:t>
            </a:r>
            <a:r>
              <a:rPr lang="es-ES" sz="2400" b="1" dirty="0" smtClean="0"/>
              <a:t> </a:t>
            </a:r>
            <a:r>
              <a:rPr lang="es-ES" sz="2400" dirty="0" smtClean="0"/>
              <a:t>socioeconómicos. </a:t>
            </a:r>
            <a:r>
              <a:rPr lang="es-ES" sz="2400" i="1" dirty="0" smtClean="0"/>
              <a:t>(Ciudad densa vs ciudad extendida, transporte público vs transporte privado)…</a:t>
            </a:r>
          </a:p>
          <a:p>
            <a:pPr eaLnBrk="1" hangingPunct="1">
              <a:buClr>
                <a:schemeClr val="accent3">
                  <a:lumMod val="50000"/>
                </a:schemeClr>
              </a:buClr>
              <a:buFont typeface="Calibri" pitchFamily="34" charset="0"/>
              <a:buChar char="•"/>
            </a:pPr>
            <a:endParaRPr lang="es-ES" sz="2400" i="1" dirty="0" smtClean="0"/>
          </a:p>
          <a:p>
            <a:pPr eaLnBrk="1" hangingPunct="1">
              <a:buClr>
                <a:schemeClr val="accent3">
                  <a:lumMod val="50000"/>
                </a:schemeClr>
              </a:buClr>
              <a:buFont typeface="Calibri" pitchFamily="34" charset="0"/>
              <a:buChar char="•"/>
            </a:pPr>
            <a:r>
              <a:rPr lang="es-ES" sz="2400" dirty="0" smtClean="0"/>
              <a:t>...Por que permiten establecer los criterios de asignación de impuestos y tarifas por la utilización de cada modo de una forma mas justa y eficiente. </a:t>
            </a:r>
            <a:r>
              <a:rPr lang="es-ES" sz="2400" i="1" dirty="0" smtClean="0"/>
              <a:t>(Tarifas del transporte público, tarifas de peaje, tarifas de aparcamiento, impuestos sobre vehículos y carburantes, etc.)</a:t>
            </a:r>
          </a:p>
        </p:txBody>
      </p:sp>
      <p:sp>
        <p:nvSpPr>
          <p:cNvPr id="14340" name="Rectangle 5"/>
          <p:cNvSpPr>
            <a:spLocks noChangeArrowheads="1"/>
          </p:cNvSpPr>
          <p:nvPr/>
        </p:nvSpPr>
        <p:spPr bwMode="auto">
          <a:xfrm>
            <a:off x="769528" y="548680"/>
            <a:ext cx="7650162" cy="576263"/>
          </a:xfrm>
          <a:prstGeom prst="rect">
            <a:avLst/>
          </a:prstGeom>
          <a:noFill/>
        </p:spPr>
        <p:txBody>
          <a:bodyPr/>
          <a:lstStyle/>
          <a:p>
            <a:pPr algn="ctr">
              <a:spcBef>
                <a:spcPct val="0"/>
              </a:spcBef>
            </a:pPr>
            <a:r>
              <a:rPr lang="es-ES" sz="2000" dirty="0" smtClean="0">
                <a:solidFill>
                  <a:schemeClr val="tx2">
                    <a:lumMod val="75000"/>
                  </a:schemeClr>
                </a:solidFill>
                <a:latin typeface="Gill Sans Ultra Bold" pitchFamily="34" charset="0"/>
              </a:rPr>
              <a:t>LA APORTACIÓN DEL COMPROMISO PARA CADA UNO DE LOS GRUPOS DE INTERÉS</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wipe(left)">
                                      <p:cBhvr>
                                        <p:cTn id="7" dur="500"/>
                                        <p:tgtEl>
                                          <p:spTgt spid="14339">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wipe(left)">
                                      <p:cBhvr>
                                        <p:cTn id="11" dur="500"/>
                                        <p:tgtEl>
                                          <p:spTgt spid="1433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wipe(left)">
                                      <p:cBhvr>
                                        <p:cTn id="15"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Grey Angelica\Desktop\DESARROLLO SOSTENIBLE\Fotos Presentacion ONU\HPIM3721.jpg"/>
          <p:cNvPicPr>
            <a:picLocks noChangeAspect="1" noChangeArrowheads="1"/>
          </p:cNvPicPr>
          <p:nvPr/>
        </p:nvPicPr>
        <p:blipFill>
          <a:blip r:embed="rId3" cstate="print"/>
          <a:srcRect t="22462"/>
          <a:stretch>
            <a:fillRect/>
          </a:stretch>
        </p:blipFill>
        <p:spPr bwMode="auto">
          <a:xfrm>
            <a:off x="584931" y="1412776"/>
            <a:ext cx="7974138" cy="4608512"/>
          </a:xfrm>
          <a:prstGeom prst="rect">
            <a:avLst/>
          </a:prstGeom>
          <a:noFill/>
        </p:spPr>
      </p:pic>
      <p:sp>
        <p:nvSpPr>
          <p:cNvPr id="82948" name="Rectangle 4"/>
          <p:cNvSpPr>
            <a:spLocks noChangeArrowheads="1"/>
          </p:cNvSpPr>
          <p:nvPr/>
        </p:nvSpPr>
        <p:spPr bwMode="auto">
          <a:xfrm>
            <a:off x="0" y="2492623"/>
            <a:ext cx="9143999" cy="2304529"/>
          </a:xfrm>
          <a:prstGeom prst="rect">
            <a:avLst/>
          </a:prstGeom>
          <a:solidFill>
            <a:srgbClr val="F8F8F8">
              <a:alpha val="50195"/>
            </a:srgbClr>
          </a:solidFill>
          <a:ln w="9525">
            <a:solidFill>
              <a:schemeClr val="accent3">
                <a:lumMod val="50000"/>
              </a:schemeClr>
            </a:solidFill>
            <a:miter lim="800000"/>
            <a:headEnd/>
            <a:tailEnd/>
          </a:ln>
          <a:effectLst>
            <a:outerShdw blurRad="50800" dist="38100" dir="8100000" algn="tr" rotWithShape="0">
              <a:prstClr val="black">
                <a:alpha val="40000"/>
              </a:prstClr>
            </a:outerShdw>
          </a:effectLst>
        </p:spPr>
        <p:txBody>
          <a:bodyPr/>
          <a:lstStyle/>
          <a:p>
            <a:pPr marL="342900" indent="-342900">
              <a:spcBef>
                <a:spcPct val="20000"/>
              </a:spcBef>
              <a:buClr>
                <a:schemeClr val="accent3">
                  <a:lumMod val="50000"/>
                </a:schemeClr>
              </a:buClr>
              <a:buSzPct val="80000"/>
              <a:buFont typeface="Wingdings" pitchFamily="2" charset="2"/>
              <a:buChar char="l"/>
            </a:pPr>
            <a:r>
              <a:rPr lang="es-ES" sz="2000" dirty="0"/>
              <a:t>Es la forma mas sencilla y comprensible de comunicar a los </a:t>
            </a:r>
            <a:r>
              <a:rPr lang="es-ES" sz="2400" b="1" dirty="0"/>
              <a:t>CIUDADANOS</a:t>
            </a:r>
            <a:r>
              <a:rPr lang="es-ES" sz="2000" dirty="0"/>
              <a:t> la situación real para que asuman y apoyen las medidas de transformación necesarias, por el bien de todos…</a:t>
            </a:r>
          </a:p>
          <a:p>
            <a:pPr marL="342900" indent="-342900">
              <a:spcBef>
                <a:spcPct val="20000"/>
              </a:spcBef>
              <a:buClr>
                <a:schemeClr val="accent3">
                  <a:lumMod val="50000"/>
                </a:schemeClr>
              </a:buClr>
              <a:buSzPct val="80000"/>
              <a:buFont typeface="Wingdings" pitchFamily="2" charset="2"/>
              <a:buChar char="l"/>
            </a:pPr>
            <a:endParaRPr lang="es-ES" sz="2000" dirty="0"/>
          </a:p>
          <a:p>
            <a:pPr marL="342900" indent="-342900">
              <a:spcBef>
                <a:spcPct val="20000"/>
              </a:spcBef>
              <a:buClr>
                <a:schemeClr val="accent3">
                  <a:lumMod val="50000"/>
                </a:schemeClr>
              </a:buClr>
              <a:buSzPct val="80000"/>
              <a:buFont typeface="Wingdings" pitchFamily="2" charset="2"/>
              <a:buChar char="l"/>
            </a:pPr>
            <a:r>
              <a:rPr lang="es-ES" sz="2000" dirty="0"/>
              <a:t>… Al poner de manifiesto los costes reales </a:t>
            </a:r>
            <a:r>
              <a:rPr lang="es-ES" sz="2000" dirty="0" err="1"/>
              <a:t>monetarizados</a:t>
            </a:r>
            <a:r>
              <a:rPr lang="es-ES" sz="2000" dirty="0"/>
              <a:t> en que cada ciudadano incurre al utilizar cada uno de los modos del sistema de transporte</a:t>
            </a:r>
          </a:p>
        </p:txBody>
      </p:sp>
      <p:sp>
        <p:nvSpPr>
          <p:cNvPr id="5" name="Rectangle 5"/>
          <p:cNvSpPr>
            <a:spLocks noChangeArrowheads="1"/>
          </p:cNvSpPr>
          <p:nvPr/>
        </p:nvSpPr>
        <p:spPr bwMode="auto">
          <a:xfrm>
            <a:off x="769528" y="404465"/>
            <a:ext cx="7650162" cy="576263"/>
          </a:xfrm>
          <a:prstGeom prst="rect">
            <a:avLst/>
          </a:prstGeom>
          <a:noFill/>
        </p:spPr>
        <p:txBody>
          <a:bodyPr/>
          <a:lstStyle/>
          <a:p>
            <a:pPr algn="ctr">
              <a:spcBef>
                <a:spcPct val="0"/>
              </a:spcBef>
            </a:pPr>
            <a:r>
              <a:rPr lang="es-ES" sz="2000" dirty="0" smtClean="0">
                <a:solidFill>
                  <a:schemeClr val="tx2">
                    <a:lumMod val="75000"/>
                  </a:schemeClr>
                </a:solidFill>
                <a:latin typeface="Gill Sans Ultra Bold" pitchFamily="34" charset="0"/>
              </a:rPr>
              <a:t>LA APORTACIÓN DEL COMPROMISO PARA CADA UNO DE LOS GRUPOS DE INTERÉS</a:t>
            </a:r>
          </a:p>
        </p:txBody>
      </p:sp>
      <p:sp>
        <p:nvSpPr>
          <p:cNvPr id="8" name="Rectangle 5"/>
          <p:cNvSpPr>
            <a:spLocks noChangeArrowheads="1"/>
          </p:cNvSpPr>
          <p:nvPr/>
        </p:nvSpPr>
        <p:spPr bwMode="auto">
          <a:xfrm>
            <a:off x="746919" y="1556792"/>
            <a:ext cx="7650162" cy="576263"/>
          </a:xfrm>
          <a:prstGeom prst="rect">
            <a:avLst/>
          </a:prstGeom>
          <a:noFill/>
        </p:spPr>
        <p:txBody>
          <a:bodyPr/>
          <a:lstStyle/>
          <a:p>
            <a:pPr>
              <a:spcBef>
                <a:spcPct val="0"/>
              </a:spcBef>
            </a:pPr>
            <a:r>
              <a:rPr lang="es-ES" sz="2000" dirty="0" smtClean="0">
                <a:solidFill>
                  <a:srgbClr val="FF0000"/>
                </a:solidFill>
                <a:latin typeface="Gill Sans Ultra Bold" pitchFamily="34" charset="0"/>
              </a:rPr>
              <a:t>CIUDADANOS</a:t>
            </a:r>
            <a:endParaRPr lang="es-ES" sz="2000" dirty="0" smtClean="0">
              <a:solidFill>
                <a:srgbClr val="FF0000"/>
              </a:solidFill>
              <a:latin typeface="Gill Sans Ultra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82948">
                                            <p:bg/>
                                          </p:spTgt>
                                        </p:tgtEl>
                                        <p:attrNameLst>
                                          <p:attrName>style.visibility</p:attrName>
                                        </p:attrNameLst>
                                      </p:cBhvr>
                                      <p:to>
                                        <p:strVal val="visible"/>
                                      </p:to>
                                    </p:set>
                                    <p:animEffect transition="in" filter="wipe(left)">
                                      <p:cBhvr>
                                        <p:cTn id="7" dur="2000"/>
                                        <p:tgtEl>
                                          <p:spTgt spid="82948">
                                            <p:bg/>
                                          </p:spTgt>
                                        </p:tgtEl>
                                      </p:cBhvr>
                                    </p:animEffect>
                                  </p:childTnLst>
                                </p:cTn>
                              </p:par>
                            </p:childTnLst>
                          </p:cTn>
                        </p:par>
                        <p:par>
                          <p:cTn id="8" fill="hold">
                            <p:stCondLst>
                              <p:cond delay="5000"/>
                            </p:stCondLst>
                            <p:childTnLst>
                              <p:par>
                                <p:cTn id="9" presetID="22" presetClass="entr" presetSubtype="8" fill="hold" grpId="0" nodeType="afterEffect">
                                  <p:stCondLst>
                                    <p:cond delay="3000"/>
                                  </p:stCondLst>
                                  <p:childTnLst>
                                    <p:set>
                                      <p:cBhvr>
                                        <p:cTn id="10" dur="1" fill="hold">
                                          <p:stCondLst>
                                            <p:cond delay="0"/>
                                          </p:stCondLst>
                                        </p:cTn>
                                        <p:tgtEl>
                                          <p:spTgt spid="82948">
                                            <p:txEl>
                                              <p:pRg st="0" end="0"/>
                                            </p:txEl>
                                          </p:spTgt>
                                        </p:tgtEl>
                                        <p:attrNameLst>
                                          <p:attrName>style.visibility</p:attrName>
                                        </p:attrNameLst>
                                      </p:cBhvr>
                                      <p:to>
                                        <p:strVal val="visible"/>
                                      </p:to>
                                    </p:set>
                                    <p:animEffect transition="in" filter="wipe(left)">
                                      <p:cBhvr>
                                        <p:cTn id="11" dur="2000"/>
                                        <p:tgtEl>
                                          <p:spTgt spid="82948">
                                            <p:txEl>
                                              <p:pRg st="0" end="0"/>
                                            </p:txEl>
                                          </p:spTgt>
                                        </p:tgtEl>
                                      </p:cBhvr>
                                    </p:animEffect>
                                  </p:childTnLst>
                                </p:cTn>
                              </p:par>
                            </p:childTnLst>
                          </p:cTn>
                        </p:par>
                        <p:par>
                          <p:cTn id="12" fill="hold">
                            <p:stCondLst>
                              <p:cond delay="10000"/>
                            </p:stCondLst>
                            <p:childTnLst>
                              <p:par>
                                <p:cTn id="13" presetID="22" presetClass="entr" presetSubtype="8" fill="hold" grpId="0" nodeType="afterEffect">
                                  <p:stCondLst>
                                    <p:cond delay="3000"/>
                                  </p:stCondLst>
                                  <p:childTnLst>
                                    <p:set>
                                      <p:cBhvr>
                                        <p:cTn id="14" dur="1" fill="hold">
                                          <p:stCondLst>
                                            <p:cond delay="0"/>
                                          </p:stCondLst>
                                        </p:cTn>
                                        <p:tgtEl>
                                          <p:spTgt spid="82948">
                                            <p:txEl>
                                              <p:pRg st="2" end="2"/>
                                            </p:txEl>
                                          </p:spTgt>
                                        </p:tgtEl>
                                        <p:attrNameLst>
                                          <p:attrName>style.visibility</p:attrName>
                                        </p:attrNameLst>
                                      </p:cBhvr>
                                      <p:to>
                                        <p:strVal val="visible"/>
                                      </p:to>
                                    </p:set>
                                    <p:animEffect transition="in" filter="wipe(left)">
                                      <p:cBhvr>
                                        <p:cTn id="15" dur="2000"/>
                                        <p:tgtEl>
                                          <p:spTgt spid="829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DSC_0078"/>
          <p:cNvPicPr>
            <a:picLocks noChangeAspect="1" noChangeArrowheads="1"/>
          </p:cNvPicPr>
          <p:nvPr/>
        </p:nvPicPr>
        <p:blipFill>
          <a:blip r:embed="rId3" cstate="print"/>
          <a:srcRect/>
          <a:stretch>
            <a:fillRect/>
          </a:stretch>
        </p:blipFill>
        <p:spPr bwMode="auto">
          <a:xfrm>
            <a:off x="803317" y="1340768"/>
            <a:ext cx="7511968" cy="5147368"/>
          </a:xfrm>
          <a:prstGeom prst="rect">
            <a:avLst/>
          </a:prstGeom>
          <a:ln>
            <a:noFill/>
          </a:ln>
          <a:effectLst>
            <a:outerShdw blurRad="292100" dist="139700" dir="2700000" algn="tl" rotWithShape="0">
              <a:srgbClr val="333333">
                <a:alpha val="65000"/>
              </a:srgbClr>
            </a:outerShdw>
          </a:effectLst>
        </p:spPr>
      </p:pic>
      <p:sp>
        <p:nvSpPr>
          <p:cNvPr id="83972" name="Rectangle 4"/>
          <p:cNvSpPr>
            <a:spLocks noChangeArrowheads="1"/>
          </p:cNvSpPr>
          <p:nvPr/>
        </p:nvSpPr>
        <p:spPr bwMode="auto">
          <a:xfrm>
            <a:off x="0" y="2420888"/>
            <a:ext cx="9144000" cy="2952328"/>
          </a:xfrm>
          <a:prstGeom prst="rect">
            <a:avLst/>
          </a:prstGeom>
          <a:solidFill>
            <a:srgbClr val="FFFFFF">
              <a:alpha val="50195"/>
            </a:srgbClr>
          </a:solidFill>
          <a:ln w="9525">
            <a:noFill/>
            <a:miter lim="800000"/>
            <a:headEnd/>
            <a:tailEnd/>
          </a:ln>
        </p:spPr>
        <p:txBody>
          <a:bodyPr/>
          <a:lstStyle/>
          <a:p>
            <a:pPr marL="342900" indent="-342900">
              <a:spcBef>
                <a:spcPct val="20000"/>
              </a:spcBef>
              <a:buClr>
                <a:schemeClr val="accent3">
                  <a:lumMod val="50000"/>
                </a:schemeClr>
              </a:buClr>
              <a:buSzPct val="80000"/>
              <a:buFont typeface="Wingdings" pitchFamily="2" charset="2"/>
              <a:buChar char="l"/>
            </a:pPr>
            <a:endParaRPr lang="es-ES" sz="2000" dirty="0"/>
          </a:p>
          <a:p>
            <a:pPr marL="342900" indent="-342900">
              <a:spcBef>
                <a:spcPct val="20000"/>
              </a:spcBef>
              <a:buClr>
                <a:schemeClr val="accent3">
                  <a:lumMod val="50000"/>
                </a:schemeClr>
              </a:buClr>
              <a:buSzPct val="80000"/>
              <a:buFont typeface="Wingdings" pitchFamily="2" charset="2"/>
              <a:buChar char="l"/>
            </a:pPr>
            <a:r>
              <a:rPr lang="es-ES" sz="2000" dirty="0"/>
              <a:t>A los </a:t>
            </a:r>
            <a:r>
              <a:rPr lang="es-ES" sz="2400" b="1" dirty="0"/>
              <a:t>EMPLEADOS</a:t>
            </a:r>
            <a:r>
              <a:rPr lang="es-ES" sz="2400" dirty="0"/>
              <a:t> </a:t>
            </a:r>
            <a:r>
              <a:rPr lang="es-ES" sz="2000" dirty="0"/>
              <a:t>de las empresas de transporte les hace tomar conciencia de que el transporte público en general y el ferroviario en particular son piezas claves para garantizar el transporte sostenible…</a:t>
            </a:r>
          </a:p>
          <a:p>
            <a:pPr marL="342900" indent="-342900">
              <a:spcBef>
                <a:spcPct val="20000"/>
              </a:spcBef>
              <a:buClr>
                <a:schemeClr val="accent3">
                  <a:lumMod val="50000"/>
                </a:schemeClr>
              </a:buClr>
              <a:buSzPct val="80000"/>
              <a:buFont typeface="Wingdings" pitchFamily="2" charset="2"/>
              <a:buChar char="l"/>
            </a:pPr>
            <a:endParaRPr lang="es-ES" sz="2000" dirty="0"/>
          </a:p>
          <a:p>
            <a:pPr marL="342900" indent="-342900">
              <a:spcBef>
                <a:spcPct val="20000"/>
              </a:spcBef>
              <a:buClr>
                <a:schemeClr val="accent3">
                  <a:lumMod val="50000"/>
                </a:schemeClr>
              </a:buClr>
              <a:buSzPct val="80000"/>
              <a:buFont typeface="Wingdings" pitchFamily="2" charset="2"/>
              <a:buChar char="l"/>
            </a:pPr>
            <a:r>
              <a:rPr lang="es-ES" sz="2000" dirty="0"/>
              <a:t>… Y que por tanto, la política de sostenibilidad debe de estar integrada en la estrategia de la empresa, en los cuadros de mando integrales corporativos y en los objetivos estratégicos.</a:t>
            </a:r>
          </a:p>
        </p:txBody>
      </p:sp>
      <p:sp>
        <p:nvSpPr>
          <p:cNvPr id="5" name="Rectangle 5"/>
          <p:cNvSpPr>
            <a:spLocks noChangeArrowheads="1"/>
          </p:cNvSpPr>
          <p:nvPr/>
        </p:nvSpPr>
        <p:spPr bwMode="auto">
          <a:xfrm>
            <a:off x="769528" y="548680"/>
            <a:ext cx="7650162" cy="576263"/>
          </a:xfrm>
          <a:prstGeom prst="rect">
            <a:avLst/>
          </a:prstGeom>
          <a:noFill/>
        </p:spPr>
        <p:txBody>
          <a:bodyPr/>
          <a:lstStyle/>
          <a:p>
            <a:pPr algn="ctr">
              <a:spcBef>
                <a:spcPct val="0"/>
              </a:spcBef>
            </a:pPr>
            <a:r>
              <a:rPr lang="es-ES" sz="2000" dirty="0" smtClean="0">
                <a:solidFill>
                  <a:schemeClr val="tx2">
                    <a:lumMod val="75000"/>
                  </a:schemeClr>
                </a:solidFill>
                <a:latin typeface="Gill Sans Ultra Bold" pitchFamily="34" charset="0"/>
              </a:rPr>
              <a:t>LA APORTACIÓN DEL COMPROMISO PARA CADA UNO DE LOS GRUPOS DE INTERÉS</a:t>
            </a:r>
          </a:p>
        </p:txBody>
      </p:sp>
      <p:sp>
        <p:nvSpPr>
          <p:cNvPr id="7" name="Rectangle 5"/>
          <p:cNvSpPr>
            <a:spLocks noChangeArrowheads="1"/>
          </p:cNvSpPr>
          <p:nvPr/>
        </p:nvSpPr>
        <p:spPr bwMode="auto">
          <a:xfrm>
            <a:off x="746919" y="1916633"/>
            <a:ext cx="7650162" cy="576263"/>
          </a:xfrm>
          <a:prstGeom prst="rect">
            <a:avLst/>
          </a:prstGeom>
          <a:noFill/>
        </p:spPr>
        <p:txBody>
          <a:bodyPr/>
          <a:lstStyle/>
          <a:p>
            <a:pPr>
              <a:spcBef>
                <a:spcPct val="0"/>
              </a:spcBef>
            </a:pPr>
            <a:r>
              <a:rPr lang="es-ES" sz="2000" dirty="0" smtClean="0">
                <a:solidFill>
                  <a:srgbClr val="FF0000"/>
                </a:solidFill>
                <a:latin typeface="Gill Sans Ultra Bold" pitchFamily="34" charset="0"/>
              </a:rPr>
              <a:t>EMPLEADOS</a:t>
            </a:r>
            <a:endParaRPr lang="es-ES" sz="2000" dirty="0" smtClean="0">
              <a:solidFill>
                <a:srgbClr val="FF0000"/>
              </a:solidFill>
              <a:latin typeface="Gill Sans Ultra Bold" pitchFamily="34"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2000"/>
                                        <p:tgtEl>
                                          <p:spTgt spid="83972"/>
                                        </p:tgtEl>
                                      </p:cBhvr>
                                    </p:animEffect>
                                  </p:childTnLst>
                                </p:cTn>
                              </p:par>
                            </p:childTnLst>
                          </p:cTn>
                        </p:par>
                        <p:par>
                          <p:cTn id="8" fill="hold">
                            <p:stCondLst>
                              <p:cond delay="5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LCarrasco\Desktop\INTEC\MAMA TINGO, 15 Y 16 NOV.10\DSC02098.JPG"/>
          <p:cNvPicPr>
            <a:picLocks noChangeAspect="1" noChangeArrowheads="1"/>
          </p:cNvPicPr>
          <p:nvPr/>
        </p:nvPicPr>
        <p:blipFill>
          <a:blip r:embed="rId3" cstate="print"/>
          <a:srcRect/>
          <a:stretch>
            <a:fillRect/>
          </a:stretch>
        </p:blipFill>
        <p:spPr bwMode="auto">
          <a:xfrm>
            <a:off x="1331640" y="1448780"/>
            <a:ext cx="6480720" cy="4860540"/>
          </a:xfrm>
          <a:prstGeom prst="rect">
            <a:avLst/>
          </a:prstGeom>
          <a:ln>
            <a:noFill/>
          </a:ln>
          <a:effectLst>
            <a:outerShdw blurRad="292100" dist="139700" dir="2700000" algn="tl" rotWithShape="0">
              <a:srgbClr val="333333">
                <a:alpha val="65000"/>
              </a:srgbClr>
            </a:outerShdw>
          </a:effectLst>
        </p:spPr>
      </p:pic>
      <p:sp>
        <p:nvSpPr>
          <p:cNvPr id="80902" name="Rectangle 6"/>
          <p:cNvSpPr>
            <a:spLocks noChangeArrowheads="1"/>
          </p:cNvSpPr>
          <p:nvPr/>
        </p:nvSpPr>
        <p:spPr bwMode="auto">
          <a:xfrm>
            <a:off x="0" y="3213150"/>
            <a:ext cx="9144000" cy="1367978"/>
          </a:xfrm>
          <a:prstGeom prst="rect">
            <a:avLst/>
          </a:prstGeom>
          <a:solidFill>
            <a:srgbClr val="F8F8F8">
              <a:alpha val="50195"/>
            </a:srgbClr>
          </a:solidFill>
          <a:ln w="9525">
            <a:solidFill>
              <a:schemeClr val="accent3">
                <a:lumMod val="50000"/>
              </a:schemeClr>
            </a:solidFill>
            <a:miter lim="800000"/>
            <a:headEnd/>
            <a:tailEnd/>
          </a:ln>
        </p:spPr>
        <p:txBody>
          <a:bodyPr/>
          <a:lstStyle/>
          <a:p>
            <a:pPr marL="342900" indent="-342900">
              <a:spcBef>
                <a:spcPct val="20000"/>
              </a:spcBef>
              <a:buClr>
                <a:schemeClr val="accent3">
                  <a:lumMod val="50000"/>
                </a:schemeClr>
              </a:buClr>
              <a:buSzPct val="80000"/>
              <a:buFont typeface="Wingdings" pitchFamily="2" charset="2"/>
              <a:buChar char="l"/>
            </a:pPr>
            <a:r>
              <a:rPr lang="es-ES" sz="2000" dirty="0"/>
              <a:t>A los </a:t>
            </a:r>
            <a:r>
              <a:rPr lang="es-ES" sz="2400" b="1" dirty="0"/>
              <a:t>CLIENTES</a:t>
            </a:r>
            <a:r>
              <a:rPr lang="es-ES" sz="2400" dirty="0"/>
              <a:t> </a:t>
            </a:r>
            <a:r>
              <a:rPr lang="es-ES" sz="2000" dirty="0"/>
              <a:t>del transporte público ferroviario les hace partícipes del valor de su colaboración y responsabilidad frente al reto de garantizar la sostenibilidad, al utilizar los modos más eficientes y equitativos desde una perspectiva global, tanto económica con medioambiental.</a:t>
            </a:r>
            <a:endParaRPr lang="es-ES" sz="2000" i="1" dirty="0"/>
          </a:p>
        </p:txBody>
      </p:sp>
      <p:sp>
        <p:nvSpPr>
          <p:cNvPr id="6" name="Rectangle 5"/>
          <p:cNvSpPr>
            <a:spLocks noChangeArrowheads="1"/>
          </p:cNvSpPr>
          <p:nvPr/>
        </p:nvSpPr>
        <p:spPr bwMode="auto">
          <a:xfrm>
            <a:off x="769528" y="548680"/>
            <a:ext cx="7650162" cy="576263"/>
          </a:xfrm>
          <a:prstGeom prst="rect">
            <a:avLst/>
          </a:prstGeom>
          <a:noFill/>
        </p:spPr>
        <p:txBody>
          <a:bodyPr/>
          <a:lstStyle/>
          <a:p>
            <a:pPr algn="ctr">
              <a:spcBef>
                <a:spcPct val="0"/>
              </a:spcBef>
            </a:pPr>
            <a:r>
              <a:rPr lang="es-ES" sz="2000" dirty="0" smtClean="0">
                <a:solidFill>
                  <a:schemeClr val="tx2">
                    <a:lumMod val="75000"/>
                  </a:schemeClr>
                </a:solidFill>
                <a:latin typeface="Gill Sans Ultra Bold" pitchFamily="34" charset="0"/>
              </a:rPr>
              <a:t>LA APORTACIÓN DEL COMPROMISO PARA CADA UNO DE LOS GRUPOS DE INTERÉS</a:t>
            </a:r>
          </a:p>
        </p:txBody>
      </p:sp>
      <p:sp>
        <p:nvSpPr>
          <p:cNvPr id="5" name="Rectangle 5"/>
          <p:cNvSpPr>
            <a:spLocks noChangeArrowheads="1"/>
          </p:cNvSpPr>
          <p:nvPr/>
        </p:nvSpPr>
        <p:spPr bwMode="auto">
          <a:xfrm>
            <a:off x="1386334" y="1844625"/>
            <a:ext cx="7650162" cy="576263"/>
          </a:xfrm>
          <a:prstGeom prst="rect">
            <a:avLst/>
          </a:prstGeom>
          <a:noFill/>
        </p:spPr>
        <p:txBody>
          <a:bodyPr/>
          <a:lstStyle/>
          <a:p>
            <a:pPr>
              <a:spcBef>
                <a:spcPct val="0"/>
              </a:spcBef>
            </a:pPr>
            <a:r>
              <a:rPr lang="es-ES" sz="2000" dirty="0" smtClean="0">
                <a:solidFill>
                  <a:srgbClr val="FF0000"/>
                </a:solidFill>
                <a:latin typeface="Gill Sans Ultra Bold" pitchFamily="34" charset="0"/>
              </a:rPr>
              <a:t>CLIENTES</a:t>
            </a:r>
            <a:endParaRPr lang="es-ES" sz="2000" dirty="0" smtClean="0">
              <a:solidFill>
                <a:srgbClr val="FF0000"/>
              </a:solidFill>
              <a:latin typeface="Gill Sans Ultra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80902">
                                            <p:bg/>
                                          </p:spTgt>
                                        </p:tgtEl>
                                        <p:attrNameLst>
                                          <p:attrName>style.visibility</p:attrName>
                                        </p:attrNameLst>
                                      </p:cBhvr>
                                      <p:to>
                                        <p:strVal val="visible"/>
                                      </p:to>
                                    </p:set>
                                    <p:animEffect transition="in" filter="wipe(left)">
                                      <p:cBhvr>
                                        <p:cTn id="7" dur="2000"/>
                                        <p:tgtEl>
                                          <p:spTgt spid="80902">
                                            <p:bg/>
                                          </p:spTgt>
                                        </p:tgtEl>
                                      </p:cBhvr>
                                    </p:animEffect>
                                  </p:childTnLst>
                                </p:cTn>
                              </p:par>
                            </p:childTnLst>
                          </p:cTn>
                        </p:par>
                        <p:par>
                          <p:cTn id="8" fill="hold">
                            <p:stCondLst>
                              <p:cond delay="5000"/>
                            </p:stCondLst>
                            <p:childTnLst>
                              <p:par>
                                <p:cTn id="9" presetID="22" presetClass="entr" presetSubtype="8" fill="hold" grpId="0" nodeType="afterEffect">
                                  <p:stCondLst>
                                    <p:cond delay="3000"/>
                                  </p:stCondLst>
                                  <p:childTnLst>
                                    <p:set>
                                      <p:cBhvr>
                                        <p:cTn id="10" dur="1" fill="hold">
                                          <p:stCondLst>
                                            <p:cond delay="0"/>
                                          </p:stCondLst>
                                        </p:cTn>
                                        <p:tgtEl>
                                          <p:spTgt spid="80902">
                                            <p:txEl>
                                              <p:pRg st="0" end="0"/>
                                            </p:txEl>
                                          </p:spTgt>
                                        </p:tgtEl>
                                        <p:attrNameLst>
                                          <p:attrName>style.visibility</p:attrName>
                                        </p:attrNameLst>
                                      </p:cBhvr>
                                      <p:to>
                                        <p:strVal val="visible"/>
                                      </p:to>
                                    </p:set>
                                    <p:animEffect transition="in" filter="wipe(left)">
                                      <p:cBhvr>
                                        <p:cTn id="11" dur="2000"/>
                                        <p:tgtEl>
                                          <p:spTgt spid="809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1501040"/>
            <a:ext cx="4320480" cy="1107996"/>
          </a:xfrm>
          <a:prstGeom prst="rect">
            <a:avLst/>
          </a:prstGeom>
          <a:noFill/>
        </p:spPr>
        <p:txBody>
          <a:bodyPr wrap="square" rtlCol="0">
            <a:spAutoFit/>
          </a:bodyPr>
          <a:lstStyle/>
          <a:p>
            <a:pPr algn="just">
              <a:buClr>
                <a:schemeClr val="accent3">
                  <a:lumMod val="50000"/>
                </a:schemeClr>
              </a:buClr>
            </a:pPr>
            <a:r>
              <a:rPr lang="es-ES" b="1" dirty="0" smtClean="0"/>
              <a:t>Fomentar la movilidad sostenible</a:t>
            </a:r>
          </a:p>
          <a:p>
            <a:pPr algn="just"/>
            <a:r>
              <a:rPr lang="es-ES" sz="1600" dirty="0" smtClean="0"/>
              <a:t>Porque el crecimiento económico esta vinculado directamente al desarrollo de la movilidad el cual debe realizarse con el equilibrio del triple balance.</a:t>
            </a:r>
            <a:endParaRPr lang="es-ES" sz="1600" dirty="0"/>
          </a:p>
        </p:txBody>
      </p:sp>
      <p:sp>
        <p:nvSpPr>
          <p:cNvPr id="4" name="3 CuadroTexto"/>
          <p:cNvSpPr txBox="1"/>
          <p:nvPr/>
        </p:nvSpPr>
        <p:spPr>
          <a:xfrm>
            <a:off x="395536" y="2897068"/>
            <a:ext cx="4176464" cy="1354217"/>
          </a:xfrm>
          <a:prstGeom prst="rect">
            <a:avLst/>
          </a:prstGeom>
          <a:noFill/>
        </p:spPr>
        <p:txBody>
          <a:bodyPr wrap="square" rtlCol="0">
            <a:spAutoFit/>
          </a:bodyPr>
          <a:lstStyle/>
          <a:p>
            <a:pPr algn="just"/>
            <a:r>
              <a:rPr lang="es-ES" b="1" dirty="0" smtClean="0"/>
              <a:t>Mejorar la experiencia del empleado</a:t>
            </a:r>
          </a:p>
          <a:p>
            <a:pPr algn="just"/>
            <a:r>
              <a:rPr lang="es-ES" sz="1600" dirty="0" smtClean="0"/>
              <a:t>La fuerza del metro radica en su capital humano, y es imprescindible su  involucración en los retos de la compañía por motivación y desarrollo.</a:t>
            </a:r>
          </a:p>
        </p:txBody>
      </p:sp>
      <p:sp>
        <p:nvSpPr>
          <p:cNvPr id="5" name="4 CuadroTexto"/>
          <p:cNvSpPr txBox="1"/>
          <p:nvPr/>
        </p:nvSpPr>
        <p:spPr>
          <a:xfrm>
            <a:off x="395536" y="4625260"/>
            <a:ext cx="4176464" cy="1107996"/>
          </a:xfrm>
          <a:prstGeom prst="rect">
            <a:avLst/>
          </a:prstGeom>
          <a:noFill/>
        </p:spPr>
        <p:txBody>
          <a:bodyPr wrap="square" rtlCol="0">
            <a:spAutoFit/>
          </a:bodyPr>
          <a:lstStyle/>
          <a:p>
            <a:pPr algn="just"/>
            <a:r>
              <a:rPr lang="es-ES" b="1" dirty="0" smtClean="0"/>
              <a:t>Incrementar la satisfacción al cliente</a:t>
            </a:r>
          </a:p>
          <a:p>
            <a:pPr algn="just"/>
            <a:r>
              <a:rPr lang="es-ES" sz="1600" dirty="0" smtClean="0"/>
              <a:t>Porque el desarrollo competitivo debe de estar enfocado al cliente a través de la captación y fidealización.</a:t>
            </a:r>
          </a:p>
        </p:txBody>
      </p:sp>
      <p:sp>
        <p:nvSpPr>
          <p:cNvPr id="6" name="Text Box 9"/>
          <p:cNvSpPr txBox="1">
            <a:spLocks noChangeArrowheads="1"/>
          </p:cNvSpPr>
          <p:nvPr/>
        </p:nvSpPr>
        <p:spPr bwMode="auto">
          <a:xfrm>
            <a:off x="323528" y="459185"/>
            <a:ext cx="8280920" cy="707886"/>
          </a:xfrm>
          <a:prstGeom prst="rect">
            <a:avLst/>
          </a:prstGeom>
          <a:noFill/>
        </p:spPr>
        <p:txBody>
          <a:bodyPr wrap="square" rtlCol="0">
            <a:spAutoFit/>
          </a:bodyPr>
          <a:lstStyle/>
          <a:p>
            <a:pPr>
              <a:spcBef>
                <a:spcPct val="0"/>
              </a:spcBef>
              <a:defRPr/>
            </a:pPr>
            <a:r>
              <a:rPr lang="es-ES" sz="2000" dirty="0" smtClean="0">
                <a:solidFill>
                  <a:schemeClr val="tx2">
                    <a:lumMod val="75000"/>
                  </a:schemeClr>
                </a:solidFill>
                <a:latin typeface="Gill Sans Ultra Bold" pitchFamily="34" charset="0"/>
              </a:rPr>
              <a:t>E</a:t>
            </a:r>
            <a:r>
              <a:rPr lang="en-US" sz="2000" dirty="0" smtClean="0">
                <a:solidFill>
                  <a:schemeClr val="tx2">
                    <a:lumMod val="75000"/>
                  </a:schemeClr>
                </a:solidFill>
                <a:latin typeface="Gill Sans Ultra Bold" pitchFamily="34" charset="0"/>
              </a:rPr>
              <a:t>STRATEGIA </a:t>
            </a:r>
            <a:r>
              <a:rPr lang="en-US" sz="2000" dirty="0" smtClean="0">
                <a:solidFill>
                  <a:schemeClr val="tx2">
                    <a:lumMod val="75000"/>
                  </a:schemeClr>
                </a:solidFill>
                <a:latin typeface="Gill Sans Ultra Bold" pitchFamily="34" charset="0"/>
              </a:rPr>
              <a:t>DE LA RESPONSABILIDAD</a:t>
            </a:r>
            <a:r>
              <a:rPr lang="es-ES" sz="2000" dirty="0" smtClean="0">
                <a:solidFill>
                  <a:schemeClr val="tx2">
                    <a:lumMod val="75000"/>
                  </a:schemeClr>
                </a:solidFill>
                <a:latin typeface="Gill Sans Ultra Bold" pitchFamily="34" charset="0"/>
              </a:rPr>
              <a:t> CORPORATIVA</a:t>
            </a:r>
            <a:endParaRPr lang="en-US" sz="2000" dirty="0" smtClean="0">
              <a:solidFill>
                <a:schemeClr val="tx2">
                  <a:lumMod val="75000"/>
                </a:schemeClr>
              </a:solidFill>
              <a:latin typeface="Gill Sans Ultra Bold" pitchFamily="34" charset="0"/>
            </a:endParaRPr>
          </a:p>
        </p:txBody>
      </p:sp>
      <p:pic>
        <p:nvPicPr>
          <p:cNvPr id="2050" name="Picture 2" descr="http://2.bp.blogspot.com/_REkEbURu4dU/SXUnWVHNsnI/AAAAAAAAA-4/jHYXZnRwffI/s320/Tarjeta+del+Metro.jpg"/>
          <p:cNvPicPr>
            <a:picLocks noChangeAspect="1" noChangeArrowheads="1"/>
          </p:cNvPicPr>
          <p:nvPr/>
        </p:nvPicPr>
        <p:blipFill>
          <a:blip r:embed="rId2" cstate="print"/>
          <a:srcRect/>
          <a:stretch>
            <a:fillRect/>
          </a:stretch>
        </p:blipFill>
        <p:spPr bwMode="auto">
          <a:xfrm>
            <a:off x="5292080" y="3516980"/>
            <a:ext cx="3264024" cy="2448019"/>
          </a:xfrm>
          <a:prstGeom prst="rect">
            <a:avLst/>
          </a:prstGeom>
          <a:ln>
            <a:noFill/>
          </a:ln>
          <a:effectLst>
            <a:outerShdw blurRad="292100" dist="139700" dir="2700000" algn="tl" rotWithShape="0">
              <a:srgbClr val="333333">
                <a:alpha val="65000"/>
              </a:srgbClr>
            </a:outerShdw>
          </a:effectLst>
        </p:spPr>
      </p:pic>
      <p:pic>
        <p:nvPicPr>
          <p:cNvPr id="2052" name="Picture 4" descr="http://puntualizando.com/wp-content/uploads/2009/09/metro-300x210.jpg"/>
          <p:cNvPicPr>
            <a:picLocks noChangeAspect="1" noChangeArrowheads="1"/>
          </p:cNvPicPr>
          <p:nvPr/>
        </p:nvPicPr>
        <p:blipFill>
          <a:blip r:embed="rId3" cstate="print"/>
          <a:srcRect/>
          <a:stretch>
            <a:fillRect/>
          </a:stretch>
        </p:blipFill>
        <p:spPr bwMode="auto">
          <a:xfrm>
            <a:off x="5293757" y="1052736"/>
            <a:ext cx="3238683" cy="22670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Rectángulo"/>
          <p:cNvSpPr/>
          <p:nvPr/>
        </p:nvSpPr>
        <p:spPr>
          <a:xfrm>
            <a:off x="0" y="1340768"/>
            <a:ext cx="9144000" cy="4968552"/>
          </a:xfrm>
          <a:prstGeom prst="rect">
            <a:avLst/>
          </a:prstGeom>
          <a:solidFill>
            <a:schemeClr val="accent3">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1 Grupo"/>
          <p:cNvGrpSpPr/>
          <p:nvPr/>
        </p:nvGrpSpPr>
        <p:grpSpPr>
          <a:xfrm>
            <a:off x="501699" y="1628800"/>
            <a:ext cx="8318773" cy="4301108"/>
            <a:chOff x="533400" y="1484784"/>
            <a:chExt cx="8318773" cy="4301108"/>
          </a:xfrm>
        </p:grpSpPr>
        <p:pic>
          <p:nvPicPr>
            <p:cNvPr id="3" name="Picture 7" descr="Mapa Sto dgo"/>
            <p:cNvPicPr>
              <a:picLocks noChangeAspect="1" noChangeArrowheads="1"/>
            </p:cNvPicPr>
            <p:nvPr/>
          </p:nvPicPr>
          <p:blipFill>
            <a:blip r:embed="rId2" cstate="print">
              <a:grayscl/>
            </a:blip>
            <a:srcRect l="4269" t="2304" r="-1474" b="5107"/>
            <a:stretch>
              <a:fillRect/>
            </a:stretch>
          </p:blipFill>
          <p:spPr bwMode="auto">
            <a:xfrm>
              <a:off x="533400" y="1484784"/>
              <a:ext cx="8318773" cy="4301108"/>
            </a:xfrm>
            <a:prstGeom prst="rect">
              <a:avLst/>
            </a:prstGeom>
            <a:ln>
              <a:noFill/>
            </a:ln>
            <a:effectLst>
              <a:outerShdw blurRad="292100" dist="139700" dir="2700000" algn="tl" rotWithShape="0">
                <a:srgbClr val="333333">
                  <a:alpha val="65000"/>
                </a:srgbClr>
              </a:outerShdw>
            </a:effectLst>
          </p:spPr>
        </p:pic>
        <p:sp>
          <p:nvSpPr>
            <p:cNvPr id="4" name="Freeform 38"/>
            <p:cNvSpPr>
              <a:spLocks/>
            </p:cNvSpPr>
            <p:nvPr/>
          </p:nvSpPr>
          <p:spPr bwMode="auto">
            <a:xfrm>
              <a:off x="4813300" y="1620292"/>
              <a:ext cx="850900" cy="1419225"/>
            </a:xfrm>
            <a:custGeom>
              <a:avLst/>
              <a:gdLst>
                <a:gd name="T0" fmla="*/ 2147483647 w 573"/>
                <a:gd name="T1" fmla="*/ 0 h 927"/>
                <a:gd name="T2" fmla="*/ 2147483647 w 573"/>
                <a:gd name="T3" fmla="*/ 2147483647 h 927"/>
                <a:gd name="T4" fmla="*/ 2147483647 w 573"/>
                <a:gd name="T5" fmla="*/ 2147483647 h 927"/>
                <a:gd name="T6" fmla="*/ 2147483647 w 573"/>
                <a:gd name="T7" fmla="*/ 2147483647 h 927"/>
                <a:gd name="T8" fmla="*/ 2147483647 w 573"/>
                <a:gd name="T9" fmla="*/ 2147483647 h 927"/>
                <a:gd name="T10" fmla="*/ 2147483647 w 573"/>
                <a:gd name="T11" fmla="*/ 2147483647 h 927"/>
                <a:gd name="T12" fmla="*/ 2147483647 w 573"/>
                <a:gd name="T13" fmla="*/ 2147483647 h 927"/>
                <a:gd name="T14" fmla="*/ 2147483647 w 573"/>
                <a:gd name="T15" fmla="*/ 2147483647 h 927"/>
                <a:gd name="T16" fmla="*/ 2147483647 w 573"/>
                <a:gd name="T17" fmla="*/ 2147483647 h 927"/>
                <a:gd name="T18" fmla="*/ 2147483647 w 573"/>
                <a:gd name="T19" fmla="*/ 2147483647 h 927"/>
                <a:gd name="T20" fmla="*/ 2147483647 w 573"/>
                <a:gd name="T21" fmla="*/ 2147483647 h 927"/>
                <a:gd name="T22" fmla="*/ 2147483647 w 573"/>
                <a:gd name="T23" fmla="*/ 2147483647 h 927"/>
                <a:gd name="T24" fmla="*/ 2147483647 w 573"/>
                <a:gd name="T25" fmla="*/ 2147483647 h 927"/>
                <a:gd name="T26" fmla="*/ 2147483647 w 573"/>
                <a:gd name="T27" fmla="*/ 2147483647 h 927"/>
                <a:gd name="T28" fmla="*/ 2147483647 w 573"/>
                <a:gd name="T29" fmla="*/ 2147483647 h 927"/>
                <a:gd name="T30" fmla="*/ 2147483647 w 573"/>
                <a:gd name="T31" fmla="*/ 2147483647 h 927"/>
                <a:gd name="T32" fmla="*/ 2147483647 w 573"/>
                <a:gd name="T33" fmla="*/ 2147483647 h 927"/>
                <a:gd name="T34" fmla="*/ 2147483647 w 573"/>
                <a:gd name="T35" fmla="*/ 2147483647 h 927"/>
                <a:gd name="T36" fmla="*/ 2147483647 w 573"/>
                <a:gd name="T37" fmla="*/ 2147483647 h 927"/>
                <a:gd name="T38" fmla="*/ 2147483647 w 573"/>
                <a:gd name="T39" fmla="*/ 2147483647 h 927"/>
                <a:gd name="T40" fmla="*/ 2147483647 w 573"/>
                <a:gd name="T41" fmla="*/ 2147483647 h 927"/>
                <a:gd name="T42" fmla="*/ 2147483647 w 573"/>
                <a:gd name="T43" fmla="*/ 2147483647 h 927"/>
                <a:gd name="T44" fmla="*/ 2147483647 w 573"/>
                <a:gd name="T45" fmla="*/ 2147483647 h 927"/>
                <a:gd name="T46" fmla="*/ 2147483647 w 573"/>
                <a:gd name="T47" fmla="*/ 2147483647 h 927"/>
                <a:gd name="T48" fmla="*/ 2147483647 w 573"/>
                <a:gd name="T49" fmla="*/ 2147483647 h 927"/>
                <a:gd name="T50" fmla="*/ 2147483647 w 573"/>
                <a:gd name="T51" fmla="*/ 2147483647 h 927"/>
                <a:gd name="T52" fmla="*/ 2147483647 w 573"/>
                <a:gd name="T53" fmla="*/ 2147483647 h 927"/>
                <a:gd name="T54" fmla="*/ 2147483647 w 573"/>
                <a:gd name="T55" fmla="*/ 2147483647 h 927"/>
                <a:gd name="T56" fmla="*/ 2147483647 w 573"/>
                <a:gd name="T57" fmla="*/ 2147483647 h 927"/>
                <a:gd name="T58" fmla="*/ 2147483647 w 573"/>
                <a:gd name="T59" fmla="*/ 2147483647 h 927"/>
                <a:gd name="T60" fmla="*/ 2147483647 w 573"/>
                <a:gd name="T61" fmla="*/ 2147483647 h 927"/>
                <a:gd name="T62" fmla="*/ 2147483647 w 573"/>
                <a:gd name="T63" fmla="*/ 2147483647 h 927"/>
                <a:gd name="T64" fmla="*/ 2147483647 w 573"/>
                <a:gd name="T65" fmla="*/ 2147483647 h 927"/>
                <a:gd name="T66" fmla="*/ 2147483647 w 573"/>
                <a:gd name="T67" fmla="*/ 2147483647 h 927"/>
                <a:gd name="T68" fmla="*/ 2147483647 w 573"/>
                <a:gd name="T69" fmla="*/ 2147483647 h 927"/>
                <a:gd name="T70" fmla="*/ 2147483647 w 573"/>
                <a:gd name="T71" fmla="*/ 2147483647 h 927"/>
                <a:gd name="T72" fmla="*/ 2147483647 w 573"/>
                <a:gd name="T73" fmla="*/ 2147483647 h 927"/>
                <a:gd name="T74" fmla="*/ 0 w 573"/>
                <a:gd name="T75" fmla="*/ 2147483647 h 9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3"/>
                <a:gd name="T115" fmla="*/ 0 h 927"/>
                <a:gd name="T116" fmla="*/ 573 w 573"/>
                <a:gd name="T117" fmla="*/ 927 h 9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3" h="927">
                  <a:moveTo>
                    <a:pt x="573" y="0"/>
                  </a:moveTo>
                  <a:cubicBezTo>
                    <a:pt x="572" y="5"/>
                    <a:pt x="571" y="11"/>
                    <a:pt x="564" y="18"/>
                  </a:cubicBezTo>
                  <a:cubicBezTo>
                    <a:pt x="557" y="25"/>
                    <a:pt x="540" y="38"/>
                    <a:pt x="531" y="42"/>
                  </a:cubicBezTo>
                  <a:cubicBezTo>
                    <a:pt x="522" y="46"/>
                    <a:pt x="517" y="40"/>
                    <a:pt x="510" y="39"/>
                  </a:cubicBezTo>
                  <a:cubicBezTo>
                    <a:pt x="503" y="38"/>
                    <a:pt x="493" y="34"/>
                    <a:pt x="486" y="36"/>
                  </a:cubicBezTo>
                  <a:cubicBezTo>
                    <a:pt x="479" y="38"/>
                    <a:pt x="469" y="46"/>
                    <a:pt x="465" y="51"/>
                  </a:cubicBezTo>
                  <a:cubicBezTo>
                    <a:pt x="461" y="56"/>
                    <a:pt x="463" y="62"/>
                    <a:pt x="459" y="69"/>
                  </a:cubicBezTo>
                  <a:cubicBezTo>
                    <a:pt x="455" y="76"/>
                    <a:pt x="444" y="87"/>
                    <a:pt x="438" y="96"/>
                  </a:cubicBezTo>
                  <a:cubicBezTo>
                    <a:pt x="432" y="105"/>
                    <a:pt x="430" y="112"/>
                    <a:pt x="426" y="120"/>
                  </a:cubicBezTo>
                  <a:cubicBezTo>
                    <a:pt x="422" y="128"/>
                    <a:pt x="418" y="137"/>
                    <a:pt x="414" y="144"/>
                  </a:cubicBezTo>
                  <a:cubicBezTo>
                    <a:pt x="410" y="151"/>
                    <a:pt x="404" y="153"/>
                    <a:pt x="399" y="159"/>
                  </a:cubicBezTo>
                  <a:cubicBezTo>
                    <a:pt x="394" y="165"/>
                    <a:pt x="390" y="169"/>
                    <a:pt x="384" y="177"/>
                  </a:cubicBezTo>
                  <a:cubicBezTo>
                    <a:pt x="378" y="185"/>
                    <a:pt x="369" y="191"/>
                    <a:pt x="363" y="207"/>
                  </a:cubicBezTo>
                  <a:cubicBezTo>
                    <a:pt x="357" y="223"/>
                    <a:pt x="353" y="260"/>
                    <a:pt x="348" y="276"/>
                  </a:cubicBezTo>
                  <a:cubicBezTo>
                    <a:pt x="343" y="292"/>
                    <a:pt x="339" y="293"/>
                    <a:pt x="333" y="303"/>
                  </a:cubicBezTo>
                  <a:cubicBezTo>
                    <a:pt x="327" y="313"/>
                    <a:pt x="317" y="330"/>
                    <a:pt x="312" y="339"/>
                  </a:cubicBezTo>
                  <a:cubicBezTo>
                    <a:pt x="307" y="348"/>
                    <a:pt x="305" y="354"/>
                    <a:pt x="300" y="360"/>
                  </a:cubicBezTo>
                  <a:cubicBezTo>
                    <a:pt x="295" y="366"/>
                    <a:pt x="288" y="370"/>
                    <a:pt x="282" y="375"/>
                  </a:cubicBezTo>
                  <a:cubicBezTo>
                    <a:pt x="276" y="380"/>
                    <a:pt x="268" y="387"/>
                    <a:pt x="261" y="390"/>
                  </a:cubicBezTo>
                  <a:cubicBezTo>
                    <a:pt x="254" y="393"/>
                    <a:pt x="246" y="395"/>
                    <a:pt x="237" y="396"/>
                  </a:cubicBezTo>
                  <a:cubicBezTo>
                    <a:pt x="228" y="397"/>
                    <a:pt x="219" y="399"/>
                    <a:pt x="210" y="399"/>
                  </a:cubicBezTo>
                  <a:cubicBezTo>
                    <a:pt x="201" y="399"/>
                    <a:pt x="188" y="399"/>
                    <a:pt x="180" y="399"/>
                  </a:cubicBezTo>
                  <a:cubicBezTo>
                    <a:pt x="172" y="399"/>
                    <a:pt x="169" y="399"/>
                    <a:pt x="162" y="399"/>
                  </a:cubicBezTo>
                  <a:cubicBezTo>
                    <a:pt x="155" y="399"/>
                    <a:pt x="147" y="397"/>
                    <a:pt x="138" y="399"/>
                  </a:cubicBezTo>
                  <a:cubicBezTo>
                    <a:pt x="129" y="401"/>
                    <a:pt x="117" y="406"/>
                    <a:pt x="108" y="414"/>
                  </a:cubicBezTo>
                  <a:cubicBezTo>
                    <a:pt x="99" y="422"/>
                    <a:pt x="88" y="438"/>
                    <a:pt x="81" y="447"/>
                  </a:cubicBezTo>
                  <a:cubicBezTo>
                    <a:pt x="74" y="456"/>
                    <a:pt x="70" y="462"/>
                    <a:pt x="66" y="471"/>
                  </a:cubicBezTo>
                  <a:cubicBezTo>
                    <a:pt x="62" y="480"/>
                    <a:pt x="60" y="491"/>
                    <a:pt x="57" y="501"/>
                  </a:cubicBezTo>
                  <a:cubicBezTo>
                    <a:pt x="54" y="511"/>
                    <a:pt x="48" y="521"/>
                    <a:pt x="51" y="531"/>
                  </a:cubicBezTo>
                  <a:cubicBezTo>
                    <a:pt x="54" y="541"/>
                    <a:pt x="71" y="553"/>
                    <a:pt x="75" y="561"/>
                  </a:cubicBezTo>
                  <a:cubicBezTo>
                    <a:pt x="79" y="569"/>
                    <a:pt x="74" y="576"/>
                    <a:pt x="75" y="582"/>
                  </a:cubicBezTo>
                  <a:cubicBezTo>
                    <a:pt x="76" y="588"/>
                    <a:pt x="80" y="592"/>
                    <a:pt x="81" y="600"/>
                  </a:cubicBezTo>
                  <a:cubicBezTo>
                    <a:pt x="82" y="608"/>
                    <a:pt x="82" y="613"/>
                    <a:pt x="78" y="630"/>
                  </a:cubicBezTo>
                  <a:cubicBezTo>
                    <a:pt x="74" y="647"/>
                    <a:pt x="61" y="688"/>
                    <a:pt x="57" y="705"/>
                  </a:cubicBezTo>
                  <a:cubicBezTo>
                    <a:pt x="53" y="722"/>
                    <a:pt x="56" y="720"/>
                    <a:pt x="51" y="735"/>
                  </a:cubicBezTo>
                  <a:cubicBezTo>
                    <a:pt x="46" y="750"/>
                    <a:pt x="34" y="773"/>
                    <a:pt x="27" y="798"/>
                  </a:cubicBezTo>
                  <a:cubicBezTo>
                    <a:pt x="20" y="823"/>
                    <a:pt x="14" y="867"/>
                    <a:pt x="9" y="888"/>
                  </a:cubicBezTo>
                  <a:cubicBezTo>
                    <a:pt x="4" y="909"/>
                    <a:pt x="1" y="920"/>
                    <a:pt x="0" y="927"/>
                  </a:cubicBezTo>
                </a:path>
              </a:pathLst>
            </a:custGeom>
            <a:noFill/>
            <a:ln w="85725">
              <a:solidFill>
                <a:srgbClr val="FF0000"/>
              </a:solidFill>
              <a:round/>
              <a:headEnd/>
              <a:tailEnd/>
            </a:ln>
          </p:spPr>
          <p:txBody>
            <a:bodyPr/>
            <a:lstStyle/>
            <a:p>
              <a:endParaRPr lang="es-ES"/>
            </a:p>
          </p:txBody>
        </p:sp>
        <p:sp>
          <p:nvSpPr>
            <p:cNvPr id="5" name="Line 39"/>
            <p:cNvSpPr>
              <a:spLocks noChangeShapeType="1"/>
            </p:cNvSpPr>
            <p:nvPr/>
          </p:nvSpPr>
          <p:spPr bwMode="auto">
            <a:xfrm flipV="1">
              <a:off x="4722813" y="3026817"/>
              <a:ext cx="90487" cy="1023938"/>
            </a:xfrm>
            <a:prstGeom prst="line">
              <a:avLst/>
            </a:prstGeom>
            <a:noFill/>
            <a:ln w="85725">
              <a:solidFill>
                <a:srgbClr val="FF0000"/>
              </a:solidFill>
              <a:round/>
              <a:headEnd/>
              <a:tailEnd/>
            </a:ln>
          </p:spPr>
          <p:txBody>
            <a:bodyPr/>
            <a:lstStyle/>
            <a:p>
              <a:endParaRPr lang="es-ES"/>
            </a:p>
          </p:txBody>
        </p:sp>
        <p:sp>
          <p:nvSpPr>
            <p:cNvPr id="6" name="Freeform 40"/>
            <p:cNvSpPr>
              <a:spLocks/>
            </p:cNvSpPr>
            <p:nvPr/>
          </p:nvSpPr>
          <p:spPr bwMode="auto">
            <a:xfrm>
              <a:off x="4179888" y="4050755"/>
              <a:ext cx="677862" cy="1063625"/>
            </a:xfrm>
            <a:custGeom>
              <a:avLst/>
              <a:gdLst>
                <a:gd name="T0" fmla="*/ 2147483647 w 508"/>
                <a:gd name="T1" fmla="*/ 2147483647 h 637"/>
                <a:gd name="T2" fmla="*/ 2147483647 w 508"/>
                <a:gd name="T3" fmla="*/ 2147483647 h 637"/>
                <a:gd name="T4" fmla="*/ 0 w 508"/>
                <a:gd name="T5" fmla="*/ 2147483647 h 637"/>
                <a:gd name="T6" fmla="*/ 2147483647 w 508"/>
                <a:gd name="T7" fmla="*/ 2147483647 h 637"/>
                <a:gd name="T8" fmla="*/ 2147483647 w 508"/>
                <a:gd name="T9" fmla="*/ 2147483647 h 637"/>
                <a:gd name="T10" fmla="*/ 2147483647 w 508"/>
                <a:gd name="T11" fmla="*/ 2147483647 h 637"/>
                <a:gd name="T12" fmla="*/ 2147483647 w 508"/>
                <a:gd name="T13" fmla="*/ 2147483647 h 637"/>
                <a:gd name="T14" fmla="*/ 2147483647 w 508"/>
                <a:gd name="T15" fmla="*/ 2147483647 h 637"/>
                <a:gd name="T16" fmla="*/ 2147483647 w 508"/>
                <a:gd name="T17" fmla="*/ 2147483647 h 637"/>
                <a:gd name="T18" fmla="*/ 2147483647 w 508"/>
                <a:gd name="T19" fmla="*/ 2147483647 h 637"/>
                <a:gd name="T20" fmla="*/ 2147483647 w 508"/>
                <a:gd name="T21" fmla="*/ 2147483647 h 637"/>
                <a:gd name="T22" fmla="*/ 2147483647 w 508"/>
                <a:gd name="T23" fmla="*/ 0 h 6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8"/>
                <a:gd name="T37" fmla="*/ 0 h 637"/>
                <a:gd name="T38" fmla="*/ 508 w 508"/>
                <a:gd name="T39" fmla="*/ 637 h 6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8" h="637">
                  <a:moveTo>
                    <a:pt x="13" y="637"/>
                  </a:moveTo>
                  <a:cubicBezTo>
                    <a:pt x="11" y="629"/>
                    <a:pt x="10" y="625"/>
                    <a:pt x="6" y="618"/>
                  </a:cubicBezTo>
                  <a:cubicBezTo>
                    <a:pt x="4" y="610"/>
                    <a:pt x="0" y="602"/>
                    <a:pt x="0" y="594"/>
                  </a:cubicBezTo>
                  <a:cubicBezTo>
                    <a:pt x="111" y="562"/>
                    <a:pt x="222" y="532"/>
                    <a:pt x="333" y="499"/>
                  </a:cubicBezTo>
                  <a:cubicBezTo>
                    <a:pt x="346" y="495"/>
                    <a:pt x="368" y="483"/>
                    <a:pt x="386" y="478"/>
                  </a:cubicBezTo>
                  <a:cubicBezTo>
                    <a:pt x="396" y="470"/>
                    <a:pt x="436" y="462"/>
                    <a:pt x="450" y="461"/>
                  </a:cubicBezTo>
                  <a:cubicBezTo>
                    <a:pt x="460" y="458"/>
                    <a:pt x="470" y="455"/>
                    <a:pt x="480" y="453"/>
                  </a:cubicBezTo>
                  <a:cubicBezTo>
                    <a:pt x="488" y="448"/>
                    <a:pt x="507" y="445"/>
                    <a:pt x="507" y="445"/>
                  </a:cubicBezTo>
                  <a:cubicBezTo>
                    <a:pt x="507" y="445"/>
                    <a:pt x="508" y="422"/>
                    <a:pt x="501" y="422"/>
                  </a:cubicBezTo>
                  <a:lnTo>
                    <a:pt x="470" y="318"/>
                  </a:lnTo>
                  <a:cubicBezTo>
                    <a:pt x="470" y="317"/>
                    <a:pt x="462" y="288"/>
                    <a:pt x="462" y="286"/>
                  </a:cubicBezTo>
                  <a:lnTo>
                    <a:pt x="424" y="0"/>
                  </a:lnTo>
                </a:path>
              </a:pathLst>
            </a:custGeom>
            <a:noFill/>
            <a:ln w="85725">
              <a:solidFill>
                <a:srgbClr val="FF0000"/>
              </a:solidFill>
              <a:round/>
              <a:headEnd/>
              <a:tailEnd/>
            </a:ln>
          </p:spPr>
          <p:txBody>
            <a:bodyPr/>
            <a:lstStyle/>
            <a:p>
              <a:endParaRPr lang="es-ES"/>
            </a:p>
          </p:txBody>
        </p:sp>
        <p:sp>
          <p:nvSpPr>
            <p:cNvPr id="23" name="Oval 128"/>
            <p:cNvSpPr>
              <a:spLocks noChangeArrowheads="1"/>
            </p:cNvSpPr>
            <p:nvPr/>
          </p:nvSpPr>
          <p:spPr bwMode="auto">
            <a:xfrm>
              <a:off x="5634038" y="1620292"/>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24" name="Oval 129"/>
            <p:cNvSpPr>
              <a:spLocks noChangeArrowheads="1"/>
            </p:cNvSpPr>
            <p:nvPr/>
          </p:nvSpPr>
          <p:spPr bwMode="auto">
            <a:xfrm>
              <a:off x="5413375" y="1796505"/>
              <a:ext cx="79375" cy="61912"/>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25" name="Oval 130"/>
            <p:cNvSpPr>
              <a:spLocks noChangeArrowheads="1"/>
            </p:cNvSpPr>
            <p:nvPr/>
          </p:nvSpPr>
          <p:spPr bwMode="auto">
            <a:xfrm>
              <a:off x="5287963" y="2047330"/>
              <a:ext cx="79375" cy="61912"/>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26" name="Oval 131"/>
            <p:cNvSpPr>
              <a:spLocks noChangeArrowheads="1"/>
            </p:cNvSpPr>
            <p:nvPr/>
          </p:nvSpPr>
          <p:spPr bwMode="auto">
            <a:xfrm>
              <a:off x="4989513" y="2199730"/>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27" name="Oval 132"/>
            <p:cNvSpPr>
              <a:spLocks noChangeArrowheads="1"/>
            </p:cNvSpPr>
            <p:nvPr/>
          </p:nvSpPr>
          <p:spPr bwMode="auto">
            <a:xfrm>
              <a:off x="4902200" y="2537867"/>
              <a:ext cx="79375" cy="61913"/>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28" name="Oval 133"/>
            <p:cNvSpPr>
              <a:spLocks noChangeArrowheads="1"/>
            </p:cNvSpPr>
            <p:nvPr/>
          </p:nvSpPr>
          <p:spPr bwMode="auto">
            <a:xfrm>
              <a:off x="4795838" y="2968080"/>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29" name="Oval 134"/>
            <p:cNvSpPr>
              <a:spLocks noChangeArrowheads="1"/>
            </p:cNvSpPr>
            <p:nvPr/>
          </p:nvSpPr>
          <p:spPr bwMode="auto">
            <a:xfrm>
              <a:off x="4752975" y="3212555"/>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0" name="Oval 135"/>
            <p:cNvSpPr>
              <a:spLocks noChangeArrowheads="1"/>
            </p:cNvSpPr>
            <p:nvPr/>
          </p:nvSpPr>
          <p:spPr bwMode="auto">
            <a:xfrm>
              <a:off x="4733925" y="3458617"/>
              <a:ext cx="80963"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1" name="Oval 136"/>
            <p:cNvSpPr>
              <a:spLocks noChangeArrowheads="1"/>
            </p:cNvSpPr>
            <p:nvPr/>
          </p:nvSpPr>
          <p:spPr bwMode="auto">
            <a:xfrm>
              <a:off x="4719638" y="3703092"/>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2" name="Oval 137"/>
            <p:cNvSpPr>
              <a:spLocks noChangeArrowheads="1"/>
            </p:cNvSpPr>
            <p:nvPr/>
          </p:nvSpPr>
          <p:spPr bwMode="auto">
            <a:xfrm>
              <a:off x="4691063" y="4009480"/>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3" name="Oval 138"/>
            <p:cNvSpPr>
              <a:spLocks noChangeArrowheads="1"/>
            </p:cNvSpPr>
            <p:nvPr/>
          </p:nvSpPr>
          <p:spPr bwMode="auto">
            <a:xfrm>
              <a:off x="4733925" y="4255542"/>
              <a:ext cx="80963"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4" name="Oval 139"/>
            <p:cNvSpPr>
              <a:spLocks noChangeArrowheads="1"/>
            </p:cNvSpPr>
            <p:nvPr/>
          </p:nvSpPr>
          <p:spPr bwMode="auto">
            <a:xfrm>
              <a:off x="4752975" y="4438105"/>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5" name="Oval 140"/>
            <p:cNvSpPr>
              <a:spLocks noChangeArrowheads="1"/>
            </p:cNvSpPr>
            <p:nvPr/>
          </p:nvSpPr>
          <p:spPr bwMode="auto">
            <a:xfrm>
              <a:off x="4814888" y="4744492"/>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6" name="Oval 141"/>
            <p:cNvSpPr>
              <a:spLocks noChangeArrowheads="1"/>
            </p:cNvSpPr>
            <p:nvPr/>
          </p:nvSpPr>
          <p:spPr bwMode="auto">
            <a:xfrm>
              <a:off x="4611688" y="4833392"/>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7" name="Oval 142"/>
            <p:cNvSpPr>
              <a:spLocks noChangeArrowheads="1"/>
            </p:cNvSpPr>
            <p:nvPr/>
          </p:nvSpPr>
          <p:spPr bwMode="auto">
            <a:xfrm>
              <a:off x="4344988" y="4928642"/>
              <a:ext cx="79375" cy="60325"/>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sp>
          <p:nvSpPr>
            <p:cNvPr id="38" name="Oval 143"/>
            <p:cNvSpPr>
              <a:spLocks noChangeArrowheads="1"/>
            </p:cNvSpPr>
            <p:nvPr/>
          </p:nvSpPr>
          <p:spPr bwMode="auto">
            <a:xfrm>
              <a:off x="4140200" y="5111205"/>
              <a:ext cx="79375" cy="61912"/>
            </a:xfrm>
            <a:prstGeom prst="ellipse">
              <a:avLst/>
            </a:prstGeom>
            <a:solidFill>
              <a:schemeClr val="tx1"/>
            </a:solidFill>
            <a:ln w="38100">
              <a:solidFill>
                <a:schemeClr val="tx1"/>
              </a:solidFill>
              <a:round/>
              <a:headEnd/>
              <a:tailEnd/>
            </a:ln>
          </p:spPr>
          <p:txBody>
            <a:bodyPr wrap="none" anchor="ctr"/>
            <a:lstStyle/>
            <a:p>
              <a:endParaRPr lang="es-ES">
                <a:latin typeface="Calibri" pitchFamily="34" charset="0"/>
              </a:endParaRPr>
            </a:p>
          </p:txBody>
        </p:sp>
      </p:grpSp>
      <p:sp>
        <p:nvSpPr>
          <p:cNvPr id="50" name="49 CuadroTexto"/>
          <p:cNvSpPr txBox="1"/>
          <p:nvPr/>
        </p:nvSpPr>
        <p:spPr>
          <a:xfrm>
            <a:off x="3867166" y="2708920"/>
            <a:ext cx="914417" cy="369332"/>
          </a:xfrm>
          <a:prstGeom prst="rect">
            <a:avLst/>
          </a:prstGeom>
          <a:noFill/>
        </p:spPr>
        <p:txBody>
          <a:bodyPr wrap="none" rtlCol="0">
            <a:spAutoFit/>
          </a:bodyPr>
          <a:lstStyle/>
          <a:p>
            <a:r>
              <a:rPr lang="es-ES" b="1" dirty="0" smtClean="0"/>
              <a:t>LINEA 1</a:t>
            </a:r>
            <a:endParaRPr lang="es-ES" b="1" dirty="0"/>
          </a:p>
        </p:txBody>
      </p:sp>
      <p:sp>
        <p:nvSpPr>
          <p:cNvPr id="51" name="50 CuadroTexto"/>
          <p:cNvSpPr txBox="1"/>
          <p:nvPr/>
        </p:nvSpPr>
        <p:spPr>
          <a:xfrm>
            <a:off x="883426" y="3068960"/>
            <a:ext cx="914417" cy="369332"/>
          </a:xfrm>
          <a:prstGeom prst="rect">
            <a:avLst/>
          </a:prstGeom>
          <a:noFill/>
        </p:spPr>
        <p:txBody>
          <a:bodyPr wrap="none" rtlCol="0">
            <a:spAutoFit/>
          </a:bodyPr>
          <a:lstStyle/>
          <a:p>
            <a:r>
              <a:rPr lang="es-ES" b="1" dirty="0" smtClean="0"/>
              <a:t>LINEA 2</a:t>
            </a:r>
            <a:endParaRPr lang="es-ES" b="1" dirty="0"/>
          </a:p>
        </p:txBody>
      </p:sp>
      <p:sp>
        <p:nvSpPr>
          <p:cNvPr id="53" name="34 Rectángulo redondeado"/>
          <p:cNvSpPr/>
          <p:nvPr/>
        </p:nvSpPr>
        <p:spPr>
          <a:xfrm>
            <a:off x="531384" y="16158"/>
            <a:ext cx="8001056" cy="473631"/>
          </a:xfrm>
          <a:prstGeom prst="roundRect">
            <a:avLst>
              <a:gd name="adj" fmla="val 27083"/>
            </a:avLst>
          </a:prstGeom>
          <a:noFill/>
        </p:spPr>
        <p:txBody>
          <a:bodyPr wrap="square" rtlCol="0">
            <a:spAutoFit/>
          </a:bodyPr>
          <a:lstStyle/>
          <a:p>
            <a:pPr>
              <a:defRPr/>
            </a:pPr>
            <a:r>
              <a:rPr lang="en-US" sz="2000" dirty="0">
                <a:solidFill>
                  <a:schemeClr val="tx2">
                    <a:lumMod val="75000"/>
                  </a:schemeClr>
                </a:solidFill>
                <a:latin typeface="Gill Sans Ultra Bold" pitchFamily="34" charset="0"/>
              </a:rPr>
              <a:t>LINEA  </a:t>
            </a:r>
            <a:r>
              <a:rPr lang="en-US" sz="2000" dirty="0" smtClean="0">
                <a:solidFill>
                  <a:schemeClr val="tx2">
                    <a:lumMod val="75000"/>
                  </a:schemeClr>
                </a:solidFill>
                <a:latin typeface="Gill Sans Ultra Bold" pitchFamily="34" charset="0"/>
              </a:rPr>
              <a:t>II</a:t>
            </a:r>
            <a:endParaRPr lang="en-US" sz="2000" dirty="0">
              <a:solidFill>
                <a:schemeClr val="tx2">
                  <a:lumMod val="75000"/>
                </a:schemeClr>
              </a:solidFill>
              <a:latin typeface="Gill Sans Ultra Bold" pitchFamily="34" charset="0"/>
            </a:endParaRPr>
          </a:p>
        </p:txBody>
      </p:sp>
      <p:sp>
        <p:nvSpPr>
          <p:cNvPr id="54" name="AutoShape 7"/>
          <p:cNvSpPr>
            <a:spLocks noChangeArrowheads="1"/>
          </p:cNvSpPr>
          <p:nvPr/>
        </p:nvSpPr>
        <p:spPr bwMode="auto">
          <a:xfrm>
            <a:off x="3054793" y="5962079"/>
            <a:ext cx="3034414" cy="851297"/>
          </a:xfrm>
          <a:prstGeom prst="roundRect">
            <a:avLst>
              <a:gd name="adj" fmla="val 16667"/>
            </a:avLst>
          </a:prstGeom>
          <a:solidFill>
            <a:srgbClr val="FFFFFF">
              <a:alpha val="80000"/>
            </a:srgbClr>
          </a:solidFill>
          <a:ln w="19050" algn="ctr">
            <a:solidFill>
              <a:srgbClr val="FF9933"/>
            </a:solidFill>
            <a:round/>
            <a:headEnd/>
            <a:tailEnd/>
          </a:ln>
          <a:effectLst>
            <a:glow rad="101600">
              <a:schemeClr val="accent6">
                <a:lumMod val="75000"/>
                <a:alpha val="60000"/>
              </a:schemeClr>
            </a:glow>
            <a:softEdge rad="63500"/>
          </a:effectLst>
        </p:spPr>
        <p:txBody>
          <a:bodyPr wrap="square">
            <a:spAutoFit/>
          </a:bodyPr>
          <a:lstStyle/>
          <a:p>
            <a:pPr algn="ctr">
              <a:spcBef>
                <a:spcPct val="50000"/>
              </a:spcBef>
              <a:defRPr/>
            </a:pPr>
            <a:r>
              <a:rPr lang="es-ES" sz="1100" b="1"/>
              <a:t>LINEA </a:t>
            </a:r>
            <a:r>
              <a:rPr lang="es-ES" sz="1100" b="1" smtClean="0"/>
              <a:t>2</a:t>
            </a:r>
            <a:endParaRPr lang="es-ES" sz="1100" b="1" dirty="0"/>
          </a:p>
          <a:p>
            <a:pPr algn="just">
              <a:spcBef>
                <a:spcPct val="50000"/>
              </a:spcBef>
              <a:tabLst>
                <a:tab pos="1422400" algn="l"/>
              </a:tabLst>
              <a:defRPr/>
            </a:pPr>
            <a:r>
              <a:rPr lang="es-ES" sz="1100" dirty="0"/>
              <a:t>LONGITUD:	 </a:t>
            </a:r>
            <a:r>
              <a:rPr lang="es-ES" sz="1100" dirty="0" smtClean="0"/>
              <a:t>13.7KM</a:t>
            </a:r>
            <a:endParaRPr lang="es-ES" sz="1100" dirty="0"/>
          </a:p>
          <a:p>
            <a:pPr algn="just">
              <a:spcBef>
                <a:spcPct val="50000"/>
              </a:spcBef>
              <a:tabLst>
                <a:tab pos="1481138" algn="l"/>
              </a:tabLst>
              <a:defRPr/>
            </a:pPr>
            <a:r>
              <a:rPr lang="es-DO" sz="1100" dirty="0"/>
              <a:t>ESTACIONES:	</a:t>
            </a:r>
            <a:r>
              <a:rPr lang="es-DO" sz="1100" dirty="0" smtClean="0"/>
              <a:t>14 </a:t>
            </a:r>
            <a:r>
              <a:rPr lang="es-DO" sz="1100" dirty="0"/>
              <a:t>(SOTERRADAS)</a:t>
            </a:r>
          </a:p>
        </p:txBody>
      </p:sp>
      <p:sp>
        <p:nvSpPr>
          <p:cNvPr id="55" name="54 CuadroTexto"/>
          <p:cNvSpPr txBox="1"/>
          <p:nvPr/>
        </p:nvSpPr>
        <p:spPr>
          <a:xfrm>
            <a:off x="410050" y="332656"/>
            <a:ext cx="8604448" cy="1015663"/>
          </a:xfrm>
          <a:prstGeom prst="rect">
            <a:avLst/>
          </a:prstGeom>
          <a:noFill/>
        </p:spPr>
        <p:txBody>
          <a:bodyPr wrap="square" rtlCol="0">
            <a:spAutoFit/>
          </a:bodyPr>
          <a:lstStyle/>
          <a:p>
            <a:r>
              <a:rPr lang="es-ES" sz="2000" dirty="0" smtClean="0"/>
              <a:t>En virtud de que se ha estado buscando la integración del triple balance, como parte de la responsabilidad social, hemos continuado con la construcción de la LINEA II del Metro de Santo Domingo.</a:t>
            </a:r>
            <a:endParaRPr lang="es-ES" sz="2000" dirty="0"/>
          </a:p>
        </p:txBody>
      </p:sp>
      <p:sp>
        <p:nvSpPr>
          <p:cNvPr id="56" name="55 CuadroTexto"/>
          <p:cNvSpPr txBox="1"/>
          <p:nvPr/>
        </p:nvSpPr>
        <p:spPr>
          <a:xfrm>
            <a:off x="3593727" y="5275808"/>
            <a:ext cx="1165704" cy="230832"/>
          </a:xfrm>
          <a:prstGeom prst="rect">
            <a:avLst/>
          </a:prstGeom>
          <a:noFill/>
        </p:spPr>
        <p:txBody>
          <a:bodyPr wrap="none" rtlCol="0">
            <a:spAutoFit/>
          </a:bodyPr>
          <a:lstStyle/>
          <a:p>
            <a:r>
              <a:rPr lang="es-ES" sz="900" dirty="0" smtClean="0"/>
              <a:t>Centro de los Héroes</a:t>
            </a:r>
            <a:endParaRPr lang="es-ES" sz="900" dirty="0"/>
          </a:p>
        </p:txBody>
      </p:sp>
      <p:sp>
        <p:nvSpPr>
          <p:cNvPr id="57" name="56 CuadroTexto"/>
          <p:cNvSpPr txBox="1"/>
          <p:nvPr/>
        </p:nvSpPr>
        <p:spPr>
          <a:xfrm>
            <a:off x="3492127" y="4847952"/>
            <a:ext cx="1208985" cy="230832"/>
          </a:xfrm>
          <a:prstGeom prst="rect">
            <a:avLst/>
          </a:prstGeom>
          <a:noFill/>
        </p:spPr>
        <p:txBody>
          <a:bodyPr wrap="none" rtlCol="0">
            <a:spAutoFit/>
          </a:bodyPr>
          <a:lstStyle/>
          <a:p>
            <a:r>
              <a:rPr lang="es-ES" sz="900" dirty="0" smtClean="0"/>
              <a:t>Francisco A. Caamaño</a:t>
            </a:r>
            <a:endParaRPr lang="es-ES" sz="900" dirty="0"/>
          </a:p>
        </p:txBody>
      </p:sp>
      <p:sp>
        <p:nvSpPr>
          <p:cNvPr id="58" name="57 CuadroTexto"/>
          <p:cNvSpPr txBox="1"/>
          <p:nvPr/>
        </p:nvSpPr>
        <p:spPr>
          <a:xfrm>
            <a:off x="4356223" y="5034384"/>
            <a:ext cx="671979" cy="230832"/>
          </a:xfrm>
          <a:prstGeom prst="rect">
            <a:avLst/>
          </a:prstGeom>
          <a:noFill/>
        </p:spPr>
        <p:txBody>
          <a:bodyPr wrap="none" rtlCol="0">
            <a:spAutoFit/>
          </a:bodyPr>
          <a:lstStyle/>
          <a:p>
            <a:r>
              <a:rPr lang="es-ES" sz="900" dirty="0" smtClean="0"/>
              <a:t>Amín Abel</a:t>
            </a:r>
            <a:endParaRPr lang="es-ES" sz="900" dirty="0"/>
          </a:p>
        </p:txBody>
      </p:sp>
      <p:sp>
        <p:nvSpPr>
          <p:cNvPr id="59" name="58 CuadroTexto"/>
          <p:cNvSpPr txBox="1"/>
          <p:nvPr/>
        </p:nvSpPr>
        <p:spPr>
          <a:xfrm>
            <a:off x="4813671" y="4822552"/>
            <a:ext cx="984565" cy="230832"/>
          </a:xfrm>
          <a:prstGeom prst="rect">
            <a:avLst/>
          </a:prstGeom>
          <a:noFill/>
        </p:spPr>
        <p:txBody>
          <a:bodyPr wrap="none" rtlCol="0">
            <a:spAutoFit/>
          </a:bodyPr>
          <a:lstStyle/>
          <a:p>
            <a:r>
              <a:rPr lang="es-ES" sz="900" dirty="0" smtClean="0"/>
              <a:t>Joaquín Balaguer</a:t>
            </a:r>
            <a:endParaRPr lang="es-ES" sz="900" dirty="0"/>
          </a:p>
        </p:txBody>
      </p:sp>
      <p:sp>
        <p:nvSpPr>
          <p:cNvPr id="60" name="59 CuadroTexto"/>
          <p:cNvSpPr txBox="1"/>
          <p:nvPr/>
        </p:nvSpPr>
        <p:spPr>
          <a:xfrm>
            <a:off x="3758951" y="4487912"/>
            <a:ext cx="1048685" cy="230832"/>
          </a:xfrm>
          <a:prstGeom prst="rect">
            <a:avLst/>
          </a:prstGeom>
          <a:noFill/>
        </p:spPr>
        <p:txBody>
          <a:bodyPr wrap="none" rtlCol="0">
            <a:spAutoFit/>
          </a:bodyPr>
          <a:lstStyle/>
          <a:p>
            <a:r>
              <a:rPr lang="es-ES" sz="900" dirty="0" smtClean="0"/>
              <a:t>Casandra </a:t>
            </a:r>
            <a:r>
              <a:rPr lang="es-ES" sz="900" dirty="0" err="1" smtClean="0"/>
              <a:t>Damirón</a:t>
            </a:r>
            <a:endParaRPr lang="es-ES" sz="900" dirty="0"/>
          </a:p>
        </p:txBody>
      </p:sp>
      <p:sp>
        <p:nvSpPr>
          <p:cNvPr id="61" name="60 CuadroTexto"/>
          <p:cNvSpPr txBox="1"/>
          <p:nvPr/>
        </p:nvSpPr>
        <p:spPr>
          <a:xfrm rot="820216">
            <a:off x="4706850" y="4375336"/>
            <a:ext cx="712054" cy="230832"/>
          </a:xfrm>
          <a:prstGeom prst="rect">
            <a:avLst/>
          </a:prstGeom>
          <a:noFill/>
        </p:spPr>
        <p:txBody>
          <a:bodyPr wrap="none" rtlCol="0">
            <a:spAutoFit/>
          </a:bodyPr>
          <a:lstStyle/>
          <a:p>
            <a:r>
              <a:rPr lang="es-ES" sz="900" dirty="0" smtClean="0"/>
              <a:t>J. P. Duarte</a:t>
            </a:r>
            <a:endParaRPr lang="es-ES" sz="900" dirty="0"/>
          </a:p>
        </p:txBody>
      </p:sp>
      <p:sp>
        <p:nvSpPr>
          <p:cNvPr id="62" name="61 CuadroTexto"/>
          <p:cNvSpPr txBox="1"/>
          <p:nvPr/>
        </p:nvSpPr>
        <p:spPr>
          <a:xfrm rot="855564">
            <a:off x="4657745" y="4166954"/>
            <a:ext cx="700833" cy="230832"/>
          </a:xfrm>
          <a:prstGeom prst="rect">
            <a:avLst/>
          </a:prstGeom>
          <a:noFill/>
        </p:spPr>
        <p:txBody>
          <a:bodyPr wrap="none" rtlCol="0">
            <a:spAutoFit/>
          </a:bodyPr>
          <a:lstStyle/>
          <a:p>
            <a:r>
              <a:rPr lang="es-ES" sz="900" dirty="0" smtClean="0"/>
              <a:t>Juan </a:t>
            </a:r>
            <a:r>
              <a:rPr lang="es-ES" sz="900" dirty="0" err="1" smtClean="0"/>
              <a:t>Bocsh</a:t>
            </a:r>
            <a:endParaRPr lang="es-ES" sz="900" dirty="0"/>
          </a:p>
        </p:txBody>
      </p:sp>
      <p:sp>
        <p:nvSpPr>
          <p:cNvPr id="63" name="62 CuadroTexto"/>
          <p:cNvSpPr txBox="1"/>
          <p:nvPr/>
        </p:nvSpPr>
        <p:spPr>
          <a:xfrm>
            <a:off x="4039097" y="3763640"/>
            <a:ext cx="710451" cy="230832"/>
          </a:xfrm>
          <a:prstGeom prst="rect">
            <a:avLst/>
          </a:prstGeom>
          <a:noFill/>
        </p:spPr>
        <p:txBody>
          <a:bodyPr wrap="none" rtlCol="0">
            <a:spAutoFit/>
          </a:bodyPr>
          <a:lstStyle/>
          <a:p>
            <a:r>
              <a:rPr lang="es-ES" sz="900" dirty="0" smtClean="0"/>
              <a:t>Peña Batlle</a:t>
            </a:r>
            <a:endParaRPr lang="es-ES" sz="900" dirty="0"/>
          </a:p>
        </p:txBody>
      </p:sp>
      <p:sp>
        <p:nvSpPr>
          <p:cNvPr id="64" name="63 CuadroTexto"/>
          <p:cNvSpPr txBox="1"/>
          <p:nvPr/>
        </p:nvSpPr>
        <p:spPr>
          <a:xfrm>
            <a:off x="3754759" y="3501008"/>
            <a:ext cx="950901" cy="230832"/>
          </a:xfrm>
          <a:prstGeom prst="rect">
            <a:avLst/>
          </a:prstGeom>
          <a:noFill/>
        </p:spPr>
        <p:txBody>
          <a:bodyPr wrap="none" rtlCol="0">
            <a:spAutoFit/>
          </a:bodyPr>
          <a:lstStyle/>
          <a:p>
            <a:r>
              <a:rPr lang="es-ES" sz="900" dirty="0" smtClean="0"/>
              <a:t>Pedro L. Cedeño</a:t>
            </a:r>
            <a:endParaRPr lang="es-ES" sz="900" dirty="0"/>
          </a:p>
        </p:txBody>
      </p:sp>
      <p:sp>
        <p:nvSpPr>
          <p:cNvPr id="65" name="64 CuadroTexto"/>
          <p:cNvSpPr txBox="1"/>
          <p:nvPr/>
        </p:nvSpPr>
        <p:spPr>
          <a:xfrm>
            <a:off x="4741663" y="3291384"/>
            <a:ext cx="668773" cy="230832"/>
          </a:xfrm>
          <a:prstGeom prst="rect">
            <a:avLst/>
          </a:prstGeom>
          <a:noFill/>
        </p:spPr>
        <p:txBody>
          <a:bodyPr wrap="none" rtlCol="0">
            <a:spAutoFit/>
          </a:bodyPr>
          <a:lstStyle/>
          <a:p>
            <a:r>
              <a:rPr lang="es-ES" sz="900" dirty="0" smtClean="0"/>
              <a:t>Los Taínos</a:t>
            </a:r>
            <a:endParaRPr lang="es-ES" sz="900" dirty="0"/>
          </a:p>
        </p:txBody>
      </p:sp>
      <p:sp>
        <p:nvSpPr>
          <p:cNvPr id="66" name="65 CuadroTexto"/>
          <p:cNvSpPr txBox="1"/>
          <p:nvPr/>
        </p:nvSpPr>
        <p:spPr>
          <a:xfrm>
            <a:off x="4793470" y="3047752"/>
            <a:ext cx="923651" cy="230832"/>
          </a:xfrm>
          <a:prstGeom prst="rect">
            <a:avLst/>
          </a:prstGeom>
          <a:noFill/>
        </p:spPr>
        <p:txBody>
          <a:bodyPr wrap="none" rtlCol="0">
            <a:spAutoFit/>
          </a:bodyPr>
          <a:lstStyle/>
          <a:p>
            <a:r>
              <a:rPr lang="es-ES" sz="900" dirty="0" smtClean="0"/>
              <a:t>Máximo Gómez</a:t>
            </a:r>
            <a:endParaRPr lang="es-ES" sz="900" dirty="0"/>
          </a:p>
        </p:txBody>
      </p:sp>
      <p:sp>
        <p:nvSpPr>
          <p:cNvPr id="67" name="66 CuadroTexto"/>
          <p:cNvSpPr txBox="1"/>
          <p:nvPr/>
        </p:nvSpPr>
        <p:spPr>
          <a:xfrm>
            <a:off x="3859188" y="2564904"/>
            <a:ext cx="1051891" cy="230832"/>
          </a:xfrm>
          <a:prstGeom prst="rect">
            <a:avLst/>
          </a:prstGeom>
          <a:noFill/>
        </p:spPr>
        <p:txBody>
          <a:bodyPr wrap="none" rtlCol="0">
            <a:spAutoFit/>
          </a:bodyPr>
          <a:lstStyle/>
          <a:p>
            <a:r>
              <a:rPr lang="es-ES" sz="900" dirty="0" smtClean="0"/>
              <a:t>Hermanas </a:t>
            </a:r>
            <a:r>
              <a:rPr lang="es-ES" sz="900" dirty="0" err="1" smtClean="0"/>
              <a:t>Mirabal</a:t>
            </a:r>
            <a:endParaRPr lang="es-ES" sz="900" dirty="0"/>
          </a:p>
        </p:txBody>
      </p:sp>
      <p:sp>
        <p:nvSpPr>
          <p:cNvPr id="68" name="67 CuadroTexto"/>
          <p:cNvSpPr txBox="1"/>
          <p:nvPr/>
        </p:nvSpPr>
        <p:spPr>
          <a:xfrm>
            <a:off x="4983087" y="2336180"/>
            <a:ext cx="771365" cy="230832"/>
          </a:xfrm>
          <a:prstGeom prst="rect">
            <a:avLst/>
          </a:prstGeom>
          <a:noFill/>
        </p:spPr>
        <p:txBody>
          <a:bodyPr wrap="none" rtlCol="0">
            <a:spAutoFit/>
          </a:bodyPr>
          <a:lstStyle/>
          <a:p>
            <a:r>
              <a:rPr lang="es-ES" sz="900" dirty="0" smtClean="0"/>
              <a:t>Peña Gómez</a:t>
            </a:r>
            <a:endParaRPr lang="es-ES" sz="900" dirty="0"/>
          </a:p>
        </p:txBody>
      </p:sp>
      <p:sp>
        <p:nvSpPr>
          <p:cNvPr id="69" name="68 CuadroTexto"/>
          <p:cNvSpPr txBox="1"/>
          <p:nvPr/>
        </p:nvSpPr>
        <p:spPr>
          <a:xfrm>
            <a:off x="4224907" y="2086248"/>
            <a:ext cx="1075936" cy="230832"/>
          </a:xfrm>
          <a:prstGeom prst="rect">
            <a:avLst/>
          </a:prstGeom>
          <a:noFill/>
        </p:spPr>
        <p:txBody>
          <a:bodyPr wrap="none" rtlCol="0">
            <a:spAutoFit/>
          </a:bodyPr>
          <a:lstStyle/>
          <a:p>
            <a:r>
              <a:rPr lang="es-ES" sz="900" dirty="0" smtClean="0"/>
              <a:t>Gregorio U. Gilbert</a:t>
            </a:r>
            <a:endParaRPr lang="es-ES" sz="900" dirty="0"/>
          </a:p>
        </p:txBody>
      </p:sp>
      <p:sp>
        <p:nvSpPr>
          <p:cNvPr id="70" name="69 CuadroTexto"/>
          <p:cNvSpPr txBox="1"/>
          <p:nvPr/>
        </p:nvSpPr>
        <p:spPr>
          <a:xfrm>
            <a:off x="4393332" y="1832124"/>
            <a:ext cx="1013419" cy="230832"/>
          </a:xfrm>
          <a:prstGeom prst="rect">
            <a:avLst/>
          </a:prstGeom>
          <a:noFill/>
        </p:spPr>
        <p:txBody>
          <a:bodyPr wrap="none" rtlCol="0">
            <a:spAutoFit/>
          </a:bodyPr>
          <a:lstStyle/>
          <a:p>
            <a:r>
              <a:rPr lang="es-ES" sz="900" dirty="0" smtClean="0"/>
              <a:t>Gregorio </a:t>
            </a:r>
            <a:r>
              <a:rPr lang="es-ES" sz="900" dirty="0" err="1" smtClean="0"/>
              <a:t>Luperón</a:t>
            </a:r>
            <a:endParaRPr lang="es-ES" sz="900" dirty="0"/>
          </a:p>
        </p:txBody>
      </p:sp>
      <p:sp>
        <p:nvSpPr>
          <p:cNvPr id="71" name="70 CuadroTexto"/>
          <p:cNvSpPr txBox="1"/>
          <p:nvPr/>
        </p:nvSpPr>
        <p:spPr>
          <a:xfrm>
            <a:off x="5274950" y="1592786"/>
            <a:ext cx="771365" cy="230832"/>
          </a:xfrm>
          <a:prstGeom prst="rect">
            <a:avLst/>
          </a:prstGeom>
          <a:noFill/>
        </p:spPr>
        <p:txBody>
          <a:bodyPr wrap="none" rtlCol="0">
            <a:spAutoFit/>
          </a:bodyPr>
          <a:lstStyle/>
          <a:p>
            <a:r>
              <a:rPr lang="es-ES" sz="900" dirty="0" smtClean="0"/>
              <a:t>Mamá Tingó</a:t>
            </a:r>
            <a:endParaRPr lang="es-ES" sz="900" dirty="0"/>
          </a:p>
        </p:txBody>
      </p:sp>
      <p:grpSp>
        <p:nvGrpSpPr>
          <p:cNvPr id="72" name="71 Grupo"/>
          <p:cNvGrpSpPr/>
          <p:nvPr/>
        </p:nvGrpSpPr>
        <p:grpSpPr>
          <a:xfrm>
            <a:off x="659153" y="1875935"/>
            <a:ext cx="8161319" cy="2815486"/>
            <a:chOff x="672870" y="1662668"/>
            <a:chExt cx="8161319" cy="2815486"/>
          </a:xfrm>
        </p:grpSpPr>
        <p:sp>
          <p:nvSpPr>
            <p:cNvPr id="73" name="Freeform 2"/>
            <p:cNvSpPr>
              <a:spLocks/>
            </p:cNvSpPr>
            <p:nvPr/>
          </p:nvSpPr>
          <p:spPr bwMode="auto">
            <a:xfrm>
              <a:off x="1184275" y="1815068"/>
              <a:ext cx="1403350" cy="1943100"/>
            </a:xfrm>
            <a:custGeom>
              <a:avLst/>
              <a:gdLst/>
              <a:ahLst/>
              <a:cxnLst>
                <a:cxn ang="0">
                  <a:pos x="916" y="1198"/>
                </a:cxn>
                <a:cxn ang="0">
                  <a:pos x="876" y="1203"/>
                </a:cxn>
                <a:cxn ang="0">
                  <a:pos x="739" y="1038"/>
                </a:cxn>
                <a:cxn ang="0">
                  <a:pos x="625" y="884"/>
                </a:cxn>
                <a:cxn ang="0">
                  <a:pos x="477" y="747"/>
                </a:cxn>
                <a:cxn ang="0">
                  <a:pos x="272" y="536"/>
                </a:cxn>
                <a:cxn ang="0">
                  <a:pos x="124" y="399"/>
                </a:cxn>
                <a:cxn ang="0">
                  <a:pos x="61" y="319"/>
                </a:cxn>
                <a:cxn ang="0">
                  <a:pos x="9" y="274"/>
                </a:cxn>
                <a:cxn ang="0">
                  <a:pos x="9" y="108"/>
                </a:cxn>
                <a:cxn ang="0">
                  <a:pos x="4" y="0"/>
                </a:cxn>
              </a:cxnLst>
              <a:rect l="0" t="0" r="r" b="b"/>
              <a:pathLst>
                <a:path w="916" h="1230">
                  <a:moveTo>
                    <a:pt x="916" y="1198"/>
                  </a:moveTo>
                  <a:cubicBezTo>
                    <a:pt x="910" y="1214"/>
                    <a:pt x="905" y="1230"/>
                    <a:pt x="876" y="1203"/>
                  </a:cubicBezTo>
                  <a:cubicBezTo>
                    <a:pt x="847" y="1176"/>
                    <a:pt x="781" y="1091"/>
                    <a:pt x="739" y="1038"/>
                  </a:cubicBezTo>
                  <a:cubicBezTo>
                    <a:pt x="697" y="985"/>
                    <a:pt x="669" y="933"/>
                    <a:pt x="625" y="884"/>
                  </a:cubicBezTo>
                  <a:cubicBezTo>
                    <a:pt x="581" y="835"/>
                    <a:pt x="536" y="805"/>
                    <a:pt x="477" y="747"/>
                  </a:cubicBezTo>
                  <a:cubicBezTo>
                    <a:pt x="418" y="689"/>
                    <a:pt x="331" y="594"/>
                    <a:pt x="272" y="536"/>
                  </a:cubicBezTo>
                  <a:cubicBezTo>
                    <a:pt x="213" y="478"/>
                    <a:pt x="159" y="435"/>
                    <a:pt x="124" y="399"/>
                  </a:cubicBezTo>
                  <a:cubicBezTo>
                    <a:pt x="89" y="363"/>
                    <a:pt x="80" y="340"/>
                    <a:pt x="61" y="319"/>
                  </a:cubicBezTo>
                  <a:cubicBezTo>
                    <a:pt x="42" y="298"/>
                    <a:pt x="18" y="309"/>
                    <a:pt x="9" y="274"/>
                  </a:cubicBezTo>
                  <a:cubicBezTo>
                    <a:pt x="0" y="239"/>
                    <a:pt x="10" y="154"/>
                    <a:pt x="9" y="108"/>
                  </a:cubicBezTo>
                  <a:cubicBezTo>
                    <a:pt x="8" y="62"/>
                    <a:pt x="0" y="24"/>
                    <a:pt x="4" y="0"/>
                  </a:cubicBezTo>
                </a:path>
              </a:pathLst>
            </a:custGeom>
            <a:noFill/>
            <a:ln w="85725" cap="flat" cmpd="sng">
              <a:solidFill>
                <a:schemeClr val="accent6">
                  <a:lumMod val="75000"/>
                </a:schemeClr>
              </a:solidFill>
              <a:prstDash val="solid"/>
              <a:round/>
              <a:headEnd type="none" w="med" len="med"/>
              <a:tailEnd type="none" w="med" len="med"/>
            </a:ln>
            <a:effectLst/>
          </p:spPr>
          <p:txBody>
            <a:bodyPr/>
            <a:lstStyle/>
            <a:p>
              <a:pPr>
                <a:defRPr/>
              </a:pPr>
              <a:endParaRPr lang="en-US"/>
            </a:p>
          </p:txBody>
        </p:sp>
        <p:sp>
          <p:nvSpPr>
            <p:cNvPr id="74" name="Freeform 3"/>
            <p:cNvSpPr>
              <a:spLocks/>
            </p:cNvSpPr>
            <p:nvPr/>
          </p:nvSpPr>
          <p:spPr bwMode="auto">
            <a:xfrm>
              <a:off x="2655888" y="3669268"/>
              <a:ext cx="2173287" cy="230187"/>
            </a:xfrm>
            <a:custGeom>
              <a:avLst/>
              <a:gdLst>
                <a:gd name="T0" fmla="*/ 0 w 1419"/>
                <a:gd name="T1" fmla="*/ 52 h 147"/>
                <a:gd name="T2" fmla="*/ 241 w 1419"/>
                <a:gd name="T3" fmla="*/ 9 h 147"/>
                <a:gd name="T4" fmla="*/ 662 w 1419"/>
                <a:gd name="T5" fmla="*/ 0 h 147"/>
                <a:gd name="T6" fmla="*/ 885 w 1419"/>
                <a:gd name="T7" fmla="*/ 26 h 147"/>
                <a:gd name="T8" fmla="*/ 1143 w 1419"/>
                <a:gd name="T9" fmla="*/ 104 h 147"/>
                <a:gd name="T10" fmla="*/ 1178 w 1419"/>
                <a:gd name="T11" fmla="*/ 112 h 147"/>
                <a:gd name="T12" fmla="*/ 1281 w 1419"/>
                <a:gd name="T13" fmla="*/ 121 h 147"/>
                <a:gd name="T14" fmla="*/ 1393 w 1419"/>
                <a:gd name="T15" fmla="*/ 138 h 147"/>
                <a:gd name="T16" fmla="*/ 1419 w 1419"/>
                <a:gd name="T17" fmla="*/ 147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9"/>
                <a:gd name="T28" fmla="*/ 0 h 147"/>
                <a:gd name="T29" fmla="*/ 1419 w 1419"/>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9" h="147">
                  <a:moveTo>
                    <a:pt x="0" y="52"/>
                  </a:moveTo>
                  <a:cubicBezTo>
                    <a:pt x="70" y="6"/>
                    <a:pt x="161" y="37"/>
                    <a:pt x="241" y="9"/>
                  </a:cubicBezTo>
                  <a:cubicBezTo>
                    <a:pt x="379" y="18"/>
                    <a:pt x="527" y="36"/>
                    <a:pt x="662" y="0"/>
                  </a:cubicBezTo>
                  <a:cubicBezTo>
                    <a:pt x="738" y="5"/>
                    <a:pt x="812" y="5"/>
                    <a:pt x="885" y="26"/>
                  </a:cubicBezTo>
                  <a:cubicBezTo>
                    <a:pt x="972" y="51"/>
                    <a:pt x="1054" y="86"/>
                    <a:pt x="1143" y="104"/>
                  </a:cubicBezTo>
                  <a:cubicBezTo>
                    <a:pt x="1155" y="106"/>
                    <a:pt x="1166" y="111"/>
                    <a:pt x="1178" y="112"/>
                  </a:cubicBezTo>
                  <a:cubicBezTo>
                    <a:pt x="1212" y="116"/>
                    <a:pt x="1247" y="117"/>
                    <a:pt x="1281" y="121"/>
                  </a:cubicBezTo>
                  <a:cubicBezTo>
                    <a:pt x="1318" y="126"/>
                    <a:pt x="1393" y="138"/>
                    <a:pt x="1393" y="138"/>
                  </a:cubicBezTo>
                  <a:cubicBezTo>
                    <a:pt x="1402" y="141"/>
                    <a:pt x="1419" y="147"/>
                    <a:pt x="1419" y="147"/>
                  </a:cubicBezTo>
                </a:path>
              </a:pathLst>
            </a:custGeom>
            <a:noFill/>
            <a:ln w="85725">
              <a:solidFill>
                <a:srgbClr val="F8A206"/>
              </a:solidFill>
              <a:round/>
              <a:headEnd/>
              <a:tailEnd/>
            </a:ln>
          </p:spPr>
          <p:txBody>
            <a:bodyPr/>
            <a:lstStyle/>
            <a:p>
              <a:endParaRPr lang="es-ES"/>
            </a:p>
          </p:txBody>
        </p:sp>
        <p:sp>
          <p:nvSpPr>
            <p:cNvPr id="75" name="Freeform 5"/>
            <p:cNvSpPr>
              <a:spLocks/>
            </p:cNvSpPr>
            <p:nvPr/>
          </p:nvSpPr>
          <p:spPr bwMode="auto">
            <a:xfrm>
              <a:off x="6605588" y="2729468"/>
              <a:ext cx="1765300" cy="476250"/>
            </a:xfrm>
            <a:custGeom>
              <a:avLst/>
              <a:gdLst>
                <a:gd name="T0" fmla="*/ 0 w 1152"/>
                <a:gd name="T1" fmla="*/ 2147483647 h 301"/>
                <a:gd name="T2" fmla="*/ 2147483647 w 1152"/>
                <a:gd name="T3" fmla="*/ 2147483647 h 301"/>
                <a:gd name="T4" fmla="*/ 2147483647 w 1152"/>
                <a:gd name="T5" fmla="*/ 2147483647 h 301"/>
                <a:gd name="T6" fmla="*/ 2147483647 w 1152"/>
                <a:gd name="T7" fmla="*/ 2147483647 h 301"/>
                <a:gd name="T8" fmla="*/ 2147483647 w 1152"/>
                <a:gd name="T9" fmla="*/ 2147483647 h 301"/>
                <a:gd name="T10" fmla="*/ 2147483647 w 1152"/>
                <a:gd name="T11" fmla="*/ 2147483647 h 301"/>
                <a:gd name="T12" fmla="*/ 2147483647 w 1152"/>
                <a:gd name="T13" fmla="*/ 2147483647 h 301"/>
                <a:gd name="T14" fmla="*/ 2147483647 w 1152"/>
                <a:gd name="T15" fmla="*/ 2147483647 h 301"/>
                <a:gd name="T16" fmla="*/ 2147483647 w 1152"/>
                <a:gd name="T17" fmla="*/ 2147483647 h 301"/>
                <a:gd name="T18" fmla="*/ 2147483647 w 1152"/>
                <a:gd name="T19" fmla="*/ 2147483647 h 301"/>
                <a:gd name="T20" fmla="*/ 2147483647 w 1152"/>
                <a:gd name="T21" fmla="*/ 2147483647 h 301"/>
                <a:gd name="T22" fmla="*/ 2147483647 w 1152"/>
                <a:gd name="T23" fmla="*/ 2147483647 h 301"/>
                <a:gd name="T24" fmla="*/ 2147483647 w 1152"/>
                <a:gd name="T25" fmla="*/ 2147483647 h 301"/>
                <a:gd name="T26" fmla="*/ 2147483647 w 1152"/>
                <a:gd name="T27" fmla="*/ 2147483647 h 301"/>
                <a:gd name="T28" fmla="*/ 2147483647 w 1152"/>
                <a:gd name="T29" fmla="*/ 2147483647 h 301"/>
                <a:gd name="T30" fmla="*/ 2147483647 w 1152"/>
                <a:gd name="T31" fmla="*/ 2147483647 h 301"/>
                <a:gd name="T32" fmla="*/ 2147483647 w 1152"/>
                <a:gd name="T33" fmla="*/ 0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2"/>
                <a:gd name="T52" fmla="*/ 0 h 301"/>
                <a:gd name="T53" fmla="*/ 1152 w 1152"/>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2" h="301">
                  <a:moveTo>
                    <a:pt x="0" y="95"/>
                  </a:moveTo>
                  <a:cubicBezTo>
                    <a:pt x="29" y="98"/>
                    <a:pt x="58" y="96"/>
                    <a:pt x="86" y="103"/>
                  </a:cubicBezTo>
                  <a:cubicBezTo>
                    <a:pt x="94" y="105"/>
                    <a:pt x="96" y="117"/>
                    <a:pt x="103" y="121"/>
                  </a:cubicBezTo>
                  <a:cubicBezTo>
                    <a:pt x="111" y="126"/>
                    <a:pt x="120" y="127"/>
                    <a:pt x="129" y="129"/>
                  </a:cubicBezTo>
                  <a:cubicBezTo>
                    <a:pt x="173" y="138"/>
                    <a:pt x="215" y="144"/>
                    <a:pt x="258" y="155"/>
                  </a:cubicBezTo>
                  <a:cubicBezTo>
                    <a:pt x="291" y="176"/>
                    <a:pt x="324" y="178"/>
                    <a:pt x="361" y="189"/>
                  </a:cubicBezTo>
                  <a:cubicBezTo>
                    <a:pt x="374" y="202"/>
                    <a:pt x="392" y="210"/>
                    <a:pt x="404" y="224"/>
                  </a:cubicBezTo>
                  <a:cubicBezTo>
                    <a:pt x="410" y="231"/>
                    <a:pt x="407" y="244"/>
                    <a:pt x="413" y="250"/>
                  </a:cubicBezTo>
                  <a:cubicBezTo>
                    <a:pt x="433" y="270"/>
                    <a:pt x="461" y="281"/>
                    <a:pt x="482" y="301"/>
                  </a:cubicBezTo>
                  <a:cubicBezTo>
                    <a:pt x="499" y="295"/>
                    <a:pt x="518" y="294"/>
                    <a:pt x="533" y="284"/>
                  </a:cubicBezTo>
                  <a:cubicBezTo>
                    <a:pt x="550" y="273"/>
                    <a:pt x="565" y="257"/>
                    <a:pt x="585" y="250"/>
                  </a:cubicBezTo>
                  <a:cubicBezTo>
                    <a:pt x="647" y="228"/>
                    <a:pt x="703" y="193"/>
                    <a:pt x="765" y="172"/>
                  </a:cubicBezTo>
                  <a:cubicBezTo>
                    <a:pt x="795" y="142"/>
                    <a:pt x="810" y="140"/>
                    <a:pt x="851" y="129"/>
                  </a:cubicBezTo>
                  <a:cubicBezTo>
                    <a:pt x="911" y="90"/>
                    <a:pt x="1012" y="65"/>
                    <a:pt x="1083" y="52"/>
                  </a:cubicBezTo>
                  <a:cubicBezTo>
                    <a:pt x="1092" y="46"/>
                    <a:pt x="1100" y="40"/>
                    <a:pt x="1109" y="35"/>
                  </a:cubicBezTo>
                  <a:cubicBezTo>
                    <a:pt x="1117" y="31"/>
                    <a:pt x="1128" y="32"/>
                    <a:pt x="1135" y="26"/>
                  </a:cubicBezTo>
                  <a:cubicBezTo>
                    <a:pt x="1143" y="19"/>
                    <a:pt x="1152" y="0"/>
                    <a:pt x="1152" y="0"/>
                  </a:cubicBezTo>
                </a:path>
              </a:pathLst>
            </a:custGeom>
            <a:noFill/>
            <a:ln w="85725">
              <a:solidFill>
                <a:srgbClr val="993300"/>
              </a:solidFill>
              <a:round/>
              <a:headEnd/>
              <a:tailEnd/>
            </a:ln>
          </p:spPr>
          <p:txBody>
            <a:bodyPr/>
            <a:lstStyle/>
            <a:p>
              <a:endParaRPr lang="es-ES"/>
            </a:p>
          </p:txBody>
        </p:sp>
        <p:sp>
          <p:nvSpPr>
            <p:cNvPr id="76" name="Freeform 6"/>
            <p:cNvSpPr>
              <a:spLocks/>
            </p:cNvSpPr>
            <p:nvPr/>
          </p:nvSpPr>
          <p:spPr bwMode="auto">
            <a:xfrm>
              <a:off x="4841875" y="3159680"/>
              <a:ext cx="1317625" cy="806450"/>
            </a:xfrm>
            <a:custGeom>
              <a:avLst/>
              <a:gdLst>
                <a:gd name="T0" fmla="*/ 0 w 860"/>
                <a:gd name="T1" fmla="*/ 2147483647 h 511"/>
                <a:gd name="T2" fmla="*/ 2147483647 w 860"/>
                <a:gd name="T3" fmla="*/ 2147483647 h 511"/>
                <a:gd name="T4" fmla="*/ 2147483647 w 860"/>
                <a:gd name="T5" fmla="*/ 2147483647 h 511"/>
                <a:gd name="T6" fmla="*/ 2147483647 w 860"/>
                <a:gd name="T7" fmla="*/ 2147483647 h 511"/>
                <a:gd name="T8" fmla="*/ 2147483647 w 860"/>
                <a:gd name="T9" fmla="*/ 2147483647 h 511"/>
                <a:gd name="T10" fmla="*/ 2147483647 w 860"/>
                <a:gd name="T11" fmla="*/ 2147483647 h 511"/>
                <a:gd name="T12" fmla="*/ 2147483647 w 860"/>
                <a:gd name="T13" fmla="*/ 2147483647 h 511"/>
                <a:gd name="T14" fmla="*/ 2147483647 w 860"/>
                <a:gd name="T15" fmla="*/ 2147483647 h 511"/>
                <a:gd name="T16" fmla="*/ 2147483647 w 860"/>
                <a:gd name="T17" fmla="*/ 2147483647 h 511"/>
                <a:gd name="T18" fmla="*/ 2147483647 w 860"/>
                <a:gd name="T19" fmla="*/ 2147483647 h 511"/>
                <a:gd name="T20" fmla="*/ 2147483647 w 860"/>
                <a:gd name="T21" fmla="*/ 2147483647 h 511"/>
                <a:gd name="T22" fmla="*/ 2147483647 w 860"/>
                <a:gd name="T23" fmla="*/ 0 h 5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0"/>
                <a:gd name="T37" fmla="*/ 0 h 511"/>
                <a:gd name="T38" fmla="*/ 860 w 860"/>
                <a:gd name="T39" fmla="*/ 511 h 5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0" h="511">
                  <a:moveTo>
                    <a:pt x="0" y="465"/>
                  </a:moveTo>
                  <a:cubicBezTo>
                    <a:pt x="37" y="476"/>
                    <a:pt x="67" y="496"/>
                    <a:pt x="103" y="508"/>
                  </a:cubicBezTo>
                  <a:cubicBezTo>
                    <a:pt x="211" y="497"/>
                    <a:pt x="189" y="511"/>
                    <a:pt x="249" y="447"/>
                  </a:cubicBezTo>
                  <a:cubicBezTo>
                    <a:pt x="264" y="404"/>
                    <a:pt x="277" y="361"/>
                    <a:pt x="292" y="318"/>
                  </a:cubicBezTo>
                  <a:cubicBezTo>
                    <a:pt x="298" y="301"/>
                    <a:pt x="295" y="277"/>
                    <a:pt x="310" y="267"/>
                  </a:cubicBezTo>
                  <a:cubicBezTo>
                    <a:pt x="335" y="250"/>
                    <a:pt x="349" y="233"/>
                    <a:pt x="378" y="224"/>
                  </a:cubicBezTo>
                  <a:cubicBezTo>
                    <a:pt x="405" y="199"/>
                    <a:pt x="439" y="192"/>
                    <a:pt x="473" y="181"/>
                  </a:cubicBezTo>
                  <a:cubicBezTo>
                    <a:pt x="489" y="170"/>
                    <a:pt x="510" y="167"/>
                    <a:pt x="525" y="155"/>
                  </a:cubicBezTo>
                  <a:cubicBezTo>
                    <a:pt x="578" y="112"/>
                    <a:pt x="505" y="140"/>
                    <a:pt x="568" y="121"/>
                  </a:cubicBezTo>
                  <a:cubicBezTo>
                    <a:pt x="615" y="72"/>
                    <a:pt x="684" y="56"/>
                    <a:pt x="748" y="35"/>
                  </a:cubicBezTo>
                  <a:cubicBezTo>
                    <a:pt x="777" y="26"/>
                    <a:pt x="805" y="18"/>
                    <a:pt x="834" y="9"/>
                  </a:cubicBezTo>
                  <a:cubicBezTo>
                    <a:pt x="843" y="6"/>
                    <a:pt x="860" y="0"/>
                    <a:pt x="860" y="0"/>
                  </a:cubicBezTo>
                </a:path>
              </a:pathLst>
            </a:custGeom>
            <a:noFill/>
            <a:ln w="85725">
              <a:solidFill>
                <a:srgbClr val="92D050"/>
              </a:solidFill>
              <a:round/>
              <a:headEnd/>
              <a:tailEnd/>
            </a:ln>
          </p:spPr>
          <p:txBody>
            <a:bodyPr/>
            <a:lstStyle/>
            <a:p>
              <a:endParaRPr lang="es-ES"/>
            </a:p>
          </p:txBody>
        </p:sp>
        <p:sp>
          <p:nvSpPr>
            <p:cNvPr id="77" name="Oval 7"/>
            <p:cNvSpPr>
              <a:spLocks noChangeArrowheads="1"/>
            </p:cNvSpPr>
            <p:nvPr/>
          </p:nvSpPr>
          <p:spPr bwMode="auto">
            <a:xfrm>
              <a:off x="1165225" y="1942068"/>
              <a:ext cx="80963"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78" name="Oval 8"/>
            <p:cNvSpPr>
              <a:spLocks noChangeArrowheads="1"/>
            </p:cNvSpPr>
            <p:nvPr/>
          </p:nvSpPr>
          <p:spPr bwMode="auto">
            <a:xfrm>
              <a:off x="1198563" y="2256393"/>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79" name="Oval 9"/>
            <p:cNvSpPr>
              <a:spLocks noChangeArrowheads="1"/>
            </p:cNvSpPr>
            <p:nvPr/>
          </p:nvSpPr>
          <p:spPr bwMode="auto">
            <a:xfrm>
              <a:off x="1495425" y="2573893"/>
              <a:ext cx="80963"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0" name="Oval 10"/>
            <p:cNvSpPr>
              <a:spLocks noChangeArrowheads="1"/>
            </p:cNvSpPr>
            <p:nvPr/>
          </p:nvSpPr>
          <p:spPr bwMode="auto">
            <a:xfrm>
              <a:off x="1828800" y="2888218"/>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1" name="Oval 11"/>
            <p:cNvSpPr>
              <a:spLocks noChangeArrowheads="1"/>
            </p:cNvSpPr>
            <p:nvPr/>
          </p:nvSpPr>
          <p:spPr bwMode="auto">
            <a:xfrm>
              <a:off x="2082800" y="3140630"/>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2" name="Oval 12"/>
            <p:cNvSpPr>
              <a:spLocks noChangeArrowheads="1"/>
            </p:cNvSpPr>
            <p:nvPr/>
          </p:nvSpPr>
          <p:spPr bwMode="auto">
            <a:xfrm>
              <a:off x="2271713" y="3394630"/>
              <a:ext cx="82550"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3" name="Oval 13"/>
            <p:cNvSpPr>
              <a:spLocks noChangeArrowheads="1"/>
            </p:cNvSpPr>
            <p:nvPr/>
          </p:nvSpPr>
          <p:spPr bwMode="auto">
            <a:xfrm>
              <a:off x="2587625" y="3710543"/>
              <a:ext cx="82550"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4" name="Oval 14"/>
            <p:cNvSpPr>
              <a:spLocks noChangeArrowheads="1"/>
            </p:cNvSpPr>
            <p:nvPr/>
          </p:nvSpPr>
          <p:spPr bwMode="auto">
            <a:xfrm>
              <a:off x="3136900" y="3666093"/>
              <a:ext cx="82550"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5" name="Oval 15"/>
            <p:cNvSpPr>
              <a:spLocks noChangeArrowheads="1"/>
            </p:cNvSpPr>
            <p:nvPr/>
          </p:nvSpPr>
          <p:spPr bwMode="auto">
            <a:xfrm>
              <a:off x="3724275" y="3648630"/>
              <a:ext cx="82550"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6" name="Oval 16"/>
            <p:cNvSpPr>
              <a:spLocks noChangeArrowheads="1"/>
            </p:cNvSpPr>
            <p:nvPr/>
          </p:nvSpPr>
          <p:spPr bwMode="auto">
            <a:xfrm>
              <a:off x="4087813" y="3710543"/>
              <a:ext cx="82550"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7" name="Oval 17"/>
            <p:cNvSpPr>
              <a:spLocks noChangeArrowheads="1"/>
            </p:cNvSpPr>
            <p:nvPr/>
          </p:nvSpPr>
          <p:spPr bwMode="auto">
            <a:xfrm>
              <a:off x="4735513" y="3858180"/>
              <a:ext cx="82550"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8" name="Oval 18"/>
            <p:cNvSpPr>
              <a:spLocks noChangeArrowheads="1"/>
            </p:cNvSpPr>
            <p:nvPr/>
          </p:nvSpPr>
          <p:spPr bwMode="auto">
            <a:xfrm>
              <a:off x="5095875" y="3899455"/>
              <a:ext cx="80963"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89" name="Oval 19"/>
            <p:cNvSpPr>
              <a:spLocks noChangeArrowheads="1"/>
            </p:cNvSpPr>
            <p:nvPr/>
          </p:nvSpPr>
          <p:spPr bwMode="auto">
            <a:xfrm>
              <a:off x="5226050" y="3686730"/>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0" name="Oval 20"/>
            <p:cNvSpPr>
              <a:spLocks noChangeArrowheads="1"/>
            </p:cNvSpPr>
            <p:nvPr/>
          </p:nvSpPr>
          <p:spPr bwMode="auto">
            <a:xfrm>
              <a:off x="5619750" y="3331130"/>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1" name="Oval 21"/>
            <p:cNvSpPr>
              <a:spLocks noChangeArrowheads="1"/>
            </p:cNvSpPr>
            <p:nvPr/>
          </p:nvSpPr>
          <p:spPr bwMode="auto">
            <a:xfrm>
              <a:off x="5916613" y="3205718"/>
              <a:ext cx="82550"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2" name="Oval 24"/>
            <p:cNvSpPr>
              <a:spLocks noChangeArrowheads="1"/>
            </p:cNvSpPr>
            <p:nvPr/>
          </p:nvSpPr>
          <p:spPr bwMode="auto">
            <a:xfrm>
              <a:off x="7262813" y="3140630"/>
              <a:ext cx="80962"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3" name="Oval 25"/>
            <p:cNvSpPr>
              <a:spLocks noChangeArrowheads="1"/>
            </p:cNvSpPr>
            <p:nvPr/>
          </p:nvSpPr>
          <p:spPr bwMode="auto">
            <a:xfrm>
              <a:off x="8043441" y="2819959"/>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4" name="Oval 26"/>
            <p:cNvSpPr>
              <a:spLocks noChangeArrowheads="1"/>
            </p:cNvSpPr>
            <p:nvPr/>
          </p:nvSpPr>
          <p:spPr bwMode="auto">
            <a:xfrm>
              <a:off x="7503935" y="3073958"/>
              <a:ext cx="80962"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5" name="Oval 27"/>
            <p:cNvSpPr>
              <a:spLocks noChangeArrowheads="1"/>
            </p:cNvSpPr>
            <p:nvPr/>
          </p:nvSpPr>
          <p:spPr bwMode="auto">
            <a:xfrm>
              <a:off x="4530725" y="3820080"/>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6" name="Oval 28"/>
            <p:cNvSpPr>
              <a:spLocks noChangeArrowheads="1"/>
            </p:cNvSpPr>
            <p:nvPr/>
          </p:nvSpPr>
          <p:spPr bwMode="auto">
            <a:xfrm>
              <a:off x="3462338" y="3674030"/>
              <a:ext cx="80962"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7" name="Oval 29"/>
            <p:cNvSpPr>
              <a:spLocks noChangeArrowheads="1"/>
            </p:cNvSpPr>
            <p:nvPr/>
          </p:nvSpPr>
          <p:spPr bwMode="auto">
            <a:xfrm>
              <a:off x="2814638" y="3681968"/>
              <a:ext cx="80962"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8" name="Oval 35"/>
            <p:cNvSpPr>
              <a:spLocks noChangeArrowheads="1"/>
            </p:cNvSpPr>
            <p:nvPr/>
          </p:nvSpPr>
          <p:spPr bwMode="auto">
            <a:xfrm>
              <a:off x="7005638" y="2956480"/>
              <a:ext cx="82550"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99" name="Oval 36"/>
            <p:cNvSpPr>
              <a:spLocks noChangeArrowheads="1"/>
            </p:cNvSpPr>
            <p:nvPr/>
          </p:nvSpPr>
          <p:spPr bwMode="auto">
            <a:xfrm>
              <a:off x="7781915" y="2927911"/>
              <a:ext cx="82550"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00" name="Oval 37"/>
            <p:cNvSpPr>
              <a:spLocks noChangeArrowheads="1"/>
            </p:cNvSpPr>
            <p:nvPr/>
          </p:nvSpPr>
          <p:spPr bwMode="auto">
            <a:xfrm>
              <a:off x="5394325" y="3459718"/>
              <a:ext cx="80963" cy="61912"/>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01" name="Oval 38"/>
            <p:cNvSpPr>
              <a:spLocks noChangeArrowheads="1"/>
            </p:cNvSpPr>
            <p:nvPr/>
          </p:nvSpPr>
          <p:spPr bwMode="auto">
            <a:xfrm>
              <a:off x="6686550" y="2864405"/>
              <a:ext cx="82550"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02" name="TextBox 38"/>
            <p:cNvSpPr txBox="1">
              <a:spLocks noChangeArrowheads="1"/>
            </p:cNvSpPr>
            <p:nvPr/>
          </p:nvSpPr>
          <p:spPr bwMode="auto">
            <a:xfrm>
              <a:off x="672870" y="1662668"/>
              <a:ext cx="819455" cy="230832"/>
            </a:xfrm>
            <a:prstGeom prst="rect">
              <a:avLst/>
            </a:prstGeom>
            <a:noFill/>
            <a:ln w="9525">
              <a:noFill/>
              <a:miter lim="800000"/>
              <a:headEnd/>
              <a:tailEnd/>
            </a:ln>
          </p:spPr>
          <p:txBody>
            <a:bodyPr wrap="none">
              <a:spAutoFit/>
            </a:bodyPr>
            <a:lstStyle/>
            <a:p>
              <a:r>
                <a:rPr lang="es-DO" sz="900" dirty="0"/>
                <a:t>Los </a:t>
              </a:r>
              <a:r>
                <a:rPr lang="es-DO" sz="900" dirty="0" err="1"/>
                <a:t>Alcarrizos</a:t>
              </a:r>
              <a:endParaRPr lang="es-DO" sz="900" dirty="0"/>
            </a:p>
          </p:txBody>
        </p:sp>
        <p:sp>
          <p:nvSpPr>
            <p:cNvPr id="103" name="TextBox 39"/>
            <p:cNvSpPr txBox="1">
              <a:spLocks noChangeArrowheads="1"/>
            </p:cNvSpPr>
            <p:nvPr/>
          </p:nvSpPr>
          <p:spPr bwMode="auto">
            <a:xfrm rot="19664769">
              <a:off x="1206379" y="2047337"/>
              <a:ext cx="540533" cy="230832"/>
            </a:xfrm>
            <a:prstGeom prst="rect">
              <a:avLst/>
            </a:prstGeom>
            <a:noFill/>
            <a:ln w="9525">
              <a:noFill/>
              <a:miter lim="800000"/>
              <a:headEnd/>
              <a:tailEnd/>
            </a:ln>
          </p:spPr>
          <p:txBody>
            <a:bodyPr wrap="none">
              <a:spAutoFit/>
            </a:bodyPr>
            <a:lstStyle/>
            <a:p>
              <a:r>
                <a:rPr lang="es-DO" sz="900" dirty="0"/>
                <a:t>Pantoja</a:t>
              </a:r>
            </a:p>
          </p:txBody>
        </p:sp>
        <p:sp>
          <p:nvSpPr>
            <p:cNvPr id="104" name="Freeform 40"/>
            <p:cNvSpPr>
              <a:spLocks/>
            </p:cNvSpPr>
            <p:nvPr/>
          </p:nvSpPr>
          <p:spPr bwMode="auto">
            <a:xfrm>
              <a:off x="8366125" y="2510393"/>
              <a:ext cx="436563" cy="231775"/>
            </a:xfrm>
            <a:custGeom>
              <a:avLst/>
              <a:gdLst>
                <a:gd name="T0" fmla="*/ 0 w 436728"/>
                <a:gd name="T1" fmla="*/ 231775 h 232012"/>
                <a:gd name="T2" fmla="*/ 81856 w 436728"/>
                <a:gd name="T3" fmla="*/ 204507 h 232012"/>
                <a:gd name="T4" fmla="*/ 163711 w 436728"/>
                <a:gd name="T5" fmla="*/ 149972 h 232012"/>
                <a:gd name="T6" fmla="*/ 245567 w 436728"/>
                <a:gd name="T7" fmla="*/ 122705 h 232012"/>
                <a:gd name="T8" fmla="*/ 327422 w 436728"/>
                <a:gd name="T9" fmla="*/ 68169 h 232012"/>
                <a:gd name="T10" fmla="*/ 368351 w 436728"/>
                <a:gd name="T11" fmla="*/ 40901 h 232012"/>
                <a:gd name="T12" fmla="*/ 436563 w 436728"/>
                <a:gd name="T13" fmla="*/ 0 h 232012"/>
                <a:gd name="T14" fmla="*/ 0 60000 65536"/>
                <a:gd name="T15" fmla="*/ 0 60000 65536"/>
                <a:gd name="T16" fmla="*/ 0 60000 65536"/>
                <a:gd name="T17" fmla="*/ 0 60000 65536"/>
                <a:gd name="T18" fmla="*/ 0 60000 65536"/>
                <a:gd name="T19" fmla="*/ 0 60000 65536"/>
                <a:gd name="T20" fmla="*/ 0 60000 65536"/>
                <a:gd name="T21" fmla="*/ 0 w 436728"/>
                <a:gd name="T22" fmla="*/ 0 h 232012"/>
                <a:gd name="T23" fmla="*/ 436728 w 436728"/>
                <a:gd name="T24" fmla="*/ 232012 h 2320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728" h="232012">
                  <a:moveTo>
                    <a:pt x="0" y="232012"/>
                  </a:moveTo>
                  <a:cubicBezTo>
                    <a:pt x="27296" y="222913"/>
                    <a:pt x="57947" y="220676"/>
                    <a:pt x="81887" y="204716"/>
                  </a:cubicBezTo>
                  <a:cubicBezTo>
                    <a:pt x="109182" y="186519"/>
                    <a:pt x="132651" y="160499"/>
                    <a:pt x="163773" y="150125"/>
                  </a:cubicBezTo>
                  <a:lnTo>
                    <a:pt x="245660" y="122830"/>
                  </a:lnTo>
                  <a:lnTo>
                    <a:pt x="327546" y="68239"/>
                  </a:lnTo>
                  <a:cubicBezTo>
                    <a:pt x="341194" y="59140"/>
                    <a:pt x="352929" y="46130"/>
                    <a:pt x="368490" y="40943"/>
                  </a:cubicBezTo>
                  <a:cubicBezTo>
                    <a:pt x="421640" y="23226"/>
                    <a:pt x="399261" y="37467"/>
                    <a:pt x="436728" y="0"/>
                  </a:cubicBezTo>
                </a:path>
              </a:pathLst>
            </a:custGeom>
            <a:noFill/>
            <a:ln w="85725">
              <a:solidFill>
                <a:srgbClr val="993300"/>
              </a:solidFill>
              <a:round/>
              <a:headEnd/>
              <a:tailEnd/>
            </a:ln>
          </p:spPr>
          <p:txBody>
            <a:bodyPr/>
            <a:lstStyle/>
            <a:p>
              <a:endParaRPr lang="es-ES"/>
            </a:p>
          </p:txBody>
        </p:sp>
        <p:sp>
          <p:nvSpPr>
            <p:cNvPr id="105" name="Oval 25"/>
            <p:cNvSpPr>
              <a:spLocks noChangeArrowheads="1"/>
            </p:cNvSpPr>
            <p:nvPr/>
          </p:nvSpPr>
          <p:spPr bwMode="auto">
            <a:xfrm>
              <a:off x="8288328" y="2737410"/>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06" name="Oval 25"/>
            <p:cNvSpPr>
              <a:spLocks noChangeArrowheads="1"/>
            </p:cNvSpPr>
            <p:nvPr/>
          </p:nvSpPr>
          <p:spPr bwMode="auto">
            <a:xfrm>
              <a:off x="8490050" y="2616567"/>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07" name="Oval 25"/>
            <p:cNvSpPr>
              <a:spLocks noChangeArrowheads="1"/>
            </p:cNvSpPr>
            <p:nvPr/>
          </p:nvSpPr>
          <p:spPr bwMode="auto">
            <a:xfrm>
              <a:off x="8699723" y="2500868"/>
              <a:ext cx="82550" cy="63500"/>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08" name="TextBox 44"/>
            <p:cNvSpPr txBox="1">
              <a:spLocks noChangeArrowheads="1"/>
            </p:cNvSpPr>
            <p:nvPr/>
          </p:nvSpPr>
          <p:spPr bwMode="auto">
            <a:xfrm rot="19337102">
              <a:off x="998330" y="2664327"/>
              <a:ext cx="630301" cy="230832"/>
            </a:xfrm>
            <a:prstGeom prst="rect">
              <a:avLst/>
            </a:prstGeom>
            <a:noFill/>
            <a:ln w="9525">
              <a:noFill/>
              <a:miter lim="800000"/>
              <a:headEnd/>
              <a:tailEnd/>
            </a:ln>
          </p:spPr>
          <p:txBody>
            <a:bodyPr wrap="none">
              <a:spAutoFit/>
            </a:bodyPr>
            <a:lstStyle/>
            <a:p>
              <a:r>
                <a:rPr lang="es-DO" sz="900"/>
                <a:t>Colombia</a:t>
              </a:r>
            </a:p>
          </p:txBody>
        </p:sp>
        <p:sp>
          <p:nvSpPr>
            <p:cNvPr id="109" name="TextBox 45"/>
            <p:cNvSpPr txBox="1">
              <a:spLocks noChangeArrowheads="1"/>
            </p:cNvSpPr>
            <p:nvPr/>
          </p:nvSpPr>
          <p:spPr bwMode="auto">
            <a:xfrm rot="18920791">
              <a:off x="1733003" y="2526958"/>
              <a:ext cx="798617" cy="230832"/>
            </a:xfrm>
            <a:prstGeom prst="rect">
              <a:avLst/>
            </a:prstGeom>
            <a:noFill/>
            <a:ln w="9525">
              <a:noFill/>
              <a:miter lim="800000"/>
              <a:headEnd/>
              <a:tailEnd/>
            </a:ln>
          </p:spPr>
          <p:txBody>
            <a:bodyPr wrap="none">
              <a:spAutoFit/>
            </a:bodyPr>
            <a:lstStyle/>
            <a:p>
              <a:r>
                <a:rPr lang="es-DO" sz="900" dirty="0"/>
                <a:t>Monumental</a:t>
              </a:r>
            </a:p>
          </p:txBody>
        </p:sp>
        <p:sp>
          <p:nvSpPr>
            <p:cNvPr id="110" name="TextBox 46"/>
            <p:cNvSpPr txBox="1">
              <a:spLocks noChangeArrowheads="1"/>
            </p:cNvSpPr>
            <p:nvPr/>
          </p:nvSpPr>
          <p:spPr bwMode="auto">
            <a:xfrm rot="19067540">
              <a:off x="1644715" y="3258842"/>
              <a:ext cx="559769" cy="230832"/>
            </a:xfrm>
            <a:prstGeom prst="rect">
              <a:avLst/>
            </a:prstGeom>
            <a:noFill/>
            <a:ln w="9525">
              <a:noFill/>
              <a:miter lim="800000"/>
              <a:headEnd/>
              <a:tailEnd/>
            </a:ln>
          </p:spPr>
          <p:txBody>
            <a:bodyPr wrap="none">
              <a:spAutoFit/>
            </a:bodyPr>
            <a:lstStyle/>
            <a:p>
              <a:r>
                <a:rPr lang="es-DO" sz="900"/>
                <a:t>Los Ríos</a:t>
              </a:r>
            </a:p>
          </p:txBody>
        </p:sp>
        <p:sp>
          <p:nvSpPr>
            <p:cNvPr id="111" name="TextBox 47"/>
            <p:cNvSpPr txBox="1">
              <a:spLocks noChangeArrowheads="1"/>
            </p:cNvSpPr>
            <p:nvPr/>
          </p:nvSpPr>
          <p:spPr bwMode="auto">
            <a:xfrm rot="19067540">
              <a:off x="2166988" y="3010354"/>
              <a:ext cx="1005403" cy="261610"/>
            </a:xfrm>
            <a:prstGeom prst="rect">
              <a:avLst/>
            </a:prstGeom>
            <a:noFill/>
            <a:ln w="9525">
              <a:noFill/>
              <a:miter lim="800000"/>
              <a:headEnd/>
              <a:tailEnd/>
            </a:ln>
          </p:spPr>
          <p:txBody>
            <a:bodyPr wrap="none">
              <a:spAutoFit/>
            </a:bodyPr>
            <a:lstStyle/>
            <a:p>
              <a:r>
                <a:rPr lang="es-DO" sz="1100" dirty="0" err="1"/>
                <a:t>Manoguayabo</a:t>
              </a:r>
              <a:endParaRPr lang="es-DO" sz="1100" dirty="0"/>
            </a:p>
          </p:txBody>
        </p:sp>
        <p:sp>
          <p:nvSpPr>
            <p:cNvPr id="112" name="TextBox 48"/>
            <p:cNvSpPr txBox="1">
              <a:spLocks noChangeArrowheads="1"/>
            </p:cNvSpPr>
            <p:nvPr/>
          </p:nvSpPr>
          <p:spPr bwMode="auto">
            <a:xfrm rot="18804997">
              <a:off x="2145253" y="3820232"/>
              <a:ext cx="574196" cy="230832"/>
            </a:xfrm>
            <a:prstGeom prst="rect">
              <a:avLst/>
            </a:prstGeom>
            <a:noFill/>
            <a:ln w="9525">
              <a:noFill/>
              <a:miter lim="800000"/>
              <a:headEnd/>
              <a:tailEnd/>
            </a:ln>
          </p:spPr>
          <p:txBody>
            <a:bodyPr wrap="none">
              <a:spAutoFit/>
            </a:bodyPr>
            <a:lstStyle/>
            <a:p>
              <a:r>
                <a:rPr lang="es-DO" sz="900" dirty="0" err="1"/>
                <a:t>Luperón</a:t>
              </a:r>
              <a:endParaRPr lang="es-DO" sz="900" dirty="0"/>
            </a:p>
          </p:txBody>
        </p:sp>
        <p:sp>
          <p:nvSpPr>
            <p:cNvPr id="113" name="TextBox 49"/>
            <p:cNvSpPr txBox="1">
              <a:spLocks noChangeArrowheads="1"/>
            </p:cNvSpPr>
            <p:nvPr/>
          </p:nvSpPr>
          <p:spPr bwMode="auto">
            <a:xfrm rot="18804997">
              <a:off x="2636094" y="3227830"/>
              <a:ext cx="1016625" cy="230832"/>
            </a:xfrm>
            <a:prstGeom prst="rect">
              <a:avLst/>
            </a:prstGeom>
            <a:noFill/>
            <a:ln w="9525">
              <a:noFill/>
              <a:miter lim="800000"/>
              <a:headEnd/>
              <a:tailEnd/>
            </a:ln>
          </p:spPr>
          <p:txBody>
            <a:bodyPr wrap="none">
              <a:spAutoFit/>
            </a:bodyPr>
            <a:lstStyle/>
            <a:p>
              <a:r>
                <a:rPr lang="es-DO" sz="900"/>
                <a:t>Nuñez</a:t>
              </a:r>
              <a:r>
                <a:rPr lang="es-DO" sz="900" dirty="0"/>
                <a:t> de Cáceres</a:t>
              </a:r>
            </a:p>
          </p:txBody>
        </p:sp>
        <p:sp>
          <p:nvSpPr>
            <p:cNvPr id="114" name="TextBox 50"/>
            <p:cNvSpPr txBox="1">
              <a:spLocks noChangeArrowheads="1"/>
            </p:cNvSpPr>
            <p:nvPr/>
          </p:nvSpPr>
          <p:spPr bwMode="auto">
            <a:xfrm rot="17811253">
              <a:off x="2854514" y="3731447"/>
              <a:ext cx="490840" cy="230832"/>
            </a:xfrm>
            <a:prstGeom prst="rect">
              <a:avLst/>
            </a:prstGeom>
            <a:noFill/>
            <a:ln w="9525">
              <a:noFill/>
              <a:miter lim="800000"/>
              <a:headEnd/>
              <a:tailEnd/>
            </a:ln>
          </p:spPr>
          <p:txBody>
            <a:bodyPr wrap="none">
              <a:spAutoFit/>
            </a:bodyPr>
            <a:lstStyle/>
            <a:p>
              <a:r>
                <a:rPr lang="es-DO" sz="900"/>
                <a:t>Defilló</a:t>
              </a:r>
              <a:endParaRPr lang="es-DO" sz="900" dirty="0"/>
            </a:p>
          </p:txBody>
        </p:sp>
        <p:sp>
          <p:nvSpPr>
            <p:cNvPr id="115" name="TextBox 51"/>
            <p:cNvSpPr txBox="1">
              <a:spLocks noChangeArrowheads="1"/>
            </p:cNvSpPr>
            <p:nvPr/>
          </p:nvSpPr>
          <p:spPr bwMode="auto">
            <a:xfrm rot="17638352">
              <a:off x="3284128" y="3385873"/>
              <a:ext cx="598241" cy="230832"/>
            </a:xfrm>
            <a:prstGeom prst="rect">
              <a:avLst/>
            </a:prstGeom>
            <a:noFill/>
            <a:ln w="9525">
              <a:noFill/>
              <a:miter lim="800000"/>
              <a:headEnd/>
              <a:tailEnd/>
            </a:ln>
          </p:spPr>
          <p:txBody>
            <a:bodyPr wrap="none">
              <a:spAutoFit/>
            </a:bodyPr>
            <a:lstStyle/>
            <a:p>
              <a:r>
                <a:rPr lang="es-DO" sz="900" dirty="0" smtClean="0"/>
                <a:t>Churchill</a:t>
              </a:r>
              <a:endParaRPr lang="es-DO" sz="900" dirty="0"/>
            </a:p>
          </p:txBody>
        </p:sp>
        <p:sp>
          <p:nvSpPr>
            <p:cNvPr id="116" name="TextBox 52"/>
            <p:cNvSpPr txBox="1">
              <a:spLocks noChangeArrowheads="1"/>
            </p:cNvSpPr>
            <p:nvPr/>
          </p:nvSpPr>
          <p:spPr bwMode="auto">
            <a:xfrm rot="18058358">
              <a:off x="3408086" y="3741863"/>
              <a:ext cx="518091" cy="230832"/>
            </a:xfrm>
            <a:prstGeom prst="rect">
              <a:avLst/>
            </a:prstGeom>
            <a:noFill/>
            <a:ln w="9525">
              <a:noFill/>
              <a:miter lim="800000"/>
              <a:headEnd/>
              <a:tailEnd/>
            </a:ln>
          </p:spPr>
          <p:txBody>
            <a:bodyPr wrap="none">
              <a:spAutoFit/>
            </a:bodyPr>
            <a:lstStyle/>
            <a:p>
              <a:r>
                <a:rPr lang="es-DO" sz="900"/>
                <a:t>Lincoln</a:t>
              </a:r>
            </a:p>
          </p:txBody>
        </p:sp>
        <p:sp>
          <p:nvSpPr>
            <p:cNvPr id="117" name="TextBox 53"/>
            <p:cNvSpPr txBox="1">
              <a:spLocks noChangeArrowheads="1"/>
            </p:cNvSpPr>
            <p:nvPr/>
          </p:nvSpPr>
          <p:spPr bwMode="auto">
            <a:xfrm rot="18058358">
              <a:off x="3547009" y="3929819"/>
              <a:ext cx="814647" cy="230832"/>
            </a:xfrm>
            <a:prstGeom prst="rect">
              <a:avLst/>
            </a:prstGeom>
            <a:noFill/>
            <a:ln w="9525">
              <a:noFill/>
              <a:miter lim="800000"/>
              <a:headEnd/>
              <a:tailEnd/>
            </a:ln>
          </p:spPr>
          <p:txBody>
            <a:bodyPr wrap="none">
              <a:spAutoFit/>
            </a:bodyPr>
            <a:lstStyle/>
            <a:p>
              <a:r>
                <a:rPr lang="es-DO" sz="900" dirty="0"/>
                <a:t>Lope de Vega</a:t>
              </a:r>
            </a:p>
          </p:txBody>
        </p:sp>
        <p:sp>
          <p:nvSpPr>
            <p:cNvPr id="118" name="TextBox 54"/>
            <p:cNvSpPr txBox="1">
              <a:spLocks noChangeArrowheads="1"/>
            </p:cNvSpPr>
            <p:nvPr/>
          </p:nvSpPr>
          <p:spPr bwMode="auto">
            <a:xfrm rot="17625961">
              <a:off x="4238270" y="3958073"/>
              <a:ext cx="497252" cy="230832"/>
            </a:xfrm>
            <a:prstGeom prst="rect">
              <a:avLst/>
            </a:prstGeom>
            <a:noFill/>
            <a:ln w="9525">
              <a:noFill/>
              <a:miter lim="800000"/>
              <a:headEnd/>
              <a:tailEnd/>
            </a:ln>
          </p:spPr>
          <p:txBody>
            <a:bodyPr wrap="none">
              <a:spAutoFit/>
            </a:bodyPr>
            <a:lstStyle/>
            <a:p>
              <a:r>
                <a:rPr lang="es-DO" sz="900" dirty="0" smtClean="0"/>
                <a:t>Gasset</a:t>
              </a:r>
              <a:endParaRPr lang="es-DO" sz="900" dirty="0"/>
            </a:p>
          </p:txBody>
        </p:sp>
        <p:sp>
          <p:nvSpPr>
            <p:cNvPr id="119" name="TextBox 55"/>
            <p:cNvSpPr txBox="1">
              <a:spLocks noChangeArrowheads="1"/>
            </p:cNvSpPr>
            <p:nvPr/>
          </p:nvSpPr>
          <p:spPr bwMode="auto">
            <a:xfrm rot="17551796">
              <a:off x="4617026" y="3474985"/>
              <a:ext cx="667170" cy="230832"/>
            </a:xfrm>
            <a:prstGeom prst="rect">
              <a:avLst/>
            </a:prstGeom>
            <a:noFill/>
            <a:ln w="9525">
              <a:noFill/>
              <a:miter lim="800000"/>
              <a:headEnd/>
              <a:tailEnd/>
            </a:ln>
          </p:spPr>
          <p:txBody>
            <a:bodyPr wrap="none">
              <a:spAutoFit/>
            </a:bodyPr>
            <a:lstStyle/>
            <a:p>
              <a:r>
                <a:rPr lang="es-DO" sz="900" dirty="0" smtClean="0"/>
                <a:t>M. Gómez</a:t>
              </a:r>
              <a:endParaRPr lang="es-DO" sz="900" dirty="0"/>
            </a:p>
          </p:txBody>
        </p:sp>
        <p:sp>
          <p:nvSpPr>
            <p:cNvPr id="120" name="TextBox 56"/>
            <p:cNvSpPr txBox="1">
              <a:spLocks noChangeArrowheads="1"/>
            </p:cNvSpPr>
            <p:nvPr/>
          </p:nvSpPr>
          <p:spPr bwMode="auto">
            <a:xfrm rot="17360522">
              <a:off x="4866136" y="3483655"/>
              <a:ext cx="663964" cy="230832"/>
            </a:xfrm>
            <a:prstGeom prst="rect">
              <a:avLst/>
            </a:prstGeom>
            <a:noFill/>
            <a:ln w="9525">
              <a:noFill/>
              <a:miter lim="800000"/>
              <a:headEnd/>
              <a:tailEnd/>
            </a:ln>
          </p:spPr>
          <p:txBody>
            <a:bodyPr wrap="none">
              <a:spAutoFit/>
            </a:bodyPr>
            <a:lstStyle/>
            <a:p>
              <a:r>
                <a:rPr lang="es-DO" sz="900" dirty="0" smtClean="0"/>
                <a:t>L. Navarro</a:t>
              </a:r>
              <a:endParaRPr lang="es-DO" sz="900" dirty="0"/>
            </a:p>
          </p:txBody>
        </p:sp>
        <p:sp>
          <p:nvSpPr>
            <p:cNvPr id="121" name="TextBox 57"/>
            <p:cNvSpPr txBox="1">
              <a:spLocks noChangeArrowheads="1"/>
            </p:cNvSpPr>
            <p:nvPr/>
          </p:nvSpPr>
          <p:spPr bwMode="auto">
            <a:xfrm rot="16005130">
              <a:off x="4944872" y="3965033"/>
              <a:ext cx="795411" cy="230832"/>
            </a:xfrm>
            <a:prstGeom prst="rect">
              <a:avLst/>
            </a:prstGeom>
            <a:noFill/>
            <a:ln w="9525">
              <a:noFill/>
              <a:miter lim="800000"/>
              <a:headEnd/>
              <a:tailEnd/>
            </a:ln>
          </p:spPr>
          <p:txBody>
            <a:bodyPr wrap="none">
              <a:spAutoFit/>
            </a:bodyPr>
            <a:lstStyle/>
            <a:p>
              <a:r>
                <a:rPr lang="es-DO" sz="900" dirty="0" smtClean="0"/>
                <a:t>V</a:t>
              </a:r>
              <a:r>
                <a:rPr lang="es-DO" sz="900" dirty="0" smtClean="0"/>
                <a:t> </a:t>
              </a:r>
              <a:r>
                <a:rPr lang="es-DO" sz="900" dirty="0"/>
                <a:t>Centenario</a:t>
              </a:r>
            </a:p>
          </p:txBody>
        </p:sp>
        <p:sp>
          <p:nvSpPr>
            <p:cNvPr id="122" name="TextBox 58"/>
            <p:cNvSpPr txBox="1">
              <a:spLocks noChangeArrowheads="1"/>
            </p:cNvSpPr>
            <p:nvPr/>
          </p:nvSpPr>
          <p:spPr bwMode="auto">
            <a:xfrm rot="16469530">
              <a:off x="5202802" y="3144285"/>
              <a:ext cx="506870" cy="230832"/>
            </a:xfrm>
            <a:prstGeom prst="rect">
              <a:avLst/>
            </a:prstGeom>
            <a:noFill/>
            <a:ln w="9525">
              <a:noFill/>
              <a:miter lim="800000"/>
              <a:headEnd/>
              <a:tailEnd/>
            </a:ln>
          </p:spPr>
          <p:txBody>
            <a:bodyPr wrap="none">
              <a:spAutoFit/>
            </a:bodyPr>
            <a:lstStyle/>
            <a:p>
              <a:r>
                <a:rPr lang="es-DO" sz="900"/>
                <a:t>Duarte</a:t>
              </a:r>
            </a:p>
          </p:txBody>
        </p:sp>
        <p:sp>
          <p:nvSpPr>
            <p:cNvPr id="123" name="TextBox 59"/>
            <p:cNvSpPr txBox="1">
              <a:spLocks noChangeArrowheads="1"/>
            </p:cNvSpPr>
            <p:nvPr/>
          </p:nvSpPr>
          <p:spPr bwMode="auto">
            <a:xfrm rot="15850783">
              <a:off x="5231510" y="3704419"/>
              <a:ext cx="971741" cy="230832"/>
            </a:xfrm>
            <a:prstGeom prst="rect">
              <a:avLst/>
            </a:prstGeom>
            <a:noFill/>
            <a:ln w="9525">
              <a:noFill/>
              <a:miter lim="800000"/>
              <a:headEnd/>
              <a:tailEnd/>
            </a:ln>
          </p:spPr>
          <p:txBody>
            <a:bodyPr wrap="none">
              <a:spAutoFit/>
            </a:bodyPr>
            <a:lstStyle/>
            <a:p>
              <a:r>
                <a:rPr lang="es-DO" sz="900"/>
                <a:t>Yolanda Guzmán</a:t>
              </a:r>
            </a:p>
          </p:txBody>
        </p:sp>
        <p:sp>
          <p:nvSpPr>
            <p:cNvPr id="124" name="TextBox 60"/>
            <p:cNvSpPr txBox="1">
              <a:spLocks noChangeArrowheads="1"/>
            </p:cNvSpPr>
            <p:nvPr/>
          </p:nvSpPr>
          <p:spPr bwMode="auto">
            <a:xfrm rot="16200000">
              <a:off x="5558569" y="2714496"/>
              <a:ext cx="800219" cy="230832"/>
            </a:xfrm>
            <a:prstGeom prst="rect">
              <a:avLst/>
            </a:prstGeom>
            <a:noFill/>
            <a:ln w="9525">
              <a:noFill/>
              <a:miter lim="800000"/>
              <a:headEnd/>
              <a:tailEnd/>
            </a:ln>
          </p:spPr>
          <p:txBody>
            <a:bodyPr wrap="none">
              <a:spAutoFit/>
            </a:bodyPr>
            <a:lstStyle/>
            <a:p>
              <a:r>
                <a:rPr lang="es-DO" sz="900"/>
                <a:t>Julio de Peña</a:t>
              </a:r>
            </a:p>
          </p:txBody>
        </p:sp>
        <p:sp>
          <p:nvSpPr>
            <p:cNvPr id="125" name="TextBox 61"/>
            <p:cNvSpPr txBox="1">
              <a:spLocks noChangeArrowheads="1"/>
            </p:cNvSpPr>
            <p:nvPr/>
          </p:nvSpPr>
          <p:spPr bwMode="auto">
            <a:xfrm rot="16200000">
              <a:off x="5719332" y="3481400"/>
              <a:ext cx="1040670" cy="230832"/>
            </a:xfrm>
            <a:prstGeom prst="rect">
              <a:avLst/>
            </a:prstGeom>
            <a:noFill/>
            <a:ln w="9525">
              <a:noFill/>
              <a:miter lim="800000"/>
              <a:headEnd/>
              <a:tailEnd/>
            </a:ln>
          </p:spPr>
          <p:txBody>
            <a:bodyPr wrap="none">
              <a:spAutoFit/>
            </a:bodyPr>
            <a:lstStyle/>
            <a:p>
              <a:r>
                <a:rPr lang="es-DO" sz="900" dirty="0" err="1"/>
                <a:t>Fco</a:t>
              </a:r>
              <a:r>
                <a:rPr lang="es-DO" sz="900" dirty="0"/>
                <a:t>. Del Rosario </a:t>
              </a:r>
              <a:r>
                <a:rPr lang="es-DO" sz="900" dirty="0" smtClean="0"/>
                <a:t>S.</a:t>
              </a:r>
              <a:endParaRPr lang="es-DO" sz="900" dirty="0"/>
            </a:p>
          </p:txBody>
        </p:sp>
        <p:sp>
          <p:nvSpPr>
            <p:cNvPr id="126" name="TextBox 62"/>
            <p:cNvSpPr txBox="1">
              <a:spLocks noChangeArrowheads="1"/>
            </p:cNvSpPr>
            <p:nvPr/>
          </p:nvSpPr>
          <p:spPr bwMode="auto">
            <a:xfrm rot="16200000">
              <a:off x="6072748" y="2500203"/>
              <a:ext cx="671979" cy="230832"/>
            </a:xfrm>
            <a:prstGeom prst="rect">
              <a:avLst/>
            </a:prstGeom>
            <a:noFill/>
            <a:ln w="9525">
              <a:noFill/>
              <a:miter lim="800000"/>
              <a:headEnd/>
              <a:tailEnd/>
            </a:ln>
          </p:spPr>
          <p:txBody>
            <a:bodyPr wrap="none">
              <a:spAutoFit/>
            </a:bodyPr>
            <a:lstStyle/>
            <a:p>
              <a:r>
                <a:rPr lang="es-DO" sz="900"/>
                <a:t>Venezuela</a:t>
              </a:r>
            </a:p>
          </p:txBody>
        </p:sp>
        <p:sp>
          <p:nvSpPr>
            <p:cNvPr id="127" name="TextBox 63"/>
            <p:cNvSpPr txBox="1">
              <a:spLocks noChangeArrowheads="1"/>
            </p:cNvSpPr>
            <p:nvPr/>
          </p:nvSpPr>
          <p:spPr bwMode="auto">
            <a:xfrm rot="16200000">
              <a:off x="6338438" y="3098709"/>
              <a:ext cx="716863" cy="230832"/>
            </a:xfrm>
            <a:prstGeom prst="rect">
              <a:avLst/>
            </a:prstGeom>
            <a:noFill/>
            <a:ln w="9525">
              <a:noFill/>
              <a:miter lim="800000"/>
              <a:headEnd/>
              <a:tailEnd/>
            </a:ln>
          </p:spPr>
          <p:txBody>
            <a:bodyPr wrap="none">
              <a:spAutoFit/>
            </a:bodyPr>
            <a:lstStyle/>
            <a:p>
              <a:r>
                <a:rPr lang="es-DO" sz="900"/>
                <a:t>Trina Moya</a:t>
              </a:r>
            </a:p>
          </p:txBody>
        </p:sp>
        <p:sp>
          <p:nvSpPr>
            <p:cNvPr id="128" name="TextBox 64"/>
            <p:cNvSpPr txBox="1">
              <a:spLocks noChangeArrowheads="1"/>
            </p:cNvSpPr>
            <p:nvPr/>
          </p:nvSpPr>
          <p:spPr bwMode="auto">
            <a:xfrm rot="16200000">
              <a:off x="6678870" y="2589053"/>
              <a:ext cx="734496" cy="230832"/>
            </a:xfrm>
            <a:prstGeom prst="rect">
              <a:avLst/>
            </a:prstGeom>
            <a:noFill/>
            <a:ln w="9525">
              <a:noFill/>
              <a:miter lim="800000"/>
              <a:headEnd/>
              <a:tailEnd/>
            </a:ln>
          </p:spPr>
          <p:txBody>
            <a:bodyPr wrap="none">
              <a:spAutoFit/>
            </a:bodyPr>
            <a:lstStyle/>
            <a:p>
              <a:r>
                <a:rPr lang="es-DO" sz="900"/>
                <a:t>San Vicente</a:t>
              </a:r>
            </a:p>
          </p:txBody>
        </p:sp>
        <p:sp>
          <p:nvSpPr>
            <p:cNvPr id="129" name="TextBox 65"/>
            <p:cNvSpPr txBox="1">
              <a:spLocks noChangeArrowheads="1"/>
            </p:cNvSpPr>
            <p:nvPr/>
          </p:nvSpPr>
          <p:spPr bwMode="auto">
            <a:xfrm rot="16200000">
              <a:off x="7025837" y="3303385"/>
              <a:ext cx="550151" cy="230832"/>
            </a:xfrm>
            <a:prstGeom prst="rect">
              <a:avLst/>
            </a:prstGeom>
            <a:noFill/>
            <a:ln w="9525">
              <a:noFill/>
              <a:miter lim="800000"/>
              <a:headEnd/>
              <a:tailEnd/>
            </a:ln>
          </p:spPr>
          <p:txBody>
            <a:bodyPr wrap="none">
              <a:spAutoFit/>
            </a:bodyPr>
            <a:lstStyle/>
            <a:p>
              <a:r>
                <a:rPr lang="es-DO" sz="900"/>
                <a:t>El </a:t>
              </a:r>
              <a:r>
                <a:rPr lang="es-DO" sz="900" dirty="0" err="1"/>
                <a:t>Brisal</a:t>
              </a:r>
              <a:endParaRPr lang="es-DO" sz="900" dirty="0"/>
            </a:p>
          </p:txBody>
        </p:sp>
        <p:sp>
          <p:nvSpPr>
            <p:cNvPr id="130" name="TextBox 66"/>
            <p:cNvSpPr txBox="1">
              <a:spLocks noChangeArrowheads="1"/>
            </p:cNvSpPr>
            <p:nvPr/>
          </p:nvSpPr>
          <p:spPr bwMode="auto">
            <a:xfrm rot="16200000">
              <a:off x="7107592" y="2563930"/>
              <a:ext cx="841897" cy="230832"/>
            </a:xfrm>
            <a:prstGeom prst="rect">
              <a:avLst/>
            </a:prstGeom>
            <a:noFill/>
            <a:ln w="9525">
              <a:noFill/>
              <a:miter lim="800000"/>
              <a:headEnd/>
              <a:tailEnd/>
            </a:ln>
          </p:spPr>
          <p:txBody>
            <a:bodyPr wrap="none">
              <a:spAutoFit/>
            </a:bodyPr>
            <a:lstStyle/>
            <a:p>
              <a:r>
                <a:rPr lang="es-DO" sz="900"/>
                <a:t>Los Trinitarios</a:t>
              </a:r>
            </a:p>
          </p:txBody>
        </p:sp>
        <p:sp>
          <p:nvSpPr>
            <p:cNvPr id="131" name="TextBox 67"/>
            <p:cNvSpPr txBox="1">
              <a:spLocks noChangeArrowheads="1"/>
            </p:cNvSpPr>
            <p:nvPr/>
          </p:nvSpPr>
          <p:spPr bwMode="auto">
            <a:xfrm rot="16200000">
              <a:off x="7305429" y="3292968"/>
              <a:ext cx="1000595" cy="230832"/>
            </a:xfrm>
            <a:prstGeom prst="rect">
              <a:avLst/>
            </a:prstGeom>
            <a:noFill/>
            <a:ln w="9525">
              <a:noFill/>
              <a:miter lim="800000"/>
              <a:headEnd/>
              <a:tailEnd/>
            </a:ln>
          </p:spPr>
          <p:txBody>
            <a:bodyPr wrap="none">
              <a:spAutoFit/>
            </a:bodyPr>
            <a:lstStyle/>
            <a:p>
              <a:r>
                <a:rPr lang="es-DO" sz="900"/>
                <a:t>Charles de Gaulle</a:t>
              </a:r>
            </a:p>
          </p:txBody>
        </p:sp>
        <p:sp>
          <p:nvSpPr>
            <p:cNvPr id="132" name="TextBox 68"/>
            <p:cNvSpPr txBox="1">
              <a:spLocks noChangeArrowheads="1"/>
            </p:cNvSpPr>
            <p:nvPr/>
          </p:nvSpPr>
          <p:spPr bwMode="auto">
            <a:xfrm rot="16200000">
              <a:off x="7731887" y="2424758"/>
              <a:ext cx="707245" cy="230832"/>
            </a:xfrm>
            <a:prstGeom prst="rect">
              <a:avLst/>
            </a:prstGeom>
            <a:noFill/>
            <a:ln w="9525">
              <a:noFill/>
              <a:miter lim="800000"/>
              <a:headEnd/>
              <a:tailEnd/>
            </a:ln>
          </p:spPr>
          <p:txBody>
            <a:bodyPr wrap="none">
              <a:spAutoFit/>
            </a:bodyPr>
            <a:lstStyle/>
            <a:p>
              <a:r>
                <a:rPr lang="es-DO" sz="900" dirty="0" err="1"/>
                <a:t>Hainamosa</a:t>
              </a:r>
              <a:endParaRPr lang="es-DO" sz="900" dirty="0"/>
            </a:p>
          </p:txBody>
        </p:sp>
        <p:sp>
          <p:nvSpPr>
            <p:cNvPr id="133" name="TextBox 69"/>
            <p:cNvSpPr txBox="1">
              <a:spLocks noChangeArrowheads="1"/>
            </p:cNvSpPr>
            <p:nvPr/>
          </p:nvSpPr>
          <p:spPr bwMode="auto">
            <a:xfrm rot="16200000">
              <a:off x="7883285" y="3056871"/>
              <a:ext cx="835485" cy="230832"/>
            </a:xfrm>
            <a:prstGeom prst="rect">
              <a:avLst/>
            </a:prstGeom>
            <a:noFill/>
            <a:ln w="9525">
              <a:noFill/>
              <a:miter lim="800000"/>
              <a:headEnd/>
              <a:tailEnd/>
            </a:ln>
          </p:spPr>
          <p:txBody>
            <a:bodyPr wrap="none">
              <a:spAutoFit/>
            </a:bodyPr>
            <a:lstStyle/>
            <a:p>
              <a:r>
                <a:rPr lang="es-DO" sz="900"/>
                <a:t>Villa Hermosa</a:t>
              </a:r>
            </a:p>
          </p:txBody>
        </p:sp>
        <p:sp>
          <p:nvSpPr>
            <p:cNvPr id="134" name="TextBox 70"/>
            <p:cNvSpPr txBox="1">
              <a:spLocks noChangeArrowheads="1"/>
            </p:cNvSpPr>
            <p:nvPr/>
          </p:nvSpPr>
          <p:spPr bwMode="auto">
            <a:xfrm rot="16200000">
              <a:off x="8122677" y="2169393"/>
              <a:ext cx="760144" cy="230832"/>
            </a:xfrm>
            <a:prstGeom prst="rect">
              <a:avLst/>
            </a:prstGeom>
            <a:noFill/>
            <a:ln w="9525">
              <a:noFill/>
              <a:miter lim="800000"/>
              <a:headEnd/>
              <a:tailEnd/>
            </a:ln>
          </p:spPr>
          <p:txBody>
            <a:bodyPr wrap="none">
              <a:spAutoFit/>
            </a:bodyPr>
            <a:lstStyle/>
            <a:p>
              <a:r>
                <a:rPr lang="es-DO" sz="900" dirty="0"/>
                <a:t>El Almirante</a:t>
              </a:r>
            </a:p>
          </p:txBody>
        </p:sp>
        <p:sp>
          <p:nvSpPr>
            <p:cNvPr id="135" name="TextBox 71"/>
            <p:cNvSpPr txBox="1">
              <a:spLocks noChangeArrowheads="1"/>
            </p:cNvSpPr>
            <p:nvPr/>
          </p:nvSpPr>
          <p:spPr bwMode="auto">
            <a:xfrm rot="16200000">
              <a:off x="8438888" y="2660122"/>
              <a:ext cx="559769" cy="230832"/>
            </a:xfrm>
            <a:prstGeom prst="rect">
              <a:avLst/>
            </a:prstGeom>
            <a:noFill/>
            <a:ln w="9525">
              <a:noFill/>
              <a:miter lim="800000"/>
              <a:headEnd/>
              <a:tailEnd/>
            </a:ln>
          </p:spPr>
          <p:txBody>
            <a:bodyPr wrap="none">
              <a:spAutoFit/>
            </a:bodyPr>
            <a:lstStyle/>
            <a:p>
              <a:r>
                <a:rPr lang="es-DO" sz="900" dirty="0"/>
                <a:t>San Luis</a:t>
              </a:r>
            </a:p>
          </p:txBody>
        </p:sp>
        <p:sp>
          <p:nvSpPr>
            <p:cNvPr id="136" name="Freeform 74"/>
            <p:cNvSpPr>
              <a:spLocks noChangeArrowheads="1"/>
            </p:cNvSpPr>
            <p:nvPr/>
          </p:nvSpPr>
          <p:spPr bwMode="auto">
            <a:xfrm>
              <a:off x="6178550" y="2896155"/>
              <a:ext cx="425450" cy="255588"/>
            </a:xfrm>
            <a:custGeom>
              <a:avLst/>
              <a:gdLst>
                <a:gd name="T0" fmla="*/ 0 w 425450"/>
                <a:gd name="T1" fmla="*/ 255174 h 255174"/>
                <a:gd name="T2" fmla="*/ 50800 w 425450"/>
                <a:gd name="T3" fmla="*/ 223424 h 255174"/>
                <a:gd name="T4" fmla="*/ 69850 w 425450"/>
                <a:gd name="T5" fmla="*/ 185324 h 255174"/>
                <a:gd name="T6" fmla="*/ 127000 w 425450"/>
                <a:gd name="T7" fmla="*/ 166274 h 255174"/>
                <a:gd name="T8" fmla="*/ 146050 w 425450"/>
                <a:gd name="T9" fmla="*/ 159924 h 255174"/>
                <a:gd name="T10" fmla="*/ 165100 w 425450"/>
                <a:gd name="T11" fmla="*/ 147224 h 255174"/>
                <a:gd name="T12" fmla="*/ 184150 w 425450"/>
                <a:gd name="T13" fmla="*/ 140874 h 255174"/>
                <a:gd name="T14" fmla="*/ 222250 w 425450"/>
                <a:gd name="T15" fmla="*/ 115474 h 255174"/>
                <a:gd name="T16" fmla="*/ 247650 w 425450"/>
                <a:gd name="T17" fmla="*/ 77374 h 255174"/>
                <a:gd name="T18" fmla="*/ 285750 w 425450"/>
                <a:gd name="T19" fmla="*/ 51974 h 255174"/>
                <a:gd name="T20" fmla="*/ 381000 w 425450"/>
                <a:gd name="T21" fmla="*/ 20224 h 255174"/>
                <a:gd name="T22" fmla="*/ 400050 w 425450"/>
                <a:gd name="T23" fmla="*/ 13874 h 255174"/>
                <a:gd name="T24" fmla="*/ 425450 w 425450"/>
                <a:gd name="T25" fmla="*/ 1174 h 255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450"/>
                <a:gd name="T40" fmla="*/ 0 h 255174"/>
                <a:gd name="T41" fmla="*/ 425450 w 425450"/>
                <a:gd name="T42" fmla="*/ 255174 h 255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450" h="255174">
                  <a:moveTo>
                    <a:pt x="0" y="255174"/>
                  </a:moveTo>
                  <a:cubicBezTo>
                    <a:pt x="16933" y="244591"/>
                    <a:pt x="44485" y="242368"/>
                    <a:pt x="50800" y="223424"/>
                  </a:cubicBezTo>
                  <a:cubicBezTo>
                    <a:pt x="54260" y="213044"/>
                    <a:pt x="59484" y="191803"/>
                    <a:pt x="69850" y="185324"/>
                  </a:cubicBezTo>
                  <a:lnTo>
                    <a:pt x="127000" y="166274"/>
                  </a:lnTo>
                  <a:cubicBezTo>
                    <a:pt x="133350" y="164157"/>
                    <a:pt x="140481" y="163637"/>
                    <a:pt x="146050" y="159924"/>
                  </a:cubicBezTo>
                  <a:cubicBezTo>
                    <a:pt x="152400" y="155691"/>
                    <a:pt x="158274" y="150637"/>
                    <a:pt x="165100" y="147224"/>
                  </a:cubicBezTo>
                  <a:cubicBezTo>
                    <a:pt x="171087" y="144231"/>
                    <a:pt x="178299" y="144125"/>
                    <a:pt x="184150" y="140874"/>
                  </a:cubicBezTo>
                  <a:cubicBezTo>
                    <a:pt x="197493" y="133461"/>
                    <a:pt x="222250" y="115474"/>
                    <a:pt x="222250" y="115474"/>
                  </a:cubicBezTo>
                  <a:cubicBezTo>
                    <a:pt x="230717" y="102774"/>
                    <a:pt x="234950" y="85841"/>
                    <a:pt x="247650" y="77374"/>
                  </a:cubicBezTo>
                  <a:cubicBezTo>
                    <a:pt x="260350" y="68907"/>
                    <a:pt x="271270" y="56801"/>
                    <a:pt x="285750" y="51974"/>
                  </a:cubicBezTo>
                  <a:lnTo>
                    <a:pt x="381000" y="20224"/>
                  </a:lnTo>
                  <a:cubicBezTo>
                    <a:pt x="387350" y="18107"/>
                    <a:pt x="394481" y="17587"/>
                    <a:pt x="400050" y="13874"/>
                  </a:cubicBezTo>
                  <a:cubicBezTo>
                    <a:pt x="420861" y="0"/>
                    <a:pt x="411468" y="1174"/>
                    <a:pt x="425450" y="1174"/>
                  </a:cubicBezTo>
                </a:path>
              </a:pathLst>
            </a:custGeom>
            <a:noFill/>
            <a:ln w="85725">
              <a:solidFill>
                <a:srgbClr val="993300"/>
              </a:solidFill>
              <a:round/>
              <a:headEnd/>
              <a:tailEnd/>
            </a:ln>
          </p:spPr>
          <p:txBody>
            <a:bodyPr/>
            <a:lstStyle/>
            <a:p>
              <a:endParaRPr lang="es-ES"/>
            </a:p>
          </p:txBody>
        </p:sp>
        <p:sp>
          <p:nvSpPr>
            <p:cNvPr id="137" name="Oval 23"/>
            <p:cNvSpPr>
              <a:spLocks noChangeArrowheads="1"/>
            </p:cNvSpPr>
            <p:nvPr/>
          </p:nvSpPr>
          <p:spPr bwMode="auto">
            <a:xfrm>
              <a:off x="6402388" y="2962830"/>
              <a:ext cx="82550" cy="61913"/>
            </a:xfrm>
            <a:prstGeom prst="ellipse">
              <a:avLst/>
            </a:prstGeom>
            <a:solidFill>
              <a:srgbClr val="FF0000"/>
            </a:solidFill>
            <a:ln w="38100">
              <a:solidFill>
                <a:srgbClr val="FF0000"/>
              </a:solidFill>
              <a:round/>
              <a:headEnd/>
              <a:tailEnd/>
            </a:ln>
          </p:spPr>
          <p:txBody>
            <a:bodyPr wrap="none" anchor="ctr"/>
            <a:lstStyle/>
            <a:p>
              <a:endParaRPr lang="es-ES"/>
            </a:p>
          </p:txBody>
        </p:sp>
        <p:sp>
          <p:nvSpPr>
            <p:cNvPr id="138" name="Oval 22"/>
            <p:cNvSpPr>
              <a:spLocks noChangeArrowheads="1"/>
            </p:cNvSpPr>
            <p:nvPr/>
          </p:nvSpPr>
          <p:spPr bwMode="auto">
            <a:xfrm>
              <a:off x="6169025" y="3100943"/>
              <a:ext cx="82550" cy="61912"/>
            </a:xfrm>
            <a:prstGeom prst="ellipse">
              <a:avLst/>
            </a:prstGeom>
            <a:solidFill>
              <a:srgbClr val="FF0000"/>
            </a:solidFill>
            <a:ln w="38100">
              <a:solidFill>
                <a:srgbClr val="FF0000"/>
              </a:solidFill>
              <a:round/>
              <a:headEnd/>
              <a:tailEnd/>
            </a:ln>
          </p:spPr>
          <p:txBody>
            <a:bodyPr wrap="none" anchor="ct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99935" y="4419600"/>
            <a:ext cx="594412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3">
                      <a:lumMod val="50000"/>
                    </a:schemeClr>
                  </a:solidFill>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!Muchas Gracias!</a:t>
            </a:r>
            <a:endParaRPr lang="es-ES" sz="5400" b="1" cap="all" dirty="0">
              <a:ln>
                <a:solidFill>
                  <a:schemeClr val="accent3">
                    <a:lumMod val="50000"/>
                  </a:schemeClr>
                </a:solidFill>
              </a:ln>
              <a:solidFill>
                <a:schemeClr val="accent3">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2 Imagen" descr="SDMsubwayLogo copy.png"/>
          <p:cNvPicPr>
            <a:picLocks noChangeAspect="1"/>
          </p:cNvPicPr>
          <p:nvPr/>
        </p:nvPicPr>
        <p:blipFill>
          <a:blip r:embed="rId2" cstate="print"/>
          <a:stretch>
            <a:fillRect/>
          </a:stretch>
        </p:blipFill>
        <p:spPr>
          <a:xfrm>
            <a:off x="1115616" y="685800"/>
            <a:ext cx="2178050" cy="3273425"/>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l="738" t="20297" r="51274" b="43282"/>
          <a:stretch>
            <a:fillRect/>
          </a:stretch>
        </p:blipFill>
        <p:spPr bwMode="auto">
          <a:xfrm>
            <a:off x="3903264" y="1134624"/>
            <a:ext cx="4174518" cy="2376264"/>
          </a:xfrm>
          <a:prstGeom prst="roundRect">
            <a:avLst>
              <a:gd name="adj" fmla="val 8626"/>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536" y="908720"/>
            <a:ext cx="7920880" cy="1569660"/>
          </a:xfrm>
          <a:prstGeom prst="rect">
            <a:avLst/>
          </a:prstGeom>
          <a:noFill/>
          <a:ln w="9525">
            <a:noFill/>
            <a:miter lim="800000"/>
            <a:headEnd/>
            <a:tailEnd/>
          </a:ln>
        </p:spPr>
        <p:txBody>
          <a:bodyPr wrap="square">
            <a:spAutoFit/>
          </a:bodyPr>
          <a:lstStyle/>
          <a:p>
            <a:pPr algn="just"/>
            <a:r>
              <a:rPr lang="es-DO" sz="1600" dirty="0" smtClean="0"/>
              <a:t>En septiembre del 2005, se crea la </a:t>
            </a:r>
            <a:r>
              <a:rPr lang="es-DO" sz="1600" b="1" u="sng" dirty="0" smtClean="0"/>
              <a:t>Oficina Para El Reordenamiento del Transporte (OPRET)</a:t>
            </a:r>
            <a:r>
              <a:rPr lang="es-DO" sz="1600" u="sng" dirty="0" smtClean="0"/>
              <a:t>, </a:t>
            </a:r>
            <a:r>
              <a:rPr lang="es-DO" sz="1600" dirty="0" smtClean="0"/>
              <a:t>con el objetivo de Desarrollar la capacidad institucional del Sector Transporte, y diseñar y construir un sistema integrado de transporte masivo </a:t>
            </a:r>
            <a:r>
              <a:rPr lang="es-DO" sz="1600" b="1" dirty="0" smtClean="0"/>
              <a:t>rápido, seguro, moderno y confiable</a:t>
            </a:r>
            <a:r>
              <a:rPr lang="es-DO" sz="1600" dirty="0" smtClean="0"/>
              <a:t>, haciendo uso eficiente de las infraestructuras y recursos existentes, en miras de contribuir a </a:t>
            </a:r>
            <a:r>
              <a:rPr lang="es-DO" sz="1600" b="1" dirty="0" smtClean="0"/>
              <a:t>mejorar la calidad de vida </a:t>
            </a:r>
            <a:r>
              <a:rPr lang="es-DO" sz="1600" dirty="0" smtClean="0"/>
              <a:t>de los usuarios y visitantes de la ciudad para hacerla una urbe sostenible ligada al triple balance.</a:t>
            </a:r>
          </a:p>
        </p:txBody>
      </p:sp>
      <p:sp>
        <p:nvSpPr>
          <p:cNvPr id="3" name="2 CuadroTexto"/>
          <p:cNvSpPr txBox="1"/>
          <p:nvPr/>
        </p:nvSpPr>
        <p:spPr>
          <a:xfrm>
            <a:off x="395536" y="292586"/>
            <a:ext cx="7856208" cy="400110"/>
          </a:xfrm>
          <a:prstGeom prst="rect">
            <a:avLst/>
          </a:prstGeom>
          <a:noFill/>
        </p:spPr>
        <p:txBody>
          <a:bodyPr wrap="square" rtlCol="0">
            <a:spAutoFit/>
          </a:bodyPr>
          <a:lstStyle/>
          <a:p>
            <a:r>
              <a:rPr lang="es-ES" sz="2000" dirty="0" smtClean="0">
                <a:solidFill>
                  <a:schemeClr val="tx2">
                    <a:lumMod val="75000"/>
                  </a:schemeClr>
                </a:solidFill>
                <a:latin typeface="Gill Sans Ultra Bold" pitchFamily="34" charset="0"/>
              </a:rPr>
              <a:t>CREACION DE LA OPRET</a:t>
            </a:r>
            <a:endParaRPr lang="es-ES" sz="2000" dirty="0">
              <a:solidFill>
                <a:schemeClr val="tx2">
                  <a:lumMod val="75000"/>
                </a:schemeClr>
              </a:solidFill>
              <a:latin typeface="Gill Sans Ultra Bold" pitchFamily="34" charset="0"/>
            </a:endParaRPr>
          </a:p>
        </p:txBody>
      </p:sp>
      <p:pic>
        <p:nvPicPr>
          <p:cNvPr id="5" name="Picture 4" descr="Copy of FOTOS METRO(1- 2007) 146"/>
          <p:cNvPicPr>
            <a:picLocks noChangeAspect="1" noChangeArrowheads="1"/>
          </p:cNvPicPr>
          <p:nvPr/>
        </p:nvPicPr>
        <p:blipFill>
          <a:blip r:embed="rId2" cstate="print"/>
          <a:srcRect/>
          <a:stretch>
            <a:fillRect/>
          </a:stretch>
        </p:blipFill>
        <p:spPr bwMode="auto">
          <a:xfrm>
            <a:off x="180636" y="2852936"/>
            <a:ext cx="4032448" cy="3024336"/>
          </a:xfrm>
          <a:prstGeom prst="rect">
            <a:avLst/>
          </a:prstGeom>
          <a:ln>
            <a:noFill/>
          </a:ln>
          <a:effectLst>
            <a:outerShdw blurRad="292100" dist="139700" dir="2700000" algn="tl" rotWithShape="0">
              <a:srgbClr val="333333">
                <a:alpha val="65000"/>
              </a:srgbClr>
            </a:outerShdw>
          </a:effectLst>
        </p:spPr>
      </p:pic>
      <p:sp>
        <p:nvSpPr>
          <p:cNvPr id="6" name="AutoShape 3" descr="DSC_2118"/>
          <p:cNvSpPr>
            <a:spLocks noChangeArrowheads="1"/>
          </p:cNvSpPr>
          <p:nvPr/>
        </p:nvSpPr>
        <p:spPr bwMode="auto">
          <a:xfrm>
            <a:off x="4440852" y="2852936"/>
            <a:ext cx="4537026" cy="3024336"/>
          </a:xfrm>
          <a:prstGeom prst="rect">
            <a:avLst/>
          </a:prstGeom>
          <a:blipFill dpi="0" rotWithShape="1">
            <a:blip r:embed="rId3" cstate="print"/>
            <a:srcRect/>
            <a:stretch>
              <a:fillRect/>
            </a:stretch>
          </a:blipFill>
          <a:ln w="9525">
            <a:noFill/>
            <a:round/>
            <a:headEnd/>
            <a:tailEnd/>
          </a:ln>
          <a:effectLst/>
        </p:spPr>
        <p:txBody>
          <a:bodyPr wrap="none" anchor="ctr"/>
          <a:lstStyle/>
          <a:p>
            <a:endParaRPr lang="es-E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panoramadiario.com/uploads/pics/omsa_02.jpg"/>
          <p:cNvPicPr>
            <a:picLocks noChangeAspect="1" noChangeArrowheads="1"/>
          </p:cNvPicPr>
          <p:nvPr/>
        </p:nvPicPr>
        <p:blipFill>
          <a:blip r:embed="rId2" cstate="print"/>
          <a:srcRect/>
          <a:stretch>
            <a:fillRect/>
          </a:stretch>
        </p:blipFill>
        <p:spPr bwMode="auto">
          <a:xfrm>
            <a:off x="0" y="4800600"/>
            <a:ext cx="3009900" cy="2057400"/>
          </a:xfrm>
          <a:prstGeom prst="rect">
            <a:avLst/>
          </a:prstGeom>
          <a:noFill/>
          <a:ln w="28575">
            <a:solidFill>
              <a:schemeClr val="tx2">
                <a:lumMod val="60000"/>
                <a:lumOff val="40000"/>
              </a:schemeClr>
            </a:solidFill>
          </a:ln>
        </p:spPr>
      </p:pic>
      <p:pic>
        <p:nvPicPr>
          <p:cNvPr id="5" name="Picture 12" descr="http://guiarepublicadominicana.com/images/stories/guagua_santo_domingo.jpg"/>
          <p:cNvPicPr>
            <a:picLocks noChangeAspect="1" noChangeArrowheads="1"/>
          </p:cNvPicPr>
          <p:nvPr/>
        </p:nvPicPr>
        <p:blipFill>
          <a:blip r:embed="rId3" cstate="print"/>
          <a:srcRect/>
          <a:stretch>
            <a:fillRect/>
          </a:stretch>
        </p:blipFill>
        <p:spPr bwMode="auto">
          <a:xfrm>
            <a:off x="2819400" y="4800600"/>
            <a:ext cx="3910013" cy="2057400"/>
          </a:xfrm>
          <a:prstGeom prst="rect">
            <a:avLst/>
          </a:prstGeom>
          <a:noFill/>
          <a:ln w="28575">
            <a:solidFill>
              <a:schemeClr val="tx2">
                <a:lumMod val="60000"/>
                <a:lumOff val="40000"/>
              </a:schemeClr>
            </a:solidFill>
          </a:ln>
        </p:spPr>
      </p:pic>
      <p:pic>
        <p:nvPicPr>
          <p:cNvPr id="6" name="Picture 15" descr="http://bp1.blogger.com/_bsdn1Z_pAhY/Rt22SWTNQhI/AAAAAAAAAHs/NHnogSGy_vE/s320/carros+publicos.jpg"/>
          <p:cNvPicPr>
            <a:picLocks noChangeAspect="1" noChangeArrowheads="1"/>
          </p:cNvPicPr>
          <p:nvPr/>
        </p:nvPicPr>
        <p:blipFill>
          <a:blip r:embed="rId4" cstate="print"/>
          <a:srcRect/>
          <a:stretch>
            <a:fillRect/>
          </a:stretch>
        </p:blipFill>
        <p:spPr bwMode="auto">
          <a:xfrm>
            <a:off x="6016625" y="4776788"/>
            <a:ext cx="3127375" cy="2081212"/>
          </a:xfrm>
          <a:prstGeom prst="rect">
            <a:avLst/>
          </a:prstGeom>
          <a:noFill/>
          <a:ln w="9525">
            <a:noFill/>
            <a:miter lim="800000"/>
            <a:headEnd/>
            <a:tailEnd/>
          </a:ln>
        </p:spPr>
      </p:pic>
      <p:sp>
        <p:nvSpPr>
          <p:cNvPr id="7" name="Freeform 3"/>
          <p:cNvSpPr/>
          <p:nvPr/>
        </p:nvSpPr>
        <p:spPr>
          <a:xfrm>
            <a:off x="306388" y="2438400"/>
            <a:ext cx="2032000" cy="2032000"/>
          </a:xfrm>
          <a:custGeom>
            <a:avLst/>
            <a:gdLst>
              <a:gd name="connsiteX0" fmla="*/ 0 w 2031503"/>
              <a:gd name="connsiteY0" fmla="*/ 1015752 h 2031503"/>
              <a:gd name="connsiteX1" fmla="*/ 297508 w 2031503"/>
              <a:gd name="connsiteY1" fmla="*/ 297507 h 2031503"/>
              <a:gd name="connsiteX2" fmla="*/ 1015754 w 2031503"/>
              <a:gd name="connsiteY2" fmla="*/ 1 h 2031503"/>
              <a:gd name="connsiteX3" fmla="*/ 1733999 w 2031503"/>
              <a:gd name="connsiteY3" fmla="*/ 297509 h 2031503"/>
              <a:gd name="connsiteX4" fmla="*/ 2031505 w 2031503"/>
              <a:gd name="connsiteY4" fmla="*/ 1015755 h 2031503"/>
              <a:gd name="connsiteX5" fmla="*/ 1733998 w 2031503"/>
              <a:gd name="connsiteY5" fmla="*/ 1734000 h 2031503"/>
              <a:gd name="connsiteX6" fmla="*/ 1015752 w 2031503"/>
              <a:gd name="connsiteY6" fmla="*/ 2031507 h 2031503"/>
              <a:gd name="connsiteX7" fmla="*/ 297507 w 2031503"/>
              <a:gd name="connsiteY7" fmla="*/ 1734000 h 2031503"/>
              <a:gd name="connsiteX8" fmla="*/ 1 w 2031503"/>
              <a:gd name="connsiteY8" fmla="*/ 1015754 h 2031503"/>
              <a:gd name="connsiteX9" fmla="*/ 0 w 2031503"/>
              <a:gd name="connsiteY9" fmla="*/ 1015752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503" h="2031503">
                <a:moveTo>
                  <a:pt x="0" y="1015752"/>
                </a:moveTo>
                <a:cubicBezTo>
                  <a:pt x="0" y="746358"/>
                  <a:pt x="107017" y="487997"/>
                  <a:pt x="297508" y="297507"/>
                </a:cubicBezTo>
                <a:cubicBezTo>
                  <a:pt x="487999" y="107017"/>
                  <a:pt x="746360" y="1"/>
                  <a:pt x="1015754" y="1"/>
                </a:cubicBezTo>
                <a:cubicBezTo>
                  <a:pt x="1285148" y="1"/>
                  <a:pt x="1543509" y="107018"/>
                  <a:pt x="1733999" y="297509"/>
                </a:cubicBezTo>
                <a:cubicBezTo>
                  <a:pt x="1924489" y="488000"/>
                  <a:pt x="2031505" y="746361"/>
                  <a:pt x="2031505" y="1015755"/>
                </a:cubicBezTo>
                <a:cubicBezTo>
                  <a:pt x="2031505" y="1285149"/>
                  <a:pt x="1924488" y="1543510"/>
                  <a:pt x="1733998" y="1734000"/>
                </a:cubicBezTo>
                <a:cubicBezTo>
                  <a:pt x="1543507" y="1924490"/>
                  <a:pt x="1285147" y="2031507"/>
                  <a:pt x="1015752" y="2031507"/>
                </a:cubicBezTo>
                <a:cubicBezTo>
                  <a:pt x="746358" y="2031507"/>
                  <a:pt x="487997" y="1924490"/>
                  <a:pt x="297507" y="1734000"/>
                </a:cubicBezTo>
                <a:cubicBezTo>
                  <a:pt x="107017" y="1543509"/>
                  <a:pt x="0" y="1285149"/>
                  <a:pt x="1" y="1015754"/>
                </a:cubicBezTo>
                <a:cubicBezTo>
                  <a:pt x="1" y="1015753"/>
                  <a:pt x="0" y="1015753"/>
                  <a:pt x="0" y="1015752"/>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409307" tIns="317827" rIns="409307" bIns="317827" spcCol="1270" anchor="ctr"/>
          <a:lstStyle/>
          <a:p>
            <a:pPr algn="ctr" defTabSz="711200">
              <a:lnSpc>
                <a:spcPct val="90000"/>
              </a:lnSpc>
              <a:spcAft>
                <a:spcPct val="35000"/>
              </a:spcAft>
              <a:defRPr/>
            </a:pPr>
            <a:r>
              <a:rPr lang="es-ES" sz="1600" dirty="0"/>
              <a:t>Autobuses de la OMSA</a:t>
            </a:r>
          </a:p>
          <a:p>
            <a:pPr algn="ctr" defTabSz="711200">
              <a:lnSpc>
                <a:spcPct val="90000"/>
              </a:lnSpc>
              <a:spcAft>
                <a:spcPct val="35000"/>
              </a:spcAft>
              <a:defRPr/>
            </a:pPr>
            <a:r>
              <a:rPr lang="es-ES" sz="1400" dirty="0"/>
              <a:t>(Oficina Metropolitana de Servicios de Autobuses</a:t>
            </a:r>
            <a:r>
              <a:rPr lang="es-ES" sz="1600" dirty="0"/>
              <a:t>)</a:t>
            </a:r>
          </a:p>
        </p:txBody>
      </p:sp>
      <p:sp>
        <p:nvSpPr>
          <p:cNvPr id="8" name="Freeform 4"/>
          <p:cNvSpPr/>
          <p:nvPr/>
        </p:nvSpPr>
        <p:spPr>
          <a:xfrm>
            <a:off x="1931988" y="2438400"/>
            <a:ext cx="2032000" cy="2032000"/>
          </a:xfrm>
          <a:custGeom>
            <a:avLst/>
            <a:gdLst>
              <a:gd name="connsiteX0" fmla="*/ 0 w 2031503"/>
              <a:gd name="connsiteY0" fmla="*/ 1015752 h 2031503"/>
              <a:gd name="connsiteX1" fmla="*/ 297508 w 2031503"/>
              <a:gd name="connsiteY1" fmla="*/ 297507 h 2031503"/>
              <a:gd name="connsiteX2" fmla="*/ 1015754 w 2031503"/>
              <a:gd name="connsiteY2" fmla="*/ 1 h 2031503"/>
              <a:gd name="connsiteX3" fmla="*/ 1733999 w 2031503"/>
              <a:gd name="connsiteY3" fmla="*/ 297509 h 2031503"/>
              <a:gd name="connsiteX4" fmla="*/ 2031505 w 2031503"/>
              <a:gd name="connsiteY4" fmla="*/ 1015755 h 2031503"/>
              <a:gd name="connsiteX5" fmla="*/ 1733998 w 2031503"/>
              <a:gd name="connsiteY5" fmla="*/ 1734000 h 2031503"/>
              <a:gd name="connsiteX6" fmla="*/ 1015752 w 2031503"/>
              <a:gd name="connsiteY6" fmla="*/ 2031507 h 2031503"/>
              <a:gd name="connsiteX7" fmla="*/ 297507 w 2031503"/>
              <a:gd name="connsiteY7" fmla="*/ 1734000 h 2031503"/>
              <a:gd name="connsiteX8" fmla="*/ 1 w 2031503"/>
              <a:gd name="connsiteY8" fmla="*/ 1015754 h 2031503"/>
              <a:gd name="connsiteX9" fmla="*/ 0 w 2031503"/>
              <a:gd name="connsiteY9" fmla="*/ 1015752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503" h="2031503">
                <a:moveTo>
                  <a:pt x="0" y="1015752"/>
                </a:moveTo>
                <a:cubicBezTo>
                  <a:pt x="0" y="746358"/>
                  <a:pt x="107017" y="487997"/>
                  <a:pt x="297508" y="297507"/>
                </a:cubicBezTo>
                <a:cubicBezTo>
                  <a:pt x="487999" y="107017"/>
                  <a:pt x="746360" y="1"/>
                  <a:pt x="1015754" y="1"/>
                </a:cubicBezTo>
                <a:cubicBezTo>
                  <a:pt x="1285148" y="1"/>
                  <a:pt x="1543509" y="107018"/>
                  <a:pt x="1733999" y="297509"/>
                </a:cubicBezTo>
                <a:cubicBezTo>
                  <a:pt x="1924489" y="488000"/>
                  <a:pt x="2031505" y="746361"/>
                  <a:pt x="2031505" y="1015755"/>
                </a:cubicBezTo>
                <a:cubicBezTo>
                  <a:pt x="2031505" y="1285149"/>
                  <a:pt x="1924488" y="1543510"/>
                  <a:pt x="1733998" y="1734000"/>
                </a:cubicBezTo>
                <a:cubicBezTo>
                  <a:pt x="1543507" y="1924490"/>
                  <a:pt x="1285147" y="2031507"/>
                  <a:pt x="1015752" y="2031507"/>
                </a:cubicBezTo>
                <a:cubicBezTo>
                  <a:pt x="746358" y="2031507"/>
                  <a:pt x="487997" y="1924490"/>
                  <a:pt x="297507" y="1734000"/>
                </a:cubicBezTo>
                <a:cubicBezTo>
                  <a:pt x="107017" y="1543509"/>
                  <a:pt x="0" y="1285149"/>
                  <a:pt x="1" y="1015754"/>
                </a:cubicBezTo>
                <a:cubicBezTo>
                  <a:pt x="1" y="1015753"/>
                  <a:pt x="0" y="1015753"/>
                  <a:pt x="0" y="1015752"/>
                </a:cubicBezTo>
                <a:close/>
              </a:path>
            </a:pathLst>
          </a:custGeom>
        </p:spPr>
        <p:style>
          <a:lnRef idx="2">
            <a:schemeClr val="lt1">
              <a:hueOff val="0"/>
              <a:satOff val="0"/>
              <a:lumOff val="0"/>
              <a:alphaOff val="0"/>
            </a:schemeClr>
          </a:lnRef>
          <a:fillRef idx="1">
            <a:schemeClr val="accent2">
              <a:alpha val="50000"/>
              <a:hueOff val="1170380"/>
              <a:satOff val="-1460"/>
              <a:lumOff val="343"/>
              <a:alphaOff val="0"/>
            </a:schemeClr>
          </a:fillRef>
          <a:effectRef idx="0">
            <a:schemeClr val="accent2">
              <a:alpha val="50000"/>
              <a:hueOff val="1170380"/>
              <a:satOff val="-1460"/>
              <a:lumOff val="343"/>
              <a:alphaOff val="0"/>
            </a:schemeClr>
          </a:effectRef>
          <a:fontRef idx="minor">
            <a:schemeClr val="tx1"/>
          </a:fontRef>
        </p:style>
        <p:txBody>
          <a:bodyPr lIns="409307" tIns="317827" rIns="409307" bIns="317827" spcCol="1270" anchor="ctr"/>
          <a:lstStyle/>
          <a:p>
            <a:pPr algn="ctr" defTabSz="711200">
              <a:lnSpc>
                <a:spcPct val="90000"/>
              </a:lnSpc>
              <a:spcAft>
                <a:spcPct val="35000"/>
              </a:spcAft>
              <a:defRPr/>
            </a:pPr>
            <a:r>
              <a:rPr lang="es-ES" sz="1600" dirty="0"/>
              <a:t>Autobuses privados (guaguas o voladoras)</a:t>
            </a:r>
          </a:p>
        </p:txBody>
      </p:sp>
      <p:sp>
        <p:nvSpPr>
          <p:cNvPr id="9" name="Freeform 5"/>
          <p:cNvSpPr/>
          <p:nvPr/>
        </p:nvSpPr>
        <p:spPr>
          <a:xfrm>
            <a:off x="3557588" y="2438400"/>
            <a:ext cx="2032000" cy="2032000"/>
          </a:xfrm>
          <a:custGeom>
            <a:avLst/>
            <a:gdLst>
              <a:gd name="connsiteX0" fmla="*/ 0 w 2031503"/>
              <a:gd name="connsiteY0" fmla="*/ 1015752 h 2031503"/>
              <a:gd name="connsiteX1" fmla="*/ 297508 w 2031503"/>
              <a:gd name="connsiteY1" fmla="*/ 297507 h 2031503"/>
              <a:gd name="connsiteX2" fmla="*/ 1015754 w 2031503"/>
              <a:gd name="connsiteY2" fmla="*/ 1 h 2031503"/>
              <a:gd name="connsiteX3" fmla="*/ 1733999 w 2031503"/>
              <a:gd name="connsiteY3" fmla="*/ 297509 h 2031503"/>
              <a:gd name="connsiteX4" fmla="*/ 2031505 w 2031503"/>
              <a:gd name="connsiteY4" fmla="*/ 1015755 h 2031503"/>
              <a:gd name="connsiteX5" fmla="*/ 1733998 w 2031503"/>
              <a:gd name="connsiteY5" fmla="*/ 1734000 h 2031503"/>
              <a:gd name="connsiteX6" fmla="*/ 1015752 w 2031503"/>
              <a:gd name="connsiteY6" fmla="*/ 2031507 h 2031503"/>
              <a:gd name="connsiteX7" fmla="*/ 297507 w 2031503"/>
              <a:gd name="connsiteY7" fmla="*/ 1734000 h 2031503"/>
              <a:gd name="connsiteX8" fmla="*/ 1 w 2031503"/>
              <a:gd name="connsiteY8" fmla="*/ 1015754 h 2031503"/>
              <a:gd name="connsiteX9" fmla="*/ 0 w 2031503"/>
              <a:gd name="connsiteY9" fmla="*/ 1015752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503" h="2031503">
                <a:moveTo>
                  <a:pt x="0" y="1015752"/>
                </a:moveTo>
                <a:cubicBezTo>
                  <a:pt x="0" y="746358"/>
                  <a:pt x="107017" y="487997"/>
                  <a:pt x="297508" y="297507"/>
                </a:cubicBezTo>
                <a:cubicBezTo>
                  <a:pt x="487999" y="107017"/>
                  <a:pt x="746360" y="1"/>
                  <a:pt x="1015754" y="1"/>
                </a:cubicBezTo>
                <a:cubicBezTo>
                  <a:pt x="1285148" y="1"/>
                  <a:pt x="1543509" y="107018"/>
                  <a:pt x="1733999" y="297509"/>
                </a:cubicBezTo>
                <a:cubicBezTo>
                  <a:pt x="1924489" y="488000"/>
                  <a:pt x="2031505" y="746361"/>
                  <a:pt x="2031505" y="1015755"/>
                </a:cubicBezTo>
                <a:cubicBezTo>
                  <a:pt x="2031505" y="1285149"/>
                  <a:pt x="1924488" y="1543510"/>
                  <a:pt x="1733998" y="1734000"/>
                </a:cubicBezTo>
                <a:cubicBezTo>
                  <a:pt x="1543507" y="1924490"/>
                  <a:pt x="1285147" y="2031507"/>
                  <a:pt x="1015752" y="2031507"/>
                </a:cubicBezTo>
                <a:cubicBezTo>
                  <a:pt x="746358" y="2031507"/>
                  <a:pt x="487997" y="1924490"/>
                  <a:pt x="297507" y="1734000"/>
                </a:cubicBezTo>
                <a:cubicBezTo>
                  <a:pt x="107017" y="1543509"/>
                  <a:pt x="0" y="1285149"/>
                  <a:pt x="1" y="1015754"/>
                </a:cubicBezTo>
                <a:cubicBezTo>
                  <a:pt x="1" y="1015753"/>
                  <a:pt x="0" y="1015753"/>
                  <a:pt x="0" y="1015752"/>
                </a:cubicBezTo>
                <a:close/>
              </a:path>
            </a:pathLst>
          </a:custGeom>
        </p:spPr>
        <p:style>
          <a:lnRef idx="2">
            <a:schemeClr val="lt1">
              <a:hueOff val="0"/>
              <a:satOff val="0"/>
              <a:lumOff val="0"/>
              <a:alphaOff val="0"/>
            </a:schemeClr>
          </a:lnRef>
          <a:fillRef idx="1">
            <a:schemeClr val="accent2">
              <a:alpha val="50000"/>
              <a:hueOff val="2340759"/>
              <a:satOff val="-2919"/>
              <a:lumOff val="686"/>
              <a:alphaOff val="0"/>
            </a:schemeClr>
          </a:fillRef>
          <a:effectRef idx="0">
            <a:schemeClr val="accent2">
              <a:alpha val="50000"/>
              <a:hueOff val="2340759"/>
              <a:satOff val="-2919"/>
              <a:lumOff val="686"/>
              <a:alphaOff val="0"/>
            </a:schemeClr>
          </a:effectRef>
          <a:fontRef idx="minor">
            <a:schemeClr val="tx1"/>
          </a:fontRef>
        </p:style>
        <p:txBody>
          <a:bodyPr lIns="409307" tIns="317827" rIns="409307" bIns="317827" spcCol="1270" anchor="ctr"/>
          <a:lstStyle/>
          <a:p>
            <a:pPr algn="ctr" defTabSz="711200">
              <a:lnSpc>
                <a:spcPct val="90000"/>
              </a:lnSpc>
              <a:spcAft>
                <a:spcPct val="35000"/>
              </a:spcAft>
              <a:defRPr/>
            </a:pPr>
            <a:r>
              <a:rPr lang="es-ES_tradnl" sz="1600" dirty="0"/>
              <a:t>Carros públicos   (“conchos”)</a:t>
            </a:r>
            <a:endParaRPr lang="es-ES" sz="1600" dirty="0"/>
          </a:p>
        </p:txBody>
      </p:sp>
      <p:sp>
        <p:nvSpPr>
          <p:cNvPr id="10" name="Freeform 6"/>
          <p:cNvSpPr/>
          <p:nvPr/>
        </p:nvSpPr>
        <p:spPr>
          <a:xfrm>
            <a:off x="5183188" y="2438400"/>
            <a:ext cx="2030412" cy="2032000"/>
          </a:xfrm>
          <a:custGeom>
            <a:avLst/>
            <a:gdLst>
              <a:gd name="connsiteX0" fmla="*/ 0 w 2031503"/>
              <a:gd name="connsiteY0" fmla="*/ 1015752 h 2031503"/>
              <a:gd name="connsiteX1" fmla="*/ 297508 w 2031503"/>
              <a:gd name="connsiteY1" fmla="*/ 297507 h 2031503"/>
              <a:gd name="connsiteX2" fmla="*/ 1015754 w 2031503"/>
              <a:gd name="connsiteY2" fmla="*/ 1 h 2031503"/>
              <a:gd name="connsiteX3" fmla="*/ 1733999 w 2031503"/>
              <a:gd name="connsiteY3" fmla="*/ 297509 h 2031503"/>
              <a:gd name="connsiteX4" fmla="*/ 2031505 w 2031503"/>
              <a:gd name="connsiteY4" fmla="*/ 1015755 h 2031503"/>
              <a:gd name="connsiteX5" fmla="*/ 1733998 w 2031503"/>
              <a:gd name="connsiteY5" fmla="*/ 1734000 h 2031503"/>
              <a:gd name="connsiteX6" fmla="*/ 1015752 w 2031503"/>
              <a:gd name="connsiteY6" fmla="*/ 2031507 h 2031503"/>
              <a:gd name="connsiteX7" fmla="*/ 297507 w 2031503"/>
              <a:gd name="connsiteY7" fmla="*/ 1734000 h 2031503"/>
              <a:gd name="connsiteX8" fmla="*/ 1 w 2031503"/>
              <a:gd name="connsiteY8" fmla="*/ 1015754 h 2031503"/>
              <a:gd name="connsiteX9" fmla="*/ 0 w 2031503"/>
              <a:gd name="connsiteY9" fmla="*/ 1015752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503" h="2031503">
                <a:moveTo>
                  <a:pt x="0" y="1015752"/>
                </a:moveTo>
                <a:cubicBezTo>
                  <a:pt x="0" y="746358"/>
                  <a:pt x="107017" y="487997"/>
                  <a:pt x="297508" y="297507"/>
                </a:cubicBezTo>
                <a:cubicBezTo>
                  <a:pt x="487999" y="107017"/>
                  <a:pt x="746360" y="1"/>
                  <a:pt x="1015754" y="1"/>
                </a:cubicBezTo>
                <a:cubicBezTo>
                  <a:pt x="1285148" y="1"/>
                  <a:pt x="1543509" y="107018"/>
                  <a:pt x="1733999" y="297509"/>
                </a:cubicBezTo>
                <a:cubicBezTo>
                  <a:pt x="1924489" y="488000"/>
                  <a:pt x="2031505" y="746361"/>
                  <a:pt x="2031505" y="1015755"/>
                </a:cubicBezTo>
                <a:cubicBezTo>
                  <a:pt x="2031505" y="1285149"/>
                  <a:pt x="1924488" y="1543510"/>
                  <a:pt x="1733998" y="1734000"/>
                </a:cubicBezTo>
                <a:cubicBezTo>
                  <a:pt x="1543507" y="1924490"/>
                  <a:pt x="1285147" y="2031507"/>
                  <a:pt x="1015752" y="2031507"/>
                </a:cubicBezTo>
                <a:cubicBezTo>
                  <a:pt x="746358" y="2031507"/>
                  <a:pt x="487997" y="1924490"/>
                  <a:pt x="297507" y="1734000"/>
                </a:cubicBezTo>
                <a:cubicBezTo>
                  <a:pt x="107017" y="1543509"/>
                  <a:pt x="0" y="1285149"/>
                  <a:pt x="1" y="1015754"/>
                </a:cubicBezTo>
                <a:cubicBezTo>
                  <a:pt x="1" y="1015753"/>
                  <a:pt x="0" y="1015753"/>
                  <a:pt x="0" y="1015752"/>
                </a:cubicBezTo>
                <a:close/>
              </a:path>
            </a:pathLst>
          </a:custGeom>
        </p:spPr>
        <p:style>
          <a:lnRef idx="2">
            <a:schemeClr val="lt1">
              <a:hueOff val="0"/>
              <a:satOff val="0"/>
              <a:lumOff val="0"/>
              <a:alphaOff val="0"/>
            </a:schemeClr>
          </a:lnRef>
          <a:fillRef idx="1">
            <a:schemeClr val="accent2">
              <a:alpha val="50000"/>
              <a:hueOff val="3511139"/>
              <a:satOff val="-4379"/>
              <a:lumOff val="1030"/>
              <a:alphaOff val="0"/>
            </a:schemeClr>
          </a:fillRef>
          <a:effectRef idx="0">
            <a:schemeClr val="accent2">
              <a:alpha val="50000"/>
              <a:hueOff val="3511139"/>
              <a:satOff val="-4379"/>
              <a:lumOff val="1030"/>
              <a:alphaOff val="0"/>
            </a:schemeClr>
          </a:effectRef>
          <a:fontRef idx="minor">
            <a:schemeClr val="tx1"/>
          </a:fontRef>
        </p:style>
        <p:txBody>
          <a:bodyPr lIns="409307" tIns="317827" rIns="409307" bIns="317827" spcCol="1270" anchor="ctr"/>
          <a:lstStyle/>
          <a:p>
            <a:pPr algn="ctr" defTabSz="711200">
              <a:lnSpc>
                <a:spcPct val="90000"/>
              </a:lnSpc>
              <a:spcAft>
                <a:spcPct val="35000"/>
              </a:spcAft>
              <a:defRPr/>
            </a:pPr>
            <a:r>
              <a:rPr lang="es-ES_tradnl" sz="1600" dirty="0"/>
              <a:t>Taxis</a:t>
            </a:r>
            <a:endParaRPr lang="es-ES" sz="1600" dirty="0"/>
          </a:p>
        </p:txBody>
      </p:sp>
      <p:sp>
        <p:nvSpPr>
          <p:cNvPr id="11" name="Freeform 7"/>
          <p:cNvSpPr/>
          <p:nvPr/>
        </p:nvSpPr>
        <p:spPr>
          <a:xfrm>
            <a:off x="6807200" y="2438400"/>
            <a:ext cx="2032000" cy="2032000"/>
          </a:xfrm>
          <a:custGeom>
            <a:avLst/>
            <a:gdLst>
              <a:gd name="connsiteX0" fmla="*/ 0 w 2031503"/>
              <a:gd name="connsiteY0" fmla="*/ 1015752 h 2031503"/>
              <a:gd name="connsiteX1" fmla="*/ 297508 w 2031503"/>
              <a:gd name="connsiteY1" fmla="*/ 297507 h 2031503"/>
              <a:gd name="connsiteX2" fmla="*/ 1015754 w 2031503"/>
              <a:gd name="connsiteY2" fmla="*/ 1 h 2031503"/>
              <a:gd name="connsiteX3" fmla="*/ 1733999 w 2031503"/>
              <a:gd name="connsiteY3" fmla="*/ 297509 h 2031503"/>
              <a:gd name="connsiteX4" fmla="*/ 2031505 w 2031503"/>
              <a:gd name="connsiteY4" fmla="*/ 1015755 h 2031503"/>
              <a:gd name="connsiteX5" fmla="*/ 1733998 w 2031503"/>
              <a:gd name="connsiteY5" fmla="*/ 1734000 h 2031503"/>
              <a:gd name="connsiteX6" fmla="*/ 1015752 w 2031503"/>
              <a:gd name="connsiteY6" fmla="*/ 2031507 h 2031503"/>
              <a:gd name="connsiteX7" fmla="*/ 297507 w 2031503"/>
              <a:gd name="connsiteY7" fmla="*/ 1734000 h 2031503"/>
              <a:gd name="connsiteX8" fmla="*/ 1 w 2031503"/>
              <a:gd name="connsiteY8" fmla="*/ 1015754 h 2031503"/>
              <a:gd name="connsiteX9" fmla="*/ 0 w 2031503"/>
              <a:gd name="connsiteY9" fmla="*/ 1015752 h 203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503" h="2031503">
                <a:moveTo>
                  <a:pt x="0" y="1015752"/>
                </a:moveTo>
                <a:cubicBezTo>
                  <a:pt x="0" y="746358"/>
                  <a:pt x="107017" y="487997"/>
                  <a:pt x="297508" y="297507"/>
                </a:cubicBezTo>
                <a:cubicBezTo>
                  <a:pt x="487999" y="107017"/>
                  <a:pt x="746360" y="1"/>
                  <a:pt x="1015754" y="1"/>
                </a:cubicBezTo>
                <a:cubicBezTo>
                  <a:pt x="1285148" y="1"/>
                  <a:pt x="1543509" y="107018"/>
                  <a:pt x="1733999" y="297509"/>
                </a:cubicBezTo>
                <a:cubicBezTo>
                  <a:pt x="1924489" y="488000"/>
                  <a:pt x="2031505" y="746361"/>
                  <a:pt x="2031505" y="1015755"/>
                </a:cubicBezTo>
                <a:cubicBezTo>
                  <a:pt x="2031505" y="1285149"/>
                  <a:pt x="1924488" y="1543510"/>
                  <a:pt x="1733998" y="1734000"/>
                </a:cubicBezTo>
                <a:cubicBezTo>
                  <a:pt x="1543507" y="1924490"/>
                  <a:pt x="1285147" y="2031507"/>
                  <a:pt x="1015752" y="2031507"/>
                </a:cubicBezTo>
                <a:cubicBezTo>
                  <a:pt x="746358" y="2031507"/>
                  <a:pt x="487997" y="1924490"/>
                  <a:pt x="297507" y="1734000"/>
                </a:cubicBezTo>
                <a:cubicBezTo>
                  <a:pt x="107017" y="1543509"/>
                  <a:pt x="0" y="1285149"/>
                  <a:pt x="1" y="1015754"/>
                </a:cubicBezTo>
                <a:cubicBezTo>
                  <a:pt x="1" y="1015753"/>
                  <a:pt x="0" y="1015753"/>
                  <a:pt x="0" y="1015752"/>
                </a:cubicBezTo>
                <a:close/>
              </a:path>
            </a:pathLst>
          </a:custGeom>
        </p:spPr>
        <p:style>
          <a:lnRef idx="2">
            <a:schemeClr val="lt1">
              <a:hueOff val="0"/>
              <a:satOff val="0"/>
              <a:lumOff val="0"/>
              <a:alphaOff val="0"/>
            </a:schemeClr>
          </a:lnRef>
          <a:fillRef idx="1">
            <a:schemeClr val="accent2">
              <a:alpha val="50000"/>
              <a:hueOff val="4681519"/>
              <a:satOff val="-5839"/>
              <a:lumOff val="1373"/>
              <a:alphaOff val="0"/>
            </a:schemeClr>
          </a:fillRef>
          <a:effectRef idx="0">
            <a:schemeClr val="accent2">
              <a:alpha val="50000"/>
              <a:hueOff val="4681519"/>
              <a:satOff val="-5839"/>
              <a:lumOff val="1373"/>
              <a:alphaOff val="0"/>
            </a:schemeClr>
          </a:effectRef>
          <a:fontRef idx="minor">
            <a:schemeClr val="tx1"/>
          </a:fontRef>
        </p:style>
        <p:txBody>
          <a:bodyPr lIns="409307" tIns="317827" rIns="409307" bIns="317827" spcCol="1270" anchor="ctr"/>
          <a:lstStyle/>
          <a:p>
            <a:pPr algn="ctr" defTabSz="711200">
              <a:lnSpc>
                <a:spcPct val="90000"/>
              </a:lnSpc>
              <a:spcAft>
                <a:spcPct val="35000"/>
              </a:spcAft>
              <a:defRPr/>
            </a:pPr>
            <a:r>
              <a:rPr lang="es-ES_tradnl" sz="1600" dirty="0"/>
              <a:t>Motoconchos</a:t>
            </a:r>
            <a:endParaRPr lang="es-ES" sz="1600" dirty="0"/>
          </a:p>
        </p:txBody>
      </p:sp>
      <p:sp>
        <p:nvSpPr>
          <p:cNvPr id="12" name="TextBox 8"/>
          <p:cNvSpPr txBox="1"/>
          <p:nvPr/>
        </p:nvSpPr>
        <p:spPr>
          <a:xfrm>
            <a:off x="304800" y="838200"/>
            <a:ext cx="8458200" cy="1570038"/>
          </a:xfrm>
          <a:prstGeom prst="rect">
            <a:avLst/>
          </a:prstGeom>
          <a:noFill/>
        </p:spPr>
        <p:txBody>
          <a:bodyPr>
            <a:spAutoFit/>
          </a:bodyPr>
          <a:lstStyle/>
          <a:p>
            <a:pPr algn="just">
              <a:defRPr/>
            </a:pPr>
            <a:r>
              <a:rPr lang="es-DO" sz="1600" dirty="0">
                <a:solidFill>
                  <a:schemeClr val="tx2">
                    <a:lumMod val="50000"/>
                  </a:schemeClr>
                </a:solidFill>
                <a:latin typeface="+mj-lt"/>
              </a:rPr>
              <a:t>EL SISTEMA DE TRANSPORTE COLECTIVO DE SANTO DOMINGO tiene una peculiaridad, que funciona con un alto porcentaje de vehículos de pocas plazas (autos normales y/o conchos), busetas, autobuses privados, autobuses del gobierno, taxis y motocicletas, y que ahora estamos en un proceso de sustituirlo paulatinamente por buses que alimenten las paradas en las estaciones de </a:t>
            </a:r>
            <a:r>
              <a:rPr lang="es-DO" sz="1600" dirty="0" smtClean="0">
                <a:solidFill>
                  <a:schemeClr val="tx2">
                    <a:lumMod val="50000"/>
                  </a:schemeClr>
                </a:solidFill>
                <a:latin typeface="+mj-lt"/>
              </a:rPr>
              <a:t> metro, </a:t>
            </a:r>
            <a:r>
              <a:rPr lang="es-DO" sz="1600" dirty="0">
                <a:solidFill>
                  <a:schemeClr val="tx2">
                    <a:lumMod val="50000"/>
                  </a:schemeClr>
                </a:solidFill>
                <a:latin typeface="+mj-lt"/>
              </a:rPr>
              <a:t>y que utilicen como carburante gas natural y/o biocombustible para que contaminen menos el medio ambiente.</a:t>
            </a:r>
          </a:p>
        </p:txBody>
      </p:sp>
      <p:sp>
        <p:nvSpPr>
          <p:cNvPr id="13" name="Text Box 4"/>
          <p:cNvSpPr txBox="1">
            <a:spLocks noChangeArrowheads="1"/>
          </p:cNvSpPr>
          <p:nvPr/>
        </p:nvSpPr>
        <p:spPr bwMode="auto">
          <a:xfrm>
            <a:off x="304800" y="116632"/>
            <a:ext cx="8458200" cy="707886"/>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r>
              <a:rPr lang="es-ES" sz="2000" dirty="0" smtClean="0">
                <a:solidFill>
                  <a:schemeClr val="tx2">
                    <a:lumMod val="75000"/>
                  </a:schemeClr>
                </a:solidFill>
                <a:latin typeface="Gill Sans Ultra Bold" pitchFamily="34" charset="0"/>
              </a:rPr>
              <a:t>PARA AQUELLA OCASIÓN NOS ENFRENTAMOS A ESTA FORMA </a:t>
            </a:r>
            <a:r>
              <a:rPr lang="es-ES" sz="2000" dirty="0">
                <a:solidFill>
                  <a:schemeClr val="tx2">
                    <a:lumMod val="75000"/>
                  </a:schemeClr>
                </a:solidFill>
                <a:latin typeface="Gill Sans Ultra Bold" pitchFamily="34" charset="0"/>
              </a:rPr>
              <a:t>DE TRASPORTE </a:t>
            </a:r>
            <a:r>
              <a:rPr lang="es-ES" sz="2000" dirty="0" smtClean="0">
                <a:solidFill>
                  <a:schemeClr val="tx2">
                    <a:lumMod val="75000"/>
                  </a:schemeClr>
                </a:solidFill>
                <a:latin typeface="Gill Sans Ultra Bold" pitchFamily="34" charset="0"/>
              </a:rPr>
              <a:t>PÚBLICO</a:t>
            </a:r>
            <a:endParaRPr lang="en-US" sz="2000" dirty="0">
              <a:solidFill>
                <a:schemeClr val="tx2">
                  <a:lumMod val="75000"/>
                </a:schemeClr>
              </a:solidFill>
              <a:latin typeface="Gill Sans Ultra Bold" pitchFamily="34" charset="0"/>
            </a:endParaRPr>
          </a:p>
        </p:txBody>
      </p:sp>
      <p:grpSp>
        <p:nvGrpSpPr>
          <p:cNvPr id="14" name="Group 15"/>
          <p:cNvGrpSpPr>
            <a:grpSpLocks/>
          </p:cNvGrpSpPr>
          <p:nvPr/>
        </p:nvGrpSpPr>
        <p:grpSpPr bwMode="auto">
          <a:xfrm>
            <a:off x="0" y="4724400"/>
            <a:ext cx="9144000" cy="2133600"/>
            <a:chOff x="0" y="4724400"/>
            <a:chExt cx="9144000" cy="2133600"/>
          </a:xfrm>
        </p:grpSpPr>
        <p:sp>
          <p:nvSpPr>
            <p:cNvPr id="15" name="Rectangle 14"/>
            <p:cNvSpPr/>
            <p:nvPr/>
          </p:nvSpPr>
          <p:spPr>
            <a:xfrm>
              <a:off x="0" y="4724400"/>
              <a:ext cx="9144000" cy="21336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pic>
          <p:nvPicPr>
            <p:cNvPr id="16" name="Picture 12" descr="Motoconcho.jpg"/>
            <p:cNvPicPr>
              <a:picLocks noChangeAspect="1"/>
            </p:cNvPicPr>
            <p:nvPr/>
          </p:nvPicPr>
          <p:blipFill>
            <a:blip r:embed="rId5" cstate="print"/>
            <a:stretch>
              <a:fillRect/>
            </a:stretch>
          </p:blipFill>
          <p:spPr>
            <a:xfrm>
              <a:off x="5029200" y="4803775"/>
              <a:ext cx="2743200" cy="2054225"/>
            </a:xfrm>
            <a:prstGeom prst="rect">
              <a:avLst/>
            </a:prstGeom>
            <a:ln>
              <a:noFill/>
            </a:ln>
            <a:effectLst>
              <a:outerShdw blurRad="292100" dist="139700" dir="2700000" algn="tl" rotWithShape="0">
                <a:srgbClr val="333333">
                  <a:alpha val="65000"/>
                </a:srgbClr>
              </a:outerShdw>
            </a:effectLst>
          </p:spPr>
        </p:pic>
        <p:pic>
          <p:nvPicPr>
            <p:cNvPr id="17" name="Picture 17" descr="http://www.panoramadiario.com/uploads/pics/Taxis_amarillos.JPG"/>
            <p:cNvPicPr>
              <a:picLocks noChangeAspect="1" noChangeArrowheads="1"/>
            </p:cNvPicPr>
            <p:nvPr/>
          </p:nvPicPr>
          <p:blipFill>
            <a:blip r:embed="rId6" cstate="print"/>
            <a:srcRect/>
            <a:stretch>
              <a:fillRect/>
            </a:stretch>
          </p:blipFill>
          <p:spPr bwMode="auto">
            <a:xfrm>
              <a:off x="1482725" y="4800600"/>
              <a:ext cx="3089275" cy="20574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5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42984"/>
            <a:ext cx="1714512" cy="4643470"/>
          </a:xfrm>
          <a:prstGeom prst="rect">
            <a:avLst/>
          </a:prstGeom>
          <a:solidFill>
            <a:srgbClr val="B8E2E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1966032" y="1142984"/>
            <a:ext cx="2786082" cy="4643470"/>
          </a:xfrm>
          <a:prstGeom prst="rect">
            <a:avLst/>
          </a:prstGeom>
          <a:solidFill>
            <a:srgbClr val="7DC4C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571472" y="5929330"/>
            <a:ext cx="3214710" cy="400110"/>
          </a:xfrm>
          <a:prstGeom prst="rect">
            <a:avLst/>
          </a:prstGeom>
          <a:noFill/>
        </p:spPr>
        <p:txBody>
          <a:bodyPr wrap="square" rtlCol="0">
            <a:spAutoFit/>
          </a:bodyPr>
          <a:lstStyle/>
          <a:p>
            <a:r>
              <a:rPr lang="es-ES" sz="2000" b="1" dirty="0" smtClean="0"/>
              <a:t>2,300,000 aproximadamente</a:t>
            </a:r>
            <a:endParaRPr lang="es-ES" sz="2000" b="1" dirty="0"/>
          </a:p>
        </p:txBody>
      </p:sp>
      <p:sp>
        <p:nvSpPr>
          <p:cNvPr id="6" name="5 CuadroTexto"/>
          <p:cNvSpPr txBox="1"/>
          <p:nvPr/>
        </p:nvSpPr>
        <p:spPr>
          <a:xfrm>
            <a:off x="1966032" y="1071546"/>
            <a:ext cx="2352824" cy="1477328"/>
          </a:xfrm>
          <a:prstGeom prst="rect">
            <a:avLst/>
          </a:prstGeom>
          <a:noFill/>
        </p:spPr>
        <p:txBody>
          <a:bodyPr wrap="none" rtlCol="0">
            <a:spAutoFit/>
          </a:bodyPr>
          <a:lstStyle/>
          <a:p>
            <a:r>
              <a:rPr lang="es-ES" b="1" dirty="0" smtClean="0"/>
              <a:t>TRANSPORTE PUBLICO</a:t>
            </a:r>
          </a:p>
          <a:p>
            <a:r>
              <a:rPr lang="es-ES" dirty="0" smtClean="0"/>
              <a:t>Carros</a:t>
            </a:r>
          </a:p>
          <a:p>
            <a:r>
              <a:rPr lang="es-ES" dirty="0" smtClean="0"/>
              <a:t>Buses</a:t>
            </a:r>
          </a:p>
          <a:p>
            <a:r>
              <a:rPr lang="es-ES" dirty="0" smtClean="0"/>
              <a:t>Mini buses</a:t>
            </a:r>
          </a:p>
          <a:p>
            <a:r>
              <a:rPr lang="es-ES" dirty="0" smtClean="0"/>
              <a:t>Conchos</a:t>
            </a:r>
          </a:p>
        </p:txBody>
      </p:sp>
      <p:sp>
        <p:nvSpPr>
          <p:cNvPr id="7" name="6 CuadroTexto"/>
          <p:cNvSpPr txBox="1"/>
          <p:nvPr/>
        </p:nvSpPr>
        <p:spPr>
          <a:xfrm>
            <a:off x="608710" y="1157101"/>
            <a:ext cx="827471" cy="369332"/>
          </a:xfrm>
          <a:prstGeom prst="rect">
            <a:avLst/>
          </a:prstGeom>
          <a:noFill/>
        </p:spPr>
        <p:txBody>
          <a:bodyPr wrap="none" rtlCol="0">
            <a:spAutoFit/>
          </a:bodyPr>
          <a:lstStyle/>
          <a:p>
            <a:r>
              <a:rPr lang="es-ES" dirty="0" smtClean="0"/>
              <a:t>19,000</a:t>
            </a:r>
          </a:p>
        </p:txBody>
      </p:sp>
      <p:sp>
        <p:nvSpPr>
          <p:cNvPr id="8" name="7 CuadroTexto"/>
          <p:cNvSpPr txBox="1"/>
          <p:nvPr/>
        </p:nvSpPr>
        <p:spPr>
          <a:xfrm>
            <a:off x="1966032" y="2456316"/>
            <a:ext cx="629403" cy="369332"/>
          </a:xfrm>
          <a:prstGeom prst="rect">
            <a:avLst/>
          </a:prstGeom>
          <a:noFill/>
        </p:spPr>
        <p:txBody>
          <a:bodyPr wrap="none" rtlCol="0">
            <a:spAutoFit/>
          </a:bodyPr>
          <a:lstStyle/>
          <a:p>
            <a:r>
              <a:rPr lang="es-ES" dirty="0" smtClean="0"/>
              <a:t>Taxis</a:t>
            </a:r>
          </a:p>
        </p:txBody>
      </p:sp>
      <p:sp>
        <p:nvSpPr>
          <p:cNvPr id="9" name="8 CuadroTexto"/>
          <p:cNvSpPr txBox="1"/>
          <p:nvPr/>
        </p:nvSpPr>
        <p:spPr>
          <a:xfrm>
            <a:off x="608710" y="2416726"/>
            <a:ext cx="827471" cy="369332"/>
          </a:xfrm>
          <a:prstGeom prst="rect">
            <a:avLst/>
          </a:prstGeom>
          <a:noFill/>
        </p:spPr>
        <p:txBody>
          <a:bodyPr wrap="none" rtlCol="0">
            <a:spAutoFit/>
          </a:bodyPr>
          <a:lstStyle/>
          <a:p>
            <a:r>
              <a:rPr lang="es-ES" dirty="0" smtClean="0"/>
              <a:t>14,000</a:t>
            </a:r>
          </a:p>
        </p:txBody>
      </p:sp>
      <p:sp>
        <p:nvSpPr>
          <p:cNvPr id="10" name="9 CuadroTexto"/>
          <p:cNvSpPr txBox="1"/>
          <p:nvPr/>
        </p:nvSpPr>
        <p:spPr>
          <a:xfrm>
            <a:off x="1966032" y="3000372"/>
            <a:ext cx="2731710" cy="646331"/>
          </a:xfrm>
          <a:prstGeom prst="rect">
            <a:avLst/>
          </a:prstGeom>
          <a:noFill/>
        </p:spPr>
        <p:txBody>
          <a:bodyPr wrap="none" rtlCol="0">
            <a:spAutoFit/>
          </a:bodyPr>
          <a:lstStyle/>
          <a:p>
            <a:r>
              <a:rPr lang="es-ES" b="1" dirty="0" smtClean="0"/>
              <a:t>VEHICULOS PARTICULARES</a:t>
            </a:r>
          </a:p>
          <a:p>
            <a:r>
              <a:rPr lang="es-ES" dirty="0" smtClean="0"/>
              <a:t>Provincia Santo Domingo</a:t>
            </a:r>
          </a:p>
        </p:txBody>
      </p:sp>
      <p:sp>
        <p:nvSpPr>
          <p:cNvPr id="11" name="10 CuadroTexto"/>
          <p:cNvSpPr txBox="1"/>
          <p:nvPr/>
        </p:nvSpPr>
        <p:spPr>
          <a:xfrm>
            <a:off x="608710" y="3085927"/>
            <a:ext cx="944489" cy="369332"/>
          </a:xfrm>
          <a:prstGeom prst="rect">
            <a:avLst/>
          </a:prstGeom>
          <a:noFill/>
        </p:spPr>
        <p:txBody>
          <a:bodyPr wrap="none" rtlCol="0">
            <a:spAutoFit/>
          </a:bodyPr>
          <a:lstStyle/>
          <a:p>
            <a:r>
              <a:rPr lang="es-ES" dirty="0" smtClean="0"/>
              <a:t>500,000</a:t>
            </a:r>
          </a:p>
        </p:txBody>
      </p:sp>
      <p:sp>
        <p:nvSpPr>
          <p:cNvPr id="12" name="11 CuadroTexto"/>
          <p:cNvSpPr txBox="1"/>
          <p:nvPr/>
        </p:nvSpPr>
        <p:spPr>
          <a:xfrm>
            <a:off x="1966032" y="3857628"/>
            <a:ext cx="2253437" cy="2031325"/>
          </a:xfrm>
          <a:prstGeom prst="rect">
            <a:avLst/>
          </a:prstGeom>
          <a:noFill/>
        </p:spPr>
        <p:txBody>
          <a:bodyPr wrap="none" rtlCol="0">
            <a:spAutoFit/>
          </a:bodyPr>
          <a:lstStyle/>
          <a:p>
            <a:r>
              <a:rPr lang="es-ES" b="1" dirty="0" smtClean="0"/>
              <a:t>EN EL RESTO DEL PAIS</a:t>
            </a:r>
          </a:p>
          <a:p>
            <a:r>
              <a:rPr lang="es-ES" dirty="0" smtClean="0"/>
              <a:t>Motores</a:t>
            </a:r>
          </a:p>
          <a:p>
            <a:r>
              <a:rPr lang="es-ES" dirty="0" smtClean="0"/>
              <a:t>Camiones</a:t>
            </a:r>
          </a:p>
          <a:p>
            <a:r>
              <a:rPr lang="es-ES" dirty="0" smtClean="0"/>
              <a:t>Carros</a:t>
            </a:r>
          </a:p>
          <a:p>
            <a:r>
              <a:rPr lang="es-ES" dirty="0" smtClean="0"/>
              <a:t>Buses</a:t>
            </a:r>
          </a:p>
          <a:p>
            <a:r>
              <a:rPr lang="es-ES" dirty="0" smtClean="0"/>
              <a:t>Camionetas</a:t>
            </a:r>
          </a:p>
          <a:p>
            <a:r>
              <a:rPr lang="es-ES" dirty="0" err="1" smtClean="0"/>
              <a:t>Etc</a:t>
            </a:r>
            <a:r>
              <a:rPr lang="es-ES" dirty="0" smtClean="0"/>
              <a:t>…</a:t>
            </a:r>
          </a:p>
        </p:txBody>
      </p:sp>
      <p:sp>
        <p:nvSpPr>
          <p:cNvPr id="13" name="12 CuadroTexto"/>
          <p:cNvSpPr txBox="1"/>
          <p:nvPr/>
        </p:nvSpPr>
        <p:spPr>
          <a:xfrm>
            <a:off x="608710" y="3857628"/>
            <a:ext cx="1119217" cy="369332"/>
          </a:xfrm>
          <a:prstGeom prst="rect">
            <a:avLst/>
          </a:prstGeom>
          <a:noFill/>
        </p:spPr>
        <p:txBody>
          <a:bodyPr wrap="none" rtlCol="0">
            <a:spAutoFit/>
          </a:bodyPr>
          <a:lstStyle/>
          <a:p>
            <a:r>
              <a:rPr lang="es-ES" dirty="0" smtClean="0"/>
              <a:t>1,750,000</a:t>
            </a:r>
          </a:p>
        </p:txBody>
      </p:sp>
      <p:pic>
        <p:nvPicPr>
          <p:cNvPr id="14" name="Picture 4" descr="http://todosancri.com/v5/wp-content/uploads/2010/03/guagua.jpg"/>
          <p:cNvPicPr>
            <a:picLocks noChangeAspect="1" noChangeArrowheads="1"/>
          </p:cNvPicPr>
          <p:nvPr/>
        </p:nvPicPr>
        <p:blipFill>
          <a:blip r:embed="rId2" cstate="print"/>
          <a:srcRect t="6954"/>
          <a:stretch>
            <a:fillRect/>
          </a:stretch>
        </p:blipFill>
        <p:spPr bwMode="auto">
          <a:xfrm>
            <a:off x="5048280" y="2170826"/>
            <a:ext cx="3810000" cy="2357454"/>
          </a:xfrm>
          <a:prstGeom prst="rect">
            <a:avLst/>
          </a:prstGeom>
          <a:ln>
            <a:noFill/>
          </a:ln>
          <a:effectLst>
            <a:outerShdw blurRad="292100" dist="139700" dir="2700000" algn="tl" rotWithShape="0">
              <a:srgbClr val="333333">
                <a:alpha val="65000"/>
              </a:srgbClr>
            </a:outerShdw>
          </a:effectLst>
        </p:spPr>
      </p:pic>
      <p:pic>
        <p:nvPicPr>
          <p:cNvPr id="15" name="Picture 8" descr="http://www.yachtmollymawk.com/wp-content/uploads/2010/06/12-Moto-concho-corner-in-Luperon.jpg"/>
          <p:cNvPicPr>
            <a:picLocks noChangeAspect="1" noChangeArrowheads="1"/>
          </p:cNvPicPr>
          <p:nvPr/>
        </p:nvPicPr>
        <p:blipFill>
          <a:blip r:embed="rId3" cstate="print"/>
          <a:srcRect b="17741"/>
          <a:stretch>
            <a:fillRect/>
          </a:stretch>
        </p:blipFill>
        <p:spPr bwMode="auto">
          <a:xfrm>
            <a:off x="5000628" y="-24"/>
            <a:ext cx="3857620" cy="2107929"/>
          </a:xfrm>
          <a:prstGeom prst="rect">
            <a:avLst/>
          </a:prstGeom>
          <a:ln>
            <a:noFill/>
          </a:ln>
          <a:effectLst>
            <a:outerShdw blurRad="292100" dist="139700" dir="2700000" algn="tl" rotWithShape="0">
              <a:srgbClr val="333333">
                <a:alpha val="65000"/>
              </a:srgbClr>
            </a:outerShdw>
          </a:effectLst>
        </p:spPr>
      </p:pic>
      <p:pic>
        <p:nvPicPr>
          <p:cNvPr id="16" name="Picture 10" descr="http://4.bp.blogspot.com/_iy7u5zsVRvk/TAZMj-XMxfI/AAAAAAAAAeE/0DSTM_DVqQw/s1600/carros+del+conchoII.JPG"/>
          <p:cNvPicPr>
            <a:picLocks noChangeAspect="1" noChangeArrowheads="1"/>
          </p:cNvPicPr>
          <p:nvPr/>
        </p:nvPicPr>
        <p:blipFill>
          <a:blip r:embed="rId4" cstate="print"/>
          <a:srcRect t="11321"/>
          <a:stretch>
            <a:fillRect/>
          </a:stretch>
        </p:blipFill>
        <p:spPr bwMode="auto">
          <a:xfrm>
            <a:off x="5000628" y="4619789"/>
            <a:ext cx="3857620" cy="2238235"/>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0" y="116632"/>
            <a:ext cx="4932040" cy="923330"/>
          </a:xfrm>
          <a:prstGeom prst="rect">
            <a:avLst/>
          </a:prstGeom>
          <a:noFill/>
        </p:spPr>
        <p:txBody>
          <a:bodyPr wrap="square" rtlCol="0">
            <a:spAutoFit/>
          </a:bodyPr>
          <a:lstStyle/>
          <a:p>
            <a:pPr>
              <a:spcBef>
                <a:spcPct val="0"/>
              </a:spcBef>
              <a:defRPr/>
            </a:pPr>
            <a:r>
              <a:rPr lang="es-ES" dirty="0" smtClean="0">
                <a:solidFill>
                  <a:schemeClr val="tx2">
                    <a:lumMod val="75000"/>
                  </a:schemeClr>
                </a:solidFill>
                <a:latin typeface="Gill Sans Ultra Bold" pitchFamily="34" charset="0"/>
              </a:rPr>
              <a:t>FLOTA </a:t>
            </a:r>
            <a:r>
              <a:rPr lang="es-ES" dirty="0" smtClean="0">
                <a:solidFill>
                  <a:schemeClr val="tx2">
                    <a:lumMod val="75000"/>
                  </a:schemeClr>
                </a:solidFill>
                <a:latin typeface="Gill Sans Ultra Bold" pitchFamily="34" charset="0"/>
              </a:rPr>
              <a:t>VEHICULAR Y DE TRANSPORTE PARA AQUELLA OCASIÓN </a:t>
            </a:r>
            <a:endParaRPr lang="es-ES" dirty="0" smtClean="0">
              <a:solidFill>
                <a:schemeClr val="tx2">
                  <a:lumMod val="75000"/>
                </a:schemeClr>
              </a:solidFill>
              <a:latin typeface="Gill Sans Ultra Bold"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redondeado"/>
          <p:cNvSpPr/>
          <p:nvPr/>
        </p:nvSpPr>
        <p:spPr>
          <a:xfrm>
            <a:off x="228600" y="1751692"/>
            <a:ext cx="8774111" cy="4267200"/>
          </a:xfrm>
          <a:prstGeom prst="roundRect">
            <a:avLst>
              <a:gd name="adj" fmla="val 6000"/>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dirty="0">
              <a:solidFill>
                <a:schemeClr val="tx1"/>
              </a:solidFill>
            </a:endParaRPr>
          </a:p>
        </p:txBody>
      </p:sp>
      <p:pic>
        <p:nvPicPr>
          <p:cNvPr id="2" name="Picture 7" descr="Mapa Sto dgo"/>
          <p:cNvPicPr>
            <a:picLocks noChangeAspect="1" noChangeArrowheads="1"/>
          </p:cNvPicPr>
          <p:nvPr/>
        </p:nvPicPr>
        <p:blipFill>
          <a:blip r:embed="rId2" cstate="print"/>
          <a:srcRect l="39443" t="2086" r="30795" b="5107"/>
          <a:stretch>
            <a:fillRect/>
          </a:stretch>
        </p:blipFill>
        <p:spPr bwMode="auto">
          <a:xfrm>
            <a:off x="4953000" y="260648"/>
            <a:ext cx="3733800" cy="6318310"/>
          </a:xfrm>
          <a:prstGeom prst="rect">
            <a:avLst/>
          </a:prstGeom>
          <a:ln w="38100">
            <a:solidFill>
              <a:schemeClr val="accent3">
                <a:lumMod val="50000"/>
              </a:schemeClr>
            </a:solidFill>
          </a:ln>
          <a:effectLst>
            <a:outerShdw blurRad="292100" dist="139700" dir="2700000" algn="tl" rotWithShape="0">
              <a:srgbClr val="333333">
                <a:alpha val="65000"/>
              </a:srgbClr>
            </a:outerShdw>
          </a:effectLst>
        </p:spPr>
      </p:pic>
      <p:grpSp>
        <p:nvGrpSpPr>
          <p:cNvPr id="4" name="3 Grupo"/>
          <p:cNvGrpSpPr/>
          <p:nvPr/>
        </p:nvGrpSpPr>
        <p:grpSpPr>
          <a:xfrm>
            <a:off x="5884829" y="472088"/>
            <a:ext cx="2176215" cy="5122722"/>
            <a:chOff x="5884829" y="472088"/>
            <a:chExt cx="2176215" cy="5122722"/>
          </a:xfrm>
        </p:grpSpPr>
        <p:sp>
          <p:nvSpPr>
            <p:cNvPr id="5" name="Freeform 38"/>
            <p:cNvSpPr>
              <a:spLocks/>
            </p:cNvSpPr>
            <p:nvPr/>
          </p:nvSpPr>
          <p:spPr bwMode="auto">
            <a:xfrm>
              <a:off x="6813532" y="472088"/>
              <a:ext cx="1247512" cy="2081168"/>
            </a:xfrm>
            <a:custGeom>
              <a:avLst/>
              <a:gdLst/>
              <a:ahLst/>
              <a:cxnLst>
                <a:cxn ang="0">
                  <a:pos x="573" y="0"/>
                </a:cxn>
                <a:cxn ang="0">
                  <a:pos x="564" y="18"/>
                </a:cxn>
                <a:cxn ang="0">
                  <a:pos x="531" y="42"/>
                </a:cxn>
                <a:cxn ang="0">
                  <a:pos x="510" y="39"/>
                </a:cxn>
                <a:cxn ang="0">
                  <a:pos x="486" y="36"/>
                </a:cxn>
                <a:cxn ang="0">
                  <a:pos x="465" y="51"/>
                </a:cxn>
                <a:cxn ang="0">
                  <a:pos x="459" y="69"/>
                </a:cxn>
                <a:cxn ang="0">
                  <a:pos x="438" y="96"/>
                </a:cxn>
                <a:cxn ang="0">
                  <a:pos x="426" y="120"/>
                </a:cxn>
                <a:cxn ang="0">
                  <a:pos x="414" y="144"/>
                </a:cxn>
                <a:cxn ang="0">
                  <a:pos x="399" y="159"/>
                </a:cxn>
                <a:cxn ang="0">
                  <a:pos x="384" y="177"/>
                </a:cxn>
                <a:cxn ang="0">
                  <a:pos x="363" y="207"/>
                </a:cxn>
                <a:cxn ang="0">
                  <a:pos x="348" y="276"/>
                </a:cxn>
                <a:cxn ang="0">
                  <a:pos x="333" y="303"/>
                </a:cxn>
                <a:cxn ang="0">
                  <a:pos x="312" y="339"/>
                </a:cxn>
                <a:cxn ang="0">
                  <a:pos x="300" y="360"/>
                </a:cxn>
                <a:cxn ang="0">
                  <a:pos x="282" y="375"/>
                </a:cxn>
                <a:cxn ang="0">
                  <a:pos x="261" y="390"/>
                </a:cxn>
                <a:cxn ang="0">
                  <a:pos x="237" y="396"/>
                </a:cxn>
                <a:cxn ang="0">
                  <a:pos x="210" y="399"/>
                </a:cxn>
                <a:cxn ang="0">
                  <a:pos x="180" y="399"/>
                </a:cxn>
                <a:cxn ang="0">
                  <a:pos x="162" y="399"/>
                </a:cxn>
                <a:cxn ang="0">
                  <a:pos x="138" y="399"/>
                </a:cxn>
                <a:cxn ang="0">
                  <a:pos x="108" y="414"/>
                </a:cxn>
                <a:cxn ang="0">
                  <a:pos x="81" y="447"/>
                </a:cxn>
                <a:cxn ang="0">
                  <a:pos x="66" y="471"/>
                </a:cxn>
                <a:cxn ang="0">
                  <a:pos x="57" y="501"/>
                </a:cxn>
                <a:cxn ang="0">
                  <a:pos x="51" y="531"/>
                </a:cxn>
                <a:cxn ang="0">
                  <a:pos x="75" y="561"/>
                </a:cxn>
                <a:cxn ang="0">
                  <a:pos x="75" y="582"/>
                </a:cxn>
                <a:cxn ang="0">
                  <a:pos x="81" y="600"/>
                </a:cxn>
                <a:cxn ang="0">
                  <a:pos x="78" y="630"/>
                </a:cxn>
                <a:cxn ang="0">
                  <a:pos x="57" y="705"/>
                </a:cxn>
                <a:cxn ang="0">
                  <a:pos x="51" y="735"/>
                </a:cxn>
                <a:cxn ang="0">
                  <a:pos x="27" y="798"/>
                </a:cxn>
                <a:cxn ang="0">
                  <a:pos x="9" y="888"/>
                </a:cxn>
                <a:cxn ang="0">
                  <a:pos x="0" y="927"/>
                </a:cxn>
              </a:cxnLst>
              <a:rect l="0" t="0" r="r" b="b"/>
              <a:pathLst>
                <a:path w="573" h="927">
                  <a:moveTo>
                    <a:pt x="573" y="0"/>
                  </a:moveTo>
                  <a:cubicBezTo>
                    <a:pt x="572" y="5"/>
                    <a:pt x="571" y="11"/>
                    <a:pt x="564" y="18"/>
                  </a:cubicBezTo>
                  <a:cubicBezTo>
                    <a:pt x="557" y="25"/>
                    <a:pt x="540" y="38"/>
                    <a:pt x="531" y="42"/>
                  </a:cubicBezTo>
                  <a:cubicBezTo>
                    <a:pt x="522" y="46"/>
                    <a:pt x="517" y="40"/>
                    <a:pt x="510" y="39"/>
                  </a:cubicBezTo>
                  <a:cubicBezTo>
                    <a:pt x="503" y="38"/>
                    <a:pt x="493" y="34"/>
                    <a:pt x="486" y="36"/>
                  </a:cubicBezTo>
                  <a:cubicBezTo>
                    <a:pt x="479" y="38"/>
                    <a:pt x="469" y="46"/>
                    <a:pt x="465" y="51"/>
                  </a:cubicBezTo>
                  <a:cubicBezTo>
                    <a:pt x="461" y="56"/>
                    <a:pt x="463" y="62"/>
                    <a:pt x="459" y="69"/>
                  </a:cubicBezTo>
                  <a:cubicBezTo>
                    <a:pt x="455" y="76"/>
                    <a:pt x="444" y="87"/>
                    <a:pt x="438" y="96"/>
                  </a:cubicBezTo>
                  <a:cubicBezTo>
                    <a:pt x="432" y="105"/>
                    <a:pt x="430" y="112"/>
                    <a:pt x="426" y="120"/>
                  </a:cubicBezTo>
                  <a:cubicBezTo>
                    <a:pt x="422" y="128"/>
                    <a:pt x="418" y="137"/>
                    <a:pt x="414" y="144"/>
                  </a:cubicBezTo>
                  <a:cubicBezTo>
                    <a:pt x="410" y="151"/>
                    <a:pt x="404" y="153"/>
                    <a:pt x="399" y="159"/>
                  </a:cubicBezTo>
                  <a:cubicBezTo>
                    <a:pt x="394" y="165"/>
                    <a:pt x="390" y="169"/>
                    <a:pt x="384" y="177"/>
                  </a:cubicBezTo>
                  <a:cubicBezTo>
                    <a:pt x="378" y="185"/>
                    <a:pt x="369" y="191"/>
                    <a:pt x="363" y="207"/>
                  </a:cubicBezTo>
                  <a:cubicBezTo>
                    <a:pt x="357" y="223"/>
                    <a:pt x="353" y="260"/>
                    <a:pt x="348" y="276"/>
                  </a:cubicBezTo>
                  <a:cubicBezTo>
                    <a:pt x="343" y="292"/>
                    <a:pt x="339" y="293"/>
                    <a:pt x="333" y="303"/>
                  </a:cubicBezTo>
                  <a:cubicBezTo>
                    <a:pt x="327" y="313"/>
                    <a:pt x="317" y="330"/>
                    <a:pt x="312" y="339"/>
                  </a:cubicBezTo>
                  <a:cubicBezTo>
                    <a:pt x="307" y="348"/>
                    <a:pt x="305" y="354"/>
                    <a:pt x="300" y="360"/>
                  </a:cubicBezTo>
                  <a:cubicBezTo>
                    <a:pt x="295" y="366"/>
                    <a:pt x="288" y="370"/>
                    <a:pt x="282" y="375"/>
                  </a:cubicBezTo>
                  <a:cubicBezTo>
                    <a:pt x="276" y="380"/>
                    <a:pt x="268" y="387"/>
                    <a:pt x="261" y="390"/>
                  </a:cubicBezTo>
                  <a:cubicBezTo>
                    <a:pt x="254" y="393"/>
                    <a:pt x="246" y="395"/>
                    <a:pt x="237" y="396"/>
                  </a:cubicBezTo>
                  <a:cubicBezTo>
                    <a:pt x="228" y="397"/>
                    <a:pt x="219" y="399"/>
                    <a:pt x="210" y="399"/>
                  </a:cubicBezTo>
                  <a:cubicBezTo>
                    <a:pt x="201" y="399"/>
                    <a:pt x="188" y="399"/>
                    <a:pt x="180" y="399"/>
                  </a:cubicBezTo>
                  <a:cubicBezTo>
                    <a:pt x="172" y="399"/>
                    <a:pt x="169" y="399"/>
                    <a:pt x="162" y="399"/>
                  </a:cubicBezTo>
                  <a:cubicBezTo>
                    <a:pt x="155" y="399"/>
                    <a:pt x="147" y="397"/>
                    <a:pt x="138" y="399"/>
                  </a:cubicBezTo>
                  <a:cubicBezTo>
                    <a:pt x="129" y="401"/>
                    <a:pt x="117" y="406"/>
                    <a:pt x="108" y="414"/>
                  </a:cubicBezTo>
                  <a:cubicBezTo>
                    <a:pt x="99" y="422"/>
                    <a:pt x="88" y="438"/>
                    <a:pt x="81" y="447"/>
                  </a:cubicBezTo>
                  <a:cubicBezTo>
                    <a:pt x="74" y="456"/>
                    <a:pt x="70" y="462"/>
                    <a:pt x="66" y="471"/>
                  </a:cubicBezTo>
                  <a:cubicBezTo>
                    <a:pt x="62" y="480"/>
                    <a:pt x="60" y="491"/>
                    <a:pt x="57" y="501"/>
                  </a:cubicBezTo>
                  <a:cubicBezTo>
                    <a:pt x="54" y="511"/>
                    <a:pt x="48" y="521"/>
                    <a:pt x="51" y="531"/>
                  </a:cubicBezTo>
                  <a:cubicBezTo>
                    <a:pt x="54" y="541"/>
                    <a:pt x="71" y="553"/>
                    <a:pt x="75" y="561"/>
                  </a:cubicBezTo>
                  <a:cubicBezTo>
                    <a:pt x="79" y="569"/>
                    <a:pt x="74" y="576"/>
                    <a:pt x="75" y="582"/>
                  </a:cubicBezTo>
                  <a:cubicBezTo>
                    <a:pt x="76" y="588"/>
                    <a:pt x="80" y="592"/>
                    <a:pt x="81" y="600"/>
                  </a:cubicBezTo>
                  <a:cubicBezTo>
                    <a:pt x="82" y="608"/>
                    <a:pt x="82" y="613"/>
                    <a:pt x="78" y="630"/>
                  </a:cubicBezTo>
                  <a:cubicBezTo>
                    <a:pt x="74" y="647"/>
                    <a:pt x="61" y="688"/>
                    <a:pt x="57" y="705"/>
                  </a:cubicBezTo>
                  <a:cubicBezTo>
                    <a:pt x="53" y="722"/>
                    <a:pt x="56" y="720"/>
                    <a:pt x="51" y="735"/>
                  </a:cubicBezTo>
                  <a:cubicBezTo>
                    <a:pt x="46" y="750"/>
                    <a:pt x="34" y="773"/>
                    <a:pt x="27" y="798"/>
                  </a:cubicBezTo>
                  <a:cubicBezTo>
                    <a:pt x="20" y="823"/>
                    <a:pt x="14" y="867"/>
                    <a:pt x="9" y="888"/>
                  </a:cubicBezTo>
                  <a:cubicBezTo>
                    <a:pt x="4" y="909"/>
                    <a:pt x="1" y="920"/>
                    <a:pt x="0" y="927"/>
                  </a:cubicBezTo>
                </a:path>
              </a:pathLst>
            </a:custGeom>
            <a:noFill/>
            <a:ln w="85725" cap="flat" cmpd="sng">
              <a:solidFill>
                <a:srgbClr val="FF0000"/>
              </a:solidFill>
              <a:prstDash val="solid"/>
              <a:round/>
              <a:headEnd type="none" w="med" len="med"/>
              <a:tailEnd type="none" w="med" len="med"/>
            </a:ln>
            <a:effectLst/>
          </p:spPr>
          <p:txBody>
            <a:bodyPr/>
            <a:lstStyle/>
            <a:p>
              <a:endParaRPr lang="en-US"/>
            </a:p>
          </p:txBody>
        </p:sp>
        <p:sp>
          <p:nvSpPr>
            <p:cNvPr id="6" name="Line 39"/>
            <p:cNvSpPr>
              <a:spLocks noChangeShapeType="1"/>
            </p:cNvSpPr>
            <p:nvPr/>
          </p:nvSpPr>
          <p:spPr bwMode="auto">
            <a:xfrm flipV="1">
              <a:off x="6680860" y="2535434"/>
              <a:ext cx="132671" cy="1498996"/>
            </a:xfrm>
            <a:prstGeom prst="line">
              <a:avLst/>
            </a:prstGeom>
            <a:noFill/>
            <a:ln w="85725">
              <a:solidFill>
                <a:srgbClr val="FF0000"/>
              </a:solidFill>
              <a:round/>
              <a:headEnd/>
              <a:tailEnd/>
            </a:ln>
            <a:effectLst/>
          </p:spPr>
          <p:txBody>
            <a:bodyPr/>
            <a:lstStyle/>
            <a:p>
              <a:endParaRPr lang="en-US"/>
            </a:p>
          </p:txBody>
        </p:sp>
        <p:sp>
          <p:nvSpPr>
            <p:cNvPr id="7" name="Freeform 40"/>
            <p:cNvSpPr>
              <a:spLocks/>
            </p:cNvSpPr>
            <p:nvPr/>
          </p:nvSpPr>
          <p:spPr bwMode="auto">
            <a:xfrm>
              <a:off x="5884829" y="4034430"/>
              <a:ext cx="994049" cy="1560380"/>
            </a:xfrm>
            <a:custGeom>
              <a:avLst/>
              <a:gdLst/>
              <a:ahLst/>
              <a:cxnLst>
                <a:cxn ang="0">
                  <a:pos x="13" y="637"/>
                </a:cxn>
                <a:cxn ang="0">
                  <a:pos x="6" y="618"/>
                </a:cxn>
                <a:cxn ang="0">
                  <a:pos x="0" y="594"/>
                </a:cxn>
                <a:cxn ang="0">
                  <a:pos x="333" y="499"/>
                </a:cxn>
                <a:cxn ang="0">
                  <a:pos x="386" y="478"/>
                </a:cxn>
                <a:cxn ang="0">
                  <a:pos x="450" y="461"/>
                </a:cxn>
                <a:cxn ang="0">
                  <a:pos x="480" y="453"/>
                </a:cxn>
                <a:cxn ang="0">
                  <a:pos x="507" y="445"/>
                </a:cxn>
                <a:cxn ang="0">
                  <a:pos x="501" y="422"/>
                </a:cxn>
                <a:cxn ang="0">
                  <a:pos x="470" y="318"/>
                </a:cxn>
                <a:cxn ang="0">
                  <a:pos x="462" y="286"/>
                </a:cxn>
                <a:cxn ang="0">
                  <a:pos x="424" y="0"/>
                </a:cxn>
              </a:cxnLst>
              <a:rect l="0" t="0" r="r" b="b"/>
              <a:pathLst>
                <a:path w="508" h="637">
                  <a:moveTo>
                    <a:pt x="13" y="637"/>
                  </a:moveTo>
                  <a:cubicBezTo>
                    <a:pt x="11" y="629"/>
                    <a:pt x="10" y="625"/>
                    <a:pt x="6" y="618"/>
                  </a:cubicBezTo>
                  <a:cubicBezTo>
                    <a:pt x="4" y="610"/>
                    <a:pt x="0" y="602"/>
                    <a:pt x="0" y="594"/>
                  </a:cubicBezTo>
                  <a:cubicBezTo>
                    <a:pt x="111" y="562"/>
                    <a:pt x="222" y="532"/>
                    <a:pt x="333" y="499"/>
                  </a:cubicBezTo>
                  <a:cubicBezTo>
                    <a:pt x="346" y="495"/>
                    <a:pt x="368" y="483"/>
                    <a:pt x="386" y="478"/>
                  </a:cubicBezTo>
                  <a:cubicBezTo>
                    <a:pt x="396" y="470"/>
                    <a:pt x="436" y="462"/>
                    <a:pt x="450" y="461"/>
                  </a:cubicBezTo>
                  <a:cubicBezTo>
                    <a:pt x="460" y="458"/>
                    <a:pt x="470" y="455"/>
                    <a:pt x="480" y="453"/>
                  </a:cubicBezTo>
                  <a:cubicBezTo>
                    <a:pt x="488" y="448"/>
                    <a:pt x="507" y="445"/>
                    <a:pt x="507" y="445"/>
                  </a:cubicBezTo>
                  <a:cubicBezTo>
                    <a:pt x="507" y="445"/>
                    <a:pt x="508" y="422"/>
                    <a:pt x="501" y="422"/>
                  </a:cubicBezTo>
                  <a:lnTo>
                    <a:pt x="470" y="318"/>
                  </a:lnTo>
                  <a:cubicBezTo>
                    <a:pt x="470" y="317"/>
                    <a:pt x="462" y="288"/>
                    <a:pt x="462" y="286"/>
                  </a:cubicBezTo>
                  <a:lnTo>
                    <a:pt x="424" y="0"/>
                  </a:lnTo>
                </a:path>
              </a:pathLst>
            </a:custGeom>
            <a:noFill/>
            <a:ln w="85725" cap="flat" cmpd="sng">
              <a:solidFill>
                <a:srgbClr val="FF0000"/>
              </a:solidFill>
              <a:prstDash val="solid"/>
              <a:round/>
              <a:headEnd type="none" w="med" len="med"/>
              <a:tailEnd type="none" w="med" len="med"/>
            </a:ln>
            <a:effectLst/>
          </p:spPr>
          <p:txBody>
            <a:bodyPr/>
            <a:lstStyle/>
            <a:p>
              <a:endParaRPr lang="en-US"/>
            </a:p>
          </p:txBody>
        </p:sp>
      </p:grpSp>
      <p:grpSp>
        <p:nvGrpSpPr>
          <p:cNvPr id="8" name="7 Grupo"/>
          <p:cNvGrpSpPr/>
          <p:nvPr/>
        </p:nvGrpSpPr>
        <p:grpSpPr>
          <a:xfrm>
            <a:off x="5827403" y="472088"/>
            <a:ext cx="2334630" cy="5207869"/>
            <a:chOff x="5827403" y="472088"/>
            <a:chExt cx="2334630" cy="5207869"/>
          </a:xfrm>
        </p:grpSpPr>
        <p:sp>
          <p:nvSpPr>
            <p:cNvPr id="9" name="Oval 128"/>
            <p:cNvSpPr>
              <a:spLocks noChangeArrowheads="1"/>
            </p:cNvSpPr>
            <p:nvPr/>
          </p:nvSpPr>
          <p:spPr bwMode="auto">
            <a:xfrm>
              <a:off x="8045202" y="472088"/>
              <a:ext cx="116831"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0" name="Oval 129"/>
            <p:cNvSpPr>
              <a:spLocks noChangeArrowheads="1"/>
            </p:cNvSpPr>
            <p:nvPr/>
          </p:nvSpPr>
          <p:spPr bwMode="auto">
            <a:xfrm>
              <a:off x="7712532" y="741392"/>
              <a:ext cx="116831"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1" name="Oval 130"/>
            <p:cNvSpPr>
              <a:spLocks noChangeArrowheads="1"/>
            </p:cNvSpPr>
            <p:nvPr/>
          </p:nvSpPr>
          <p:spPr bwMode="auto">
            <a:xfrm>
              <a:off x="7506579" y="1086926"/>
              <a:ext cx="116830"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2" name="Oval 131"/>
            <p:cNvSpPr>
              <a:spLocks noChangeArrowheads="1"/>
            </p:cNvSpPr>
            <p:nvPr/>
          </p:nvSpPr>
          <p:spPr bwMode="auto">
            <a:xfrm>
              <a:off x="7057094" y="1337425"/>
              <a:ext cx="116830"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3" name="Oval 132"/>
            <p:cNvSpPr>
              <a:spLocks noChangeArrowheads="1"/>
            </p:cNvSpPr>
            <p:nvPr/>
          </p:nvSpPr>
          <p:spPr bwMode="auto">
            <a:xfrm>
              <a:off x="6916470" y="1818609"/>
              <a:ext cx="116831"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4" name="Oval 133"/>
            <p:cNvSpPr>
              <a:spLocks noChangeArrowheads="1"/>
            </p:cNvSpPr>
            <p:nvPr/>
          </p:nvSpPr>
          <p:spPr bwMode="auto">
            <a:xfrm>
              <a:off x="6787790" y="2448306"/>
              <a:ext cx="116830"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5" name="Oval 134"/>
            <p:cNvSpPr>
              <a:spLocks noChangeArrowheads="1"/>
            </p:cNvSpPr>
            <p:nvPr/>
          </p:nvSpPr>
          <p:spPr bwMode="auto">
            <a:xfrm>
              <a:off x="6724424" y="2806719"/>
              <a:ext cx="116830"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6" name="Oval 135"/>
            <p:cNvSpPr>
              <a:spLocks noChangeArrowheads="1"/>
            </p:cNvSpPr>
            <p:nvPr/>
          </p:nvSpPr>
          <p:spPr bwMode="auto">
            <a:xfrm>
              <a:off x="6698681" y="3167111"/>
              <a:ext cx="116831"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7" name="Oval 136"/>
            <p:cNvSpPr>
              <a:spLocks noChangeArrowheads="1"/>
            </p:cNvSpPr>
            <p:nvPr/>
          </p:nvSpPr>
          <p:spPr bwMode="auto">
            <a:xfrm>
              <a:off x="6659078" y="3525523"/>
              <a:ext cx="116831"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8" name="Oval 137"/>
            <p:cNvSpPr>
              <a:spLocks noChangeArrowheads="1"/>
            </p:cNvSpPr>
            <p:nvPr/>
          </p:nvSpPr>
          <p:spPr bwMode="auto">
            <a:xfrm>
              <a:off x="6635316" y="3975024"/>
              <a:ext cx="116831"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19" name="Oval 139"/>
            <p:cNvSpPr>
              <a:spLocks noChangeArrowheads="1"/>
            </p:cNvSpPr>
            <p:nvPr/>
          </p:nvSpPr>
          <p:spPr bwMode="auto">
            <a:xfrm>
              <a:off x="6724424" y="4602740"/>
              <a:ext cx="116830"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20" name="Oval 140"/>
            <p:cNvSpPr>
              <a:spLocks noChangeArrowheads="1"/>
            </p:cNvSpPr>
            <p:nvPr/>
          </p:nvSpPr>
          <p:spPr bwMode="auto">
            <a:xfrm>
              <a:off x="6815512" y="5052241"/>
              <a:ext cx="116830"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21" name="Oval 141"/>
            <p:cNvSpPr>
              <a:spLocks noChangeArrowheads="1"/>
            </p:cNvSpPr>
            <p:nvPr/>
          </p:nvSpPr>
          <p:spPr bwMode="auto">
            <a:xfrm>
              <a:off x="6518486" y="5200754"/>
              <a:ext cx="116830" cy="89109"/>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22" name="Oval 142"/>
            <p:cNvSpPr>
              <a:spLocks noChangeArrowheads="1"/>
            </p:cNvSpPr>
            <p:nvPr/>
          </p:nvSpPr>
          <p:spPr bwMode="auto">
            <a:xfrm>
              <a:off x="6150173" y="5359168"/>
              <a:ext cx="116830"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23" name="Oval 143"/>
            <p:cNvSpPr>
              <a:spLocks noChangeArrowheads="1"/>
            </p:cNvSpPr>
            <p:nvPr/>
          </p:nvSpPr>
          <p:spPr bwMode="auto">
            <a:xfrm>
              <a:off x="5827403" y="5590850"/>
              <a:ext cx="116831" cy="89107"/>
            </a:xfrm>
            <a:prstGeom prst="ellipse">
              <a:avLst/>
            </a:prstGeom>
            <a:solidFill>
              <a:schemeClr val="tx1"/>
            </a:solidFill>
            <a:ln w="38100">
              <a:solidFill>
                <a:schemeClr val="tx1"/>
              </a:solidFill>
              <a:round/>
              <a:headEnd/>
              <a:tailEnd/>
            </a:ln>
            <a:effectLst/>
          </p:spPr>
          <p:txBody>
            <a:bodyPr wrap="none" anchor="ctr"/>
            <a:lstStyle/>
            <a:p>
              <a:endParaRPr lang="en-US"/>
            </a:p>
          </p:txBody>
        </p:sp>
        <p:sp>
          <p:nvSpPr>
            <p:cNvPr id="24" name="Oval 137"/>
            <p:cNvSpPr>
              <a:spLocks noChangeArrowheads="1"/>
            </p:cNvSpPr>
            <p:nvPr/>
          </p:nvSpPr>
          <p:spPr bwMode="auto">
            <a:xfrm>
              <a:off x="6672267" y="4267200"/>
              <a:ext cx="116831" cy="89107"/>
            </a:xfrm>
            <a:prstGeom prst="ellipse">
              <a:avLst/>
            </a:prstGeom>
            <a:solidFill>
              <a:schemeClr val="tx1"/>
            </a:solidFill>
            <a:ln w="38100">
              <a:solidFill>
                <a:schemeClr val="tx1"/>
              </a:solidFill>
              <a:round/>
              <a:headEnd/>
              <a:tailEnd/>
            </a:ln>
            <a:effectLst/>
          </p:spPr>
          <p:txBody>
            <a:bodyPr wrap="none" anchor="ctr"/>
            <a:lstStyle/>
            <a:p>
              <a:endParaRPr lang="en-US"/>
            </a:p>
          </p:txBody>
        </p:sp>
      </p:grpSp>
      <p:grpSp>
        <p:nvGrpSpPr>
          <p:cNvPr id="26" name="25 Grupo"/>
          <p:cNvGrpSpPr/>
          <p:nvPr/>
        </p:nvGrpSpPr>
        <p:grpSpPr>
          <a:xfrm>
            <a:off x="467544" y="3647093"/>
            <a:ext cx="4104456" cy="1514983"/>
            <a:chOff x="-206761" y="1828798"/>
            <a:chExt cx="9400444" cy="3469769"/>
          </a:xfrm>
        </p:grpSpPr>
        <p:pic>
          <p:nvPicPr>
            <p:cNvPr id="27" name="Picture 2" descr="DSC00883"/>
            <p:cNvPicPr>
              <a:picLocks noChangeAspect="1" noChangeArrowheads="1"/>
            </p:cNvPicPr>
            <p:nvPr/>
          </p:nvPicPr>
          <p:blipFill>
            <a:blip r:embed="rId3" cstate="print"/>
            <a:srcRect/>
            <a:stretch>
              <a:fillRect/>
            </a:stretch>
          </p:blipFill>
          <p:spPr bwMode="auto">
            <a:xfrm>
              <a:off x="4723412" y="1828800"/>
              <a:ext cx="4470271" cy="3351926"/>
            </a:xfrm>
            <a:prstGeom prst="rect">
              <a:avLst/>
            </a:prstGeom>
            <a:ln>
              <a:noFill/>
            </a:ln>
            <a:effectLst>
              <a:outerShdw blurRad="292100" dist="139700" dir="2700000" algn="tl" rotWithShape="0">
                <a:srgbClr val="333333">
                  <a:alpha val="65000"/>
                </a:srgbClr>
              </a:outerShdw>
            </a:effectLst>
          </p:spPr>
        </p:pic>
        <p:pic>
          <p:nvPicPr>
            <p:cNvPr id="28" name="Picture 2" descr="Feria, Estacion Metro Teatro Nac"/>
            <p:cNvPicPr>
              <a:picLocks noChangeAspect="1" noChangeArrowheads="1"/>
            </p:cNvPicPr>
            <p:nvPr/>
          </p:nvPicPr>
          <p:blipFill>
            <a:blip r:embed="rId4" cstate="print"/>
            <a:srcRect/>
            <a:stretch>
              <a:fillRect/>
            </a:stretch>
          </p:blipFill>
          <p:spPr bwMode="auto">
            <a:xfrm>
              <a:off x="-206761" y="1828798"/>
              <a:ext cx="4626362" cy="3469769"/>
            </a:xfrm>
            <a:prstGeom prst="rect">
              <a:avLst/>
            </a:prstGeom>
            <a:ln>
              <a:noFill/>
            </a:ln>
            <a:effectLst>
              <a:outerShdw blurRad="292100" dist="139700" dir="2700000" algn="tl" rotWithShape="0">
                <a:srgbClr val="333333">
                  <a:alpha val="65000"/>
                </a:srgbClr>
              </a:outerShdw>
            </a:effectLst>
          </p:spPr>
        </p:pic>
      </p:grpSp>
      <p:sp>
        <p:nvSpPr>
          <p:cNvPr id="30" name="29 CuadroTexto"/>
          <p:cNvSpPr txBox="1"/>
          <p:nvPr/>
        </p:nvSpPr>
        <p:spPr>
          <a:xfrm>
            <a:off x="251520" y="469121"/>
            <a:ext cx="4464496" cy="1015663"/>
          </a:xfrm>
          <a:prstGeom prst="rect">
            <a:avLst/>
          </a:prstGeom>
          <a:noFill/>
        </p:spPr>
        <p:txBody>
          <a:bodyPr wrap="square" rtlCol="0">
            <a:spAutoFit/>
          </a:bodyPr>
          <a:lstStyle/>
          <a:p>
            <a:r>
              <a:rPr lang="es-ES" sz="2000" dirty="0" smtClean="0">
                <a:solidFill>
                  <a:schemeClr val="tx2">
                    <a:lumMod val="75000"/>
                  </a:schemeClr>
                </a:solidFill>
                <a:latin typeface="Gill Sans Ultra Bold" pitchFamily="34" charset="0"/>
              </a:rPr>
              <a:t>CONSTRUCCION Y PUESTA EN MARCHA</a:t>
            </a:r>
            <a:r>
              <a:rPr lang="es-ES" sz="2000" dirty="0" smtClean="0">
                <a:solidFill>
                  <a:schemeClr val="tx2">
                    <a:lumMod val="75000"/>
                  </a:schemeClr>
                </a:solidFill>
                <a:latin typeface="Gill Sans Ultra Bold" pitchFamily="34" charset="0"/>
              </a:rPr>
              <a:t> </a:t>
            </a:r>
            <a:r>
              <a:rPr lang="es-ES" sz="2000" dirty="0" smtClean="0">
                <a:solidFill>
                  <a:schemeClr val="tx2">
                    <a:lumMod val="75000"/>
                  </a:schemeClr>
                </a:solidFill>
                <a:latin typeface="Gill Sans Ultra Bold" pitchFamily="34" charset="0"/>
              </a:rPr>
              <a:t>DE </a:t>
            </a:r>
            <a:r>
              <a:rPr lang="es-ES" sz="2000" dirty="0" smtClean="0">
                <a:solidFill>
                  <a:schemeClr val="tx2">
                    <a:lumMod val="75000"/>
                  </a:schemeClr>
                </a:solidFill>
                <a:latin typeface="Gill Sans Ultra Bold" pitchFamily="34" charset="0"/>
              </a:rPr>
              <a:t>LA LINEA 1</a:t>
            </a:r>
          </a:p>
          <a:p>
            <a:r>
              <a:rPr lang="en-US" sz="2000" dirty="0" smtClean="0">
                <a:solidFill>
                  <a:schemeClr val="tx2">
                    <a:lumMod val="75000"/>
                  </a:schemeClr>
                </a:solidFill>
                <a:latin typeface="Gill Sans Ultra Bold" pitchFamily="34" charset="0"/>
              </a:rPr>
              <a:t>METRO DE SANTO DOMINGO</a:t>
            </a:r>
            <a:endParaRPr lang="es-ES" sz="2000" dirty="0">
              <a:solidFill>
                <a:schemeClr val="tx2">
                  <a:lumMod val="75000"/>
                </a:schemeClr>
              </a:solidFill>
              <a:latin typeface="Gill Sans Ultra Bold" pitchFamily="34" charset="0"/>
            </a:endParaRPr>
          </a:p>
        </p:txBody>
      </p:sp>
      <p:sp>
        <p:nvSpPr>
          <p:cNvPr id="31" name="Text Box 4"/>
          <p:cNvSpPr txBox="1">
            <a:spLocks noChangeArrowheads="1"/>
          </p:cNvSpPr>
          <p:nvPr/>
        </p:nvSpPr>
        <p:spPr bwMode="auto">
          <a:xfrm>
            <a:off x="971600" y="5160094"/>
            <a:ext cx="2592288" cy="707886"/>
          </a:xfrm>
          <a:prstGeom prst="rect">
            <a:avLst/>
          </a:prstGeom>
          <a:noFill/>
          <a:ln w="9525">
            <a:noFill/>
            <a:miter lim="800000"/>
            <a:headEnd/>
            <a:tailEnd/>
          </a:ln>
        </p:spPr>
        <p:txBody>
          <a:bodyPr wrap="square">
            <a:spAutoFit/>
          </a:bodyPr>
          <a:lstStyle/>
          <a:p>
            <a:pPr algn="just"/>
            <a:r>
              <a:rPr lang="es-DO" sz="2000" b="1" dirty="0" smtClean="0">
                <a:solidFill>
                  <a:schemeClr val="tx2">
                    <a:lumMod val="75000"/>
                  </a:schemeClr>
                </a:solidFill>
              </a:rPr>
              <a:t>16 PARADAS</a:t>
            </a:r>
          </a:p>
          <a:p>
            <a:pPr algn="just"/>
            <a:r>
              <a:rPr lang="es-DO" sz="2000" b="1" dirty="0" smtClean="0">
                <a:solidFill>
                  <a:schemeClr val="tx2">
                    <a:lumMod val="75000"/>
                  </a:schemeClr>
                </a:solidFill>
              </a:rPr>
              <a:t>14.4KM DE LONGITUD</a:t>
            </a:r>
          </a:p>
        </p:txBody>
      </p:sp>
      <p:grpSp>
        <p:nvGrpSpPr>
          <p:cNvPr id="44" name="43 Grupo"/>
          <p:cNvGrpSpPr/>
          <p:nvPr/>
        </p:nvGrpSpPr>
        <p:grpSpPr>
          <a:xfrm>
            <a:off x="467544" y="2029560"/>
            <a:ext cx="4104456" cy="1453648"/>
            <a:chOff x="467544" y="2182868"/>
            <a:chExt cx="4104456" cy="1453648"/>
          </a:xfrm>
        </p:grpSpPr>
        <p:pic>
          <p:nvPicPr>
            <p:cNvPr id="1026" name="Picture 2" descr="C:\Documents and Settings\rcarrasco.OPRETRD\Escritorio\PRESENTACIONES DEL METRO\BOSTON\Estacion Charles\DSC01224.JPG"/>
            <p:cNvPicPr>
              <a:picLocks noChangeAspect="1" noChangeArrowheads="1"/>
            </p:cNvPicPr>
            <p:nvPr/>
          </p:nvPicPr>
          <p:blipFill>
            <a:blip r:embed="rId5" cstate="print"/>
            <a:srcRect t="6257"/>
            <a:stretch>
              <a:fillRect/>
            </a:stretch>
          </p:blipFill>
          <p:spPr bwMode="auto">
            <a:xfrm>
              <a:off x="467544" y="2196356"/>
              <a:ext cx="2048378" cy="1440160"/>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rcarrasco.OPRETRD\Escritorio\PRESENTACIONES DEL METRO\INTEC\FERIA Y UASD. 15 Y 16  NOV. 2010\P1030670.JPG"/>
            <p:cNvPicPr>
              <a:picLocks noChangeAspect="1" noChangeArrowheads="1"/>
            </p:cNvPicPr>
            <p:nvPr/>
          </p:nvPicPr>
          <p:blipFill>
            <a:blip r:embed="rId6" cstate="print"/>
            <a:srcRect/>
            <a:stretch>
              <a:fillRect/>
            </a:stretch>
          </p:blipFill>
          <p:spPr bwMode="auto">
            <a:xfrm>
              <a:off x="2652000" y="2182868"/>
              <a:ext cx="1920000" cy="1440000"/>
            </a:xfrm>
            <a:prstGeom prst="rect">
              <a:avLst/>
            </a:prstGeom>
            <a:ln>
              <a:noFill/>
            </a:ln>
            <a:effectLst>
              <a:outerShdw blurRad="292100" dist="139700" dir="2700000" algn="tl" rotWithShape="0">
                <a:srgbClr val="333333">
                  <a:alpha val="65000"/>
                </a:srgbClr>
              </a:outerShdw>
            </a:effectLst>
          </p:spPr>
        </p:pic>
      </p:grpSp>
      <p:sp>
        <p:nvSpPr>
          <p:cNvPr id="34" name="33 CuadroTexto"/>
          <p:cNvSpPr txBox="1"/>
          <p:nvPr/>
        </p:nvSpPr>
        <p:spPr>
          <a:xfrm>
            <a:off x="5242730" y="5640531"/>
            <a:ext cx="1489510" cy="276999"/>
          </a:xfrm>
          <a:prstGeom prst="rect">
            <a:avLst/>
          </a:prstGeom>
          <a:noFill/>
        </p:spPr>
        <p:txBody>
          <a:bodyPr wrap="none" rtlCol="0">
            <a:spAutoFit/>
          </a:bodyPr>
          <a:lstStyle/>
          <a:p>
            <a:r>
              <a:rPr lang="es-ES" sz="1200" dirty="0" smtClean="0"/>
              <a:t>Centro de los Héroes</a:t>
            </a:r>
            <a:endParaRPr lang="es-ES" sz="1200" dirty="0"/>
          </a:p>
        </p:txBody>
      </p:sp>
      <p:sp>
        <p:nvSpPr>
          <p:cNvPr id="35" name="34 CuadroTexto"/>
          <p:cNvSpPr txBox="1"/>
          <p:nvPr/>
        </p:nvSpPr>
        <p:spPr>
          <a:xfrm>
            <a:off x="4850507" y="5123284"/>
            <a:ext cx="1554913" cy="276999"/>
          </a:xfrm>
          <a:prstGeom prst="rect">
            <a:avLst/>
          </a:prstGeom>
          <a:noFill/>
        </p:spPr>
        <p:txBody>
          <a:bodyPr wrap="none" rtlCol="0">
            <a:spAutoFit/>
          </a:bodyPr>
          <a:lstStyle/>
          <a:p>
            <a:r>
              <a:rPr lang="es-ES" sz="1200" dirty="0" smtClean="0"/>
              <a:t>Francisco A. Caamaño</a:t>
            </a:r>
            <a:endParaRPr lang="es-ES" sz="1200" dirty="0"/>
          </a:p>
        </p:txBody>
      </p:sp>
      <p:sp>
        <p:nvSpPr>
          <p:cNvPr id="36" name="35 CuadroTexto"/>
          <p:cNvSpPr txBox="1"/>
          <p:nvPr/>
        </p:nvSpPr>
        <p:spPr>
          <a:xfrm>
            <a:off x="6588224" y="5168225"/>
            <a:ext cx="830677" cy="276999"/>
          </a:xfrm>
          <a:prstGeom prst="rect">
            <a:avLst/>
          </a:prstGeom>
          <a:noFill/>
        </p:spPr>
        <p:txBody>
          <a:bodyPr wrap="none" rtlCol="0">
            <a:spAutoFit/>
          </a:bodyPr>
          <a:lstStyle/>
          <a:p>
            <a:r>
              <a:rPr lang="es-ES" sz="1200" dirty="0" smtClean="0"/>
              <a:t>Amín Abel</a:t>
            </a:r>
            <a:endParaRPr lang="es-ES" sz="1200" dirty="0"/>
          </a:p>
        </p:txBody>
      </p:sp>
      <p:sp>
        <p:nvSpPr>
          <p:cNvPr id="37" name="36 CuadroTexto"/>
          <p:cNvSpPr txBox="1"/>
          <p:nvPr/>
        </p:nvSpPr>
        <p:spPr>
          <a:xfrm>
            <a:off x="5633546" y="4904085"/>
            <a:ext cx="1249060" cy="276999"/>
          </a:xfrm>
          <a:prstGeom prst="rect">
            <a:avLst/>
          </a:prstGeom>
          <a:noFill/>
        </p:spPr>
        <p:txBody>
          <a:bodyPr wrap="none" rtlCol="0">
            <a:spAutoFit/>
          </a:bodyPr>
          <a:lstStyle/>
          <a:p>
            <a:r>
              <a:rPr lang="es-ES" sz="1200" dirty="0" smtClean="0"/>
              <a:t>Joaquín Balaguer</a:t>
            </a:r>
            <a:endParaRPr lang="es-ES" sz="1200" dirty="0"/>
          </a:p>
        </p:txBody>
      </p:sp>
      <p:sp>
        <p:nvSpPr>
          <p:cNvPr id="38" name="37 CuadroTexto"/>
          <p:cNvSpPr txBox="1"/>
          <p:nvPr/>
        </p:nvSpPr>
        <p:spPr>
          <a:xfrm>
            <a:off x="6779324" y="4509120"/>
            <a:ext cx="1333185" cy="276999"/>
          </a:xfrm>
          <a:prstGeom prst="rect">
            <a:avLst/>
          </a:prstGeom>
          <a:noFill/>
        </p:spPr>
        <p:txBody>
          <a:bodyPr wrap="none" rtlCol="0">
            <a:spAutoFit/>
          </a:bodyPr>
          <a:lstStyle/>
          <a:p>
            <a:r>
              <a:rPr lang="es-ES" sz="1200" dirty="0" smtClean="0"/>
              <a:t>Casandra </a:t>
            </a:r>
            <a:r>
              <a:rPr lang="es-ES" sz="1200" dirty="0" err="1" smtClean="0"/>
              <a:t>Damirón</a:t>
            </a:r>
            <a:endParaRPr lang="es-ES" sz="1200" dirty="0"/>
          </a:p>
        </p:txBody>
      </p:sp>
      <p:sp>
        <p:nvSpPr>
          <p:cNvPr id="39" name="38 CuadroTexto"/>
          <p:cNvSpPr txBox="1"/>
          <p:nvPr/>
        </p:nvSpPr>
        <p:spPr>
          <a:xfrm>
            <a:off x="5666371" y="4149080"/>
            <a:ext cx="1065869" cy="276999"/>
          </a:xfrm>
          <a:prstGeom prst="rect">
            <a:avLst/>
          </a:prstGeom>
          <a:noFill/>
        </p:spPr>
        <p:txBody>
          <a:bodyPr wrap="none" rtlCol="0">
            <a:spAutoFit/>
          </a:bodyPr>
          <a:lstStyle/>
          <a:p>
            <a:r>
              <a:rPr lang="es-ES" sz="1200" dirty="0" smtClean="0"/>
              <a:t>Juan P. Duarte</a:t>
            </a:r>
            <a:endParaRPr lang="es-ES" sz="1200" dirty="0"/>
          </a:p>
        </p:txBody>
      </p:sp>
      <p:sp>
        <p:nvSpPr>
          <p:cNvPr id="40" name="39 CuadroTexto"/>
          <p:cNvSpPr txBox="1"/>
          <p:nvPr/>
        </p:nvSpPr>
        <p:spPr>
          <a:xfrm>
            <a:off x="6746491" y="3861048"/>
            <a:ext cx="875561" cy="276999"/>
          </a:xfrm>
          <a:prstGeom prst="rect">
            <a:avLst/>
          </a:prstGeom>
          <a:noFill/>
        </p:spPr>
        <p:txBody>
          <a:bodyPr wrap="none" rtlCol="0">
            <a:spAutoFit/>
          </a:bodyPr>
          <a:lstStyle/>
          <a:p>
            <a:r>
              <a:rPr lang="es-ES" sz="1200" dirty="0" smtClean="0"/>
              <a:t>Juan </a:t>
            </a:r>
            <a:r>
              <a:rPr lang="es-ES" sz="1200" dirty="0" err="1" smtClean="0"/>
              <a:t>Bocsh</a:t>
            </a:r>
            <a:endParaRPr lang="es-ES" sz="1200" dirty="0"/>
          </a:p>
        </p:txBody>
      </p:sp>
      <p:sp>
        <p:nvSpPr>
          <p:cNvPr id="41" name="40 CuadroTexto"/>
          <p:cNvSpPr txBox="1"/>
          <p:nvPr/>
        </p:nvSpPr>
        <p:spPr>
          <a:xfrm>
            <a:off x="5796136" y="3429000"/>
            <a:ext cx="882293" cy="276999"/>
          </a:xfrm>
          <a:prstGeom prst="rect">
            <a:avLst/>
          </a:prstGeom>
          <a:noFill/>
        </p:spPr>
        <p:txBody>
          <a:bodyPr wrap="none" rtlCol="0">
            <a:spAutoFit/>
          </a:bodyPr>
          <a:lstStyle/>
          <a:p>
            <a:r>
              <a:rPr lang="es-ES" sz="1200" dirty="0" smtClean="0"/>
              <a:t>Peña Batlle</a:t>
            </a:r>
            <a:endParaRPr lang="es-ES" sz="1200" dirty="0"/>
          </a:p>
        </p:txBody>
      </p:sp>
      <p:sp>
        <p:nvSpPr>
          <p:cNvPr id="42" name="41 CuadroTexto"/>
          <p:cNvSpPr txBox="1"/>
          <p:nvPr/>
        </p:nvSpPr>
        <p:spPr>
          <a:xfrm>
            <a:off x="6744940" y="3068960"/>
            <a:ext cx="1201804" cy="276999"/>
          </a:xfrm>
          <a:prstGeom prst="rect">
            <a:avLst/>
          </a:prstGeom>
          <a:noFill/>
        </p:spPr>
        <p:txBody>
          <a:bodyPr wrap="none" rtlCol="0">
            <a:spAutoFit/>
          </a:bodyPr>
          <a:lstStyle/>
          <a:p>
            <a:r>
              <a:rPr lang="es-ES" sz="1200" dirty="0" smtClean="0"/>
              <a:t>Pedro L. Cedeño</a:t>
            </a:r>
            <a:endParaRPr lang="es-ES" sz="1200" dirty="0"/>
          </a:p>
        </p:txBody>
      </p:sp>
      <p:sp>
        <p:nvSpPr>
          <p:cNvPr id="43" name="42 CuadroTexto"/>
          <p:cNvSpPr txBox="1"/>
          <p:nvPr/>
        </p:nvSpPr>
        <p:spPr>
          <a:xfrm>
            <a:off x="5982420" y="2708920"/>
            <a:ext cx="821828" cy="276999"/>
          </a:xfrm>
          <a:prstGeom prst="rect">
            <a:avLst/>
          </a:prstGeom>
          <a:noFill/>
        </p:spPr>
        <p:txBody>
          <a:bodyPr wrap="none" rtlCol="0">
            <a:spAutoFit/>
          </a:bodyPr>
          <a:lstStyle/>
          <a:p>
            <a:r>
              <a:rPr lang="es-ES" sz="1200" dirty="0" smtClean="0"/>
              <a:t>Los Taínos</a:t>
            </a:r>
            <a:endParaRPr lang="es-ES" sz="1200" dirty="0"/>
          </a:p>
        </p:txBody>
      </p:sp>
      <p:sp>
        <p:nvSpPr>
          <p:cNvPr id="45" name="44 CuadroTexto"/>
          <p:cNvSpPr txBox="1"/>
          <p:nvPr/>
        </p:nvSpPr>
        <p:spPr>
          <a:xfrm>
            <a:off x="6876256" y="2359913"/>
            <a:ext cx="1170833" cy="276999"/>
          </a:xfrm>
          <a:prstGeom prst="rect">
            <a:avLst/>
          </a:prstGeom>
          <a:noFill/>
        </p:spPr>
        <p:txBody>
          <a:bodyPr wrap="none" rtlCol="0">
            <a:spAutoFit/>
          </a:bodyPr>
          <a:lstStyle/>
          <a:p>
            <a:r>
              <a:rPr lang="es-ES" sz="1200" dirty="0" smtClean="0"/>
              <a:t>Máximo Gómez</a:t>
            </a:r>
            <a:endParaRPr lang="es-ES" sz="1200" dirty="0"/>
          </a:p>
        </p:txBody>
      </p:sp>
      <p:sp>
        <p:nvSpPr>
          <p:cNvPr id="46" name="45 CuadroTexto"/>
          <p:cNvSpPr txBox="1"/>
          <p:nvPr/>
        </p:nvSpPr>
        <p:spPr>
          <a:xfrm>
            <a:off x="5657446" y="1716604"/>
            <a:ext cx="1337289" cy="276999"/>
          </a:xfrm>
          <a:prstGeom prst="rect">
            <a:avLst/>
          </a:prstGeom>
          <a:noFill/>
        </p:spPr>
        <p:txBody>
          <a:bodyPr wrap="none" rtlCol="0">
            <a:spAutoFit/>
          </a:bodyPr>
          <a:lstStyle/>
          <a:p>
            <a:r>
              <a:rPr lang="es-ES" sz="1200" smtClean="0"/>
              <a:t>Hermanas </a:t>
            </a:r>
            <a:r>
              <a:rPr lang="es-ES" sz="1200" dirty="0" err="1" smtClean="0"/>
              <a:t>Mirabal</a:t>
            </a:r>
            <a:endParaRPr lang="es-ES" sz="1200" dirty="0"/>
          </a:p>
        </p:txBody>
      </p:sp>
      <p:sp>
        <p:nvSpPr>
          <p:cNvPr id="47" name="46 CuadroTexto"/>
          <p:cNvSpPr txBox="1"/>
          <p:nvPr/>
        </p:nvSpPr>
        <p:spPr>
          <a:xfrm>
            <a:off x="7123143" y="1340768"/>
            <a:ext cx="967188" cy="276999"/>
          </a:xfrm>
          <a:prstGeom prst="rect">
            <a:avLst/>
          </a:prstGeom>
          <a:noFill/>
        </p:spPr>
        <p:txBody>
          <a:bodyPr wrap="none" rtlCol="0">
            <a:spAutoFit/>
          </a:bodyPr>
          <a:lstStyle/>
          <a:p>
            <a:r>
              <a:rPr lang="es-ES" sz="1200" dirty="0" smtClean="0"/>
              <a:t>Peña Gómez</a:t>
            </a:r>
            <a:endParaRPr lang="es-ES" sz="1200" dirty="0"/>
          </a:p>
        </p:txBody>
      </p:sp>
      <p:sp>
        <p:nvSpPr>
          <p:cNvPr id="48" name="47 CuadroTexto"/>
          <p:cNvSpPr txBox="1"/>
          <p:nvPr/>
        </p:nvSpPr>
        <p:spPr>
          <a:xfrm>
            <a:off x="6198652" y="975965"/>
            <a:ext cx="1368323" cy="276999"/>
          </a:xfrm>
          <a:prstGeom prst="rect">
            <a:avLst/>
          </a:prstGeom>
          <a:noFill/>
        </p:spPr>
        <p:txBody>
          <a:bodyPr wrap="none" rtlCol="0">
            <a:spAutoFit/>
          </a:bodyPr>
          <a:lstStyle/>
          <a:p>
            <a:r>
              <a:rPr lang="es-ES" sz="1200" dirty="0" smtClean="0"/>
              <a:t>Gregorio U. Gilbert</a:t>
            </a:r>
            <a:endParaRPr lang="es-ES" sz="1200" dirty="0"/>
          </a:p>
        </p:txBody>
      </p:sp>
      <p:sp>
        <p:nvSpPr>
          <p:cNvPr id="49" name="48 CuadroTexto"/>
          <p:cNvSpPr txBox="1"/>
          <p:nvPr/>
        </p:nvSpPr>
        <p:spPr>
          <a:xfrm>
            <a:off x="6430256" y="602355"/>
            <a:ext cx="1281954" cy="276999"/>
          </a:xfrm>
          <a:prstGeom prst="rect">
            <a:avLst/>
          </a:prstGeom>
          <a:noFill/>
        </p:spPr>
        <p:txBody>
          <a:bodyPr wrap="none" rtlCol="0">
            <a:spAutoFit/>
          </a:bodyPr>
          <a:lstStyle/>
          <a:p>
            <a:r>
              <a:rPr lang="es-ES" sz="1200" dirty="0" smtClean="0"/>
              <a:t>Gregorio </a:t>
            </a:r>
            <a:r>
              <a:rPr lang="es-ES" sz="1200" dirty="0" err="1" smtClean="0"/>
              <a:t>Luperón</a:t>
            </a:r>
            <a:endParaRPr lang="es-ES" sz="1200" dirty="0"/>
          </a:p>
        </p:txBody>
      </p:sp>
      <p:sp>
        <p:nvSpPr>
          <p:cNvPr id="50" name="49 CuadroTexto"/>
          <p:cNvSpPr txBox="1"/>
          <p:nvPr/>
        </p:nvSpPr>
        <p:spPr>
          <a:xfrm>
            <a:off x="7133204" y="290733"/>
            <a:ext cx="965905" cy="276999"/>
          </a:xfrm>
          <a:prstGeom prst="rect">
            <a:avLst/>
          </a:prstGeom>
          <a:noFill/>
        </p:spPr>
        <p:txBody>
          <a:bodyPr wrap="none" rtlCol="0">
            <a:spAutoFit/>
          </a:bodyPr>
          <a:lstStyle/>
          <a:p>
            <a:r>
              <a:rPr lang="es-ES" sz="1200" dirty="0" smtClean="0"/>
              <a:t>Mamá Tingó</a:t>
            </a:r>
            <a:endParaRPr lang="es-ES" sz="1200" dirty="0"/>
          </a:p>
        </p:txBody>
      </p:sp>
      <p:sp>
        <p:nvSpPr>
          <p:cNvPr id="51" name="50 CuadroTexto"/>
          <p:cNvSpPr txBox="1"/>
          <p:nvPr/>
        </p:nvSpPr>
        <p:spPr>
          <a:xfrm>
            <a:off x="683568" y="6011996"/>
            <a:ext cx="3548407" cy="646331"/>
          </a:xfrm>
          <a:prstGeom prst="rect">
            <a:avLst/>
          </a:prstGeom>
          <a:noFill/>
        </p:spPr>
        <p:txBody>
          <a:bodyPr wrap="none" rtlCol="0">
            <a:spAutoFit/>
          </a:bodyPr>
          <a:lstStyle/>
          <a:p>
            <a:r>
              <a:rPr lang="es-ES" dirty="0" smtClean="0"/>
              <a:t>3 AÑOS DE OPERACIÓN COMERCIAL</a:t>
            </a:r>
          </a:p>
          <a:p>
            <a:r>
              <a:rPr lang="es-ES" dirty="0" smtClean="0"/>
              <a:t>MAS  DE 112,000 VIAJEROS DIARIOS</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9512" y="145048"/>
            <a:ext cx="8712968" cy="1123712"/>
          </a:xfrm>
          <a:prstGeom prst="roundRect">
            <a:avLst/>
          </a:prstGeom>
          <a:noFill/>
        </p:spPr>
        <p:txBody>
          <a:bodyPr wrap="square" rtlCol="0">
            <a:spAutoFit/>
          </a:bodyPr>
          <a:lstStyle/>
          <a:p>
            <a:pPr algn="just">
              <a:defRPr/>
            </a:pPr>
            <a:r>
              <a:rPr lang="es-ES" sz="2000" dirty="0" smtClean="0">
                <a:solidFill>
                  <a:schemeClr val="tx2">
                    <a:lumMod val="75000"/>
                  </a:schemeClr>
                </a:solidFill>
                <a:latin typeface="Gill Sans Ultra Bold" pitchFamily="34" charset="0"/>
              </a:rPr>
              <a:t>CAMINO DE LA TRANSFORMACION DEL TRANSPORTE DE LA CIUDAD BASADO EN EL COMPROMISO SOCIAL DEL TRANSPORTE</a:t>
            </a:r>
          </a:p>
        </p:txBody>
      </p:sp>
      <p:sp>
        <p:nvSpPr>
          <p:cNvPr id="3" name="Rectangle 16"/>
          <p:cNvSpPr/>
          <p:nvPr/>
        </p:nvSpPr>
        <p:spPr>
          <a:xfrm>
            <a:off x="0" y="1879848"/>
            <a:ext cx="3357586" cy="41044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Oval 1"/>
          <p:cNvSpPr/>
          <p:nvPr/>
        </p:nvSpPr>
        <p:spPr>
          <a:xfrm>
            <a:off x="4086448" y="1811224"/>
            <a:ext cx="1619264" cy="1466864"/>
          </a:xfrm>
          <a:prstGeom prst="ellipse">
            <a:avLst/>
          </a:prstGeom>
          <a:solidFill>
            <a:schemeClr val="accent2">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smtClean="0">
                <a:solidFill>
                  <a:schemeClr val="tx2">
                    <a:lumMod val="50000"/>
                  </a:schemeClr>
                </a:solidFill>
              </a:rPr>
              <a:t>SOCIAL</a:t>
            </a:r>
            <a:endParaRPr lang="es-DO" b="1" dirty="0">
              <a:solidFill>
                <a:schemeClr val="tx2">
                  <a:lumMod val="50000"/>
                </a:schemeClr>
              </a:solidFill>
            </a:endParaRPr>
          </a:p>
        </p:txBody>
      </p:sp>
      <p:sp>
        <p:nvSpPr>
          <p:cNvPr id="5" name="Oval 3"/>
          <p:cNvSpPr/>
          <p:nvPr/>
        </p:nvSpPr>
        <p:spPr>
          <a:xfrm>
            <a:off x="4086448" y="3182824"/>
            <a:ext cx="1619264" cy="1466864"/>
          </a:xfrm>
          <a:prstGeom prst="ellipse">
            <a:avLst/>
          </a:prstGeom>
          <a:solidFill>
            <a:schemeClr val="accent5">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smtClean="0">
                <a:solidFill>
                  <a:schemeClr val="tx2">
                    <a:lumMod val="50000"/>
                  </a:schemeClr>
                </a:solidFill>
              </a:rPr>
              <a:t>ECONOMICO</a:t>
            </a:r>
            <a:endParaRPr lang="es-DO" sz="1400" b="1" dirty="0">
              <a:solidFill>
                <a:schemeClr val="tx2">
                  <a:lumMod val="50000"/>
                </a:schemeClr>
              </a:solidFill>
            </a:endParaRPr>
          </a:p>
        </p:txBody>
      </p:sp>
      <p:sp>
        <p:nvSpPr>
          <p:cNvPr id="6" name="Oval 4"/>
          <p:cNvSpPr/>
          <p:nvPr/>
        </p:nvSpPr>
        <p:spPr>
          <a:xfrm>
            <a:off x="4086448" y="4554424"/>
            <a:ext cx="1619264" cy="1466864"/>
          </a:xfrm>
          <a:prstGeom prst="ellipse">
            <a:avLst/>
          </a:prstGeom>
          <a:solidFill>
            <a:schemeClr val="accent3">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400" b="1" dirty="0" smtClean="0">
                <a:solidFill>
                  <a:schemeClr val="tx2">
                    <a:lumMod val="50000"/>
                  </a:schemeClr>
                </a:solidFill>
              </a:rPr>
              <a:t>ECOLOGICO</a:t>
            </a:r>
            <a:endParaRPr lang="es-DO" sz="1400" b="1" dirty="0">
              <a:solidFill>
                <a:schemeClr val="tx2">
                  <a:lumMod val="50000"/>
                </a:schemeClr>
              </a:solidFill>
            </a:endParaRPr>
          </a:p>
        </p:txBody>
      </p:sp>
      <p:sp>
        <p:nvSpPr>
          <p:cNvPr id="8" name="TextBox 6"/>
          <p:cNvSpPr txBox="1"/>
          <p:nvPr/>
        </p:nvSpPr>
        <p:spPr>
          <a:xfrm>
            <a:off x="47852" y="2032337"/>
            <a:ext cx="3214710" cy="1169551"/>
          </a:xfrm>
          <a:prstGeom prst="rect">
            <a:avLst/>
          </a:prstGeom>
          <a:noFill/>
          <a:ln>
            <a:solidFill>
              <a:schemeClr val="bg1">
                <a:lumMod val="95000"/>
              </a:schemeClr>
            </a:solidFill>
          </a:ln>
        </p:spPr>
        <p:txBody>
          <a:bodyPr wrap="square" rtlCol="0">
            <a:spAutoFit/>
          </a:bodyPr>
          <a:lstStyle/>
          <a:p>
            <a:pPr algn="just"/>
            <a:r>
              <a:rPr lang="es-DO" sz="1400" b="1" dirty="0" smtClean="0">
                <a:solidFill>
                  <a:schemeClr val="bg1"/>
                </a:solidFill>
              </a:rPr>
              <a:t>Mejorar la calidad de vida de la población, proporcionando una mayor accesibilidad a los servicios y fuentes de empleo, y una mejor y más segura movilidad.</a:t>
            </a:r>
            <a:endParaRPr lang="es-DO" sz="1400" b="1" dirty="0">
              <a:solidFill>
                <a:schemeClr val="bg1"/>
              </a:solidFill>
            </a:endParaRPr>
          </a:p>
        </p:txBody>
      </p:sp>
      <p:sp>
        <p:nvSpPr>
          <p:cNvPr id="9" name="TextBox 7"/>
          <p:cNvSpPr txBox="1"/>
          <p:nvPr/>
        </p:nvSpPr>
        <p:spPr>
          <a:xfrm>
            <a:off x="47820" y="3606224"/>
            <a:ext cx="3214710" cy="738664"/>
          </a:xfrm>
          <a:prstGeom prst="rect">
            <a:avLst/>
          </a:prstGeom>
          <a:noFill/>
          <a:ln>
            <a:solidFill>
              <a:schemeClr val="bg1">
                <a:lumMod val="95000"/>
              </a:schemeClr>
            </a:solidFill>
          </a:ln>
        </p:spPr>
        <p:txBody>
          <a:bodyPr wrap="square" rtlCol="0">
            <a:spAutoFit/>
          </a:bodyPr>
          <a:lstStyle/>
          <a:p>
            <a:pPr algn="just"/>
            <a:r>
              <a:rPr lang="es-DO" sz="1400" b="1" dirty="0" smtClean="0">
                <a:solidFill>
                  <a:schemeClr val="bg1"/>
                </a:solidFill>
              </a:rPr>
              <a:t>Garantizar la rentabilidad del negocio de transporte y tarifas justas para el usuario.</a:t>
            </a:r>
            <a:endParaRPr lang="es-DO" sz="1400" b="1" dirty="0">
              <a:solidFill>
                <a:schemeClr val="bg1"/>
              </a:solidFill>
            </a:endParaRPr>
          </a:p>
        </p:txBody>
      </p:sp>
      <p:sp>
        <p:nvSpPr>
          <p:cNvPr id="10" name="TextBox 8"/>
          <p:cNvSpPr txBox="1"/>
          <p:nvPr/>
        </p:nvSpPr>
        <p:spPr>
          <a:xfrm>
            <a:off x="47820" y="4762381"/>
            <a:ext cx="3214710" cy="954107"/>
          </a:xfrm>
          <a:prstGeom prst="rect">
            <a:avLst/>
          </a:prstGeom>
          <a:noFill/>
          <a:ln>
            <a:solidFill>
              <a:schemeClr val="bg1">
                <a:lumMod val="95000"/>
              </a:schemeClr>
            </a:solidFill>
          </a:ln>
        </p:spPr>
        <p:txBody>
          <a:bodyPr wrap="square" rtlCol="0">
            <a:spAutoFit/>
          </a:bodyPr>
          <a:lstStyle/>
          <a:p>
            <a:pPr algn="just"/>
            <a:r>
              <a:rPr lang="es-DO" sz="1400" b="1" dirty="0" smtClean="0">
                <a:solidFill>
                  <a:schemeClr val="bg1"/>
                </a:solidFill>
              </a:rPr>
              <a:t>Asegurar la sostenibilidad ambiental del consumo de combustibles fósiles y el uso de tecnologías menos contaminantes.</a:t>
            </a:r>
            <a:endParaRPr lang="es-DO" sz="1400" b="1" dirty="0">
              <a:solidFill>
                <a:schemeClr val="bg1"/>
              </a:solidFill>
            </a:endParaRPr>
          </a:p>
        </p:txBody>
      </p:sp>
      <p:sp>
        <p:nvSpPr>
          <p:cNvPr id="12" name="Left Arrow 12"/>
          <p:cNvSpPr/>
          <p:nvPr/>
        </p:nvSpPr>
        <p:spPr>
          <a:xfrm>
            <a:off x="3443539" y="2354160"/>
            <a:ext cx="642942" cy="428628"/>
          </a:xfrm>
          <a:prstGeom prst="leftArrow">
            <a:avLst/>
          </a:prstGeom>
          <a:solidFill>
            <a:schemeClr val="accent2">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b="1" dirty="0" smtClean="0">
              <a:solidFill>
                <a:schemeClr val="tx2">
                  <a:lumMod val="50000"/>
                </a:schemeClr>
              </a:solidFill>
            </a:endParaRPr>
          </a:p>
        </p:txBody>
      </p:sp>
      <p:sp>
        <p:nvSpPr>
          <p:cNvPr id="13" name="Left Arrow 13"/>
          <p:cNvSpPr/>
          <p:nvPr/>
        </p:nvSpPr>
        <p:spPr>
          <a:xfrm>
            <a:off x="3443538" y="3702174"/>
            <a:ext cx="642942" cy="428628"/>
          </a:xfrm>
          <a:prstGeom prst="leftArrow">
            <a:avLst/>
          </a:prstGeom>
          <a:solidFill>
            <a:schemeClr val="accent5">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b="1" dirty="0" smtClean="0">
              <a:solidFill>
                <a:schemeClr val="tx2">
                  <a:lumMod val="50000"/>
                </a:schemeClr>
              </a:solidFill>
            </a:endParaRPr>
          </a:p>
        </p:txBody>
      </p:sp>
      <p:sp>
        <p:nvSpPr>
          <p:cNvPr id="14" name="Left Arrow 14"/>
          <p:cNvSpPr/>
          <p:nvPr/>
        </p:nvSpPr>
        <p:spPr>
          <a:xfrm>
            <a:off x="3443538" y="5069554"/>
            <a:ext cx="642942" cy="428628"/>
          </a:xfrm>
          <a:prstGeom prst="leftArrow">
            <a:avLst/>
          </a:prstGeom>
          <a:solidFill>
            <a:schemeClr val="accent3">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b="1" dirty="0" smtClean="0">
              <a:solidFill>
                <a:schemeClr val="tx2">
                  <a:lumMod val="50000"/>
                </a:schemeClr>
              </a:solidFill>
            </a:endParaRPr>
          </a:p>
        </p:txBody>
      </p:sp>
      <p:pic>
        <p:nvPicPr>
          <p:cNvPr id="17" name="Picture 1" descr="C:\Documents and Settings\rcarrasco\Escritorio\LINEA II, FOTOS AEREAS, 24 MARZO\aerea  1\_DSC9049.JPG"/>
          <p:cNvPicPr>
            <a:picLocks noChangeAspect="1" noChangeArrowheads="1"/>
          </p:cNvPicPr>
          <p:nvPr/>
        </p:nvPicPr>
        <p:blipFill>
          <a:blip r:embed="rId2" cstate="print"/>
          <a:srcRect/>
          <a:stretch>
            <a:fillRect/>
          </a:stretch>
        </p:blipFill>
        <p:spPr bwMode="auto">
          <a:xfrm>
            <a:off x="5868144" y="3789040"/>
            <a:ext cx="3253721" cy="2160980"/>
          </a:xfrm>
          <a:prstGeom prst="rect">
            <a:avLst/>
          </a:prstGeom>
          <a:ln>
            <a:noFill/>
          </a:ln>
          <a:effectLst>
            <a:outerShdw blurRad="292100" dist="139700" dir="2700000" algn="tl" rotWithShape="0">
              <a:srgbClr val="333333">
                <a:alpha val="65000"/>
              </a:srgbClr>
            </a:outerShdw>
          </a:effectLst>
        </p:spPr>
      </p:pic>
      <p:sp>
        <p:nvSpPr>
          <p:cNvPr id="15" name="Text Box 4"/>
          <p:cNvSpPr txBox="1">
            <a:spLocks noChangeArrowheads="1"/>
          </p:cNvSpPr>
          <p:nvPr/>
        </p:nvSpPr>
        <p:spPr bwMode="auto">
          <a:xfrm>
            <a:off x="-180528" y="1340768"/>
            <a:ext cx="3456384" cy="442674"/>
          </a:xfrm>
          <a:prstGeom prst="roundRect">
            <a:avLst/>
          </a:prstGeom>
          <a:noFill/>
        </p:spPr>
        <p:txBody>
          <a:bodyPr wrap="square" rtlCol="0">
            <a:spAutoFit/>
          </a:bodyPr>
          <a:lstStyle/>
          <a:p>
            <a:pPr algn="ctr">
              <a:defRPr/>
            </a:pPr>
            <a:r>
              <a:rPr lang="es-ES" sz="2000" dirty="0" smtClean="0">
                <a:solidFill>
                  <a:srgbClr val="FF0000"/>
                </a:solidFill>
                <a:latin typeface="Gill Sans Ultra Bold" pitchFamily="34" charset="0"/>
              </a:rPr>
              <a:t>TRIPLE BALANCE</a:t>
            </a:r>
          </a:p>
        </p:txBody>
      </p:sp>
      <p:pic>
        <p:nvPicPr>
          <p:cNvPr id="2050" name="Picture 2" descr="C:\Documents and Settings\rcarrasco.OPRETRD\Escritorio\PRESENTACIONES DEL METRO\INTEC\FERIA Y UASD. 15 Y 16  NOV. 2010\P1030637.JPG"/>
          <p:cNvPicPr>
            <a:picLocks noChangeAspect="1" noChangeArrowheads="1"/>
          </p:cNvPicPr>
          <p:nvPr/>
        </p:nvPicPr>
        <p:blipFill>
          <a:blip r:embed="rId3" cstate="print"/>
          <a:srcRect l="3000" r="6990" b="29992"/>
          <a:stretch>
            <a:fillRect/>
          </a:stretch>
        </p:blipFill>
        <p:spPr bwMode="auto">
          <a:xfrm>
            <a:off x="5854104" y="1602608"/>
            <a:ext cx="3254400" cy="189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1124744"/>
            <a:ext cx="4464496" cy="707886"/>
          </a:xfrm>
          <a:prstGeom prst="rect">
            <a:avLst/>
          </a:prstGeom>
          <a:noFill/>
          <a:ln w="9525">
            <a:noFill/>
            <a:miter lim="800000"/>
            <a:headEnd/>
            <a:tailEnd/>
          </a:ln>
        </p:spPr>
        <p:txBody>
          <a:bodyPr wrap="square">
            <a:spAutoFit/>
          </a:bodyPr>
          <a:lstStyle/>
          <a:p>
            <a:pPr algn="just">
              <a:buFontTx/>
              <a:buChar char="•"/>
            </a:pPr>
            <a:r>
              <a:rPr lang="es-ES" sz="2000" dirty="0" smtClean="0"/>
              <a:t>Acceso Equitativo.</a:t>
            </a:r>
          </a:p>
          <a:p>
            <a:pPr algn="just">
              <a:buFontTx/>
              <a:buChar char="•"/>
            </a:pPr>
            <a:r>
              <a:rPr lang="es-ES" sz="2000" dirty="0" smtClean="0"/>
              <a:t>Permitir la elección de transporte.</a:t>
            </a:r>
          </a:p>
        </p:txBody>
      </p:sp>
      <p:pic>
        <p:nvPicPr>
          <p:cNvPr id="2050" name="Picture 2" descr="C:\Documents and Settings\rcarrasco.OPRETRD\Escritorio\PRESENTACIONES DEL METRO\DESARROLLO SOSTENIBLE\santodomingo6za.jpg"/>
          <p:cNvPicPr>
            <a:picLocks noChangeAspect="1" noChangeArrowheads="1"/>
          </p:cNvPicPr>
          <p:nvPr/>
        </p:nvPicPr>
        <p:blipFill>
          <a:blip r:embed="rId2" cstate="print"/>
          <a:srcRect/>
          <a:stretch>
            <a:fillRect/>
          </a:stretch>
        </p:blipFill>
        <p:spPr bwMode="auto">
          <a:xfrm>
            <a:off x="312035" y="2780928"/>
            <a:ext cx="4225593" cy="2880320"/>
          </a:xfrm>
          <a:prstGeom prst="rect">
            <a:avLst/>
          </a:prstGeom>
          <a:ln>
            <a:noFill/>
          </a:ln>
          <a:effectLst>
            <a:outerShdw blurRad="292100" dist="139700" dir="2700000" algn="tl" rotWithShape="0">
              <a:srgbClr val="333333">
                <a:alpha val="65000"/>
              </a:srgbClr>
            </a:outerShdw>
          </a:effectLst>
        </p:spPr>
      </p:pic>
      <p:pic>
        <p:nvPicPr>
          <p:cNvPr id="2051" name="Picture 3" descr="C:\Documents and Settings\rcarrasco.OPRETRD\Escritorio\PRESENTACIONES DEL METRO\DESARROLLO SOSTENIBLE\Fotos Presentacion ONU\DSC00081.JPG"/>
          <p:cNvPicPr>
            <a:picLocks noChangeAspect="1" noChangeArrowheads="1"/>
          </p:cNvPicPr>
          <p:nvPr/>
        </p:nvPicPr>
        <p:blipFill>
          <a:blip r:embed="rId3" cstate="print"/>
          <a:srcRect t="4545" b="4545"/>
          <a:stretch>
            <a:fillRect/>
          </a:stretch>
        </p:blipFill>
        <p:spPr bwMode="auto">
          <a:xfrm>
            <a:off x="4668011" y="2809956"/>
            <a:ext cx="4224469" cy="2880320"/>
          </a:xfrm>
          <a:prstGeom prst="rect">
            <a:avLst/>
          </a:prstGeom>
          <a:ln>
            <a:noFill/>
          </a:ln>
          <a:effectLst>
            <a:outerShdw blurRad="292100" dist="139700" dir="2700000" algn="tl" rotWithShape="0">
              <a:srgbClr val="333333">
                <a:alpha val="65000"/>
              </a:srgbClr>
            </a:outerShdw>
          </a:effectLst>
        </p:spPr>
      </p:pic>
      <p:sp>
        <p:nvSpPr>
          <p:cNvPr id="7" name="Text Box 9"/>
          <p:cNvSpPr txBox="1">
            <a:spLocks noChangeArrowheads="1"/>
          </p:cNvSpPr>
          <p:nvPr/>
        </p:nvSpPr>
        <p:spPr bwMode="auto">
          <a:xfrm>
            <a:off x="323528" y="459185"/>
            <a:ext cx="6192688" cy="400110"/>
          </a:xfrm>
          <a:prstGeom prst="rect">
            <a:avLst/>
          </a:prstGeom>
          <a:noFill/>
        </p:spPr>
        <p:txBody>
          <a:bodyPr wrap="square" rtlCol="0">
            <a:spAutoFit/>
          </a:bodyPr>
          <a:lstStyle/>
          <a:p>
            <a:pPr>
              <a:spcBef>
                <a:spcPct val="0"/>
              </a:spcBef>
              <a:defRPr/>
            </a:pPr>
            <a:r>
              <a:rPr lang="es-ES" sz="2000" dirty="0" smtClean="0">
                <a:solidFill>
                  <a:schemeClr val="tx2">
                    <a:lumMod val="75000"/>
                  </a:schemeClr>
                </a:solidFill>
                <a:latin typeface="Gill Sans Ultra Bold" pitchFamily="34" charset="0"/>
              </a:rPr>
              <a:t>DIMENSION  SOCIAL</a:t>
            </a:r>
            <a:endParaRPr lang="es-ES" sz="2000" dirty="0">
              <a:solidFill>
                <a:schemeClr val="tx2">
                  <a:lumMod val="75000"/>
                </a:schemeClr>
              </a:solidFill>
              <a:latin typeface="Gill Sans Ultra Bold" pitchFamily="34" charset="0"/>
            </a:endParaRPr>
          </a:p>
        </p:txBody>
      </p:sp>
      <p:sp>
        <p:nvSpPr>
          <p:cNvPr id="8" name="7 Rectángulo"/>
          <p:cNvSpPr/>
          <p:nvPr/>
        </p:nvSpPr>
        <p:spPr>
          <a:xfrm>
            <a:off x="0" y="2348880"/>
            <a:ext cx="9144000" cy="3888432"/>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4716016" y="1124744"/>
            <a:ext cx="4464496" cy="400110"/>
          </a:xfrm>
          <a:prstGeom prst="rect">
            <a:avLst/>
          </a:prstGeom>
          <a:noFill/>
          <a:ln w="9525">
            <a:noFill/>
            <a:miter lim="800000"/>
            <a:headEnd/>
            <a:tailEnd/>
          </a:ln>
        </p:spPr>
        <p:txBody>
          <a:bodyPr wrap="square">
            <a:spAutoFit/>
          </a:bodyPr>
          <a:lstStyle/>
          <a:p>
            <a:pPr algn="just">
              <a:buFontTx/>
              <a:buChar char="•"/>
            </a:pPr>
            <a:r>
              <a:rPr lang="es-ES" sz="2000" dirty="0" smtClean="0"/>
              <a:t>Opción </a:t>
            </a:r>
            <a:r>
              <a:rPr lang="es-ES" sz="2000" dirty="0" smtClean="0"/>
              <a:t>segura para la sociedad</a:t>
            </a:r>
            <a:r>
              <a:rPr lang="es-ES" sz="2000" dirty="0" smtClean="0"/>
              <a:t>.</a:t>
            </a:r>
            <a:endParaRPr lang="es-ES" sz="2000" dirty="0" smtClean="0"/>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980728"/>
            <a:ext cx="4248472" cy="1015663"/>
          </a:xfrm>
          <a:prstGeom prst="rect">
            <a:avLst/>
          </a:prstGeom>
          <a:noFill/>
          <a:ln w="9525">
            <a:noFill/>
            <a:miter lim="800000"/>
            <a:headEnd/>
            <a:tailEnd/>
          </a:ln>
        </p:spPr>
        <p:txBody>
          <a:bodyPr wrap="square">
            <a:spAutoFit/>
          </a:bodyPr>
          <a:lstStyle/>
          <a:p>
            <a:pPr>
              <a:buFontTx/>
              <a:buChar char="•"/>
            </a:pPr>
            <a:r>
              <a:rPr lang="es-ES" sz="2000" dirty="0" smtClean="0"/>
              <a:t>Suministrar servicios coste </a:t>
            </a:r>
            <a:r>
              <a:rPr lang="es-ES" sz="2000" dirty="0" smtClean="0"/>
              <a:t>razonable</a:t>
            </a:r>
          </a:p>
          <a:p>
            <a:pPr>
              <a:buFontTx/>
              <a:buChar char="•"/>
            </a:pPr>
            <a:r>
              <a:rPr lang="es-ES" sz="2000" dirty="0" smtClean="0"/>
              <a:t>Promover la facilidad de acceso hacia los centros de actividad económica</a:t>
            </a:r>
            <a:endParaRPr lang="es-ES" sz="2000" dirty="0" smtClean="0"/>
          </a:p>
        </p:txBody>
      </p:sp>
      <p:sp>
        <p:nvSpPr>
          <p:cNvPr id="5" name="Text Box 9"/>
          <p:cNvSpPr txBox="1">
            <a:spLocks noChangeArrowheads="1"/>
          </p:cNvSpPr>
          <p:nvPr/>
        </p:nvSpPr>
        <p:spPr bwMode="auto">
          <a:xfrm>
            <a:off x="323528" y="459185"/>
            <a:ext cx="6192688" cy="400110"/>
          </a:xfrm>
          <a:prstGeom prst="rect">
            <a:avLst/>
          </a:prstGeom>
          <a:noFill/>
        </p:spPr>
        <p:txBody>
          <a:bodyPr wrap="square" rtlCol="0">
            <a:spAutoFit/>
          </a:bodyPr>
          <a:lstStyle/>
          <a:p>
            <a:pPr>
              <a:spcBef>
                <a:spcPct val="0"/>
              </a:spcBef>
              <a:defRPr/>
            </a:pPr>
            <a:r>
              <a:rPr lang="es-ES" sz="2000" dirty="0" smtClean="0">
                <a:solidFill>
                  <a:schemeClr val="tx2">
                    <a:lumMod val="75000"/>
                  </a:schemeClr>
                </a:solidFill>
                <a:latin typeface="Gill Sans Ultra Bold" pitchFamily="34" charset="0"/>
              </a:rPr>
              <a:t>DIMENSION  ECONOMICA</a:t>
            </a:r>
            <a:endParaRPr lang="es-ES" sz="2000" dirty="0">
              <a:solidFill>
                <a:schemeClr val="tx2">
                  <a:lumMod val="75000"/>
                </a:schemeClr>
              </a:solidFill>
              <a:latin typeface="Gill Sans Ultra Bold" pitchFamily="34" charset="0"/>
            </a:endParaRPr>
          </a:p>
        </p:txBody>
      </p:sp>
      <p:pic>
        <p:nvPicPr>
          <p:cNvPr id="4098" name="Picture 2" descr="http://pasoapaso.com.do/public_files/imagenes/usaurios_del_Metro_de_SD_jpg_480x290_crop-,0_upscale_q95.jpg"/>
          <p:cNvPicPr>
            <a:picLocks noChangeAspect="1" noChangeArrowheads="1"/>
          </p:cNvPicPr>
          <p:nvPr/>
        </p:nvPicPr>
        <p:blipFill>
          <a:blip r:embed="rId3" cstate="print"/>
          <a:srcRect/>
          <a:stretch>
            <a:fillRect/>
          </a:stretch>
        </p:blipFill>
        <p:spPr bwMode="auto">
          <a:xfrm>
            <a:off x="163681" y="2492896"/>
            <a:ext cx="4572000" cy="2762251"/>
          </a:xfrm>
          <a:prstGeom prst="rect">
            <a:avLst/>
          </a:prstGeom>
          <a:ln>
            <a:noFill/>
          </a:ln>
          <a:effectLst>
            <a:outerShdw blurRad="292100" dist="139700" dir="2700000" algn="tl" rotWithShape="0">
              <a:srgbClr val="333333">
                <a:alpha val="65000"/>
              </a:srgbClr>
            </a:outerShdw>
          </a:effectLst>
        </p:spPr>
      </p:pic>
      <p:pic>
        <p:nvPicPr>
          <p:cNvPr id="4100" name="Picture 4" descr="http://metrodesantodomingo.files.wordpress.com/2011/10/metro-santo-domingo1.jpg"/>
          <p:cNvPicPr>
            <a:picLocks noChangeAspect="1" noChangeArrowheads="1"/>
          </p:cNvPicPr>
          <p:nvPr/>
        </p:nvPicPr>
        <p:blipFill>
          <a:blip r:embed="rId4" cstate="print"/>
          <a:srcRect/>
          <a:stretch>
            <a:fillRect/>
          </a:stretch>
        </p:blipFill>
        <p:spPr bwMode="auto">
          <a:xfrm>
            <a:off x="4844201" y="2492896"/>
            <a:ext cx="4134239" cy="2754437"/>
          </a:xfrm>
          <a:prstGeom prst="rect">
            <a:avLst/>
          </a:prstGeom>
          <a:ln>
            <a:noFill/>
          </a:ln>
          <a:effectLst>
            <a:outerShdw blurRad="292100" dist="139700" dir="2700000" algn="tl" rotWithShape="0">
              <a:srgbClr val="333333">
                <a:alpha val="65000"/>
              </a:srgbClr>
            </a:outerShdw>
          </a:effectLst>
        </p:spPr>
      </p:pic>
      <p:cxnSp>
        <p:nvCxnSpPr>
          <p:cNvPr id="8" name="7 Conector recto"/>
          <p:cNvCxnSpPr/>
          <p:nvPr/>
        </p:nvCxnSpPr>
        <p:spPr>
          <a:xfrm>
            <a:off x="0" y="2132856"/>
            <a:ext cx="9144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6512" y="5630184"/>
            <a:ext cx="91440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4716016" y="980728"/>
            <a:ext cx="4427984" cy="400110"/>
          </a:xfrm>
          <a:prstGeom prst="rect">
            <a:avLst/>
          </a:prstGeom>
          <a:noFill/>
          <a:ln w="9525">
            <a:noFill/>
            <a:miter lim="800000"/>
            <a:headEnd/>
            <a:tailEnd/>
          </a:ln>
        </p:spPr>
        <p:txBody>
          <a:bodyPr wrap="square">
            <a:spAutoFit/>
          </a:bodyPr>
          <a:lstStyle/>
          <a:p>
            <a:pPr algn="just">
              <a:buFontTx/>
              <a:buChar char="•"/>
            </a:pPr>
            <a:r>
              <a:rPr lang="es-ES" sz="2000" dirty="0" smtClean="0"/>
              <a:t>Eficacia y eficiencia de </a:t>
            </a:r>
            <a:r>
              <a:rPr lang="es-ES" sz="2000" smtClean="0"/>
              <a:t>la </a:t>
            </a:r>
            <a:r>
              <a:rPr lang="es-ES" sz="2000" smtClean="0"/>
              <a:t>gestión</a:t>
            </a:r>
            <a:endParaRPr lang="es-ES" sz="2000" dirty="0" smtClean="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938310"/>
            <a:ext cx="4752528" cy="1015663"/>
          </a:xfrm>
          <a:prstGeom prst="rect">
            <a:avLst/>
          </a:prstGeom>
          <a:noFill/>
          <a:ln w="9525">
            <a:noFill/>
            <a:miter lim="800000"/>
            <a:headEnd/>
            <a:tailEnd/>
          </a:ln>
        </p:spPr>
        <p:txBody>
          <a:bodyPr wrap="square">
            <a:spAutoFit/>
          </a:bodyPr>
          <a:lstStyle/>
          <a:p>
            <a:pPr algn="just">
              <a:buFontTx/>
              <a:buChar char="•"/>
            </a:pPr>
            <a:r>
              <a:rPr lang="es-ES" sz="2000" dirty="0" smtClean="0"/>
              <a:t>Minimizar el impacto del suelo.</a:t>
            </a:r>
          </a:p>
          <a:p>
            <a:pPr algn="just">
              <a:buFontTx/>
              <a:buChar char="•"/>
            </a:pPr>
            <a:r>
              <a:rPr lang="es-ES" sz="2000" dirty="0" smtClean="0"/>
              <a:t>Uso racional de la energía y los recursos.</a:t>
            </a:r>
          </a:p>
          <a:p>
            <a:pPr algn="just">
              <a:buFontTx/>
              <a:buChar char="•"/>
            </a:pPr>
            <a:r>
              <a:rPr lang="es-ES" sz="2000" dirty="0" smtClean="0"/>
              <a:t>Reducción de las emisiones.</a:t>
            </a:r>
          </a:p>
        </p:txBody>
      </p:sp>
      <p:sp>
        <p:nvSpPr>
          <p:cNvPr id="4" name="Text Box 9"/>
          <p:cNvSpPr txBox="1">
            <a:spLocks noChangeArrowheads="1"/>
          </p:cNvSpPr>
          <p:nvPr/>
        </p:nvSpPr>
        <p:spPr bwMode="auto">
          <a:xfrm>
            <a:off x="323528" y="459185"/>
            <a:ext cx="6192688" cy="400110"/>
          </a:xfrm>
          <a:prstGeom prst="rect">
            <a:avLst/>
          </a:prstGeom>
          <a:noFill/>
        </p:spPr>
        <p:txBody>
          <a:bodyPr wrap="square" rtlCol="0">
            <a:spAutoFit/>
          </a:bodyPr>
          <a:lstStyle/>
          <a:p>
            <a:pPr>
              <a:spcBef>
                <a:spcPct val="0"/>
              </a:spcBef>
              <a:defRPr/>
            </a:pPr>
            <a:r>
              <a:rPr lang="es-ES" sz="2000" dirty="0" smtClean="0">
                <a:solidFill>
                  <a:schemeClr val="tx2">
                    <a:lumMod val="75000"/>
                  </a:schemeClr>
                </a:solidFill>
                <a:latin typeface="Gill Sans Ultra Bold" pitchFamily="34" charset="0"/>
              </a:rPr>
              <a:t>DIMENSION AMBIENTAL</a:t>
            </a:r>
            <a:endParaRPr lang="es-ES" sz="2000" dirty="0">
              <a:solidFill>
                <a:schemeClr val="tx2">
                  <a:lumMod val="75000"/>
                </a:schemeClr>
              </a:solidFill>
              <a:latin typeface="Gill Sans Ultra Bold" pitchFamily="34" charset="0"/>
            </a:endParaRPr>
          </a:p>
        </p:txBody>
      </p:sp>
      <p:grpSp>
        <p:nvGrpSpPr>
          <p:cNvPr id="5" name="5 Grupo"/>
          <p:cNvGrpSpPr/>
          <p:nvPr/>
        </p:nvGrpSpPr>
        <p:grpSpPr>
          <a:xfrm>
            <a:off x="611560" y="2276873"/>
            <a:ext cx="7876602" cy="4057464"/>
            <a:chOff x="711298" y="2924944"/>
            <a:chExt cx="6264696" cy="3010310"/>
          </a:xfrm>
        </p:grpSpPr>
        <p:pic>
          <p:nvPicPr>
            <p:cNvPr id="2" name="Picture 3" descr="cars"/>
            <p:cNvPicPr>
              <a:picLocks noChangeAspect="1" noChangeArrowheads="1"/>
            </p:cNvPicPr>
            <p:nvPr/>
          </p:nvPicPr>
          <p:blipFill>
            <a:blip r:embed="rId2" cstate="print"/>
            <a:srcRect/>
            <a:stretch>
              <a:fillRect/>
            </a:stretch>
          </p:blipFill>
          <p:spPr bwMode="auto">
            <a:xfrm>
              <a:off x="711298" y="2924944"/>
              <a:ext cx="3860702" cy="2955790"/>
            </a:xfrm>
            <a:prstGeom prst="rect">
              <a:avLst/>
            </a:prstGeom>
            <a:ln>
              <a:noFill/>
            </a:ln>
            <a:effectLst>
              <a:outerShdw blurRad="292100" dist="139700" dir="2700000" algn="tl" rotWithShape="0">
                <a:srgbClr val="333333">
                  <a:alpha val="65000"/>
                </a:srgbClr>
              </a:outerShdw>
            </a:effectLst>
          </p:spPr>
        </p:pic>
        <p:pic>
          <p:nvPicPr>
            <p:cNvPr id="1026" name="Picture 2" descr="C:\Documents and Settings\rcarrasco.OPRETRD\Escritorio\PRESENTACIONES DEL METRO\DESARROLLO SOSTENIBLE\img-planta-cnd2.jpg"/>
            <p:cNvPicPr>
              <a:picLocks noChangeAspect="1" noChangeArrowheads="1"/>
            </p:cNvPicPr>
            <p:nvPr/>
          </p:nvPicPr>
          <p:blipFill>
            <a:blip r:embed="rId3" cstate="print"/>
            <a:srcRect/>
            <a:stretch>
              <a:fillRect/>
            </a:stretch>
          </p:blipFill>
          <p:spPr bwMode="auto">
            <a:xfrm>
              <a:off x="4671738" y="2924944"/>
              <a:ext cx="2304256" cy="3010310"/>
            </a:xfrm>
            <a:prstGeom prst="rect">
              <a:avLst/>
            </a:prstGeom>
            <a:ln>
              <a:noFill/>
            </a:ln>
            <a:effectLst>
              <a:outerShdw blurRad="292100" dist="139700" dir="2700000" algn="tl" rotWithShape="0">
                <a:srgbClr val="333333">
                  <a:alpha val="65000"/>
                </a:srgbClr>
              </a:outerShdw>
            </a:effectLst>
          </p:spPr>
        </p:pic>
      </p:grpSp>
      <p:sp>
        <p:nvSpPr>
          <p:cNvPr id="7" name="6 CuadroTexto"/>
          <p:cNvSpPr txBox="1"/>
          <p:nvPr/>
        </p:nvSpPr>
        <p:spPr>
          <a:xfrm>
            <a:off x="5220072" y="908720"/>
            <a:ext cx="3744416" cy="707886"/>
          </a:xfrm>
          <a:prstGeom prst="rect">
            <a:avLst/>
          </a:prstGeom>
          <a:noFill/>
          <a:ln w="9525">
            <a:noFill/>
            <a:miter lim="800000"/>
            <a:headEnd/>
            <a:tailEnd/>
          </a:ln>
        </p:spPr>
        <p:txBody>
          <a:bodyPr wrap="square">
            <a:spAutoFit/>
          </a:bodyPr>
          <a:lstStyle/>
          <a:p>
            <a:pPr algn="just">
              <a:buFont typeface="Arial" pitchFamily="34" charset="0"/>
              <a:buChar char="•"/>
            </a:pPr>
            <a:r>
              <a:rPr lang="es-ES" sz="2000" dirty="0" smtClean="0"/>
              <a:t>Reducción del tráfico.</a:t>
            </a:r>
          </a:p>
          <a:p>
            <a:pPr algn="just">
              <a:buFont typeface="Arial" pitchFamily="34" charset="0"/>
              <a:buChar char="•"/>
            </a:pPr>
            <a:r>
              <a:rPr lang="es-ES" sz="2000" dirty="0" smtClean="0"/>
              <a:t>Minimizar el impacto sonoro.</a:t>
            </a:r>
            <a:endParaRPr lang="es-DO" sz="2000" dirty="0" smtClean="0"/>
          </a:p>
        </p:txBody>
      </p:sp>
      <p:sp>
        <p:nvSpPr>
          <p:cNvPr id="8" name="7 Rectángulo"/>
          <p:cNvSpPr/>
          <p:nvPr/>
        </p:nvSpPr>
        <p:spPr>
          <a:xfrm>
            <a:off x="395536" y="2060848"/>
            <a:ext cx="8352928" cy="4464496"/>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1101</Words>
  <Application>Microsoft Office PowerPoint</Application>
  <PresentationFormat>Presentación en pantalla (4:3)</PresentationFormat>
  <Paragraphs>174</Paragraphs>
  <Slides>17</Slides>
  <Notes>6</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OPRET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RCarrasco</dc:creator>
  <cp:lastModifiedBy>RCarrasco</cp:lastModifiedBy>
  <cp:revision>170</cp:revision>
  <dcterms:created xsi:type="dcterms:W3CDTF">2011-11-09T13:03:08Z</dcterms:created>
  <dcterms:modified xsi:type="dcterms:W3CDTF">2011-11-18T20:01:00Z</dcterms:modified>
</cp:coreProperties>
</file>