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7" r:id="rId2"/>
    <p:sldId id="275" r:id="rId3"/>
    <p:sldId id="272" r:id="rId4"/>
    <p:sldId id="273" r:id="rId5"/>
    <p:sldId id="274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9" r:id="rId15"/>
    <p:sldId id="270" r:id="rId16"/>
    <p:sldId id="271" r:id="rId17"/>
    <p:sldId id="276" r:id="rId18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D347"/>
    <a:srgbClr val="FFD653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8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B6424-9A84-45A4-8A59-CFDC4FB62F32}" type="datetimeFigureOut">
              <a:rPr lang="es-AR" smtClean="0"/>
              <a:pPr/>
              <a:t>17/11/2011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E472-75B5-471C-A114-BEE7E9D4AA0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840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DB5FC-3D9C-48E9-8E31-F5281955097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30B7D-18BC-4157-96FE-933FB8D8850D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A63B-B076-4AD3-B95E-E6D6F179252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0851-5FC1-49EC-A4FF-5FF54F637F62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7D68-EC82-45C7-B9EB-881A3D4A3E1C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4CEC8-325B-40D9-8A9F-03DF26580C2F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93E4B-40DC-435D-A232-54F2391D5241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BF02C-09FE-438D-B471-89366F00C2B8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CED84-A382-4533-889B-B23C03C12BA7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92A9-571F-4A43-96F2-2B1C111576B9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ABBA-C826-4EB2-828D-F16E4520BB19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972D2-7B2A-4FD8-BF2A-1BC6A1663399}" type="slidenum">
              <a:rPr lang="es-ES_trad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vaporlospibes.com.ar/index.php?q=gallery&amp;g2_itemId=7120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vaporlospibes.com.ar/index.php?q=gallery&amp;g2_itemId=7041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metrovias.com.ar/v2/Images/galeria/murales/gal13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" y="5521279"/>
            <a:ext cx="1762674" cy="57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5" y="0"/>
            <a:ext cx="1780731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http://3.bp.blogspot.com/_JUdbshYEF1s/SSIIdgWsTRI/AAAAAAAADBs/el3W9JkiXkY/s320/ProgramaSubteVive2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" y="4127427"/>
            <a:ext cx="1798518" cy="13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" y="620688"/>
            <a:ext cx="1762674" cy="1013537"/>
          </a:xfrm>
          <a:prstGeom prst="rect">
            <a:avLst/>
          </a:prstGeom>
        </p:spPr>
      </p:pic>
      <p:pic>
        <p:nvPicPr>
          <p:cNvPr id="21" name="Picture 2" descr="http://4.bp.blogspot.com/_zb7iYE1C3Yc/TUsiaEjyroI/AAAAAAAAB-A/CKor-UOHh1o/s1600/SubteVive%2BCuentos%2Bde%2BCarnav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" y="1609167"/>
            <a:ext cx="1762674" cy="12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www.metrovias.com.ar/v2/Images/Templates/CineSub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" y="2852936"/>
            <a:ext cx="1762674" cy="12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22 Conector recto"/>
          <p:cNvCxnSpPr/>
          <p:nvPr/>
        </p:nvCxnSpPr>
        <p:spPr>
          <a:xfrm>
            <a:off x="1762736" y="0"/>
            <a:ext cx="0" cy="6093296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2627784" y="2204864"/>
            <a:ext cx="569466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3200" b="1" dirty="0" err="1" smtClean="0">
                <a:solidFill>
                  <a:srgbClr val="4D4D4D"/>
                </a:solidFill>
                <a:latin typeface="Arial Rounded MT Bold" pitchFamily="34" charset="0"/>
              </a:rPr>
              <a:t>Metrovias</a:t>
            </a:r>
            <a:r>
              <a:rPr lang="es-AR" sz="3200" b="1" dirty="0" smtClean="0">
                <a:solidFill>
                  <a:srgbClr val="4D4D4D"/>
                </a:solidFill>
                <a:latin typeface="Arial Rounded MT Bold" pitchFamily="34" charset="0"/>
              </a:rPr>
              <a:t>: su Programa de Responsabilidad Social</a:t>
            </a:r>
            <a:endParaRPr lang="es-AR" sz="3200" b="1" dirty="0">
              <a:solidFill>
                <a:srgbClr val="4D4D4D"/>
              </a:solidFill>
              <a:latin typeface="Arial Rounded MT Bold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772544" y="5089231"/>
            <a:ext cx="45438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4950" indent="-234950" algn="l" eaLnBrk="0" hangingPunct="0">
              <a:buClr>
                <a:srgbClr val="FF3300"/>
              </a:buClr>
              <a:buFont typeface="Wingdings" pitchFamily="2" charset="2"/>
              <a:buNone/>
              <a:tabLst>
                <a:tab pos="806450" algn="l"/>
                <a:tab pos="857250" algn="l"/>
              </a:tabLst>
            </a:pPr>
            <a:endParaRPr lang="es-MX" sz="1500" i="1" dirty="0">
              <a:latin typeface="Arial Rounded MT Bold" pitchFamily="34" charset="0"/>
            </a:endParaRPr>
          </a:p>
          <a:p>
            <a:pPr marL="234950" indent="-234950" algn="l" eaLnBrk="0" hangingPunct="0">
              <a:buClr>
                <a:srgbClr val="FF3300"/>
              </a:buClr>
              <a:buFont typeface="Wingdings" pitchFamily="2" charset="2"/>
              <a:buNone/>
              <a:tabLst>
                <a:tab pos="806450" algn="l"/>
                <a:tab pos="857250" algn="l"/>
              </a:tabLst>
            </a:pPr>
            <a:r>
              <a:rPr lang="es-MX" sz="1500" dirty="0" smtClean="0">
                <a:solidFill>
                  <a:srgbClr val="4D4D4D"/>
                </a:solidFill>
                <a:latin typeface="Arial Rounded MT Bold" pitchFamily="34" charset="0"/>
              </a:rPr>
              <a:t>XXV Reunión Anual de ALAMYS</a:t>
            </a:r>
          </a:p>
          <a:p>
            <a:pPr marL="234950" indent="-234950" algn="l" eaLnBrk="0" hangingPunct="0">
              <a:buClr>
                <a:srgbClr val="FF3300"/>
              </a:buClr>
              <a:buFont typeface="Wingdings" pitchFamily="2" charset="2"/>
              <a:buNone/>
              <a:tabLst>
                <a:tab pos="806450" algn="l"/>
                <a:tab pos="857250" algn="l"/>
              </a:tabLst>
            </a:pPr>
            <a:r>
              <a:rPr lang="es-MX" sz="1500" dirty="0" smtClean="0">
                <a:solidFill>
                  <a:srgbClr val="4D4D4D"/>
                </a:solidFill>
                <a:latin typeface="Arial Rounded MT Bold" pitchFamily="34" charset="0"/>
              </a:rPr>
              <a:t>Guadalajara  |  20 al 24 de Noviembre 2011</a:t>
            </a:r>
            <a:endParaRPr lang="es-MX" sz="1500" dirty="0">
              <a:solidFill>
                <a:srgbClr val="4D4D4D"/>
              </a:solidFill>
              <a:latin typeface="Arial Rounded MT Bold" pitchFamily="34" charset="0"/>
            </a:endParaRPr>
          </a:p>
        </p:txBody>
      </p:sp>
      <p:pic>
        <p:nvPicPr>
          <p:cNvPr id="26" name="Picture 6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97" y="5228206"/>
            <a:ext cx="1020647" cy="5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4"/>
          <p:cNvSpPr txBox="1">
            <a:spLocks noChangeArrowheads="1"/>
          </p:cNvSpPr>
          <p:nvPr/>
        </p:nvSpPr>
        <p:spPr bwMode="auto">
          <a:xfrm>
            <a:off x="395289" y="1052736"/>
            <a:ext cx="5832896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900" i="1" dirty="0" err="1" smtClean="0">
                <a:solidFill>
                  <a:srgbClr val="4D4D4D"/>
                </a:solidFill>
                <a:ea typeface="ＭＳ Ｐゴシック" pitchFamily="1" charset="-128"/>
              </a:rPr>
              <a:t>SubteVive</a:t>
            </a:r>
            <a:r>
              <a:rPr lang="es-ES" altLang="ja-JP" sz="1900" dirty="0" smtClean="0">
                <a:solidFill>
                  <a:srgbClr val="4D4D4D"/>
                </a:solidFill>
                <a:ea typeface="ＭＳ Ｐゴシック" pitchFamily="1" charset="-128"/>
              </a:rPr>
              <a:t> abarca diferentes áreas y géneros, dentro de los cuales se desarrollan acciones artísticas. Entre ellos se destacan:</a:t>
            </a:r>
          </a:p>
          <a:p>
            <a:pPr marL="620713" lvl="1" indent="-2571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Murales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:</a:t>
            </a:r>
          </a:p>
          <a:p>
            <a:pPr marL="903288" lvl="2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600" b="1" i="1" dirty="0" smtClean="0">
                <a:solidFill>
                  <a:srgbClr val="4D4D4D"/>
                </a:solidFill>
                <a:ea typeface="ＭＳ Ｐゴシック" pitchFamily="1" charset="-128"/>
              </a:rPr>
              <a:t>Programa de restauración de murales históricos</a:t>
            </a:r>
            <a:r>
              <a:rPr lang="es-ES" altLang="ja-JP" sz="1600" i="1" dirty="0" smtClean="0">
                <a:solidFill>
                  <a:srgbClr val="4D4D4D"/>
                </a:solidFill>
                <a:ea typeface="ＭＳ Ｐゴシック" pitchFamily="1" charset="-128"/>
              </a:rPr>
              <a:t>: </a:t>
            </a:r>
            <a:r>
              <a:rPr lang="es-ES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se lleva adelante en conjunto con la Comisión Nacional de Monumentos y Lugares Históricos y la Secretaría de Cultura del Gobierno de la Ciudad de Buenos Aires</a:t>
            </a:r>
          </a:p>
          <a:p>
            <a:pPr marL="903288" lvl="2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600" b="1" i="1" dirty="0" smtClean="0">
                <a:solidFill>
                  <a:srgbClr val="4D4D4D"/>
                </a:solidFill>
                <a:ea typeface="ＭＳ Ｐゴシック" pitchFamily="1" charset="-128"/>
              </a:rPr>
              <a:t>Incremento del Patrimonio Histórico:</a:t>
            </a:r>
            <a:r>
              <a:rPr lang="es-ES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 Inclusión de nuevos murales como parte del legado cultural para la Ciudad de Buenos Aires. A la fecha se inauguraron 25 murales. La realización está a cargo </a:t>
            </a:r>
            <a:r>
              <a:rPr lang="es-ES" altLang="ja-JP" sz="1600" dirty="0">
                <a:solidFill>
                  <a:srgbClr val="4D4D4D"/>
                </a:solidFill>
                <a:ea typeface="ＭＳ Ｐゴシック" pitchFamily="1" charset="-128"/>
              </a:rPr>
              <a:t>del Instituto Nacional Superior de </a:t>
            </a:r>
            <a:r>
              <a:rPr lang="es-ES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Cerámica y se llevan a cabo en un taller acondicionado por </a:t>
            </a:r>
            <a:r>
              <a:rPr lang="es-ES" altLang="ja-JP" sz="1600" dirty="0" err="1" smtClean="0">
                <a:solidFill>
                  <a:srgbClr val="4D4D4D"/>
                </a:solidFill>
                <a:ea typeface="ＭＳ Ｐゴシック" pitchFamily="1" charset="-128"/>
              </a:rPr>
              <a:t>Metrovías</a:t>
            </a:r>
            <a:endParaRPr lang="es-ES" altLang="ja-JP" sz="1700" dirty="0" smtClean="0">
              <a:solidFill>
                <a:srgbClr val="4D4D4D"/>
              </a:solidFill>
              <a:ea typeface="ＭＳ Ｐゴシック" pitchFamily="1" charset="-128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09120"/>
            <a:ext cx="2405211" cy="1290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238510"/>
            <a:ext cx="2390221" cy="1686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://www.metrovias.com.ar/v2/Images/galeria/murales/gal13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189" y="3284984"/>
            <a:ext cx="2390221" cy="8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: Los murales en el Subte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2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4"/>
          <p:cNvSpPr txBox="1">
            <a:spLocks noChangeArrowheads="1"/>
          </p:cNvSpPr>
          <p:nvPr/>
        </p:nvSpPr>
        <p:spPr bwMode="auto">
          <a:xfrm>
            <a:off x="251520" y="1082635"/>
            <a:ext cx="5519318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Concursos</a:t>
            </a:r>
            <a:r>
              <a:rPr lang="es-ES" altLang="ja-JP" sz="1700" b="1" dirty="0" smtClean="0">
                <a:ea typeface="ＭＳ Ｐゴシック" pitchFamily="1" charset="-128"/>
              </a:rPr>
              <a:t>: </a:t>
            </a:r>
            <a:r>
              <a:rPr lang="es-ES" sz="1600" dirty="0">
                <a:solidFill>
                  <a:srgbClr val="4D4D4D"/>
                </a:solidFill>
              </a:rPr>
              <a:t>Se realizan año tras año regidos por una misma y cuidada metodología y con un selecto jurado. Las obras ganadoras se exponen en instituciones como el Centro Cultural Recoleta, Centro Cultural Borges, Museo </a:t>
            </a:r>
            <a:r>
              <a:rPr lang="es-ES" sz="1600" dirty="0" err="1">
                <a:solidFill>
                  <a:srgbClr val="4D4D4D"/>
                </a:solidFill>
              </a:rPr>
              <a:t>Perlotti</a:t>
            </a:r>
            <a:r>
              <a:rPr lang="es-ES" sz="1600" dirty="0">
                <a:solidFill>
                  <a:srgbClr val="4D4D4D"/>
                </a:solidFill>
              </a:rPr>
              <a:t> y el Museo Metropolitano</a:t>
            </a:r>
            <a:endParaRPr lang="es-ES" altLang="ja-JP" sz="1700" b="1" dirty="0" smtClean="0">
              <a:ea typeface="ＭＳ Ｐゴシック" pitchFamily="1" charset="-128"/>
            </a:endParaRPr>
          </a:p>
          <a:p>
            <a:pPr marL="903288" lvl="2" indent="-2825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600" b="1" i="1" dirty="0" smtClean="0">
                <a:solidFill>
                  <a:srgbClr val="4D4D4D"/>
                </a:solidFill>
                <a:ea typeface="ＭＳ Ｐゴシック" pitchFamily="1" charset="-128"/>
              </a:rPr>
              <a:t>Literatura</a:t>
            </a:r>
            <a:r>
              <a:rPr lang="es-ES" altLang="ja-JP" sz="1600" dirty="0" smtClean="0">
                <a:ea typeface="ＭＳ Ｐゴシック" pitchFamily="1" charset="-128"/>
              </a:rPr>
              <a:t>: </a:t>
            </a:r>
            <a:r>
              <a:rPr lang="es-MX" sz="1600" dirty="0">
                <a:solidFill>
                  <a:srgbClr val="4D4D4D"/>
                </a:solidFill>
              </a:rPr>
              <a:t>Desde hace 14 años se organizan certámenes con el objetivo de impulsar la participación gratuita de profesionales y aficionados de diferentes géneros y disciplinas:  literatura, guiones de cine y teatro, monólogos teatrales, cartas de amor, entre otros.</a:t>
            </a:r>
          </a:p>
          <a:p>
            <a:pPr marL="903288" lvl="2" indent="-2825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600" b="1" i="1" dirty="0" smtClean="0">
                <a:solidFill>
                  <a:srgbClr val="4D4D4D"/>
                </a:solidFill>
                <a:ea typeface="ＭＳ Ｐゴシック" pitchFamily="1" charset="-128"/>
              </a:rPr>
              <a:t>Fotografía</a:t>
            </a:r>
            <a:r>
              <a:rPr lang="es-ES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: </a:t>
            </a:r>
            <a:r>
              <a:rPr lang="es-MX" sz="1600" dirty="0">
                <a:solidFill>
                  <a:srgbClr val="4D4D4D"/>
                </a:solidFill>
              </a:rPr>
              <a:t>Desde hace 13 años se organiza este tradicional certamen que abarcó diferentes temáticas:</a:t>
            </a:r>
            <a:r>
              <a:rPr lang="es-MX" sz="1600" i="1" dirty="0">
                <a:solidFill>
                  <a:srgbClr val="4D4D4D"/>
                </a:solidFill>
              </a:rPr>
              <a:t> “Buenos Aires y el Subte”, “Cariátides, ángeles y gárgolas de Buenos Aires”, “Esquinas de Buenos Aires” ,“El amor” y “Fotografía Contemporánea Argentina</a:t>
            </a:r>
            <a:r>
              <a:rPr lang="es-MX" sz="1600" i="1" dirty="0" smtClean="0">
                <a:solidFill>
                  <a:srgbClr val="4D4D4D"/>
                </a:solidFill>
              </a:rPr>
              <a:t>”.</a:t>
            </a:r>
          </a:p>
          <a:p>
            <a:pPr marL="620713" lvl="2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defRPr/>
            </a:pPr>
            <a:endParaRPr lang="es-ES" altLang="ja-JP" sz="1700" dirty="0" smtClean="0">
              <a:ea typeface="ＭＳ Ｐゴシック" pitchFamily="1" charset="-128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: Concursos literarios y de fotografía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449" y="3670475"/>
            <a:ext cx="3042009" cy="2206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854" y="1240733"/>
            <a:ext cx="3018299" cy="218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3239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4"/>
          <p:cNvSpPr txBox="1">
            <a:spLocks noChangeArrowheads="1"/>
          </p:cNvSpPr>
          <p:nvPr/>
        </p:nvSpPr>
        <p:spPr bwMode="auto">
          <a:xfrm>
            <a:off x="251520" y="1269915"/>
            <a:ext cx="612067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8050" lvl="2" indent="-287338" fontAlgn="base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MX" sz="1600" b="1" i="1" dirty="0" smtClean="0">
                <a:solidFill>
                  <a:srgbClr val="4D4D4D"/>
                </a:solidFill>
              </a:rPr>
              <a:t>Cine</a:t>
            </a:r>
            <a:r>
              <a:rPr lang="es-ES" sz="1600" dirty="0" smtClean="0">
                <a:solidFill>
                  <a:srgbClr val="4D4D4D"/>
                </a:solidFill>
                <a:ea typeface="ＭＳ Ｐゴシック" pitchFamily="1" charset="-128"/>
              </a:rPr>
              <a:t>:  Se realizaron concursos de </a:t>
            </a:r>
            <a:r>
              <a:rPr lang="es-ES" sz="1600" i="1" dirty="0" smtClean="0">
                <a:solidFill>
                  <a:srgbClr val="4D4D4D"/>
                </a:solidFill>
                <a:ea typeface="ＭＳ Ｐゴシック" pitchFamily="1" charset="-128"/>
              </a:rPr>
              <a:t>«Cortometrajes»</a:t>
            </a:r>
            <a:r>
              <a:rPr lang="es-ES" sz="1600" dirty="0" smtClean="0">
                <a:solidFill>
                  <a:srgbClr val="4D4D4D"/>
                </a:solidFill>
                <a:ea typeface="ＭＳ Ｐゴシック" pitchFamily="1" charset="-128"/>
              </a:rPr>
              <a:t> junto al INCAA (Instituto Nacional de Ciencias y Artes Audiovisuales) y de </a:t>
            </a:r>
            <a:r>
              <a:rPr lang="es-ES" sz="1600" i="1" dirty="0" smtClean="0">
                <a:solidFill>
                  <a:srgbClr val="4D4D4D"/>
                </a:solidFill>
                <a:ea typeface="ＭＳ Ｐゴシック" pitchFamily="1" charset="-128"/>
              </a:rPr>
              <a:t>«Guiones de Cine» </a:t>
            </a:r>
            <a:r>
              <a:rPr lang="es-ES" sz="1600" dirty="0" smtClean="0">
                <a:solidFill>
                  <a:srgbClr val="4D4D4D"/>
                </a:solidFill>
                <a:ea typeface="ＭＳ Ｐゴシック" pitchFamily="1" charset="-128"/>
              </a:rPr>
              <a:t>con el apoyo del INCAA, la Dirección General de Patrimonio de la Ciudad de Buenos Aires, Diario La Razón y Centro Cultural Recoleta</a:t>
            </a:r>
          </a:p>
          <a:p>
            <a:pPr marL="908050" lvl="2" indent="-287338" fontAlgn="base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MX" sz="1600" b="1" i="1" dirty="0" smtClean="0">
                <a:solidFill>
                  <a:srgbClr val="4D4D4D"/>
                </a:solidFill>
              </a:rPr>
              <a:t>Radio: </a:t>
            </a:r>
            <a:r>
              <a:rPr lang="es-MX" sz="1600" dirty="0" smtClean="0">
                <a:solidFill>
                  <a:srgbClr val="4D4D4D"/>
                </a:solidFill>
              </a:rPr>
              <a:t>Se llevó a cabo el Concurso de </a:t>
            </a:r>
            <a:r>
              <a:rPr lang="es-MX" sz="1600" i="1" dirty="0" smtClean="0">
                <a:solidFill>
                  <a:srgbClr val="4D4D4D"/>
                </a:solidFill>
              </a:rPr>
              <a:t>«Radio y Valores. La solidaridad en Buenos Aires»</a:t>
            </a:r>
            <a:r>
              <a:rPr lang="es-MX" sz="1600" dirty="0" smtClean="0">
                <a:solidFill>
                  <a:srgbClr val="4D4D4D"/>
                </a:solidFill>
              </a:rPr>
              <a:t> junto con la Universidad Austral</a:t>
            </a:r>
          </a:p>
          <a:p>
            <a:pPr marL="908050" lvl="2" indent="-287338" fontAlgn="base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MX" sz="1600" b="1" i="1" dirty="0" smtClean="0">
                <a:solidFill>
                  <a:srgbClr val="4D4D4D"/>
                </a:solidFill>
              </a:rPr>
              <a:t>Música:</a:t>
            </a:r>
            <a:r>
              <a:rPr lang="es-MX" sz="1600" dirty="0" smtClean="0">
                <a:solidFill>
                  <a:srgbClr val="4D4D4D"/>
                </a:solidFill>
              </a:rPr>
              <a:t> Tuvieron lugar los siguientes concursos: «Melodías de Jazz», «Voces de Jazz» e «Improvisación de Jazz»</a:t>
            </a:r>
          </a:p>
          <a:p>
            <a:pPr marL="908050" lvl="2" indent="-287338" fontAlgn="base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MX" sz="1600" b="1" i="1" dirty="0" smtClean="0">
                <a:solidFill>
                  <a:srgbClr val="4D4D4D"/>
                </a:solidFill>
              </a:rPr>
              <a:t>Historieta</a:t>
            </a:r>
            <a:r>
              <a:rPr lang="es-MX" sz="1600" dirty="0" smtClean="0">
                <a:solidFill>
                  <a:srgbClr val="4D4D4D"/>
                </a:solidFill>
              </a:rPr>
              <a:t>: Junto al Diario Clarín y la Secretaría de Cultura de la Nación se llevó a cabo </a:t>
            </a:r>
            <a:r>
              <a:rPr lang="es-MX" sz="1600" i="1" dirty="0" smtClean="0">
                <a:solidFill>
                  <a:srgbClr val="4D4D4D"/>
                </a:solidFill>
              </a:rPr>
              <a:t>el «Primer Concurso Nacional de Humor Gráfico e Historieta»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3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300" b="1" dirty="0" smtClean="0">
                <a:solidFill>
                  <a:srgbClr val="4D4D4D"/>
                </a:solidFill>
                <a:latin typeface="Frutiger 55" pitchFamily="34" charset="0"/>
              </a:rPr>
              <a:t>: Concursos de cine, radio, música e historietas</a:t>
            </a:r>
            <a:endParaRPr lang="es-ES" sz="23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198" y="4365104"/>
            <a:ext cx="2562199" cy="1473264"/>
          </a:xfrm>
          <a:prstGeom prst="rect">
            <a:avLst/>
          </a:prstGeom>
        </p:spPr>
      </p:pic>
      <p:pic>
        <p:nvPicPr>
          <p:cNvPr id="6146" name="Picture 2" descr="http://2.bp.blogspot.com/_-8HJBIcwZ6k/R4ZT40sC6lI/AAAAAAAAAuM/7Skd1sOsPAA/s400/An%C3%A9cdotas+de+Viaj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578" y="1484784"/>
            <a:ext cx="2531820" cy="183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577" y="3640815"/>
            <a:ext cx="2504961" cy="43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763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0"/>
            <a:ext cx="8497192" cy="1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1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100" b="1" dirty="0" smtClean="0">
                <a:solidFill>
                  <a:srgbClr val="4D4D4D"/>
                </a:solidFill>
                <a:latin typeface="Frutiger 55" pitchFamily="34" charset="0"/>
              </a:rPr>
              <a:t>: Festivales de Jazz, cine y exposición de esculturas</a:t>
            </a:r>
            <a:endParaRPr lang="es-ES" sz="21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955717"/>
            <a:ext cx="2489448" cy="977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1520" y="1147385"/>
            <a:ext cx="5616624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Festivales de Jazz: 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Diferentes artistas permiten disfrutar del jazz en las estaciones de la red de Subte. En la última edición se presentaron más de 20 bandas y más de 7.000 personas se acercaron a las distintas estaciones. </a:t>
            </a:r>
          </a:p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Propuestas de Cine: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 el ciclo </a:t>
            </a:r>
            <a:r>
              <a:rPr lang="es-ES" altLang="ja-JP" sz="1700" i="1" dirty="0" smtClean="0">
                <a:solidFill>
                  <a:srgbClr val="4D4D4D"/>
                </a:solidFill>
                <a:ea typeface="ＭＳ Ｐゴシック" pitchFamily="1" charset="-128"/>
              </a:rPr>
              <a:t>«Fragmentos de la historia del cine»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, compuesto por 12 módulos que abarcan todos los géneros y conforman la historia del arte cinematográfico</a:t>
            </a:r>
          </a:p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b="1" i="1" dirty="0" smtClean="0">
                <a:solidFill>
                  <a:srgbClr val="4D4D4D"/>
                </a:solidFill>
                <a:ea typeface="ＭＳ Ｐゴシック" pitchFamily="1" charset="-128"/>
              </a:rPr>
              <a:t>Exposiciones de Esculturas: 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En la estación José Hernández de la Línea D, se realiza el ciclo de </a:t>
            </a:r>
            <a:r>
              <a:rPr lang="es-ES" altLang="ja-JP" sz="1700" i="1" dirty="0" smtClean="0">
                <a:solidFill>
                  <a:srgbClr val="4D4D4D"/>
                </a:solidFill>
                <a:ea typeface="ＭＳ Ｐゴシック" pitchFamily="1" charset="-128"/>
              </a:rPr>
              <a:t>«8 escultores 8 en el Subte»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. A la fecha se exhibieron más de 600 esculturas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196752"/>
            <a:ext cx="2470574" cy="163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s3.eternabuenosaires.com/files/2010/06/Metrovias_Esculturas_Mayo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489448" cy="1867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97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88640"/>
            <a:ext cx="8569200" cy="107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0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000" b="1" dirty="0" smtClean="0">
                <a:solidFill>
                  <a:srgbClr val="4D4D4D"/>
                </a:solidFill>
                <a:latin typeface="Frutiger 55" pitchFamily="34" charset="0"/>
              </a:rPr>
              <a:t>: Estaciones temáticas, shows artísticos y publicaciones 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1147385"/>
            <a:ext cx="612068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600" b="1" dirty="0" smtClean="0">
                <a:solidFill>
                  <a:srgbClr val="4D4D4D"/>
                </a:solidFill>
                <a:ea typeface="ＭＳ Ｐゴシック" pitchFamily="1" charset="-128"/>
              </a:rPr>
              <a:t>Estaciones Temáticas</a:t>
            </a:r>
            <a:r>
              <a:rPr lang="es-ES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: en el año 2004 se inauguró la </a:t>
            </a:r>
            <a:r>
              <a:rPr lang="es-ES" altLang="ja-JP" sz="1600" i="1" dirty="0" smtClean="0">
                <a:solidFill>
                  <a:srgbClr val="4D4D4D"/>
                </a:solidFill>
                <a:ea typeface="ＭＳ Ｐゴシック" pitchFamily="1" charset="-128"/>
              </a:rPr>
              <a:t>«Primera estación temática del Cine Argentino» </a:t>
            </a:r>
            <a:r>
              <a:rPr lang="es-ES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en la estación Uruguay, Línea B. Actualmente se está trabajando para crear </a:t>
            </a:r>
            <a:r>
              <a:rPr lang="es-AR" sz="1600" dirty="0">
                <a:solidFill>
                  <a:srgbClr val="4D4D4D"/>
                </a:solidFill>
              </a:rPr>
              <a:t>una galería del </a:t>
            </a:r>
            <a:r>
              <a:rPr lang="es-AR" sz="1600" dirty="0" smtClean="0">
                <a:solidFill>
                  <a:srgbClr val="4D4D4D"/>
                </a:solidFill>
              </a:rPr>
              <a:t>deporte con fotografías de los deportistas </a:t>
            </a:r>
            <a:r>
              <a:rPr lang="es-AR" sz="1600" dirty="0">
                <a:solidFill>
                  <a:srgbClr val="4D4D4D"/>
                </a:solidFill>
              </a:rPr>
              <a:t>que hicieron historia en estos 200 </a:t>
            </a:r>
            <a:r>
              <a:rPr lang="es-AR" sz="1600" dirty="0" smtClean="0">
                <a:solidFill>
                  <a:srgbClr val="4D4D4D"/>
                </a:solidFill>
              </a:rPr>
              <a:t>años, la que estará expuesta en la </a:t>
            </a:r>
            <a:r>
              <a:rPr lang="es-ES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estación Olleros, Línea D</a:t>
            </a:r>
          </a:p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600" b="1" dirty="0" smtClean="0">
                <a:solidFill>
                  <a:srgbClr val="4D4D4D"/>
                </a:solidFill>
                <a:ea typeface="ＭＳ Ｐゴシック" pitchFamily="1" charset="-128"/>
              </a:rPr>
              <a:t>Shows de música, teatro, títeres, danzas:</a:t>
            </a:r>
            <a:r>
              <a:rPr lang="es-ES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 diariamente hay una grilla de espectáculos para cada una de las estaciones, que expresan diversas estéticas como clásica, popular y contemporáneo, con un cronograma de actividades para cada espacio</a:t>
            </a:r>
          </a:p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600" b="1" dirty="0" smtClean="0">
                <a:solidFill>
                  <a:srgbClr val="4D4D4D"/>
                </a:solidFill>
                <a:ea typeface="ＭＳ Ｐゴシック" pitchFamily="1" charset="-128"/>
              </a:rPr>
              <a:t>Publicaciones: </a:t>
            </a:r>
            <a:r>
              <a:rPr lang="es-MX" sz="1600" dirty="0">
                <a:solidFill>
                  <a:srgbClr val="4D4D4D"/>
                </a:solidFill>
              </a:rPr>
              <a:t>Se han publicado </a:t>
            </a:r>
            <a:r>
              <a:rPr lang="es-MX" sz="1600" dirty="0" smtClean="0">
                <a:solidFill>
                  <a:srgbClr val="4D4D4D"/>
                </a:solidFill>
              </a:rPr>
              <a:t>11 </a:t>
            </a:r>
            <a:r>
              <a:rPr lang="es-MX" sz="1600" dirty="0">
                <a:solidFill>
                  <a:srgbClr val="4D4D4D"/>
                </a:solidFill>
              </a:rPr>
              <a:t>libros. Entre ellos: «El ensayo fotográfico», «La ciudad subterránea», «Cuentos para leer en el Subte», «Letras de Tango», «El Subte de Buenos Aires», «Cuentos Cortos de Terror», «Cartas de Amor», «Monólogos Teatrales» y «Relatos de Inmigrantes».</a:t>
            </a:r>
          </a:p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ES" altLang="ja-JP" sz="1600" dirty="0" smtClean="0">
              <a:solidFill>
                <a:srgbClr val="4D4D4D"/>
              </a:solidFill>
              <a:ea typeface="ＭＳ Ｐゴシック" pitchFamily="1" charset="-128"/>
            </a:endParaRPr>
          </a:p>
        </p:txBody>
      </p:sp>
      <p:pic>
        <p:nvPicPr>
          <p:cNvPr id="8194" name="Picture 2" descr="http://www.metrovias.com.ar/v2/images/SubteVive/imagen_subtevive-grilla-20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339576"/>
            <a:ext cx="2580440" cy="18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enelsubte.com/sites/default/files/imagecache/nodo/fotos/banner-intervenciones-2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729913"/>
            <a:ext cx="2580440" cy="178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087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: Resultados alcanzados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6" y="1196752"/>
            <a:ext cx="6192688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900" dirty="0" smtClean="0">
                <a:solidFill>
                  <a:srgbClr val="4D4D4D"/>
                </a:solidFill>
                <a:ea typeface="ＭＳ Ｐゴシック" pitchFamily="1" charset="-128"/>
              </a:rPr>
              <a:t>Los resultados obtenidos por el Programa están estrechamente ligados con los objetivos propuestos:</a:t>
            </a:r>
          </a:p>
          <a:p>
            <a:pPr marL="903288" lvl="2" indent="-2825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Ofrecer actividades que enriquecen la agenda cultural de la Ciudad de Buenos Aires</a:t>
            </a:r>
            <a:endParaRPr lang="es-ES" altLang="ja-JP" sz="1700" dirty="0" smtClean="0">
              <a:solidFill>
                <a:srgbClr val="4D4D4D"/>
              </a:solidFill>
              <a:ea typeface="ＭＳ Ｐゴシック" pitchFamily="1" charset="-128"/>
            </a:endParaRPr>
          </a:p>
          <a:p>
            <a:pPr marL="903288" lvl="2" indent="-2825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Brindar oportunidades a artistas argentinos</a:t>
            </a:r>
            <a:endParaRPr lang="es-ES" altLang="ja-JP" sz="1700" dirty="0" smtClean="0">
              <a:solidFill>
                <a:srgbClr val="4D4D4D"/>
              </a:solidFill>
              <a:ea typeface="ＭＳ Ｐゴシック" pitchFamily="1" charset="-128"/>
            </a:endParaRPr>
          </a:p>
          <a:p>
            <a:pPr marL="903288" lvl="2" indent="-2825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Incrementar el patrimonio cultural de los espacios públicos</a:t>
            </a:r>
          </a:p>
          <a:p>
            <a:pPr marL="627063" lvl="1" indent="-271463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AR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Adicionalmente, un beneficio colateral que este Programa brinda, es el de </a:t>
            </a:r>
            <a:r>
              <a:rPr lang="es-AR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g</a:t>
            </a:r>
            <a:r>
              <a:rPr lang="es-ES" altLang="ja-JP" sz="1700" b="1" dirty="0" err="1" smtClean="0">
                <a:solidFill>
                  <a:srgbClr val="4D4D4D"/>
                </a:solidFill>
                <a:ea typeface="ＭＳ Ｐゴシック" pitchFamily="1" charset="-128"/>
              </a:rPr>
              <a:t>enerar</a:t>
            </a: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 contenidos positivos en los medios y en la relación con el usuario</a:t>
            </a:r>
          </a:p>
          <a:p>
            <a:pPr marL="903288" lvl="2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ES" altLang="ja-JP" sz="1700" dirty="0" smtClean="0">
              <a:solidFill>
                <a:srgbClr val="4D4D4D"/>
              </a:solidFill>
              <a:ea typeface="ＭＳ Ｐゴシック" pitchFamily="1" charset="-128"/>
            </a:endParaRPr>
          </a:p>
        </p:txBody>
      </p:sp>
      <p:pic>
        <p:nvPicPr>
          <p:cNvPr id="6" name="Picture 8" descr="PAULO-RAVARIN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144787"/>
            <a:ext cx="2261193" cy="149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3.bp.blogspot.com/_JUdbshYEF1s/SSIIdgWsTRI/AAAAAAAADBs/el3W9JkiXkY/s320/ProgramaSubteVive2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891" y="2900712"/>
            <a:ext cx="2261192" cy="175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h5.ggpht.com/_bioGcUIVBv0/SrFeXZyKd-I/AAAAAAAACl8/-i9h5n7r4v8/zrtn_002n729c0ff4_t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939398"/>
            <a:ext cx="2237990" cy="87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30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i="1" dirty="0" smtClean="0">
                <a:solidFill>
                  <a:srgbClr val="4D4D4D"/>
                </a:solidFill>
                <a:latin typeface="Frutiger 55" pitchFamily="34" charset="0"/>
              </a:rPr>
              <a:t>El “</a:t>
            </a:r>
            <a:r>
              <a:rPr lang="es-AR" sz="24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400" b="1" i="1" dirty="0" smtClean="0">
                <a:solidFill>
                  <a:srgbClr val="4D4D4D"/>
                </a:solidFill>
                <a:latin typeface="Frutiger 55" pitchFamily="34" charset="0"/>
              </a:rPr>
              <a:t>”</a:t>
            </a: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 …….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8781" y="1565235"/>
            <a:ext cx="799964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3538" lvl="1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defRPr/>
            </a:pPr>
            <a:r>
              <a:rPr lang="es-ES" altLang="ja-JP" sz="2500" dirty="0" smtClean="0">
                <a:solidFill>
                  <a:srgbClr val="4D4D4D"/>
                </a:solidFill>
                <a:latin typeface="Brush Script MT" pitchFamily="66" charset="0"/>
                <a:ea typeface="ＭＳ Ｐゴシック" pitchFamily="1" charset="-128"/>
              </a:rPr>
              <a:t>«En estas épocas tan duras, de desesperanza, contagiar a nuestros pasajeros con alegrías, emociones…, es hacerles revivir sus mejores y más íntimos sentimientos, una nota de alegría, siempre nos hace bien…, más aún si es imprevista, original y fuera de contexto… El subte </a:t>
            </a:r>
            <a:r>
              <a:rPr lang="es-ES" altLang="ja-JP" sz="2500" dirty="0" err="1" smtClean="0">
                <a:solidFill>
                  <a:srgbClr val="4D4D4D"/>
                </a:solidFill>
                <a:latin typeface="Brush Script MT" pitchFamily="66" charset="0"/>
                <a:ea typeface="ＭＳ Ｐゴシック" pitchFamily="1" charset="-128"/>
              </a:rPr>
              <a:t>dá</a:t>
            </a:r>
            <a:r>
              <a:rPr lang="es-ES" altLang="ja-JP" sz="2500" dirty="0" smtClean="0">
                <a:solidFill>
                  <a:srgbClr val="4D4D4D"/>
                </a:solidFill>
                <a:latin typeface="Brush Script MT" pitchFamily="66" charset="0"/>
                <a:ea typeface="ＭＳ Ｐゴシック" pitchFamily="1" charset="-128"/>
              </a:rPr>
              <a:t> para no acabar …, en eso estamos.»</a:t>
            </a:r>
          </a:p>
          <a:p>
            <a:pPr marL="363538" lvl="1" eaLnBrk="0" fontAlgn="base" hangingPunct="0">
              <a:spcBef>
                <a:spcPts val="6600"/>
              </a:spcBef>
              <a:spcAft>
                <a:spcPct val="0"/>
              </a:spcAft>
              <a:buClr>
                <a:srgbClr val="FFC000"/>
              </a:buClr>
              <a:buSzPct val="110000"/>
              <a:defRPr/>
            </a:pPr>
            <a:r>
              <a:rPr lang="es-ES" altLang="ja-JP" sz="2500" dirty="0" smtClean="0">
                <a:solidFill>
                  <a:srgbClr val="4D4D4D"/>
                </a:solidFill>
                <a:latin typeface="Brush Script MT" pitchFamily="66" charset="0"/>
                <a:ea typeface="ＭＳ Ｐゴシック" pitchFamily="1" charset="-128"/>
              </a:rPr>
              <a:t>Pepe Romero</a:t>
            </a:r>
          </a:p>
          <a:p>
            <a:pPr marL="363538" lvl="1" eaLnBrk="0" fontAlgn="base" hangingPunct="0">
              <a:spcAft>
                <a:spcPct val="0"/>
              </a:spcAft>
              <a:buClr>
                <a:srgbClr val="FFC000"/>
              </a:buClr>
              <a:buSzPct val="110000"/>
              <a:defRPr/>
            </a:pPr>
            <a:r>
              <a:rPr lang="es-ES" altLang="ja-JP" sz="2500" dirty="0" smtClean="0">
                <a:solidFill>
                  <a:srgbClr val="4D4D4D"/>
                </a:solidFill>
                <a:latin typeface="Brush Script MT" pitchFamily="66" charset="0"/>
                <a:ea typeface="ＭＳ Ｐゴシック" pitchFamily="1" charset="-128"/>
              </a:rPr>
              <a:t>Jefe de Gestión Cultural</a:t>
            </a:r>
          </a:p>
          <a:p>
            <a:pPr marL="363538" lvl="1" eaLnBrk="0" fontAlgn="base" hangingPunct="0">
              <a:spcAft>
                <a:spcPct val="0"/>
              </a:spcAft>
              <a:buClr>
                <a:srgbClr val="FFC000"/>
              </a:buClr>
              <a:buSzPct val="110000"/>
              <a:defRPr/>
            </a:pPr>
            <a:r>
              <a:rPr lang="es-AR" altLang="ja-JP" sz="1700" dirty="0" smtClean="0">
                <a:solidFill>
                  <a:srgbClr val="4D4D4D"/>
                </a:solidFill>
                <a:latin typeface="Brush Script MT" pitchFamily="66" charset="0"/>
                <a:ea typeface="ＭＳ Ｐゴシック" pitchFamily="1" charset="-128"/>
              </a:rPr>
              <a:t>Marzo 2003</a:t>
            </a:r>
            <a:endParaRPr lang="es-ES" altLang="ja-JP" sz="1700" dirty="0" smtClean="0">
              <a:solidFill>
                <a:srgbClr val="4D4D4D"/>
              </a:solidFill>
              <a:latin typeface="Brush Script MT" pitchFamily="66" charset="0"/>
              <a:ea typeface="ＭＳ Ｐゴシック" pitchFamily="1" charset="-128"/>
            </a:endParaRPr>
          </a:p>
          <a:p>
            <a:pPr marL="903288" lvl="2" indent="-28257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ES" altLang="ja-JP" sz="2500" dirty="0" smtClean="0">
              <a:solidFill>
                <a:srgbClr val="4D4D4D"/>
              </a:solidFill>
              <a:latin typeface="Brush Script MT" pitchFamily="66" charset="0"/>
              <a:ea typeface="ＭＳ Ｐゴシック" pitchFamily="1" charset="-128"/>
            </a:endParaRPr>
          </a:p>
        </p:txBody>
      </p:sp>
      <p:pic>
        <p:nvPicPr>
          <p:cNvPr id="10242" name="Picture 2" descr="http://www.abccultural.com.ar/fotos/449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04172"/>
            <a:ext cx="3096344" cy="2064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8835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/>
        </p:nvSpPr>
        <p:spPr bwMode="auto">
          <a:xfrm>
            <a:off x="361950" y="2213992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es-AR" b="1" dirty="0" smtClean="0">
                <a:latin typeface="Calibri" pitchFamily="34" charset="0"/>
              </a:rPr>
              <a:t>MUCHAS GRACIAS POR SU ATENCIÓN!!!</a:t>
            </a:r>
            <a:endParaRPr lang="es-ES" altLang="zh-TW" b="1" dirty="0" smtClean="0"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/>
        </p:nvSpPr>
        <p:spPr bwMode="auto">
          <a:xfrm>
            <a:off x="1047750" y="3564632"/>
            <a:ext cx="6858000" cy="23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110000"/>
              <a:buFont typeface="Wingdings" pitchFamily="2" charset="2"/>
              <a:buNone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  <a:defRPr sz="2100" i="1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s-AR" sz="2200" dirty="0" smtClean="0"/>
              <a:t>Lic. Ester Litovsky</a:t>
            </a:r>
          </a:p>
          <a:p>
            <a:pPr eaLnBrk="1" hangingPunct="1">
              <a:spcBef>
                <a:spcPts val="600"/>
              </a:spcBef>
            </a:pPr>
            <a:r>
              <a:rPr lang="es-AR" sz="2200" dirty="0" smtClean="0"/>
              <a:t>Gerente de Planeamiento Estratégico </a:t>
            </a:r>
          </a:p>
          <a:p>
            <a:pPr eaLnBrk="1" hangingPunct="1">
              <a:spcBef>
                <a:spcPts val="600"/>
              </a:spcBef>
            </a:pPr>
            <a:r>
              <a:rPr lang="es-AR" sz="2200" dirty="0" smtClean="0"/>
              <a:t>y Control de Gestión</a:t>
            </a:r>
          </a:p>
          <a:p>
            <a:pPr eaLnBrk="1" hangingPunct="1">
              <a:spcBef>
                <a:spcPts val="600"/>
              </a:spcBef>
            </a:pPr>
            <a:r>
              <a:rPr lang="es-AR" sz="2200" dirty="0" smtClean="0"/>
              <a:t>METROVÍAS S.A.</a:t>
            </a:r>
          </a:p>
          <a:p>
            <a:pPr eaLnBrk="1" hangingPunct="1">
              <a:spcBef>
                <a:spcPts val="600"/>
              </a:spcBef>
            </a:pPr>
            <a:r>
              <a:rPr lang="es-AR" sz="2200" dirty="0" smtClean="0"/>
              <a:t>elitovsky@metrovias.com.ar</a:t>
            </a:r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11361532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4"/>
          <p:cNvSpPr txBox="1">
            <a:spLocks noChangeArrowheads="1"/>
          </p:cNvSpPr>
          <p:nvPr/>
        </p:nvSpPr>
        <p:spPr bwMode="auto">
          <a:xfrm>
            <a:off x="434975" y="1340768"/>
            <a:ext cx="83134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MX" altLang="ja-JP" sz="2000" dirty="0" err="1" smtClean="0">
                <a:solidFill>
                  <a:srgbClr val="4D4D4D"/>
                </a:solidFill>
                <a:ea typeface="ヒラギノ角ゴ Pro W3" pitchFamily="1" charset="-128"/>
                <a:cs typeface="Times New Roman" pitchFamily="18" charset="0"/>
              </a:rPr>
              <a:t>Metrovías</a:t>
            </a:r>
            <a:r>
              <a:rPr lang="es-MX" altLang="ja-JP" sz="2000" dirty="0" smtClean="0">
                <a:solidFill>
                  <a:srgbClr val="4D4D4D"/>
                </a:solidFill>
                <a:ea typeface="ヒラギノ角ゴ Pro W3" pitchFamily="1" charset="-128"/>
                <a:cs typeface="Times New Roman" pitchFamily="18" charset="0"/>
              </a:rPr>
              <a:t> </a:t>
            </a:r>
            <a:r>
              <a:rPr lang="es-MX" altLang="ja-JP" sz="2000" dirty="0">
                <a:solidFill>
                  <a:srgbClr val="4D4D4D"/>
                </a:solidFill>
                <a:ea typeface="ヒラギノ角ゴ Pro W3" pitchFamily="1" charset="-128"/>
                <a:cs typeface="Times New Roman" pitchFamily="18" charset="0"/>
              </a:rPr>
              <a:t>lleva adelante un importante programa de </a:t>
            </a:r>
            <a:r>
              <a:rPr lang="es-MX" altLang="ja-JP" sz="2000" b="1" dirty="0">
                <a:solidFill>
                  <a:srgbClr val="4D4D4D"/>
                </a:solidFill>
                <a:ea typeface="ヒラギノ角ゴ Pro W3" pitchFamily="1" charset="-128"/>
                <a:cs typeface="Times New Roman" pitchFamily="18" charset="0"/>
              </a:rPr>
              <a:t>Responsabilidad Social Empresaria </a:t>
            </a:r>
            <a:r>
              <a:rPr lang="es-MX" altLang="ja-JP" sz="2000" dirty="0">
                <a:solidFill>
                  <a:srgbClr val="4D4D4D"/>
                </a:solidFill>
                <a:ea typeface="ヒラギノ角ゴ Pro W3" pitchFamily="1" charset="-128"/>
                <a:cs typeface="Times New Roman" pitchFamily="18" charset="0"/>
              </a:rPr>
              <a:t>(RSE) que tiene como objetivo </a:t>
            </a:r>
            <a:r>
              <a:rPr lang="es-MX" altLang="ja-JP" sz="2000" dirty="0" smtClean="0">
                <a:solidFill>
                  <a:srgbClr val="4D4D4D"/>
                </a:solidFill>
                <a:ea typeface="ヒラギノ角ゴ Pro W3" pitchFamily="1" charset="-128"/>
                <a:cs typeface="Times New Roman" pitchFamily="18" charset="0"/>
              </a:rPr>
              <a:t>contribuir con iniciativas que ayuden a </a:t>
            </a:r>
            <a:r>
              <a:rPr lang="es-MX" altLang="ja-JP" sz="2000" b="1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mejorar </a:t>
            </a:r>
            <a:r>
              <a:rPr lang="es-MX" altLang="ja-JP" sz="2000" b="1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la calidad de vida </a:t>
            </a:r>
            <a:r>
              <a:rPr lang="es-MX" altLang="ja-JP" sz="2000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de los ciudadanos y sus empleados</a:t>
            </a:r>
          </a:p>
          <a:p>
            <a:pPr marL="342900" indent="-3429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MX" altLang="ja-JP" sz="2000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En esta presentación nos centraremos en las acciones que están orientadas a </a:t>
            </a:r>
            <a:r>
              <a:rPr lang="es-MX" altLang="ja-JP" sz="2000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involucrar y motivar el </a:t>
            </a:r>
            <a:r>
              <a:rPr lang="es-MX" altLang="ja-JP" sz="2000" b="1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compromiso comunitario</a:t>
            </a:r>
            <a:r>
              <a:rPr lang="es-MX" altLang="ja-JP" sz="2000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 del público a través de distintas acciones y </a:t>
            </a:r>
            <a:r>
              <a:rPr lang="es-MX" altLang="ja-JP" sz="2000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actividades y el </a:t>
            </a:r>
            <a:r>
              <a:rPr lang="es-MX" altLang="ja-JP" sz="2000" b="1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desarrollo de la cultura urbana </a:t>
            </a:r>
            <a:r>
              <a:rPr lang="es-MX" altLang="ja-JP" sz="2000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en todas sus </a:t>
            </a:r>
            <a:r>
              <a:rPr lang="es-MX" altLang="ja-JP" sz="2000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áreas, buscándose </a:t>
            </a:r>
            <a:r>
              <a:rPr lang="es-AR" altLang="ja-JP" sz="2000" b="1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humanizar </a:t>
            </a:r>
            <a:r>
              <a:rPr lang="es-AR" altLang="ja-JP" sz="2000" b="1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el Subte</a:t>
            </a:r>
            <a:r>
              <a:rPr lang="es-AR" altLang="ja-JP" sz="2000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 y </a:t>
            </a:r>
            <a:r>
              <a:rPr lang="es-AR" altLang="ja-JP" sz="2000" b="1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agregar valor al servicio de transporte </a:t>
            </a:r>
            <a:r>
              <a:rPr lang="es-AR" altLang="ja-JP" sz="2000" b="1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subterráneo</a:t>
            </a:r>
          </a:p>
          <a:p>
            <a:pPr marL="342900" indent="-3429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MX" altLang="ja-JP" sz="2000" dirty="0">
              <a:solidFill>
                <a:srgbClr val="4D4D4D"/>
              </a:solidFill>
              <a:ea typeface="ＭＳ Ｐゴシック" pitchFamily="1" charset="-128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MX" altLang="ja-JP" sz="2000" dirty="0" smtClean="0">
              <a:solidFill>
                <a:srgbClr val="4D4D4D"/>
              </a:solidFill>
              <a:ea typeface="ＭＳ Ｐゴシック" pitchFamily="1" charset="-128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ts val="24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AR" sz="20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88640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El Programa de RSE de </a:t>
            </a:r>
            <a:r>
              <a:rPr lang="es-AR" sz="2400" b="1" dirty="0" err="1" smtClean="0">
                <a:solidFill>
                  <a:srgbClr val="4D4D4D"/>
                </a:solidFill>
                <a:latin typeface="Frutiger 55" pitchFamily="34" charset="0"/>
              </a:rPr>
              <a:t>Metrovías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54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44624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Ayuda a la salud de los niños</a:t>
            </a:r>
            <a:endParaRPr lang="es-ES" sz="2000" dirty="0">
              <a:solidFill>
                <a:srgbClr val="4D4D4D"/>
              </a:solidFill>
              <a:latin typeface="Frutiger 55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496" y="980728"/>
            <a:ext cx="662473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6088" indent="-269875" defTabSz="809625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AR" altLang="ja-JP" sz="1900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Entre las principales acciones </a:t>
            </a:r>
            <a:r>
              <a:rPr lang="es-AR" altLang="ja-JP" sz="1900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que </a:t>
            </a:r>
            <a:r>
              <a:rPr lang="es-AR" altLang="ja-JP" sz="1900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lleva adelante </a:t>
            </a:r>
            <a:r>
              <a:rPr lang="es-AR" altLang="ja-JP" sz="1900" dirty="0" err="1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Metrovías</a:t>
            </a:r>
            <a:r>
              <a:rPr lang="es-AR" altLang="ja-JP" sz="1900" dirty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 </a:t>
            </a:r>
            <a:r>
              <a:rPr lang="es-AR" altLang="ja-JP" sz="1900" dirty="0" smtClean="0">
                <a:solidFill>
                  <a:srgbClr val="4D4D4D"/>
                </a:solidFill>
                <a:ea typeface="ＭＳ Ｐゴシック" pitchFamily="1" charset="-128"/>
                <a:cs typeface="Times New Roman" pitchFamily="18" charset="0"/>
              </a:rPr>
              <a:t>con la comunidad, se destacan:</a:t>
            </a:r>
            <a:endParaRPr lang="es-AR" altLang="ja-JP" sz="1900" dirty="0">
              <a:solidFill>
                <a:srgbClr val="4D4D4D"/>
              </a:solidFill>
              <a:ea typeface="ＭＳ Ｐゴシック" pitchFamily="1" charset="-128"/>
            </a:endParaRPr>
          </a:p>
          <a:p>
            <a:pPr marL="620713" lvl="1" indent="-174625" defTabSz="809625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1700" b="1" i="1" dirty="0" smtClean="0">
                <a:solidFill>
                  <a:srgbClr val="4D4D4D"/>
                </a:solidFill>
              </a:rPr>
              <a:t>Fundación </a:t>
            </a:r>
            <a:r>
              <a:rPr lang="es-MX" sz="1700" b="1" i="1" dirty="0" err="1">
                <a:solidFill>
                  <a:srgbClr val="4D4D4D"/>
                </a:solidFill>
              </a:rPr>
              <a:t>Garrahan</a:t>
            </a:r>
            <a:endParaRPr lang="es-MX" sz="1700" b="1" i="1" dirty="0">
              <a:solidFill>
                <a:srgbClr val="4D4D4D"/>
              </a:solidFill>
            </a:endParaRPr>
          </a:p>
          <a:p>
            <a:pPr marL="809625" indent="-188913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ü"/>
              <a:tabLst>
                <a:tab pos="1077913" algn="l"/>
              </a:tabLst>
              <a:defRPr/>
            </a:pPr>
            <a:r>
              <a:rPr lang="es-MX" sz="1600" b="1" i="1" dirty="0">
                <a:solidFill>
                  <a:srgbClr val="4D4D4D"/>
                </a:solidFill>
                <a:ea typeface="ＭＳ Ｐゴシック" pitchFamily="1" charset="-128"/>
              </a:rPr>
              <a:t>Padrinazgo de una habitación de la Casa </a:t>
            </a:r>
            <a:r>
              <a:rPr lang="es-MX" sz="1600" b="1" i="1" dirty="0" err="1">
                <a:solidFill>
                  <a:srgbClr val="4D4D4D"/>
                </a:solidFill>
                <a:ea typeface="ＭＳ Ｐゴシック" pitchFamily="1" charset="-128"/>
              </a:rPr>
              <a:t>Garrahan</a:t>
            </a:r>
            <a:r>
              <a:rPr lang="es-MX" sz="1600" b="1" i="1" dirty="0">
                <a:solidFill>
                  <a:srgbClr val="4D4D4D"/>
                </a:solidFill>
                <a:ea typeface="ＭＳ Ｐゴシック" pitchFamily="1" charset="-128"/>
              </a:rPr>
              <a:t>: </a:t>
            </a:r>
            <a:r>
              <a:rPr lang="es-MX" sz="1600" dirty="0">
                <a:solidFill>
                  <a:srgbClr val="4D4D4D"/>
                </a:solidFill>
              </a:rPr>
              <a:t>La Casa </a:t>
            </a:r>
            <a:r>
              <a:rPr lang="es-MX" sz="1600" dirty="0" err="1">
                <a:solidFill>
                  <a:srgbClr val="4D4D4D"/>
                </a:solidFill>
              </a:rPr>
              <a:t>Garrahan</a:t>
            </a:r>
            <a:r>
              <a:rPr lang="es-MX" sz="1600" dirty="0">
                <a:solidFill>
                  <a:srgbClr val="4D4D4D"/>
                </a:solidFill>
              </a:rPr>
              <a:t> es un hogar </a:t>
            </a:r>
            <a:r>
              <a:rPr lang="es-MX" sz="1600" dirty="0" smtClean="0">
                <a:solidFill>
                  <a:srgbClr val="4D4D4D"/>
                </a:solidFill>
              </a:rPr>
              <a:t>donde </a:t>
            </a:r>
            <a:r>
              <a:rPr lang="es-MX" sz="1600" dirty="0">
                <a:solidFill>
                  <a:srgbClr val="4D4D4D"/>
                </a:solidFill>
              </a:rPr>
              <a:t>se hospedan y reciben contención niños de bajos recursos que se encuentran en tratamiento ambulatorio en alguno de los hospitales pediátricos de Buenos Aires </a:t>
            </a:r>
            <a:r>
              <a:rPr lang="es-MX" sz="1600" dirty="0" smtClean="0">
                <a:solidFill>
                  <a:srgbClr val="4D4D4D"/>
                </a:solidFill>
              </a:rPr>
              <a:t>que </a:t>
            </a:r>
            <a:r>
              <a:rPr lang="es-MX" sz="1600" dirty="0">
                <a:solidFill>
                  <a:srgbClr val="4D4D4D"/>
                </a:solidFill>
              </a:rPr>
              <a:t>viven a más de </a:t>
            </a:r>
            <a:r>
              <a:rPr lang="es-MX" sz="1600" dirty="0" smtClean="0">
                <a:solidFill>
                  <a:srgbClr val="4D4D4D"/>
                </a:solidFill>
              </a:rPr>
              <a:t>100 km</a:t>
            </a:r>
            <a:endParaRPr lang="es-MX" sz="1600" i="1" dirty="0">
              <a:solidFill>
                <a:srgbClr val="4D4D4D"/>
              </a:solidFill>
            </a:endParaRPr>
          </a:p>
          <a:p>
            <a:pPr marL="809625" indent="-188913" fontAlgn="base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ü"/>
              <a:tabLst>
                <a:tab pos="903288" algn="l"/>
              </a:tabLst>
              <a:defRPr/>
            </a:pPr>
            <a:r>
              <a:rPr lang="es-MX" sz="1600" b="1" i="1" dirty="0">
                <a:solidFill>
                  <a:srgbClr val="4D4D4D"/>
                </a:solidFill>
                <a:ea typeface="ＭＳ Ｐゴシック" pitchFamily="1" charset="-128"/>
              </a:rPr>
              <a:t>Programa de Reciclado de </a:t>
            </a:r>
            <a:r>
              <a:rPr lang="es-MX" sz="1600" b="1" i="1" dirty="0" smtClean="0">
                <a:solidFill>
                  <a:srgbClr val="4D4D4D"/>
                </a:solidFill>
                <a:ea typeface="ＭＳ Ｐゴシック" pitchFamily="1" charset="-128"/>
              </a:rPr>
              <a:t>Tapitas, </a:t>
            </a:r>
            <a:r>
              <a:rPr lang="es-MX" sz="1600" b="1" i="1" dirty="0">
                <a:solidFill>
                  <a:srgbClr val="4D4D4D"/>
                </a:solidFill>
                <a:ea typeface="ＭＳ Ｐゴシック" pitchFamily="1" charset="-128"/>
              </a:rPr>
              <a:t>Papel </a:t>
            </a:r>
            <a:r>
              <a:rPr lang="es-MX" sz="1600" b="1" i="1" dirty="0" smtClean="0">
                <a:solidFill>
                  <a:srgbClr val="4D4D4D"/>
                </a:solidFill>
                <a:ea typeface="ＭＳ Ｐゴシック" pitchFamily="1" charset="-128"/>
              </a:rPr>
              <a:t>y Llaves de </a:t>
            </a:r>
            <a:r>
              <a:rPr lang="es-MX" sz="1600" b="1" i="1" dirty="0">
                <a:solidFill>
                  <a:srgbClr val="4D4D4D"/>
                </a:solidFill>
                <a:ea typeface="ＭＳ Ｐゴシック" pitchFamily="1" charset="-128"/>
              </a:rPr>
              <a:t>la Fundación </a:t>
            </a:r>
            <a:r>
              <a:rPr lang="es-MX" sz="1600" b="1" i="1" dirty="0" err="1">
                <a:solidFill>
                  <a:srgbClr val="4D4D4D"/>
                </a:solidFill>
                <a:ea typeface="ＭＳ Ｐゴシック" pitchFamily="1" charset="-128"/>
              </a:rPr>
              <a:t>Garrahan</a:t>
            </a:r>
            <a:r>
              <a:rPr lang="es-MX" sz="1600" dirty="0">
                <a:solidFill>
                  <a:srgbClr val="4D4D4D"/>
                </a:solidFill>
              </a:rPr>
              <a:t>: </a:t>
            </a:r>
            <a:r>
              <a:rPr lang="es-MX" sz="1600" dirty="0" err="1">
                <a:solidFill>
                  <a:srgbClr val="4D4D4D"/>
                </a:solidFill>
              </a:rPr>
              <a:t>Metrovías</a:t>
            </a:r>
            <a:r>
              <a:rPr lang="es-MX" sz="1600" dirty="0">
                <a:solidFill>
                  <a:srgbClr val="4D4D4D"/>
                </a:solidFill>
              </a:rPr>
              <a:t> apoya esta </a:t>
            </a:r>
            <a:r>
              <a:rPr lang="es-MX" sz="1600" dirty="0" smtClean="0">
                <a:solidFill>
                  <a:srgbClr val="4D4D4D"/>
                </a:solidFill>
              </a:rPr>
              <a:t>iniciativa, </a:t>
            </a:r>
            <a:r>
              <a:rPr lang="es-MX" sz="1600" dirty="0">
                <a:solidFill>
                  <a:srgbClr val="4D4D4D"/>
                </a:solidFill>
              </a:rPr>
              <a:t>con la finalidad de </a:t>
            </a:r>
            <a:r>
              <a:rPr lang="es-MX" sz="1600" dirty="0" smtClean="0">
                <a:solidFill>
                  <a:srgbClr val="4D4D4D"/>
                </a:solidFill>
              </a:rPr>
              <a:t>incentivar entre </a:t>
            </a:r>
            <a:r>
              <a:rPr lang="es-MX" sz="1600" dirty="0">
                <a:solidFill>
                  <a:srgbClr val="4D4D4D"/>
                </a:solidFill>
              </a:rPr>
              <a:t>los empleados la solidaridad y el compromiso con la salud de los menores. Lo recaudado con este programa se aplica </a:t>
            </a:r>
            <a:r>
              <a:rPr lang="es-MX" sz="1600" dirty="0" smtClean="0">
                <a:solidFill>
                  <a:srgbClr val="4D4D4D"/>
                </a:solidFill>
              </a:rPr>
              <a:t>al funcionamiento </a:t>
            </a:r>
            <a:r>
              <a:rPr lang="es-MX" sz="1600" dirty="0">
                <a:solidFill>
                  <a:srgbClr val="4D4D4D"/>
                </a:solidFill>
              </a:rPr>
              <a:t>y sostén de la Casa </a:t>
            </a:r>
            <a:r>
              <a:rPr lang="es-MX" sz="1600" dirty="0" err="1">
                <a:solidFill>
                  <a:srgbClr val="4D4D4D"/>
                </a:solidFill>
              </a:rPr>
              <a:t>Garrahan</a:t>
            </a:r>
            <a:r>
              <a:rPr lang="es-MX" sz="1600" dirty="0">
                <a:solidFill>
                  <a:srgbClr val="4D4D4D"/>
                </a:solidFill>
              </a:rPr>
              <a:t>, compra de equipamiento médico de avanzada tecnología, reparación de equipamiento de alta complejidad, capacitación de médicos y enfermeras, entre otras actividades</a:t>
            </a:r>
            <a:endParaRPr lang="es-ES" altLang="ja-JP" sz="1600" dirty="0" smtClean="0">
              <a:solidFill>
                <a:srgbClr val="4D4D4D"/>
              </a:solidFill>
              <a:ea typeface="ＭＳ Ｐゴシック" pitchFamily="1" charset="-128"/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6728389" y="4172128"/>
            <a:ext cx="2308107" cy="1777152"/>
            <a:chOff x="6584373" y="4005064"/>
            <a:chExt cx="2308107" cy="1777152"/>
          </a:xfrm>
        </p:grpSpPr>
        <p:pic>
          <p:nvPicPr>
            <p:cNvPr id="8" name="Picture 2" descr="Programa de Reciclado de TAPITAS DE PLÁSTICO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373" y="4005064"/>
              <a:ext cx="1209121" cy="17771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Programa de Reciclado de PAPEL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389" y="4030768"/>
              <a:ext cx="1210091" cy="175144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389" y="787752"/>
            <a:ext cx="2250595" cy="1405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389" y="2371928"/>
            <a:ext cx="2250595" cy="160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5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5375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Ayuda y educación para la niñez</a:t>
            </a:r>
            <a:endParaRPr lang="es-ES" sz="2000" dirty="0">
              <a:solidFill>
                <a:srgbClr val="4D4D4D"/>
              </a:solidFill>
              <a:latin typeface="Frutiger 55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3" y="1052736"/>
            <a:ext cx="6120681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AR" altLang="ja-JP" sz="1600" b="1" i="1" dirty="0">
                <a:solidFill>
                  <a:srgbClr val="4D4D4D"/>
                </a:solidFill>
                <a:ea typeface="ＭＳ Ｐゴシック" pitchFamily="1" charset="-128"/>
              </a:rPr>
              <a:t>Visitas a los </a:t>
            </a:r>
            <a:r>
              <a:rPr lang="es-AR" sz="1600" b="1" i="1" dirty="0">
                <a:solidFill>
                  <a:srgbClr val="4D4D4D"/>
                </a:solidFill>
              </a:rPr>
              <a:t>colegios con la obra de títeres “</a:t>
            </a:r>
            <a:r>
              <a:rPr lang="es-AR" sz="1600" b="1" i="1" dirty="0" err="1">
                <a:solidFill>
                  <a:srgbClr val="4D4D4D"/>
                </a:solidFill>
              </a:rPr>
              <a:t>Subite</a:t>
            </a:r>
            <a:r>
              <a:rPr lang="es-AR" sz="1600" b="1" i="1" dirty="0">
                <a:solidFill>
                  <a:srgbClr val="4D4D4D"/>
                </a:solidFill>
              </a:rPr>
              <a:t>”</a:t>
            </a:r>
          </a:p>
          <a:p>
            <a:pPr marL="265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AR" sz="1600" dirty="0">
                <a:solidFill>
                  <a:srgbClr val="4D4D4D"/>
                </a:solidFill>
              </a:rPr>
              <a:t>Programa educativo para alumnos del nivel inicial en jardines, escuelas primaria y hospitales de la Ciudad de Buenos </a:t>
            </a:r>
            <a:r>
              <a:rPr lang="es-AR" sz="1600" dirty="0" smtClean="0">
                <a:solidFill>
                  <a:srgbClr val="4D4D4D"/>
                </a:solidFill>
              </a:rPr>
              <a:t>Aires, con la cual se busca </a:t>
            </a:r>
            <a:r>
              <a:rPr lang="es-AR" sz="1600" dirty="0">
                <a:solidFill>
                  <a:srgbClr val="4D4D4D"/>
                </a:solidFill>
              </a:rPr>
              <a:t>generar conciencia entre los niños sobre los aspectos positivos del Subte como medio de </a:t>
            </a:r>
            <a:r>
              <a:rPr lang="es-AR" sz="1600" dirty="0" smtClean="0">
                <a:solidFill>
                  <a:srgbClr val="4D4D4D"/>
                </a:solidFill>
              </a:rPr>
              <a:t>transporte</a:t>
            </a:r>
            <a:endParaRPr lang="es-AR" sz="1600" dirty="0">
              <a:solidFill>
                <a:srgbClr val="4D4D4D"/>
              </a:solidFill>
            </a:endParaRPr>
          </a:p>
          <a:p>
            <a:pPr indent="-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AR" sz="1600" dirty="0">
              <a:solidFill>
                <a:srgbClr val="4D4D4D"/>
              </a:solidFill>
            </a:endParaRPr>
          </a:p>
          <a:p>
            <a:pPr marL="104775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1600" b="1" i="1" dirty="0">
                <a:solidFill>
                  <a:srgbClr val="4D4D4D"/>
                </a:solidFill>
              </a:rPr>
              <a:t>Campaña “Todos podemos ser útiles”</a:t>
            </a:r>
          </a:p>
          <a:p>
            <a:pPr marL="265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>
                <a:solidFill>
                  <a:srgbClr val="4D4D4D"/>
                </a:solidFill>
              </a:rPr>
              <a:t>Se realiza </a:t>
            </a:r>
            <a:r>
              <a:rPr lang="es-MX" sz="1600" dirty="0" smtClean="0">
                <a:solidFill>
                  <a:srgbClr val="4D4D4D"/>
                </a:solidFill>
              </a:rPr>
              <a:t>en </a:t>
            </a:r>
            <a:r>
              <a:rPr lang="es-MX" sz="1600" dirty="0">
                <a:solidFill>
                  <a:srgbClr val="4D4D4D"/>
                </a:solidFill>
              </a:rPr>
              <a:t>conjunto con la Asociación Civil de Padrinos de Alumnos y Escuelas Rurales (APAER). Se desarrolla una vez al año, antes del inicio del ciclo lectivo. En los cinco años consecutivos de </a:t>
            </a:r>
            <a:r>
              <a:rPr lang="es-MX" sz="1600" dirty="0" smtClean="0">
                <a:solidFill>
                  <a:srgbClr val="4D4D4D"/>
                </a:solidFill>
              </a:rPr>
              <a:t>campaña se </a:t>
            </a:r>
            <a:r>
              <a:rPr lang="es-MX" sz="1600" dirty="0">
                <a:solidFill>
                  <a:srgbClr val="4D4D4D"/>
                </a:solidFill>
              </a:rPr>
              <a:t>ayudó a 4.500 escuelas rurales y se benefició a 225 mil alumnos </a:t>
            </a:r>
            <a:r>
              <a:rPr lang="es-MX" sz="1600" dirty="0" smtClean="0">
                <a:solidFill>
                  <a:srgbClr val="4D4D4D"/>
                </a:solidFill>
              </a:rPr>
              <a:t>primarios</a:t>
            </a:r>
            <a:endParaRPr lang="es-MX" sz="1600" i="1" dirty="0">
              <a:solidFill>
                <a:srgbClr val="4D4D4D"/>
              </a:solidFill>
            </a:endParaRPr>
          </a:p>
          <a:p>
            <a:pPr indent="-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600" dirty="0">
              <a:solidFill>
                <a:srgbClr val="4D4D4D"/>
              </a:solidFill>
            </a:endParaRPr>
          </a:p>
          <a:p>
            <a:pPr marL="104775" indent="-28575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MX" sz="1600" b="1" i="1" dirty="0">
                <a:solidFill>
                  <a:srgbClr val="4D4D4D"/>
                </a:solidFill>
              </a:rPr>
              <a:t>Programa de Becas Escolares y Padrinazgo</a:t>
            </a:r>
          </a:p>
          <a:p>
            <a:pPr marL="2651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>
                <a:solidFill>
                  <a:srgbClr val="4D4D4D"/>
                </a:solidFill>
              </a:rPr>
              <a:t>Se lleva a cabo en conjunto con la </a:t>
            </a:r>
            <a:r>
              <a:rPr lang="es-MX" sz="1600" i="1" dirty="0">
                <a:solidFill>
                  <a:srgbClr val="4D4D4D"/>
                </a:solidFill>
              </a:rPr>
              <a:t>Fundación </a:t>
            </a:r>
            <a:r>
              <a:rPr lang="es-MX" sz="1600" i="1" dirty="0" smtClean="0">
                <a:solidFill>
                  <a:srgbClr val="4D4D4D"/>
                </a:solidFill>
              </a:rPr>
              <a:t>Cimientos</a:t>
            </a:r>
            <a:r>
              <a:rPr lang="es-MX" sz="1600" dirty="0" smtClean="0">
                <a:solidFill>
                  <a:srgbClr val="4D4D4D"/>
                </a:solidFill>
              </a:rPr>
              <a:t>, a </a:t>
            </a:r>
            <a:r>
              <a:rPr lang="es-MX" sz="1600" dirty="0">
                <a:solidFill>
                  <a:srgbClr val="4D4D4D"/>
                </a:solidFill>
              </a:rPr>
              <a:t>través del cual se apadrina a 20 alumnos del ciclo secundario de la escuela Nuestra Señora de Fátima cercana a la estación homónima del </a:t>
            </a:r>
            <a:r>
              <a:rPr lang="es-MX" sz="1600" dirty="0" err="1" smtClean="0">
                <a:solidFill>
                  <a:srgbClr val="4D4D4D"/>
                </a:solidFill>
              </a:rPr>
              <a:t>Premetro</a:t>
            </a:r>
            <a:endParaRPr lang="es-MX" sz="1600" dirty="0">
              <a:solidFill>
                <a:srgbClr val="4D4D4D"/>
              </a:solidFill>
            </a:endParaRPr>
          </a:p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ES" altLang="ja-JP" sz="1700" dirty="0" smtClean="0">
              <a:solidFill>
                <a:srgbClr val="4D4D4D"/>
              </a:solidFill>
              <a:ea typeface="ＭＳ Ｐゴシック" pitchFamily="1" charset="-128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718" y="1124744"/>
            <a:ext cx="1889552" cy="2541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999792"/>
            <a:ext cx="2497460" cy="159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523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5375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Ayuda a los más necesitados</a:t>
            </a:r>
            <a:endParaRPr lang="es-ES" sz="2000" dirty="0">
              <a:solidFill>
                <a:srgbClr val="4D4D4D"/>
              </a:solidFill>
              <a:latin typeface="Frutiger 55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3" y="1168930"/>
            <a:ext cx="6120681" cy="470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s-AR" altLang="ja-JP" sz="1600" b="1" i="1" dirty="0">
                <a:solidFill>
                  <a:srgbClr val="4D4D4D"/>
                </a:solidFill>
                <a:ea typeface="ＭＳ Ｐゴシック" pitchFamily="1" charset="-128"/>
              </a:rPr>
              <a:t>Campaña “2 viajes por 1 alimento”</a:t>
            </a:r>
          </a:p>
          <a:p>
            <a:pPr marL="265113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s-MX" altLang="ja-JP" sz="1600" dirty="0">
                <a:solidFill>
                  <a:srgbClr val="4D4D4D"/>
                </a:solidFill>
                <a:ea typeface="ＭＳ Ｐゴシック" pitchFamily="1" charset="-128"/>
              </a:rPr>
              <a:t>A raíz de la fuerte crisis socioeconómica que vivió la Argentina en el 2001, la campaña que se había iniciado junto a Cáritas bajo el nombre “2 viajes por 1 juguete”, continuó junto a la prestigiosa </a:t>
            </a:r>
            <a:r>
              <a:rPr lang="es-AR" altLang="ja-JP" sz="1600" b="1" i="1" dirty="0">
                <a:solidFill>
                  <a:srgbClr val="4D4D4D"/>
                </a:solidFill>
                <a:ea typeface="ＭＳ Ｐゴシック" pitchFamily="1" charset="-128"/>
              </a:rPr>
              <a:t>“</a:t>
            </a:r>
            <a:r>
              <a:rPr lang="es-MX" altLang="ja-JP" sz="1600" dirty="0">
                <a:solidFill>
                  <a:srgbClr val="4D4D4D"/>
                </a:solidFill>
                <a:ea typeface="ＭＳ Ｐゴシック" pitchFamily="1" charset="-128"/>
              </a:rPr>
              <a:t>Fundación Banco de Alimentos</a:t>
            </a:r>
            <a:r>
              <a:rPr lang="es-AR" altLang="ja-JP" sz="1600" b="1" i="1" dirty="0">
                <a:solidFill>
                  <a:srgbClr val="4D4D4D"/>
                </a:solidFill>
                <a:ea typeface="ＭＳ Ｐゴシック" pitchFamily="1" charset="-128"/>
              </a:rPr>
              <a:t>”</a:t>
            </a:r>
            <a:r>
              <a:rPr lang="es-MX" altLang="ja-JP" sz="1600" dirty="0">
                <a:solidFill>
                  <a:srgbClr val="4D4D4D"/>
                </a:solidFill>
                <a:ea typeface="ＭＳ Ｐゴシック" pitchFamily="1" charset="-128"/>
              </a:rPr>
              <a:t> bajo el concepto de </a:t>
            </a:r>
            <a:r>
              <a:rPr lang="es-MX" altLang="ja-JP" sz="1600" b="1" dirty="0">
                <a:solidFill>
                  <a:srgbClr val="4D4D4D"/>
                </a:solidFill>
                <a:ea typeface="ＭＳ Ｐゴシック" pitchFamily="1" charset="-128"/>
              </a:rPr>
              <a:t>“2 viajes por 1 alimento”</a:t>
            </a:r>
            <a:r>
              <a:rPr lang="es-MX" altLang="ja-JP" sz="1600" dirty="0">
                <a:solidFill>
                  <a:srgbClr val="4D4D4D"/>
                </a:solidFill>
                <a:ea typeface="ＭＳ Ｐゴシック" pitchFamily="1" charset="-128"/>
              </a:rPr>
              <a:t>; hoy en vigencia para el Día del Niño y </a:t>
            </a:r>
            <a:r>
              <a:rPr lang="es-MX" altLang="ja-JP" sz="1600" dirty="0" smtClean="0">
                <a:solidFill>
                  <a:srgbClr val="4D4D4D"/>
                </a:solidFill>
                <a:ea typeface="ＭＳ Ｐゴシック" pitchFamily="1" charset="-128"/>
              </a:rPr>
              <a:t>Navidad</a:t>
            </a:r>
          </a:p>
          <a:p>
            <a:pPr marL="265113" lvl="0" eaLnBrk="0" fontAlgn="base" hangingPunct="0">
              <a:spcBef>
                <a:spcPts val="600"/>
              </a:spcBef>
              <a:spcAft>
                <a:spcPct val="0"/>
              </a:spcAft>
              <a:defRPr/>
            </a:pPr>
            <a:r>
              <a:rPr lang="es-MX" sz="1600" dirty="0" smtClean="0">
                <a:solidFill>
                  <a:srgbClr val="4D4D4D"/>
                </a:solidFill>
              </a:rPr>
              <a:t>Gracias </a:t>
            </a:r>
            <a:r>
              <a:rPr lang="es-MX" sz="1600" dirty="0">
                <a:solidFill>
                  <a:srgbClr val="4D4D4D"/>
                </a:solidFill>
              </a:rPr>
              <a:t>al aporte solidario de los </a:t>
            </a:r>
            <a:r>
              <a:rPr lang="es-MX" sz="1600" dirty="0" smtClean="0">
                <a:solidFill>
                  <a:srgbClr val="4D4D4D"/>
                </a:solidFill>
              </a:rPr>
              <a:t>usuarios se </a:t>
            </a:r>
            <a:r>
              <a:rPr lang="es-MX" sz="1600" dirty="0">
                <a:solidFill>
                  <a:srgbClr val="4D4D4D"/>
                </a:solidFill>
              </a:rPr>
              <a:t>lograron los siguientes resultados:</a:t>
            </a:r>
          </a:p>
          <a:p>
            <a:pPr marL="550863" lvl="0" indent="-28575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i="1" dirty="0">
                <a:solidFill>
                  <a:srgbClr val="4D4D4D"/>
                </a:solidFill>
              </a:rPr>
              <a:t>10 años de continuidad en la realización de la campaña, </a:t>
            </a:r>
          </a:p>
          <a:p>
            <a:pPr marL="550863" lvl="0" indent="-28575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i="1" dirty="0">
                <a:solidFill>
                  <a:srgbClr val="4D4D4D"/>
                </a:solidFill>
              </a:rPr>
              <a:t>19 ediciones realizadas, </a:t>
            </a:r>
          </a:p>
          <a:p>
            <a:pPr marL="550863" lvl="0" indent="-28575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i="1" dirty="0">
                <a:solidFill>
                  <a:srgbClr val="4D4D4D"/>
                </a:solidFill>
              </a:rPr>
              <a:t>487 comedores asistidos por la Fundación, </a:t>
            </a:r>
          </a:p>
          <a:p>
            <a:pPr marL="550863" lvl="0" indent="-28575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i="1" dirty="0">
                <a:solidFill>
                  <a:srgbClr val="4D4D4D"/>
                </a:solidFill>
              </a:rPr>
              <a:t>78.000 personas beneficiadas, </a:t>
            </a:r>
          </a:p>
          <a:p>
            <a:pPr marL="550863" lvl="0" indent="-28575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Font typeface="Wingdings" pitchFamily="2" charset="2"/>
              <a:buChar char="ü"/>
              <a:defRPr/>
            </a:pPr>
            <a:r>
              <a:rPr lang="es-MX" sz="1400" i="1" dirty="0">
                <a:solidFill>
                  <a:srgbClr val="4D4D4D"/>
                </a:solidFill>
              </a:rPr>
              <a:t>269 mil kilos de alimentos donados gracias al aporte</a:t>
            </a:r>
            <a:endParaRPr lang="es-MX" altLang="ja-JP" sz="1400" i="1" dirty="0">
              <a:solidFill>
                <a:srgbClr val="4D4D4D"/>
              </a:solidFill>
              <a:ea typeface="ＭＳ Ｐゴシック" pitchFamily="1" charset="-128"/>
            </a:endParaRPr>
          </a:p>
          <a:p>
            <a:pPr marL="620713" lvl="1" indent="-257175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ES" altLang="ja-JP" sz="1700" dirty="0" smtClean="0">
              <a:solidFill>
                <a:srgbClr val="4D4D4D"/>
              </a:solidFill>
              <a:ea typeface="ＭＳ Ｐゴシック" pitchFamily="1" charset="-128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381" y="717825"/>
            <a:ext cx="1766456" cy="2495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000" y="3448549"/>
            <a:ext cx="1766456" cy="250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8340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4"/>
          <p:cNvSpPr txBox="1">
            <a:spLocks noChangeArrowheads="1"/>
          </p:cNvSpPr>
          <p:nvPr/>
        </p:nvSpPr>
        <p:spPr bwMode="auto">
          <a:xfrm>
            <a:off x="434975" y="1196752"/>
            <a:ext cx="84582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dirty="0">
                <a:solidFill>
                  <a:srgbClr val="4D4D4D"/>
                </a:solidFill>
                <a:ea typeface="ＭＳ Ｐゴシック" pitchFamily="1" charset="-128"/>
              </a:rPr>
              <a:t>En 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1997 </a:t>
            </a:r>
            <a:r>
              <a:rPr lang="es-ES" altLang="ja-JP" sz="2000" dirty="0" err="1" smtClean="0">
                <a:solidFill>
                  <a:srgbClr val="4D4D4D"/>
                </a:solidFill>
                <a:ea typeface="ＭＳ Ｐゴシック" pitchFamily="1" charset="-128"/>
              </a:rPr>
              <a:t>Metrovías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 lanzó </a:t>
            </a:r>
            <a:r>
              <a:rPr lang="es-ES" altLang="ja-JP" sz="2000" dirty="0">
                <a:solidFill>
                  <a:srgbClr val="4D4D4D"/>
                </a:solidFill>
                <a:ea typeface="ＭＳ Ｐゴシック" pitchFamily="1" charset="-128"/>
              </a:rPr>
              <a:t>un proyecto 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cultural, denominado </a:t>
            </a:r>
            <a:r>
              <a:rPr lang="es-ES" altLang="ja-JP" sz="2000" i="1" dirty="0" err="1" smtClean="0">
                <a:solidFill>
                  <a:srgbClr val="4D4D4D"/>
                </a:solidFill>
                <a:ea typeface="ＭＳ Ｐゴシック" pitchFamily="1" charset="-128"/>
              </a:rPr>
              <a:t>SubteVive</a:t>
            </a:r>
            <a:endParaRPr lang="es-ES" altLang="ja-JP" sz="2000" i="1" dirty="0">
              <a:solidFill>
                <a:srgbClr val="4D4D4D"/>
              </a:solidFill>
              <a:ea typeface="ＭＳ Ｐゴシック" pitchFamily="1" charset="-128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dirty="0">
                <a:solidFill>
                  <a:srgbClr val="4D4D4D"/>
                </a:solidFill>
                <a:ea typeface="ＭＳ Ｐゴシック" pitchFamily="1" charset="-128"/>
              </a:rPr>
              <a:t>Este programa cultural articuló una suma de actividades artísticas y sociales de todo 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tipo, entre las que se destacan </a:t>
            </a:r>
            <a:r>
              <a:rPr lang="es-ES" altLang="ja-JP" sz="2000" dirty="0">
                <a:solidFill>
                  <a:srgbClr val="4D4D4D"/>
                </a:solidFill>
                <a:ea typeface="ＭＳ Ｐゴシック" pitchFamily="1" charset="-128"/>
              </a:rPr>
              <a:t>concursos de fotografía, lecturas de poesías, muestras de esculturas, obras de teatro, recitales de 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jazz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También se comenzó </a:t>
            </a:r>
            <a:r>
              <a:rPr lang="es-ES" altLang="ja-JP" sz="2000" dirty="0">
                <a:solidFill>
                  <a:srgbClr val="4D4D4D"/>
                </a:solidFill>
                <a:ea typeface="ＭＳ Ｐゴシック" pitchFamily="1" charset="-128"/>
              </a:rPr>
              <a:t>un plan sistemático de remodelación y mantenimiento de los murales que embellecen las estaciones, como así también inició la tarea de sumar otros nuevos. 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dirty="0">
                <a:solidFill>
                  <a:srgbClr val="4D4D4D"/>
                </a:solidFill>
                <a:ea typeface="ＭＳ Ｐゴシック" pitchFamily="1" charset="-128"/>
              </a:rPr>
              <a:t>La idea era que el Subte podía ofrecer mucho más que la posibilidad de trasladarse en forma cómoda y 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veloz;  </a:t>
            </a:r>
            <a:r>
              <a:rPr lang="es-ES" altLang="ja-JP" sz="2000" dirty="0">
                <a:solidFill>
                  <a:srgbClr val="4D4D4D"/>
                </a:solidFill>
                <a:ea typeface="ＭＳ Ｐゴシック" pitchFamily="1" charset="-128"/>
              </a:rPr>
              <a:t>la idea era transformar el viaje de todos los días en una experiencia 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enriquecedora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AR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Este Programa es abierto a la participación libre y gratuita de todos los ciudadanos</a:t>
            </a:r>
            <a:endParaRPr lang="es-ES" altLang="ja-JP" sz="2000" dirty="0">
              <a:solidFill>
                <a:srgbClr val="4D4D4D"/>
              </a:solidFill>
              <a:ea typeface="ＭＳ Ｐゴシック" pitchFamily="1" charset="-128"/>
            </a:endParaRPr>
          </a:p>
          <a:p>
            <a:pPr marL="457200" fontAlgn="base">
              <a:spcBef>
                <a:spcPts val="1200"/>
              </a:spcBef>
              <a:spcAft>
                <a:spcPct val="0"/>
              </a:spcAft>
              <a:defRPr/>
            </a:pPr>
            <a:endParaRPr lang="es-AR" sz="20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i="1" dirty="0" smtClean="0">
                <a:solidFill>
                  <a:srgbClr val="4D4D4D"/>
                </a:solidFill>
                <a:latin typeface="Frutiger 55" pitchFamily="34" charset="0"/>
              </a:rPr>
              <a:t>El Programa </a:t>
            </a:r>
            <a:r>
              <a:rPr lang="es-AR" sz="24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046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4"/>
          <p:cNvSpPr txBox="1">
            <a:spLocks noChangeArrowheads="1"/>
          </p:cNvSpPr>
          <p:nvPr/>
        </p:nvSpPr>
        <p:spPr bwMode="auto">
          <a:xfrm>
            <a:off x="434975" y="1052736"/>
            <a:ext cx="84582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i="1" dirty="0" err="1" smtClean="0">
                <a:solidFill>
                  <a:srgbClr val="4D4D4D"/>
                </a:solidFill>
                <a:ea typeface="ＭＳ Ｐゴシック" pitchFamily="1" charset="-128"/>
              </a:rPr>
              <a:t>SubteVive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 </a:t>
            </a:r>
            <a:r>
              <a:rPr lang="es-AR" altLang="ja-JP" sz="2000" b="1" dirty="0">
                <a:solidFill>
                  <a:srgbClr val="4D4D4D"/>
                </a:solidFill>
                <a:latin typeface="+mj-lt"/>
              </a:rPr>
              <a:t> </a:t>
            </a:r>
            <a:r>
              <a:rPr lang="es-AR" altLang="ja-JP" sz="2000" dirty="0" smtClean="0">
                <a:solidFill>
                  <a:srgbClr val="4D4D4D"/>
                </a:solidFill>
                <a:latin typeface="+mj-lt"/>
              </a:rPr>
              <a:t>es uno de los pocos programas culturales que se han sostenido en el tiempo, más allá de los vaivenes económicos y sociales que se produjeron durante este período en el país. Los objetivos del programa son los siguientes:</a:t>
            </a:r>
          </a:p>
          <a:p>
            <a:pPr marL="800100" lvl="1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AR" altLang="ja-JP" sz="1700" b="1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Humanizar el Subte y agregar valor</a:t>
            </a:r>
            <a:r>
              <a:rPr lang="es-AR" altLang="ja-JP" sz="1700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 al servicio de transporte subterráneo a través de actos o acciones perceptivos o sensoriales que </a:t>
            </a:r>
            <a:r>
              <a:rPr lang="es-AR" altLang="ja-JP" sz="1700" dirty="0" err="1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resignifiquen</a:t>
            </a:r>
            <a:r>
              <a:rPr lang="es-AR" altLang="ja-JP" sz="1700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 el espacio cotidiano y despierten la capacidad de asombro frente a lo rutinario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AR" altLang="ja-JP" sz="1700" b="1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Recuperar </a:t>
            </a:r>
            <a:r>
              <a:rPr lang="es-AR" altLang="ja-JP" sz="1700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el sentido, la riqueza y la identidad de los espacios públicos, transformando el viaje en un teatro, cine o museo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AR" altLang="ja-JP" sz="1700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Incrementar el </a:t>
            </a:r>
            <a:r>
              <a:rPr lang="es-AR" altLang="ja-JP" sz="1700" b="1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patrimonio cultural de la red del Subte</a:t>
            </a:r>
            <a:r>
              <a:rPr lang="es-AR" altLang="ja-JP" sz="1700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, generando un </a:t>
            </a:r>
            <a:r>
              <a:rPr lang="es-AR" altLang="ja-JP" sz="1700" b="1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legado de arte público</a:t>
            </a:r>
            <a:r>
              <a:rPr lang="es-AR" altLang="ja-JP" sz="1700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 para la ciudad, sus habitantes y visitantes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AR" altLang="ja-JP" sz="1700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Contribuir al posicionamiento del Subte como un </a:t>
            </a:r>
            <a:r>
              <a:rPr lang="es-AR" altLang="ja-JP" sz="1700" b="1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ícono de la Ciudad de Buenos Aires </a:t>
            </a:r>
            <a:r>
              <a:rPr lang="es-AR" altLang="ja-JP" sz="1700" dirty="0" smtClean="0">
                <a:solidFill>
                  <a:srgbClr val="4D4D4D"/>
                </a:solidFill>
                <a:latin typeface="+mj-lt"/>
                <a:ea typeface="ＭＳ Ｐゴシック" pitchFamily="1" charset="-128"/>
              </a:rPr>
              <a:t>a través de su programa cultural</a:t>
            </a:r>
          </a:p>
          <a:p>
            <a:pPr marL="8001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Posicionar al Subte con un </a:t>
            </a: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actor relevante de la actividad cultural 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de la Ciudad de Buenos Aires</a:t>
            </a: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: Sus objetivos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953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4"/>
          <p:cNvSpPr txBox="1">
            <a:spLocks noChangeArrowheads="1"/>
          </p:cNvSpPr>
          <p:nvPr/>
        </p:nvSpPr>
        <p:spPr bwMode="auto">
          <a:xfrm>
            <a:off x="434975" y="1052736"/>
            <a:ext cx="8458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dirty="0" err="1" smtClean="0">
                <a:solidFill>
                  <a:srgbClr val="4D4D4D"/>
                </a:solidFill>
                <a:ea typeface="ＭＳ Ｐゴシック" pitchFamily="1" charset="-128"/>
              </a:rPr>
              <a:t>Metrovías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 entendió que tenía una oportunidad de crear con los usuarios del Subte y de los habitantes de la Ciudad de Buenos Aires </a:t>
            </a:r>
            <a:r>
              <a:rPr lang="es-ES" altLang="ja-JP" sz="2000" b="1" dirty="0" smtClean="0">
                <a:solidFill>
                  <a:srgbClr val="4D4D4D"/>
                </a:solidFill>
                <a:ea typeface="ＭＳ Ｐゴシック" pitchFamily="1" charset="-128"/>
              </a:rPr>
              <a:t>una relación más allá del servicio 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de transporte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Teniendo en cuenta que el arte urbano forma parte de los gustos y costumbres de los ciudadanos, </a:t>
            </a:r>
            <a:r>
              <a:rPr lang="es-ES" altLang="ja-JP" sz="2000" dirty="0" err="1" smtClean="0">
                <a:solidFill>
                  <a:srgbClr val="4D4D4D"/>
                </a:solidFill>
                <a:ea typeface="ＭＳ Ｐゴシック" pitchFamily="1" charset="-128"/>
              </a:rPr>
              <a:t>Metrovías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 coordinó y articuló este plan cultural</a:t>
            </a:r>
            <a:endParaRPr lang="es-ES" altLang="ja-JP" sz="2000" i="1" dirty="0" smtClean="0">
              <a:solidFill>
                <a:srgbClr val="4D4D4D"/>
              </a:solidFill>
              <a:ea typeface="ＭＳ Ｐゴシック" pitchFamily="1" charset="-128"/>
            </a:endParaRP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Este programa le permite a </a:t>
            </a:r>
            <a:r>
              <a:rPr lang="es-ES" altLang="ja-JP" sz="2000" dirty="0" err="1" smtClean="0">
                <a:solidFill>
                  <a:srgbClr val="4D4D4D"/>
                </a:solidFill>
                <a:ea typeface="ＭＳ Ｐゴシック" pitchFamily="1" charset="-128"/>
              </a:rPr>
              <a:t>Metrovías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 </a:t>
            </a:r>
            <a:r>
              <a:rPr lang="es-ES" altLang="ja-JP" sz="2000" b="1" dirty="0" smtClean="0">
                <a:solidFill>
                  <a:srgbClr val="4D4D4D"/>
                </a:solidFill>
                <a:ea typeface="ＭＳ Ｐゴシック" pitchFamily="1" charset="-128"/>
              </a:rPr>
              <a:t>construir un posicionamiento del Subte como protagonista relevante de la cultura en la ciudad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, no solo por las actividades que realiza junto a los usuarios, sino también por dejar un legado cultural a los ciudadanos</a:t>
            </a:r>
          </a:p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i="1" dirty="0" err="1" smtClean="0">
                <a:solidFill>
                  <a:srgbClr val="4D4D4D"/>
                </a:solidFill>
                <a:ea typeface="ＭＳ Ｐゴシック" pitchFamily="1" charset="-128"/>
              </a:rPr>
              <a:t>SubteVive</a:t>
            </a:r>
            <a:r>
              <a:rPr lang="es-ES" altLang="ja-JP" sz="2000" i="1" dirty="0" smtClean="0">
                <a:solidFill>
                  <a:srgbClr val="4D4D4D"/>
                </a:solidFill>
                <a:ea typeface="ＭＳ Ｐゴシック" pitchFamily="1" charset="-128"/>
              </a:rPr>
              <a:t> </a:t>
            </a: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propone y desarrolla actividades culturales al alcance de todos, saliendo al encuentro de la gente en un espacio compartido</a:t>
            </a:r>
            <a:endParaRPr lang="es-ES" altLang="ja-JP" sz="1700" i="1" dirty="0" smtClean="0">
              <a:solidFill>
                <a:srgbClr val="4D4D4D"/>
              </a:solidFill>
              <a:ea typeface="ＭＳ Ｐゴシック" pitchFamily="1" charset="-128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: Su estrategia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047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2" name="Text Box 4"/>
          <p:cNvSpPr txBox="1">
            <a:spLocks noChangeArrowheads="1"/>
          </p:cNvSpPr>
          <p:nvPr/>
        </p:nvSpPr>
        <p:spPr bwMode="auto">
          <a:xfrm>
            <a:off x="434975" y="1052736"/>
            <a:ext cx="84582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2000" dirty="0" smtClean="0">
                <a:solidFill>
                  <a:srgbClr val="4D4D4D"/>
                </a:solidFill>
                <a:ea typeface="ＭＳ Ｐゴシック" pitchFamily="1" charset="-128"/>
              </a:rPr>
              <a:t>La condición estratégica de este programa fue vital para sostenerlo en el tiempo y hacerlo crecer. A partir de ella se desarrollaron las siguientes tácticas:</a:t>
            </a:r>
          </a:p>
          <a:p>
            <a:pPr marL="800100" lvl="1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Se creó un </a:t>
            </a: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programa representativo de los gustos culturales 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que tuviera eventos fijos y variables</a:t>
            </a:r>
          </a:p>
          <a:p>
            <a:pPr marL="800100" lvl="1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A través del arte y la creatividad </a:t>
            </a: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se transformó el viaje y cada estación en un teatro, un cine, un museo</a:t>
            </a:r>
          </a:p>
          <a:p>
            <a:pPr marL="800100" lvl="1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Para facilitar el posicionamiento del programa en el ámbito cultural, se convocó a </a:t>
            </a: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referentes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 de cada área: curadores, jurados, artistas e invitados que le dan el respaldo a cada una de las disciplinas</a:t>
            </a:r>
          </a:p>
          <a:p>
            <a:pPr marL="800100" lvl="1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Con el fin de transmitir su posicionamiento desde lo comunicacional, se creó </a:t>
            </a: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una identidad visual 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propia de </a:t>
            </a:r>
            <a:r>
              <a:rPr lang="es-ES" altLang="ja-JP" sz="1700" b="1" dirty="0" err="1" smtClean="0">
                <a:solidFill>
                  <a:srgbClr val="4D4D4D"/>
                </a:solidFill>
                <a:ea typeface="ＭＳ Ｐゴシック" pitchFamily="1" charset="-128"/>
              </a:rPr>
              <a:t>SubteVive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, que implica </a:t>
            </a: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un nombre que define un estilo, un logo que representa sus actividades 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y una </a:t>
            </a:r>
            <a:r>
              <a:rPr lang="es-ES" altLang="ja-JP" sz="1700" b="1" dirty="0" smtClean="0">
                <a:solidFill>
                  <a:srgbClr val="4D4D4D"/>
                </a:solidFill>
                <a:ea typeface="ＭＳ Ｐゴシック" pitchFamily="1" charset="-128"/>
              </a:rPr>
              <a:t>comunicación creativa que es arte en si misma y atrae la atención </a:t>
            </a:r>
            <a:r>
              <a:rPr lang="es-ES" altLang="ja-JP" sz="1700" dirty="0" smtClean="0">
                <a:solidFill>
                  <a:srgbClr val="4D4D4D"/>
                </a:solidFill>
                <a:ea typeface="ＭＳ Ｐゴシック" pitchFamily="1" charset="-128"/>
              </a:rPr>
              <a:t>de los usuarios</a:t>
            </a:r>
          </a:p>
          <a:p>
            <a:pPr marL="800100" lvl="1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C000"/>
              </a:buClr>
              <a:buSzPct val="110000"/>
              <a:buFont typeface="Wingdings" pitchFamily="2" charset="2"/>
              <a:buChar char="§"/>
              <a:defRPr/>
            </a:pPr>
            <a:endParaRPr lang="es-ES" altLang="ja-JP" sz="1700" i="1" dirty="0" smtClean="0">
              <a:solidFill>
                <a:srgbClr val="4D4D4D"/>
              </a:solidFill>
              <a:ea typeface="ＭＳ Ｐゴシック" pitchFamily="1" charset="-128"/>
            </a:endParaRPr>
          </a:p>
        </p:txBody>
      </p:sp>
      <p:sp>
        <p:nvSpPr>
          <p:cNvPr id="13315" name="Rectangle 2"/>
          <p:cNvSpPr txBox="1">
            <a:spLocks noChangeArrowheads="1"/>
          </p:cNvSpPr>
          <p:nvPr/>
        </p:nvSpPr>
        <p:spPr bwMode="auto">
          <a:xfrm>
            <a:off x="395288" y="116632"/>
            <a:ext cx="8215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sz="2400" b="1" i="1" dirty="0" err="1" smtClean="0">
                <a:solidFill>
                  <a:srgbClr val="4D4D4D"/>
                </a:solidFill>
                <a:latin typeface="Frutiger 55" pitchFamily="34" charset="0"/>
              </a:rPr>
              <a:t>SubteVive</a:t>
            </a:r>
            <a:r>
              <a:rPr lang="es-AR" sz="2400" b="1" dirty="0" smtClean="0">
                <a:solidFill>
                  <a:srgbClr val="4D4D4D"/>
                </a:solidFill>
                <a:latin typeface="Frutiger 55" pitchFamily="34" charset="0"/>
              </a:rPr>
              <a:t>: Las tácticas desarrolladas</a:t>
            </a:r>
            <a:endParaRPr lang="es-ES" sz="2000" i="1" dirty="0">
              <a:solidFill>
                <a:srgbClr val="4D4D4D"/>
              </a:solidFill>
              <a:latin typeface="Frutiger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91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1989</Words>
  <Application>Microsoft Office PowerPoint</Application>
  <PresentationFormat>Presentación en pantalla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2_Default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Metrovias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lginzo</dc:creator>
  <cp:lastModifiedBy>Haase, Erica</cp:lastModifiedBy>
  <cp:revision>131</cp:revision>
  <cp:lastPrinted>2011-11-17T17:06:19Z</cp:lastPrinted>
  <dcterms:created xsi:type="dcterms:W3CDTF">2011-10-24T17:08:53Z</dcterms:created>
  <dcterms:modified xsi:type="dcterms:W3CDTF">2011-11-17T17:06:36Z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-2070394775</vt:i4>
  </property>
  <property fmtid="{D5CDD505-2E9C-101B-9397-08002B2CF9AE}" pid="3" name="_NewReviewCycle">
    <vt:lpwstr/>
  </property>
  <property fmtid="{D5CDD505-2E9C-101B-9397-08002B2CF9AE}" pid="4" name="_EmailSubject">
    <vt:lpwstr>Alamys RSC</vt:lpwstr>
  </property>
  <property fmtid="{D5CDD505-2E9C-101B-9397-08002B2CF9AE}" pid="5" name="_AuthorEmail">
    <vt:lpwstr>LGinzo@metrovias.com.ar</vt:lpwstr>
  </property>
  <property fmtid="{D5CDD505-2E9C-101B-9397-08002B2CF9AE}" pid="6" name="_AuthorEmailDisplayName">
    <vt:lpwstr>Ginzo, Lucia</vt:lpwstr>
  </property>
</Properties>
</file>