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4"/>
  </p:notesMasterIdLst>
  <p:sldIdLst>
    <p:sldId id="265" r:id="rId2"/>
    <p:sldId id="327" r:id="rId3"/>
    <p:sldId id="268" r:id="rId4"/>
    <p:sldId id="269" r:id="rId5"/>
    <p:sldId id="328" r:id="rId6"/>
    <p:sldId id="270" r:id="rId7"/>
    <p:sldId id="273" r:id="rId8"/>
    <p:sldId id="322" r:id="rId9"/>
    <p:sldId id="329" r:id="rId10"/>
    <p:sldId id="271" r:id="rId11"/>
    <p:sldId id="274" r:id="rId12"/>
    <p:sldId id="330" r:id="rId13"/>
    <p:sldId id="349" r:id="rId14"/>
    <p:sldId id="277" r:id="rId15"/>
    <p:sldId id="278" r:id="rId16"/>
    <p:sldId id="279" r:id="rId17"/>
    <p:sldId id="281" r:id="rId18"/>
    <p:sldId id="284" r:id="rId19"/>
    <p:sldId id="286" r:id="rId20"/>
    <p:sldId id="321" r:id="rId21"/>
    <p:sldId id="331" r:id="rId22"/>
    <p:sldId id="334" r:id="rId23"/>
    <p:sldId id="335" r:id="rId24"/>
    <p:sldId id="337" r:id="rId25"/>
    <p:sldId id="339" r:id="rId26"/>
    <p:sldId id="340" r:id="rId27"/>
    <p:sldId id="341" r:id="rId28"/>
    <p:sldId id="342" r:id="rId29"/>
    <p:sldId id="343" r:id="rId30"/>
    <p:sldId id="344" r:id="rId31"/>
    <p:sldId id="345" r:id="rId32"/>
    <p:sldId id="346" r:id="rId33"/>
    <p:sldId id="288" r:id="rId34"/>
    <p:sldId id="289" r:id="rId35"/>
    <p:sldId id="290" r:id="rId36"/>
    <p:sldId id="323" r:id="rId37"/>
    <p:sldId id="291" r:id="rId38"/>
    <p:sldId id="350" r:id="rId39"/>
    <p:sldId id="332" r:id="rId40"/>
    <p:sldId id="301" r:id="rId41"/>
    <p:sldId id="324" r:id="rId42"/>
    <p:sldId id="325" r:id="rId43"/>
    <p:sldId id="326" r:id="rId44"/>
    <p:sldId id="299" r:id="rId45"/>
    <p:sldId id="302" r:id="rId46"/>
    <p:sldId id="300" r:id="rId47"/>
    <p:sldId id="309" r:id="rId48"/>
    <p:sldId id="310" r:id="rId49"/>
    <p:sldId id="311" r:id="rId50"/>
    <p:sldId id="312" r:id="rId51"/>
    <p:sldId id="313" r:id="rId52"/>
    <p:sldId id="315" r:id="rId53"/>
    <p:sldId id="316" r:id="rId54"/>
    <p:sldId id="318" r:id="rId55"/>
    <p:sldId id="333" r:id="rId56"/>
    <p:sldId id="257" r:id="rId57"/>
    <p:sldId id="258" r:id="rId58"/>
    <p:sldId id="263" r:id="rId59"/>
    <p:sldId id="351" r:id="rId60"/>
    <p:sldId id="352" r:id="rId61"/>
    <p:sldId id="260" r:id="rId62"/>
    <p:sldId id="35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500"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ECD44-AF86-45EE-B6B5-CACD0E8EC8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A3C8B3-F61A-41C2-B1B8-AADB8C275015}">
      <dgm:prSet phldrT="[Text]"/>
      <dgm:spPr/>
      <dgm:t>
        <a:bodyPr/>
        <a:lstStyle/>
        <a:p>
          <a:r>
            <a:rPr lang="en-US" dirty="0" smtClean="0"/>
            <a:t>Gob. Estado</a:t>
          </a:r>
          <a:endParaRPr lang="en-US" dirty="0"/>
        </a:p>
      </dgm:t>
    </dgm:pt>
    <dgm:pt modelId="{5B6D2C4B-DF03-41E1-A20D-D19827FD597B}" type="parTrans" cxnId="{E7F4A895-2706-49C4-A4D8-1B8682B547B9}">
      <dgm:prSet/>
      <dgm:spPr/>
      <dgm:t>
        <a:bodyPr/>
        <a:lstStyle/>
        <a:p>
          <a:endParaRPr lang="en-US"/>
        </a:p>
      </dgm:t>
    </dgm:pt>
    <dgm:pt modelId="{73CA58E2-32B9-4497-9389-79810C168163}" type="sibTrans" cxnId="{E7F4A895-2706-49C4-A4D8-1B8682B547B9}">
      <dgm:prSet/>
      <dgm:spPr/>
      <dgm:t>
        <a:bodyPr/>
        <a:lstStyle/>
        <a:p>
          <a:endParaRPr lang="en-US"/>
        </a:p>
      </dgm:t>
    </dgm:pt>
    <dgm:pt modelId="{8985BB0C-1EFF-461B-A148-84F98B2ECFC8}">
      <dgm:prSet phldrT="[Text]"/>
      <dgm:spPr/>
      <dgm:t>
        <a:bodyPr/>
        <a:lstStyle/>
        <a:p>
          <a:r>
            <a:rPr lang="en-US" dirty="0" smtClean="0"/>
            <a:t>PROTRAM</a:t>
          </a:r>
          <a:endParaRPr lang="en-US" dirty="0"/>
        </a:p>
      </dgm:t>
    </dgm:pt>
    <dgm:pt modelId="{7FB564B7-BF17-46F6-A63A-56DBDB11E663}" type="parTrans" cxnId="{8C824DBB-8D73-4DDC-BFFE-F805208D2EE7}">
      <dgm:prSet/>
      <dgm:spPr/>
      <dgm:t>
        <a:bodyPr/>
        <a:lstStyle/>
        <a:p>
          <a:endParaRPr lang="en-US"/>
        </a:p>
      </dgm:t>
    </dgm:pt>
    <dgm:pt modelId="{58FF9480-328F-42EF-B250-5E525ACC5F69}" type="sibTrans" cxnId="{8C824DBB-8D73-4DDC-BFFE-F805208D2EE7}">
      <dgm:prSet/>
      <dgm:spPr/>
      <dgm:t>
        <a:bodyPr/>
        <a:lstStyle/>
        <a:p>
          <a:endParaRPr lang="en-US"/>
        </a:p>
      </dgm:t>
    </dgm:pt>
    <dgm:pt modelId="{A5C8E5FA-4DC9-4DA0-A529-7CADDB72F103}">
      <dgm:prSet phldrT="[Text]"/>
      <dgm:spPr/>
      <dgm:t>
        <a:bodyPr/>
        <a:lstStyle/>
        <a:p>
          <a:r>
            <a:rPr lang="en-US" dirty="0" smtClean="0"/>
            <a:t> Sector </a:t>
          </a:r>
          <a:r>
            <a:rPr lang="en-US" dirty="0" err="1" smtClean="0"/>
            <a:t>Privado</a:t>
          </a:r>
          <a:r>
            <a:rPr lang="en-US" dirty="0" smtClean="0"/>
            <a:t>- </a:t>
          </a:r>
          <a:r>
            <a:rPr lang="en-US" dirty="0" smtClean="0"/>
            <a:t>buses</a:t>
          </a:r>
          <a:endParaRPr lang="en-US" dirty="0"/>
        </a:p>
      </dgm:t>
    </dgm:pt>
    <dgm:pt modelId="{E3D03B11-68FF-4D7C-97BF-E970D94A2FA6}" type="parTrans" cxnId="{BA196D9A-1D9B-4F3D-9DD9-9D4F9940A878}">
      <dgm:prSet/>
      <dgm:spPr/>
      <dgm:t>
        <a:bodyPr/>
        <a:lstStyle/>
        <a:p>
          <a:endParaRPr lang="en-US"/>
        </a:p>
      </dgm:t>
    </dgm:pt>
    <dgm:pt modelId="{BD43C12D-A23F-497A-A42E-B23F705D9D86}" type="sibTrans" cxnId="{BA196D9A-1D9B-4F3D-9DD9-9D4F9940A878}">
      <dgm:prSet/>
      <dgm:spPr/>
      <dgm:t>
        <a:bodyPr/>
        <a:lstStyle/>
        <a:p>
          <a:endParaRPr lang="en-US"/>
        </a:p>
      </dgm:t>
    </dgm:pt>
    <dgm:pt modelId="{FB28E8BF-82D1-4C55-B50E-0B4DE07FC2F0}">
      <dgm:prSet phldrT="[Text]"/>
      <dgm:spPr/>
      <dgm:t>
        <a:bodyPr/>
        <a:lstStyle/>
        <a:p>
          <a:r>
            <a:rPr lang="en-US" dirty="0" smtClean="0"/>
            <a:t>Sector  </a:t>
          </a:r>
          <a:r>
            <a:rPr lang="en-US" dirty="0" err="1" smtClean="0"/>
            <a:t>Privado-Otros</a:t>
          </a:r>
          <a:endParaRPr lang="en-US" dirty="0"/>
        </a:p>
      </dgm:t>
    </dgm:pt>
    <dgm:pt modelId="{D82BBBB6-0747-49B1-A216-9581F48DEB28}" type="parTrans" cxnId="{6C9430D1-8106-41B7-B32C-198F2429769E}">
      <dgm:prSet/>
      <dgm:spPr/>
      <dgm:t>
        <a:bodyPr/>
        <a:lstStyle/>
        <a:p>
          <a:endParaRPr lang="en-US"/>
        </a:p>
      </dgm:t>
    </dgm:pt>
    <dgm:pt modelId="{94360299-D3CF-4ED5-94A7-A8EC34181EE3}" type="sibTrans" cxnId="{6C9430D1-8106-41B7-B32C-198F2429769E}">
      <dgm:prSet/>
      <dgm:spPr/>
      <dgm:t>
        <a:bodyPr/>
        <a:lstStyle/>
        <a:p>
          <a:endParaRPr lang="en-US"/>
        </a:p>
      </dgm:t>
    </dgm:pt>
    <dgm:pt modelId="{00FA0F37-7513-42A0-BF8B-702766DD7CE5}">
      <dgm:prSet phldrT="[Text]"/>
      <dgm:spPr/>
      <dgm:t>
        <a:bodyPr/>
        <a:lstStyle/>
        <a:p>
          <a:r>
            <a:rPr lang="en-US" dirty="0" err="1" smtClean="0"/>
            <a:t>Proyecto</a:t>
          </a:r>
          <a:r>
            <a:rPr lang="en-US" dirty="0" smtClean="0"/>
            <a:t> de </a:t>
          </a:r>
          <a:r>
            <a:rPr lang="en-US" dirty="0" err="1" smtClean="0"/>
            <a:t>Transporte</a:t>
          </a:r>
          <a:r>
            <a:rPr lang="en-US" dirty="0" smtClean="0"/>
            <a:t> </a:t>
          </a:r>
          <a:r>
            <a:rPr lang="en-US" dirty="0" err="1" smtClean="0"/>
            <a:t>Masivo</a:t>
          </a:r>
          <a:r>
            <a:rPr lang="en-US" dirty="0" smtClean="0"/>
            <a:t> </a:t>
          </a:r>
          <a:endParaRPr lang="en-US" dirty="0"/>
        </a:p>
      </dgm:t>
    </dgm:pt>
    <dgm:pt modelId="{5C3DCCB5-639C-4E64-9B3A-3C246CB84C8D}" type="parTrans" cxnId="{C62B7AF4-3B55-491A-94E3-123AA4A6AD44}">
      <dgm:prSet/>
      <dgm:spPr/>
      <dgm:t>
        <a:bodyPr/>
        <a:lstStyle/>
        <a:p>
          <a:endParaRPr lang="en-US"/>
        </a:p>
      </dgm:t>
    </dgm:pt>
    <dgm:pt modelId="{219FE725-ECB9-4189-9ADE-20BFECE289C0}" type="sibTrans" cxnId="{C62B7AF4-3B55-491A-94E3-123AA4A6AD44}">
      <dgm:prSet/>
      <dgm:spPr/>
      <dgm:t>
        <a:bodyPr/>
        <a:lstStyle/>
        <a:p>
          <a:endParaRPr lang="en-US"/>
        </a:p>
      </dgm:t>
    </dgm:pt>
    <dgm:pt modelId="{4508E5F5-54D7-4D55-9947-DEEA67332F4F}" type="pres">
      <dgm:prSet presAssocID="{9ABECD44-AF86-45EE-B6B5-CACD0E8EC81E}" presName="diagram" presStyleCnt="0">
        <dgm:presLayoutVars>
          <dgm:dir/>
          <dgm:resizeHandles val="exact"/>
        </dgm:presLayoutVars>
      </dgm:prSet>
      <dgm:spPr/>
      <dgm:t>
        <a:bodyPr/>
        <a:lstStyle/>
        <a:p>
          <a:endParaRPr lang="en-US"/>
        </a:p>
      </dgm:t>
    </dgm:pt>
    <dgm:pt modelId="{A1B91B83-D340-453C-BD62-52B270DB059C}" type="pres">
      <dgm:prSet presAssocID="{50A3C8B3-F61A-41C2-B1B8-AADB8C275015}" presName="node" presStyleLbl="node1" presStyleIdx="0" presStyleCnt="5">
        <dgm:presLayoutVars>
          <dgm:bulletEnabled val="1"/>
        </dgm:presLayoutVars>
      </dgm:prSet>
      <dgm:spPr/>
      <dgm:t>
        <a:bodyPr/>
        <a:lstStyle/>
        <a:p>
          <a:endParaRPr lang="en-US"/>
        </a:p>
      </dgm:t>
    </dgm:pt>
    <dgm:pt modelId="{284A3946-761A-4831-8525-8D2CC5E74683}" type="pres">
      <dgm:prSet presAssocID="{73CA58E2-32B9-4497-9389-79810C168163}" presName="sibTrans" presStyleCnt="0"/>
      <dgm:spPr/>
    </dgm:pt>
    <dgm:pt modelId="{23DBB66F-2E63-46FC-AEAD-AA2DE7A4ECCB}" type="pres">
      <dgm:prSet presAssocID="{8985BB0C-1EFF-461B-A148-84F98B2ECFC8}" presName="node" presStyleLbl="node1" presStyleIdx="1" presStyleCnt="5">
        <dgm:presLayoutVars>
          <dgm:bulletEnabled val="1"/>
        </dgm:presLayoutVars>
      </dgm:prSet>
      <dgm:spPr/>
      <dgm:t>
        <a:bodyPr/>
        <a:lstStyle/>
        <a:p>
          <a:endParaRPr lang="en-US"/>
        </a:p>
      </dgm:t>
    </dgm:pt>
    <dgm:pt modelId="{4A85F2BC-A2CE-459B-9CFC-33BF418270F3}" type="pres">
      <dgm:prSet presAssocID="{58FF9480-328F-42EF-B250-5E525ACC5F69}" presName="sibTrans" presStyleCnt="0"/>
      <dgm:spPr/>
    </dgm:pt>
    <dgm:pt modelId="{9594D0F5-2714-4D30-AD4E-AA13D3E93293}" type="pres">
      <dgm:prSet presAssocID="{A5C8E5FA-4DC9-4DA0-A529-7CADDB72F103}" presName="node" presStyleLbl="node1" presStyleIdx="2" presStyleCnt="5">
        <dgm:presLayoutVars>
          <dgm:bulletEnabled val="1"/>
        </dgm:presLayoutVars>
      </dgm:prSet>
      <dgm:spPr/>
      <dgm:t>
        <a:bodyPr/>
        <a:lstStyle/>
        <a:p>
          <a:endParaRPr lang="en-US"/>
        </a:p>
      </dgm:t>
    </dgm:pt>
    <dgm:pt modelId="{26AF488F-A750-44C6-AE3D-0C332795CC58}" type="pres">
      <dgm:prSet presAssocID="{BD43C12D-A23F-497A-A42E-B23F705D9D86}" presName="sibTrans" presStyleCnt="0"/>
      <dgm:spPr/>
    </dgm:pt>
    <dgm:pt modelId="{9DCD4A12-1952-45EE-9234-24171822FCF9}" type="pres">
      <dgm:prSet presAssocID="{FB28E8BF-82D1-4C55-B50E-0B4DE07FC2F0}" presName="node" presStyleLbl="node1" presStyleIdx="3" presStyleCnt="5">
        <dgm:presLayoutVars>
          <dgm:bulletEnabled val="1"/>
        </dgm:presLayoutVars>
      </dgm:prSet>
      <dgm:spPr/>
      <dgm:t>
        <a:bodyPr/>
        <a:lstStyle/>
        <a:p>
          <a:endParaRPr lang="en-US"/>
        </a:p>
      </dgm:t>
    </dgm:pt>
    <dgm:pt modelId="{9A4C37D7-E06E-4E72-A492-FE4D0DFA8DE2}" type="pres">
      <dgm:prSet presAssocID="{94360299-D3CF-4ED5-94A7-A8EC34181EE3}" presName="sibTrans" presStyleCnt="0"/>
      <dgm:spPr/>
    </dgm:pt>
    <dgm:pt modelId="{127A47EE-5D1C-4456-AFE8-78A752A415E5}" type="pres">
      <dgm:prSet presAssocID="{00FA0F37-7513-42A0-BF8B-702766DD7CE5}" presName="node" presStyleLbl="node1" presStyleIdx="4" presStyleCnt="5">
        <dgm:presLayoutVars>
          <dgm:bulletEnabled val="1"/>
        </dgm:presLayoutVars>
      </dgm:prSet>
      <dgm:spPr/>
      <dgm:t>
        <a:bodyPr/>
        <a:lstStyle/>
        <a:p>
          <a:endParaRPr lang="en-US"/>
        </a:p>
      </dgm:t>
    </dgm:pt>
  </dgm:ptLst>
  <dgm:cxnLst>
    <dgm:cxn modelId="{658EF235-6875-4637-848F-184766633F09}" type="presOf" srcId="{8985BB0C-1EFF-461B-A148-84F98B2ECFC8}" destId="{23DBB66F-2E63-46FC-AEAD-AA2DE7A4ECCB}" srcOrd="0" destOrd="0" presId="urn:microsoft.com/office/officeart/2005/8/layout/default"/>
    <dgm:cxn modelId="{6C9430D1-8106-41B7-B32C-198F2429769E}" srcId="{9ABECD44-AF86-45EE-B6B5-CACD0E8EC81E}" destId="{FB28E8BF-82D1-4C55-B50E-0B4DE07FC2F0}" srcOrd="3" destOrd="0" parTransId="{D82BBBB6-0747-49B1-A216-9581F48DEB28}" sibTransId="{94360299-D3CF-4ED5-94A7-A8EC34181EE3}"/>
    <dgm:cxn modelId="{BA196D9A-1D9B-4F3D-9DD9-9D4F9940A878}" srcId="{9ABECD44-AF86-45EE-B6B5-CACD0E8EC81E}" destId="{A5C8E5FA-4DC9-4DA0-A529-7CADDB72F103}" srcOrd="2" destOrd="0" parTransId="{E3D03B11-68FF-4D7C-97BF-E970D94A2FA6}" sibTransId="{BD43C12D-A23F-497A-A42E-B23F705D9D86}"/>
    <dgm:cxn modelId="{E7F4A895-2706-49C4-A4D8-1B8682B547B9}" srcId="{9ABECD44-AF86-45EE-B6B5-CACD0E8EC81E}" destId="{50A3C8B3-F61A-41C2-B1B8-AADB8C275015}" srcOrd="0" destOrd="0" parTransId="{5B6D2C4B-DF03-41E1-A20D-D19827FD597B}" sibTransId="{73CA58E2-32B9-4497-9389-79810C168163}"/>
    <dgm:cxn modelId="{D025FA2B-EA1E-4C2B-9CAB-0AFE4518D6F6}" type="presOf" srcId="{A5C8E5FA-4DC9-4DA0-A529-7CADDB72F103}" destId="{9594D0F5-2714-4D30-AD4E-AA13D3E93293}" srcOrd="0" destOrd="0" presId="urn:microsoft.com/office/officeart/2005/8/layout/default"/>
    <dgm:cxn modelId="{924A089C-6CBE-4D1B-9569-D1B28B2432D9}" type="presOf" srcId="{50A3C8B3-F61A-41C2-B1B8-AADB8C275015}" destId="{A1B91B83-D340-453C-BD62-52B270DB059C}" srcOrd="0" destOrd="0" presId="urn:microsoft.com/office/officeart/2005/8/layout/default"/>
    <dgm:cxn modelId="{464EB7AF-3AB2-4136-AAD5-14EC86BBD287}" type="presOf" srcId="{9ABECD44-AF86-45EE-B6B5-CACD0E8EC81E}" destId="{4508E5F5-54D7-4D55-9947-DEEA67332F4F}" srcOrd="0" destOrd="0" presId="urn:microsoft.com/office/officeart/2005/8/layout/default"/>
    <dgm:cxn modelId="{8C824DBB-8D73-4DDC-BFFE-F805208D2EE7}" srcId="{9ABECD44-AF86-45EE-B6B5-CACD0E8EC81E}" destId="{8985BB0C-1EFF-461B-A148-84F98B2ECFC8}" srcOrd="1" destOrd="0" parTransId="{7FB564B7-BF17-46F6-A63A-56DBDB11E663}" sibTransId="{58FF9480-328F-42EF-B250-5E525ACC5F69}"/>
    <dgm:cxn modelId="{97807C46-2950-47B4-A96F-EA512EC3F964}" type="presOf" srcId="{FB28E8BF-82D1-4C55-B50E-0B4DE07FC2F0}" destId="{9DCD4A12-1952-45EE-9234-24171822FCF9}" srcOrd="0" destOrd="0" presId="urn:microsoft.com/office/officeart/2005/8/layout/default"/>
    <dgm:cxn modelId="{01438151-EDC1-43F5-9A55-F33112A5206C}" type="presOf" srcId="{00FA0F37-7513-42A0-BF8B-702766DD7CE5}" destId="{127A47EE-5D1C-4456-AFE8-78A752A415E5}" srcOrd="0" destOrd="0" presId="urn:microsoft.com/office/officeart/2005/8/layout/default"/>
    <dgm:cxn modelId="{C62B7AF4-3B55-491A-94E3-123AA4A6AD44}" srcId="{9ABECD44-AF86-45EE-B6B5-CACD0E8EC81E}" destId="{00FA0F37-7513-42A0-BF8B-702766DD7CE5}" srcOrd="4" destOrd="0" parTransId="{5C3DCCB5-639C-4E64-9B3A-3C246CB84C8D}" sibTransId="{219FE725-ECB9-4189-9ADE-20BFECE289C0}"/>
    <dgm:cxn modelId="{5F5DF69A-0E74-4A16-AA2C-F980192D9422}" type="presParOf" srcId="{4508E5F5-54D7-4D55-9947-DEEA67332F4F}" destId="{A1B91B83-D340-453C-BD62-52B270DB059C}" srcOrd="0" destOrd="0" presId="urn:microsoft.com/office/officeart/2005/8/layout/default"/>
    <dgm:cxn modelId="{0B8F3E92-5A31-40CE-8CD4-3A678C2A387D}" type="presParOf" srcId="{4508E5F5-54D7-4D55-9947-DEEA67332F4F}" destId="{284A3946-761A-4831-8525-8D2CC5E74683}" srcOrd="1" destOrd="0" presId="urn:microsoft.com/office/officeart/2005/8/layout/default"/>
    <dgm:cxn modelId="{96008421-761E-467E-BC17-A1A2A53D5A92}" type="presParOf" srcId="{4508E5F5-54D7-4D55-9947-DEEA67332F4F}" destId="{23DBB66F-2E63-46FC-AEAD-AA2DE7A4ECCB}" srcOrd="2" destOrd="0" presId="urn:microsoft.com/office/officeart/2005/8/layout/default"/>
    <dgm:cxn modelId="{F0CED8BE-3FC4-4BCE-85A9-39CAE80CC2FE}" type="presParOf" srcId="{4508E5F5-54D7-4D55-9947-DEEA67332F4F}" destId="{4A85F2BC-A2CE-459B-9CFC-33BF418270F3}" srcOrd="3" destOrd="0" presId="urn:microsoft.com/office/officeart/2005/8/layout/default"/>
    <dgm:cxn modelId="{DF9E2439-C8C3-4029-8731-F3451100F440}" type="presParOf" srcId="{4508E5F5-54D7-4D55-9947-DEEA67332F4F}" destId="{9594D0F5-2714-4D30-AD4E-AA13D3E93293}" srcOrd="4" destOrd="0" presId="urn:microsoft.com/office/officeart/2005/8/layout/default"/>
    <dgm:cxn modelId="{38EE9C5E-80B5-4069-9890-A2094BA86596}" type="presParOf" srcId="{4508E5F5-54D7-4D55-9947-DEEA67332F4F}" destId="{26AF488F-A750-44C6-AE3D-0C332795CC58}" srcOrd="5" destOrd="0" presId="urn:microsoft.com/office/officeart/2005/8/layout/default"/>
    <dgm:cxn modelId="{31C406EF-2764-47F0-9100-3CE8093493FB}" type="presParOf" srcId="{4508E5F5-54D7-4D55-9947-DEEA67332F4F}" destId="{9DCD4A12-1952-45EE-9234-24171822FCF9}" srcOrd="6" destOrd="0" presId="urn:microsoft.com/office/officeart/2005/8/layout/default"/>
    <dgm:cxn modelId="{A0C2E76B-C4A2-43FF-9AE7-33A3EC23F580}" type="presParOf" srcId="{4508E5F5-54D7-4D55-9947-DEEA67332F4F}" destId="{9A4C37D7-E06E-4E72-A492-FE4D0DFA8DE2}" srcOrd="7" destOrd="0" presId="urn:microsoft.com/office/officeart/2005/8/layout/default"/>
    <dgm:cxn modelId="{2BF973E1-A34B-4335-9B7C-1498B6DE8197}" type="presParOf" srcId="{4508E5F5-54D7-4D55-9947-DEEA67332F4F}" destId="{127A47EE-5D1C-4456-AFE8-78A752A415E5}"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B91B83-D340-453C-BD62-52B270DB059C}">
      <dsp:nvSpPr>
        <dsp:cNvPr id="0" name=""/>
        <dsp:cNvSpPr/>
      </dsp:nvSpPr>
      <dsp:spPr>
        <a:xfrm>
          <a:off x="503571" y="620"/>
          <a:ext cx="1624979" cy="9749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Gob. Estado</a:t>
          </a:r>
          <a:endParaRPr lang="en-US" sz="2000" kern="1200" dirty="0"/>
        </a:p>
      </dsp:txBody>
      <dsp:txXfrm>
        <a:off x="503571" y="620"/>
        <a:ext cx="1624979" cy="974987"/>
      </dsp:txXfrm>
    </dsp:sp>
    <dsp:sp modelId="{23DBB66F-2E63-46FC-AEAD-AA2DE7A4ECCB}">
      <dsp:nvSpPr>
        <dsp:cNvPr id="0" name=""/>
        <dsp:cNvSpPr/>
      </dsp:nvSpPr>
      <dsp:spPr>
        <a:xfrm>
          <a:off x="2291048" y="620"/>
          <a:ext cx="1624979" cy="9749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PROTRAM</a:t>
          </a:r>
          <a:endParaRPr lang="en-US" sz="2000" kern="1200" dirty="0"/>
        </a:p>
      </dsp:txBody>
      <dsp:txXfrm>
        <a:off x="2291048" y="620"/>
        <a:ext cx="1624979" cy="974987"/>
      </dsp:txXfrm>
    </dsp:sp>
    <dsp:sp modelId="{9594D0F5-2714-4D30-AD4E-AA13D3E93293}">
      <dsp:nvSpPr>
        <dsp:cNvPr id="0" name=""/>
        <dsp:cNvSpPr/>
      </dsp:nvSpPr>
      <dsp:spPr>
        <a:xfrm>
          <a:off x="503571" y="1138106"/>
          <a:ext cx="1624979" cy="9749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 Sector </a:t>
          </a:r>
          <a:r>
            <a:rPr lang="en-US" sz="2000" kern="1200" dirty="0" err="1" smtClean="0"/>
            <a:t>Privado</a:t>
          </a:r>
          <a:r>
            <a:rPr lang="en-US" sz="2000" kern="1200" dirty="0" smtClean="0"/>
            <a:t>- </a:t>
          </a:r>
          <a:r>
            <a:rPr lang="en-US" sz="2000" kern="1200" dirty="0" smtClean="0"/>
            <a:t>buses</a:t>
          </a:r>
          <a:endParaRPr lang="en-US" sz="2000" kern="1200" dirty="0"/>
        </a:p>
      </dsp:txBody>
      <dsp:txXfrm>
        <a:off x="503571" y="1138106"/>
        <a:ext cx="1624979" cy="974987"/>
      </dsp:txXfrm>
    </dsp:sp>
    <dsp:sp modelId="{9DCD4A12-1952-45EE-9234-24171822FCF9}">
      <dsp:nvSpPr>
        <dsp:cNvPr id="0" name=""/>
        <dsp:cNvSpPr/>
      </dsp:nvSpPr>
      <dsp:spPr>
        <a:xfrm>
          <a:off x="2291048" y="1138106"/>
          <a:ext cx="1624979" cy="9749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Sector  </a:t>
          </a:r>
          <a:r>
            <a:rPr lang="en-US" sz="2000" kern="1200" dirty="0" err="1" smtClean="0"/>
            <a:t>Privado-Otros</a:t>
          </a:r>
          <a:endParaRPr lang="en-US" sz="2000" kern="1200" dirty="0"/>
        </a:p>
      </dsp:txBody>
      <dsp:txXfrm>
        <a:off x="2291048" y="1138106"/>
        <a:ext cx="1624979" cy="974987"/>
      </dsp:txXfrm>
    </dsp:sp>
    <dsp:sp modelId="{127A47EE-5D1C-4456-AFE8-78A752A415E5}">
      <dsp:nvSpPr>
        <dsp:cNvPr id="0" name=""/>
        <dsp:cNvSpPr/>
      </dsp:nvSpPr>
      <dsp:spPr>
        <a:xfrm>
          <a:off x="1397310" y="2275591"/>
          <a:ext cx="1624979" cy="9749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Proyecto</a:t>
          </a:r>
          <a:r>
            <a:rPr lang="en-US" sz="2000" kern="1200" dirty="0" smtClean="0"/>
            <a:t> de </a:t>
          </a:r>
          <a:r>
            <a:rPr lang="en-US" sz="2000" kern="1200" dirty="0" err="1" smtClean="0"/>
            <a:t>Transporte</a:t>
          </a:r>
          <a:r>
            <a:rPr lang="en-US" sz="2000" kern="1200" dirty="0" smtClean="0"/>
            <a:t> </a:t>
          </a:r>
          <a:r>
            <a:rPr lang="en-US" sz="2000" kern="1200" dirty="0" err="1" smtClean="0"/>
            <a:t>Masivo</a:t>
          </a:r>
          <a:r>
            <a:rPr lang="en-US" sz="2000" kern="1200" dirty="0" smtClean="0"/>
            <a:t> </a:t>
          </a:r>
          <a:endParaRPr lang="en-US" sz="2000" kern="1200" dirty="0"/>
        </a:p>
      </dsp:txBody>
      <dsp:txXfrm>
        <a:off x="1397310" y="2275591"/>
        <a:ext cx="1624979" cy="9749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DE0773-F6B8-44BF-B651-135C2557D623}" type="datetimeFigureOut">
              <a:rPr lang="en-US" smtClean="0"/>
              <a:t>11/22/2011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EA5F9-5BC1-4927-BEE2-77DE860CD27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63D68EE-9A88-449F-8ACC-01891D513CF9}" type="datetimeFigureOut">
              <a:rPr lang="en-US" smtClean="0"/>
              <a:pPr/>
              <a:t>11/20/2011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F3A3436C-C671-4B75-8C77-C3E1BD3204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3D68EE-9A88-449F-8ACC-01891D513CF9}" type="datetimeFigureOut">
              <a:rPr lang="en-US" smtClean="0"/>
              <a:pPr/>
              <a:t>11/20/2011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436C-C671-4B75-8C77-C3E1BD3204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3D68EE-9A88-449F-8ACC-01891D513CF9}" type="datetimeFigureOut">
              <a:rPr lang="en-US" smtClean="0"/>
              <a:pPr/>
              <a:t>11/20/2011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436C-C671-4B75-8C77-C3E1BD3204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63D68EE-9A88-449F-8ACC-01891D513CF9}" type="datetimeFigureOut">
              <a:rPr lang="en-US" smtClean="0"/>
              <a:pPr/>
              <a:t>11/20/2011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F3A3436C-C671-4B75-8C77-C3E1BD3204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63D68EE-9A88-449F-8ACC-01891D513CF9}" type="datetimeFigureOut">
              <a:rPr lang="en-US" smtClean="0"/>
              <a:pPr/>
              <a:t>11/20/2011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F3A3436C-C671-4B75-8C77-C3E1BD32049A}"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63D68EE-9A88-449F-8ACC-01891D513CF9}" type="datetimeFigureOut">
              <a:rPr lang="en-US" smtClean="0"/>
              <a:pPr/>
              <a:t>11/20/2011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3A3436C-C671-4B75-8C77-C3E1BD3204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63D68EE-9A88-449F-8ACC-01891D513CF9}" type="datetimeFigureOut">
              <a:rPr lang="en-US" smtClean="0"/>
              <a:pPr/>
              <a:t>11/20/2011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F3A3436C-C671-4B75-8C77-C3E1BD32049A}"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63D68EE-9A88-449F-8ACC-01891D513CF9}" type="datetimeFigureOut">
              <a:rPr lang="en-US" smtClean="0"/>
              <a:pPr/>
              <a:t>11/20/2011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436C-C671-4B75-8C77-C3E1BD3204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3D68EE-9A88-449F-8ACC-01891D513CF9}" type="datetimeFigureOut">
              <a:rPr lang="en-US" smtClean="0"/>
              <a:pPr/>
              <a:t>11/20/2011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436C-C671-4B75-8C77-C3E1BD3204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63D68EE-9A88-449F-8ACC-01891D513CF9}" type="datetimeFigureOut">
              <a:rPr lang="en-US" smtClean="0"/>
              <a:pPr/>
              <a:t>11/20/2011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436C-C671-4B75-8C77-C3E1BD3204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63D68EE-9A88-449F-8ACC-01891D513CF9}" type="datetimeFigureOut">
              <a:rPr lang="en-US" smtClean="0"/>
              <a:pPr/>
              <a:t>11/20/2011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3A3436C-C671-4B75-8C77-C3E1BD32049A}"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63D68EE-9A88-449F-8ACC-01891D513CF9}" type="datetimeFigureOut">
              <a:rPr lang="en-US" smtClean="0"/>
              <a:pPr/>
              <a:t>11/20/2011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3A3436C-C671-4B75-8C77-C3E1BD32049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29.png"/><Relationship Id="rId5" Type="http://schemas.openxmlformats.org/officeDocument/2006/relationships/diagramColors" Target="../diagrams/colors1.xml"/><Relationship Id="rId10" Type="http://schemas.openxmlformats.org/officeDocument/2006/relationships/image" Target="../media/image28.png"/><Relationship Id="rId4" Type="http://schemas.openxmlformats.org/officeDocument/2006/relationships/diagramQuickStyle" Target="../diagrams/quickStyle1.xml"/><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image" Target="../media/image39.jpeg"/><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hyperlink" Target="http://www.ferrovias.com.ar/main.htm" TargetMode="External"/><Relationship Id="rId13" Type="http://schemas.openxmlformats.org/officeDocument/2006/relationships/hyperlink" Target="http://www.metrovias.com.ar/spa/home.asp" TargetMode="External"/><Relationship Id="rId3" Type="http://schemas.openxmlformats.org/officeDocument/2006/relationships/image" Target="../media/image52.png"/><Relationship Id="rId7" Type="http://schemas.openxmlformats.org/officeDocument/2006/relationships/image" Target="../media/image55.png"/><Relationship Id="rId12" Type="http://schemas.openxmlformats.org/officeDocument/2006/relationships/image" Target="../media/image59.png"/><Relationship Id="rId17" Type="http://schemas.openxmlformats.org/officeDocument/2006/relationships/image" Target="../media/image63.jpeg"/><Relationship Id="rId2" Type="http://schemas.openxmlformats.org/officeDocument/2006/relationships/image" Target="../media/image51.png"/><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53.png"/><Relationship Id="rId15" Type="http://schemas.openxmlformats.org/officeDocument/2006/relationships/image" Target="../media/image61.png"/><Relationship Id="rId10" Type="http://schemas.openxmlformats.org/officeDocument/2006/relationships/image" Target="../media/image57.png"/><Relationship Id="rId4" Type="http://schemas.openxmlformats.org/officeDocument/2006/relationships/hyperlink" Target="http://www.tms.com.ar/sitemap.htm" TargetMode="External"/><Relationship Id="rId9" Type="http://schemas.openxmlformats.org/officeDocument/2006/relationships/image" Target="../media/image56.png"/><Relationship Id="rId14" Type="http://schemas.openxmlformats.org/officeDocument/2006/relationships/image" Target="../media/image6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304800" y="4648200"/>
            <a:ext cx="9144000" cy="457200"/>
          </a:xfrm>
          <a:prstGeom prst="rect">
            <a:avLst/>
          </a:prstGeom>
          <a:noFill/>
          <a:ln w="12700">
            <a:noFill/>
            <a:miter lim="800000"/>
            <a:headEnd/>
            <a:tailEnd/>
          </a:ln>
          <a:effectLst/>
        </p:spPr>
        <p:txBody>
          <a:bodyPr>
            <a:spAutoFit/>
          </a:bodyPr>
          <a:lstStyle/>
          <a:p>
            <a:endParaRPr lang="en-US">
              <a:latin typeface="Times New Roman" pitchFamily="18" charset="0"/>
            </a:endParaRPr>
          </a:p>
        </p:txBody>
      </p:sp>
      <p:sp>
        <p:nvSpPr>
          <p:cNvPr id="3" name="Text Box 23"/>
          <p:cNvSpPr txBox="1">
            <a:spLocks noChangeArrowheads="1"/>
          </p:cNvSpPr>
          <p:nvPr/>
        </p:nvSpPr>
        <p:spPr bwMode="auto">
          <a:xfrm flipH="1">
            <a:off x="9143999" y="5791199"/>
            <a:ext cx="45719" cy="523220"/>
          </a:xfrm>
          <a:prstGeom prst="rect">
            <a:avLst/>
          </a:prstGeom>
          <a:noFill/>
          <a:ln w="12700">
            <a:noFill/>
            <a:miter lim="800000"/>
            <a:headEnd/>
            <a:tailEnd/>
          </a:ln>
          <a:effectLst/>
        </p:spPr>
        <p:txBody>
          <a:bodyPr wrap="square">
            <a:spAutoFit/>
          </a:bodyPr>
          <a:lstStyle/>
          <a:p>
            <a:pPr>
              <a:spcBef>
                <a:spcPct val="50000"/>
              </a:spcBef>
            </a:pPr>
            <a:r>
              <a:rPr lang="en-US" sz="2800" b="1" dirty="0">
                <a:solidFill>
                  <a:schemeClr val="tx2"/>
                </a:solidFill>
                <a:latin typeface="Arial Black" pitchFamily="34" charset="0"/>
              </a:rPr>
              <a:t>          </a:t>
            </a:r>
          </a:p>
        </p:txBody>
      </p:sp>
      <p:sp>
        <p:nvSpPr>
          <p:cNvPr id="4" name="Text Box 24"/>
          <p:cNvSpPr txBox="1">
            <a:spLocks noChangeArrowheads="1"/>
          </p:cNvSpPr>
          <p:nvPr/>
        </p:nvSpPr>
        <p:spPr bwMode="auto">
          <a:xfrm>
            <a:off x="6858000" y="6400800"/>
            <a:ext cx="2286000" cy="457200"/>
          </a:xfrm>
          <a:prstGeom prst="rect">
            <a:avLst/>
          </a:prstGeom>
          <a:noFill/>
          <a:ln w="12700">
            <a:noFill/>
            <a:miter lim="800000"/>
            <a:headEnd/>
            <a:tailEnd/>
          </a:ln>
          <a:effectLst/>
        </p:spPr>
        <p:txBody>
          <a:bodyPr>
            <a:spAutoFit/>
          </a:bodyPr>
          <a:lstStyle/>
          <a:p>
            <a:pPr>
              <a:spcBef>
                <a:spcPct val="50000"/>
              </a:spcBef>
            </a:pPr>
            <a:endParaRPr lang="en-US" b="1">
              <a:latin typeface="Tahoma" pitchFamily="34" charset="0"/>
            </a:endParaRPr>
          </a:p>
        </p:txBody>
      </p:sp>
      <p:sp>
        <p:nvSpPr>
          <p:cNvPr id="5" name="Rectangle 29"/>
          <p:cNvSpPr>
            <a:spLocks noChangeArrowheads="1"/>
          </p:cNvSpPr>
          <p:nvPr/>
        </p:nvSpPr>
        <p:spPr bwMode="auto">
          <a:xfrm>
            <a:off x="2819400" y="6278563"/>
            <a:ext cx="3462338" cy="579437"/>
          </a:xfrm>
          <a:prstGeom prst="rect">
            <a:avLst/>
          </a:prstGeom>
          <a:noFill/>
          <a:ln w="12700">
            <a:noFill/>
            <a:miter lim="800000"/>
            <a:headEnd/>
            <a:tailEnd/>
          </a:ln>
          <a:effectLst/>
        </p:spPr>
        <p:txBody>
          <a:bodyPr wrap="none">
            <a:spAutoFit/>
          </a:bodyPr>
          <a:lstStyle/>
          <a:p>
            <a:r>
              <a:rPr lang="en-US" sz="3200">
                <a:latin typeface="Arial Black" pitchFamily="34" charset="0"/>
              </a:rPr>
              <a:t>Banco Mundial</a:t>
            </a:r>
          </a:p>
        </p:txBody>
      </p:sp>
      <p:sp>
        <p:nvSpPr>
          <p:cNvPr id="6" name="Rectangle 36"/>
          <p:cNvSpPr>
            <a:spLocks noChangeArrowheads="1"/>
          </p:cNvSpPr>
          <p:nvPr/>
        </p:nvSpPr>
        <p:spPr bwMode="auto">
          <a:xfrm>
            <a:off x="5791200" y="5334000"/>
            <a:ext cx="2971800" cy="1200329"/>
          </a:xfrm>
          <a:prstGeom prst="rect">
            <a:avLst/>
          </a:prstGeom>
          <a:noFill/>
          <a:ln w="12700">
            <a:noFill/>
            <a:miter lim="800000"/>
            <a:headEnd/>
            <a:tailEnd/>
          </a:ln>
          <a:effectLst/>
        </p:spPr>
        <p:txBody>
          <a:bodyPr>
            <a:spAutoFit/>
          </a:bodyPr>
          <a:lstStyle/>
          <a:p>
            <a:pPr algn="ctr"/>
            <a:r>
              <a:rPr lang="en-US" sz="2400" b="1" dirty="0">
                <a:solidFill>
                  <a:schemeClr val="tx2"/>
                </a:solidFill>
                <a:latin typeface="Times" pitchFamily="18" charset="0"/>
              </a:rPr>
              <a:t>Jorge </a:t>
            </a:r>
            <a:r>
              <a:rPr lang="en-US" sz="2400" b="1" dirty="0" err="1" smtClean="0">
                <a:solidFill>
                  <a:schemeClr val="tx2"/>
                </a:solidFill>
                <a:latin typeface="Times" pitchFamily="18" charset="0"/>
              </a:rPr>
              <a:t>Rebelo</a:t>
            </a:r>
            <a:endParaRPr lang="en-US" sz="2400" b="1" dirty="0">
              <a:solidFill>
                <a:schemeClr val="tx2"/>
              </a:solidFill>
              <a:latin typeface="Times" pitchFamily="18" charset="0"/>
            </a:endParaRPr>
          </a:p>
          <a:p>
            <a:pPr algn="ctr"/>
            <a:r>
              <a:rPr lang="en-US" sz="2400" b="1" dirty="0" smtClean="0">
                <a:solidFill>
                  <a:schemeClr val="tx2"/>
                </a:solidFill>
                <a:latin typeface="Times" pitchFamily="18" charset="0"/>
              </a:rPr>
              <a:t>Guadalajara, Nov. 2011</a:t>
            </a:r>
            <a:endParaRPr lang="en-US" sz="2400" b="1" dirty="0">
              <a:solidFill>
                <a:schemeClr val="tx2"/>
              </a:solidFill>
              <a:latin typeface="Times" pitchFamily="18" charset="0"/>
            </a:endParaRPr>
          </a:p>
        </p:txBody>
      </p:sp>
      <p:pic>
        <p:nvPicPr>
          <p:cNvPr id="7" name="Picture 37"/>
          <p:cNvPicPr>
            <a:picLocks noChangeArrowheads="1"/>
          </p:cNvPicPr>
          <p:nvPr/>
        </p:nvPicPr>
        <p:blipFill>
          <a:blip r:embed="rId2" cstate="print"/>
          <a:srcRect/>
          <a:stretch>
            <a:fillRect/>
          </a:stretch>
        </p:blipFill>
        <p:spPr bwMode="auto">
          <a:xfrm>
            <a:off x="4038600" y="5181600"/>
            <a:ext cx="1111250" cy="992188"/>
          </a:xfrm>
          <a:prstGeom prst="rect">
            <a:avLst/>
          </a:prstGeom>
          <a:noFill/>
          <a:ln w="12700">
            <a:noFill/>
            <a:miter lim="800000"/>
            <a:headEnd/>
            <a:tailEnd/>
          </a:ln>
          <a:effectLst/>
        </p:spPr>
      </p:pic>
      <p:sp>
        <p:nvSpPr>
          <p:cNvPr id="8" name="Rectangle 39"/>
          <p:cNvSpPr>
            <a:spLocks noChangeArrowheads="1"/>
          </p:cNvSpPr>
          <p:nvPr/>
        </p:nvSpPr>
        <p:spPr bwMode="auto">
          <a:xfrm>
            <a:off x="3103563" y="2154238"/>
            <a:ext cx="9144000" cy="0"/>
          </a:xfrm>
          <a:prstGeom prst="rect">
            <a:avLst/>
          </a:prstGeom>
          <a:noFill/>
          <a:ln w="12700">
            <a:noFill/>
            <a:miter lim="800000"/>
            <a:headEnd/>
            <a:tailEnd/>
          </a:ln>
          <a:effectLst/>
        </p:spPr>
        <p:txBody>
          <a:bodyPr>
            <a:spAutoFit/>
          </a:bodyPr>
          <a:lstStyle/>
          <a:p>
            <a:endParaRPr lang="en-US"/>
          </a:p>
        </p:txBody>
      </p:sp>
      <p:sp>
        <p:nvSpPr>
          <p:cNvPr id="9" name="Rectangle 41"/>
          <p:cNvSpPr>
            <a:spLocks noChangeArrowheads="1"/>
          </p:cNvSpPr>
          <p:nvPr/>
        </p:nvSpPr>
        <p:spPr bwMode="auto">
          <a:xfrm>
            <a:off x="3103563" y="2154238"/>
            <a:ext cx="9144000" cy="0"/>
          </a:xfrm>
          <a:prstGeom prst="rect">
            <a:avLst/>
          </a:prstGeom>
          <a:noFill/>
          <a:ln w="12700">
            <a:noFill/>
            <a:miter lim="800000"/>
            <a:headEnd/>
            <a:tailEnd/>
          </a:ln>
          <a:effectLst/>
        </p:spPr>
        <p:txBody>
          <a:bodyPr>
            <a:spAutoFit/>
          </a:bodyPr>
          <a:lstStyle/>
          <a:p>
            <a:endParaRPr lang="en-US"/>
          </a:p>
        </p:txBody>
      </p:sp>
      <p:sp>
        <p:nvSpPr>
          <p:cNvPr id="11" name="WordArt 84"/>
          <p:cNvSpPr>
            <a:spLocks noChangeArrowheads="1" noChangeShapeType="1" noTextEdit="1"/>
          </p:cNvSpPr>
          <p:nvPr/>
        </p:nvSpPr>
        <p:spPr bwMode="auto">
          <a:xfrm>
            <a:off x="381000" y="304800"/>
            <a:ext cx="8534400" cy="1600200"/>
          </a:xfrm>
          <a:prstGeom prst="rect">
            <a:avLst/>
          </a:prstGeom>
          <a:solidFill>
            <a:srgbClr val="92D050"/>
          </a:solidFill>
        </p:spPr>
        <p:txBody>
          <a:bodyPr wrap="none" fromWordArt="1">
            <a:prstTxWarp prst="textSlantUp">
              <a:avLst>
                <a:gd name="adj" fmla="val 32056"/>
              </a:avLst>
            </a:prstTxWarp>
          </a:bodyPr>
          <a:lstStyle/>
          <a:p>
            <a:r>
              <a:rPr lang="es-ES" sz="1600" kern="10" dirty="0" smtClean="0">
                <a:ln w="9525">
                  <a:solidFill>
                    <a:srgbClr val="CC99FF"/>
                  </a:solidFill>
                  <a:round/>
                  <a:headEnd/>
                  <a:tailEnd/>
                </a:ln>
                <a:solidFill>
                  <a:srgbClr val="C00000"/>
                </a:solidFill>
                <a:effectLst>
                  <a:outerShdw dist="53882" dir="2700000" algn="ctr" rotWithShape="0">
                    <a:srgbClr val="9999FF">
                      <a:alpha val="80000"/>
                    </a:srgbClr>
                  </a:outerShdw>
                </a:effectLst>
                <a:latin typeface="Impact"/>
              </a:rPr>
              <a:t>Crisis Económica y Transporte Público en Grandes Ciudades </a:t>
            </a:r>
            <a:endParaRPr lang="es-ES" sz="1600" kern="10" dirty="0">
              <a:ln w="9525">
                <a:solidFill>
                  <a:srgbClr val="CC99FF"/>
                </a:solidFill>
                <a:round/>
                <a:headEnd/>
                <a:tailEnd/>
              </a:ln>
              <a:solidFill>
                <a:srgbClr val="C00000"/>
              </a:solidFill>
              <a:effectLst>
                <a:outerShdw dist="53882" dir="2700000" algn="ctr" rotWithShape="0">
                  <a:srgbClr val="9999FF">
                    <a:alpha val="80000"/>
                  </a:srgbClr>
                </a:outerShdw>
              </a:effectLst>
              <a:latin typeface="Impact"/>
            </a:endParaRPr>
          </a:p>
          <a:p>
            <a:r>
              <a:rPr lang="es-ES" sz="1600" kern="10" dirty="0" smtClean="0">
                <a:ln w="9525">
                  <a:solidFill>
                    <a:srgbClr val="CC99FF"/>
                  </a:solidFill>
                  <a:round/>
                  <a:headEnd/>
                  <a:tailEnd/>
                </a:ln>
                <a:solidFill>
                  <a:srgbClr val="C00000"/>
                </a:solidFill>
                <a:effectLst>
                  <a:outerShdw dist="53882" dir="2700000" algn="ctr" rotWithShape="0">
                    <a:srgbClr val="9999FF">
                      <a:alpha val="80000"/>
                    </a:srgbClr>
                  </a:outerShdw>
                </a:effectLst>
                <a:latin typeface="Impact"/>
              </a:rPr>
              <a:t>: El </a:t>
            </a:r>
            <a:r>
              <a:rPr lang="es-ES" sz="1600" kern="10" dirty="0">
                <a:ln w="9525">
                  <a:solidFill>
                    <a:srgbClr val="CC99FF"/>
                  </a:solidFill>
                  <a:round/>
                  <a:headEnd/>
                  <a:tailEnd/>
                </a:ln>
                <a:solidFill>
                  <a:srgbClr val="C00000"/>
                </a:solidFill>
                <a:effectLst>
                  <a:outerShdw dist="53882" dir="2700000" algn="ctr" rotWithShape="0">
                    <a:srgbClr val="9999FF">
                      <a:alpha val="80000"/>
                    </a:srgbClr>
                  </a:outerShdw>
                </a:effectLst>
                <a:latin typeface="Impact"/>
              </a:rPr>
              <a:t>Rol de las Agencias Multilaterales de Crédito  </a:t>
            </a:r>
            <a:endParaRPr lang="en-US" sz="1600" kern="10" dirty="0">
              <a:ln w="9525">
                <a:solidFill>
                  <a:srgbClr val="CC99FF"/>
                </a:solidFill>
                <a:round/>
                <a:headEnd/>
                <a:tailEnd/>
              </a:ln>
              <a:solidFill>
                <a:srgbClr val="C00000"/>
              </a:solidFill>
              <a:effectLst>
                <a:outerShdw dist="53882" dir="2700000" algn="ctr" rotWithShape="0">
                  <a:srgbClr val="9999FF">
                    <a:alpha val="80000"/>
                  </a:srgbClr>
                </a:outerShdw>
              </a:effectLst>
              <a:latin typeface="Impact"/>
            </a:endParaRPr>
          </a:p>
        </p:txBody>
      </p:sp>
      <p:pic>
        <p:nvPicPr>
          <p:cNvPr id="5121" name="Picture 1"/>
          <p:cNvPicPr>
            <a:picLocks noChangeAspect="1" noChangeArrowheads="1"/>
          </p:cNvPicPr>
          <p:nvPr/>
        </p:nvPicPr>
        <p:blipFill>
          <a:blip r:embed="rId3" cstate="print"/>
          <a:srcRect/>
          <a:stretch>
            <a:fillRect/>
          </a:stretch>
        </p:blipFill>
        <p:spPr bwMode="auto">
          <a:xfrm>
            <a:off x="2819400" y="2895600"/>
            <a:ext cx="3453453" cy="1828800"/>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6248400" y="2895600"/>
            <a:ext cx="2514600" cy="1828800"/>
          </a:xfrm>
          <a:prstGeom prst="rect">
            <a:avLst/>
          </a:prstGeom>
          <a:noFill/>
          <a:ln w="9525">
            <a:noFill/>
            <a:miter lim="800000"/>
            <a:headEnd/>
            <a:tailEnd/>
          </a:ln>
        </p:spPr>
      </p:pic>
      <p:pic>
        <p:nvPicPr>
          <p:cNvPr id="10" name="Picture 1"/>
          <p:cNvPicPr>
            <a:picLocks noChangeAspect="1" noChangeArrowheads="1"/>
          </p:cNvPicPr>
          <p:nvPr/>
        </p:nvPicPr>
        <p:blipFill>
          <a:blip r:embed="rId5" cstate="print"/>
          <a:srcRect/>
          <a:stretch>
            <a:fillRect/>
          </a:stretch>
        </p:blipFill>
        <p:spPr bwMode="auto">
          <a:xfrm>
            <a:off x="381000" y="2895600"/>
            <a:ext cx="2438399"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a:xfrm>
            <a:off x="457200" y="0"/>
            <a:ext cx="8229600" cy="1143000"/>
          </a:xfrm>
          <a:prstGeom prst="rect">
            <a:avLst/>
          </a:prstGeom>
          <a:solidFill>
            <a:srgbClr val="FFFF00"/>
          </a:solidFill>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ES" sz="2400" dirty="0" smtClean="0">
                <a:solidFill>
                  <a:srgbClr val="C00000"/>
                </a:solidFill>
              </a:rPr>
              <a:t>Cómo romper el círculo vicioso: el enfoque del Banco Mundial—4 pilares</a:t>
            </a:r>
            <a:endParaRPr lang="es-ES" sz="2400" dirty="0">
              <a:solidFill>
                <a:srgbClr val="C00000"/>
              </a:solidFill>
            </a:endParaRPr>
          </a:p>
        </p:txBody>
      </p:sp>
      <p:sp>
        <p:nvSpPr>
          <p:cNvPr id="3" name="AutoShape 4"/>
          <p:cNvSpPr>
            <a:spLocks noChangeArrowheads="1"/>
          </p:cNvSpPr>
          <p:nvPr/>
        </p:nvSpPr>
        <p:spPr bwMode="auto">
          <a:xfrm>
            <a:off x="1066800" y="2667000"/>
            <a:ext cx="2241634" cy="1143000"/>
          </a:xfrm>
          <a:prstGeom prst="homePlate">
            <a:avLst>
              <a:gd name="adj" fmla="val 25833"/>
            </a:avLst>
          </a:prstGeom>
          <a:solidFill>
            <a:srgbClr val="00B0F0"/>
          </a:solidFill>
          <a:ln w="12700">
            <a:solidFill>
              <a:schemeClr val="tx1"/>
            </a:solidFill>
            <a:miter lim="800000"/>
            <a:headEnd/>
            <a:tailEnd/>
          </a:ln>
          <a:effectLst>
            <a:outerShdw dist="53882" dir="2700000" algn="ctr" rotWithShape="0">
              <a:schemeClr val="tx1"/>
            </a:outerShdw>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0"/>
            <a:r>
              <a:rPr lang="es-ES" sz="1600" cap="all" dirty="0"/>
              <a:t>Plan Integral de Movilidad Urbana Sostenible</a:t>
            </a:r>
            <a:endParaRPr lang="en-US" sz="1600" cap="all" dirty="0"/>
          </a:p>
        </p:txBody>
      </p:sp>
      <p:sp>
        <p:nvSpPr>
          <p:cNvPr id="4" name="Text Box 12"/>
          <p:cNvSpPr txBox="1">
            <a:spLocks noChangeArrowheads="1"/>
          </p:cNvSpPr>
          <p:nvPr/>
        </p:nvSpPr>
        <p:spPr bwMode="auto">
          <a:xfrm>
            <a:off x="3886200" y="2895600"/>
            <a:ext cx="4714188" cy="664797"/>
          </a:xfrm>
          <a:prstGeom prst="rect">
            <a:avLst/>
          </a:prstGeom>
          <a:solidFill>
            <a:srgbClr val="92D050"/>
          </a:solidFill>
          <a:ln w="6350">
            <a:noFill/>
            <a:miter lim="800000"/>
            <a:headEnd/>
            <a:tailEnd/>
          </a:ln>
          <a:effectLst/>
        </p:spPr>
        <p:txBody>
          <a:bodyPr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6538" indent="-236538" algn="l">
              <a:lnSpc>
                <a:spcPct val="80000"/>
              </a:lnSpc>
              <a:spcBef>
                <a:spcPct val="35000"/>
              </a:spcBef>
              <a:buClr>
                <a:schemeClr val="folHlink"/>
              </a:buClr>
              <a:buFont typeface="Webdings" pitchFamily="18" charset="2"/>
              <a:buChar char="4"/>
            </a:pPr>
            <a:r>
              <a:rPr lang="es-ES" sz="1800" b="1" u="none" dirty="0" smtClean="0">
                <a:solidFill>
                  <a:srgbClr val="FF0000"/>
                </a:solidFill>
              </a:rPr>
              <a:t>Planificación del transporte urbano  y del uso del </a:t>
            </a:r>
            <a:r>
              <a:rPr lang="es-ES" b="1" dirty="0" smtClean="0">
                <a:solidFill>
                  <a:srgbClr val="FF0000"/>
                </a:solidFill>
              </a:rPr>
              <a:t>suelo, la calidad del aire, y con políticas tanto de </a:t>
            </a:r>
            <a:r>
              <a:rPr lang="es-ES" b="1" u="sng" dirty="0" smtClean="0">
                <a:solidFill>
                  <a:srgbClr val="FF0000"/>
                </a:solidFill>
              </a:rPr>
              <a:t>oferta</a:t>
            </a:r>
            <a:r>
              <a:rPr lang="es-ES" b="1" dirty="0" smtClean="0">
                <a:solidFill>
                  <a:srgbClr val="FF0000"/>
                </a:solidFill>
              </a:rPr>
              <a:t> como </a:t>
            </a:r>
            <a:r>
              <a:rPr lang="es-ES" b="1" u="sng" dirty="0" smtClean="0">
                <a:solidFill>
                  <a:srgbClr val="FF0000"/>
                </a:solidFill>
              </a:rPr>
              <a:t>demanda</a:t>
            </a:r>
            <a:endParaRPr lang="es-ES" sz="1800" b="1" u="sng" dirty="0">
              <a:solidFill>
                <a:srgbClr val="FF0000"/>
              </a:solidFill>
            </a:endParaRPr>
          </a:p>
        </p:txBody>
      </p:sp>
      <p:sp>
        <p:nvSpPr>
          <p:cNvPr id="5" name="AutoShape 3"/>
          <p:cNvSpPr>
            <a:spLocks noChangeArrowheads="1"/>
          </p:cNvSpPr>
          <p:nvPr/>
        </p:nvSpPr>
        <p:spPr bwMode="auto">
          <a:xfrm>
            <a:off x="990600" y="1295400"/>
            <a:ext cx="2307598" cy="1143000"/>
          </a:xfrm>
          <a:prstGeom prst="homePlate">
            <a:avLst>
              <a:gd name="adj" fmla="val 25833"/>
            </a:avLst>
          </a:prstGeom>
          <a:solidFill>
            <a:srgbClr val="00B0F0"/>
          </a:solidFill>
          <a:ln w="12700">
            <a:solidFill>
              <a:schemeClr val="accent1"/>
            </a:solidFill>
            <a:miter lim="800000"/>
            <a:headEnd/>
            <a:tailEnd/>
          </a:ln>
          <a:effectLst>
            <a:outerShdw dist="53882" dir="2700000" algn="ctr" rotWithShape="0">
              <a:schemeClr val="tx1"/>
            </a:outerShdw>
          </a:effectLst>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cap="all" dirty="0" smtClean="0"/>
              <a:t>Autoridad Metropolitana de Transporte Público </a:t>
            </a:r>
          </a:p>
        </p:txBody>
      </p:sp>
      <p:sp>
        <p:nvSpPr>
          <p:cNvPr id="6" name="Text Box 7"/>
          <p:cNvSpPr txBox="1">
            <a:spLocks noChangeArrowheads="1"/>
          </p:cNvSpPr>
          <p:nvPr/>
        </p:nvSpPr>
        <p:spPr bwMode="auto">
          <a:xfrm>
            <a:off x="3810000" y="1496326"/>
            <a:ext cx="4714188" cy="664797"/>
          </a:xfrm>
          <a:prstGeom prst="rect">
            <a:avLst/>
          </a:prstGeom>
          <a:solidFill>
            <a:srgbClr val="92D050"/>
          </a:solidFill>
          <a:ln w="6350">
            <a:noFill/>
            <a:miter lim="800000"/>
            <a:headEnd/>
            <a:tailEnd/>
          </a:ln>
          <a:effectLst/>
        </p:spPr>
        <p:txBody>
          <a:bodyPr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6538" indent="-236538" algn="l">
              <a:lnSpc>
                <a:spcPct val="80000"/>
              </a:lnSpc>
              <a:spcBef>
                <a:spcPct val="35000"/>
              </a:spcBef>
              <a:buClr>
                <a:schemeClr val="folHlink"/>
              </a:buClr>
              <a:buFont typeface="Webdings" pitchFamily="18" charset="2"/>
              <a:buChar char="4"/>
            </a:pPr>
            <a:r>
              <a:rPr lang="es-ES" sz="1800" b="1" u="none" dirty="0" smtClean="0">
                <a:solidFill>
                  <a:srgbClr val="FF0000"/>
                </a:solidFill>
              </a:rPr>
              <a:t>Coordinación entre </a:t>
            </a:r>
            <a:r>
              <a:rPr lang="es-ES" b="1" dirty="0" smtClean="0">
                <a:solidFill>
                  <a:srgbClr val="FF0000"/>
                </a:solidFill>
              </a:rPr>
              <a:t>diferentes  niveles de gobierno </a:t>
            </a:r>
            <a:r>
              <a:rPr lang="es-ES" sz="1800" b="1" u="none" dirty="0" smtClean="0">
                <a:solidFill>
                  <a:srgbClr val="FF0000"/>
                </a:solidFill>
              </a:rPr>
              <a:t>en </a:t>
            </a:r>
            <a:r>
              <a:rPr lang="es-ES" sz="1800" b="1" u="none" dirty="0" smtClean="0">
                <a:solidFill>
                  <a:srgbClr val="FF0000"/>
                </a:solidFill>
              </a:rPr>
              <a:t>la formulación de política de transporte</a:t>
            </a:r>
            <a:endParaRPr lang="es-ES" sz="1800" b="1" u="none" dirty="0">
              <a:solidFill>
                <a:srgbClr val="FF0000"/>
              </a:solidFill>
            </a:endParaRPr>
          </a:p>
        </p:txBody>
      </p:sp>
      <p:sp>
        <p:nvSpPr>
          <p:cNvPr id="8" name="AutoShape 4"/>
          <p:cNvSpPr>
            <a:spLocks noChangeArrowheads="1"/>
          </p:cNvSpPr>
          <p:nvPr/>
        </p:nvSpPr>
        <p:spPr bwMode="auto">
          <a:xfrm>
            <a:off x="1066800" y="4114800"/>
            <a:ext cx="2262106" cy="1143000"/>
          </a:xfrm>
          <a:prstGeom prst="homePlate">
            <a:avLst>
              <a:gd name="adj" fmla="val 25833"/>
            </a:avLst>
          </a:prstGeom>
          <a:solidFill>
            <a:srgbClr val="00B0F0"/>
          </a:solidFill>
          <a:ln w="12700">
            <a:solidFill>
              <a:schemeClr val="tx1"/>
            </a:solidFill>
            <a:miter lim="800000"/>
            <a:headEnd/>
            <a:tailEnd/>
          </a:ln>
          <a:effectLst>
            <a:outerShdw dist="53882" dir="2700000" algn="ctr" rotWithShape="0">
              <a:schemeClr val="tx1"/>
            </a:outerShdw>
          </a:effectLst>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cap="all" dirty="0" smtClean="0"/>
              <a:t>fuentes de financiación que cubran costos totales:</a:t>
            </a:r>
            <a:endParaRPr lang="es-ES_tradnl" sz="1600" b="1" u="none" cap="all" dirty="0"/>
          </a:p>
        </p:txBody>
      </p:sp>
      <p:sp>
        <p:nvSpPr>
          <p:cNvPr id="9" name="Rectangle 8"/>
          <p:cNvSpPr/>
          <p:nvPr/>
        </p:nvSpPr>
        <p:spPr>
          <a:xfrm>
            <a:off x="3962400" y="3962400"/>
            <a:ext cx="4572000" cy="1491177"/>
          </a:xfrm>
          <a:prstGeom prst="rect">
            <a:avLst/>
          </a:prstGeom>
          <a:solidFill>
            <a:srgbClr val="92D050"/>
          </a:solidFill>
        </p:spPr>
        <p:txBody>
          <a:bodyPr>
            <a:spAutoFit/>
          </a:bodyPr>
          <a:lstStyle/>
          <a:p>
            <a:pPr marL="236538" indent="-236538">
              <a:lnSpc>
                <a:spcPct val="80000"/>
              </a:lnSpc>
              <a:spcBef>
                <a:spcPct val="35000"/>
              </a:spcBef>
              <a:buClr>
                <a:schemeClr val="folHlink"/>
              </a:buClr>
              <a:buFont typeface="Webdings" pitchFamily="18" charset="2"/>
              <a:buChar char="4"/>
            </a:pPr>
            <a:r>
              <a:rPr lang="es-ES" b="1" dirty="0" smtClean="0">
                <a:solidFill>
                  <a:srgbClr val="FF0000"/>
                </a:solidFill>
              </a:rPr>
              <a:t>Contratos con buenos incentivos y regulación</a:t>
            </a:r>
          </a:p>
          <a:p>
            <a:pPr marL="236538" indent="-236538">
              <a:lnSpc>
                <a:spcPct val="80000"/>
              </a:lnSpc>
              <a:spcBef>
                <a:spcPct val="35000"/>
              </a:spcBef>
              <a:buClr>
                <a:schemeClr val="folHlink"/>
              </a:buClr>
              <a:buFont typeface="Webdings" pitchFamily="18" charset="2"/>
              <a:buChar char="4"/>
            </a:pPr>
            <a:r>
              <a:rPr lang="es-ES" b="1" dirty="0" smtClean="0">
                <a:solidFill>
                  <a:srgbClr val="FF0000"/>
                </a:solidFill>
              </a:rPr>
              <a:t>Financiamiento de inversiones</a:t>
            </a:r>
          </a:p>
          <a:p>
            <a:pPr marL="236538" indent="-236538">
              <a:lnSpc>
                <a:spcPct val="80000"/>
              </a:lnSpc>
              <a:spcBef>
                <a:spcPct val="35000"/>
              </a:spcBef>
              <a:buClr>
                <a:schemeClr val="folHlink"/>
              </a:buClr>
              <a:buFont typeface="Webdings" pitchFamily="18" charset="2"/>
              <a:buChar char="4"/>
            </a:pPr>
            <a:r>
              <a:rPr lang="es-ES" b="1" dirty="0" smtClean="0">
                <a:solidFill>
                  <a:srgbClr val="FF0000"/>
                </a:solidFill>
              </a:rPr>
              <a:t>Operaciones Urbanas</a:t>
            </a:r>
          </a:p>
          <a:p>
            <a:pPr marL="236538" indent="-236538">
              <a:lnSpc>
                <a:spcPct val="80000"/>
              </a:lnSpc>
              <a:spcBef>
                <a:spcPct val="35000"/>
              </a:spcBef>
              <a:buClr>
                <a:schemeClr val="folHlink"/>
              </a:buClr>
              <a:buFont typeface="Webdings" pitchFamily="18" charset="2"/>
              <a:buChar char="4"/>
            </a:pPr>
            <a:r>
              <a:rPr lang="es-ES" b="1" dirty="0" smtClean="0">
                <a:solidFill>
                  <a:srgbClr val="FF0000"/>
                </a:solidFill>
              </a:rPr>
              <a:t>Publicidad, Alquileres, uso de la vía </a:t>
            </a:r>
            <a:endParaRPr lang="en-US" b="1" dirty="0">
              <a:solidFill>
                <a:srgbClr val="FF0000"/>
              </a:solidFill>
            </a:endParaRPr>
          </a:p>
        </p:txBody>
      </p:sp>
      <p:sp>
        <p:nvSpPr>
          <p:cNvPr id="12" name="AutoShape 5"/>
          <p:cNvSpPr>
            <a:spLocks noChangeArrowheads="1"/>
          </p:cNvSpPr>
          <p:nvPr/>
        </p:nvSpPr>
        <p:spPr bwMode="auto">
          <a:xfrm>
            <a:off x="1066800" y="5486400"/>
            <a:ext cx="2262106" cy="1143000"/>
          </a:xfrm>
          <a:prstGeom prst="homePlate">
            <a:avLst>
              <a:gd name="adj" fmla="val 25833"/>
            </a:avLst>
          </a:prstGeom>
          <a:solidFill>
            <a:srgbClr val="00B0F0"/>
          </a:solidFill>
          <a:ln w="12700">
            <a:solidFill>
              <a:schemeClr val="tx1"/>
            </a:solidFill>
            <a:miter lim="800000"/>
            <a:headEnd/>
            <a:tailEnd/>
          </a:ln>
          <a:effectLst>
            <a:outerShdw dist="53882" dir="2700000" algn="ctr" rotWithShape="0">
              <a:schemeClr val="tx1"/>
            </a:outerShdw>
          </a:effectLst>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0"/>
            <a:r>
              <a:rPr lang="es-ES" sz="1600" cap="all" dirty="0" smtClean="0"/>
              <a:t>Participación progresiva del sector </a:t>
            </a:r>
            <a:r>
              <a:rPr lang="es-ES" sz="1600" cap="all" dirty="0" smtClean="0"/>
              <a:t>privado</a:t>
            </a:r>
          </a:p>
        </p:txBody>
      </p:sp>
      <p:sp>
        <p:nvSpPr>
          <p:cNvPr id="13" name="Rectangle 12"/>
          <p:cNvSpPr/>
          <p:nvPr/>
        </p:nvSpPr>
        <p:spPr>
          <a:xfrm>
            <a:off x="3962400" y="5638800"/>
            <a:ext cx="4648200" cy="769441"/>
          </a:xfrm>
          <a:prstGeom prst="rect">
            <a:avLst/>
          </a:prstGeom>
          <a:solidFill>
            <a:srgbClr val="92D050"/>
          </a:solidFill>
        </p:spPr>
        <p:txBody>
          <a:bodyPr wrap="square">
            <a:spAutoFit/>
          </a:bodyPr>
          <a:lstStyle/>
          <a:p>
            <a:pPr marL="236538" indent="-236538">
              <a:lnSpc>
                <a:spcPct val="80000"/>
              </a:lnSpc>
              <a:spcBef>
                <a:spcPct val="35000"/>
              </a:spcBef>
              <a:buClr>
                <a:schemeClr val="folHlink"/>
              </a:buClr>
              <a:buFont typeface="Webdings" pitchFamily="18" charset="2"/>
              <a:buChar char="4"/>
            </a:pPr>
            <a:r>
              <a:rPr lang="es-ES" sz="1600" b="1" dirty="0" smtClean="0">
                <a:solidFill>
                  <a:srgbClr val="FF0000"/>
                </a:solidFill>
              </a:rPr>
              <a:t>Participación Privada, si aporta eficiencia y reemplaza  la falta de capital para inversiones</a:t>
            </a:r>
          </a:p>
          <a:p>
            <a:pPr marL="236538" indent="-236538">
              <a:lnSpc>
                <a:spcPct val="80000"/>
              </a:lnSpc>
              <a:spcBef>
                <a:spcPct val="35000"/>
              </a:spcBef>
              <a:buClr>
                <a:schemeClr val="folHlink"/>
              </a:buClr>
              <a:buFont typeface="Webdings" pitchFamily="18" charset="2"/>
              <a:buChar char="4"/>
            </a:pPr>
            <a:r>
              <a:rPr lang="es-ES" sz="1600" b="1" dirty="0" smtClean="0">
                <a:solidFill>
                  <a:srgbClr val="FF0000"/>
                </a:solidFill>
              </a:rPr>
              <a:t>Competencia por el mercado y </a:t>
            </a:r>
            <a:r>
              <a:rPr lang="es-ES" sz="1600" b="1" dirty="0" err="1" smtClean="0">
                <a:solidFill>
                  <a:srgbClr val="FF0000"/>
                </a:solidFill>
              </a:rPr>
              <a:t>aut</a:t>
            </a:r>
            <a:r>
              <a:rPr lang="es-ES" sz="1600" b="1" dirty="0" smtClean="0">
                <a:solidFill>
                  <a:srgbClr val="FF0000"/>
                </a:solidFill>
              </a:rPr>
              <a:t>. </a:t>
            </a:r>
            <a:r>
              <a:rPr lang="es-ES" sz="1600" b="1" dirty="0" err="1" smtClean="0">
                <a:solidFill>
                  <a:srgbClr val="FF0000"/>
                </a:solidFill>
              </a:rPr>
              <a:t>regulatória</a:t>
            </a:r>
            <a:endParaRPr lang="es-ES" sz="16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74638"/>
            <a:ext cx="8229600" cy="1143000"/>
          </a:xfrm>
          <a:prstGeom prst="rect">
            <a:avLst/>
          </a:prstGeom>
          <a:solidFill>
            <a:srgbClr val="FF0000"/>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all" spc="0" normalizeH="0" baseline="0" noProof="0" dirty="0" smtClean="0">
                <a:ln>
                  <a:noFill/>
                </a:ln>
                <a:solidFill>
                  <a:schemeClr val="tx2"/>
                </a:solidFill>
                <a:effectLst>
                  <a:outerShdw blurRad="38100" dist="38100" dir="2700000" algn="tl">
                    <a:srgbClr val="000000">
                      <a:alpha val="43137"/>
                    </a:srgbClr>
                  </a:outerShdw>
                  <a:reflection blurRad="12700" stA="48000" endA="300" endPos="55000" dir="5400000" sy="-90000" algn="bl" rotWithShape="0"/>
                </a:effectLst>
                <a:uLnTx/>
                <a:uFillTx/>
                <a:latin typeface="+mj-lt"/>
                <a:ea typeface="+mj-ea"/>
                <a:cs typeface="+mj-cs"/>
              </a:rPr>
              <a:t> ¿circulo virtuoso</a:t>
            </a:r>
            <a:r>
              <a:rPr kumimoji="0" lang="es-ES" sz="32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endParaRPr kumimoji="0" lang="en-US" sz="32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Oval 30"/>
          <p:cNvSpPr txBox="1">
            <a:spLocks noChangeArrowheads="1"/>
          </p:cNvSpPr>
          <p:nvPr/>
        </p:nvSpPr>
        <p:spPr bwMode="auto">
          <a:xfrm>
            <a:off x="2971800" y="1905001"/>
            <a:ext cx="2438400" cy="1676400"/>
          </a:xfrm>
          <a:prstGeom prst="ellipse">
            <a:avLst/>
          </a:prstGeom>
          <a:solidFill>
            <a:schemeClr val="accent1"/>
          </a:solidFill>
          <a:ln w="9525">
            <a:solidFill>
              <a:schemeClr val="tx1"/>
            </a:solidFill>
            <a:round/>
            <a:headEnd/>
            <a:tailEnd/>
          </a:ln>
          <a:effectLst>
            <a:outerShdw dist="35921" dir="2700000" algn="ctr" rotWithShape="0">
              <a:schemeClr val="tx1"/>
            </a:outerShdw>
          </a:effectLst>
        </p:spPr>
        <p:txBody>
          <a:bodyPr lIns="45720" rIns="45720" anchor="ctr">
            <a:noAutofit/>
          </a:bodyPr>
          <a:lstStyle/>
          <a:p>
            <a:pPr marL="91440" marR="0" lvl="0" indent="0" algn="ctr"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s-ES" sz="1600" b="0" i="0" u="none" strike="noStrike" kern="1200" cap="all" spc="0" normalizeH="0" baseline="0" noProof="0" dirty="0" smtClean="0">
              <a:ln>
                <a:noFill/>
              </a:ln>
              <a:solidFill>
                <a:schemeClr val="tx2"/>
              </a:solidFill>
              <a:effectLst/>
              <a:uLnTx/>
              <a:uFillTx/>
              <a:latin typeface="+mn-lt"/>
              <a:ea typeface="+mn-ea"/>
              <a:cs typeface="+mn-cs"/>
            </a:endParaRPr>
          </a:p>
          <a:p>
            <a:pPr marL="91440" marR="0" lvl="0" indent="0" algn="ctr" defTabSz="914400" rtl="0" eaLnBrk="1" fontAlgn="auto" latinLnBrk="0" hangingPunct="1">
              <a:lnSpc>
                <a:spcPct val="100000"/>
              </a:lnSpc>
              <a:spcBef>
                <a:spcPts val="0"/>
              </a:spcBef>
              <a:spcAft>
                <a:spcPts val="0"/>
              </a:spcAft>
              <a:buClr>
                <a:schemeClr val="accent1"/>
              </a:buClr>
              <a:buSzPct val="70000"/>
              <a:buFont typeface="Wingdings 2"/>
              <a:buNone/>
              <a:tabLst/>
              <a:defRPr/>
            </a:pPr>
            <a:r>
              <a:rPr kumimoji="0" lang="es-ES" sz="1600" b="0" i="0" u="none" strike="noStrike" kern="1200" cap="all" spc="0" normalizeH="0" baseline="0" noProof="0" dirty="0" smtClean="0">
                <a:ln>
                  <a:noFill/>
                </a:ln>
                <a:solidFill>
                  <a:schemeClr val="tx2"/>
                </a:solidFill>
                <a:effectLst/>
                <a:uLnTx/>
                <a:uFillTx/>
                <a:latin typeface="+mn-lt"/>
                <a:ea typeface="+mn-ea"/>
                <a:cs typeface="+mn-cs"/>
              </a:rPr>
              <a:t>Oferta: SITP (Red jerarquizada e integrada)</a:t>
            </a:r>
          </a:p>
          <a:p>
            <a:pPr marL="342900" marR="0" lvl="0" indent="-342900" algn="ctr"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s-ES" sz="1600" b="0" i="0" u="none" strike="noStrike" kern="1200" cap="all" spc="0" normalizeH="0" baseline="0" noProof="0" dirty="0">
              <a:ln>
                <a:noFill/>
              </a:ln>
              <a:solidFill>
                <a:schemeClr val="tx2"/>
              </a:solidFill>
              <a:effectLst/>
              <a:uLnTx/>
              <a:uFillTx/>
              <a:latin typeface="+mn-lt"/>
              <a:ea typeface="+mn-ea"/>
              <a:cs typeface="+mn-cs"/>
            </a:endParaRPr>
          </a:p>
        </p:txBody>
      </p:sp>
      <p:sp>
        <p:nvSpPr>
          <p:cNvPr id="4" name="Freeform 28"/>
          <p:cNvSpPr>
            <a:spLocks/>
          </p:cNvSpPr>
          <p:nvPr/>
        </p:nvSpPr>
        <p:spPr bwMode="auto">
          <a:xfrm rot="-616265">
            <a:off x="5860472" y="2794901"/>
            <a:ext cx="639113" cy="658812"/>
          </a:xfrm>
          <a:custGeom>
            <a:avLst/>
            <a:gdLst/>
            <a:ahLst/>
            <a:cxnLst>
              <a:cxn ang="0">
                <a:pos x="177" y="0"/>
              </a:cxn>
              <a:cxn ang="0">
                <a:pos x="195" y="9"/>
              </a:cxn>
              <a:cxn ang="0">
                <a:pos x="209" y="17"/>
              </a:cxn>
              <a:cxn ang="0">
                <a:pos x="225" y="25"/>
              </a:cxn>
              <a:cxn ang="0">
                <a:pos x="239" y="32"/>
              </a:cxn>
              <a:cxn ang="0">
                <a:pos x="254" y="41"/>
              </a:cxn>
              <a:cxn ang="0">
                <a:pos x="269" y="51"/>
              </a:cxn>
              <a:cxn ang="0">
                <a:pos x="283" y="60"/>
              </a:cxn>
              <a:cxn ang="0">
                <a:pos x="297" y="69"/>
              </a:cxn>
              <a:cxn ang="0">
                <a:pos x="315" y="81"/>
              </a:cxn>
              <a:cxn ang="0">
                <a:pos x="334" y="94"/>
              </a:cxn>
              <a:cxn ang="0">
                <a:pos x="348" y="104"/>
              </a:cxn>
              <a:cxn ang="0">
                <a:pos x="362" y="116"/>
              </a:cxn>
              <a:cxn ang="0">
                <a:pos x="380" y="128"/>
              </a:cxn>
              <a:cxn ang="0">
                <a:pos x="397" y="141"/>
              </a:cxn>
              <a:cxn ang="0">
                <a:pos x="413" y="155"/>
              </a:cxn>
              <a:cxn ang="0">
                <a:pos x="428" y="169"/>
              </a:cxn>
              <a:cxn ang="0">
                <a:pos x="443" y="182"/>
              </a:cxn>
              <a:cxn ang="0">
                <a:pos x="460" y="199"/>
              </a:cxn>
              <a:cxn ang="0">
                <a:pos x="476" y="213"/>
              </a:cxn>
              <a:cxn ang="0">
                <a:pos x="489" y="227"/>
              </a:cxn>
              <a:cxn ang="0">
                <a:pos x="504" y="244"/>
              </a:cxn>
              <a:cxn ang="0">
                <a:pos x="516" y="256"/>
              </a:cxn>
              <a:cxn ang="0">
                <a:pos x="530" y="271"/>
              </a:cxn>
              <a:cxn ang="0">
                <a:pos x="543" y="287"/>
              </a:cxn>
              <a:cxn ang="0">
                <a:pos x="557" y="306"/>
              </a:cxn>
              <a:cxn ang="0">
                <a:pos x="569" y="321"/>
              </a:cxn>
              <a:cxn ang="0">
                <a:pos x="583" y="339"/>
              </a:cxn>
              <a:cxn ang="0">
                <a:pos x="598" y="360"/>
              </a:cxn>
              <a:cxn ang="0">
                <a:pos x="611" y="378"/>
              </a:cxn>
              <a:cxn ang="0">
                <a:pos x="625" y="399"/>
              </a:cxn>
              <a:cxn ang="0">
                <a:pos x="639" y="420"/>
              </a:cxn>
              <a:cxn ang="0">
                <a:pos x="651" y="442"/>
              </a:cxn>
              <a:cxn ang="0">
                <a:pos x="664" y="465"/>
              </a:cxn>
              <a:cxn ang="0">
                <a:pos x="674" y="485"/>
              </a:cxn>
              <a:cxn ang="0">
                <a:pos x="684" y="504"/>
              </a:cxn>
              <a:cxn ang="0">
                <a:pos x="693" y="526"/>
              </a:cxn>
              <a:cxn ang="0">
                <a:pos x="698" y="541"/>
              </a:cxn>
              <a:cxn ang="0">
                <a:pos x="871" y="473"/>
              </a:cxn>
              <a:cxn ang="0">
                <a:pos x="602" y="830"/>
              </a:cxn>
              <a:cxn ang="0">
                <a:pos x="126" y="771"/>
              </a:cxn>
              <a:cxn ang="0">
                <a:pos x="315" y="695"/>
              </a:cxn>
              <a:cxn ang="0">
                <a:pos x="303" y="670"/>
              </a:cxn>
              <a:cxn ang="0">
                <a:pos x="291" y="646"/>
              </a:cxn>
              <a:cxn ang="0">
                <a:pos x="274" y="619"/>
              </a:cxn>
              <a:cxn ang="0">
                <a:pos x="255" y="592"/>
              </a:cxn>
              <a:cxn ang="0">
                <a:pos x="239" y="569"/>
              </a:cxn>
              <a:cxn ang="0">
                <a:pos x="221" y="547"/>
              </a:cxn>
              <a:cxn ang="0">
                <a:pos x="202" y="525"/>
              </a:cxn>
              <a:cxn ang="0">
                <a:pos x="184" y="506"/>
              </a:cxn>
              <a:cxn ang="0">
                <a:pos x="165" y="488"/>
              </a:cxn>
              <a:cxn ang="0">
                <a:pos x="143" y="469"/>
              </a:cxn>
              <a:cxn ang="0">
                <a:pos x="122" y="452"/>
              </a:cxn>
              <a:cxn ang="0">
                <a:pos x="102" y="436"/>
              </a:cxn>
              <a:cxn ang="0">
                <a:pos x="82" y="421"/>
              </a:cxn>
              <a:cxn ang="0">
                <a:pos x="58" y="406"/>
              </a:cxn>
              <a:cxn ang="0">
                <a:pos x="34" y="391"/>
              </a:cxn>
              <a:cxn ang="0">
                <a:pos x="17" y="384"/>
              </a:cxn>
              <a:cxn ang="0">
                <a:pos x="0" y="374"/>
              </a:cxn>
              <a:cxn ang="0">
                <a:pos x="177" y="0"/>
              </a:cxn>
            </a:cxnLst>
            <a:rect l="0" t="0" r="r" b="b"/>
            <a:pathLst>
              <a:path w="871" h="830">
                <a:moveTo>
                  <a:pt x="177" y="0"/>
                </a:moveTo>
                <a:lnTo>
                  <a:pt x="195" y="9"/>
                </a:lnTo>
                <a:lnTo>
                  <a:pt x="209" y="17"/>
                </a:lnTo>
                <a:lnTo>
                  <a:pt x="225" y="25"/>
                </a:lnTo>
                <a:lnTo>
                  <a:pt x="239" y="32"/>
                </a:lnTo>
                <a:lnTo>
                  <a:pt x="254" y="41"/>
                </a:lnTo>
                <a:lnTo>
                  <a:pt x="269" y="51"/>
                </a:lnTo>
                <a:lnTo>
                  <a:pt x="283" y="60"/>
                </a:lnTo>
                <a:lnTo>
                  <a:pt x="297" y="69"/>
                </a:lnTo>
                <a:lnTo>
                  <a:pt x="315" y="81"/>
                </a:lnTo>
                <a:lnTo>
                  <a:pt x="334" y="94"/>
                </a:lnTo>
                <a:lnTo>
                  <a:pt x="348" y="104"/>
                </a:lnTo>
                <a:lnTo>
                  <a:pt x="362" y="116"/>
                </a:lnTo>
                <a:lnTo>
                  <a:pt x="380" y="128"/>
                </a:lnTo>
                <a:lnTo>
                  <a:pt x="397" y="141"/>
                </a:lnTo>
                <a:lnTo>
                  <a:pt x="413" y="155"/>
                </a:lnTo>
                <a:lnTo>
                  <a:pt x="428" y="169"/>
                </a:lnTo>
                <a:lnTo>
                  <a:pt x="443" y="182"/>
                </a:lnTo>
                <a:lnTo>
                  <a:pt x="460" y="199"/>
                </a:lnTo>
                <a:lnTo>
                  <a:pt x="476" y="213"/>
                </a:lnTo>
                <a:lnTo>
                  <a:pt x="489" y="227"/>
                </a:lnTo>
                <a:lnTo>
                  <a:pt x="504" y="244"/>
                </a:lnTo>
                <a:lnTo>
                  <a:pt x="516" y="256"/>
                </a:lnTo>
                <a:lnTo>
                  <a:pt x="530" y="271"/>
                </a:lnTo>
                <a:lnTo>
                  <a:pt x="543" y="287"/>
                </a:lnTo>
                <a:lnTo>
                  <a:pt x="557" y="306"/>
                </a:lnTo>
                <a:lnTo>
                  <a:pt x="569" y="321"/>
                </a:lnTo>
                <a:lnTo>
                  <a:pt x="583" y="339"/>
                </a:lnTo>
                <a:lnTo>
                  <a:pt x="598" y="360"/>
                </a:lnTo>
                <a:lnTo>
                  <a:pt x="611" y="378"/>
                </a:lnTo>
                <a:lnTo>
                  <a:pt x="625" y="399"/>
                </a:lnTo>
                <a:lnTo>
                  <a:pt x="639" y="420"/>
                </a:lnTo>
                <a:lnTo>
                  <a:pt x="651" y="442"/>
                </a:lnTo>
                <a:lnTo>
                  <a:pt x="664" y="465"/>
                </a:lnTo>
                <a:lnTo>
                  <a:pt x="674" y="485"/>
                </a:lnTo>
                <a:lnTo>
                  <a:pt x="684" y="504"/>
                </a:lnTo>
                <a:lnTo>
                  <a:pt x="693" y="526"/>
                </a:lnTo>
                <a:lnTo>
                  <a:pt x="698" y="541"/>
                </a:lnTo>
                <a:lnTo>
                  <a:pt x="871" y="473"/>
                </a:lnTo>
                <a:lnTo>
                  <a:pt x="602" y="830"/>
                </a:lnTo>
                <a:lnTo>
                  <a:pt x="126" y="771"/>
                </a:lnTo>
                <a:lnTo>
                  <a:pt x="315" y="695"/>
                </a:lnTo>
                <a:lnTo>
                  <a:pt x="303" y="670"/>
                </a:lnTo>
                <a:lnTo>
                  <a:pt x="291" y="646"/>
                </a:lnTo>
                <a:lnTo>
                  <a:pt x="274" y="619"/>
                </a:lnTo>
                <a:lnTo>
                  <a:pt x="255" y="592"/>
                </a:lnTo>
                <a:lnTo>
                  <a:pt x="239" y="569"/>
                </a:lnTo>
                <a:lnTo>
                  <a:pt x="221" y="547"/>
                </a:lnTo>
                <a:lnTo>
                  <a:pt x="202" y="525"/>
                </a:lnTo>
                <a:lnTo>
                  <a:pt x="184" y="506"/>
                </a:lnTo>
                <a:lnTo>
                  <a:pt x="165" y="488"/>
                </a:lnTo>
                <a:lnTo>
                  <a:pt x="143" y="469"/>
                </a:lnTo>
                <a:lnTo>
                  <a:pt x="122" y="452"/>
                </a:lnTo>
                <a:lnTo>
                  <a:pt x="102" y="436"/>
                </a:lnTo>
                <a:lnTo>
                  <a:pt x="82" y="421"/>
                </a:lnTo>
                <a:lnTo>
                  <a:pt x="58" y="406"/>
                </a:lnTo>
                <a:lnTo>
                  <a:pt x="34" y="391"/>
                </a:lnTo>
                <a:lnTo>
                  <a:pt x="17" y="384"/>
                </a:lnTo>
                <a:lnTo>
                  <a:pt x="0" y="374"/>
                </a:lnTo>
                <a:lnTo>
                  <a:pt x="177" y="0"/>
                </a:lnTo>
                <a:close/>
              </a:path>
            </a:pathLst>
          </a:custGeom>
          <a:solidFill>
            <a:srgbClr val="FF0000"/>
          </a:solidFill>
          <a:ln w="9525" cmpd="sng">
            <a:solidFill>
              <a:srgbClr val="000000"/>
            </a:solidFill>
            <a:prstDash val="solid"/>
            <a:round/>
            <a:headEnd/>
            <a:tailEnd/>
          </a:ln>
        </p:spPr>
        <p:txBody>
          <a:bodyPr/>
          <a:lstStyle/>
          <a:p>
            <a:endParaRPr lang="en-US"/>
          </a:p>
        </p:txBody>
      </p:sp>
      <p:sp>
        <p:nvSpPr>
          <p:cNvPr id="5" name="Oval 30"/>
          <p:cNvSpPr txBox="1">
            <a:spLocks noChangeArrowheads="1"/>
          </p:cNvSpPr>
          <p:nvPr/>
        </p:nvSpPr>
        <p:spPr bwMode="auto">
          <a:xfrm>
            <a:off x="5029200" y="3886200"/>
            <a:ext cx="2438400" cy="1676400"/>
          </a:xfrm>
          <a:prstGeom prst="ellipse">
            <a:avLst/>
          </a:prstGeom>
          <a:solidFill>
            <a:schemeClr val="accent1"/>
          </a:solidFill>
          <a:ln w="9525">
            <a:solidFill>
              <a:schemeClr val="tx1"/>
            </a:solidFill>
            <a:round/>
            <a:headEnd/>
            <a:tailEnd/>
          </a:ln>
          <a:effectLst>
            <a:outerShdw dist="35921" dir="2700000" algn="ctr" rotWithShape="0">
              <a:schemeClr val="tx1"/>
            </a:outerShdw>
          </a:effectLst>
        </p:spPr>
        <p:txBody>
          <a:bodyPr vert="horz" lIns="45720" rIns="45720" anchor="ctr">
            <a:noAutofit/>
          </a:bodyPr>
          <a:lstStyle/>
          <a:p>
            <a:pPr algn="ctr"/>
            <a:r>
              <a:rPr lang="es-ES" cap="all" dirty="0" smtClean="0"/>
              <a:t>Aumentar cobros por usar el automóvil</a:t>
            </a:r>
          </a:p>
        </p:txBody>
      </p:sp>
      <p:sp>
        <p:nvSpPr>
          <p:cNvPr id="6" name="Freeform 24"/>
          <p:cNvSpPr>
            <a:spLocks/>
          </p:cNvSpPr>
          <p:nvPr/>
        </p:nvSpPr>
        <p:spPr bwMode="auto">
          <a:xfrm rot="18586293">
            <a:off x="3792887" y="5020370"/>
            <a:ext cx="627386" cy="646113"/>
          </a:xfrm>
          <a:custGeom>
            <a:avLst/>
            <a:gdLst/>
            <a:ahLst/>
            <a:cxnLst>
              <a:cxn ang="0">
                <a:pos x="680" y="814"/>
              </a:cxn>
              <a:cxn ang="0">
                <a:pos x="662" y="805"/>
              </a:cxn>
              <a:cxn ang="0">
                <a:pos x="648" y="798"/>
              </a:cxn>
              <a:cxn ang="0">
                <a:pos x="632" y="790"/>
              </a:cxn>
              <a:cxn ang="0">
                <a:pos x="618" y="782"/>
              </a:cxn>
              <a:cxn ang="0">
                <a:pos x="603" y="774"/>
              </a:cxn>
              <a:cxn ang="0">
                <a:pos x="587" y="765"/>
              </a:cxn>
              <a:cxn ang="0">
                <a:pos x="573" y="755"/>
              </a:cxn>
              <a:cxn ang="0">
                <a:pos x="558" y="746"/>
              </a:cxn>
              <a:cxn ang="0">
                <a:pos x="541" y="734"/>
              </a:cxn>
              <a:cxn ang="0">
                <a:pos x="522" y="722"/>
              </a:cxn>
              <a:cxn ang="0">
                <a:pos x="508" y="711"/>
              </a:cxn>
              <a:cxn ang="0">
                <a:pos x="494" y="699"/>
              </a:cxn>
              <a:cxn ang="0">
                <a:pos x="477" y="687"/>
              </a:cxn>
              <a:cxn ang="0">
                <a:pos x="460" y="673"/>
              </a:cxn>
              <a:cxn ang="0">
                <a:pos x="444" y="660"/>
              </a:cxn>
              <a:cxn ang="0">
                <a:pos x="428" y="646"/>
              </a:cxn>
              <a:cxn ang="0">
                <a:pos x="414" y="634"/>
              </a:cxn>
              <a:cxn ang="0">
                <a:pos x="396" y="616"/>
              </a:cxn>
              <a:cxn ang="0">
                <a:pos x="380" y="602"/>
              </a:cxn>
              <a:cxn ang="0">
                <a:pos x="367" y="587"/>
              </a:cxn>
              <a:cxn ang="0">
                <a:pos x="352" y="571"/>
              </a:cxn>
              <a:cxn ang="0">
                <a:pos x="341" y="559"/>
              </a:cxn>
              <a:cxn ang="0">
                <a:pos x="327" y="543"/>
              </a:cxn>
              <a:cxn ang="0">
                <a:pos x="314" y="528"/>
              </a:cxn>
              <a:cxn ang="0">
                <a:pos x="300" y="509"/>
              </a:cxn>
              <a:cxn ang="0">
                <a:pos x="287" y="494"/>
              </a:cxn>
              <a:cxn ang="0">
                <a:pos x="273" y="476"/>
              </a:cxn>
              <a:cxn ang="0">
                <a:pos x="258" y="455"/>
              </a:cxn>
              <a:cxn ang="0">
                <a:pos x="245" y="437"/>
              </a:cxn>
              <a:cxn ang="0">
                <a:pos x="230" y="416"/>
              </a:cxn>
              <a:cxn ang="0">
                <a:pos x="217" y="395"/>
              </a:cxn>
              <a:cxn ang="0">
                <a:pos x="205" y="373"/>
              </a:cxn>
              <a:cxn ang="0">
                <a:pos x="192" y="349"/>
              </a:cxn>
              <a:cxn ang="0">
                <a:pos x="183" y="330"/>
              </a:cxn>
              <a:cxn ang="0">
                <a:pos x="172" y="311"/>
              </a:cxn>
              <a:cxn ang="0">
                <a:pos x="163" y="290"/>
              </a:cxn>
              <a:cxn ang="0">
                <a:pos x="0" y="367"/>
              </a:cxn>
              <a:cxn ang="0">
                <a:pos x="269" y="0"/>
              </a:cxn>
              <a:cxn ang="0">
                <a:pos x="724" y="40"/>
              </a:cxn>
              <a:cxn ang="0">
                <a:pos x="541" y="122"/>
              </a:cxn>
              <a:cxn ang="0">
                <a:pos x="552" y="145"/>
              </a:cxn>
              <a:cxn ang="0">
                <a:pos x="565" y="169"/>
              </a:cxn>
              <a:cxn ang="0">
                <a:pos x="582" y="195"/>
              </a:cxn>
              <a:cxn ang="0">
                <a:pos x="601" y="224"/>
              </a:cxn>
              <a:cxn ang="0">
                <a:pos x="617" y="246"/>
              </a:cxn>
              <a:cxn ang="0">
                <a:pos x="636" y="268"/>
              </a:cxn>
              <a:cxn ang="0">
                <a:pos x="653" y="290"/>
              </a:cxn>
              <a:cxn ang="0">
                <a:pos x="672" y="309"/>
              </a:cxn>
              <a:cxn ang="0">
                <a:pos x="692" y="326"/>
              </a:cxn>
              <a:cxn ang="0">
                <a:pos x="713" y="346"/>
              </a:cxn>
              <a:cxn ang="0">
                <a:pos x="734" y="363"/>
              </a:cxn>
              <a:cxn ang="0">
                <a:pos x="754" y="379"/>
              </a:cxn>
              <a:cxn ang="0">
                <a:pos x="773" y="394"/>
              </a:cxn>
              <a:cxn ang="0">
                <a:pos x="798" y="409"/>
              </a:cxn>
              <a:cxn ang="0">
                <a:pos x="822" y="423"/>
              </a:cxn>
              <a:cxn ang="0">
                <a:pos x="840" y="431"/>
              </a:cxn>
              <a:cxn ang="0">
                <a:pos x="856" y="440"/>
              </a:cxn>
              <a:cxn ang="0">
                <a:pos x="680" y="814"/>
              </a:cxn>
            </a:cxnLst>
            <a:rect l="0" t="0" r="r" b="b"/>
            <a:pathLst>
              <a:path w="856" h="814">
                <a:moveTo>
                  <a:pt x="680" y="814"/>
                </a:moveTo>
                <a:lnTo>
                  <a:pt x="662" y="805"/>
                </a:lnTo>
                <a:lnTo>
                  <a:pt x="648" y="798"/>
                </a:lnTo>
                <a:lnTo>
                  <a:pt x="632" y="790"/>
                </a:lnTo>
                <a:lnTo>
                  <a:pt x="618" y="782"/>
                </a:lnTo>
                <a:lnTo>
                  <a:pt x="603" y="774"/>
                </a:lnTo>
                <a:lnTo>
                  <a:pt x="587" y="765"/>
                </a:lnTo>
                <a:lnTo>
                  <a:pt x="573" y="755"/>
                </a:lnTo>
                <a:lnTo>
                  <a:pt x="558" y="746"/>
                </a:lnTo>
                <a:lnTo>
                  <a:pt x="541" y="734"/>
                </a:lnTo>
                <a:lnTo>
                  <a:pt x="522" y="722"/>
                </a:lnTo>
                <a:lnTo>
                  <a:pt x="508" y="711"/>
                </a:lnTo>
                <a:lnTo>
                  <a:pt x="494" y="699"/>
                </a:lnTo>
                <a:lnTo>
                  <a:pt x="477" y="687"/>
                </a:lnTo>
                <a:lnTo>
                  <a:pt x="460" y="673"/>
                </a:lnTo>
                <a:lnTo>
                  <a:pt x="444" y="660"/>
                </a:lnTo>
                <a:lnTo>
                  <a:pt x="428" y="646"/>
                </a:lnTo>
                <a:lnTo>
                  <a:pt x="414" y="634"/>
                </a:lnTo>
                <a:lnTo>
                  <a:pt x="396" y="616"/>
                </a:lnTo>
                <a:lnTo>
                  <a:pt x="380" y="602"/>
                </a:lnTo>
                <a:lnTo>
                  <a:pt x="367" y="587"/>
                </a:lnTo>
                <a:lnTo>
                  <a:pt x="352" y="571"/>
                </a:lnTo>
                <a:lnTo>
                  <a:pt x="341" y="559"/>
                </a:lnTo>
                <a:lnTo>
                  <a:pt x="327" y="543"/>
                </a:lnTo>
                <a:lnTo>
                  <a:pt x="314" y="528"/>
                </a:lnTo>
                <a:lnTo>
                  <a:pt x="300" y="509"/>
                </a:lnTo>
                <a:lnTo>
                  <a:pt x="287" y="494"/>
                </a:lnTo>
                <a:lnTo>
                  <a:pt x="273" y="476"/>
                </a:lnTo>
                <a:lnTo>
                  <a:pt x="258" y="455"/>
                </a:lnTo>
                <a:lnTo>
                  <a:pt x="245" y="437"/>
                </a:lnTo>
                <a:lnTo>
                  <a:pt x="230" y="416"/>
                </a:lnTo>
                <a:lnTo>
                  <a:pt x="217" y="395"/>
                </a:lnTo>
                <a:lnTo>
                  <a:pt x="205" y="373"/>
                </a:lnTo>
                <a:lnTo>
                  <a:pt x="192" y="349"/>
                </a:lnTo>
                <a:lnTo>
                  <a:pt x="183" y="330"/>
                </a:lnTo>
                <a:lnTo>
                  <a:pt x="172" y="311"/>
                </a:lnTo>
                <a:lnTo>
                  <a:pt x="163" y="290"/>
                </a:lnTo>
                <a:lnTo>
                  <a:pt x="0" y="367"/>
                </a:lnTo>
                <a:lnTo>
                  <a:pt x="269" y="0"/>
                </a:lnTo>
                <a:lnTo>
                  <a:pt x="724" y="40"/>
                </a:lnTo>
                <a:lnTo>
                  <a:pt x="541" y="122"/>
                </a:lnTo>
                <a:lnTo>
                  <a:pt x="552" y="145"/>
                </a:lnTo>
                <a:lnTo>
                  <a:pt x="565" y="169"/>
                </a:lnTo>
                <a:lnTo>
                  <a:pt x="582" y="195"/>
                </a:lnTo>
                <a:lnTo>
                  <a:pt x="601" y="224"/>
                </a:lnTo>
                <a:lnTo>
                  <a:pt x="617" y="246"/>
                </a:lnTo>
                <a:lnTo>
                  <a:pt x="636" y="268"/>
                </a:lnTo>
                <a:lnTo>
                  <a:pt x="653" y="290"/>
                </a:lnTo>
                <a:lnTo>
                  <a:pt x="672" y="309"/>
                </a:lnTo>
                <a:lnTo>
                  <a:pt x="692" y="326"/>
                </a:lnTo>
                <a:lnTo>
                  <a:pt x="713" y="346"/>
                </a:lnTo>
                <a:lnTo>
                  <a:pt x="734" y="363"/>
                </a:lnTo>
                <a:lnTo>
                  <a:pt x="754" y="379"/>
                </a:lnTo>
                <a:lnTo>
                  <a:pt x="773" y="394"/>
                </a:lnTo>
                <a:lnTo>
                  <a:pt x="798" y="409"/>
                </a:lnTo>
                <a:lnTo>
                  <a:pt x="822" y="423"/>
                </a:lnTo>
                <a:lnTo>
                  <a:pt x="840" y="431"/>
                </a:lnTo>
                <a:lnTo>
                  <a:pt x="856" y="440"/>
                </a:lnTo>
                <a:lnTo>
                  <a:pt x="680" y="814"/>
                </a:lnTo>
                <a:close/>
              </a:path>
            </a:pathLst>
          </a:custGeom>
          <a:solidFill>
            <a:srgbClr val="FF0000"/>
          </a:solidFill>
          <a:ln w="9525" cmpd="sng">
            <a:solidFill>
              <a:srgbClr val="000000"/>
            </a:solidFill>
            <a:prstDash val="solid"/>
            <a:round/>
            <a:headEnd/>
            <a:tailEnd/>
          </a:ln>
        </p:spPr>
        <p:txBody>
          <a:bodyPr/>
          <a:lstStyle/>
          <a:p>
            <a:endParaRPr lang="en-US"/>
          </a:p>
        </p:txBody>
      </p:sp>
      <p:sp>
        <p:nvSpPr>
          <p:cNvPr id="7" name="Oval 30"/>
          <p:cNvSpPr txBox="1">
            <a:spLocks noChangeArrowheads="1"/>
          </p:cNvSpPr>
          <p:nvPr/>
        </p:nvSpPr>
        <p:spPr bwMode="auto">
          <a:xfrm>
            <a:off x="838200" y="3886200"/>
            <a:ext cx="2438400" cy="1676400"/>
          </a:xfrm>
          <a:prstGeom prst="ellipse">
            <a:avLst/>
          </a:prstGeom>
          <a:solidFill>
            <a:schemeClr val="accent1"/>
          </a:solidFill>
          <a:ln w="9525">
            <a:solidFill>
              <a:schemeClr val="tx1"/>
            </a:solidFill>
            <a:round/>
            <a:headEnd/>
            <a:tailEnd/>
          </a:ln>
          <a:effectLst>
            <a:outerShdw dist="35921" dir="2700000" algn="ctr" rotWithShape="0">
              <a:schemeClr val="tx1"/>
            </a:outerShdw>
          </a:effectLst>
        </p:spPr>
        <p:txBody>
          <a:bodyPr vert="horz" lIns="45720" rIns="45720" anchor="ctr">
            <a:noAutofit/>
          </a:bodyPr>
          <a:lstStyle/>
          <a:p>
            <a:pPr marL="91440" algn="ctr">
              <a:buClr>
                <a:schemeClr val="accent1"/>
              </a:buClr>
              <a:buSzPct val="68000"/>
              <a:buFont typeface="Wingdings 3"/>
              <a:buChar char=""/>
            </a:pPr>
            <a:r>
              <a:rPr lang="es-AR" sz="1600" dirty="0" smtClean="0"/>
              <a:t>OFERTA Y DEMANDA MEJOR BALANCEADA</a:t>
            </a:r>
            <a:endParaRPr lang="es-AR" sz="1600" u="none" dirty="0" smtClean="0"/>
          </a:p>
          <a:p>
            <a:pPr marL="91440" marR="0" lvl="0" algn="ctr" defTabSz="914400" rtl="0" eaLnBrk="1" fontAlgn="auto" latinLnBrk="0" hangingPunct="1">
              <a:lnSpc>
                <a:spcPct val="100000"/>
              </a:lnSpc>
              <a:spcAft>
                <a:spcPts val="0"/>
              </a:spcAft>
              <a:buClr>
                <a:schemeClr val="accent1"/>
              </a:buClr>
              <a:buSzPct val="68000"/>
              <a:buFont typeface="Wingdings 3"/>
              <a:buChar char=""/>
              <a:tabLst/>
              <a:defRPr/>
            </a:pPr>
            <a:r>
              <a:rPr kumimoji="0" lang="es-ES" sz="1600" b="0" i="0" u="none" strike="noStrike" kern="1200" cap="all" spc="0" normalizeH="0" noProof="0" dirty="0" smtClean="0">
                <a:ln>
                  <a:noFill/>
                </a:ln>
                <a:solidFill>
                  <a:schemeClr val="tx1"/>
                </a:solidFill>
                <a:effectLst/>
                <a:uLnTx/>
                <a:uFillTx/>
                <a:latin typeface="+mn-lt"/>
                <a:ea typeface="+mn-ea"/>
                <a:cs typeface="+mn-cs"/>
              </a:rPr>
              <a:t> </a:t>
            </a:r>
            <a:endParaRPr kumimoji="0" lang="es-ES" sz="1600" b="0" i="0" u="none" strike="noStrike" kern="1200" cap="all" spc="0" normalizeH="0" baseline="0" noProof="0" dirty="0">
              <a:ln>
                <a:noFill/>
              </a:ln>
              <a:solidFill>
                <a:schemeClr val="tx1"/>
              </a:solidFill>
              <a:effectLst/>
              <a:uLnTx/>
              <a:uFillTx/>
              <a:latin typeface="+mn-lt"/>
              <a:ea typeface="+mn-ea"/>
              <a:cs typeface="+mn-cs"/>
            </a:endParaRPr>
          </a:p>
        </p:txBody>
      </p:sp>
      <p:sp>
        <p:nvSpPr>
          <p:cNvPr id="8" name="Freeform 24"/>
          <p:cNvSpPr>
            <a:spLocks/>
          </p:cNvSpPr>
          <p:nvPr/>
        </p:nvSpPr>
        <p:spPr bwMode="auto">
          <a:xfrm rot="3545121">
            <a:off x="1854072" y="2931445"/>
            <a:ext cx="627386" cy="646113"/>
          </a:xfrm>
          <a:custGeom>
            <a:avLst/>
            <a:gdLst/>
            <a:ahLst/>
            <a:cxnLst>
              <a:cxn ang="0">
                <a:pos x="680" y="814"/>
              </a:cxn>
              <a:cxn ang="0">
                <a:pos x="662" y="805"/>
              </a:cxn>
              <a:cxn ang="0">
                <a:pos x="648" y="798"/>
              </a:cxn>
              <a:cxn ang="0">
                <a:pos x="632" y="790"/>
              </a:cxn>
              <a:cxn ang="0">
                <a:pos x="618" y="782"/>
              </a:cxn>
              <a:cxn ang="0">
                <a:pos x="603" y="774"/>
              </a:cxn>
              <a:cxn ang="0">
                <a:pos x="587" y="765"/>
              </a:cxn>
              <a:cxn ang="0">
                <a:pos x="573" y="755"/>
              </a:cxn>
              <a:cxn ang="0">
                <a:pos x="558" y="746"/>
              </a:cxn>
              <a:cxn ang="0">
                <a:pos x="541" y="734"/>
              </a:cxn>
              <a:cxn ang="0">
                <a:pos x="522" y="722"/>
              </a:cxn>
              <a:cxn ang="0">
                <a:pos x="508" y="711"/>
              </a:cxn>
              <a:cxn ang="0">
                <a:pos x="494" y="699"/>
              </a:cxn>
              <a:cxn ang="0">
                <a:pos x="477" y="687"/>
              </a:cxn>
              <a:cxn ang="0">
                <a:pos x="460" y="673"/>
              </a:cxn>
              <a:cxn ang="0">
                <a:pos x="444" y="660"/>
              </a:cxn>
              <a:cxn ang="0">
                <a:pos x="428" y="646"/>
              </a:cxn>
              <a:cxn ang="0">
                <a:pos x="414" y="634"/>
              </a:cxn>
              <a:cxn ang="0">
                <a:pos x="396" y="616"/>
              </a:cxn>
              <a:cxn ang="0">
                <a:pos x="380" y="602"/>
              </a:cxn>
              <a:cxn ang="0">
                <a:pos x="367" y="587"/>
              </a:cxn>
              <a:cxn ang="0">
                <a:pos x="352" y="571"/>
              </a:cxn>
              <a:cxn ang="0">
                <a:pos x="341" y="559"/>
              </a:cxn>
              <a:cxn ang="0">
                <a:pos x="327" y="543"/>
              </a:cxn>
              <a:cxn ang="0">
                <a:pos x="314" y="528"/>
              </a:cxn>
              <a:cxn ang="0">
                <a:pos x="300" y="509"/>
              </a:cxn>
              <a:cxn ang="0">
                <a:pos x="287" y="494"/>
              </a:cxn>
              <a:cxn ang="0">
                <a:pos x="273" y="476"/>
              </a:cxn>
              <a:cxn ang="0">
                <a:pos x="258" y="455"/>
              </a:cxn>
              <a:cxn ang="0">
                <a:pos x="245" y="437"/>
              </a:cxn>
              <a:cxn ang="0">
                <a:pos x="230" y="416"/>
              </a:cxn>
              <a:cxn ang="0">
                <a:pos x="217" y="395"/>
              </a:cxn>
              <a:cxn ang="0">
                <a:pos x="205" y="373"/>
              </a:cxn>
              <a:cxn ang="0">
                <a:pos x="192" y="349"/>
              </a:cxn>
              <a:cxn ang="0">
                <a:pos x="183" y="330"/>
              </a:cxn>
              <a:cxn ang="0">
                <a:pos x="172" y="311"/>
              </a:cxn>
              <a:cxn ang="0">
                <a:pos x="163" y="290"/>
              </a:cxn>
              <a:cxn ang="0">
                <a:pos x="0" y="367"/>
              </a:cxn>
              <a:cxn ang="0">
                <a:pos x="269" y="0"/>
              </a:cxn>
              <a:cxn ang="0">
                <a:pos x="724" y="40"/>
              </a:cxn>
              <a:cxn ang="0">
                <a:pos x="541" y="122"/>
              </a:cxn>
              <a:cxn ang="0">
                <a:pos x="552" y="145"/>
              </a:cxn>
              <a:cxn ang="0">
                <a:pos x="565" y="169"/>
              </a:cxn>
              <a:cxn ang="0">
                <a:pos x="582" y="195"/>
              </a:cxn>
              <a:cxn ang="0">
                <a:pos x="601" y="224"/>
              </a:cxn>
              <a:cxn ang="0">
                <a:pos x="617" y="246"/>
              </a:cxn>
              <a:cxn ang="0">
                <a:pos x="636" y="268"/>
              </a:cxn>
              <a:cxn ang="0">
                <a:pos x="653" y="290"/>
              </a:cxn>
              <a:cxn ang="0">
                <a:pos x="672" y="309"/>
              </a:cxn>
              <a:cxn ang="0">
                <a:pos x="692" y="326"/>
              </a:cxn>
              <a:cxn ang="0">
                <a:pos x="713" y="346"/>
              </a:cxn>
              <a:cxn ang="0">
                <a:pos x="734" y="363"/>
              </a:cxn>
              <a:cxn ang="0">
                <a:pos x="754" y="379"/>
              </a:cxn>
              <a:cxn ang="0">
                <a:pos x="773" y="394"/>
              </a:cxn>
              <a:cxn ang="0">
                <a:pos x="798" y="409"/>
              </a:cxn>
              <a:cxn ang="0">
                <a:pos x="822" y="423"/>
              </a:cxn>
              <a:cxn ang="0">
                <a:pos x="840" y="431"/>
              </a:cxn>
              <a:cxn ang="0">
                <a:pos x="856" y="440"/>
              </a:cxn>
              <a:cxn ang="0">
                <a:pos x="680" y="814"/>
              </a:cxn>
            </a:cxnLst>
            <a:rect l="0" t="0" r="r" b="b"/>
            <a:pathLst>
              <a:path w="856" h="814">
                <a:moveTo>
                  <a:pt x="680" y="814"/>
                </a:moveTo>
                <a:lnTo>
                  <a:pt x="662" y="805"/>
                </a:lnTo>
                <a:lnTo>
                  <a:pt x="648" y="798"/>
                </a:lnTo>
                <a:lnTo>
                  <a:pt x="632" y="790"/>
                </a:lnTo>
                <a:lnTo>
                  <a:pt x="618" y="782"/>
                </a:lnTo>
                <a:lnTo>
                  <a:pt x="603" y="774"/>
                </a:lnTo>
                <a:lnTo>
                  <a:pt x="587" y="765"/>
                </a:lnTo>
                <a:lnTo>
                  <a:pt x="573" y="755"/>
                </a:lnTo>
                <a:lnTo>
                  <a:pt x="558" y="746"/>
                </a:lnTo>
                <a:lnTo>
                  <a:pt x="541" y="734"/>
                </a:lnTo>
                <a:lnTo>
                  <a:pt x="522" y="722"/>
                </a:lnTo>
                <a:lnTo>
                  <a:pt x="508" y="711"/>
                </a:lnTo>
                <a:lnTo>
                  <a:pt x="494" y="699"/>
                </a:lnTo>
                <a:lnTo>
                  <a:pt x="477" y="687"/>
                </a:lnTo>
                <a:lnTo>
                  <a:pt x="460" y="673"/>
                </a:lnTo>
                <a:lnTo>
                  <a:pt x="444" y="660"/>
                </a:lnTo>
                <a:lnTo>
                  <a:pt x="428" y="646"/>
                </a:lnTo>
                <a:lnTo>
                  <a:pt x="414" y="634"/>
                </a:lnTo>
                <a:lnTo>
                  <a:pt x="396" y="616"/>
                </a:lnTo>
                <a:lnTo>
                  <a:pt x="380" y="602"/>
                </a:lnTo>
                <a:lnTo>
                  <a:pt x="367" y="587"/>
                </a:lnTo>
                <a:lnTo>
                  <a:pt x="352" y="571"/>
                </a:lnTo>
                <a:lnTo>
                  <a:pt x="341" y="559"/>
                </a:lnTo>
                <a:lnTo>
                  <a:pt x="327" y="543"/>
                </a:lnTo>
                <a:lnTo>
                  <a:pt x="314" y="528"/>
                </a:lnTo>
                <a:lnTo>
                  <a:pt x="300" y="509"/>
                </a:lnTo>
                <a:lnTo>
                  <a:pt x="287" y="494"/>
                </a:lnTo>
                <a:lnTo>
                  <a:pt x="273" y="476"/>
                </a:lnTo>
                <a:lnTo>
                  <a:pt x="258" y="455"/>
                </a:lnTo>
                <a:lnTo>
                  <a:pt x="245" y="437"/>
                </a:lnTo>
                <a:lnTo>
                  <a:pt x="230" y="416"/>
                </a:lnTo>
                <a:lnTo>
                  <a:pt x="217" y="395"/>
                </a:lnTo>
                <a:lnTo>
                  <a:pt x="205" y="373"/>
                </a:lnTo>
                <a:lnTo>
                  <a:pt x="192" y="349"/>
                </a:lnTo>
                <a:lnTo>
                  <a:pt x="183" y="330"/>
                </a:lnTo>
                <a:lnTo>
                  <a:pt x="172" y="311"/>
                </a:lnTo>
                <a:lnTo>
                  <a:pt x="163" y="290"/>
                </a:lnTo>
                <a:lnTo>
                  <a:pt x="0" y="367"/>
                </a:lnTo>
                <a:lnTo>
                  <a:pt x="269" y="0"/>
                </a:lnTo>
                <a:lnTo>
                  <a:pt x="724" y="40"/>
                </a:lnTo>
                <a:lnTo>
                  <a:pt x="541" y="122"/>
                </a:lnTo>
                <a:lnTo>
                  <a:pt x="552" y="145"/>
                </a:lnTo>
                <a:lnTo>
                  <a:pt x="565" y="169"/>
                </a:lnTo>
                <a:lnTo>
                  <a:pt x="582" y="195"/>
                </a:lnTo>
                <a:lnTo>
                  <a:pt x="601" y="224"/>
                </a:lnTo>
                <a:lnTo>
                  <a:pt x="617" y="246"/>
                </a:lnTo>
                <a:lnTo>
                  <a:pt x="636" y="268"/>
                </a:lnTo>
                <a:lnTo>
                  <a:pt x="653" y="290"/>
                </a:lnTo>
                <a:lnTo>
                  <a:pt x="672" y="309"/>
                </a:lnTo>
                <a:lnTo>
                  <a:pt x="692" y="326"/>
                </a:lnTo>
                <a:lnTo>
                  <a:pt x="713" y="346"/>
                </a:lnTo>
                <a:lnTo>
                  <a:pt x="734" y="363"/>
                </a:lnTo>
                <a:lnTo>
                  <a:pt x="754" y="379"/>
                </a:lnTo>
                <a:lnTo>
                  <a:pt x="773" y="394"/>
                </a:lnTo>
                <a:lnTo>
                  <a:pt x="798" y="409"/>
                </a:lnTo>
                <a:lnTo>
                  <a:pt x="822" y="423"/>
                </a:lnTo>
                <a:lnTo>
                  <a:pt x="840" y="431"/>
                </a:lnTo>
                <a:lnTo>
                  <a:pt x="856" y="440"/>
                </a:lnTo>
                <a:lnTo>
                  <a:pt x="680" y="814"/>
                </a:lnTo>
                <a:close/>
              </a:path>
            </a:pathLst>
          </a:custGeom>
          <a:solidFill>
            <a:srgbClr val="FF0000"/>
          </a:solidFill>
          <a:ln w="9525" cmpd="sng">
            <a:solidFill>
              <a:srgbClr val="000000"/>
            </a:solidFill>
            <a:prstDash val="solid"/>
            <a:round/>
            <a:headEnd/>
            <a:tailEnd/>
          </a:ln>
        </p:spPr>
        <p:txBody>
          <a:bodyPr/>
          <a:lstStyle/>
          <a:p>
            <a:endParaRPr lang="en-US"/>
          </a:p>
        </p:txBody>
      </p:sp>
      <p:sp>
        <p:nvSpPr>
          <p:cNvPr id="9" name="AutoShape 37"/>
          <p:cNvSpPr>
            <a:spLocks noChangeArrowheads="1"/>
          </p:cNvSpPr>
          <p:nvPr/>
        </p:nvSpPr>
        <p:spPr bwMode="auto">
          <a:xfrm>
            <a:off x="5986525" y="1828800"/>
            <a:ext cx="1862075" cy="685800"/>
          </a:xfrm>
          <a:prstGeom prst="roundRect">
            <a:avLst>
              <a:gd name="adj" fmla="val 16667"/>
            </a:avLst>
          </a:prstGeom>
          <a:solidFill>
            <a:srgbClr val="FFFF99"/>
          </a:solidFill>
          <a:ln w="9525">
            <a:solidFill>
              <a:schemeClr val="tx1"/>
            </a:solidFill>
            <a:round/>
            <a:headEnd/>
            <a:tailEnd/>
          </a:ln>
          <a:effectLst>
            <a:outerShdw dist="35921" dir="2700000" algn="ctr" rotWithShape="0">
              <a:schemeClr val="tx1"/>
            </a:outerShdw>
          </a:effectLst>
        </p:spPr>
        <p:txBody>
          <a:bodyPr lIns="45720" rIns="45720" anchor="ctr"/>
          <a:lstStyle/>
          <a:p>
            <a:r>
              <a:rPr lang="en-US" sz="1200" dirty="0" smtClean="0"/>
              <a:t>CONCENTRAR RECURSOS EN MODO EFICIENTE</a:t>
            </a:r>
            <a:endParaRPr lang="es-AR" sz="1200" u="none" dirty="0"/>
          </a:p>
        </p:txBody>
      </p:sp>
      <p:sp>
        <p:nvSpPr>
          <p:cNvPr id="10" name="AutoShape 37"/>
          <p:cNvSpPr>
            <a:spLocks noChangeArrowheads="1"/>
          </p:cNvSpPr>
          <p:nvPr/>
        </p:nvSpPr>
        <p:spPr bwMode="auto">
          <a:xfrm>
            <a:off x="4386325" y="5791200"/>
            <a:ext cx="1862075" cy="685800"/>
          </a:xfrm>
          <a:prstGeom prst="roundRect">
            <a:avLst>
              <a:gd name="adj" fmla="val 16667"/>
            </a:avLst>
          </a:prstGeom>
          <a:solidFill>
            <a:srgbClr val="FFFF99"/>
          </a:solidFill>
          <a:ln w="9525">
            <a:solidFill>
              <a:schemeClr val="tx1"/>
            </a:solidFill>
            <a:round/>
            <a:headEnd/>
            <a:tailEnd/>
          </a:ln>
          <a:effectLst>
            <a:outerShdw dist="35921" dir="2700000" algn="ctr" rotWithShape="0">
              <a:schemeClr val="tx1"/>
            </a:outerShdw>
          </a:effectLst>
        </p:spPr>
        <p:txBody>
          <a:bodyPr lIns="45720" rIns="45720" anchor="ctr"/>
          <a:lstStyle/>
          <a:p>
            <a:r>
              <a:rPr lang="es-AR" sz="1200" u="none" dirty="0" smtClean="0"/>
              <a:t>COBRAR LO JUSTO AL USO DEL AUTOMÓVIL</a:t>
            </a:r>
            <a:endParaRPr lang="es-AR" sz="1200" u="none" dirty="0"/>
          </a:p>
        </p:txBody>
      </p:sp>
      <p:sp>
        <p:nvSpPr>
          <p:cNvPr id="11" name="AutoShape 37"/>
          <p:cNvSpPr>
            <a:spLocks noChangeArrowheads="1"/>
          </p:cNvSpPr>
          <p:nvPr/>
        </p:nvSpPr>
        <p:spPr bwMode="auto">
          <a:xfrm>
            <a:off x="500125" y="1981200"/>
            <a:ext cx="1862075" cy="685800"/>
          </a:xfrm>
          <a:prstGeom prst="roundRect">
            <a:avLst>
              <a:gd name="adj" fmla="val 16667"/>
            </a:avLst>
          </a:prstGeom>
          <a:solidFill>
            <a:srgbClr val="FFFF99"/>
          </a:solidFill>
          <a:ln w="9525">
            <a:solidFill>
              <a:schemeClr val="tx1"/>
            </a:solidFill>
            <a:round/>
            <a:headEnd/>
            <a:tailEnd/>
          </a:ln>
          <a:effectLst>
            <a:outerShdw dist="35921" dir="2700000" algn="ctr" rotWithShape="0">
              <a:schemeClr val="tx1"/>
            </a:outerShdw>
          </a:effectLst>
        </p:spPr>
        <p:txBody>
          <a:bodyPr lIns="45720" rIns="45720" anchor="ctr"/>
          <a:lstStyle/>
          <a:p>
            <a:r>
              <a:rPr lang="es-ES" sz="1200" cap="all" dirty="0"/>
              <a:t>transporte público </a:t>
            </a:r>
            <a:r>
              <a:rPr lang="es-ES" sz="1200" cap="all" dirty="0" smtClean="0"/>
              <a:t>financieramente </a:t>
            </a:r>
            <a:r>
              <a:rPr lang="es-ES" sz="1200" cap="all" dirty="0"/>
              <a:t>sostenible</a:t>
            </a:r>
            <a:endParaRPr lang="es-AR" sz="1200" u="non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Content Placeholder 2"/>
          <p:cNvSpPr txBox="1">
            <a:spLocks/>
          </p:cNvSpPr>
          <p:nvPr/>
        </p:nvSpPr>
        <p:spPr>
          <a:xfrm>
            <a:off x="457200" y="1219200"/>
            <a:ext cx="86868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i="0" u="none" strike="noStrike" kern="1200" cap="none" spc="0" normalizeH="0" baseline="0" noProof="0" dirty="0" err="1" smtClean="0">
                <a:ln>
                  <a:noFill/>
                </a:ln>
                <a:effectLst/>
                <a:uLnTx/>
                <a:uFillTx/>
                <a:latin typeface="+mn-lt"/>
                <a:ea typeface="+mn-ea"/>
                <a:cs typeface="+mn-cs"/>
              </a:rPr>
              <a:t>Crecimiento</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economico</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urbanización,pobreza</a:t>
            </a:r>
            <a:r>
              <a:rPr kumimoji="0" lang="en-US" sz="2400" i="0" u="none" strike="noStrike" kern="1200" cap="none" spc="0" normalizeH="0" baseline="0" noProof="0" dirty="0" smtClean="0">
                <a:ln>
                  <a:noFill/>
                </a:ln>
                <a:effectLst/>
                <a:uLnTx/>
                <a:uFillTx/>
                <a:latin typeface="+mn-lt"/>
                <a:ea typeface="+mn-ea"/>
                <a:cs typeface="+mn-cs"/>
              </a:rPr>
              <a:t> y </a:t>
            </a:r>
            <a:r>
              <a:rPr kumimoji="0" lang="en-US" sz="2400" i="0" u="none" strike="noStrike" kern="1200" cap="none" spc="0" normalizeH="0" baseline="0" noProof="0" dirty="0" err="1" smtClean="0">
                <a:ln>
                  <a:noFill/>
                </a:ln>
                <a:effectLst/>
                <a:uLnTx/>
                <a:uFillTx/>
                <a:latin typeface="+mn-lt"/>
                <a:ea typeface="+mn-ea"/>
                <a:cs typeface="+mn-cs"/>
              </a:rPr>
              <a:t>transporte</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urbano</a:t>
            </a:r>
            <a:endParaRPr kumimoji="0" lang="en-US" sz="24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Transporte</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Urbano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Como romper el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circulo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vicioso</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Los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quatro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pilares</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600" b="1" i="0" u="none" strike="noStrike" kern="1200" cap="none" spc="0" normalizeH="0" baseline="0" noProof="0" dirty="0" err="1" smtClean="0">
                <a:ln>
                  <a:noFill/>
                </a:ln>
                <a:solidFill>
                  <a:srgbClr val="FF0000"/>
                </a:solidFill>
                <a:effectLst/>
                <a:uLnTx/>
                <a:uFillTx/>
                <a:latin typeface="+mn-lt"/>
                <a:ea typeface="+mn-ea"/>
                <a:cs typeface="+mn-cs"/>
              </a:rPr>
              <a:t>Pero</a:t>
            </a:r>
            <a:r>
              <a:rPr kumimoji="0" lang="en-US" sz="36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3600" b="1" i="0" u="none" strike="noStrike" kern="1200" cap="none" spc="0" normalizeH="0" baseline="0" noProof="0" dirty="0" err="1" smtClean="0">
                <a:ln>
                  <a:noFill/>
                </a:ln>
                <a:solidFill>
                  <a:srgbClr val="FF0000"/>
                </a:solidFill>
                <a:effectLst/>
                <a:uLnTx/>
                <a:uFillTx/>
                <a:latin typeface="+mn-lt"/>
                <a:ea typeface="+mn-ea"/>
                <a:cs typeface="+mn-cs"/>
              </a:rPr>
              <a:t>quién</a:t>
            </a:r>
            <a:r>
              <a:rPr kumimoji="0" lang="en-US" sz="36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3600" b="1" i="0" u="none" strike="noStrike" kern="1200" cap="none" spc="0" normalizeH="0" baseline="0" noProof="0" dirty="0" err="1" smtClean="0">
                <a:ln>
                  <a:noFill/>
                </a:ln>
                <a:solidFill>
                  <a:srgbClr val="FF0000"/>
                </a:solidFill>
                <a:effectLst/>
                <a:uLnTx/>
                <a:uFillTx/>
                <a:latin typeface="+mn-lt"/>
                <a:ea typeface="+mn-ea"/>
                <a:cs typeface="+mn-cs"/>
              </a:rPr>
              <a:t>financia</a:t>
            </a:r>
            <a:r>
              <a:rPr kumimoji="0" lang="en-US" sz="3600" b="1" i="0" u="none" strike="noStrike" kern="1200" cap="none" spc="0" normalizeH="0" baseline="0" noProof="0" dirty="0" smtClean="0">
                <a:ln>
                  <a:noFill/>
                </a:ln>
                <a:solidFill>
                  <a:srgbClr val="FF0000"/>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Nuestro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programa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principal en México</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PPPs (PPS):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Lecciones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aprendidas</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Recomendaciones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para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el design de PPPs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Grupo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del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Banco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Mundial :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Instrumentos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para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Préstamos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y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Garantías</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lvl="0" algn="ctr"/>
            <a:r>
              <a:rPr lang="en-US" b="1" kern="0" cap="none" dirty="0" err="1" smtClean="0">
                <a:effectLst/>
              </a:rPr>
              <a:t>Financiamiento</a:t>
            </a:r>
            <a:r>
              <a:rPr lang="en-US" b="1" kern="0" cap="none" dirty="0" smtClean="0">
                <a:effectLst/>
              </a:rPr>
              <a:t> del </a:t>
            </a:r>
            <a:r>
              <a:rPr lang="en-US" b="1" kern="0" cap="none" dirty="0" err="1" smtClean="0">
                <a:effectLst/>
              </a:rPr>
              <a:t>Transporte</a:t>
            </a:r>
            <a:r>
              <a:rPr lang="en-US" b="1" kern="0" cap="none" dirty="0" smtClean="0">
                <a:effectLst/>
              </a:rPr>
              <a:t> </a:t>
            </a:r>
            <a:r>
              <a:rPr lang="en-US" b="1" kern="0" cap="none" dirty="0" err="1" smtClean="0">
                <a:effectLst/>
              </a:rPr>
              <a:t>Urbano</a:t>
            </a:r>
            <a:r>
              <a:rPr lang="en-US" sz="6000" b="1" kern="0" cap="none" dirty="0" smtClean="0">
                <a:effectLst/>
              </a:rPr>
              <a:t> </a:t>
            </a:r>
            <a:r>
              <a:rPr lang="en-US" sz="6000" kern="0" cap="none" dirty="0" smtClean="0">
                <a:effectLst/>
              </a:rPr>
              <a:t/>
            </a:r>
            <a:br>
              <a:rPr lang="en-US" sz="6000" kern="0" cap="none" dirty="0" smtClean="0">
                <a:effectLst/>
              </a:rPr>
            </a:br>
            <a:endParaRPr lang="en-US" dirty="0"/>
          </a:p>
        </p:txBody>
      </p:sp>
      <p:sp>
        <p:nvSpPr>
          <p:cNvPr id="3" name="Content Placeholder 2"/>
          <p:cNvSpPr>
            <a:spLocks noGrp="1"/>
          </p:cNvSpPr>
          <p:nvPr>
            <p:ph sz="half" idx="1"/>
          </p:nvPr>
        </p:nvSpPr>
        <p:spPr>
          <a:xfrm>
            <a:off x="304800" y="1600200"/>
            <a:ext cx="4191000" cy="4953000"/>
          </a:xfrm>
          <a:solidFill>
            <a:srgbClr val="FF0000"/>
          </a:solidFill>
        </p:spPr>
        <p:txBody>
          <a:bodyPr>
            <a:normAutofit fontScale="47500" lnSpcReduction="20000"/>
          </a:bodyPr>
          <a:lstStyle/>
          <a:p>
            <a:pPr lvl="0">
              <a:buFontTx/>
              <a:buChar char="•"/>
              <a:defRPr/>
            </a:pPr>
            <a:r>
              <a:rPr lang="en-US" sz="3800" kern="0" dirty="0" err="1" smtClean="0"/>
              <a:t>Quién</a:t>
            </a:r>
            <a:r>
              <a:rPr lang="en-US" sz="3800" kern="0" dirty="0" smtClean="0"/>
              <a:t> </a:t>
            </a:r>
            <a:r>
              <a:rPr lang="en-US" sz="3800" kern="0" dirty="0" err="1" smtClean="0"/>
              <a:t>deberá</a:t>
            </a:r>
            <a:r>
              <a:rPr lang="en-US" sz="3800" kern="0" dirty="0" smtClean="0"/>
              <a:t> </a:t>
            </a:r>
            <a:r>
              <a:rPr lang="en-US" sz="3800" kern="0" dirty="0" err="1" smtClean="0"/>
              <a:t>financiar</a:t>
            </a:r>
            <a:r>
              <a:rPr lang="en-US" sz="3800" kern="0" dirty="0" smtClean="0"/>
              <a:t> </a:t>
            </a:r>
            <a:r>
              <a:rPr lang="en-US" sz="3800" kern="0" dirty="0" err="1" smtClean="0"/>
              <a:t>las</a:t>
            </a:r>
            <a:r>
              <a:rPr lang="en-US" sz="3800" kern="0" dirty="0" smtClean="0"/>
              <a:t> </a:t>
            </a:r>
            <a:r>
              <a:rPr lang="en-US" sz="3800" kern="0" dirty="0" err="1" smtClean="0"/>
              <a:t>inversiones</a:t>
            </a:r>
            <a:r>
              <a:rPr lang="en-US" sz="3800" kern="0" dirty="0" smtClean="0"/>
              <a:t> en capital</a:t>
            </a:r>
            <a:r>
              <a:rPr lang="en-US" sz="3800" kern="0" dirty="0" smtClean="0">
                <a:solidFill>
                  <a:schemeClr val="tx1"/>
                </a:solidFill>
              </a:rPr>
              <a:t>?</a:t>
            </a:r>
          </a:p>
          <a:p>
            <a:pPr lvl="0">
              <a:buFontTx/>
              <a:buChar char="•"/>
              <a:defRPr/>
            </a:pPr>
            <a:endParaRPr lang="en-US" sz="3800" kern="0" dirty="0" smtClean="0">
              <a:solidFill>
                <a:schemeClr val="tx1"/>
              </a:solidFill>
            </a:endParaRPr>
          </a:p>
          <a:p>
            <a:pPr lvl="0">
              <a:buFontTx/>
              <a:buChar char="•"/>
              <a:defRPr/>
            </a:pPr>
            <a:r>
              <a:rPr lang="es-ES" sz="3800" dirty="0" smtClean="0"/>
              <a:t>¿ </a:t>
            </a:r>
            <a:r>
              <a:rPr lang="en-US" sz="3800" kern="0" dirty="0" err="1" smtClean="0">
                <a:solidFill>
                  <a:schemeClr val="tx1"/>
                </a:solidFill>
              </a:rPr>
              <a:t>Quién</a:t>
            </a:r>
            <a:r>
              <a:rPr lang="en-US" sz="3800" kern="0" dirty="0" smtClean="0">
                <a:solidFill>
                  <a:schemeClr val="tx1"/>
                </a:solidFill>
              </a:rPr>
              <a:t> </a:t>
            </a:r>
            <a:r>
              <a:rPr lang="en-US" sz="3800" kern="0" dirty="0" err="1" smtClean="0">
                <a:solidFill>
                  <a:schemeClr val="tx1"/>
                </a:solidFill>
              </a:rPr>
              <a:t>deberá</a:t>
            </a:r>
            <a:r>
              <a:rPr lang="en-US" sz="3800" kern="0" dirty="0" smtClean="0">
                <a:solidFill>
                  <a:schemeClr val="tx1"/>
                </a:solidFill>
              </a:rPr>
              <a:t> </a:t>
            </a:r>
            <a:r>
              <a:rPr lang="en-US" sz="3800" kern="0" dirty="0" err="1" smtClean="0">
                <a:solidFill>
                  <a:schemeClr val="tx1"/>
                </a:solidFill>
              </a:rPr>
              <a:t>financiar</a:t>
            </a:r>
            <a:r>
              <a:rPr lang="en-US" sz="3800" kern="0" dirty="0" smtClean="0">
                <a:solidFill>
                  <a:schemeClr val="tx1"/>
                </a:solidFill>
              </a:rPr>
              <a:t> los </a:t>
            </a:r>
            <a:r>
              <a:rPr lang="en-US" sz="3800" kern="0" dirty="0" err="1" smtClean="0">
                <a:solidFill>
                  <a:schemeClr val="tx1"/>
                </a:solidFill>
              </a:rPr>
              <a:t>subsídios</a:t>
            </a:r>
            <a:r>
              <a:rPr lang="en-US" sz="3800" kern="0" dirty="0" smtClean="0">
                <a:solidFill>
                  <a:schemeClr val="tx1"/>
                </a:solidFill>
              </a:rPr>
              <a:t> de </a:t>
            </a:r>
            <a:r>
              <a:rPr lang="en-US" sz="3800" kern="0" dirty="0" err="1" smtClean="0">
                <a:solidFill>
                  <a:schemeClr val="tx1"/>
                </a:solidFill>
              </a:rPr>
              <a:t>operación</a:t>
            </a:r>
            <a:r>
              <a:rPr lang="en-US" sz="3800" kern="0" dirty="0" smtClean="0">
                <a:solidFill>
                  <a:schemeClr val="tx1"/>
                </a:solidFill>
              </a:rPr>
              <a:t>? </a:t>
            </a:r>
            <a:endParaRPr lang="en-US" sz="3800" kern="0" dirty="0" smtClean="0">
              <a:solidFill>
                <a:schemeClr val="tx1"/>
              </a:solidFill>
            </a:endParaRPr>
          </a:p>
          <a:p>
            <a:pPr lvl="0">
              <a:buFontTx/>
              <a:buChar char="•"/>
              <a:defRPr/>
            </a:pPr>
            <a:endParaRPr lang="en-US" sz="3800" kern="0" dirty="0" smtClean="0">
              <a:solidFill>
                <a:schemeClr val="tx1"/>
              </a:solidFill>
            </a:endParaRPr>
          </a:p>
          <a:p>
            <a:pPr lvl="0">
              <a:buFontTx/>
              <a:buChar char="•"/>
              <a:defRPr/>
            </a:pPr>
            <a:r>
              <a:rPr lang="es-ES" sz="3800" dirty="0" smtClean="0"/>
              <a:t>¿ </a:t>
            </a:r>
            <a:r>
              <a:rPr lang="en-US" sz="3800" kern="0" dirty="0" err="1" smtClean="0"/>
              <a:t>Quién</a:t>
            </a:r>
            <a:r>
              <a:rPr lang="en-US" sz="3800" kern="0" dirty="0" smtClean="0"/>
              <a:t> </a:t>
            </a:r>
            <a:r>
              <a:rPr lang="en-US" sz="3800" kern="0" dirty="0" err="1" smtClean="0"/>
              <a:t>deberá</a:t>
            </a:r>
            <a:r>
              <a:rPr lang="en-US" sz="3800" kern="0" dirty="0" smtClean="0"/>
              <a:t> </a:t>
            </a:r>
            <a:r>
              <a:rPr lang="en-US" sz="3800" kern="0" dirty="0" err="1" smtClean="0"/>
              <a:t>subsidiar</a:t>
            </a:r>
            <a:r>
              <a:rPr lang="en-US" sz="3800" kern="0" dirty="0" smtClean="0"/>
              <a:t> </a:t>
            </a:r>
            <a:r>
              <a:rPr lang="en-US" sz="3800" kern="0" dirty="0" err="1" smtClean="0"/>
              <a:t>las</a:t>
            </a:r>
            <a:r>
              <a:rPr lang="en-US" sz="3800" kern="0" dirty="0" smtClean="0"/>
              <a:t> </a:t>
            </a:r>
            <a:r>
              <a:rPr lang="en-US" sz="3800" kern="0" dirty="0" err="1" smtClean="0"/>
              <a:t>tarifas</a:t>
            </a:r>
            <a:r>
              <a:rPr lang="en-US" sz="3800" kern="0" dirty="0" smtClean="0"/>
              <a:t> </a:t>
            </a:r>
            <a:r>
              <a:rPr lang="en-US" sz="3800" kern="0" dirty="0" err="1" smtClean="0"/>
              <a:t>preferenciales</a:t>
            </a:r>
            <a:r>
              <a:rPr lang="en-US" sz="3800" kern="0" dirty="0" smtClean="0"/>
              <a:t> </a:t>
            </a:r>
            <a:r>
              <a:rPr lang="en-US" sz="3800" kern="0" dirty="0" err="1" smtClean="0"/>
              <a:t>para</a:t>
            </a:r>
            <a:r>
              <a:rPr lang="en-US" sz="3800" kern="0" dirty="0" smtClean="0"/>
              <a:t> </a:t>
            </a:r>
            <a:r>
              <a:rPr lang="en-US" sz="3800" kern="0" dirty="0" err="1" smtClean="0"/>
              <a:t>las</a:t>
            </a:r>
            <a:r>
              <a:rPr lang="en-US" sz="3800" kern="0" dirty="0" smtClean="0"/>
              <a:t> </a:t>
            </a:r>
            <a:r>
              <a:rPr lang="en-US" sz="3800" kern="0" dirty="0" err="1" smtClean="0"/>
              <a:t>clases</a:t>
            </a:r>
            <a:r>
              <a:rPr lang="en-US" sz="3800" kern="0" dirty="0" smtClean="0"/>
              <a:t> de </a:t>
            </a:r>
            <a:r>
              <a:rPr lang="en-US" sz="3800" kern="0" dirty="0" err="1" smtClean="0"/>
              <a:t>baja</a:t>
            </a:r>
            <a:r>
              <a:rPr lang="en-US" sz="3800" kern="0" dirty="0" smtClean="0"/>
              <a:t> </a:t>
            </a:r>
            <a:r>
              <a:rPr lang="en-US" sz="3800" kern="0" dirty="0" err="1" smtClean="0"/>
              <a:t>renta</a:t>
            </a:r>
            <a:r>
              <a:rPr lang="en-US" sz="3800" kern="0" dirty="0" smtClean="0"/>
              <a:t>?</a:t>
            </a:r>
          </a:p>
          <a:p>
            <a:pPr lvl="0">
              <a:buFontTx/>
              <a:buChar char="•"/>
              <a:defRPr/>
            </a:pPr>
            <a:endParaRPr lang="en-US" sz="3800" kern="0" dirty="0" smtClean="0">
              <a:solidFill>
                <a:schemeClr val="tx1"/>
              </a:solidFill>
            </a:endParaRPr>
          </a:p>
          <a:p>
            <a:pPr lvl="0">
              <a:buFontTx/>
              <a:buChar char="•"/>
              <a:defRPr/>
            </a:pPr>
            <a:r>
              <a:rPr lang="es-ES" sz="3800" dirty="0" smtClean="0"/>
              <a:t>¿ </a:t>
            </a:r>
            <a:r>
              <a:rPr lang="en-US" sz="3800" kern="0" dirty="0" err="1" smtClean="0">
                <a:solidFill>
                  <a:schemeClr val="tx1"/>
                </a:solidFill>
              </a:rPr>
              <a:t>Donde</a:t>
            </a:r>
            <a:r>
              <a:rPr lang="en-US" sz="3800" kern="0" dirty="0" smtClean="0">
                <a:solidFill>
                  <a:schemeClr val="tx1"/>
                </a:solidFill>
              </a:rPr>
              <a:t> </a:t>
            </a:r>
            <a:r>
              <a:rPr lang="en-US" sz="3800" kern="0" dirty="0" err="1" smtClean="0">
                <a:solidFill>
                  <a:schemeClr val="tx1"/>
                </a:solidFill>
              </a:rPr>
              <a:t>deberán</a:t>
            </a:r>
            <a:r>
              <a:rPr lang="en-US" sz="3800" kern="0" dirty="0" smtClean="0">
                <a:solidFill>
                  <a:schemeClr val="tx1"/>
                </a:solidFill>
              </a:rPr>
              <a:t> </a:t>
            </a:r>
            <a:r>
              <a:rPr lang="en-US" sz="3800" kern="0" dirty="0" err="1" smtClean="0">
                <a:solidFill>
                  <a:schemeClr val="tx1"/>
                </a:solidFill>
              </a:rPr>
              <a:t>venir</a:t>
            </a:r>
            <a:r>
              <a:rPr lang="en-US" sz="3800" kern="0" dirty="0" smtClean="0">
                <a:solidFill>
                  <a:schemeClr val="tx1"/>
                </a:solidFill>
              </a:rPr>
              <a:t> los </a:t>
            </a:r>
            <a:r>
              <a:rPr lang="en-US" sz="3800" kern="0" dirty="0" err="1" smtClean="0">
                <a:solidFill>
                  <a:schemeClr val="tx1"/>
                </a:solidFill>
              </a:rPr>
              <a:t>fondos</a:t>
            </a:r>
            <a:r>
              <a:rPr lang="en-US" sz="3800" kern="0" dirty="0" smtClean="0">
                <a:solidFill>
                  <a:schemeClr val="tx1"/>
                </a:solidFill>
              </a:rPr>
              <a:t> </a:t>
            </a:r>
            <a:r>
              <a:rPr lang="en-US" sz="3800" kern="0" dirty="0" smtClean="0">
                <a:solidFill>
                  <a:schemeClr val="tx1"/>
                </a:solidFill>
              </a:rPr>
              <a:t>?</a:t>
            </a:r>
          </a:p>
          <a:p>
            <a:pPr lvl="0">
              <a:buFontTx/>
              <a:buChar char="•"/>
              <a:defRPr/>
            </a:pPr>
            <a:endParaRPr lang="en-US" sz="3800" kern="0" dirty="0" smtClean="0">
              <a:solidFill>
                <a:schemeClr val="tx1"/>
              </a:solidFill>
            </a:endParaRPr>
          </a:p>
          <a:p>
            <a:pPr lvl="0">
              <a:buFontTx/>
              <a:buChar char="•"/>
              <a:defRPr/>
            </a:pPr>
            <a:r>
              <a:rPr lang="es-ES" sz="3800" dirty="0" smtClean="0"/>
              <a:t>¿ </a:t>
            </a:r>
            <a:r>
              <a:rPr lang="en-US" sz="3800" kern="0" dirty="0" err="1" smtClean="0">
                <a:solidFill>
                  <a:schemeClr val="tx1"/>
                </a:solidFill>
              </a:rPr>
              <a:t>Que</a:t>
            </a:r>
            <a:r>
              <a:rPr lang="en-US" sz="3800" kern="0" dirty="0" smtClean="0">
                <a:solidFill>
                  <a:schemeClr val="tx1"/>
                </a:solidFill>
              </a:rPr>
              <a:t> </a:t>
            </a:r>
            <a:r>
              <a:rPr lang="en-US" sz="3800" kern="0" dirty="0" err="1" smtClean="0">
                <a:solidFill>
                  <a:schemeClr val="tx1"/>
                </a:solidFill>
              </a:rPr>
              <a:t>tipo</a:t>
            </a:r>
            <a:r>
              <a:rPr lang="en-US" sz="3800" kern="0" dirty="0" smtClean="0">
                <a:solidFill>
                  <a:schemeClr val="tx1"/>
                </a:solidFill>
              </a:rPr>
              <a:t> de </a:t>
            </a:r>
            <a:r>
              <a:rPr lang="en-US" sz="3800" kern="0" dirty="0" err="1" smtClean="0">
                <a:solidFill>
                  <a:schemeClr val="tx1"/>
                </a:solidFill>
              </a:rPr>
              <a:t>instrumentos</a:t>
            </a:r>
            <a:r>
              <a:rPr lang="en-US" sz="3800" kern="0" dirty="0" smtClean="0">
                <a:solidFill>
                  <a:schemeClr val="tx1"/>
                </a:solidFill>
              </a:rPr>
              <a:t> </a:t>
            </a:r>
            <a:endParaRPr lang="en-US" sz="3800" kern="0" dirty="0" smtClean="0">
              <a:solidFill>
                <a:schemeClr val="tx1"/>
              </a:solidFill>
            </a:endParaRPr>
          </a:p>
          <a:p>
            <a:pPr lvl="0">
              <a:buFontTx/>
              <a:buChar char="•"/>
              <a:defRPr/>
            </a:pPr>
            <a:r>
              <a:rPr lang="en-US" sz="3800" kern="0" dirty="0" err="1" smtClean="0">
                <a:solidFill>
                  <a:schemeClr val="tx1"/>
                </a:solidFill>
              </a:rPr>
              <a:t>financieros</a:t>
            </a:r>
            <a:r>
              <a:rPr lang="en-US" sz="3800" kern="0" dirty="0" smtClean="0">
                <a:solidFill>
                  <a:schemeClr val="tx1"/>
                </a:solidFill>
              </a:rPr>
              <a:t>  </a:t>
            </a:r>
            <a:r>
              <a:rPr lang="en-US" sz="3800" kern="0" dirty="0" smtClean="0">
                <a:solidFill>
                  <a:schemeClr val="tx1"/>
                </a:solidFill>
              </a:rPr>
              <a:t>se </a:t>
            </a:r>
            <a:r>
              <a:rPr lang="en-US" sz="3800" kern="0" dirty="0" err="1" smtClean="0">
                <a:solidFill>
                  <a:schemeClr val="tx1"/>
                </a:solidFill>
              </a:rPr>
              <a:t>deberá</a:t>
            </a:r>
            <a:r>
              <a:rPr lang="en-US" sz="3800" kern="0" dirty="0" smtClean="0">
                <a:solidFill>
                  <a:schemeClr val="tx1"/>
                </a:solidFill>
              </a:rPr>
              <a:t> </a:t>
            </a:r>
            <a:r>
              <a:rPr lang="en-US" sz="3800" kern="0" dirty="0" err="1" smtClean="0">
                <a:solidFill>
                  <a:schemeClr val="tx1"/>
                </a:solidFill>
              </a:rPr>
              <a:t>utilizar</a:t>
            </a:r>
            <a:r>
              <a:rPr lang="en-US" sz="3800" kern="0" dirty="0" smtClean="0">
                <a:solidFill>
                  <a:schemeClr val="tx1"/>
                </a:solidFill>
              </a:rPr>
              <a:t>? </a:t>
            </a:r>
            <a:endParaRPr lang="en-US" sz="3800" kern="0" dirty="0" smtClean="0">
              <a:solidFill>
                <a:schemeClr val="tx1"/>
              </a:solidFill>
            </a:endParaRPr>
          </a:p>
          <a:p>
            <a:pPr lvl="0">
              <a:buFontTx/>
              <a:buChar char="•"/>
              <a:defRPr/>
            </a:pPr>
            <a:endParaRPr lang="en-US" sz="3800" kern="0" dirty="0" smtClean="0">
              <a:solidFill>
                <a:schemeClr val="tx1"/>
              </a:solidFill>
            </a:endParaRPr>
          </a:p>
          <a:p>
            <a:pPr lvl="0">
              <a:buFontTx/>
              <a:buChar char="•"/>
              <a:defRPr/>
            </a:pPr>
            <a:r>
              <a:rPr lang="es-ES" sz="3800" b="1" dirty="0" smtClean="0"/>
              <a:t>¿ </a:t>
            </a:r>
            <a:r>
              <a:rPr lang="en-US" sz="3800" b="1" kern="0" dirty="0" smtClean="0"/>
              <a:t>Como </a:t>
            </a:r>
            <a:r>
              <a:rPr lang="en-US" sz="3800" b="1" kern="0" dirty="0" err="1" smtClean="0"/>
              <a:t>deberán</a:t>
            </a:r>
            <a:r>
              <a:rPr lang="en-US" sz="3800" b="1" kern="0" dirty="0" smtClean="0"/>
              <a:t> ser </a:t>
            </a:r>
            <a:r>
              <a:rPr lang="en-US" sz="3800" b="1" kern="0" dirty="0" err="1" smtClean="0"/>
              <a:t>asignados</a:t>
            </a:r>
            <a:r>
              <a:rPr lang="en-US" sz="3800" b="1" kern="0" dirty="0" smtClean="0"/>
              <a:t> los </a:t>
            </a:r>
            <a:r>
              <a:rPr lang="en-US" sz="3800" b="1" kern="0" dirty="0" err="1" smtClean="0"/>
              <a:t>fondos</a:t>
            </a:r>
            <a:r>
              <a:rPr lang="en-US" sz="3800" b="1" kern="0" dirty="0" smtClean="0">
                <a:solidFill>
                  <a:schemeClr val="tx1"/>
                </a:solidFill>
              </a:rPr>
              <a:t>  ?</a:t>
            </a:r>
          </a:p>
          <a:p>
            <a:endParaRPr lang="en-US" dirty="0"/>
          </a:p>
        </p:txBody>
      </p:sp>
      <p:sp>
        <p:nvSpPr>
          <p:cNvPr id="4" name="Content Placeholder 3"/>
          <p:cNvSpPr>
            <a:spLocks noGrp="1"/>
          </p:cNvSpPr>
          <p:nvPr>
            <p:ph sz="half" idx="2"/>
          </p:nvPr>
        </p:nvSpPr>
        <p:spPr>
          <a:xfrm>
            <a:off x="4648200" y="1600200"/>
            <a:ext cx="4343400" cy="4953000"/>
          </a:xfrm>
          <a:solidFill>
            <a:srgbClr val="92D050"/>
          </a:solidFill>
        </p:spPr>
        <p:txBody>
          <a:bodyPr>
            <a:noAutofit/>
          </a:bodyPr>
          <a:lstStyle/>
          <a:p>
            <a:r>
              <a:rPr lang="es-ES" sz="2000" b="1" dirty="0" smtClean="0"/>
              <a:t>¿ </a:t>
            </a:r>
            <a:r>
              <a:rPr lang="en-US" sz="2000" b="1" dirty="0" smtClean="0"/>
              <a:t>El </a:t>
            </a:r>
            <a:r>
              <a:rPr lang="en-US" sz="2000" b="1" dirty="0" err="1" smtClean="0"/>
              <a:t>Gobierno</a:t>
            </a:r>
            <a:r>
              <a:rPr lang="en-US" sz="2000" b="1" dirty="0" smtClean="0"/>
              <a:t> Federal o Central </a:t>
            </a:r>
            <a:r>
              <a:rPr lang="en-US" sz="2000" b="1" dirty="0" smtClean="0"/>
              <a:t>?</a:t>
            </a:r>
          </a:p>
          <a:p>
            <a:endParaRPr lang="en-US" sz="2000" b="1" dirty="0" smtClean="0"/>
          </a:p>
          <a:p>
            <a:r>
              <a:rPr lang="es-ES" sz="2000" b="1" dirty="0" smtClean="0"/>
              <a:t>¿ </a:t>
            </a:r>
            <a:r>
              <a:rPr lang="en-US" sz="2000" b="1" dirty="0" smtClean="0"/>
              <a:t>El </a:t>
            </a:r>
            <a:r>
              <a:rPr lang="en-US" sz="2000" b="1" dirty="0" err="1" smtClean="0"/>
              <a:t>Gobierno</a:t>
            </a:r>
            <a:r>
              <a:rPr lang="en-US" sz="2000" b="1" dirty="0" smtClean="0"/>
              <a:t> del Estado o  </a:t>
            </a:r>
            <a:r>
              <a:rPr lang="en-US" sz="2000" b="1" dirty="0" err="1" smtClean="0"/>
              <a:t>Provincia</a:t>
            </a:r>
            <a:r>
              <a:rPr lang="en-US" sz="2000" b="1" dirty="0" smtClean="0"/>
              <a:t>?</a:t>
            </a:r>
          </a:p>
          <a:p>
            <a:endParaRPr lang="en-US" sz="2000" b="1" dirty="0" smtClean="0"/>
          </a:p>
          <a:p>
            <a:r>
              <a:rPr lang="es-ES" sz="2000" b="1" dirty="0" smtClean="0"/>
              <a:t>¿ </a:t>
            </a:r>
            <a:r>
              <a:rPr lang="en-US" sz="2000" b="1" dirty="0" smtClean="0"/>
              <a:t>La </a:t>
            </a:r>
            <a:r>
              <a:rPr lang="en-US" sz="2000" b="1" dirty="0" err="1" smtClean="0"/>
              <a:t>Municipalidad</a:t>
            </a:r>
            <a:r>
              <a:rPr lang="en-US" sz="2000" b="1" dirty="0" smtClean="0"/>
              <a:t> o </a:t>
            </a:r>
            <a:r>
              <a:rPr lang="en-US" sz="2000" b="1" dirty="0" err="1" smtClean="0"/>
              <a:t>grupos</a:t>
            </a:r>
            <a:r>
              <a:rPr lang="en-US" sz="2000" b="1" dirty="0" smtClean="0"/>
              <a:t> de </a:t>
            </a:r>
            <a:r>
              <a:rPr lang="en-US" sz="2000" b="1" dirty="0" err="1" smtClean="0"/>
              <a:t>municipalidades</a:t>
            </a:r>
            <a:r>
              <a:rPr lang="en-US" sz="2000" b="1" dirty="0" smtClean="0"/>
              <a:t> de la </a:t>
            </a:r>
            <a:r>
              <a:rPr lang="en-US" sz="2000" b="1" dirty="0" err="1" smtClean="0"/>
              <a:t>región</a:t>
            </a:r>
            <a:r>
              <a:rPr lang="en-US" sz="2000" b="1" dirty="0" smtClean="0"/>
              <a:t> </a:t>
            </a:r>
            <a:r>
              <a:rPr lang="en-US" sz="2000" b="1" dirty="0" err="1" smtClean="0"/>
              <a:t>metropolitana</a:t>
            </a:r>
            <a:r>
              <a:rPr lang="en-US" sz="2000" b="1" dirty="0" smtClean="0"/>
              <a:t> </a:t>
            </a:r>
            <a:r>
              <a:rPr lang="en-US" sz="2000" b="1" dirty="0" smtClean="0"/>
              <a:t>?</a:t>
            </a:r>
          </a:p>
          <a:p>
            <a:endParaRPr lang="en-US" sz="2000" b="1" dirty="0" smtClean="0"/>
          </a:p>
          <a:p>
            <a:r>
              <a:rPr lang="es-ES" sz="2000" b="1" dirty="0" smtClean="0"/>
              <a:t>¿ </a:t>
            </a:r>
            <a:r>
              <a:rPr lang="en-US" sz="2000" b="1" dirty="0" err="1" smtClean="0"/>
              <a:t>Todos</a:t>
            </a:r>
            <a:r>
              <a:rPr lang="en-US" sz="2000" b="1" dirty="0" smtClean="0"/>
              <a:t> </a:t>
            </a:r>
            <a:r>
              <a:rPr lang="en-US" sz="2000" b="1" dirty="0" err="1" smtClean="0"/>
              <a:t>arriba</a:t>
            </a:r>
            <a:r>
              <a:rPr lang="en-US" sz="2000" b="1" dirty="0" smtClean="0"/>
              <a:t> </a:t>
            </a:r>
            <a:r>
              <a:rPr lang="en-US" sz="2000" b="1" dirty="0" err="1" smtClean="0"/>
              <a:t>mencionados</a:t>
            </a:r>
            <a:r>
              <a:rPr lang="en-US" sz="2000" b="1" dirty="0" smtClean="0"/>
              <a:t>?</a:t>
            </a:r>
          </a:p>
          <a:p>
            <a:endParaRPr lang="en-US" sz="2000" b="1" dirty="0" smtClean="0"/>
          </a:p>
          <a:p>
            <a:r>
              <a:rPr lang="es-ES" sz="2000" b="1" dirty="0" smtClean="0"/>
              <a:t>¿ </a:t>
            </a:r>
            <a:r>
              <a:rPr lang="en-US" sz="2000" b="1" dirty="0" smtClean="0"/>
              <a:t>El </a:t>
            </a:r>
            <a:r>
              <a:rPr lang="en-US" sz="2000" b="1" dirty="0" err="1" smtClean="0"/>
              <a:t>usuário</a:t>
            </a:r>
            <a:r>
              <a:rPr lang="en-US" sz="2000" b="1" dirty="0" smtClean="0"/>
              <a:t>?</a:t>
            </a:r>
          </a:p>
          <a:p>
            <a:endParaRPr lang="en-US" sz="2000" b="1" dirty="0" smtClean="0"/>
          </a:p>
          <a:p>
            <a:r>
              <a:rPr lang="es-ES" sz="2000" b="1" dirty="0" smtClean="0"/>
              <a:t>¿ </a:t>
            </a:r>
            <a:r>
              <a:rPr lang="en-US" sz="2000" b="1" dirty="0" smtClean="0"/>
              <a:t>Los </a:t>
            </a:r>
            <a:r>
              <a:rPr lang="en-US" sz="2000" b="1" dirty="0" err="1" smtClean="0"/>
              <a:t>empleadores</a:t>
            </a:r>
            <a:r>
              <a:rPr lang="en-US" sz="2000" b="1" dirty="0" smtClean="0"/>
              <a:t>?</a:t>
            </a:r>
            <a:endParaRPr lang="en-US"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685800" y="304800"/>
            <a:ext cx="7772400" cy="114300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s-ES" sz="2800" dirty="0" smtClean="0"/>
              <a:t>¿ </a:t>
            </a:r>
            <a:r>
              <a:rPr lang="en-US" sz="2800" b="1" dirty="0" err="1" smtClean="0"/>
              <a:t>Cual</a:t>
            </a:r>
            <a:r>
              <a:rPr lang="en-US" sz="2800" b="1" dirty="0" smtClean="0"/>
              <a:t> </a:t>
            </a:r>
            <a:r>
              <a:rPr lang="en-US" sz="2800" b="1" dirty="0" err="1" smtClean="0"/>
              <a:t>es</a:t>
            </a:r>
            <a:r>
              <a:rPr lang="en-US" sz="2800" b="1" dirty="0" smtClean="0"/>
              <a:t> la </a:t>
            </a:r>
            <a:r>
              <a:rPr lang="en-US" sz="2800" b="1" dirty="0" err="1" smtClean="0"/>
              <a:t>experiência</a:t>
            </a:r>
            <a:r>
              <a:rPr lang="en-US" sz="2800" b="1" dirty="0" smtClean="0"/>
              <a:t> </a:t>
            </a:r>
            <a:r>
              <a:rPr lang="en-US" sz="2800" b="1" dirty="0" err="1" smtClean="0"/>
              <a:t>mundial</a:t>
            </a:r>
            <a:r>
              <a:rPr lang="en-US" sz="2800" b="1" dirty="0" smtClean="0"/>
              <a:t> </a:t>
            </a:r>
            <a:r>
              <a:rPr lang="en-US" sz="2800" b="1" dirty="0" err="1" smtClean="0"/>
              <a:t>sobre</a:t>
            </a:r>
            <a:r>
              <a:rPr lang="en-US" sz="2800" b="1" dirty="0" smtClean="0"/>
              <a:t> el </a:t>
            </a:r>
            <a:r>
              <a:rPr lang="en-US" sz="2800" b="1" dirty="0" err="1" smtClean="0"/>
              <a:t>financiamiento</a:t>
            </a:r>
            <a:r>
              <a:rPr lang="en-US" sz="2800" b="1" dirty="0" smtClean="0"/>
              <a:t> del </a:t>
            </a:r>
            <a:r>
              <a:rPr lang="en-US" sz="2800" b="1" dirty="0" err="1" smtClean="0"/>
              <a:t>transporte</a:t>
            </a:r>
            <a:r>
              <a:rPr lang="en-US" sz="2800" b="1" dirty="0" smtClean="0"/>
              <a:t> </a:t>
            </a:r>
            <a:r>
              <a:rPr lang="en-US" sz="2800" b="1" dirty="0" err="1" smtClean="0"/>
              <a:t>urbano</a:t>
            </a:r>
            <a:r>
              <a:rPr lang="en-US" sz="2800" b="1" dirty="0" smtClean="0"/>
              <a:t>?</a:t>
            </a:r>
            <a:endParaRPr lang="en-US" sz="2800" dirty="0"/>
          </a:p>
        </p:txBody>
      </p:sp>
      <p:sp>
        <p:nvSpPr>
          <p:cNvPr id="3" name="Rectangle 2"/>
          <p:cNvSpPr>
            <a:spLocks noGrp="1" noChangeArrowheads="1"/>
          </p:cNvSpPr>
          <p:nvPr/>
        </p:nvSpPr>
        <p:spPr bwMode="auto">
          <a:xfrm>
            <a:off x="685800" y="2057400"/>
            <a:ext cx="381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r>
              <a:rPr lang="en-US" sz="2400" dirty="0" err="1" smtClean="0"/>
              <a:t>Presupuesto</a:t>
            </a:r>
            <a:r>
              <a:rPr lang="en-US" sz="2400" dirty="0" smtClean="0"/>
              <a:t> General </a:t>
            </a:r>
            <a:endParaRPr lang="en-US" sz="2400" dirty="0"/>
          </a:p>
          <a:p>
            <a:r>
              <a:rPr lang="en-US" sz="2400" dirty="0" err="1" smtClean="0"/>
              <a:t>Fondo</a:t>
            </a:r>
            <a:r>
              <a:rPr lang="en-US" sz="2400" dirty="0" smtClean="0"/>
              <a:t> de </a:t>
            </a:r>
            <a:r>
              <a:rPr lang="en-US" sz="2400" dirty="0" err="1" smtClean="0"/>
              <a:t>Transporte</a:t>
            </a:r>
            <a:r>
              <a:rPr lang="en-US" sz="2400" dirty="0" smtClean="0"/>
              <a:t> </a:t>
            </a:r>
            <a:endParaRPr lang="en-US" sz="2400" dirty="0"/>
          </a:p>
          <a:p>
            <a:r>
              <a:rPr lang="en-US" sz="2400" dirty="0" err="1" smtClean="0"/>
              <a:t>Impuesto</a:t>
            </a:r>
            <a:r>
              <a:rPr lang="en-US" sz="2400" dirty="0" smtClean="0"/>
              <a:t> </a:t>
            </a:r>
            <a:r>
              <a:rPr lang="en-US" sz="2400" dirty="0" err="1" smtClean="0"/>
              <a:t>sobre</a:t>
            </a:r>
            <a:r>
              <a:rPr lang="en-US" sz="2400" dirty="0" smtClean="0"/>
              <a:t> </a:t>
            </a:r>
            <a:r>
              <a:rPr lang="en-US" sz="2400" dirty="0" err="1" smtClean="0"/>
              <a:t>las</a:t>
            </a:r>
            <a:r>
              <a:rPr lang="en-US" sz="2400" dirty="0" smtClean="0"/>
              <a:t> </a:t>
            </a:r>
            <a:r>
              <a:rPr lang="en-US" sz="2400" dirty="0" err="1" smtClean="0"/>
              <a:t>ventas</a:t>
            </a:r>
            <a:endParaRPr lang="en-US" sz="2400" dirty="0"/>
          </a:p>
          <a:p>
            <a:r>
              <a:rPr lang="en-US" sz="2400" dirty="0" err="1" smtClean="0"/>
              <a:t>Impuesto</a:t>
            </a:r>
            <a:r>
              <a:rPr lang="en-US" sz="2400" dirty="0" smtClean="0"/>
              <a:t>/</a:t>
            </a:r>
            <a:r>
              <a:rPr lang="en-US" sz="2400" dirty="0" err="1" smtClean="0"/>
              <a:t>sobretasa</a:t>
            </a:r>
            <a:r>
              <a:rPr lang="en-US" sz="2400" dirty="0" smtClean="0"/>
              <a:t> </a:t>
            </a:r>
            <a:r>
              <a:rPr lang="en-US" sz="2400" dirty="0" err="1" smtClean="0"/>
              <a:t>sobre</a:t>
            </a:r>
            <a:r>
              <a:rPr lang="en-US" sz="2400" dirty="0" smtClean="0"/>
              <a:t> el combustible</a:t>
            </a:r>
            <a:endParaRPr lang="en-US" sz="2400" dirty="0"/>
          </a:p>
          <a:p>
            <a:r>
              <a:rPr lang="en-US" sz="2400" dirty="0" err="1" smtClean="0"/>
              <a:t>Lotería</a:t>
            </a:r>
            <a:endParaRPr lang="en-US" sz="2400" dirty="0"/>
          </a:p>
          <a:p>
            <a:r>
              <a:rPr lang="en-US" sz="2400" dirty="0" err="1" smtClean="0"/>
              <a:t>Peajes</a:t>
            </a:r>
            <a:r>
              <a:rPr lang="en-US" sz="2400" dirty="0" smtClean="0"/>
              <a:t> de </a:t>
            </a:r>
            <a:r>
              <a:rPr lang="en-US" sz="2400" dirty="0" err="1" smtClean="0"/>
              <a:t>autopistas</a:t>
            </a:r>
            <a:endParaRPr lang="en-US" sz="2400" dirty="0"/>
          </a:p>
          <a:p>
            <a:r>
              <a:rPr lang="en-US" sz="2400" dirty="0" err="1" smtClean="0"/>
              <a:t>Títulos</a:t>
            </a:r>
            <a:endParaRPr lang="en-US" sz="2400" dirty="0" smtClean="0"/>
          </a:p>
          <a:p>
            <a:r>
              <a:rPr lang="en-US" sz="2400" dirty="0" err="1" smtClean="0"/>
              <a:t>Multas</a:t>
            </a:r>
            <a:r>
              <a:rPr lang="en-US" sz="2400" dirty="0" smtClean="0"/>
              <a:t> de </a:t>
            </a:r>
            <a:r>
              <a:rPr lang="en-US" sz="2400" dirty="0" err="1" smtClean="0"/>
              <a:t>tráfego</a:t>
            </a:r>
            <a:endParaRPr lang="en-US" sz="2400" dirty="0" smtClean="0"/>
          </a:p>
          <a:p>
            <a:r>
              <a:rPr lang="en-US" sz="2400" dirty="0" err="1" smtClean="0"/>
              <a:t>Peaje</a:t>
            </a:r>
            <a:r>
              <a:rPr lang="en-US" sz="2400" dirty="0" smtClean="0"/>
              <a:t> </a:t>
            </a:r>
            <a:r>
              <a:rPr lang="en-US" sz="2400" dirty="0" err="1" smtClean="0"/>
              <a:t>Urbano</a:t>
            </a:r>
            <a:endParaRPr lang="en-US" sz="2400" dirty="0" smtClean="0"/>
          </a:p>
          <a:p>
            <a:endParaRPr lang="en-US" dirty="0"/>
          </a:p>
          <a:p>
            <a:endParaRPr lang="en-US" dirty="0"/>
          </a:p>
        </p:txBody>
      </p:sp>
      <p:sp>
        <p:nvSpPr>
          <p:cNvPr id="4" name="Rectangle 3"/>
          <p:cNvSpPr>
            <a:spLocks noGrp="1" noChangeArrowheads="1"/>
          </p:cNvSpPr>
          <p:nvPr/>
        </p:nvSpPr>
        <p:spPr bwMode="auto">
          <a:xfrm>
            <a:off x="4648200" y="2057400"/>
            <a:ext cx="381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r>
              <a:rPr lang="en-US" sz="2400" dirty="0" err="1" smtClean="0"/>
              <a:t>Impuestos</a:t>
            </a:r>
            <a:r>
              <a:rPr lang="en-US" sz="2400" dirty="0" smtClean="0"/>
              <a:t> </a:t>
            </a:r>
            <a:r>
              <a:rPr lang="en-US" sz="2400" dirty="0" smtClean="0"/>
              <a:t>locales</a:t>
            </a:r>
          </a:p>
          <a:p>
            <a:r>
              <a:rPr lang="en-US" sz="2400" dirty="0" err="1" smtClean="0"/>
              <a:t>Tasa</a:t>
            </a:r>
            <a:r>
              <a:rPr lang="en-US" sz="2400" dirty="0" smtClean="0"/>
              <a:t> </a:t>
            </a:r>
            <a:r>
              <a:rPr lang="en-US" sz="2400" dirty="0" err="1" smtClean="0"/>
              <a:t>sobre</a:t>
            </a:r>
            <a:r>
              <a:rPr lang="en-US" sz="2400" dirty="0" smtClean="0"/>
              <a:t> el </a:t>
            </a:r>
            <a:r>
              <a:rPr lang="en-US" sz="2400" dirty="0" err="1" smtClean="0"/>
              <a:t>salário</a:t>
            </a:r>
            <a:endParaRPr lang="en-US" sz="2400" dirty="0"/>
          </a:p>
          <a:p>
            <a:r>
              <a:rPr lang="en-US" sz="2400" dirty="0" err="1" smtClean="0"/>
              <a:t>Multas</a:t>
            </a:r>
            <a:r>
              <a:rPr lang="en-US" sz="2400" dirty="0" smtClean="0"/>
              <a:t> </a:t>
            </a:r>
            <a:r>
              <a:rPr lang="en-US" sz="2400" dirty="0" err="1" smtClean="0"/>
              <a:t>judiciales</a:t>
            </a:r>
            <a:r>
              <a:rPr lang="en-US" sz="2400" dirty="0" smtClean="0"/>
              <a:t>, </a:t>
            </a:r>
            <a:r>
              <a:rPr lang="en-US" sz="2400" dirty="0" err="1" smtClean="0"/>
              <a:t>Ingresos</a:t>
            </a:r>
            <a:r>
              <a:rPr lang="en-US" sz="2400" dirty="0" smtClean="0"/>
              <a:t> en </a:t>
            </a:r>
            <a:r>
              <a:rPr lang="en-US" sz="2400" dirty="0" err="1" smtClean="0"/>
              <a:t>áreas</a:t>
            </a:r>
            <a:r>
              <a:rPr lang="en-US" sz="2400" dirty="0" smtClean="0"/>
              <a:t> de </a:t>
            </a:r>
            <a:r>
              <a:rPr lang="en-US" sz="2400" dirty="0" err="1" smtClean="0"/>
              <a:t>inspección</a:t>
            </a:r>
            <a:r>
              <a:rPr lang="en-US" sz="2400" dirty="0" smtClean="0"/>
              <a:t> de </a:t>
            </a:r>
            <a:r>
              <a:rPr lang="en-US" sz="2400" dirty="0" err="1" smtClean="0"/>
              <a:t>camiones</a:t>
            </a:r>
            <a:endParaRPr lang="en-US" sz="2400" dirty="0"/>
          </a:p>
          <a:p>
            <a:r>
              <a:rPr lang="en-US" sz="2400" dirty="0" err="1" smtClean="0"/>
              <a:t>Ingresos</a:t>
            </a:r>
            <a:r>
              <a:rPr lang="en-US" sz="2400" dirty="0" smtClean="0"/>
              <a:t> de casinos</a:t>
            </a:r>
            <a:endParaRPr lang="en-US" sz="2400" dirty="0"/>
          </a:p>
          <a:p>
            <a:r>
              <a:rPr lang="en-US" sz="2400" dirty="0" err="1" smtClean="0"/>
              <a:t>Tasas</a:t>
            </a:r>
            <a:r>
              <a:rPr lang="en-US" sz="2400" dirty="0" smtClean="0"/>
              <a:t> de </a:t>
            </a:r>
            <a:r>
              <a:rPr lang="en-US" sz="2400" dirty="0" err="1" smtClean="0"/>
              <a:t>matricula</a:t>
            </a:r>
            <a:r>
              <a:rPr lang="en-US" sz="2400" dirty="0" smtClean="0"/>
              <a:t>  y </a:t>
            </a:r>
            <a:r>
              <a:rPr lang="en-US" sz="2400" dirty="0" err="1" smtClean="0"/>
              <a:t>licencias</a:t>
            </a:r>
            <a:endParaRPr lang="en-US" sz="2400" dirty="0"/>
          </a:p>
          <a:p>
            <a:r>
              <a:rPr lang="en-US" sz="2400" dirty="0" smtClean="0"/>
              <a:t>Areas de </a:t>
            </a:r>
            <a:r>
              <a:rPr lang="en-US" sz="2400" dirty="0" err="1" smtClean="0"/>
              <a:t>Transito</a:t>
            </a:r>
            <a:r>
              <a:rPr lang="en-US" sz="2400" dirty="0" smtClean="0"/>
              <a:t> </a:t>
            </a:r>
            <a:r>
              <a:rPr lang="en-US" sz="2400" dirty="0" err="1" smtClean="0"/>
              <a:t>Publico</a:t>
            </a:r>
            <a:endParaRPr lang="en-US" sz="2400" dirty="0"/>
          </a:p>
          <a:p>
            <a:r>
              <a:rPr lang="en-US" sz="2400" dirty="0" err="1" smtClean="0"/>
              <a:t>Impuestos</a:t>
            </a:r>
            <a:r>
              <a:rPr lang="en-US" sz="2400" dirty="0" smtClean="0"/>
              <a:t> </a:t>
            </a:r>
          </a:p>
          <a:p>
            <a:r>
              <a:rPr lang="en-US" sz="2400" dirty="0" smtClean="0"/>
              <a:t>PPPs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66800" y="381000"/>
            <a:ext cx="6934200" cy="838200"/>
          </a:xfrm>
          <a:prstGeom prst="rect">
            <a:avLst/>
          </a:prstGeom>
          <a:solidFill>
            <a:srgbClr val="FFFF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Mecanismos</a:t>
            </a:r>
            <a:r>
              <a:rPr kumimoji="0" lang="en-US" sz="2800" b="1" i="0" u="non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de </a:t>
            </a:r>
            <a:r>
              <a:rPr kumimoji="0" lang="en-US" sz="2800" b="1" i="0" u="non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financiamiento</a:t>
            </a:r>
            <a:r>
              <a:rPr kumimoji="0" lang="en-US" sz="2800" b="1" i="0" u="non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en  </a:t>
            </a:r>
            <a:r>
              <a:rPr kumimoji="0" lang="en-US" sz="2800" b="1" i="0" u="non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america</a:t>
            </a:r>
            <a:r>
              <a:rPr kumimoji="0" lang="en-US" sz="2800" b="1" i="0" u="non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US" sz="2800" b="1" i="0" u="non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latina</a:t>
            </a:r>
            <a:r>
              <a:rPr kumimoji="0" lang="en-US" sz="2800" b="1" i="0" u="non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endParaRPr kumimoji="0" lang="en-US" sz="2800" b="0" i="0" u="non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Rectangle 3"/>
          <p:cNvSpPr txBox="1">
            <a:spLocks noChangeArrowheads="1"/>
          </p:cNvSpPr>
          <p:nvPr/>
        </p:nvSpPr>
        <p:spPr>
          <a:xfrm>
            <a:off x="685800" y="1524000"/>
            <a:ext cx="3810000" cy="4572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000" b="1" i="0" u="none" strike="noStrike" kern="1200" cap="none" spc="0" normalizeH="0" baseline="0" noProof="0" dirty="0" err="1" smtClean="0">
                <a:ln>
                  <a:noFill/>
                </a:ln>
                <a:solidFill>
                  <a:srgbClr val="FF0000"/>
                </a:solidFill>
                <a:effectLst/>
                <a:uLnTx/>
                <a:uFillTx/>
                <a:latin typeface="+mn-lt"/>
                <a:ea typeface="+mn-ea"/>
                <a:cs typeface="+mn-cs"/>
              </a:rPr>
              <a:t>Mecanismos</a:t>
            </a:r>
            <a:r>
              <a:rPr kumimoji="0" lang="en-US" sz="20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000" b="1" i="0" u="none" strike="noStrike" kern="1200" cap="none" spc="0" normalizeH="0" baseline="0" noProof="0" dirty="0" err="1" smtClean="0">
                <a:ln>
                  <a:noFill/>
                </a:ln>
                <a:solidFill>
                  <a:srgbClr val="FF0000"/>
                </a:solidFill>
                <a:effectLst/>
                <a:uLnTx/>
                <a:uFillTx/>
                <a:latin typeface="+mn-lt"/>
                <a:ea typeface="+mn-ea"/>
                <a:cs typeface="+mn-cs"/>
              </a:rPr>
              <a:t>para</a:t>
            </a:r>
            <a:r>
              <a:rPr kumimoji="0" lang="en-US" sz="20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000" b="1" i="0" u="none" strike="noStrike" kern="1200" cap="none" spc="0" normalizeH="0" baseline="0" noProof="0" dirty="0" err="1" smtClean="0">
                <a:ln>
                  <a:noFill/>
                </a:ln>
                <a:solidFill>
                  <a:srgbClr val="FF0000"/>
                </a:solidFill>
                <a:effectLst/>
                <a:uLnTx/>
                <a:uFillTx/>
                <a:latin typeface="+mn-lt"/>
                <a:ea typeface="+mn-ea"/>
                <a:cs typeface="+mn-cs"/>
              </a:rPr>
              <a:t>Inversión</a:t>
            </a:r>
            <a:r>
              <a:rPr kumimoji="0" lang="en-US" sz="2000" b="1" i="0" u="none" strike="noStrike" kern="1200" cap="none" spc="0" normalizeH="0" noProof="0" dirty="0" smtClean="0">
                <a:ln>
                  <a:noFill/>
                </a:ln>
                <a:solidFill>
                  <a:srgbClr val="FF0000"/>
                </a:solidFill>
                <a:effectLst/>
                <a:uLnTx/>
                <a:uFillTx/>
                <a:latin typeface="+mn-lt"/>
                <a:ea typeface="+mn-ea"/>
                <a:cs typeface="+mn-cs"/>
              </a:rPr>
              <a:t> (</a:t>
            </a:r>
            <a:r>
              <a:rPr kumimoji="0" lang="en-US" sz="2000" b="1" i="0" u="none" strike="noStrike" kern="1200" cap="none" spc="0" normalizeH="0" noProof="0" dirty="0" err="1" smtClean="0">
                <a:ln>
                  <a:noFill/>
                </a:ln>
                <a:solidFill>
                  <a:srgbClr val="FF0000"/>
                </a:solidFill>
                <a:effectLst/>
                <a:uLnTx/>
                <a:uFillTx/>
                <a:latin typeface="+mn-lt"/>
                <a:ea typeface="+mn-ea"/>
                <a:cs typeface="+mn-cs"/>
              </a:rPr>
              <a:t>Costos</a:t>
            </a:r>
            <a:r>
              <a:rPr kumimoji="0" lang="en-US" sz="2000" b="1" i="0" u="none" strike="noStrike" kern="1200" cap="none" spc="0" normalizeH="0" noProof="0" dirty="0" smtClean="0">
                <a:ln>
                  <a:noFill/>
                </a:ln>
                <a:solidFill>
                  <a:srgbClr val="FF0000"/>
                </a:solidFill>
                <a:effectLst/>
                <a:uLnTx/>
                <a:uFillTx/>
                <a:latin typeface="+mn-lt"/>
                <a:ea typeface="+mn-ea"/>
                <a:cs typeface="+mn-cs"/>
              </a:rPr>
              <a:t> de </a:t>
            </a:r>
            <a:r>
              <a:rPr kumimoji="0" lang="en-US" sz="2000" b="1" i="0" u="none" strike="noStrike" kern="1200" cap="none" spc="0" normalizeH="0" baseline="0" noProof="0" dirty="0" smtClean="0">
                <a:ln>
                  <a:noFill/>
                </a:ln>
                <a:solidFill>
                  <a:srgbClr val="FF0000"/>
                </a:solidFill>
                <a:effectLst/>
                <a:uLnTx/>
                <a:uFillTx/>
                <a:latin typeface="+mn-lt"/>
                <a:ea typeface="+mn-ea"/>
                <a:cs typeface="+mn-cs"/>
              </a:rPr>
              <a:t> Capital)</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Sobretasa</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sobre</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el combustible en la  </a:t>
            </a: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bomba</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(Colombia)</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Tasa</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sobre</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el combustible</a:t>
            </a:r>
            <a:r>
              <a:rPr kumimoji="0" lang="en-US" sz="2000" b="1" i="0" u="none" strike="noStrike" kern="1200" cap="none" spc="0" normalizeH="0" noProof="0" dirty="0" smtClean="0">
                <a:ln>
                  <a:noFill/>
                </a:ln>
                <a:solidFill>
                  <a:schemeClr val="tx2"/>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en la </a:t>
            </a: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fuente</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(CIDE, Brazil)</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Sobretasa</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1" i="0" u="none" strike="noStrike" kern="1200" cap="none" spc="0" normalizeH="0" noProof="0" dirty="0" smtClean="0">
                <a:ln>
                  <a:noFill/>
                </a:ln>
                <a:solidFill>
                  <a:schemeClr val="tx2"/>
                </a:solidFill>
                <a:effectLst/>
                <a:uLnTx/>
                <a:uFillTx/>
                <a:latin typeface="+mn-lt"/>
                <a:ea typeface="+mn-ea"/>
                <a:cs typeface="+mn-cs"/>
              </a:rPr>
              <a:t> al</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pasaje</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a:t>
            </a:r>
            <a:r>
              <a:rPr lang="en-US" sz="2000" b="1" dirty="0" err="1" smtClean="0">
                <a:solidFill>
                  <a:schemeClr val="tx2"/>
                </a:solidFill>
              </a:rPr>
              <a:t>Subte</a:t>
            </a:r>
            <a:r>
              <a:rPr lang="en-US" sz="2000" b="1" dirty="0" smtClean="0">
                <a:solidFill>
                  <a:schemeClr val="tx2"/>
                </a:solidFill>
              </a:rPr>
              <a:t>-BA, </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Argentina)</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Fondo</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de Royalties del </a:t>
            </a: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Petróleo</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(Rio de Janeiro)</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Operaciones</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Urbanas</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(São Paulo)</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000" b="1" i="0" u="none" strike="noStrike" kern="1200" cap="none" spc="0" normalizeH="0" baseline="0" noProof="0" dirty="0" smtClean="0">
                <a:ln>
                  <a:noFill/>
                </a:ln>
                <a:solidFill>
                  <a:schemeClr val="tx2"/>
                </a:solidFill>
                <a:effectLst/>
                <a:uLnTx/>
                <a:uFillTx/>
                <a:latin typeface="+mn-lt"/>
                <a:ea typeface="+mn-ea"/>
                <a:cs typeface="+mn-cs"/>
              </a:rPr>
              <a:t>PPPs (São Paulo)</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000" b="1" i="0" u="none" strike="noStrike" kern="1200" cap="none" spc="0" normalizeH="0" baseline="0" noProof="0" dirty="0">
              <a:ln>
                <a:noFill/>
              </a:ln>
              <a:solidFill>
                <a:schemeClr val="tx2"/>
              </a:solidFill>
              <a:effectLst/>
              <a:uLnTx/>
              <a:uFillTx/>
              <a:latin typeface="+mn-lt"/>
              <a:ea typeface="+mn-ea"/>
              <a:cs typeface="+mn-cs"/>
            </a:endParaRPr>
          </a:p>
        </p:txBody>
      </p:sp>
      <p:sp>
        <p:nvSpPr>
          <p:cNvPr id="4" name="Rectangle 4"/>
          <p:cNvSpPr txBox="1">
            <a:spLocks noChangeArrowheads="1"/>
          </p:cNvSpPr>
          <p:nvPr/>
        </p:nvSpPr>
        <p:spPr>
          <a:xfrm>
            <a:off x="4648200" y="1524000"/>
            <a:ext cx="3810000" cy="4572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000" b="1" i="0" u="none" strike="noStrike" kern="1200" cap="none" spc="0" normalizeH="0" baseline="0" noProof="0" dirty="0" err="1" smtClean="0">
                <a:ln>
                  <a:noFill/>
                </a:ln>
                <a:solidFill>
                  <a:srgbClr val="FF0000"/>
                </a:solidFill>
                <a:effectLst/>
                <a:uLnTx/>
                <a:uFillTx/>
                <a:latin typeface="+mn-lt"/>
                <a:ea typeface="+mn-ea"/>
                <a:cs typeface="+mn-cs"/>
              </a:rPr>
              <a:t>Mecanismos</a:t>
            </a:r>
            <a:r>
              <a:rPr kumimoji="0" lang="en-US" sz="2000" b="1" i="0" u="none" strike="noStrike" kern="1200" cap="none" spc="0" normalizeH="0" baseline="0" noProof="0" dirty="0" smtClean="0">
                <a:ln>
                  <a:noFill/>
                </a:ln>
                <a:solidFill>
                  <a:srgbClr val="FF0000"/>
                </a:solidFill>
                <a:effectLst/>
                <a:uLnTx/>
                <a:uFillTx/>
                <a:latin typeface="+mn-lt"/>
                <a:ea typeface="+mn-ea"/>
                <a:cs typeface="+mn-cs"/>
              </a:rPr>
              <a:t> </a:t>
            </a:r>
            <a:r>
              <a:rPr lang="en-US" sz="2000" b="1" dirty="0" smtClean="0">
                <a:solidFill>
                  <a:srgbClr val="FF0000"/>
                </a:solidFill>
              </a:rPr>
              <a:t> de </a:t>
            </a:r>
            <a:r>
              <a:rPr lang="en-US" sz="2000" b="1" dirty="0" err="1" smtClean="0">
                <a:solidFill>
                  <a:srgbClr val="FF0000"/>
                </a:solidFill>
              </a:rPr>
              <a:t>subsídio</a:t>
            </a:r>
            <a:r>
              <a:rPr lang="en-US" sz="2000" b="1" dirty="0" smtClean="0">
                <a:solidFill>
                  <a:srgbClr val="FF0000"/>
                </a:solidFill>
              </a:rPr>
              <a:t> a la </a:t>
            </a:r>
            <a:r>
              <a:rPr lang="en-US" sz="2000" b="1" dirty="0" err="1" smtClean="0">
                <a:solidFill>
                  <a:srgbClr val="FF0000"/>
                </a:solidFill>
              </a:rPr>
              <a:t>operación</a:t>
            </a:r>
            <a:r>
              <a:rPr lang="en-US" sz="2000" b="1" dirty="0" smtClean="0">
                <a:solidFill>
                  <a:srgbClr val="FF0000"/>
                </a:solidFill>
              </a:rPr>
              <a:t>/ </a:t>
            </a:r>
            <a:r>
              <a:rPr lang="en-US" sz="2000" b="1" dirty="0" err="1" smtClean="0">
                <a:solidFill>
                  <a:srgbClr val="FF0000"/>
                </a:solidFill>
              </a:rPr>
              <a:t>Mecanismos</a:t>
            </a:r>
            <a:r>
              <a:rPr lang="en-US" sz="2000" b="1" dirty="0" smtClean="0">
                <a:solidFill>
                  <a:srgbClr val="FF0000"/>
                </a:solidFill>
              </a:rPr>
              <a:t> de </a:t>
            </a:r>
            <a:r>
              <a:rPr lang="en-US" sz="2000" b="1" dirty="0" err="1" smtClean="0">
                <a:solidFill>
                  <a:srgbClr val="FF0000"/>
                </a:solidFill>
              </a:rPr>
              <a:t>subsídio</a:t>
            </a:r>
            <a:r>
              <a:rPr lang="en-US" sz="2000" b="1" dirty="0" smtClean="0">
                <a:solidFill>
                  <a:srgbClr val="FF0000"/>
                </a:solidFill>
              </a:rPr>
              <a:t> a la </a:t>
            </a:r>
            <a:r>
              <a:rPr lang="en-US" sz="2000" b="1" dirty="0" err="1" smtClean="0">
                <a:solidFill>
                  <a:srgbClr val="FF0000"/>
                </a:solidFill>
              </a:rPr>
              <a:t>tarifa</a:t>
            </a:r>
            <a:endParaRPr kumimoji="0" lang="en-US" sz="20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Ingresos</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generales</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Estado /</a:t>
            </a: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Municipalidad</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(São Paulo, Rio)</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Usuários</a:t>
            </a:r>
            <a:r>
              <a:rPr kumimoji="0" lang="en-US" sz="2000" b="1" i="0" u="none" strike="noStrike" kern="1200" cap="none" spc="0" normalizeH="0" noProof="0" dirty="0" smtClean="0">
                <a:ln>
                  <a:noFill/>
                </a:ln>
                <a:solidFill>
                  <a:schemeClr val="tx2"/>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(Buenos Aires, Argentina)</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000" b="1" i="0" u="none" strike="noStrike" kern="1200" cap="none" spc="0" normalizeH="0" baseline="0" noProof="0" dirty="0" smtClean="0">
                <a:ln>
                  <a:noFill/>
                </a:ln>
                <a:solidFill>
                  <a:schemeClr val="tx2"/>
                </a:solidFill>
                <a:effectLst/>
                <a:uLnTx/>
                <a:uFillTx/>
                <a:latin typeface="+mn-lt"/>
                <a:ea typeface="+mn-ea"/>
                <a:cs typeface="+mn-cs"/>
              </a:rPr>
              <a:t>Vale-</a:t>
            </a: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Transporte</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000" b="1" i="0" u="none" strike="noStrike" kern="1200" cap="none" spc="0" normalizeH="0" baseline="0" noProof="0" dirty="0" err="1" smtClean="0">
                <a:ln>
                  <a:noFill/>
                </a:ln>
                <a:solidFill>
                  <a:schemeClr val="tx2"/>
                </a:solidFill>
                <a:effectLst/>
                <a:uLnTx/>
                <a:uFillTx/>
                <a:latin typeface="+mn-lt"/>
                <a:ea typeface="+mn-ea"/>
                <a:cs typeface="+mn-cs"/>
              </a:rPr>
              <a:t>Brazil,empleadores</a:t>
            </a:r>
            <a:r>
              <a:rPr kumimoji="0" lang="en-US" sz="2000" b="1" i="0" u="none" strike="noStrike" kern="1200" cap="none" spc="0" normalizeH="0" baseline="0" noProof="0" dirty="0" smtClean="0">
                <a:ln>
                  <a:noFill/>
                </a:ln>
                <a:solidFill>
                  <a:schemeClr val="tx2"/>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0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533400" y="0"/>
            <a:ext cx="8229600" cy="591312"/>
          </a:xfrm>
          <a:prstGeom prst="rect">
            <a:avLst/>
          </a:prstGeom>
          <a:solidFill>
            <a:srgbClr val="FFFF00"/>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Distorsiones </a:t>
            </a:r>
            <a:r>
              <a:rPr kumimoji="0" lang="es-ES" sz="24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de precios </a:t>
            </a:r>
            <a:endParaRPr kumimoji="0" lang="en-US" sz="24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Content Placeholder 1"/>
          <p:cNvSpPr txBox="1">
            <a:spLocks/>
          </p:cNvSpPr>
          <p:nvPr/>
        </p:nvSpPr>
        <p:spPr>
          <a:xfrm>
            <a:off x="457200" y="609600"/>
            <a:ext cx="8229600" cy="438912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s-ES" sz="2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Carro recibe </a:t>
            </a:r>
            <a:r>
              <a:rPr kumimoji="0" lang="es-ES" sz="2400" b="0" i="0" u="none" strike="noStrike" kern="1200" cap="none" spc="0" normalizeH="0" baseline="0" noProof="0" dirty="0" err="1" smtClean="0">
                <a:ln>
                  <a:noFill/>
                </a:ln>
                <a:solidFill>
                  <a:schemeClr val="tx2"/>
                </a:solidFill>
                <a:effectLst/>
                <a:uLnTx/>
                <a:uFillTx/>
                <a:latin typeface="Arial" pitchFamily="34" charset="0"/>
                <a:ea typeface="+mn-ea"/>
                <a:cs typeface="Arial" pitchFamily="34" charset="0"/>
              </a:rPr>
              <a:t>subsídios</a:t>
            </a:r>
            <a:r>
              <a:rPr kumimoji="0" lang="es-ES" sz="2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 </a:t>
            </a:r>
            <a:r>
              <a:rPr kumimoji="0" lang="es-ES" sz="2400" b="0" i="0" u="sng" strike="noStrike" kern="1200" cap="none" spc="0" normalizeH="0" baseline="0" noProof="0" dirty="0" smtClean="0">
                <a:ln>
                  <a:noFill/>
                </a:ln>
                <a:solidFill>
                  <a:schemeClr val="tx2"/>
                </a:solidFill>
                <a:effectLst/>
                <a:uLnTx/>
                <a:uFillTx/>
                <a:latin typeface="Arial" pitchFamily="34" charset="0"/>
                <a:ea typeface="+mn-ea"/>
                <a:cs typeface="Arial" pitchFamily="34" charset="0"/>
              </a:rPr>
              <a:t>implícitos</a:t>
            </a:r>
            <a:r>
              <a:rPr kumimoji="0" lang="es-ES" sz="2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 que fomentan su uso</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s-ES" sz="2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Transporte público recibe subsidios </a:t>
            </a:r>
            <a:r>
              <a:rPr kumimoji="0" lang="es-ES" sz="2400" b="0" i="0" u="sng" strike="noStrike" kern="1200" cap="none" spc="0" normalizeH="0" baseline="0" noProof="0" dirty="0" smtClean="0">
                <a:ln>
                  <a:noFill/>
                </a:ln>
                <a:solidFill>
                  <a:schemeClr val="tx2"/>
                </a:solidFill>
                <a:effectLst/>
                <a:uLnTx/>
                <a:uFillTx/>
                <a:latin typeface="Arial" pitchFamily="34" charset="0"/>
                <a:ea typeface="+mn-ea"/>
                <a:cs typeface="Arial" pitchFamily="34" charset="0"/>
              </a:rPr>
              <a:t>explícitos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s-ES" sz="2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Falla de mercado</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s-ES" sz="2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Transporte urbano está típicamente desfinanciado </a:t>
            </a:r>
          </a:p>
        </p:txBody>
      </p:sp>
      <p:sp>
        <p:nvSpPr>
          <p:cNvPr id="4" name="Footer Placeholder 3"/>
          <p:cNvSpPr>
            <a:spLocks noGrp="1"/>
          </p:cNvSpPr>
          <p:nvPr>
            <p:ph type="ftr" sz="quarter" idx="11"/>
          </p:nvPr>
        </p:nvSpPr>
        <p:spPr>
          <a:xfrm>
            <a:off x="2667000" y="6356350"/>
            <a:ext cx="3352800" cy="365125"/>
          </a:xfrm>
        </p:spPr>
        <p:txBody>
          <a:bodyPr/>
          <a:lstStyle/>
          <a:p>
            <a:endParaRPr lang="en-US"/>
          </a:p>
        </p:txBody>
      </p:sp>
      <p:sp>
        <p:nvSpPr>
          <p:cNvPr id="5" name="Rectangle 4"/>
          <p:cNvSpPr/>
          <p:nvPr/>
        </p:nvSpPr>
        <p:spPr>
          <a:xfrm>
            <a:off x="304800" y="3657600"/>
            <a:ext cx="8610600" cy="3046988"/>
          </a:xfrm>
          <a:prstGeom prst="rect">
            <a:avLst/>
          </a:prstGeom>
        </p:spPr>
        <p:txBody>
          <a:bodyPr wrap="square">
            <a:spAutoFit/>
          </a:bodyPr>
          <a:lstStyle/>
          <a:p>
            <a:pPr>
              <a:buFont typeface="Arial" pitchFamily="34" charset="0"/>
              <a:buChar char="•"/>
            </a:pPr>
            <a:r>
              <a:rPr lang="es-ES" sz="2400" b="1" dirty="0" smtClean="0">
                <a:latin typeface="Arial" pitchFamily="34" charset="0"/>
                <a:cs typeface="Arial" pitchFamily="34" charset="0"/>
              </a:rPr>
              <a:t>             Sistema </a:t>
            </a:r>
            <a:r>
              <a:rPr lang="es-ES" sz="2400" b="1" dirty="0" smtClean="0">
                <a:latin typeface="Arial" pitchFamily="34" charset="0"/>
                <a:cs typeface="Arial" pitchFamily="34" charset="0"/>
              </a:rPr>
              <a:t>de transporte debería generar todos </a:t>
            </a:r>
            <a:r>
              <a:rPr lang="es-ES" sz="2400" b="1" dirty="0" smtClean="0">
                <a:latin typeface="Arial" pitchFamily="34" charset="0"/>
                <a:cs typeface="Arial" pitchFamily="34" charset="0"/>
              </a:rPr>
              <a:t>		    sus </a:t>
            </a:r>
            <a:r>
              <a:rPr lang="es-ES" sz="2400" b="1" dirty="0" smtClean="0">
                <a:latin typeface="Arial" pitchFamily="34" charset="0"/>
                <a:cs typeface="Arial" pitchFamily="34" charset="0"/>
              </a:rPr>
              <a:t>ingresos , ser auto-suficiente</a:t>
            </a:r>
          </a:p>
          <a:p>
            <a:pPr>
              <a:buFont typeface="Arial" pitchFamily="34" charset="0"/>
              <a:buChar char="•"/>
            </a:pPr>
            <a:r>
              <a:rPr lang="es-ES" sz="2400" b="1" dirty="0" smtClean="0">
                <a:latin typeface="Arial" pitchFamily="34" charset="0"/>
                <a:cs typeface="Arial" pitchFamily="34" charset="0"/>
              </a:rPr>
              <a:t>              Pero </a:t>
            </a:r>
            <a:r>
              <a:rPr lang="es-ES" sz="2400" b="1" dirty="0" smtClean="0">
                <a:latin typeface="Arial" pitchFamily="34" charset="0"/>
                <a:cs typeface="Arial" pitchFamily="34" charset="0"/>
              </a:rPr>
              <a:t>beneficios del sistema de transporte van </a:t>
            </a:r>
            <a:r>
              <a:rPr lang="es-ES" sz="2400" b="1" dirty="0" smtClean="0">
                <a:latin typeface="Arial" pitchFamily="34" charset="0"/>
                <a:cs typeface="Arial" pitchFamily="34" charset="0"/>
              </a:rPr>
              <a:t>	 	    más allá </a:t>
            </a:r>
            <a:r>
              <a:rPr lang="es-ES" sz="2400" b="1" dirty="0" smtClean="0">
                <a:latin typeface="Arial" pitchFamily="34" charset="0"/>
                <a:cs typeface="Arial" pitchFamily="34" charset="0"/>
              </a:rPr>
              <a:t>de la movilidad y la accesibilidad </a:t>
            </a:r>
          </a:p>
          <a:p>
            <a:pPr>
              <a:buFont typeface="Arial" pitchFamily="34" charset="0"/>
              <a:buChar char="•"/>
            </a:pPr>
            <a:r>
              <a:rPr lang="es-ES" sz="2400" b="1" dirty="0" smtClean="0">
                <a:latin typeface="Arial" pitchFamily="34" charset="0"/>
                <a:cs typeface="Arial" pitchFamily="34" charset="0"/>
              </a:rPr>
              <a:t>              Más </a:t>
            </a:r>
            <a:r>
              <a:rPr lang="es-ES" sz="2400" b="1" dirty="0" smtClean="0">
                <a:latin typeface="Arial" pitchFamily="34" charset="0"/>
                <a:cs typeface="Arial" pitchFamily="34" charset="0"/>
              </a:rPr>
              <a:t>aún, beneficios van más allá de ciudad </a:t>
            </a:r>
            <a:r>
              <a:rPr lang="es-ES" sz="2400" b="1" dirty="0" smtClean="0">
                <a:latin typeface="Arial" pitchFamily="34" charset="0"/>
                <a:cs typeface="Arial" pitchFamily="34" charset="0"/>
              </a:rPr>
              <a:t>	   	    misma </a:t>
            </a:r>
            <a:endParaRPr lang="es-ES" sz="2400" b="1" dirty="0" smtClean="0">
              <a:latin typeface="Arial" pitchFamily="34" charset="0"/>
              <a:cs typeface="Arial" pitchFamily="34" charset="0"/>
            </a:endParaRPr>
          </a:p>
          <a:p>
            <a:pPr>
              <a:buFont typeface="Arial" pitchFamily="34" charset="0"/>
              <a:buChar char="•"/>
            </a:pPr>
            <a:r>
              <a:rPr lang="es-ES" sz="2400" b="1" dirty="0" smtClean="0">
                <a:latin typeface="Arial" pitchFamily="34" charset="0"/>
                <a:cs typeface="Arial" pitchFamily="34" charset="0"/>
              </a:rPr>
              <a:t>              Esto </a:t>
            </a:r>
            <a:r>
              <a:rPr lang="es-ES" sz="2400" b="1" dirty="0" smtClean="0">
                <a:latin typeface="Arial" pitchFamily="34" charset="0"/>
                <a:cs typeface="Arial" pitchFamily="34" charset="0"/>
              </a:rPr>
              <a:t>justifica el uso de varias fuentes de </a:t>
            </a:r>
            <a:r>
              <a:rPr lang="es-ES" sz="2400" b="1" dirty="0" smtClean="0">
                <a:latin typeface="Arial" pitchFamily="34" charset="0"/>
                <a:cs typeface="Arial" pitchFamily="34" charset="0"/>
              </a:rPr>
              <a:t> 	 	    financiación </a:t>
            </a:r>
            <a:r>
              <a:rPr lang="es-ES" sz="2400" b="1" dirty="0" smtClean="0">
                <a:latin typeface="Arial" pitchFamily="34" charset="0"/>
                <a:cs typeface="Arial" pitchFamily="34" charset="0"/>
              </a:rPr>
              <a:t>de varios niveles de gobierno </a:t>
            </a:r>
          </a:p>
        </p:txBody>
      </p:sp>
      <p:sp>
        <p:nvSpPr>
          <p:cNvPr id="6" name="Rectangle 5"/>
          <p:cNvSpPr/>
          <p:nvPr/>
        </p:nvSpPr>
        <p:spPr>
          <a:xfrm>
            <a:off x="2209800" y="2819400"/>
            <a:ext cx="4447696" cy="461665"/>
          </a:xfrm>
          <a:prstGeom prst="rect">
            <a:avLst/>
          </a:prstGeom>
          <a:solidFill>
            <a:srgbClr val="92D050"/>
          </a:solidFill>
        </p:spPr>
        <p:txBody>
          <a:bodyPr wrap="square">
            <a:spAutoFit/>
          </a:bodyPr>
          <a:lstStyle/>
          <a:p>
            <a:pPr algn="ctr"/>
            <a:r>
              <a:rPr lang="es-ES" sz="2400" dirty="0" smtClean="0"/>
              <a:t>¿LA SITUACIÓN DESEADA?</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nvSpPr>
        <p:spPr>
          <a:xfrm>
            <a:off x="838200" y="228600"/>
            <a:ext cx="7696200" cy="533400"/>
          </a:xfrm>
          <a:prstGeom prst="rect">
            <a:avLst/>
          </a:prstGeom>
          <a:solidFill>
            <a:srgbClr val="FFFF00"/>
          </a:solidFill>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S" sz="2800" dirty="0" smtClean="0"/>
              <a:t>Papel del Gobierno Nacional</a:t>
            </a:r>
            <a:endParaRPr lang="en-US" sz="2800" dirty="0"/>
          </a:p>
        </p:txBody>
      </p:sp>
      <p:sp>
        <p:nvSpPr>
          <p:cNvPr id="3" name="Content Placeholder 1"/>
          <p:cNvSpPr>
            <a:spLocks noGrp="1"/>
          </p:cNvSpPr>
          <p:nvPr/>
        </p:nvSpPr>
        <p:spPr>
          <a:xfrm>
            <a:off x="228600" y="762000"/>
            <a:ext cx="8305800" cy="57912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S" sz="2000" dirty="0" smtClean="0">
                <a:latin typeface="Arial" pitchFamily="34" charset="0"/>
                <a:cs typeface="Arial" pitchFamily="34" charset="0"/>
              </a:rPr>
              <a:t>Ciudades generan beneficios a la economía nacional que van más allá de la ciudad misma</a:t>
            </a:r>
          </a:p>
          <a:p>
            <a:r>
              <a:rPr lang="es-ES" sz="2000" dirty="0" smtClean="0">
                <a:latin typeface="Arial" pitchFamily="34" charset="0"/>
                <a:cs typeface="Arial" pitchFamily="34" charset="0"/>
              </a:rPr>
              <a:t>No ayudar a ciudades genera grandes costos a economía nacional </a:t>
            </a:r>
          </a:p>
          <a:p>
            <a:r>
              <a:rPr lang="es-ES" sz="2000" dirty="0" smtClean="0">
                <a:latin typeface="Arial" pitchFamily="34" charset="0"/>
                <a:cs typeface="Arial" pitchFamily="34" charset="0"/>
              </a:rPr>
              <a:t>Gobierno nacional debe ayudar a financiar costos de capital y posiblemente de operación</a:t>
            </a:r>
          </a:p>
          <a:p>
            <a:r>
              <a:rPr lang="es-ES" sz="2000" dirty="0" smtClean="0">
                <a:latin typeface="Arial" pitchFamily="34" charset="0"/>
                <a:cs typeface="Arial" pitchFamily="34" charset="0"/>
              </a:rPr>
              <a:t>Gobierno Nacional </a:t>
            </a:r>
            <a:r>
              <a:rPr lang="es-ES" sz="2000" dirty="0" smtClean="0">
                <a:latin typeface="Arial" pitchFamily="34" charset="0"/>
                <a:cs typeface="Arial" pitchFamily="34" charset="0"/>
              </a:rPr>
              <a:t>crea </a:t>
            </a:r>
            <a:r>
              <a:rPr lang="es-ES" sz="2000" dirty="0" smtClean="0">
                <a:latin typeface="Arial" pitchFamily="34" charset="0"/>
                <a:cs typeface="Arial" pitchFamily="34" charset="0"/>
              </a:rPr>
              <a:t>el clima </a:t>
            </a:r>
            <a:r>
              <a:rPr lang="es-ES" sz="2000" dirty="0" err="1" smtClean="0">
                <a:latin typeface="Arial" pitchFamily="34" charset="0"/>
                <a:cs typeface="Arial" pitchFamily="34" charset="0"/>
              </a:rPr>
              <a:t>propício</a:t>
            </a:r>
            <a:r>
              <a:rPr lang="es-ES" sz="2000" dirty="0" smtClean="0">
                <a:latin typeface="Arial" pitchFamily="34" charset="0"/>
                <a:cs typeface="Arial" pitchFamily="34" charset="0"/>
              </a:rPr>
              <a:t> para </a:t>
            </a:r>
            <a:r>
              <a:rPr lang="es-ES" sz="2000" dirty="0" err="1" smtClean="0">
                <a:latin typeface="Arial" pitchFamily="34" charset="0"/>
                <a:cs typeface="Arial" pitchFamily="34" charset="0"/>
              </a:rPr>
              <a:t>PPPs</a:t>
            </a:r>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Gobierno nacional fija reglas claras</a:t>
            </a:r>
          </a:p>
          <a:p>
            <a:pPr lvl="2"/>
            <a:r>
              <a:rPr lang="es-ES" sz="2000" b="1" dirty="0" smtClean="0">
                <a:solidFill>
                  <a:srgbClr val="FF0000"/>
                </a:solidFill>
                <a:latin typeface="Arial" pitchFamily="34" charset="0"/>
                <a:cs typeface="Arial" pitchFamily="34" charset="0"/>
              </a:rPr>
              <a:t>Ciudades grandes: ayudarlas a solucionar problemas ya existentes con sistemas de transporte masivo y otras reformas</a:t>
            </a:r>
          </a:p>
          <a:p>
            <a:pPr lvl="2"/>
            <a:r>
              <a:rPr lang="es-ES" sz="1600" b="1" dirty="0" smtClean="0">
                <a:solidFill>
                  <a:srgbClr val="FF0000"/>
                </a:solidFill>
                <a:latin typeface="Arial" pitchFamily="34" charset="0"/>
                <a:cs typeface="Arial" pitchFamily="34" charset="0"/>
              </a:rPr>
              <a:t>Ciudades pequeñas: ayudarlas a solucionar desde hoy problemas futuros.</a:t>
            </a:r>
          </a:p>
          <a:p>
            <a:r>
              <a:rPr lang="es-ES" sz="2000" b="1" dirty="0" smtClean="0">
                <a:solidFill>
                  <a:srgbClr val="FF0000"/>
                </a:solidFill>
                <a:latin typeface="Arial" pitchFamily="34" charset="0"/>
                <a:cs typeface="Arial" pitchFamily="34" charset="0"/>
              </a:rPr>
              <a:t> </a:t>
            </a:r>
            <a:r>
              <a:rPr lang="es-ES" sz="2000" dirty="0" smtClean="0">
                <a:latin typeface="Arial" pitchFamily="34" charset="0"/>
                <a:cs typeface="Arial" pitchFamily="34" charset="0"/>
              </a:rPr>
              <a:t>Permitir que ciudades recauden directamente por el uso del sistema de transporte </a:t>
            </a:r>
          </a:p>
          <a:p>
            <a:pPr lvl="2"/>
            <a:r>
              <a:rPr lang="es-ES" sz="1800" b="1" i="1" dirty="0" smtClean="0">
                <a:latin typeface="Arial" pitchFamily="34" charset="0"/>
                <a:cs typeface="Arial" pitchFamily="34" charset="0"/>
              </a:rPr>
              <a:t>Ejemplo: sobretasa a combustibles con dedicación específica al sistema de transporte, actualización fácil de base catastral, cobro por el uso del automóvil, etc.</a:t>
            </a:r>
            <a:endParaRPr lang="en-US" sz="1800" b="1" i="1" dirty="0" smtClean="0">
              <a:latin typeface="Arial" pitchFamily="34" charset="0"/>
              <a:cs typeface="Arial" pitchFamily="34" charset="0"/>
            </a:endParaRPr>
          </a:p>
          <a:p>
            <a:pPr lvl="2"/>
            <a:endParaRPr lang="en-US" sz="1900" b="1" dirty="0" smtClean="0">
              <a:solidFill>
                <a:srgbClr val="FF0000"/>
              </a:solidFill>
              <a:latin typeface="Arial" pitchFamily="34" charset="0"/>
              <a:cs typeface="Arial" pitchFamily="34" charset="0"/>
            </a:endParaRPr>
          </a:p>
          <a:p>
            <a:endParaRPr lang="en-US" sz="2800" dirty="0">
              <a:latin typeface="Arial" pitchFamily="34" charset="0"/>
              <a:cs typeface="Arial" pitchFamily="34" charset="0"/>
            </a:endParaRPr>
          </a:p>
        </p:txBody>
      </p:sp>
      <p:sp>
        <p:nvSpPr>
          <p:cNvPr id="4" name="Footer Placeholder 3"/>
          <p:cNvSpPr>
            <a:spLocks noGrp="1"/>
          </p:cNvSpPr>
          <p:nvPr/>
        </p:nvSpPr>
        <p:spPr>
          <a:xfrm>
            <a:off x="2476501" y="6042406"/>
            <a:ext cx="3352800" cy="365125"/>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nvSpPr>
        <p:spPr>
          <a:xfrm>
            <a:off x="304800" y="0"/>
            <a:ext cx="8229600" cy="627888"/>
          </a:xfrm>
          <a:prstGeom prst="rect">
            <a:avLst/>
          </a:prstGeom>
          <a:solidFill>
            <a:srgbClr val="92D050"/>
          </a:solidFill>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S" sz="3600" dirty="0" smtClean="0"/>
              <a:t>Papel de las ciudades</a:t>
            </a:r>
            <a:endParaRPr lang="en-US" sz="3600" dirty="0"/>
          </a:p>
        </p:txBody>
      </p:sp>
      <p:sp>
        <p:nvSpPr>
          <p:cNvPr id="3" name="Content Placeholder 1"/>
          <p:cNvSpPr>
            <a:spLocks noGrp="1"/>
          </p:cNvSpPr>
          <p:nvPr/>
        </p:nvSpPr>
        <p:spPr>
          <a:xfrm>
            <a:off x="228600" y="762000"/>
            <a:ext cx="6248400" cy="4495800"/>
          </a:xfrm>
          <a:prstGeom prst="rect">
            <a:avLst/>
          </a:prstGeom>
        </p:spPr>
        <p:txBody>
          <a:bodyPr vert="horz">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S" sz="3200" dirty="0" smtClean="0">
                <a:latin typeface="Arial" pitchFamily="34" charset="0"/>
                <a:cs typeface="Arial" pitchFamily="34" charset="0"/>
              </a:rPr>
              <a:t>Tener sólida base tributaria como impuesto predial</a:t>
            </a:r>
          </a:p>
          <a:p>
            <a:r>
              <a:rPr lang="es-ES" sz="3200" dirty="0" smtClean="0">
                <a:latin typeface="Arial" pitchFamily="34" charset="0"/>
                <a:cs typeface="Arial" pitchFamily="34" charset="0"/>
              </a:rPr>
              <a:t>Impuesto predial bien administrado es excelente fuente de ingresos y tiene sustento teórico para destinar parte del recaudo al sistema de transporte </a:t>
            </a:r>
          </a:p>
          <a:p>
            <a:pPr marL="274320" lvl="1" indent="-274320">
              <a:buClr>
                <a:schemeClr val="accent3"/>
              </a:buClr>
              <a:buSzPct val="95000"/>
            </a:pPr>
            <a:r>
              <a:rPr lang="es-ES" sz="3200" dirty="0" smtClean="0">
                <a:latin typeface="Arial" pitchFamily="34" charset="0"/>
                <a:cs typeface="Arial" pitchFamily="34" charset="0"/>
              </a:rPr>
              <a:t>Si propiedades se benefician por el sistema de transporte, entonces deben pagar por ello</a:t>
            </a:r>
          </a:p>
          <a:p>
            <a:pPr marL="274320" lvl="1" indent="-274320">
              <a:buClr>
                <a:schemeClr val="accent3"/>
              </a:buClr>
              <a:buSzPct val="95000"/>
            </a:pPr>
            <a:r>
              <a:rPr lang="es-ES" sz="3200" dirty="0" err="1" smtClean="0">
                <a:latin typeface="Arial" pitchFamily="34" charset="0"/>
                <a:cs typeface="Arial" pitchFamily="34" charset="0"/>
              </a:rPr>
              <a:t>Imlementar</a:t>
            </a:r>
            <a:r>
              <a:rPr lang="es-ES" sz="3200" dirty="0" smtClean="0">
                <a:latin typeface="Arial" pitchFamily="34" charset="0"/>
                <a:cs typeface="Arial" pitchFamily="34" charset="0"/>
              </a:rPr>
              <a:t> </a:t>
            </a:r>
            <a:r>
              <a:rPr lang="es-ES" sz="3200" dirty="0" err="1" smtClean="0">
                <a:latin typeface="Arial" pitchFamily="34" charset="0"/>
                <a:cs typeface="Arial" pitchFamily="34" charset="0"/>
              </a:rPr>
              <a:t>Operacione</a:t>
            </a:r>
            <a:r>
              <a:rPr lang="es-ES" sz="3200" dirty="0" smtClean="0">
                <a:latin typeface="Arial" pitchFamily="34" charset="0"/>
                <a:cs typeface="Arial" pitchFamily="34" charset="0"/>
              </a:rPr>
              <a:t> Urbanas</a:t>
            </a:r>
          </a:p>
          <a:p>
            <a:r>
              <a:rPr lang="es-ES" sz="3200" dirty="0" smtClean="0">
                <a:latin typeface="Arial" pitchFamily="34" charset="0"/>
                <a:cs typeface="Arial" pitchFamily="34" charset="0"/>
              </a:rPr>
              <a:t>Financiar transporte sostenible</a:t>
            </a:r>
          </a:p>
          <a:p>
            <a:r>
              <a:rPr lang="es-ES" sz="3200" dirty="0" smtClean="0">
                <a:latin typeface="Arial" pitchFamily="34" charset="0"/>
                <a:cs typeface="Arial" pitchFamily="34" charset="0"/>
              </a:rPr>
              <a:t>Transporte masivo:</a:t>
            </a:r>
          </a:p>
          <a:p>
            <a:pPr marL="548640" lvl="2" indent="-274320">
              <a:buClr>
                <a:schemeClr val="accent3"/>
              </a:buClr>
              <a:buSzPct val="95000"/>
            </a:pPr>
            <a:r>
              <a:rPr lang="es-ES" sz="3200" dirty="0" smtClean="0">
                <a:latin typeface="Arial" pitchFamily="34" charset="0"/>
                <a:cs typeface="Arial" pitchFamily="34" charset="0"/>
              </a:rPr>
              <a:t>Capital a fondo perdido (en asocio con gobierno nacional)</a:t>
            </a:r>
          </a:p>
          <a:p>
            <a:pPr marL="548640" lvl="2" indent="-274320">
              <a:buClr>
                <a:schemeClr val="accent3"/>
              </a:buClr>
              <a:buSzPct val="95000"/>
            </a:pPr>
            <a:r>
              <a:rPr lang="es-ES" sz="3200" dirty="0" smtClean="0">
                <a:latin typeface="Arial" pitchFamily="34" charset="0"/>
                <a:cs typeface="Arial" pitchFamily="34" charset="0"/>
              </a:rPr>
              <a:t>Operación y mantenimiento con tarifa (papel para el sector privado)</a:t>
            </a:r>
          </a:p>
          <a:p>
            <a:r>
              <a:rPr lang="es-ES" sz="3200" dirty="0" smtClean="0">
                <a:latin typeface="Arial" pitchFamily="34" charset="0"/>
                <a:cs typeface="Arial" pitchFamily="34" charset="0"/>
              </a:rPr>
              <a:t>Transporte no motorizado</a:t>
            </a:r>
          </a:p>
          <a:p>
            <a:pPr marL="548640" lvl="2" indent="-274320">
              <a:buClr>
                <a:schemeClr val="accent3"/>
              </a:buClr>
              <a:buSzPct val="95000"/>
            </a:pPr>
            <a:r>
              <a:rPr lang="es-ES" sz="3200" dirty="0" smtClean="0">
                <a:latin typeface="Arial" pitchFamily="34" charset="0"/>
                <a:cs typeface="Arial" pitchFamily="34" charset="0"/>
              </a:rPr>
              <a:t>Capital y O&amp;M a fondo perdido </a:t>
            </a:r>
            <a:endParaRPr lang="en-US" sz="3200" dirty="0" smtClean="0">
              <a:latin typeface="Arial" pitchFamily="34" charset="0"/>
              <a:cs typeface="Arial" pitchFamily="34" charset="0"/>
            </a:endParaRPr>
          </a:p>
          <a:p>
            <a:pPr marL="274320" lvl="1" indent="-274320">
              <a:buClr>
                <a:schemeClr val="accent3"/>
              </a:buClr>
              <a:buSzPct val="95000"/>
            </a:pPr>
            <a:endParaRPr lang="es-ES" sz="3200" dirty="0" smtClean="0">
              <a:latin typeface="Arial" pitchFamily="34" charset="0"/>
              <a:cs typeface="Arial" pitchFamily="34" charset="0"/>
            </a:endParaRPr>
          </a:p>
          <a:p>
            <a:endParaRPr lang="en-US" dirty="0"/>
          </a:p>
        </p:txBody>
      </p:sp>
      <p:pic>
        <p:nvPicPr>
          <p:cNvPr id="4" name="Picture 3" descr="A:\curitibabusway.jpg"/>
          <p:cNvPicPr>
            <a:picLocks noChangeAspect="1" noChangeArrowheads="1"/>
          </p:cNvPicPr>
          <p:nvPr/>
        </p:nvPicPr>
        <p:blipFill>
          <a:blip r:embed="rId2" cstate="email">
            <a:lum bright="6000"/>
          </a:blip>
          <a:srcRect/>
          <a:stretch>
            <a:fillRect/>
          </a:stretch>
        </p:blipFill>
        <p:spPr bwMode="auto">
          <a:xfrm>
            <a:off x="6629400" y="0"/>
            <a:ext cx="2514600" cy="2667000"/>
          </a:xfrm>
          <a:prstGeom prst="rect">
            <a:avLst/>
          </a:prstGeom>
          <a:noFill/>
        </p:spPr>
      </p:pic>
      <p:sp>
        <p:nvSpPr>
          <p:cNvPr id="6" name="Footer Placeholder 5"/>
          <p:cNvSpPr>
            <a:spLocks noGrp="1"/>
          </p:cNvSpPr>
          <p:nvPr/>
        </p:nvSpPr>
        <p:spPr>
          <a:xfrm>
            <a:off x="2438400" y="5984494"/>
            <a:ext cx="3352800" cy="365125"/>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8" name="Picture 7" descr="http://www.protransporte.gob.pe/images/marcha_blanca/DSCN1773.JPG"/>
          <p:cNvPicPr>
            <a:picLocks noChangeAspect="1" noChangeArrowheads="1"/>
          </p:cNvPicPr>
          <p:nvPr/>
        </p:nvPicPr>
        <p:blipFill>
          <a:blip r:embed="rId3" cstate="email"/>
          <a:srcRect/>
          <a:stretch>
            <a:fillRect/>
          </a:stretch>
        </p:blipFill>
        <p:spPr bwMode="auto">
          <a:xfrm>
            <a:off x="6632593" y="2362200"/>
            <a:ext cx="2511407" cy="2188355"/>
          </a:xfrm>
          <a:prstGeom prst="rect">
            <a:avLst/>
          </a:prstGeom>
          <a:noFill/>
        </p:spPr>
      </p:pic>
      <p:pic>
        <p:nvPicPr>
          <p:cNvPr id="9" name="Picture 8" descr="33"/>
          <p:cNvPicPr>
            <a:picLocks noChangeAspect="1" noChangeArrowheads="1"/>
          </p:cNvPicPr>
          <p:nvPr/>
        </p:nvPicPr>
        <p:blipFill>
          <a:blip r:embed="rId4" cstate="print"/>
          <a:srcRect/>
          <a:stretch>
            <a:fillRect/>
          </a:stretch>
        </p:blipFill>
        <p:spPr bwMode="auto">
          <a:xfrm>
            <a:off x="6553200" y="4648201"/>
            <a:ext cx="2422872" cy="2209800"/>
          </a:xfrm>
          <a:prstGeom prst="rect">
            <a:avLst/>
          </a:prstGeom>
          <a:noFill/>
          <a:ln w="9525">
            <a:noFill/>
            <a:miter lim="800000"/>
            <a:headEnd/>
            <a:tailEnd/>
          </a:ln>
        </p:spPr>
      </p:pic>
      <p:pic>
        <p:nvPicPr>
          <p:cNvPr id="10" name="Picture 9"/>
          <p:cNvPicPr>
            <a:picLocks noChangeAspect="1" noChangeArrowheads="1"/>
          </p:cNvPicPr>
          <p:nvPr/>
        </p:nvPicPr>
        <p:blipFill>
          <a:blip r:embed="rId5" cstate="email"/>
          <a:srcRect/>
          <a:stretch>
            <a:fillRect/>
          </a:stretch>
        </p:blipFill>
        <p:spPr bwMode="auto">
          <a:xfrm>
            <a:off x="2057399" y="5029200"/>
            <a:ext cx="3471607"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nvSpPr>
        <p:spPr>
          <a:xfrm>
            <a:off x="419100" y="352044"/>
            <a:ext cx="8229600" cy="638556"/>
          </a:xfrm>
          <a:prstGeom prst="rect">
            <a:avLst/>
          </a:prstGeom>
          <a:solidFill>
            <a:srgbClr val="92D050"/>
          </a:solidFill>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s-ES" sz="3600" dirty="0" smtClean="0"/>
              <a:t>Papel de las ciudades</a:t>
            </a:r>
            <a:endParaRPr lang="en-US" sz="3600" dirty="0"/>
          </a:p>
        </p:txBody>
      </p:sp>
      <p:sp>
        <p:nvSpPr>
          <p:cNvPr id="3" name="Content Placeholder 1"/>
          <p:cNvSpPr>
            <a:spLocks noGrp="1"/>
          </p:cNvSpPr>
          <p:nvPr/>
        </p:nvSpPr>
        <p:spPr>
          <a:xfrm>
            <a:off x="419100" y="1583436"/>
            <a:ext cx="60198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s-ES" sz="2400" b="1" dirty="0" smtClean="0">
                <a:latin typeface="Arial" pitchFamily="34" charset="0"/>
                <a:cs typeface="Arial" pitchFamily="34" charset="0"/>
              </a:rPr>
              <a:t>Cobrar por infraestructura “no sostenible”</a:t>
            </a:r>
          </a:p>
          <a:p>
            <a:r>
              <a:rPr lang="es-ES" sz="2400" b="1" dirty="0" smtClean="0">
                <a:latin typeface="Arial" pitchFamily="34" charset="0"/>
                <a:cs typeface="Arial" pitchFamily="34" charset="0"/>
              </a:rPr>
              <a:t>Autopistas urbanas: </a:t>
            </a:r>
          </a:p>
          <a:p>
            <a:pPr marL="548640" lvl="2" indent="-274320">
              <a:buClr>
                <a:schemeClr val="accent3"/>
              </a:buClr>
              <a:buSzPct val="95000"/>
            </a:pPr>
            <a:r>
              <a:rPr lang="es-ES" sz="2400" b="1" dirty="0" smtClean="0">
                <a:latin typeface="Arial" pitchFamily="34" charset="0"/>
                <a:cs typeface="Arial" pitchFamily="34" charset="0"/>
              </a:rPr>
              <a:t>Financiadas con peajes y el mínimo posible de subsidio público </a:t>
            </a:r>
          </a:p>
          <a:p>
            <a:r>
              <a:rPr lang="es-ES" sz="2400" b="1" dirty="0" smtClean="0">
                <a:latin typeface="Arial" pitchFamily="34" charset="0"/>
                <a:cs typeface="Arial" pitchFamily="34" charset="0"/>
              </a:rPr>
              <a:t>Cobrar por el uso del automóvil</a:t>
            </a:r>
          </a:p>
          <a:p>
            <a:pPr marL="548640" lvl="2" indent="-274320">
              <a:buClr>
                <a:schemeClr val="accent3"/>
              </a:buClr>
              <a:buSzPct val="95000"/>
            </a:pPr>
            <a:r>
              <a:rPr lang="es-ES" sz="2400" b="1" dirty="0" smtClean="0">
                <a:latin typeface="Arial" pitchFamily="34" charset="0"/>
                <a:cs typeface="Arial" pitchFamily="34" charset="0"/>
              </a:rPr>
              <a:t>Cobrar por estacionamiento </a:t>
            </a:r>
          </a:p>
          <a:p>
            <a:pPr marL="548640" lvl="2" indent="-274320">
              <a:buClr>
                <a:schemeClr val="accent3"/>
              </a:buClr>
              <a:buSzPct val="95000"/>
            </a:pPr>
            <a:r>
              <a:rPr lang="es-ES" sz="2400" b="1" dirty="0" smtClean="0">
                <a:latin typeface="Arial" pitchFamily="34" charset="0"/>
                <a:cs typeface="Arial" pitchFamily="34" charset="0"/>
              </a:rPr>
              <a:t>Cobrar por entrar </a:t>
            </a:r>
            <a:r>
              <a:rPr lang="es-ES" sz="2400" b="1" dirty="0" smtClean="0">
                <a:latin typeface="Arial" pitchFamily="34" charset="0"/>
                <a:cs typeface="Arial" pitchFamily="34" charset="0"/>
              </a:rPr>
              <a:t>al </a:t>
            </a:r>
            <a:r>
              <a:rPr lang="es-ES" sz="2400" b="1" dirty="0" smtClean="0">
                <a:latin typeface="Arial" pitchFamily="34" charset="0"/>
                <a:cs typeface="Arial" pitchFamily="34" charset="0"/>
              </a:rPr>
              <a:t>centro</a:t>
            </a:r>
          </a:p>
          <a:p>
            <a:pPr marL="548640" lvl="2" indent="-274320">
              <a:buClr>
                <a:schemeClr val="accent3"/>
              </a:buClr>
              <a:buSzPct val="95000"/>
            </a:pPr>
            <a:r>
              <a:rPr lang="es-ES" sz="2400" b="1" dirty="0" smtClean="0">
                <a:latin typeface="Arial" pitchFamily="34" charset="0"/>
                <a:cs typeface="Arial" pitchFamily="34" charset="0"/>
              </a:rPr>
              <a:t>Cobrar por usar las vías</a:t>
            </a:r>
          </a:p>
        </p:txBody>
      </p:sp>
      <p:sp>
        <p:nvSpPr>
          <p:cNvPr id="4" name="Footer Placeholder 3"/>
          <p:cNvSpPr>
            <a:spLocks noGrp="1"/>
          </p:cNvSpPr>
          <p:nvPr/>
        </p:nvSpPr>
        <p:spPr>
          <a:xfrm>
            <a:off x="2628900" y="6004306"/>
            <a:ext cx="3352800" cy="365125"/>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5" name="Content Placeholder 3" descr="Martín basket abril 2004 018"/>
          <p:cNvPicPr>
            <a:picLocks noChangeAspect="1" noChangeArrowheads="1"/>
          </p:cNvPicPr>
          <p:nvPr/>
        </p:nvPicPr>
        <p:blipFill>
          <a:blip r:embed="rId2" cstate="print"/>
          <a:srcRect/>
          <a:stretch>
            <a:fillRect/>
          </a:stretch>
        </p:blipFill>
        <p:spPr bwMode="auto">
          <a:xfrm>
            <a:off x="5497563" y="4433475"/>
            <a:ext cx="3608337" cy="20724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Indice</a:t>
            </a:r>
            <a:endParaRPr lang="en-US" dirty="0"/>
          </a:p>
        </p:txBody>
      </p:sp>
      <p:sp>
        <p:nvSpPr>
          <p:cNvPr id="3" name="Content Placeholder 2"/>
          <p:cNvSpPr>
            <a:spLocks noGrp="1"/>
          </p:cNvSpPr>
          <p:nvPr>
            <p:ph idx="1"/>
          </p:nvPr>
        </p:nvSpPr>
        <p:spPr>
          <a:xfrm>
            <a:off x="457200" y="1219200"/>
            <a:ext cx="8686800" cy="4525963"/>
          </a:xfrm>
        </p:spPr>
        <p:txBody>
          <a:bodyPr/>
          <a:lstStyle/>
          <a:p>
            <a:r>
              <a:rPr lang="en-US" sz="2400" b="1" dirty="0" err="1" smtClean="0">
                <a:solidFill>
                  <a:srgbClr val="FF0000"/>
                </a:solidFill>
              </a:rPr>
              <a:t>Crecimiento</a:t>
            </a:r>
            <a:r>
              <a:rPr lang="en-US" sz="2400" b="1" dirty="0" smtClean="0">
                <a:solidFill>
                  <a:srgbClr val="FF0000"/>
                </a:solidFill>
              </a:rPr>
              <a:t> </a:t>
            </a:r>
            <a:r>
              <a:rPr lang="en-US" sz="2400" b="1" dirty="0" err="1" smtClean="0">
                <a:solidFill>
                  <a:srgbClr val="FF0000"/>
                </a:solidFill>
              </a:rPr>
              <a:t>economico</a:t>
            </a:r>
            <a:r>
              <a:rPr lang="en-US" sz="2400" b="1" dirty="0" smtClean="0">
                <a:solidFill>
                  <a:srgbClr val="FF0000"/>
                </a:solidFill>
              </a:rPr>
              <a:t>, </a:t>
            </a:r>
            <a:r>
              <a:rPr lang="en-US" sz="2400" b="1" dirty="0" err="1" smtClean="0">
                <a:solidFill>
                  <a:srgbClr val="FF0000"/>
                </a:solidFill>
              </a:rPr>
              <a:t>urbanización,pobreza</a:t>
            </a:r>
            <a:r>
              <a:rPr lang="en-US" sz="2400" b="1" dirty="0" smtClean="0">
                <a:solidFill>
                  <a:srgbClr val="FF0000"/>
                </a:solidFill>
              </a:rPr>
              <a:t> </a:t>
            </a:r>
            <a:r>
              <a:rPr lang="en-US" sz="2400" b="1" dirty="0" smtClean="0">
                <a:solidFill>
                  <a:srgbClr val="FF0000"/>
                </a:solidFill>
              </a:rPr>
              <a:t>y </a:t>
            </a:r>
            <a:r>
              <a:rPr lang="en-US" sz="2400" b="1" dirty="0" err="1" smtClean="0">
                <a:solidFill>
                  <a:srgbClr val="FF0000"/>
                </a:solidFill>
              </a:rPr>
              <a:t>transporte</a:t>
            </a:r>
            <a:r>
              <a:rPr lang="en-US" sz="2400" b="1" dirty="0" smtClean="0">
                <a:solidFill>
                  <a:srgbClr val="FF0000"/>
                </a:solidFill>
              </a:rPr>
              <a:t> </a:t>
            </a:r>
            <a:r>
              <a:rPr lang="en-US" sz="2400" b="1" dirty="0" err="1" smtClean="0">
                <a:solidFill>
                  <a:srgbClr val="FF0000"/>
                </a:solidFill>
              </a:rPr>
              <a:t>urbano</a:t>
            </a:r>
            <a:endParaRPr lang="en-US" sz="2400" b="1" dirty="0" smtClean="0">
              <a:solidFill>
                <a:srgbClr val="FF0000"/>
              </a:solidFill>
            </a:endParaRPr>
          </a:p>
          <a:p>
            <a:r>
              <a:rPr lang="en-US" sz="2400" b="1" dirty="0" err="1" smtClean="0">
                <a:solidFill>
                  <a:schemeClr val="tx1"/>
                </a:solidFill>
              </a:rPr>
              <a:t>Transporte</a:t>
            </a:r>
            <a:r>
              <a:rPr lang="en-US" sz="2400" b="1" dirty="0" smtClean="0">
                <a:solidFill>
                  <a:schemeClr val="tx1"/>
                </a:solidFill>
              </a:rPr>
              <a:t> </a:t>
            </a:r>
            <a:r>
              <a:rPr lang="en-US" sz="2400" b="1" dirty="0" err="1" smtClean="0">
                <a:solidFill>
                  <a:schemeClr val="tx1"/>
                </a:solidFill>
              </a:rPr>
              <a:t>Urbano</a:t>
            </a:r>
            <a:r>
              <a:rPr lang="en-US" sz="2400" b="1" dirty="0" smtClean="0">
                <a:solidFill>
                  <a:schemeClr val="tx1"/>
                </a:solidFill>
              </a:rPr>
              <a:t>: Como romper el </a:t>
            </a:r>
            <a:r>
              <a:rPr lang="en-US" sz="2400" b="1" dirty="0" err="1" smtClean="0">
                <a:solidFill>
                  <a:schemeClr val="tx1"/>
                </a:solidFill>
              </a:rPr>
              <a:t>circulo</a:t>
            </a:r>
            <a:r>
              <a:rPr lang="en-US" sz="2400" b="1" dirty="0" smtClean="0">
                <a:solidFill>
                  <a:schemeClr val="tx1"/>
                </a:solidFill>
              </a:rPr>
              <a:t> </a:t>
            </a:r>
            <a:r>
              <a:rPr lang="en-US" sz="2400" b="1" dirty="0" err="1" smtClean="0">
                <a:solidFill>
                  <a:schemeClr val="tx1"/>
                </a:solidFill>
              </a:rPr>
              <a:t>vicioso</a:t>
            </a:r>
            <a:endParaRPr lang="en-US" sz="2400" b="1" dirty="0" smtClean="0">
              <a:solidFill>
                <a:schemeClr val="tx1"/>
              </a:solidFill>
            </a:endParaRPr>
          </a:p>
          <a:p>
            <a:r>
              <a:rPr lang="en-US" sz="2400" b="1" dirty="0" smtClean="0"/>
              <a:t>Los </a:t>
            </a:r>
            <a:r>
              <a:rPr lang="en-US" sz="2400" b="1" dirty="0" err="1" smtClean="0"/>
              <a:t>quatro</a:t>
            </a:r>
            <a:r>
              <a:rPr lang="en-US" sz="2400" b="1" dirty="0" smtClean="0"/>
              <a:t> </a:t>
            </a:r>
            <a:r>
              <a:rPr lang="en-US" sz="2400" b="1" dirty="0" err="1" smtClean="0"/>
              <a:t>pilares</a:t>
            </a:r>
            <a:endParaRPr lang="en-US" sz="2400" b="1" dirty="0" smtClean="0"/>
          </a:p>
          <a:p>
            <a:r>
              <a:rPr lang="en-US" sz="2400" b="1" dirty="0" err="1" smtClean="0"/>
              <a:t>Pero</a:t>
            </a:r>
            <a:r>
              <a:rPr lang="en-US" sz="2400" b="1" dirty="0" smtClean="0"/>
              <a:t> </a:t>
            </a:r>
            <a:r>
              <a:rPr lang="en-US" sz="2400" b="1" dirty="0" err="1" smtClean="0"/>
              <a:t>quién</a:t>
            </a:r>
            <a:r>
              <a:rPr lang="en-US" sz="2400" b="1" dirty="0" smtClean="0"/>
              <a:t> </a:t>
            </a:r>
            <a:r>
              <a:rPr lang="en-US" sz="2400" b="1" dirty="0" err="1" smtClean="0"/>
              <a:t>financia</a:t>
            </a:r>
            <a:r>
              <a:rPr lang="en-US" sz="2400" b="1" dirty="0" smtClean="0"/>
              <a:t>?</a:t>
            </a:r>
          </a:p>
          <a:p>
            <a:r>
              <a:rPr lang="en-US" sz="2400" b="1" dirty="0" err="1" smtClean="0"/>
              <a:t>Nuestro</a:t>
            </a:r>
            <a:r>
              <a:rPr lang="en-US" sz="2400" b="1" dirty="0" smtClean="0"/>
              <a:t> </a:t>
            </a:r>
            <a:r>
              <a:rPr lang="en-US" sz="2400" b="1" dirty="0" err="1" smtClean="0"/>
              <a:t>programa</a:t>
            </a:r>
            <a:r>
              <a:rPr lang="en-US" sz="2400" b="1" dirty="0" smtClean="0"/>
              <a:t> principal en México</a:t>
            </a:r>
          </a:p>
          <a:p>
            <a:r>
              <a:rPr lang="en-US" sz="2400" b="1" dirty="0" smtClean="0"/>
              <a:t>PPPs (PPS): </a:t>
            </a:r>
            <a:r>
              <a:rPr lang="en-US" sz="2400" b="1" dirty="0" err="1" smtClean="0"/>
              <a:t>Lecciones</a:t>
            </a:r>
            <a:r>
              <a:rPr lang="en-US" sz="2400" b="1" dirty="0" smtClean="0"/>
              <a:t> </a:t>
            </a:r>
            <a:r>
              <a:rPr lang="en-US" sz="2400" b="1" dirty="0" err="1" smtClean="0"/>
              <a:t>aprendidas</a:t>
            </a:r>
            <a:endParaRPr lang="en-US" sz="2400" b="1" dirty="0" smtClean="0"/>
          </a:p>
          <a:p>
            <a:r>
              <a:rPr lang="en-US" sz="2400" b="1" dirty="0" err="1" smtClean="0"/>
              <a:t>Recomendaciones</a:t>
            </a:r>
            <a:r>
              <a:rPr lang="en-US" sz="2400" b="1" dirty="0" smtClean="0"/>
              <a:t> </a:t>
            </a:r>
            <a:r>
              <a:rPr lang="en-US" sz="2400" b="1" dirty="0" err="1" smtClean="0"/>
              <a:t>para</a:t>
            </a:r>
            <a:r>
              <a:rPr lang="en-US" sz="2400" b="1" dirty="0" smtClean="0"/>
              <a:t> el design de PPPs</a:t>
            </a:r>
          </a:p>
          <a:p>
            <a:r>
              <a:rPr lang="en-US" sz="2400" b="1" dirty="0" err="1" smtClean="0"/>
              <a:t>Grupo</a:t>
            </a:r>
            <a:r>
              <a:rPr lang="en-US" sz="2400" b="1" dirty="0" smtClean="0"/>
              <a:t> del </a:t>
            </a:r>
            <a:r>
              <a:rPr lang="en-US" sz="2400" b="1" dirty="0" err="1" smtClean="0"/>
              <a:t>Banco</a:t>
            </a:r>
            <a:r>
              <a:rPr lang="en-US" sz="2400" b="1" dirty="0" smtClean="0"/>
              <a:t> Mundial : </a:t>
            </a:r>
          </a:p>
          <a:p>
            <a:r>
              <a:rPr lang="en-US" sz="2400" b="1" dirty="0" err="1" smtClean="0"/>
              <a:t>Instrumentos</a:t>
            </a:r>
            <a:r>
              <a:rPr lang="en-US" sz="2400" b="1" dirty="0" smtClean="0"/>
              <a:t> </a:t>
            </a:r>
            <a:r>
              <a:rPr lang="en-US" sz="2400" b="1" dirty="0" err="1" smtClean="0"/>
              <a:t>para</a:t>
            </a:r>
            <a:r>
              <a:rPr lang="en-US" sz="2400" b="1" dirty="0" smtClean="0"/>
              <a:t> </a:t>
            </a:r>
            <a:r>
              <a:rPr lang="en-US" sz="2400" b="1" dirty="0" err="1" smtClean="0"/>
              <a:t>Préstamos</a:t>
            </a:r>
            <a:r>
              <a:rPr lang="en-US" sz="2400" b="1" dirty="0" smtClean="0"/>
              <a:t> y </a:t>
            </a:r>
            <a:r>
              <a:rPr lang="en-US" sz="2400" b="1" dirty="0" err="1" smtClean="0"/>
              <a:t>Garantías</a:t>
            </a:r>
            <a:endParaRPr lang="en-US" sz="2400" b="1" dirty="0" smtClean="0"/>
          </a:p>
          <a:p>
            <a:endParaRPr lang="en-US" sz="2400"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nvSpPr>
        <p:spPr>
          <a:xfrm>
            <a:off x="228600" y="524256"/>
            <a:ext cx="8229600" cy="627888"/>
          </a:xfrm>
          <a:prstGeom prst="rect">
            <a:avLst/>
          </a:prstGeom>
          <a:solidFill>
            <a:srgbClr val="FFFF00"/>
          </a:solidFill>
        </p:spPr>
        <p:style>
          <a:lnRef idx="1">
            <a:schemeClr val="accent5"/>
          </a:lnRef>
          <a:fillRef idx="3">
            <a:schemeClr val="accent5"/>
          </a:fillRef>
          <a:effectRef idx="2">
            <a:schemeClr val="accent5"/>
          </a:effectRef>
          <a:fontRef idx="minor">
            <a:schemeClr val="lt1"/>
          </a:fontRef>
        </p:style>
        <p:txBody>
          <a:bodyPr vert="horz" lIns="0" rIns="0" bIns="0" anchor="b">
            <a:normAutofit fontScale="8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600" dirty="0" smtClean="0"/>
              <a:t>Conclusión sobe Mecanismos de Financiamiento</a:t>
            </a:r>
            <a:endParaRPr lang="en-US" sz="3600" dirty="0"/>
          </a:p>
        </p:txBody>
      </p:sp>
      <p:sp>
        <p:nvSpPr>
          <p:cNvPr id="3" name="Content Placeholder 1"/>
          <p:cNvSpPr>
            <a:spLocks noGrp="1"/>
          </p:cNvSpPr>
          <p:nvPr/>
        </p:nvSpPr>
        <p:spPr>
          <a:xfrm>
            <a:off x="304800" y="1524000"/>
            <a:ext cx="8229600" cy="4389120"/>
          </a:xfrm>
          <a:prstGeom prst="rect">
            <a:avLst/>
          </a:prstGeom>
        </p:spPr>
        <p:txBody>
          <a:bodyPr vert="horz">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endParaRPr lang="es-ES" sz="2400" dirty="0" smtClean="0">
              <a:latin typeface="Arial" pitchFamily="34" charset="0"/>
              <a:cs typeface="Arial" pitchFamily="34" charset="0"/>
            </a:endParaRPr>
          </a:p>
          <a:p>
            <a:pPr marL="0" lvl="2"/>
            <a:r>
              <a:rPr lang="es-ES" sz="2400" dirty="0" smtClean="0">
                <a:latin typeface="Arial" pitchFamily="34" charset="0"/>
                <a:cs typeface="Arial" pitchFamily="34" charset="0"/>
              </a:rPr>
              <a:t>	Financiar </a:t>
            </a:r>
            <a:r>
              <a:rPr lang="es-ES" sz="2400" dirty="0" smtClean="0">
                <a:latin typeface="Arial" pitchFamily="34" charset="0"/>
                <a:cs typeface="Arial" pitchFamily="34" charset="0"/>
              </a:rPr>
              <a:t>el transporte urbano requiere una mezcla de </a:t>
            </a:r>
            <a:r>
              <a:rPr lang="es-ES" sz="2400" dirty="0" smtClean="0">
                <a:latin typeface="Arial" pitchFamily="34" charset="0"/>
                <a:cs typeface="Arial" pitchFamily="34" charset="0"/>
              </a:rPr>
              <a:t>	recursos </a:t>
            </a:r>
            <a:r>
              <a:rPr lang="es-ES" sz="2400" dirty="0" smtClean="0">
                <a:latin typeface="Arial" pitchFamily="34" charset="0"/>
                <a:cs typeface="Arial" pitchFamily="34" charset="0"/>
              </a:rPr>
              <a:t>nacionales, locales, y privados</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	Prioridad </a:t>
            </a:r>
            <a:r>
              <a:rPr lang="es-ES" sz="2400" u="sng" dirty="0" smtClean="0">
                <a:latin typeface="Arial" pitchFamily="34" charset="0"/>
                <a:cs typeface="Arial" pitchFamily="34" charset="0"/>
              </a:rPr>
              <a:t>es financiar el transporte público </a:t>
            </a:r>
            <a:r>
              <a:rPr lang="es-ES" sz="2400" dirty="0" smtClean="0">
                <a:latin typeface="Arial" pitchFamily="34" charset="0"/>
                <a:cs typeface="Arial" pitchFamily="34" charset="0"/>
              </a:rPr>
              <a:t>y el </a:t>
            </a:r>
            <a:r>
              <a:rPr lang="es-ES" sz="2400" u="sng" dirty="0" smtClean="0">
                <a:latin typeface="Arial" pitchFamily="34" charset="0"/>
                <a:cs typeface="Arial" pitchFamily="34" charset="0"/>
              </a:rPr>
              <a:t>transporte </a:t>
            </a:r>
            <a:r>
              <a:rPr lang="es-ES" sz="2400" u="sng" dirty="0" smtClean="0">
                <a:latin typeface="Arial" pitchFamily="34" charset="0"/>
                <a:cs typeface="Arial" pitchFamily="34" charset="0"/>
              </a:rPr>
              <a:t>	no </a:t>
            </a:r>
            <a:r>
              <a:rPr lang="es-ES" sz="2400" u="sng" dirty="0" smtClean="0">
                <a:latin typeface="Arial" pitchFamily="34" charset="0"/>
                <a:cs typeface="Arial" pitchFamily="34" charset="0"/>
              </a:rPr>
              <a:t>motorizado</a:t>
            </a:r>
            <a:r>
              <a:rPr lang="es-ES" sz="2400" dirty="0" smtClean="0">
                <a:latin typeface="Arial" pitchFamily="34" charset="0"/>
                <a:cs typeface="Arial" pitchFamily="34" charset="0"/>
              </a:rPr>
              <a:t> para inducir </a:t>
            </a:r>
            <a:r>
              <a:rPr lang="es-ES" sz="2400" u="sng" dirty="0" smtClean="0">
                <a:latin typeface="Arial" pitchFamily="34" charset="0"/>
                <a:cs typeface="Arial" pitchFamily="34" charset="0"/>
              </a:rPr>
              <a:t>cambio modal hacia modos </a:t>
            </a:r>
            <a:r>
              <a:rPr lang="es-ES" sz="2400" u="sng" dirty="0" smtClean="0">
                <a:latin typeface="Arial" pitchFamily="34" charset="0"/>
                <a:cs typeface="Arial" pitchFamily="34" charset="0"/>
              </a:rPr>
              <a:t>	eficientes</a:t>
            </a:r>
            <a:endParaRPr lang="es-ES" sz="2400" u="sng" dirty="0" smtClean="0">
              <a:latin typeface="Arial" pitchFamily="34" charset="0"/>
              <a:cs typeface="Arial" pitchFamily="34" charset="0"/>
            </a:endParaRP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	Cobrar </a:t>
            </a:r>
            <a:r>
              <a:rPr lang="es-ES" sz="2400" dirty="0" smtClean="0">
                <a:latin typeface="Arial" pitchFamily="34" charset="0"/>
                <a:cs typeface="Arial" pitchFamily="34" charset="0"/>
              </a:rPr>
              <a:t>por el uso del automóvil es fundamental como </a:t>
            </a:r>
            <a:r>
              <a:rPr lang="es-ES" sz="2400" dirty="0" smtClean="0">
                <a:latin typeface="Arial" pitchFamily="34" charset="0"/>
                <a:cs typeface="Arial" pitchFamily="34" charset="0"/>
              </a:rPr>
              <a:t>	</a:t>
            </a:r>
            <a:r>
              <a:rPr lang="es-ES" sz="2400" u="sng" dirty="0" smtClean="0">
                <a:latin typeface="Arial" pitchFamily="34" charset="0"/>
                <a:cs typeface="Arial" pitchFamily="34" charset="0"/>
              </a:rPr>
              <a:t>fuente </a:t>
            </a:r>
            <a:r>
              <a:rPr lang="es-ES" sz="2400" u="sng" dirty="0" smtClean="0">
                <a:latin typeface="Arial" pitchFamily="34" charset="0"/>
                <a:cs typeface="Arial" pitchFamily="34" charset="0"/>
              </a:rPr>
              <a:t>de recursos</a:t>
            </a:r>
            <a:r>
              <a:rPr lang="es-ES" sz="2400" dirty="0" smtClean="0">
                <a:latin typeface="Arial" pitchFamily="34" charset="0"/>
                <a:cs typeface="Arial" pitchFamily="34" charset="0"/>
              </a:rPr>
              <a:t> y para inducir un </a:t>
            </a:r>
            <a:r>
              <a:rPr lang="es-ES" sz="2400" u="sng" dirty="0" smtClean="0">
                <a:latin typeface="Arial" pitchFamily="34" charset="0"/>
                <a:cs typeface="Arial" pitchFamily="34" charset="0"/>
              </a:rPr>
              <a:t>cambio modal hacia </a:t>
            </a:r>
            <a:r>
              <a:rPr lang="es-ES" sz="2400" u="sng" dirty="0" smtClean="0">
                <a:latin typeface="Arial" pitchFamily="34" charset="0"/>
                <a:cs typeface="Arial" pitchFamily="34" charset="0"/>
              </a:rPr>
              <a:t>	modos </a:t>
            </a:r>
            <a:r>
              <a:rPr lang="es-ES" sz="2400" u="sng" dirty="0" smtClean="0">
                <a:latin typeface="Arial" pitchFamily="34" charset="0"/>
                <a:cs typeface="Arial" pitchFamily="34" charset="0"/>
              </a:rPr>
              <a:t>eficientes</a:t>
            </a: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	Los </a:t>
            </a:r>
            <a:r>
              <a:rPr lang="es-ES" sz="2400" dirty="0" smtClean="0">
                <a:latin typeface="Arial" pitchFamily="34" charset="0"/>
                <a:cs typeface="Arial" pitchFamily="34" charset="0"/>
              </a:rPr>
              <a:t>bancos de desarrollo tienen un papel si son invitados </a:t>
            </a:r>
          </a:p>
          <a:p>
            <a:endParaRPr lang="en-US" dirty="0"/>
          </a:p>
        </p:txBody>
      </p:sp>
      <p:sp>
        <p:nvSpPr>
          <p:cNvPr id="4" name="Footer Placeholder 3"/>
          <p:cNvSpPr>
            <a:spLocks noGrp="1"/>
          </p:cNvSpPr>
          <p:nvPr/>
        </p:nvSpPr>
        <p:spPr>
          <a:xfrm>
            <a:off x="2438400" y="5908294"/>
            <a:ext cx="3352800" cy="365125"/>
          </a:xfrm>
          <a:prstGeom prst="rect">
            <a:avLst/>
          </a:prstGeom>
        </p:spPr>
        <p:txBody>
          <a:bodyPr vert="horz" lIns="0" tIns="0" rIns="0" b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Right Arrow 4"/>
          <p:cNvSpPr/>
          <p:nvPr/>
        </p:nvSpPr>
        <p:spPr>
          <a:xfrm>
            <a:off x="304800" y="2743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04800" y="1828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28600" y="3962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04800" y="5105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Indice</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Content Placeholder 2"/>
          <p:cNvSpPr txBox="1">
            <a:spLocks/>
          </p:cNvSpPr>
          <p:nvPr/>
        </p:nvSpPr>
        <p:spPr>
          <a:xfrm>
            <a:off x="457200" y="1219200"/>
            <a:ext cx="86868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effectLst/>
                <a:uLnTx/>
                <a:uFillTx/>
                <a:latin typeface="+mn-lt"/>
                <a:ea typeface="+mn-ea"/>
                <a:cs typeface="+mn-cs"/>
              </a:rPr>
              <a:t>Crecimiento</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economico</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urbanización,pobreza</a:t>
            </a:r>
            <a:r>
              <a:rPr kumimoji="0" lang="en-US" sz="2400" b="1" i="0" u="none" strike="noStrike" kern="1200" cap="none" spc="0" normalizeH="0" baseline="0" noProof="0" dirty="0" smtClean="0">
                <a:ln>
                  <a:noFill/>
                </a:ln>
                <a:effectLst/>
                <a:uLnTx/>
                <a:uFillTx/>
                <a:latin typeface="+mn-lt"/>
                <a:ea typeface="+mn-ea"/>
                <a:cs typeface="+mn-cs"/>
              </a:rPr>
              <a:t> y </a:t>
            </a:r>
            <a:r>
              <a:rPr kumimoji="0" lang="en-US" sz="2400" b="1" i="0" u="none" strike="noStrike" kern="1200" cap="none" spc="0" normalizeH="0" baseline="0" noProof="0" dirty="0" err="1" smtClean="0">
                <a:ln>
                  <a:noFill/>
                </a:ln>
                <a:effectLst/>
                <a:uLnTx/>
                <a:uFillTx/>
                <a:latin typeface="+mn-lt"/>
                <a:ea typeface="+mn-ea"/>
                <a:cs typeface="+mn-cs"/>
              </a:rPr>
              <a:t>transporte</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urbano</a:t>
            </a:r>
            <a:endParaRPr kumimoji="0" lang="en-US" sz="24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Transporte</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Urbano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Como romper el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circulo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vicioso</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Los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quatro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pilares</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Pero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quién</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financia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Nuestro</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programa</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principal en México</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PPPs (PPS):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Lecciones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aprendidas</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Recomendaciones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para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el design de PPPs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Grupo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del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Banco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Mundial :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Instrumentos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para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Préstamos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y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Garantías</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066800"/>
            <a:ext cx="8534400" cy="4801314"/>
          </a:xfrm>
          <a:prstGeom prst="rect">
            <a:avLst/>
          </a:prstGeom>
          <a:solidFill>
            <a:srgbClr val="92D050"/>
          </a:solidFill>
        </p:spPr>
        <p:txBody>
          <a:bodyPr wrap="square">
            <a:spAutoFit/>
          </a:bodyPr>
          <a:lstStyle/>
          <a:p>
            <a:pPr marL="6350" lvl="1">
              <a:buFont typeface="Arial" pitchFamily="34" charset="0"/>
              <a:buChar char="•"/>
            </a:pPr>
            <a:r>
              <a:rPr lang="es-ES" sz="2400" b="1" dirty="0" smtClean="0"/>
              <a:t>     El </a:t>
            </a:r>
            <a:r>
              <a:rPr lang="es-ES" sz="2400" b="1" dirty="0" smtClean="0"/>
              <a:t>Gobierno de México ha definido al período 2007-2012 como el sexenio de la infraestructura, adoptando varias importantes acciones para impulsar su expansión y mejora. </a:t>
            </a:r>
            <a:endParaRPr lang="es-ES" sz="2400" b="1" dirty="0" smtClean="0"/>
          </a:p>
          <a:p>
            <a:pPr lvl="1"/>
            <a:endParaRPr lang="es-ES" b="1" dirty="0" smtClean="0"/>
          </a:p>
          <a:p>
            <a:pPr marL="6350" lvl="1">
              <a:buFont typeface="Arial" pitchFamily="34" charset="0"/>
              <a:buChar char="•"/>
            </a:pPr>
            <a:r>
              <a:rPr lang="es-ES" sz="2400" b="1" dirty="0" smtClean="0"/>
              <a:t> </a:t>
            </a:r>
            <a:r>
              <a:rPr lang="es-ES" sz="2400" b="1" dirty="0" smtClean="0"/>
              <a:t>    Entre </a:t>
            </a:r>
            <a:r>
              <a:rPr lang="es-ES" sz="2400" b="1" dirty="0" smtClean="0"/>
              <a:t>los diversos sectores que componen la infraestructura se incluye al transporte masivo de personas, que ha ido ganando en importancia ante la creciente demanda de movilidad de la población. </a:t>
            </a:r>
            <a:endParaRPr lang="es-ES" sz="2400" b="1" dirty="0" smtClean="0"/>
          </a:p>
          <a:p>
            <a:pPr marL="6350" lvl="1">
              <a:buFont typeface="Arial" pitchFamily="34" charset="0"/>
              <a:buChar char="•"/>
            </a:pPr>
            <a:endParaRPr lang="es-ES" sz="2400" b="1" dirty="0" smtClean="0"/>
          </a:p>
          <a:p>
            <a:pPr marL="6350" lvl="1">
              <a:buFont typeface="Arial" pitchFamily="34" charset="0"/>
              <a:buChar char="•"/>
            </a:pPr>
            <a:r>
              <a:rPr lang="es-ES" sz="2400" b="1" dirty="0" smtClean="0"/>
              <a:t>    Con </a:t>
            </a:r>
            <a:r>
              <a:rPr lang="es-ES" sz="2400" b="1" dirty="0" smtClean="0"/>
              <a:t>el fin de impulsar su desarrollo, el Gobierno le ha solicitado al Banco Mundial que colabore en la definición de un Programa Federal del Apoyo al Transporte Masivo, cuyos resultados se resumen en  </a:t>
            </a:r>
            <a:r>
              <a:rPr lang="es-ES" sz="2400" b="1" dirty="0" smtClean="0"/>
              <a:t>seguida </a:t>
            </a:r>
            <a:endParaRPr lang="en-US" sz="2400" b="1" dirty="0"/>
          </a:p>
        </p:txBody>
      </p:sp>
      <p:sp>
        <p:nvSpPr>
          <p:cNvPr id="6" name="TextBox 5"/>
          <p:cNvSpPr txBox="1"/>
          <p:nvPr/>
        </p:nvSpPr>
        <p:spPr>
          <a:xfrm>
            <a:off x="0" y="0"/>
            <a:ext cx="9144000" cy="523220"/>
          </a:xfrm>
          <a:prstGeom prst="rect">
            <a:avLst/>
          </a:prstGeom>
          <a:solidFill>
            <a:srgbClr val="FF0000"/>
          </a:solidFill>
        </p:spPr>
        <p:txBody>
          <a:bodyPr wrap="square" rtlCol="0">
            <a:spAutoFit/>
          </a:bodyPr>
          <a:lstStyle/>
          <a:p>
            <a:pPr algn="ctr"/>
            <a:r>
              <a:rPr lang="en-US" sz="2800" b="1" dirty="0" smtClean="0"/>
              <a:t>México :</a:t>
            </a:r>
            <a:r>
              <a:rPr lang="es-ES" sz="2800" b="1" dirty="0" smtClean="0"/>
              <a:t>Programa Federal del Apoyo al Transporte Masivo</a:t>
            </a:r>
            <a:endParaRPr lang="en-US" sz="2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114300" y="1680338"/>
            <a:ext cx="4419600" cy="4625609"/>
          </a:xfrm>
          <a:prstGeom prst="rect">
            <a:avLst/>
          </a:prstGeom>
        </p:spPr>
        <p:txBody>
          <a:bodyPr vert="horz">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dirty="0" smtClean="0"/>
              <a:t>Las 35  </a:t>
            </a:r>
            <a:r>
              <a:rPr lang="en-US" sz="2400" dirty="0" err="1" smtClean="0"/>
              <a:t>más</a:t>
            </a:r>
            <a:r>
              <a:rPr lang="en-US" sz="2400" dirty="0" smtClean="0"/>
              <a:t> </a:t>
            </a:r>
            <a:r>
              <a:rPr lang="en-US" sz="2400" dirty="0" err="1" smtClean="0"/>
              <a:t>grandes</a:t>
            </a:r>
            <a:r>
              <a:rPr lang="en-US" sz="2400" dirty="0" smtClean="0"/>
              <a:t> </a:t>
            </a:r>
            <a:r>
              <a:rPr lang="en-US" sz="2400" dirty="0" err="1" smtClean="0"/>
              <a:t>ciudades</a:t>
            </a:r>
            <a:r>
              <a:rPr lang="en-US" sz="2400" dirty="0" smtClean="0"/>
              <a:t> </a:t>
            </a:r>
            <a:r>
              <a:rPr lang="en-US" sz="2400" dirty="0" err="1" smtClean="0"/>
              <a:t>concentrán</a:t>
            </a:r>
            <a:r>
              <a:rPr lang="en-US" sz="2400" dirty="0" smtClean="0"/>
              <a:t>  </a:t>
            </a:r>
            <a:r>
              <a:rPr lang="en-US" sz="2400" dirty="0" smtClean="0"/>
              <a:t>53% </a:t>
            </a:r>
            <a:r>
              <a:rPr lang="en-US" sz="2400" dirty="0" smtClean="0"/>
              <a:t>de la </a:t>
            </a:r>
            <a:r>
              <a:rPr lang="en-US" sz="2400" dirty="0" err="1" smtClean="0"/>
              <a:t>población</a:t>
            </a:r>
            <a:r>
              <a:rPr lang="en-US" sz="2400" dirty="0" smtClean="0"/>
              <a:t> de  </a:t>
            </a:r>
            <a:r>
              <a:rPr lang="en-US" sz="2400" dirty="0" smtClean="0"/>
              <a:t>Mexico</a:t>
            </a:r>
          </a:p>
          <a:p>
            <a:r>
              <a:rPr lang="en-US" sz="2400" dirty="0" smtClean="0"/>
              <a:t>2 </a:t>
            </a:r>
            <a:r>
              <a:rPr lang="en-US" sz="2400" dirty="0" smtClean="0"/>
              <a:t>a</a:t>
            </a:r>
            <a:r>
              <a:rPr lang="en-US" sz="2400" dirty="0" smtClean="0"/>
              <a:t> </a:t>
            </a:r>
            <a:r>
              <a:rPr lang="en-US" sz="2400" dirty="0" smtClean="0"/>
              <a:t>5% </a:t>
            </a:r>
            <a:r>
              <a:rPr lang="en-US" sz="2400" dirty="0" smtClean="0"/>
              <a:t>de </a:t>
            </a:r>
            <a:r>
              <a:rPr lang="en-US" sz="2400" dirty="0" err="1" smtClean="0"/>
              <a:t>crecimiento</a:t>
            </a:r>
            <a:r>
              <a:rPr lang="en-US" sz="2400" dirty="0" smtClean="0"/>
              <a:t> annual </a:t>
            </a:r>
            <a:r>
              <a:rPr lang="en-US" sz="2400" dirty="0" err="1" smtClean="0"/>
              <a:t>urbano</a:t>
            </a:r>
            <a:r>
              <a:rPr lang="en-US" sz="2400" dirty="0" smtClean="0"/>
              <a:t> com </a:t>
            </a:r>
            <a:r>
              <a:rPr lang="en-US" sz="2400" dirty="0" err="1" smtClean="0"/>
              <a:t>desarollo</a:t>
            </a:r>
            <a:r>
              <a:rPr lang="en-US" sz="2400" dirty="0" smtClean="0"/>
              <a:t> de </a:t>
            </a:r>
            <a:r>
              <a:rPr lang="en-US" sz="2400" dirty="0" err="1" smtClean="0"/>
              <a:t>baja</a:t>
            </a:r>
            <a:r>
              <a:rPr lang="en-US" sz="2400" dirty="0" smtClean="0"/>
              <a:t> </a:t>
            </a:r>
            <a:r>
              <a:rPr lang="en-US" sz="2400" dirty="0" err="1" smtClean="0"/>
              <a:t>densidad</a:t>
            </a:r>
            <a:r>
              <a:rPr lang="en-US" sz="2400" dirty="0" smtClean="0"/>
              <a:t> </a:t>
            </a:r>
            <a:endParaRPr lang="en-US" sz="2400" dirty="0" smtClean="0"/>
          </a:p>
          <a:p>
            <a:r>
              <a:rPr lang="en-US" sz="2400" dirty="0" err="1" smtClean="0"/>
              <a:t>Á</a:t>
            </a:r>
            <a:r>
              <a:rPr lang="en-US" sz="2400" dirty="0" err="1" smtClean="0"/>
              <a:t>rea</a:t>
            </a:r>
            <a:r>
              <a:rPr lang="en-US" sz="2400" dirty="0" smtClean="0"/>
              <a:t> </a:t>
            </a:r>
            <a:r>
              <a:rPr lang="en-US" sz="2400" dirty="0" err="1" smtClean="0"/>
              <a:t>Urbano</a:t>
            </a:r>
            <a:r>
              <a:rPr lang="en-US" sz="2400" dirty="0" smtClean="0"/>
              <a:t> </a:t>
            </a:r>
            <a:r>
              <a:rPr lang="en-US" sz="2400" dirty="0" err="1" smtClean="0"/>
              <a:t>crece</a:t>
            </a:r>
            <a:r>
              <a:rPr lang="en-US" sz="2400" dirty="0" smtClean="0"/>
              <a:t> </a:t>
            </a:r>
            <a:r>
              <a:rPr lang="en-US" sz="2400" dirty="0" smtClean="0"/>
              <a:t>50 Ha </a:t>
            </a:r>
            <a:r>
              <a:rPr lang="en-US" sz="2400" dirty="0" err="1" smtClean="0"/>
              <a:t>por</a:t>
            </a:r>
            <a:r>
              <a:rPr lang="en-US" sz="2400" dirty="0" smtClean="0"/>
              <a:t> </a:t>
            </a:r>
            <a:r>
              <a:rPr lang="en-US" sz="2400" dirty="0" err="1" smtClean="0"/>
              <a:t>dia</a:t>
            </a:r>
            <a:r>
              <a:rPr lang="en-US" sz="2400" dirty="0" smtClean="0"/>
              <a:t>!</a:t>
            </a:r>
            <a:endParaRPr lang="en-US" sz="2400" dirty="0" smtClean="0"/>
          </a:p>
          <a:p>
            <a:r>
              <a:rPr lang="en-US" sz="2400" dirty="0" err="1" smtClean="0"/>
              <a:t>Número</a:t>
            </a:r>
            <a:r>
              <a:rPr lang="en-US" sz="2400" dirty="0" smtClean="0"/>
              <a:t> de </a:t>
            </a:r>
            <a:r>
              <a:rPr lang="en-US" sz="2400" dirty="0" err="1" smtClean="0"/>
              <a:t>casas</a:t>
            </a:r>
            <a:r>
              <a:rPr lang="en-US" sz="2400" dirty="0" smtClean="0"/>
              <a:t> </a:t>
            </a:r>
            <a:r>
              <a:rPr lang="en-US" sz="2400" dirty="0" err="1" smtClean="0"/>
              <a:t>dberá</a:t>
            </a:r>
            <a:r>
              <a:rPr lang="en-US" sz="2400" dirty="0" smtClean="0"/>
              <a:t> </a:t>
            </a:r>
            <a:r>
              <a:rPr lang="en-US" sz="2400" dirty="0" err="1" smtClean="0"/>
              <a:t>doblar</a:t>
            </a:r>
            <a:r>
              <a:rPr lang="en-US" sz="2400" dirty="0" smtClean="0"/>
              <a:t> </a:t>
            </a:r>
            <a:r>
              <a:rPr lang="en-US" sz="2400" dirty="0" err="1" smtClean="0"/>
              <a:t>hasta</a:t>
            </a:r>
            <a:r>
              <a:rPr lang="en-US" sz="2400" dirty="0" smtClean="0"/>
              <a:t> 2035</a:t>
            </a:r>
          </a:p>
          <a:p>
            <a:r>
              <a:rPr lang="en-US" sz="2400" dirty="0" smtClean="0"/>
              <a:t>7% de </a:t>
            </a:r>
            <a:r>
              <a:rPr lang="en-US" sz="2400" dirty="0" err="1" smtClean="0"/>
              <a:t>crecimiento</a:t>
            </a:r>
            <a:r>
              <a:rPr lang="en-US" sz="2400" dirty="0" smtClean="0"/>
              <a:t> annual en </a:t>
            </a:r>
            <a:r>
              <a:rPr lang="en-US" sz="2400" dirty="0" err="1" smtClean="0"/>
              <a:t>motorización—principalmente</a:t>
            </a:r>
            <a:r>
              <a:rPr lang="en-US" sz="2400" dirty="0" smtClean="0"/>
              <a:t> </a:t>
            </a:r>
            <a:r>
              <a:rPr lang="en-US" sz="2400" dirty="0" err="1" smtClean="0"/>
              <a:t>carros</a:t>
            </a:r>
            <a:r>
              <a:rPr lang="en-US" sz="2400" dirty="0" smtClean="0"/>
              <a:t>, </a:t>
            </a:r>
            <a:r>
              <a:rPr lang="en-US" sz="2400" dirty="0" err="1" smtClean="0"/>
              <a:t>algunas</a:t>
            </a:r>
            <a:r>
              <a:rPr lang="en-US" sz="2400" dirty="0" smtClean="0"/>
              <a:t> </a:t>
            </a:r>
            <a:r>
              <a:rPr lang="en-US" sz="2400" dirty="0" err="1" smtClean="0"/>
              <a:t>motocicletas</a:t>
            </a:r>
            <a:r>
              <a:rPr lang="en-US" sz="2400" dirty="0" smtClean="0"/>
              <a:t> </a:t>
            </a:r>
          </a:p>
          <a:p>
            <a:r>
              <a:rPr lang="en-US" sz="2400" dirty="0" smtClean="0"/>
              <a:t>2008: 24 </a:t>
            </a:r>
            <a:r>
              <a:rPr lang="en-US" sz="2400" dirty="0" err="1" smtClean="0"/>
              <a:t>milliones</a:t>
            </a:r>
            <a:r>
              <a:rPr lang="en-US" sz="2400" dirty="0" smtClean="0"/>
              <a:t> de </a:t>
            </a:r>
            <a:r>
              <a:rPr lang="en-US" sz="2400" dirty="0" err="1" smtClean="0"/>
              <a:t>veículos</a:t>
            </a:r>
            <a:endParaRPr lang="en-US" sz="2400" dirty="0" smtClean="0"/>
          </a:p>
          <a:p>
            <a:r>
              <a:rPr lang="en-US" sz="2400" dirty="0" smtClean="0"/>
              <a:t>2030: 70 </a:t>
            </a:r>
            <a:r>
              <a:rPr lang="en-US" sz="2400" dirty="0" err="1" smtClean="0"/>
              <a:t>milliones</a:t>
            </a:r>
            <a:r>
              <a:rPr lang="en-US" sz="2400" dirty="0" smtClean="0"/>
              <a:t> de </a:t>
            </a:r>
            <a:r>
              <a:rPr lang="en-US" sz="2400" dirty="0" err="1" smtClean="0"/>
              <a:t>vehículos</a:t>
            </a:r>
            <a:endParaRPr lang="en-US" sz="2400" dirty="0" smtClean="0"/>
          </a:p>
          <a:p>
            <a:endParaRPr lang="en-US" sz="2400" dirty="0" smtClean="0"/>
          </a:p>
        </p:txBody>
      </p:sp>
      <p:sp>
        <p:nvSpPr>
          <p:cNvPr id="3" name="Slide Number Placeholder 3"/>
          <p:cNvSpPr>
            <a:spLocks noGrp="1"/>
          </p:cNvSpPr>
          <p:nvPr/>
        </p:nvSpPr>
        <p:spPr>
          <a:xfrm>
            <a:off x="8532972" y="6313091"/>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AF6DED-2241-4709-90CE-240923B56FD2}" type="slidenum">
              <a:rPr lang="en-US" smtClean="0"/>
              <a:pPr/>
              <a:t>23</a:t>
            </a:fld>
            <a:endParaRPr lang="en-US" dirty="0"/>
          </a:p>
        </p:txBody>
      </p:sp>
      <p:sp>
        <p:nvSpPr>
          <p:cNvPr id="4" name="Title 1"/>
          <p:cNvSpPr>
            <a:spLocks noGrp="1"/>
          </p:cNvSpPr>
          <p:nvPr/>
        </p:nvSpPr>
        <p:spPr>
          <a:xfrm>
            <a:off x="342900" y="179785"/>
            <a:ext cx="822960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err="1" smtClean="0"/>
              <a:t>Ciudades</a:t>
            </a:r>
            <a:r>
              <a:rPr lang="en-US" dirty="0" smtClean="0"/>
              <a:t> </a:t>
            </a:r>
            <a:r>
              <a:rPr lang="en-US" dirty="0" err="1" smtClean="0"/>
              <a:t>Mexicanas</a:t>
            </a:r>
            <a:r>
              <a:rPr lang="en-US" dirty="0" smtClean="0"/>
              <a:t>: </a:t>
            </a:r>
            <a:r>
              <a:rPr lang="en-US" dirty="0" err="1" smtClean="0"/>
              <a:t>Desarollo</a:t>
            </a:r>
            <a:r>
              <a:rPr lang="en-US" dirty="0" smtClean="0"/>
              <a:t> </a:t>
            </a:r>
            <a:r>
              <a:rPr lang="en-US" dirty="0" err="1" smtClean="0"/>
              <a:t>urbano</a:t>
            </a:r>
            <a:r>
              <a:rPr lang="en-US" dirty="0" smtClean="0"/>
              <a:t> de </a:t>
            </a:r>
            <a:r>
              <a:rPr lang="en-US" dirty="0" err="1" smtClean="0"/>
              <a:t>baja</a:t>
            </a:r>
            <a:r>
              <a:rPr lang="en-US" dirty="0" smtClean="0"/>
              <a:t> </a:t>
            </a:r>
            <a:r>
              <a:rPr lang="en-US" dirty="0" err="1" smtClean="0"/>
              <a:t>densidad</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4648200" y="685800"/>
            <a:ext cx="4176097" cy="2338387"/>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4572000" y="3048001"/>
            <a:ext cx="4370890" cy="1600200"/>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4572000" y="4724400"/>
            <a:ext cx="4572000" cy="2133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228600" y="1680338"/>
            <a:ext cx="4495800" cy="4625609"/>
          </a:xfrm>
          <a:prstGeom prst="rect">
            <a:avLst/>
          </a:prstGeom>
        </p:spPr>
        <p:txBody>
          <a:bodyPr vert="horz">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Mala </a:t>
            </a:r>
            <a:r>
              <a:rPr lang="en-US" dirty="0" err="1" smtClean="0"/>
              <a:t>calidad</a:t>
            </a:r>
            <a:r>
              <a:rPr lang="en-US" dirty="0" smtClean="0"/>
              <a:t> del </a:t>
            </a:r>
            <a:r>
              <a:rPr lang="en-US" dirty="0" err="1" smtClean="0"/>
              <a:t>Transporte</a:t>
            </a:r>
            <a:r>
              <a:rPr lang="en-US" dirty="0" smtClean="0"/>
              <a:t> </a:t>
            </a:r>
            <a:r>
              <a:rPr lang="en-US" dirty="0" err="1" smtClean="0"/>
              <a:t>Público</a:t>
            </a:r>
            <a:r>
              <a:rPr lang="en-US" dirty="0" smtClean="0"/>
              <a:t> </a:t>
            </a:r>
            <a:r>
              <a:rPr lang="en-US" dirty="0" err="1" smtClean="0"/>
              <a:t>debido</a:t>
            </a:r>
            <a:r>
              <a:rPr lang="en-US" dirty="0" smtClean="0"/>
              <a:t> a dos </a:t>
            </a:r>
            <a:r>
              <a:rPr lang="en-US" dirty="0" err="1" smtClean="0"/>
              <a:t>tipos</a:t>
            </a:r>
            <a:r>
              <a:rPr lang="en-US" dirty="0" smtClean="0"/>
              <a:t> de </a:t>
            </a:r>
            <a:r>
              <a:rPr lang="en-US" dirty="0" err="1" smtClean="0"/>
              <a:t>competiciónes</a:t>
            </a:r>
            <a:r>
              <a:rPr lang="en-US" dirty="0" smtClean="0"/>
              <a:t>:</a:t>
            </a:r>
            <a:r>
              <a:rPr lang="en-US" dirty="0" smtClean="0"/>
              <a:t>”: </a:t>
            </a:r>
            <a:endParaRPr lang="en-US" dirty="0" smtClean="0"/>
          </a:p>
          <a:p>
            <a:pPr lvl="1"/>
            <a:endParaRPr lang="en-US" dirty="0" smtClean="0"/>
          </a:p>
          <a:p>
            <a:pPr lvl="1"/>
            <a:r>
              <a:rPr lang="en-US" dirty="0" smtClean="0"/>
              <a:t>1. </a:t>
            </a:r>
            <a:r>
              <a:rPr lang="en-US" dirty="0" err="1" smtClean="0"/>
              <a:t>Competência</a:t>
            </a:r>
            <a:r>
              <a:rPr lang="en-US" dirty="0" smtClean="0"/>
              <a:t> </a:t>
            </a:r>
            <a:r>
              <a:rPr lang="en-US" dirty="0" err="1" smtClean="0"/>
              <a:t>por</a:t>
            </a:r>
            <a:r>
              <a:rPr lang="en-US" dirty="0" smtClean="0"/>
              <a:t> </a:t>
            </a:r>
            <a:r>
              <a:rPr lang="en-US" dirty="0" err="1" smtClean="0"/>
              <a:t>cada</a:t>
            </a:r>
            <a:r>
              <a:rPr lang="en-US" dirty="0" smtClean="0"/>
              <a:t> </a:t>
            </a:r>
            <a:r>
              <a:rPr lang="en-US" dirty="0" err="1" smtClean="0"/>
              <a:t>pasajero</a:t>
            </a:r>
            <a:r>
              <a:rPr lang="en-US" dirty="0" smtClean="0"/>
              <a:t> </a:t>
            </a:r>
            <a:r>
              <a:rPr lang="en-US" dirty="0" err="1" smtClean="0"/>
              <a:t>adicional</a:t>
            </a:r>
            <a:r>
              <a:rPr lang="en-US" dirty="0" smtClean="0"/>
              <a:t> : La </a:t>
            </a:r>
            <a:r>
              <a:rPr lang="en-US" dirty="0" err="1" smtClean="0"/>
              <a:t>guerra</a:t>
            </a:r>
            <a:r>
              <a:rPr lang="en-US" dirty="0" smtClean="0"/>
              <a:t> del Centavo </a:t>
            </a:r>
            <a:endParaRPr lang="en-US" dirty="0" smtClean="0"/>
          </a:p>
          <a:p>
            <a:pPr lvl="1"/>
            <a:r>
              <a:rPr lang="en-US" dirty="0" smtClean="0"/>
              <a:t>2. </a:t>
            </a:r>
            <a:r>
              <a:rPr lang="en-US" dirty="0" err="1" smtClean="0"/>
              <a:t>Competência</a:t>
            </a:r>
            <a:r>
              <a:rPr lang="en-US" dirty="0" smtClean="0"/>
              <a:t> </a:t>
            </a:r>
            <a:r>
              <a:rPr lang="en-US" dirty="0" err="1" smtClean="0"/>
              <a:t>por</a:t>
            </a:r>
            <a:r>
              <a:rPr lang="en-US" dirty="0" smtClean="0"/>
              <a:t> </a:t>
            </a:r>
            <a:r>
              <a:rPr lang="en-US" dirty="0" err="1" smtClean="0"/>
              <a:t>espacio</a:t>
            </a:r>
            <a:r>
              <a:rPr lang="en-US" dirty="0" smtClean="0"/>
              <a:t> en la </a:t>
            </a:r>
            <a:r>
              <a:rPr lang="en-US" dirty="0" err="1" smtClean="0"/>
              <a:t>carretera</a:t>
            </a:r>
            <a:r>
              <a:rPr lang="en-US" dirty="0" smtClean="0"/>
              <a:t>:  </a:t>
            </a:r>
            <a:r>
              <a:rPr lang="en-US" dirty="0" err="1" smtClean="0"/>
              <a:t>congestión</a:t>
            </a:r>
            <a:r>
              <a:rPr lang="en-US" dirty="0" smtClean="0"/>
              <a:t> </a:t>
            </a:r>
            <a:r>
              <a:rPr lang="en-US" dirty="0" err="1" smtClean="0"/>
              <a:t>para</a:t>
            </a:r>
            <a:r>
              <a:rPr lang="en-US" dirty="0" smtClean="0"/>
              <a:t> </a:t>
            </a:r>
            <a:r>
              <a:rPr lang="en-US" dirty="0" err="1" smtClean="0"/>
              <a:t>todos</a:t>
            </a:r>
            <a:endParaRPr lang="en-US" dirty="0" smtClean="0"/>
          </a:p>
          <a:p>
            <a:pPr lvl="1">
              <a:buNone/>
            </a:pPr>
            <a:endParaRPr lang="en-US" dirty="0" smtClean="0"/>
          </a:p>
          <a:p>
            <a:r>
              <a:rPr lang="en-US" dirty="0" err="1" smtClean="0"/>
              <a:t>Financiamiento</a:t>
            </a:r>
            <a:r>
              <a:rPr lang="en-US" dirty="0" smtClean="0"/>
              <a:t>: </a:t>
            </a:r>
            <a:r>
              <a:rPr lang="en-US" dirty="0" err="1" smtClean="0"/>
              <a:t>Escaso</a:t>
            </a:r>
            <a:r>
              <a:rPr lang="en-US" dirty="0" smtClean="0"/>
              <a:t> </a:t>
            </a:r>
            <a:r>
              <a:rPr lang="en-US" dirty="0" err="1" smtClean="0"/>
              <a:t>para</a:t>
            </a:r>
            <a:r>
              <a:rPr lang="en-US" dirty="0" smtClean="0"/>
              <a:t> </a:t>
            </a:r>
            <a:r>
              <a:rPr lang="en-US" dirty="0" err="1" smtClean="0"/>
              <a:t>sistemas</a:t>
            </a:r>
            <a:r>
              <a:rPr lang="en-US" dirty="0" smtClean="0"/>
              <a:t> de </a:t>
            </a:r>
            <a:r>
              <a:rPr lang="en-US" dirty="0" err="1" smtClean="0"/>
              <a:t>transporte</a:t>
            </a:r>
            <a:r>
              <a:rPr lang="en-US" dirty="0" smtClean="0"/>
              <a:t> </a:t>
            </a:r>
            <a:r>
              <a:rPr lang="en-US" dirty="0" err="1" smtClean="0"/>
              <a:t>masivo</a:t>
            </a:r>
            <a:r>
              <a:rPr lang="en-US" dirty="0" smtClean="0"/>
              <a:t> e </a:t>
            </a:r>
            <a:r>
              <a:rPr lang="en-US" dirty="0" err="1" smtClean="0"/>
              <a:t>otras</a:t>
            </a:r>
            <a:r>
              <a:rPr lang="en-US" dirty="0" smtClean="0"/>
              <a:t> </a:t>
            </a:r>
            <a:r>
              <a:rPr lang="en-US" dirty="0" err="1" smtClean="0"/>
              <a:t>reformas</a:t>
            </a:r>
            <a:r>
              <a:rPr lang="en-US" dirty="0" smtClean="0"/>
              <a:t> </a:t>
            </a:r>
            <a:endParaRPr lang="en-US" dirty="0" smtClean="0"/>
          </a:p>
          <a:p>
            <a:pPr lvl="1">
              <a:buNone/>
            </a:pPr>
            <a:r>
              <a:rPr lang="en-US" dirty="0" smtClean="0"/>
              <a:t>  </a:t>
            </a:r>
            <a:endParaRPr lang="en-US" dirty="0"/>
          </a:p>
        </p:txBody>
      </p:sp>
      <p:sp>
        <p:nvSpPr>
          <p:cNvPr id="3" name="Slide Number Placeholder 3"/>
          <p:cNvSpPr>
            <a:spLocks noGrp="1"/>
          </p:cNvSpPr>
          <p:nvPr/>
        </p:nvSpPr>
        <p:spPr>
          <a:xfrm>
            <a:off x="8418672" y="6313091"/>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AF6DED-2241-4709-90CE-240923B56FD2}" type="slidenum">
              <a:rPr lang="en-US" smtClean="0"/>
              <a:pPr/>
              <a:t>24</a:t>
            </a:fld>
            <a:endParaRPr lang="en-US" dirty="0"/>
          </a:p>
        </p:txBody>
      </p:sp>
      <p:sp>
        <p:nvSpPr>
          <p:cNvPr id="4" name="Title 1"/>
          <p:cNvSpPr>
            <a:spLocks noGrp="1"/>
          </p:cNvSpPr>
          <p:nvPr/>
        </p:nvSpPr>
        <p:spPr>
          <a:xfrm>
            <a:off x="228600" y="179785"/>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800" dirty="0" err="1" smtClean="0"/>
              <a:t>Ciudades</a:t>
            </a:r>
            <a:r>
              <a:rPr lang="en-US" sz="2800" dirty="0" smtClean="0"/>
              <a:t> </a:t>
            </a:r>
            <a:r>
              <a:rPr lang="en-US" sz="2800" dirty="0" err="1" smtClean="0"/>
              <a:t>Mexicanas</a:t>
            </a:r>
            <a:r>
              <a:rPr lang="en-US" sz="2800" dirty="0" smtClean="0"/>
              <a:t>: </a:t>
            </a:r>
            <a:r>
              <a:rPr lang="en-US" sz="2800" dirty="0" err="1" smtClean="0"/>
              <a:t>Transporte</a:t>
            </a:r>
            <a:r>
              <a:rPr lang="en-US" sz="2800" dirty="0" smtClean="0"/>
              <a:t> </a:t>
            </a:r>
            <a:r>
              <a:rPr lang="en-US" sz="2800" dirty="0" err="1" smtClean="0"/>
              <a:t>Público</a:t>
            </a:r>
            <a:r>
              <a:rPr lang="en-US" sz="2800" dirty="0" smtClean="0"/>
              <a:t> de Mala </a:t>
            </a:r>
            <a:r>
              <a:rPr lang="en-US" sz="2800" dirty="0" err="1" smtClean="0"/>
              <a:t>Calidad</a:t>
            </a:r>
            <a:endParaRPr lang="en-US" sz="2800" dirty="0"/>
          </a:p>
        </p:txBody>
      </p:sp>
      <p:pic>
        <p:nvPicPr>
          <p:cNvPr id="5" name="Picture 4"/>
          <p:cNvPicPr>
            <a:picLocks noChangeAspect="1" noChangeArrowheads="1"/>
          </p:cNvPicPr>
          <p:nvPr/>
        </p:nvPicPr>
        <p:blipFill>
          <a:blip r:embed="rId2" cstate="print"/>
          <a:srcRect/>
          <a:stretch>
            <a:fillRect/>
          </a:stretch>
        </p:blipFill>
        <p:spPr bwMode="auto">
          <a:xfrm>
            <a:off x="4894124" y="895747"/>
            <a:ext cx="4021276" cy="2733675"/>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4778445" y="3257947"/>
            <a:ext cx="4136955" cy="2971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nvSpPr>
        <p:spPr>
          <a:xfrm>
            <a:off x="228600" y="1386475"/>
            <a:ext cx="4572000" cy="5090525"/>
          </a:xfrm>
          <a:prstGeom prst="rect">
            <a:avLst/>
          </a:prstGeom>
        </p:spPr>
        <p:txBody>
          <a:bodyPr vert="horz">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800" dirty="0" err="1" smtClean="0"/>
              <a:t>Fondo</a:t>
            </a:r>
            <a:r>
              <a:rPr lang="en-US" sz="2800" dirty="0" smtClean="0"/>
              <a:t> </a:t>
            </a:r>
            <a:r>
              <a:rPr lang="en-US" sz="2800" dirty="0" err="1" smtClean="0"/>
              <a:t>Nacional</a:t>
            </a:r>
            <a:r>
              <a:rPr lang="en-US" sz="2800" dirty="0" smtClean="0"/>
              <a:t> de </a:t>
            </a:r>
            <a:r>
              <a:rPr lang="en-US" sz="2800" dirty="0" err="1" smtClean="0"/>
              <a:t>Infrastructura</a:t>
            </a:r>
            <a:r>
              <a:rPr lang="en-US" sz="2800" dirty="0" smtClean="0"/>
              <a:t>( FONADIN</a:t>
            </a:r>
            <a:r>
              <a:rPr lang="en-US" sz="2800" dirty="0" smtClean="0"/>
              <a:t>) </a:t>
            </a:r>
            <a:r>
              <a:rPr lang="en-US" sz="2800" dirty="0" err="1" smtClean="0"/>
              <a:t>creado</a:t>
            </a:r>
            <a:r>
              <a:rPr lang="en-US" sz="2800" dirty="0" smtClean="0"/>
              <a:t> </a:t>
            </a:r>
            <a:r>
              <a:rPr lang="en-US" sz="2800" dirty="0" smtClean="0"/>
              <a:t>e</a:t>
            </a:r>
            <a:r>
              <a:rPr lang="en-US" sz="2800" dirty="0" smtClean="0"/>
              <a:t>n 2007</a:t>
            </a:r>
            <a:endParaRPr lang="en-US" sz="2800" dirty="0" smtClean="0"/>
          </a:p>
          <a:p>
            <a:r>
              <a:rPr lang="en-US" dirty="0" smtClean="0"/>
              <a:t>3.5 </a:t>
            </a:r>
            <a:r>
              <a:rPr lang="en-US" dirty="0" err="1" smtClean="0"/>
              <a:t>billiones</a:t>
            </a:r>
            <a:r>
              <a:rPr lang="en-US" dirty="0" smtClean="0"/>
              <a:t> de </a:t>
            </a:r>
            <a:r>
              <a:rPr lang="en-US" dirty="0" smtClean="0"/>
              <a:t>dollars</a:t>
            </a:r>
          </a:p>
          <a:p>
            <a:r>
              <a:rPr lang="en-US" dirty="0" err="1" smtClean="0"/>
              <a:t>Á</a:t>
            </a:r>
            <a:r>
              <a:rPr lang="en-US" dirty="0" err="1" smtClean="0"/>
              <a:t>gua</a:t>
            </a:r>
            <a:r>
              <a:rPr lang="en-US" dirty="0" smtClean="0"/>
              <a:t>, </a:t>
            </a:r>
            <a:r>
              <a:rPr lang="en-US" dirty="0" err="1" smtClean="0"/>
              <a:t>comunicaciones</a:t>
            </a:r>
            <a:r>
              <a:rPr lang="en-US" dirty="0" smtClean="0"/>
              <a:t>, </a:t>
            </a:r>
            <a:r>
              <a:rPr lang="en-US" dirty="0" err="1" smtClean="0"/>
              <a:t>energia</a:t>
            </a:r>
            <a:r>
              <a:rPr lang="en-US" dirty="0" smtClean="0"/>
              <a:t>, </a:t>
            </a:r>
            <a:r>
              <a:rPr lang="en-US" dirty="0" err="1" smtClean="0"/>
              <a:t>turismo</a:t>
            </a:r>
            <a:r>
              <a:rPr lang="en-US" dirty="0" smtClean="0"/>
              <a:t> </a:t>
            </a:r>
          </a:p>
          <a:p>
            <a:pPr>
              <a:spcBef>
                <a:spcPts val="600"/>
              </a:spcBef>
            </a:pPr>
            <a:r>
              <a:rPr lang="en-US" dirty="0" err="1" smtClean="0"/>
              <a:t>TransporteUrbano</a:t>
            </a:r>
            <a:r>
              <a:rPr lang="en-US" dirty="0" smtClean="0"/>
              <a:t> no </a:t>
            </a:r>
            <a:r>
              <a:rPr lang="en-US" dirty="0" err="1" smtClean="0"/>
              <a:t>es</a:t>
            </a:r>
            <a:r>
              <a:rPr lang="en-US" dirty="0" smtClean="0"/>
              <a:t> </a:t>
            </a:r>
            <a:r>
              <a:rPr lang="en-US" dirty="0" smtClean="0"/>
              <a:t>transport </a:t>
            </a:r>
            <a:r>
              <a:rPr lang="en-US" dirty="0" smtClean="0"/>
              <a:t>not era </a:t>
            </a:r>
            <a:r>
              <a:rPr lang="en-US" dirty="0" err="1" smtClean="0"/>
              <a:t>responsibilidad</a:t>
            </a:r>
            <a:r>
              <a:rPr lang="en-US" dirty="0" smtClean="0"/>
              <a:t>  federal</a:t>
            </a:r>
          </a:p>
          <a:p>
            <a:pPr marL="115888" indent="0">
              <a:spcBef>
                <a:spcPts val="0"/>
              </a:spcBef>
            </a:pPr>
            <a:r>
              <a:rPr lang="en-US" dirty="0" smtClean="0"/>
              <a:t>  </a:t>
            </a:r>
            <a:r>
              <a:rPr lang="en-US" dirty="0" err="1" smtClean="0"/>
              <a:t>Gobierno</a:t>
            </a:r>
            <a:r>
              <a:rPr lang="en-US" dirty="0" smtClean="0"/>
              <a:t> de  </a:t>
            </a:r>
            <a:r>
              <a:rPr lang="en-US" dirty="0" smtClean="0"/>
              <a:t>Mexico </a:t>
            </a:r>
            <a:r>
              <a:rPr lang="en-US" dirty="0" err="1" smtClean="0"/>
              <a:t>contrató</a:t>
            </a:r>
            <a:r>
              <a:rPr lang="en-US" dirty="0" smtClean="0"/>
              <a:t>       el </a:t>
            </a:r>
            <a:r>
              <a:rPr lang="en-US" dirty="0" err="1" smtClean="0"/>
              <a:t>Banco</a:t>
            </a:r>
            <a:r>
              <a:rPr lang="en-US" dirty="0" smtClean="0"/>
              <a:t> Mundial  </a:t>
            </a:r>
            <a:r>
              <a:rPr lang="en-US" dirty="0" err="1" smtClean="0"/>
              <a:t>para</a:t>
            </a:r>
            <a:r>
              <a:rPr lang="en-US" dirty="0" smtClean="0"/>
              <a:t>  </a:t>
            </a:r>
            <a:r>
              <a:rPr lang="en-US" dirty="0" err="1" smtClean="0"/>
              <a:t>estructurar</a:t>
            </a:r>
            <a:r>
              <a:rPr lang="en-US" dirty="0" smtClean="0"/>
              <a:t> un </a:t>
            </a:r>
            <a:r>
              <a:rPr lang="es-ES" sz="2400" b="1" dirty="0" smtClean="0"/>
              <a:t>Programa Federal del Apoyo al Transporte </a:t>
            </a:r>
            <a:r>
              <a:rPr lang="es-ES" sz="2400" b="1" dirty="0" smtClean="0"/>
              <a:t>Masivo (PROTRAM) </a:t>
            </a:r>
            <a:r>
              <a:rPr lang="en-US" dirty="0" err="1" smtClean="0"/>
              <a:t>através</a:t>
            </a:r>
            <a:r>
              <a:rPr lang="en-US" dirty="0" smtClean="0"/>
              <a:t> de un Fee </a:t>
            </a:r>
            <a:r>
              <a:rPr lang="en-US" dirty="0" smtClean="0"/>
              <a:t>Based Service (</a:t>
            </a:r>
            <a:r>
              <a:rPr lang="en-US" dirty="0" smtClean="0"/>
              <a:t>FBS)</a:t>
            </a:r>
            <a:endParaRPr lang="en-US" dirty="0" smtClean="0"/>
          </a:p>
          <a:p>
            <a:endParaRPr lang="en-US" dirty="0"/>
          </a:p>
        </p:txBody>
      </p:sp>
      <p:sp>
        <p:nvSpPr>
          <p:cNvPr id="3" name="Slide Number Placeholder 2"/>
          <p:cNvSpPr>
            <a:spLocks noGrp="1"/>
          </p:cNvSpPr>
          <p:nvPr/>
        </p:nvSpPr>
        <p:spPr>
          <a:xfrm>
            <a:off x="8418672" y="6313091"/>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AF6DED-2241-4709-90CE-240923B56FD2}" type="slidenum">
              <a:rPr lang="en-US" smtClean="0"/>
              <a:pPr/>
              <a:t>25</a:t>
            </a:fld>
            <a:endParaRPr lang="en-US" dirty="0"/>
          </a:p>
        </p:txBody>
      </p:sp>
      <p:sp>
        <p:nvSpPr>
          <p:cNvPr id="4" name="Title 3"/>
          <p:cNvSpPr>
            <a:spLocks noGrp="1"/>
          </p:cNvSpPr>
          <p:nvPr/>
        </p:nvSpPr>
        <p:spPr>
          <a:xfrm>
            <a:off x="228600" y="179785"/>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err="1" smtClean="0"/>
              <a:t>Precedentes</a:t>
            </a:r>
            <a:r>
              <a:rPr lang="en-US" dirty="0" smtClean="0"/>
              <a:t>: FONADIN</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5562600" y="1200547"/>
            <a:ext cx="3352800" cy="2377734"/>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5472589" y="3886200"/>
            <a:ext cx="3671411"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294084" y="1505347"/>
            <a:ext cx="4343400" cy="4525963"/>
          </a:xfrm>
          <a:prstGeom prst="rect">
            <a:avLst/>
          </a:prstGeom>
        </p:spPr>
        <p:txBody>
          <a:bodyPr vert="horz">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Aft>
                <a:spcPts val="600"/>
              </a:spcAft>
            </a:pPr>
            <a:r>
              <a:rPr lang="en-US" dirty="0" smtClean="0"/>
              <a:t>El  FBS del </a:t>
            </a:r>
            <a:r>
              <a:rPr lang="en-US" dirty="0" err="1" smtClean="0"/>
              <a:t>Banco</a:t>
            </a:r>
            <a:r>
              <a:rPr lang="en-US" dirty="0" smtClean="0"/>
              <a:t> Mundial </a:t>
            </a:r>
            <a:r>
              <a:rPr lang="en-US" dirty="0" err="1" smtClean="0"/>
              <a:t>ayudó</a:t>
            </a:r>
            <a:r>
              <a:rPr lang="en-US" dirty="0" smtClean="0"/>
              <a:t> a </a:t>
            </a:r>
            <a:r>
              <a:rPr lang="en-US" dirty="0" err="1" smtClean="0"/>
              <a:t>diseñar</a:t>
            </a:r>
            <a:r>
              <a:rPr lang="en-US" dirty="0" smtClean="0"/>
              <a:t> el PROTRAM,  </a:t>
            </a:r>
            <a:r>
              <a:rPr lang="en-US" dirty="0" err="1" smtClean="0"/>
              <a:t>dentro</a:t>
            </a:r>
            <a:r>
              <a:rPr lang="en-US" dirty="0" smtClean="0"/>
              <a:t> del </a:t>
            </a:r>
            <a:r>
              <a:rPr lang="en-US" dirty="0" smtClean="0"/>
              <a:t>FONADIN </a:t>
            </a:r>
            <a:r>
              <a:rPr lang="en-US" dirty="0" smtClean="0"/>
              <a:t>y </a:t>
            </a:r>
            <a:r>
              <a:rPr lang="en-US" dirty="0" err="1" smtClean="0"/>
              <a:t>sus</a:t>
            </a:r>
            <a:r>
              <a:rPr lang="en-US" dirty="0" smtClean="0"/>
              <a:t> </a:t>
            </a:r>
            <a:r>
              <a:rPr lang="en-US" dirty="0" err="1" smtClean="0"/>
              <a:t>reglas</a:t>
            </a:r>
            <a:endParaRPr lang="en-US" dirty="0" smtClean="0"/>
          </a:p>
          <a:p>
            <a:pPr>
              <a:spcAft>
                <a:spcPts val="600"/>
              </a:spcAft>
            </a:pPr>
            <a:r>
              <a:rPr lang="en-US" dirty="0" smtClean="0"/>
              <a:t>FONADIN </a:t>
            </a:r>
            <a:r>
              <a:rPr lang="en-US" dirty="0" err="1" smtClean="0"/>
              <a:t>provee</a:t>
            </a:r>
            <a:r>
              <a:rPr lang="en-US" dirty="0" smtClean="0"/>
              <a:t> </a:t>
            </a:r>
            <a:r>
              <a:rPr lang="en-US" dirty="0" err="1" smtClean="0"/>
              <a:t>hasta</a:t>
            </a:r>
            <a:r>
              <a:rPr lang="en-US" dirty="0" smtClean="0"/>
              <a:t>  </a:t>
            </a:r>
            <a:r>
              <a:rPr lang="en-US" dirty="0" smtClean="0"/>
              <a:t>50% </a:t>
            </a:r>
            <a:r>
              <a:rPr lang="en-US" dirty="0" smtClean="0"/>
              <a:t>del </a:t>
            </a:r>
            <a:r>
              <a:rPr lang="en-US" dirty="0" err="1" smtClean="0"/>
              <a:t>financiamiento</a:t>
            </a:r>
            <a:r>
              <a:rPr lang="en-US" dirty="0" smtClean="0"/>
              <a:t> </a:t>
            </a:r>
            <a:r>
              <a:rPr lang="en-US" dirty="0" err="1" smtClean="0"/>
              <a:t>delos</a:t>
            </a:r>
            <a:r>
              <a:rPr lang="en-US" dirty="0" smtClean="0"/>
              <a:t> </a:t>
            </a:r>
            <a:r>
              <a:rPr lang="en-US" dirty="0" err="1" smtClean="0"/>
              <a:t>proyectos</a:t>
            </a:r>
            <a:r>
              <a:rPr lang="en-US" dirty="0" smtClean="0"/>
              <a:t> </a:t>
            </a:r>
            <a:r>
              <a:rPr lang="en-US" dirty="0" err="1" smtClean="0"/>
              <a:t>elegibles</a:t>
            </a:r>
            <a:r>
              <a:rPr lang="en-US" dirty="0" smtClean="0"/>
              <a:t> </a:t>
            </a:r>
            <a:endParaRPr lang="en-US" dirty="0" smtClean="0"/>
          </a:p>
          <a:p>
            <a:pPr>
              <a:spcAft>
                <a:spcPts val="600"/>
              </a:spcAft>
            </a:pPr>
            <a:r>
              <a:rPr lang="en-US" dirty="0" smtClean="0"/>
              <a:t>FONADIN </a:t>
            </a:r>
            <a:r>
              <a:rPr lang="en-US" dirty="0" err="1" smtClean="0"/>
              <a:t>requiere</a:t>
            </a:r>
            <a:r>
              <a:rPr lang="en-US" dirty="0" smtClean="0"/>
              <a:t> </a:t>
            </a:r>
            <a:r>
              <a:rPr lang="en-US" dirty="0" err="1" smtClean="0"/>
              <a:t>que</a:t>
            </a:r>
            <a:r>
              <a:rPr lang="en-US" dirty="0" smtClean="0"/>
              <a:t> el sector </a:t>
            </a:r>
            <a:r>
              <a:rPr lang="en-US" dirty="0" err="1" smtClean="0"/>
              <a:t>privado</a:t>
            </a:r>
            <a:r>
              <a:rPr lang="en-US" dirty="0" smtClean="0"/>
              <a:t> </a:t>
            </a:r>
            <a:r>
              <a:rPr lang="en-US" dirty="0" err="1" smtClean="0"/>
              <a:t>financie</a:t>
            </a:r>
            <a:r>
              <a:rPr lang="en-US" dirty="0" smtClean="0"/>
              <a:t> </a:t>
            </a:r>
            <a:r>
              <a:rPr lang="en-US" dirty="0" err="1" smtClean="0"/>
              <a:t>hasta</a:t>
            </a:r>
            <a:r>
              <a:rPr lang="en-US" dirty="0" smtClean="0"/>
              <a:t>  </a:t>
            </a:r>
            <a:r>
              <a:rPr lang="en-US" dirty="0" smtClean="0"/>
              <a:t>35% </a:t>
            </a:r>
            <a:r>
              <a:rPr lang="en-US" dirty="0" smtClean="0"/>
              <a:t>de los </a:t>
            </a:r>
            <a:r>
              <a:rPr lang="en-US" dirty="0" err="1" smtClean="0"/>
              <a:t>costos</a:t>
            </a:r>
            <a:r>
              <a:rPr lang="en-US" dirty="0" smtClean="0"/>
              <a:t> de los </a:t>
            </a:r>
            <a:r>
              <a:rPr lang="en-US" dirty="0" err="1" smtClean="0"/>
              <a:t>proyectos</a:t>
            </a:r>
            <a:endParaRPr lang="en-US" dirty="0" smtClean="0"/>
          </a:p>
          <a:p>
            <a:endParaRPr lang="en-US" dirty="0"/>
          </a:p>
        </p:txBody>
      </p:sp>
      <p:sp>
        <p:nvSpPr>
          <p:cNvPr id="3" name="Slide Number Placeholder 3"/>
          <p:cNvSpPr>
            <a:spLocks noGrp="1"/>
          </p:cNvSpPr>
          <p:nvPr/>
        </p:nvSpPr>
        <p:spPr>
          <a:xfrm>
            <a:off x="8484156" y="6313091"/>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AF6DED-2241-4709-90CE-240923B56FD2}" type="slidenum">
              <a:rPr lang="en-US" smtClean="0"/>
              <a:pPr/>
              <a:t>26</a:t>
            </a:fld>
            <a:endParaRPr lang="en-US" dirty="0"/>
          </a:p>
        </p:txBody>
      </p:sp>
      <p:sp>
        <p:nvSpPr>
          <p:cNvPr id="4" name="Title 1"/>
          <p:cNvSpPr>
            <a:spLocks noGrp="1"/>
          </p:cNvSpPr>
          <p:nvPr/>
        </p:nvSpPr>
        <p:spPr>
          <a:xfrm>
            <a:off x="294084" y="179785"/>
            <a:ext cx="822960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PROTRAM – </a:t>
            </a:r>
            <a:r>
              <a:rPr lang="en-US" dirty="0" err="1" smtClean="0"/>
              <a:t>Permite</a:t>
            </a:r>
            <a:r>
              <a:rPr lang="en-US" dirty="0" smtClean="0"/>
              <a:t> un </a:t>
            </a:r>
            <a:r>
              <a:rPr lang="en-US" dirty="0" err="1" smtClean="0"/>
              <a:t>Papel</a:t>
            </a:r>
            <a:r>
              <a:rPr lang="en-US" dirty="0" smtClean="0"/>
              <a:t> </a:t>
            </a:r>
            <a:r>
              <a:rPr lang="en-US" dirty="0" err="1" smtClean="0"/>
              <a:t>para</a:t>
            </a:r>
            <a:r>
              <a:rPr lang="en-US" dirty="0" smtClean="0"/>
              <a:t> el </a:t>
            </a:r>
            <a:r>
              <a:rPr lang="en-US" dirty="0" err="1" smtClean="0"/>
              <a:t>Gobierno</a:t>
            </a:r>
            <a:r>
              <a:rPr lang="en-US" dirty="0" smtClean="0"/>
              <a:t> Federal en </a:t>
            </a:r>
            <a:r>
              <a:rPr lang="en-US" dirty="0" err="1" smtClean="0"/>
              <a:t>Transporte</a:t>
            </a:r>
            <a:r>
              <a:rPr lang="en-US" dirty="0" smtClean="0"/>
              <a:t> </a:t>
            </a:r>
            <a:r>
              <a:rPr lang="en-US" dirty="0" err="1" smtClean="0"/>
              <a:t>Público</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4168677" y="1524000"/>
            <a:ext cx="4680303"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228600" y="1386682"/>
            <a:ext cx="4038600" cy="48768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Bef>
                <a:spcPts val="600"/>
              </a:spcBef>
            </a:pPr>
            <a:r>
              <a:rPr lang="en-US" sz="2000" dirty="0" err="1" smtClean="0"/>
              <a:t>Gobierno</a:t>
            </a:r>
            <a:r>
              <a:rPr lang="en-US" sz="2000" dirty="0" smtClean="0"/>
              <a:t> de Estado </a:t>
            </a:r>
            <a:r>
              <a:rPr lang="en-US" sz="2000" dirty="0" err="1" smtClean="0"/>
              <a:t>es</a:t>
            </a:r>
            <a:r>
              <a:rPr lang="en-US" sz="2000" dirty="0" smtClean="0"/>
              <a:t> el principal </a:t>
            </a:r>
            <a:r>
              <a:rPr lang="en-US" sz="2000" dirty="0" err="1" smtClean="0"/>
              <a:t>patrocinador</a:t>
            </a:r>
            <a:r>
              <a:rPr lang="en-US" sz="2000" dirty="0" smtClean="0"/>
              <a:t> y </a:t>
            </a:r>
            <a:r>
              <a:rPr lang="en-US" sz="2000" dirty="0" err="1" smtClean="0"/>
              <a:t>financiero</a:t>
            </a:r>
            <a:r>
              <a:rPr lang="en-US" sz="2000" dirty="0" smtClean="0"/>
              <a:t> </a:t>
            </a:r>
            <a:endParaRPr lang="en-US" sz="2000" dirty="0" smtClean="0"/>
          </a:p>
          <a:p>
            <a:pPr>
              <a:spcBef>
                <a:spcPts val="600"/>
              </a:spcBef>
            </a:pPr>
            <a:r>
              <a:rPr lang="en-US" sz="2000" dirty="0" smtClean="0"/>
              <a:t>PROTRAM </a:t>
            </a:r>
            <a:r>
              <a:rPr lang="en-US" sz="2000" dirty="0" err="1" smtClean="0"/>
              <a:t>contribuye</a:t>
            </a:r>
            <a:r>
              <a:rPr lang="en-US" sz="2000" dirty="0" smtClean="0"/>
              <a:t> </a:t>
            </a:r>
            <a:r>
              <a:rPr lang="en-US" sz="2000" dirty="0" err="1" smtClean="0"/>
              <a:t>hasta</a:t>
            </a:r>
            <a:r>
              <a:rPr lang="en-US" sz="2000" dirty="0" smtClean="0"/>
              <a:t>   </a:t>
            </a:r>
            <a:r>
              <a:rPr lang="en-US" sz="2000" dirty="0" smtClean="0"/>
              <a:t>50% </a:t>
            </a:r>
            <a:r>
              <a:rPr lang="en-US" sz="2000" dirty="0" smtClean="0"/>
              <a:t>de la</a:t>
            </a:r>
            <a:r>
              <a:rPr lang="en-US" sz="2000" dirty="0" smtClean="0"/>
              <a:t> </a:t>
            </a:r>
            <a:r>
              <a:rPr lang="en-US" sz="2000" dirty="0" err="1" smtClean="0"/>
              <a:t>infrastructura</a:t>
            </a:r>
            <a:r>
              <a:rPr lang="en-US" sz="2000" dirty="0" smtClean="0"/>
              <a:t> </a:t>
            </a:r>
            <a:endParaRPr lang="en-US" sz="2000" dirty="0" smtClean="0"/>
          </a:p>
          <a:p>
            <a:pPr>
              <a:spcBef>
                <a:spcPts val="600"/>
              </a:spcBef>
            </a:pPr>
            <a:r>
              <a:rPr lang="en-US" sz="2000" dirty="0" smtClean="0"/>
              <a:t>El sector </a:t>
            </a:r>
            <a:r>
              <a:rPr lang="en-US" sz="2000" dirty="0" err="1" smtClean="0"/>
              <a:t>privado</a:t>
            </a:r>
            <a:r>
              <a:rPr lang="en-US" sz="2000" dirty="0" smtClean="0"/>
              <a:t> </a:t>
            </a:r>
            <a:r>
              <a:rPr lang="en-US" sz="2000" dirty="0" err="1" smtClean="0"/>
              <a:t>financia</a:t>
            </a:r>
            <a:r>
              <a:rPr lang="en-US" sz="2000" dirty="0" smtClean="0"/>
              <a:t> y opera los buses </a:t>
            </a:r>
            <a:r>
              <a:rPr lang="en-US" sz="2000" dirty="0" err="1" smtClean="0"/>
              <a:t>através</a:t>
            </a:r>
            <a:r>
              <a:rPr lang="en-US" sz="2000" dirty="0" smtClean="0"/>
              <a:t> de </a:t>
            </a:r>
            <a:r>
              <a:rPr lang="en-US" sz="2000" dirty="0" err="1" smtClean="0"/>
              <a:t>una</a:t>
            </a:r>
            <a:r>
              <a:rPr lang="en-US" sz="2000" dirty="0" smtClean="0"/>
              <a:t> </a:t>
            </a:r>
            <a:r>
              <a:rPr lang="en-US" sz="2000" dirty="0" err="1" smtClean="0"/>
              <a:t>concesión</a:t>
            </a:r>
            <a:r>
              <a:rPr lang="en-US" sz="2000" dirty="0" smtClean="0"/>
              <a:t> </a:t>
            </a:r>
            <a:endParaRPr lang="en-US" sz="2000" dirty="0" smtClean="0"/>
          </a:p>
          <a:p>
            <a:pPr>
              <a:spcBef>
                <a:spcPts val="600"/>
              </a:spcBef>
            </a:pPr>
            <a:r>
              <a:rPr lang="en-US" sz="2000" dirty="0" smtClean="0"/>
              <a:t>El sector </a:t>
            </a:r>
            <a:r>
              <a:rPr lang="en-US" sz="2000" dirty="0" err="1" smtClean="0"/>
              <a:t>privado</a:t>
            </a:r>
            <a:r>
              <a:rPr lang="en-US" sz="2000" dirty="0" smtClean="0"/>
              <a:t> </a:t>
            </a:r>
            <a:r>
              <a:rPr lang="en-US" sz="2000" dirty="0" err="1" smtClean="0"/>
              <a:t>financia</a:t>
            </a:r>
            <a:r>
              <a:rPr lang="en-US" sz="2000" dirty="0" smtClean="0"/>
              <a:t> </a:t>
            </a:r>
            <a:r>
              <a:rPr lang="en-US" sz="2000" dirty="0" err="1" smtClean="0"/>
              <a:t>otras</a:t>
            </a:r>
            <a:r>
              <a:rPr lang="en-US" sz="2000" dirty="0" smtClean="0"/>
              <a:t> </a:t>
            </a:r>
            <a:r>
              <a:rPr lang="en-US" sz="2000" dirty="0" err="1" smtClean="0"/>
              <a:t>partes</a:t>
            </a:r>
            <a:r>
              <a:rPr lang="en-US" sz="2000" dirty="0" smtClean="0"/>
              <a:t> </a:t>
            </a:r>
            <a:r>
              <a:rPr lang="en-US" sz="2000" dirty="0" err="1" smtClean="0"/>
              <a:t>através</a:t>
            </a:r>
            <a:r>
              <a:rPr lang="en-US" sz="2000" dirty="0" smtClean="0"/>
              <a:t> de </a:t>
            </a:r>
            <a:r>
              <a:rPr lang="en-US" sz="2000" dirty="0" err="1" smtClean="0"/>
              <a:t>otras</a:t>
            </a:r>
            <a:r>
              <a:rPr lang="en-US" sz="2000" dirty="0" smtClean="0"/>
              <a:t> </a:t>
            </a:r>
            <a:r>
              <a:rPr lang="en-US" sz="2000" dirty="0" err="1" smtClean="0"/>
              <a:t>concesiones,pe</a:t>
            </a:r>
            <a:r>
              <a:rPr lang="en-US" sz="2000" dirty="0" smtClean="0"/>
              <a:t>, </a:t>
            </a:r>
            <a:r>
              <a:rPr lang="en-US" sz="2000" dirty="0" err="1" smtClean="0"/>
              <a:t>publicidad</a:t>
            </a:r>
            <a:r>
              <a:rPr lang="en-US" sz="2000" dirty="0" smtClean="0"/>
              <a:t> en </a:t>
            </a:r>
            <a:r>
              <a:rPr lang="en-US" sz="2000" dirty="0" err="1" smtClean="0"/>
              <a:t>las</a:t>
            </a:r>
            <a:r>
              <a:rPr lang="en-US" sz="2000" dirty="0" smtClean="0"/>
              <a:t> </a:t>
            </a:r>
            <a:r>
              <a:rPr lang="en-US" sz="2000" dirty="0" err="1" smtClean="0"/>
              <a:t>estaciones</a:t>
            </a:r>
            <a:endParaRPr lang="en-US" sz="2000" dirty="0" smtClean="0"/>
          </a:p>
          <a:p>
            <a:endParaRPr lang="en-US" sz="2000" dirty="0"/>
          </a:p>
        </p:txBody>
      </p:sp>
      <p:sp>
        <p:nvSpPr>
          <p:cNvPr id="3" name="Slide Number Placeholder 3"/>
          <p:cNvSpPr>
            <a:spLocks noGrp="1"/>
          </p:cNvSpPr>
          <p:nvPr/>
        </p:nvSpPr>
        <p:spPr>
          <a:xfrm>
            <a:off x="8418672" y="6270625"/>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AF6DED-2241-4709-90CE-240923B56FD2}" type="slidenum">
              <a:rPr lang="en-US" smtClean="0"/>
              <a:pPr/>
              <a:t>27</a:t>
            </a:fld>
            <a:endParaRPr lang="en-US" dirty="0"/>
          </a:p>
        </p:txBody>
      </p:sp>
      <p:sp>
        <p:nvSpPr>
          <p:cNvPr id="4" name="Title 1"/>
          <p:cNvSpPr>
            <a:spLocks noGrp="1"/>
          </p:cNvSpPr>
          <p:nvPr/>
        </p:nvSpPr>
        <p:spPr>
          <a:xfrm>
            <a:off x="228600" y="137319"/>
            <a:ext cx="8229600" cy="1143000"/>
          </a:xfrm>
          <a:prstGeom prst="rect">
            <a:avLst/>
          </a:prstGeom>
          <a:solidFill>
            <a:srgbClr val="FFFF00"/>
          </a:solidFill>
        </p:spPr>
        <p:txBody>
          <a:bodyPr vert="horz" rtlCol="0" anchor="ctr">
            <a:normAutofit fontScale="925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err="1" smtClean="0"/>
              <a:t>Proyecto</a:t>
            </a:r>
            <a:r>
              <a:rPr lang="en-US" dirty="0" smtClean="0"/>
              <a:t> </a:t>
            </a:r>
            <a:r>
              <a:rPr lang="en-US" dirty="0" err="1" smtClean="0"/>
              <a:t>Típico</a:t>
            </a:r>
            <a:r>
              <a:rPr lang="en-US" dirty="0" smtClean="0"/>
              <a:t>: el </a:t>
            </a:r>
            <a:r>
              <a:rPr lang="en-US" dirty="0" err="1" smtClean="0"/>
              <a:t>caso</a:t>
            </a:r>
            <a:r>
              <a:rPr lang="en-US" dirty="0" smtClean="0"/>
              <a:t> de un  BRT/</a:t>
            </a:r>
            <a:r>
              <a:rPr lang="en-US" dirty="0" smtClean="0"/>
              <a:t>L</a:t>
            </a:r>
            <a:r>
              <a:rPr lang="en-US" dirty="0" smtClean="0"/>
              <a:t>RT </a:t>
            </a:r>
            <a:endParaRPr lang="en-US" dirty="0"/>
          </a:p>
        </p:txBody>
      </p:sp>
      <p:graphicFrame>
        <p:nvGraphicFramePr>
          <p:cNvPr id="5" name="Diagram 4"/>
          <p:cNvGraphicFramePr/>
          <p:nvPr/>
        </p:nvGraphicFramePr>
        <p:xfrm>
          <a:off x="4495800" y="1386681"/>
          <a:ext cx="4419600"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noChangeArrowheads="1"/>
          </p:cNvPicPr>
          <p:nvPr/>
        </p:nvPicPr>
        <p:blipFill>
          <a:blip r:embed="rId7" cstate="print"/>
          <a:srcRect/>
          <a:stretch>
            <a:fillRect/>
          </a:stretch>
        </p:blipFill>
        <p:spPr bwMode="auto">
          <a:xfrm>
            <a:off x="5105400" y="5102487"/>
            <a:ext cx="1905000" cy="1755513"/>
          </a:xfrm>
          <a:prstGeom prst="rect">
            <a:avLst/>
          </a:prstGeom>
          <a:noFill/>
          <a:ln w="9525">
            <a:noFill/>
            <a:miter lim="800000"/>
            <a:headEnd/>
            <a:tailEnd/>
          </a:ln>
        </p:spPr>
      </p:pic>
      <p:pic>
        <p:nvPicPr>
          <p:cNvPr id="7" name="Picture 6"/>
          <p:cNvPicPr>
            <a:picLocks noChangeAspect="1" noChangeArrowheads="1"/>
          </p:cNvPicPr>
          <p:nvPr/>
        </p:nvPicPr>
        <p:blipFill>
          <a:blip r:embed="rId8" cstate="print"/>
          <a:srcRect/>
          <a:stretch>
            <a:fillRect/>
          </a:stretch>
        </p:blipFill>
        <p:spPr bwMode="auto">
          <a:xfrm>
            <a:off x="2971800" y="5425281"/>
            <a:ext cx="2335084" cy="1295400"/>
          </a:xfrm>
          <a:prstGeom prst="rect">
            <a:avLst/>
          </a:prstGeom>
          <a:noFill/>
          <a:ln w="9525">
            <a:noFill/>
            <a:miter lim="800000"/>
            <a:headEnd/>
            <a:tailEnd/>
          </a:ln>
        </p:spPr>
      </p:pic>
      <p:pic>
        <p:nvPicPr>
          <p:cNvPr id="8" name="Picture 7"/>
          <p:cNvPicPr>
            <a:picLocks noChangeAspect="1" noChangeArrowheads="1"/>
          </p:cNvPicPr>
          <p:nvPr/>
        </p:nvPicPr>
        <p:blipFill>
          <a:blip r:embed="rId9" cstate="print"/>
          <a:srcRect/>
          <a:stretch>
            <a:fillRect/>
          </a:stretch>
        </p:blipFill>
        <p:spPr bwMode="auto">
          <a:xfrm>
            <a:off x="6833763" y="5181600"/>
            <a:ext cx="2310237" cy="1676400"/>
          </a:xfrm>
          <a:prstGeom prst="rect">
            <a:avLst/>
          </a:prstGeom>
          <a:noFill/>
          <a:ln w="9525">
            <a:noFill/>
            <a:miter lim="800000"/>
            <a:headEnd/>
            <a:tailEnd/>
          </a:ln>
        </p:spPr>
      </p:pic>
      <p:pic>
        <p:nvPicPr>
          <p:cNvPr id="9" name="Picture 8"/>
          <p:cNvPicPr>
            <a:picLocks noChangeAspect="1" noChangeArrowheads="1"/>
          </p:cNvPicPr>
          <p:nvPr/>
        </p:nvPicPr>
        <p:blipFill>
          <a:blip r:embed="rId10" cstate="print"/>
          <a:srcRect/>
          <a:stretch>
            <a:fillRect/>
          </a:stretch>
        </p:blipFill>
        <p:spPr bwMode="auto">
          <a:xfrm>
            <a:off x="1828800" y="5425281"/>
            <a:ext cx="1486594" cy="1295400"/>
          </a:xfrm>
          <a:prstGeom prst="rect">
            <a:avLst/>
          </a:prstGeom>
          <a:noFill/>
          <a:ln w="9525">
            <a:noFill/>
            <a:miter lim="800000"/>
            <a:headEnd/>
            <a:tailEnd/>
          </a:ln>
        </p:spPr>
      </p:pic>
      <p:pic>
        <p:nvPicPr>
          <p:cNvPr id="10" name="Picture 9"/>
          <p:cNvPicPr>
            <a:picLocks noChangeAspect="1" noChangeArrowheads="1"/>
          </p:cNvPicPr>
          <p:nvPr/>
        </p:nvPicPr>
        <p:blipFill>
          <a:blip r:embed="rId11" cstate="print"/>
          <a:srcRect/>
          <a:stretch>
            <a:fillRect/>
          </a:stretch>
        </p:blipFill>
        <p:spPr bwMode="auto">
          <a:xfrm>
            <a:off x="228600" y="5425281"/>
            <a:ext cx="169417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a:spLocks noGrp="1"/>
          </p:cNvSpPr>
          <p:nvPr/>
        </p:nvSpPr>
        <p:spPr>
          <a:xfrm>
            <a:off x="228600" y="1386475"/>
            <a:ext cx="4114800" cy="5090525"/>
          </a:xfrm>
          <a:prstGeom prst="rect">
            <a:avLst/>
          </a:prstGeom>
        </p:spPr>
        <p:txBody>
          <a:bodyPr vert="horz">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Mexico </a:t>
            </a:r>
            <a:r>
              <a:rPr lang="en-US" dirty="0" err="1" smtClean="0"/>
              <a:t>decidió</a:t>
            </a:r>
            <a:r>
              <a:rPr lang="en-US" dirty="0" smtClean="0"/>
              <a:t> </a:t>
            </a:r>
            <a:r>
              <a:rPr lang="en-US" dirty="0" err="1" smtClean="0"/>
              <a:t>voluntariamente</a:t>
            </a:r>
            <a:r>
              <a:rPr lang="en-US" dirty="0" smtClean="0"/>
              <a:t> </a:t>
            </a:r>
            <a:r>
              <a:rPr lang="en-US" dirty="0" err="1" smtClean="0"/>
              <a:t>estabelecer</a:t>
            </a:r>
            <a:r>
              <a:rPr lang="en-US" dirty="0" smtClean="0"/>
              <a:t> </a:t>
            </a:r>
            <a:r>
              <a:rPr lang="en-US" dirty="0" err="1" smtClean="0"/>
              <a:t>una</a:t>
            </a:r>
            <a:r>
              <a:rPr lang="en-US" dirty="0" smtClean="0"/>
              <a:t> meta de </a:t>
            </a:r>
            <a:r>
              <a:rPr lang="en-US" dirty="0" err="1" smtClean="0"/>
              <a:t>reducción</a:t>
            </a:r>
            <a:r>
              <a:rPr lang="en-US" dirty="0" smtClean="0"/>
              <a:t> de </a:t>
            </a:r>
            <a:r>
              <a:rPr lang="en-US" dirty="0" err="1" smtClean="0"/>
              <a:t>emisiones</a:t>
            </a:r>
            <a:r>
              <a:rPr lang="en-US" dirty="0" smtClean="0"/>
              <a:t> </a:t>
            </a:r>
            <a:r>
              <a:rPr lang="en-US" dirty="0" err="1" smtClean="0"/>
              <a:t>debidas</a:t>
            </a:r>
            <a:r>
              <a:rPr lang="en-US" dirty="0" smtClean="0"/>
              <a:t> Green </a:t>
            </a:r>
            <a:r>
              <a:rPr lang="en-US" dirty="0" smtClean="0"/>
              <a:t>House Gas emissions </a:t>
            </a:r>
          </a:p>
          <a:p>
            <a:pPr lvl="1"/>
            <a:r>
              <a:rPr lang="en-US" dirty="0" err="1" smtClean="0"/>
              <a:t>Hasta</a:t>
            </a:r>
            <a:r>
              <a:rPr lang="en-US" dirty="0" smtClean="0"/>
              <a:t> </a:t>
            </a:r>
            <a:r>
              <a:rPr lang="en-US" dirty="0" smtClean="0"/>
              <a:t>2030 </a:t>
            </a:r>
            <a:r>
              <a:rPr lang="en-US" dirty="0" err="1" smtClean="0"/>
              <a:t>para</a:t>
            </a:r>
            <a:r>
              <a:rPr lang="en-US" dirty="0" smtClean="0"/>
              <a:t> </a:t>
            </a:r>
            <a:r>
              <a:rPr lang="en-US" dirty="0" err="1" smtClean="0"/>
              <a:t>níveles</a:t>
            </a:r>
            <a:r>
              <a:rPr lang="en-US" dirty="0" smtClean="0"/>
              <a:t> de</a:t>
            </a:r>
            <a:r>
              <a:rPr lang="en-US" dirty="0" smtClean="0"/>
              <a:t> </a:t>
            </a:r>
            <a:r>
              <a:rPr lang="en-US" dirty="0" smtClean="0"/>
              <a:t>2002 </a:t>
            </a:r>
            <a:r>
              <a:rPr lang="en-US" dirty="0" smtClean="0"/>
              <a:t> </a:t>
            </a:r>
            <a:endParaRPr lang="en-US" dirty="0" smtClean="0"/>
          </a:p>
          <a:p>
            <a:pPr lvl="1"/>
            <a:r>
              <a:rPr lang="en-US" dirty="0" err="1" smtClean="0"/>
              <a:t>Hasta</a:t>
            </a:r>
            <a:r>
              <a:rPr lang="en-US" dirty="0" smtClean="0"/>
              <a:t> </a:t>
            </a:r>
            <a:r>
              <a:rPr lang="en-US" dirty="0" smtClean="0"/>
              <a:t>2050 </a:t>
            </a:r>
            <a:r>
              <a:rPr lang="en-US" dirty="0" smtClean="0"/>
              <a:t> a la </a:t>
            </a:r>
            <a:r>
              <a:rPr lang="en-US" dirty="0" err="1" smtClean="0"/>
              <a:t>mitad</a:t>
            </a:r>
            <a:r>
              <a:rPr lang="en-US" dirty="0" smtClean="0"/>
              <a:t> de los </a:t>
            </a:r>
            <a:r>
              <a:rPr lang="en-US" dirty="0" err="1" smtClean="0"/>
              <a:t>niveles</a:t>
            </a:r>
            <a:r>
              <a:rPr lang="en-US" dirty="0" smtClean="0"/>
              <a:t> de 2002 </a:t>
            </a:r>
            <a:endParaRPr lang="en-US" dirty="0" smtClean="0"/>
          </a:p>
          <a:p>
            <a:r>
              <a:rPr lang="en-US" dirty="0" err="1" smtClean="0"/>
              <a:t>Transporte</a:t>
            </a:r>
            <a:r>
              <a:rPr lang="en-US" dirty="0" smtClean="0"/>
              <a:t>: </a:t>
            </a:r>
            <a:r>
              <a:rPr lang="en-US" dirty="0" smtClean="0"/>
              <a:t>18% </a:t>
            </a:r>
            <a:r>
              <a:rPr lang="en-US" dirty="0" smtClean="0"/>
              <a:t>del</a:t>
            </a:r>
            <a:r>
              <a:rPr lang="en-US" dirty="0" smtClean="0"/>
              <a:t> </a:t>
            </a:r>
            <a:r>
              <a:rPr lang="en-US" dirty="0" smtClean="0"/>
              <a:t>total </a:t>
            </a:r>
            <a:r>
              <a:rPr lang="en-US" dirty="0" smtClean="0"/>
              <a:t>emissions</a:t>
            </a:r>
          </a:p>
          <a:p>
            <a:r>
              <a:rPr lang="en-US" dirty="0" err="1" smtClean="0"/>
              <a:t>Transporte</a:t>
            </a:r>
            <a:r>
              <a:rPr lang="en-US" dirty="0" smtClean="0"/>
              <a:t>  </a:t>
            </a:r>
            <a:r>
              <a:rPr lang="en-US" dirty="0" err="1" smtClean="0"/>
              <a:t>muy</a:t>
            </a:r>
            <a:r>
              <a:rPr lang="en-US" dirty="0" smtClean="0"/>
              <a:t>  </a:t>
            </a:r>
            <a:r>
              <a:rPr lang="en-US" dirty="0" err="1" smtClean="0"/>
              <a:t>importante</a:t>
            </a:r>
            <a:r>
              <a:rPr lang="en-US" dirty="0" smtClean="0"/>
              <a:t> </a:t>
            </a:r>
            <a:r>
              <a:rPr lang="en-US" dirty="0" err="1" smtClean="0"/>
              <a:t>para</a:t>
            </a:r>
            <a:r>
              <a:rPr lang="en-US" dirty="0" smtClean="0"/>
              <a:t> </a:t>
            </a:r>
            <a:r>
              <a:rPr lang="en-US" dirty="0" err="1" smtClean="0"/>
              <a:t>alcanzar</a:t>
            </a:r>
            <a:r>
              <a:rPr lang="en-US" dirty="0" smtClean="0"/>
              <a:t> </a:t>
            </a:r>
            <a:r>
              <a:rPr lang="en-US" dirty="0" err="1" smtClean="0"/>
              <a:t>esta</a:t>
            </a:r>
            <a:r>
              <a:rPr lang="en-US" dirty="0" smtClean="0"/>
              <a:t> meta</a:t>
            </a:r>
            <a:endParaRPr lang="en-US" dirty="0" smtClean="0"/>
          </a:p>
          <a:p>
            <a:r>
              <a:rPr lang="en-US" dirty="0" err="1" smtClean="0"/>
              <a:t>Transporte</a:t>
            </a:r>
            <a:r>
              <a:rPr lang="en-US" dirty="0" smtClean="0"/>
              <a:t> </a:t>
            </a:r>
            <a:r>
              <a:rPr lang="en-US" dirty="0" err="1" smtClean="0"/>
              <a:t>Urbano</a:t>
            </a:r>
            <a:r>
              <a:rPr lang="en-US" dirty="0" smtClean="0"/>
              <a:t> </a:t>
            </a:r>
            <a:r>
              <a:rPr lang="en-US" dirty="0" err="1" smtClean="0"/>
              <a:t>muy</a:t>
            </a:r>
            <a:r>
              <a:rPr lang="en-US" dirty="0" smtClean="0"/>
              <a:t> </a:t>
            </a:r>
            <a:r>
              <a:rPr lang="en-US" dirty="0" err="1" smtClean="0"/>
              <a:t>importante</a:t>
            </a:r>
            <a:r>
              <a:rPr lang="en-US" dirty="0" smtClean="0"/>
              <a:t> </a:t>
            </a:r>
            <a:r>
              <a:rPr lang="en-US" dirty="0" err="1" smtClean="0"/>
              <a:t>dentro</a:t>
            </a:r>
            <a:r>
              <a:rPr lang="en-US" dirty="0" smtClean="0"/>
              <a:t> del  sector de </a:t>
            </a:r>
            <a:r>
              <a:rPr lang="en-US" dirty="0" err="1" smtClean="0"/>
              <a:t>transporte</a:t>
            </a:r>
            <a:r>
              <a:rPr lang="en-US" dirty="0" smtClean="0"/>
              <a:t>  </a:t>
            </a:r>
            <a:endParaRPr lang="en-US" dirty="0" smtClean="0"/>
          </a:p>
          <a:p>
            <a:r>
              <a:rPr lang="en-US" dirty="0" err="1" smtClean="0"/>
              <a:t>Emisiones</a:t>
            </a:r>
            <a:r>
              <a:rPr lang="en-US" dirty="0" smtClean="0"/>
              <a:t>  </a:t>
            </a:r>
            <a:r>
              <a:rPr lang="en-US" dirty="0" err="1" smtClean="0"/>
              <a:t>seguirán</a:t>
            </a:r>
            <a:r>
              <a:rPr lang="en-US" dirty="0" smtClean="0"/>
              <a:t> </a:t>
            </a:r>
            <a:r>
              <a:rPr lang="en-US" dirty="0" err="1" smtClean="0"/>
              <a:t>creciendo</a:t>
            </a:r>
            <a:r>
              <a:rPr lang="en-US" dirty="0" smtClean="0"/>
              <a:t> </a:t>
            </a:r>
            <a:r>
              <a:rPr lang="en-US" dirty="0" err="1" smtClean="0"/>
              <a:t>mismo</a:t>
            </a:r>
            <a:r>
              <a:rPr lang="en-US" dirty="0" smtClean="0"/>
              <a:t> </a:t>
            </a:r>
            <a:r>
              <a:rPr lang="en-US" dirty="0" err="1" smtClean="0"/>
              <a:t>después</a:t>
            </a:r>
            <a:r>
              <a:rPr lang="en-US" dirty="0" smtClean="0"/>
              <a:t> de la </a:t>
            </a:r>
            <a:r>
              <a:rPr lang="en-US" dirty="0" err="1" smtClean="0"/>
              <a:t>mitigación</a:t>
            </a:r>
            <a:endParaRPr lang="en-US" dirty="0"/>
          </a:p>
        </p:txBody>
      </p:sp>
      <p:sp>
        <p:nvSpPr>
          <p:cNvPr id="3" name="Slide Number Placeholder 2"/>
          <p:cNvSpPr>
            <a:spLocks noGrp="1"/>
          </p:cNvSpPr>
          <p:nvPr/>
        </p:nvSpPr>
        <p:spPr>
          <a:xfrm>
            <a:off x="8418672" y="6313091"/>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AF6DED-2241-4709-90CE-240923B56FD2}" type="slidenum">
              <a:rPr lang="en-US" smtClean="0"/>
              <a:pPr/>
              <a:t>28</a:t>
            </a:fld>
            <a:endParaRPr lang="en-US" dirty="0"/>
          </a:p>
        </p:txBody>
      </p:sp>
      <p:sp>
        <p:nvSpPr>
          <p:cNvPr id="4" name="Title 3"/>
          <p:cNvSpPr>
            <a:spLocks noGrp="1"/>
          </p:cNvSpPr>
          <p:nvPr/>
        </p:nvSpPr>
        <p:spPr>
          <a:xfrm>
            <a:off x="228600" y="0"/>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800" dirty="0" err="1" smtClean="0"/>
              <a:t>Precedentes</a:t>
            </a:r>
            <a:r>
              <a:rPr lang="en-US" sz="2800" dirty="0" smtClean="0"/>
              <a:t>: </a:t>
            </a:r>
            <a:r>
              <a:rPr lang="en-US" sz="2800" dirty="0" smtClean="0"/>
              <a:t>Meta </a:t>
            </a:r>
            <a:r>
              <a:rPr lang="en-US" sz="2800" dirty="0" err="1" smtClean="0"/>
              <a:t>voluntária</a:t>
            </a:r>
            <a:r>
              <a:rPr lang="en-US" sz="2800" dirty="0" smtClean="0"/>
              <a:t> </a:t>
            </a:r>
            <a:r>
              <a:rPr lang="en-US" sz="2800" dirty="0" err="1" smtClean="0"/>
              <a:t>estabelecida</a:t>
            </a:r>
            <a:r>
              <a:rPr lang="en-US" sz="2800" dirty="0" smtClean="0"/>
              <a:t> </a:t>
            </a:r>
            <a:r>
              <a:rPr lang="en-US" sz="2800" dirty="0" err="1" smtClean="0"/>
              <a:t>por</a:t>
            </a:r>
            <a:r>
              <a:rPr lang="en-US" sz="2800" dirty="0" smtClean="0"/>
              <a:t> el </a:t>
            </a:r>
            <a:r>
              <a:rPr lang="en-US" sz="2800" dirty="0" err="1" smtClean="0"/>
              <a:t>Gobierno</a:t>
            </a:r>
            <a:r>
              <a:rPr lang="en-US" sz="2800" dirty="0" smtClean="0"/>
              <a:t> de Mexico</a:t>
            </a:r>
            <a:endParaRPr lang="en-US" sz="2800" dirty="0"/>
          </a:p>
        </p:txBody>
      </p:sp>
      <p:pic>
        <p:nvPicPr>
          <p:cNvPr id="5" name="Picture 4"/>
          <p:cNvPicPr>
            <a:picLocks noGrp="1" noChangeAspect="1" noChangeArrowheads="1"/>
          </p:cNvPicPr>
          <p:nvPr/>
        </p:nvPicPr>
        <p:blipFill>
          <a:blip r:embed="rId2" cstate="print"/>
          <a:srcRect/>
          <a:stretch>
            <a:fillRect/>
          </a:stretch>
        </p:blipFill>
        <p:spPr bwMode="auto">
          <a:xfrm>
            <a:off x="5257800" y="609600"/>
            <a:ext cx="3733800" cy="2977816"/>
          </a:xfrm>
          <a:prstGeom prst="rect">
            <a:avLst/>
          </a:prstGeom>
          <a:noFill/>
          <a:ln w="9525">
            <a:noFill/>
            <a:miter lim="800000"/>
            <a:headEnd/>
            <a:tailEnd/>
          </a:ln>
        </p:spPr>
      </p:pic>
      <p:pic>
        <p:nvPicPr>
          <p:cNvPr id="14" name="Picture 13"/>
          <p:cNvPicPr>
            <a:picLocks noChangeAspect="1" noChangeArrowheads="1"/>
          </p:cNvPicPr>
          <p:nvPr/>
        </p:nvPicPr>
        <p:blipFill>
          <a:blip r:embed="rId3" cstate="print"/>
          <a:srcRect/>
          <a:stretch>
            <a:fillRect/>
          </a:stretch>
        </p:blipFill>
        <p:spPr bwMode="auto">
          <a:xfrm>
            <a:off x="5181600" y="3697507"/>
            <a:ext cx="3962400" cy="31604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p:cNvSpPr>
            <a:spLocks noGrp="1"/>
          </p:cNvSpPr>
          <p:nvPr/>
        </p:nvSpPr>
        <p:spPr>
          <a:xfrm>
            <a:off x="228600" y="1386475"/>
            <a:ext cx="39624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Mexico </a:t>
            </a:r>
            <a:r>
              <a:rPr lang="en-US" dirty="0" err="1" smtClean="0"/>
              <a:t>presenta</a:t>
            </a:r>
            <a:r>
              <a:rPr lang="en-US" dirty="0" smtClean="0"/>
              <a:t>  </a:t>
            </a:r>
            <a:r>
              <a:rPr lang="en-US" dirty="0" err="1" smtClean="0"/>
              <a:t>propuesta</a:t>
            </a:r>
            <a:r>
              <a:rPr lang="en-US" dirty="0" smtClean="0"/>
              <a:t> al </a:t>
            </a:r>
            <a:r>
              <a:rPr lang="en-US" dirty="0" smtClean="0"/>
              <a:t>CTF</a:t>
            </a:r>
          </a:p>
          <a:p>
            <a:r>
              <a:rPr lang="en-US" dirty="0" err="1" smtClean="0"/>
              <a:t>Transporte</a:t>
            </a:r>
            <a:r>
              <a:rPr lang="en-US" dirty="0" smtClean="0"/>
              <a:t> </a:t>
            </a:r>
            <a:r>
              <a:rPr lang="en-US" dirty="0" err="1" smtClean="0"/>
              <a:t>Urbano</a:t>
            </a:r>
            <a:endParaRPr lang="en-US" dirty="0" smtClean="0"/>
          </a:p>
          <a:p>
            <a:pPr lvl="1"/>
            <a:r>
              <a:rPr lang="en-US" dirty="0" smtClean="0"/>
              <a:t>20 </a:t>
            </a:r>
            <a:r>
              <a:rPr lang="en-US" dirty="0" err="1" smtClean="0"/>
              <a:t>Líneas</a:t>
            </a:r>
            <a:r>
              <a:rPr lang="en-US" dirty="0" smtClean="0"/>
              <a:t> de Bus </a:t>
            </a:r>
            <a:r>
              <a:rPr lang="en-US" dirty="0" smtClean="0"/>
              <a:t>Rapid Transit </a:t>
            </a:r>
          </a:p>
          <a:p>
            <a:pPr lvl="1"/>
            <a:r>
              <a:rPr lang="en-US" dirty="0" smtClean="0"/>
              <a:t>1 </a:t>
            </a:r>
            <a:r>
              <a:rPr lang="en-US" dirty="0" err="1" smtClean="0"/>
              <a:t>Línea</a:t>
            </a:r>
            <a:r>
              <a:rPr lang="en-US" dirty="0" smtClean="0"/>
              <a:t> </a:t>
            </a:r>
            <a:r>
              <a:rPr lang="en-US" dirty="0" err="1" smtClean="0"/>
              <a:t>ferroviária</a:t>
            </a:r>
            <a:r>
              <a:rPr lang="en-US" dirty="0" smtClean="0"/>
              <a:t> con zero-</a:t>
            </a:r>
            <a:r>
              <a:rPr lang="en-US" dirty="0" err="1" smtClean="0"/>
              <a:t>emisiones</a:t>
            </a:r>
            <a:r>
              <a:rPr lang="en-US" dirty="0" smtClean="0"/>
              <a:t> </a:t>
            </a:r>
            <a:endParaRPr lang="en-US" dirty="0" smtClean="0"/>
          </a:p>
          <a:p>
            <a:pPr lvl="1"/>
            <a:r>
              <a:rPr lang="en-US" sz="2400" dirty="0" smtClean="0"/>
              <a:t>350 </a:t>
            </a:r>
            <a:r>
              <a:rPr lang="en-US" sz="2400" dirty="0" smtClean="0"/>
              <a:t>buses </a:t>
            </a:r>
            <a:r>
              <a:rPr lang="en-US" sz="2400" dirty="0" err="1" smtClean="0"/>
              <a:t>buses</a:t>
            </a:r>
            <a:r>
              <a:rPr lang="en-US" sz="2400" dirty="0" smtClean="0"/>
              <a:t> </a:t>
            </a:r>
            <a:r>
              <a:rPr lang="en-US" sz="2400" dirty="0" err="1" smtClean="0"/>
              <a:t>articulados</a:t>
            </a:r>
            <a:r>
              <a:rPr lang="en-US" sz="2400" dirty="0" smtClean="0"/>
              <a:t> </a:t>
            </a:r>
            <a:r>
              <a:rPr lang="en-US" sz="2400" dirty="0" err="1" smtClean="0"/>
              <a:t>híbridos</a:t>
            </a:r>
            <a:r>
              <a:rPr lang="en-US" sz="2400" dirty="0" smtClean="0"/>
              <a:t> </a:t>
            </a:r>
            <a:endParaRPr lang="pt-BR" sz="2400" dirty="0" smtClean="0"/>
          </a:p>
          <a:p>
            <a:pPr lvl="1"/>
            <a:r>
              <a:rPr lang="en-US" dirty="0" smtClean="0"/>
              <a:t>2 </a:t>
            </a:r>
            <a:r>
              <a:rPr lang="en-US" dirty="0" err="1" smtClean="0"/>
              <a:t>milliones</a:t>
            </a:r>
            <a:r>
              <a:rPr lang="en-US" dirty="0" smtClean="0"/>
              <a:t> de tons </a:t>
            </a:r>
            <a:r>
              <a:rPr lang="en-US" dirty="0" smtClean="0"/>
              <a:t>CO2 </a:t>
            </a:r>
            <a:r>
              <a:rPr lang="en-US" dirty="0" err="1" smtClean="0"/>
              <a:t>equivalentes</a:t>
            </a:r>
            <a:r>
              <a:rPr lang="en-US" dirty="0" smtClean="0"/>
              <a:t> </a:t>
            </a:r>
            <a:r>
              <a:rPr lang="en-US" dirty="0" err="1" smtClean="0"/>
              <a:t>por</a:t>
            </a:r>
            <a:r>
              <a:rPr lang="en-US" dirty="0" smtClean="0"/>
              <a:t> </a:t>
            </a:r>
            <a:r>
              <a:rPr lang="en-US" dirty="0" err="1" smtClean="0"/>
              <a:t>año</a:t>
            </a:r>
            <a:r>
              <a:rPr lang="en-US" dirty="0" smtClean="0"/>
              <a:t> </a:t>
            </a:r>
            <a:endParaRPr lang="en-US" dirty="0" smtClean="0"/>
          </a:p>
          <a:p>
            <a:endParaRPr lang="en-US" dirty="0"/>
          </a:p>
        </p:txBody>
      </p:sp>
      <p:sp>
        <p:nvSpPr>
          <p:cNvPr id="3" name="Slide Number Placeholder 2"/>
          <p:cNvSpPr>
            <a:spLocks noGrp="1"/>
          </p:cNvSpPr>
          <p:nvPr/>
        </p:nvSpPr>
        <p:spPr>
          <a:xfrm>
            <a:off x="8418672" y="6313091"/>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AF6DED-2241-4709-90CE-240923B56FD2}" type="slidenum">
              <a:rPr lang="en-US" smtClean="0"/>
              <a:pPr/>
              <a:t>29</a:t>
            </a:fld>
            <a:endParaRPr lang="en-US" dirty="0"/>
          </a:p>
        </p:txBody>
      </p:sp>
      <p:sp>
        <p:nvSpPr>
          <p:cNvPr id="4" name="Title 3"/>
          <p:cNvSpPr>
            <a:spLocks noGrp="1"/>
          </p:cNvSpPr>
          <p:nvPr/>
        </p:nvSpPr>
        <p:spPr>
          <a:xfrm>
            <a:off x="228600" y="179785"/>
            <a:ext cx="8229600" cy="1143000"/>
          </a:xfrm>
          <a:prstGeom prst="rect">
            <a:avLst/>
          </a:prstGeom>
        </p:spPr>
        <p:txBody>
          <a:bodyPr vert="horz" rtlCol="0" anchor="ctr">
            <a:normAutofit fontScale="67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err="1" smtClean="0"/>
              <a:t>Precedentes</a:t>
            </a:r>
            <a:r>
              <a:rPr lang="en-US" dirty="0" smtClean="0"/>
              <a:t>: </a:t>
            </a:r>
            <a:r>
              <a:rPr lang="en-US" dirty="0" smtClean="0"/>
              <a:t>Plano de </a:t>
            </a:r>
            <a:r>
              <a:rPr lang="en-US" dirty="0" err="1" smtClean="0"/>
              <a:t>Inversión</a:t>
            </a:r>
            <a:r>
              <a:rPr lang="en-US" dirty="0" smtClean="0"/>
              <a:t> de México </a:t>
            </a:r>
            <a:r>
              <a:rPr lang="en-US" dirty="0" err="1" smtClean="0"/>
              <a:t>presentado</a:t>
            </a:r>
            <a:r>
              <a:rPr lang="en-US" dirty="0" smtClean="0"/>
              <a:t> al </a:t>
            </a:r>
            <a:r>
              <a:rPr lang="en-US" dirty="0" err="1" smtClean="0"/>
              <a:t>Fondo</a:t>
            </a:r>
            <a:r>
              <a:rPr lang="en-US" dirty="0" smtClean="0"/>
              <a:t> de </a:t>
            </a:r>
            <a:r>
              <a:rPr lang="en-US" dirty="0" err="1" smtClean="0"/>
              <a:t>Tecnología</a:t>
            </a:r>
            <a:r>
              <a:rPr lang="en-US" dirty="0" smtClean="0"/>
              <a:t> </a:t>
            </a:r>
            <a:r>
              <a:rPr lang="en-US" dirty="0" err="1" smtClean="0"/>
              <a:t>Limpia</a:t>
            </a:r>
            <a:r>
              <a:rPr lang="en-US" dirty="0" smtClean="0"/>
              <a:t>  (Clean </a:t>
            </a:r>
            <a:r>
              <a:rPr lang="en-US" dirty="0" smtClean="0"/>
              <a:t>Technology </a:t>
            </a:r>
            <a:r>
              <a:rPr lang="en-US" dirty="0" smtClean="0"/>
              <a:t>Fund)</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5667103" y="3943747"/>
            <a:ext cx="3248297" cy="2438400"/>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5257800" y="1505347"/>
            <a:ext cx="36576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676400"/>
            <a:ext cx="3429000" cy="1828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Altos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niveles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de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urbanización</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lang="en-CA" sz="1400" b="1" cap="all" dirty="0" smtClean="0">
                <a:solidFill>
                  <a:schemeClr val="tx2"/>
                </a:solidFill>
                <a:effectLst>
                  <a:reflection blurRad="12700" stA="48000" endA="300" endPos="55000" dir="5400000" sy="-90000" algn="bl" rotWithShape="0"/>
                </a:effectLst>
                <a:latin typeface="+mj-lt"/>
                <a:ea typeface="+mj-ea"/>
                <a:cs typeface="+mj-cs"/>
              </a:rPr>
              <a:t>en </a:t>
            </a:r>
            <a:r>
              <a:rPr lang="en-CA" sz="1400" b="1" cap="all" dirty="0" err="1" smtClean="0">
                <a:solidFill>
                  <a:schemeClr val="tx2"/>
                </a:solidFill>
                <a:effectLst>
                  <a:reflection blurRad="12700" stA="48000" endA="300" endPos="55000" dir="5400000" sy="-90000" algn="bl" rotWithShape="0"/>
                </a:effectLst>
                <a:latin typeface="+mj-lt"/>
                <a:ea typeface="+mj-ea"/>
                <a:cs typeface="+mj-cs"/>
              </a:rPr>
              <a:t>america</a:t>
            </a:r>
            <a:r>
              <a:rPr lang="en-CA" sz="1400" b="1" cap="all" dirty="0" smtClean="0">
                <a:solidFill>
                  <a:schemeClr val="tx2"/>
                </a:solidFill>
                <a:effectLst>
                  <a:reflection blurRad="12700" stA="48000" endA="300" endPos="55000" dir="5400000" sy="-90000" algn="bl" rotWithShape="0"/>
                </a:effectLst>
                <a:latin typeface="+mj-lt"/>
                <a:ea typeface="+mj-ea"/>
                <a:cs typeface="+mj-cs"/>
              </a:rPr>
              <a:t> </a:t>
            </a:r>
            <a:r>
              <a:rPr lang="en-CA" sz="1400" b="1" cap="all" dirty="0" err="1" smtClean="0">
                <a:solidFill>
                  <a:schemeClr val="tx2"/>
                </a:solidFill>
                <a:effectLst>
                  <a:reflection blurRad="12700" stA="48000" endA="300" endPos="55000" dir="5400000" sy="-90000" algn="bl" rotWithShape="0"/>
                </a:effectLst>
                <a:latin typeface="+mj-lt"/>
                <a:ea typeface="+mj-ea"/>
                <a:cs typeface="+mj-cs"/>
              </a:rPr>
              <a:t>latina</a:t>
            </a:r>
            <a:r>
              <a:rPr lang="en-CA" sz="1400" b="1" cap="all" dirty="0" smtClean="0">
                <a:solidFill>
                  <a:schemeClr val="tx2"/>
                </a:solidFill>
                <a:effectLst>
                  <a:reflection blurRad="12700" stA="48000" endA="300" endPos="55000" dir="5400000" sy="-90000" algn="bl" rotWithShape="0"/>
                </a:effectLst>
                <a:latin typeface="+mj-lt"/>
                <a:ea typeface="+mj-ea"/>
                <a:cs typeface="+mj-cs"/>
              </a:rPr>
              <a:t>  y en el </a:t>
            </a:r>
            <a:r>
              <a:rPr lang="en-CA" sz="1400" b="1" cap="all" dirty="0" err="1" smtClean="0">
                <a:solidFill>
                  <a:schemeClr val="tx2"/>
                </a:solidFill>
                <a:effectLst>
                  <a:reflection blurRad="12700" stA="48000" endA="300" endPos="55000" dir="5400000" sy="-90000" algn="bl" rotWithShape="0"/>
                </a:effectLst>
                <a:latin typeface="+mj-lt"/>
                <a:ea typeface="+mj-ea"/>
                <a:cs typeface="+mj-cs"/>
              </a:rPr>
              <a:t>mundo</a:t>
            </a:r>
            <a:r>
              <a:rPr lang="en-CA" sz="1400" b="1" cap="all" dirty="0" smtClean="0">
                <a:solidFill>
                  <a:schemeClr val="tx2"/>
                </a:solidFill>
                <a:effectLst>
                  <a:reflection blurRad="12700" stA="48000" endA="300" endPos="55000" dir="5400000" sy="-90000" algn="bl" rotWithShape="0"/>
                </a:effectLst>
                <a:latin typeface="+mj-lt"/>
                <a:ea typeface="+mj-ea"/>
                <a:cs typeface="+mj-cs"/>
              </a:rPr>
              <a:t>  (</a:t>
            </a:r>
            <a:r>
              <a:rPr lang="en-CA" sz="1400" b="1" cap="all" dirty="0" err="1" smtClean="0">
                <a:solidFill>
                  <a:schemeClr val="tx2"/>
                </a:solidFill>
                <a:effectLst>
                  <a:reflection blurRad="12700" stA="48000" endA="300" endPos="55000" dir="5400000" sy="-90000" algn="bl" rotWithShape="0"/>
                </a:effectLst>
                <a:latin typeface="+mj-lt"/>
                <a:ea typeface="+mj-ea"/>
                <a:cs typeface="+mj-cs"/>
              </a:rPr>
              <a:t>Más</a:t>
            </a:r>
            <a:r>
              <a:rPr lang="en-CA" sz="1400" b="1" cap="all" dirty="0" smtClean="0">
                <a:solidFill>
                  <a:schemeClr val="tx2"/>
                </a:solidFill>
                <a:effectLst>
                  <a:reflection blurRad="12700" stA="48000" endA="300" endPos="55000" dir="5400000" sy="-90000" algn="bl" rotWithShape="0"/>
                </a:effectLst>
                <a:latin typeface="+mj-lt"/>
                <a:ea typeface="+mj-ea"/>
                <a:cs typeface="+mj-cs"/>
              </a:rPr>
              <a:t> </a:t>
            </a:r>
            <a:r>
              <a:rPr lang="en-CA" sz="1400" b="1" cap="all" dirty="0" err="1" smtClean="0">
                <a:solidFill>
                  <a:schemeClr val="tx2"/>
                </a:solidFill>
                <a:effectLst>
                  <a:reflection blurRad="12700" stA="48000" endA="300" endPos="55000" dir="5400000" sy="-90000" algn="bl" rotWithShape="0"/>
                </a:effectLst>
                <a:latin typeface="+mj-lt"/>
                <a:ea typeface="+mj-ea"/>
                <a:cs typeface="+mj-cs"/>
              </a:rPr>
              <a:t>que</a:t>
            </a:r>
            <a:r>
              <a:rPr lang="en-CA" sz="1400" b="1" cap="all" dirty="0" smtClean="0">
                <a:solidFill>
                  <a:schemeClr val="tx2"/>
                </a:solidFill>
                <a:effectLst>
                  <a:reflection blurRad="12700" stA="48000" endA="300" endPos="55000" dir="5400000" sy="-90000" algn="bl" rotWithShape="0"/>
                </a:effectLst>
                <a:latin typeface="+mj-lt"/>
                <a:ea typeface="+mj-ea"/>
                <a:cs typeface="+mj-cs"/>
              </a:rPr>
              <a:t> 50%)</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una</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creciente</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porción</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del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pib</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generado</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en </a:t>
            </a:r>
            <a:r>
              <a:rPr kumimoji="0" lang="en-CA" sz="1400" b="1" i="0" u="none" strike="noStrike" kern="1200" cap="all" spc="0" normalizeH="0" baseline="0" noProof="0" dirty="0" err="1" smtClean="0">
                <a:ln>
                  <a:noFill/>
                </a:ln>
                <a:solidFill>
                  <a:srgbClr val="FF0000"/>
                </a:solidFill>
                <a:effectLst>
                  <a:reflection blurRad="12700" stA="48000" endA="300" endPos="55000" dir="5400000" sy="-90000" algn="bl" rotWithShape="0"/>
                </a:effectLst>
                <a:uLnTx/>
                <a:uFillTx/>
                <a:latin typeface="+mj-lt"/>
                <a:ea typeface="+mj-ea"/>
                <a:cs typeface="+mj-cs"/>
              </a:rPr>
              <a:t>ciudades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Ciudades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concentran</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grandes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bolsones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de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pobreza</a:t>
            </a:r>
            <a:r>
              <a:rPr kumimoji="0" lang="en-CA" sz="18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n-CA" sz="18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CA" sz="18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n-CA" sz="18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Relación</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positiva</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entre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crecimiento</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economico</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e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urbanización</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entre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eficiencia</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del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transporte</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y del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mercado</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de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trabajo</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8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br>
              <a:rPr kumimoji="0" lang="en-CA" sz="18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CA" sz="1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n-CA" sz="1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Rectangle 5"/>
          <p:cNvSpPr>
            <a:spLocks noChangeArrowheads="1"/>
          </p:cNvSpPr>
          <p:nvPr/>
        </p:nvSpPr>
        <p:spPr bwMode="auto">
          <a:xfrm>
            <a:off x="533400" y="228600"/>
            <a:ext cx="7924800" cy="685800"/>
          </a:xfrm>
          <a:prstGeom prst="rect">
            <a:avLst/>
          </a:prstGeom>
          <a:solidFill>
            <a:srgbClr val="FFFF00"/>
          </a:solidFill>
          <a:ln w="9525">
            <a:solidFill>
              <a:schemeClr val="tx1"/>
            </a:solidFill>
            <a:miter lim="800000"/>
            <a:headEnd/>
            <a:tailEnd/>
          </a:ln>
          <a:effectLst/>
        </p:spPr>
        <p:txBody>
          <a:bodyPr lIns="0" tIns="0" rIns="0" bIns="0" anchor="b"/>
          <a:lstStyle/>
          <a:p>
            <a:pPr algn="ctr">
              <a:lnSpc>
                <a:spcPct val="90000"/>
              </a:lnSpc>
            </a:pPr>
            <a:r>
              <a:rPr lang="en-US" sz="2400" b="1" dirty="0" err="1" smtClean="0"/>
              <a:t>Crecimiento</a:t>
            </a:r>
            <a:r>
              <a:rPr lang="en-US" sz="2400" b="1" dirty="0" smtClean="0"/>
              <a:t> </a:t>
            </a:r>
            <a:r>
              <a:rPr lang="en-US" sz="2400" b="1" dirty="0" err="1" smtClean="0"/>
              <a:t>economico</a:t>
            </a:r>
            <a:r>
              <a:rPr lang="en-US" sz="2400" b="1" dirty="0" smtClean="0"/>
              <a:t>, </a:t>
            </a:r>
            <a:r>
              <a:rPr lang="en-US" sz="2400" b="1" dirty="0" err="1" smtClean="0"/>
              <a:t>urbanización,pobreza</a:t>
            </a:r>
            <a:r>
              <a:rPr lang="en-US" sz="2400" b="1" dirty="0" smtClean="0"/>
              <a:t> y </a:t>
            </a:r>
            <a:r>
              <a:rPr lang="en-US" sz="2400" b="1" dirty="0" err="1" smtClean="0"/>
              <a:t>transporte</a:t>
            </a:r>
            <a:r>
              <a:rPr lang="en-US" sz="2400" b="1" dirty="0" smtClean="0"/>
              <a:t> </a:t>
            </a:r>
            <a:r>
              <a:rPr lang="en-US" sz="2400" b="1" dirty="0" err="1" smtClean="0"/>
              <a:t>urbano</a:t>
            </a:r>
            <a:r>
              <a:rPr lang="en-US" sz="2400" b="1" dirty="0" smtClean="0"/>
              <a:t>: </a:t>
            </a:r>
            <a:r>
              <a:rPr lang="en-US" sz="2200" b="1" u="none" dirty="0" err="1" smtClean="0">
                <a:solidFill>
                  <a:srgbClr val="00B050"/>
                </a:solidFill>
              </a:rPr>
              <a:t>Relevancia</a:t>
            </a:r>
            <a:r>
              <a:rPr lang="en-US" sz="2200" b="1" u="none" dirty="0" smtClean="0">
                <a:solidFill>
                  <a:srgbClr val="00B050"/>
                </a:solidFill>
              </a:rPr>
              <a:t> </a:t>
            </a:r>
            <a:r>
              <a:rPr lang="en-US" sz="2200" b="1" u="none" dirty="0" smtClean="0">
                <a:solidFill>
                  <a:srgbClr val="00B050"/>
                </a:solidFill>
              </a:rPr>
              <a:t>al </a:t>
            </a:r>
            <a:r>
              <a:rPr lang="en-US" sz="2200" b="1" u="none" dirty="0" err="1" smtClean="0">
                <a:solidFill>
                  <a:srgbClr val="00B050"/>
                </a:solidFill>
              </a:rPr>
              <a:t>nivel</a:t>
            </a:r>
            <a:r>
              <a:rPr lang="en-US" sz="2200" b="1" u="none" dirty="0" smtClean="0">
                <a:solidFill>
                  <a:srgbClr val="00B050"/>
                </a:solidFill>
              </a:rPr>
              <a:t> macro </a:t>
            </a:r>
            <a:r>
              <a:rPr lang="en-US" sz="2200" b="1" u="none" dirty="0" smtClean="0">
                <a:solidFill>
                  <a:srgbClr val="00B050"/>
                </a:solidFill>
              </a:rPr>
              <a:t>.</a:t>
            </a:r>
            <a:endParaRPr lang="en-US" sz="2200" b="1" u="none" dirty="0">
              <a:solidFill>
                <a:srgbClr val="00B050"/>
              </a:solidFill>
            </a:endParaRPr>
          </a:p>
        </p:txBody>
      </p:sp>
      <p:graphicFrame>
        <p:nvGraphicFramePr>
          <p:cNvPr id="4" name="Object 7"/>
          <p:cNvGraphicFramePr>
            <a:graphicFrameLocks noChangeAspect="1"/>
          </p:cNvGraphicFramePr>
          <p:nvPr/>
        </p:nvGraphicFramePr>
        <p:xfrm>
          <a:off x="3886200" y="1676400"/>
          <a:ext cx="4887913" cy="2663825"/>
        </p:xfrm>
        <a:graphic>
          <a:graphicData uri="http://schemas.openxmlformats.org/presentationml/2006/ole">
            <p:oleObj spid="_x0000_s19458" name="Worksheet" r:id="rId3" imgW="7486540" imgH="4171823" progId="Excel.Sheet.8">
              <p:embed/>
            </p:oleObj>
          </a:graphicData>
        </a:graphic>
      </p:graphicFrame>
      <p:sp>
        <p:nvSpPr>
          <p:cNvPr id="5" name="Text Box 8"/>
          <p:cNvSpPr txBox="1">
            <a:spLocks noChangeArrowheads="1"/>
          </p:cNvSpPr>
          <p:nvPr/>
        </p:nvSpPr>
        <p:spPr bwMode="auto">
          <a:xfrm>
            <a:off x="304800" y="4953000"/>
            <a:ext cx="8458200" cy="1631216"/>
          </a:xfrm>
          <a:prstGeom prst="rect">
            <a:avLst/>
          </a:prstGeom>
          <a:solidFill>
            <a:srgbClr val="FFFF00"/>
          </a:solidFill>
          <a:ln w="9525">
            <a:noFill/>
            <a:miter lim="800000"/>
            <a:headEnd/>
            <a:tailEnd/>
          </a:ln>
          <a:effectLst/>
        </p:spPr>
        <p:txBody>
          <a:bodyPr wrap="square" lIns="45720" rIns="45720">
            <a:spAutoFit/>
          </a:bodyPr>
          <a:lstStyle/>
          <a:p>
            <a:pPr>
              <a:spcBef>
                <a:spcPct val="50000"/>
              </a:spcBef>
            </a:pPr>
            <a:r>
              <a:rPr lang="en-CA" sz="2000" b="1" u="none" dirty="0" err="1" smtClean="0">
                <a:solidFill>
                  <a:srgbClr val="FC050E"/>
                </a:solidFill>
              </a:rPr>
              <a:t>Gaños</a:t>
            </a:r>
            <a:r>
              <a:rPr lang="en-CA" sz="2000" b="1" u="none" dirty="0" smtClean="0">
                <a:solidFill>
                  <a:srgbClr val="FC050E"/>
                </a:solidFill>
              </a:rPr>
              <a:t> </a:t>
            </a:r>
            <a:r>
              <a:rPr lang="en-CA" sz="2000" b="1" u="none" dirty="0" err="1" smtClean="0">
                <a:solidFill>
                  <a:srgbClr val="FC050E"/>
                </a:solidFill>
              </a:rPr>
              <a:t>potenciales</a:t>
            </a:r>
            <a:r>
              <a:rPr lang="en-CA" sz="2000" b="1" u="none" dirty="0" smtClean="0">
                <a:solidFill>
                  <a:srgbClr val="FC050E"/>
                </a:solidFill>
              </a:rPr>
              <a:t> de la </a:t>
            </a:r>
            <a:r>
              <a:rPr lang="en-CA" sz="2000" b="1" u="none" dirty="0" err="1" smtClean="0">
                <a:solidFill>
                  <a:srgbClr val="FC050E"/>
                </a:solidFill>
              </a:rPr>
              <a:t>urbanización</a:t>
            </a:r>
            <a:r>
              <a:rPr lang="en-CA" sz="2000" b="1" u="none" dirty="0" smtClean="0">
                <a:solidFill>
                  <a:srgbClr val="FC050E"/>
                </a:solidFill>
              </a:rPr>
              <a:t> son </a:t>
            </a:r>
            <a:r>
              <a:rPr lang="en-CA" sz="2000" b="1" u="none" dirty="0" err="1" smtClean="0">
                <a:solidFill>
                  <a:srgbClr val="FC050E"/>
                </a:solidFill>
              </a:rPr>
              <a:t>muy</a:t>
            </a:r>
            <a:r>
              <a:rPr lang="en-CA" sz="2000" b="1" u="none" dirty="0" smtClean="0">
                <a:solidFill>
                  <a:srgbClr val="FC050E"/>
                </a:solidFill>
              </a:rPr>
              <a:t> </a:t>
            </a:r>
            <a:r>
              <a:rPr lang="en-CA" sz="2000" b="1" u="none" dirty="0" err="1" smtClean="0">
                <a:solidFill>
                  <a:srgbClr val="FC050E"/>
                </a:solidFill>
              </a:rPr>
              <a:t>sensibles</a:t>
            </a:r>
            <a:r>
              <a:rPr lang="en-CA" sz="2000" b="1" u="none" dirty="0" smtClean="0">
                <a:solidFill>
                  <a:srgbClr val="FC050E"/>
                </a:solidFill>
              </a:rPr>
              <a:t> a </a:t>
            </a:r>
            <a:r>
              <a:rPr lang="en-CA" sz="2000" b="1" u="none" dirty="0" err="1" smtClean="0">
                <a:solidFill>
                  <a:srgbClr val="FC050E"/>
                </a:solidFill>
              </a:rPr>
              <a:t>las</a:t>
            </a:r>
            <a:r>
              <a:rPr lang="en-CA" sz="2000" b="1" u="none" dirty="0" smtClean="0">
                <a:solidFill>
                  <a:srgbClr val="FC050E"/>
                </a:solidFill>
              </a:rPr>
              <a:t> </a:t>
            </a:r>
            <a:r>
              <a:rPr lang="en-CA" sz="2000" b="1" u="none" dirty="0" err="1" smtClean="0">
                <a:solidFill>
                  <a:srgbClr val="FC050E"/>
                </a:solidFill>
              </a:rPr>
              <a:t>condiciones</a:t>
            </a:r>
            <a:r>
              <a:rPr lang="en-CA" sz="2000" b="1" u="none" dirty="0" smtClean="0">
                <a:solidFill>
                  <a:srgbClr val="FC050E"/>
                </a:solidFill>
              </a:rPr>
              <a:t> locales</a:t>
            </a:r>
            <a:r>
              <a:rPr lang="en-CA" sz="2000" b="1" u="none" dirty="0">
                <a:solidFill>
                  <a:srgbClr val="FC050E"/>
                </a:solidFill>
              </a:rPr>
              <a:t/>
            </a:r>
            <a:br>
              <a:rPr lang="en-CA" sz="2000" b="1" u="none" dirty="0">
                <a:solidFill>
                  <a:srgbClr val="FC050E"/>
                </a:solidFill>
              </a:rPr>
            </a:br>
            <a:r>
              <a:rPr lang="en-CA" sz="2000" b="1" u="none" dirty="0"/>
              <a:t> </a:t>
            </a:r>
            <a:r>
              <a:rPr lang="en-CA" sz="2000" b="1" u="none" dirty="0" err="1" smtClean="0"/>
              <a:t>Servicios</a:t>
            </a:r>
            <a:r>
              <a:rPr lang="en-CA" sz="2000" b="1" u="none" dirty="0" smtClean="0"/>
              <a:t> </a:t>
            </a:r>
            <a:r>
              <a:rPr lang="en-CA" sz="2000" b="1" u="none" dirty="0" err="1" smtClean="0"/>
              <a:t>publicos</a:t>
            </a:r>
            <a:r>
              <a:rPr lang="en-CA" sz="2000" b="1" u="none" dirty="0" smtClean="0"/>
              <a:t> locales </a:t>
            </a:r>
            <a:r>
              <a:rPr lang="en-CA" sz="2000" b="1" u="none" dirty="0" err="1" smtClean="0"/>
              <a:t>afectan</a:t>
            </a:r>
            <a:r>
              <a:rPr lang="en-CA" sz="2000" b="1" u="none" dirty="0" smtClean="0"/>
              <a:t> </a:t>
            </a:r>
            <a:r>
              <a:rPr lang="en-CA" sz="2000" b="1" u="none" dirty="0" err="1" smtClean="0"/>
              <a:t>costos</a:t>
            </a:r>
            <a:r>
              <a:rPr lang="en-CA" sz="2000" b="1" u="none" dirty="0" smtClean="0"/>
              <a:t> de </a:t>
            </a:r>
            <a:r>
              <a:rPr lang="en-CA" sz="2000" b="1" u="none" dirty="0" err="1" smtClean="0"/>
              <a:t>hacer</a:t>
            </a:r>
            <a:r>
              <a:rPr lang="en-CA" sz="2000" b="1" u="none" dirty="0" smtClean="0"/>
              <a:t> </a:t>
            </a:r>
            <a:r>
              <a:rPr lang="en-CA" sz="2000" b="1" u="none" dirty="0" err="1" smtClean="0"/>
              <a:t>negócios</a:t>
            </a:r>
            <a:r>
              <a:rPr lang="en-CA" sz="2000" b="1" u="none" dirty="0" smtClean="0"/>
              <a:t> en </a:t>
            </a:r>
            <a:r>
              <a:rPr lang="en-CA" sz="2000" b="1" u="none" dirty="0" err="1" smtClean="0"/>
              <a:t>las</a:t>
            </a:r>
            <a:r>
              <a:rPr lang="en-CA" sz="2000" b="1" u="none" dirty="0" smtClean="0"/>
              <a:t> </a:t>
            </a:r>
            <a:r>
              <a:rPr lang="en-CA" sz="2000" b="1" u="none" dirty="0" err="1" smtClean="0"/>
              <a:t>ciudades</a:t>
            </a:r>
            <a:r>
              <a:rPr lang="en-CA" sz="2000" b="1" u="none" dirty="0" smtClean="0"/>
              <a:t>, y </a:t>
            </a:r>
            <a:r>
              <a:rPr lang="en-CA" sz="2000" b="1" u="none" dirty="0" err="1" smtClean="0"/>
              <a:t>consecuentemente</a:t>
            </a:r>
            <a:r>
              <a:rPr lang="en-CA" sz="2000" b="1" u="none" dirty="0" smtClean="0"/>
              <a:t> los </a:t>
            </a:r>
            <a:r>
              <a:rPr lang="en-CA" sz="2000" b="1" u="none" dirty="0" err="1" smtClean="0"/>
              <a:t>gaños</a:t>
            </a:r>
            <a:r>
              <a:rPr lang="en-CA" sz="2000" b="1" u="none" dirty="0" smtClean="0"/>
              <a:t> </a:t>
            </a:r>
            <a:r>
              <a:rPr lang="en-CA" sz="2000" b="1" u="none" dirty="0" err="1" smtClean="0"/>
              <a:t>potenciales</a:t>
            </a:r>
            <a:r>
              <a:rPr lang="en-CA" sz="2000" b="1" u="none" dirty="0" smtClean="0"/>
              <a:t> </a:t>
            </a:r>
            <a:r>
              <a:rPr lang="en-CA" sz="2000" b="1" u="none" dirty="0" err="1" smtClean="0"/>
              <a:t>resultantes</a:t>
            </a:r>
            <a:r>
              <a:rPr lang="en-CA" sz="2000" b="1" u="none" dirty="0" smtClean="0"/>
              <a:t> </a:t>
            </a:r>
            <a:r>
              <a:rPr lang="en-CA" sz="2000" b="1" u="none" dirty="0" smtClean="0"/>
              <a:t>de </a:t>
            </a:r>
            <a:r>
              <a:rPr lang="en-CA" sz="2000" b="1" u="none" dirty="0" smtClean="0"/>
              <a:t>la </a:t>
            </a:r>
            <a:r>
              <a:rPr lang="en-CA" sz="2000" b="1" u="none" dirty="0" err="1" smtClean="0"/>
              <a:t>aglomeración</a:t>
            </a:r>
            <a:r>
              <a:rPr lang="en-CA" sz="2000" b="1" u="none" dirty="0"/>
              <a:t/>
            </a:r>
            <a:br>
              <a:rPr lang="en-CA" sz="2000" b="1" u="none" dirty="0"/>
            </a:br>
            <a:r>
              <a:rPr lang="en-CA" sz="2000" b="1" u="none" dirty="0" err="1" smtClean="0">
                <a:solidFill>
                  <a:srgbClr val="FC050E"/>
                </a:solidFill>
              </a:rPr>
              <a:t>Transporte</a:t>
            </a:r>
            <a:r>
              <a:rPr lang="en-CA" sz="2000" b="1" u="none" dirty="0" smtClean="0">
                <a:solidFill>
                  <a:srgbClr val="FC050E"/>
                </a:solidFill>
              </a:rPr>
              <a:t>  </a:t>
            </a:r>
            <a:r>
              <a:rPr lang="en-CA" sz="2000" b="1" u="none" dirty="0" err="1" smtClean="0">
                <a:solidFill>
                  <a:srgbClr val="FC050E"/>
                </a:solidFill>
              </a:rPr>
              <a:t>Urbano</a:t>
            </a:r>
            <a:r>
              <a:rPr lang="en-CA" sz="2000" b="1" u="none" dirty="0" smtClean="0">
                <a:solidFill>
                  <a:srgbClr val="FC050E"/>
                </a:solidFill>
              </a:rPr>
              <a:t>  </a:t>
            </a:r>
            <a:r>
              <a:rPr lang="en-CA" sz="2000" b="1" u="none" dirty="0" err="1" smtClean="0">
                <a:solidFill>
                  <a:srgbClr val="FC050E"/>
                </a:solidFill>
              </a:rPr>
              <a:t>es</a:t>
            </a:r>
            <a:r>
              <a:rPr lang="en-CA" sz="2000" b="1" u="none" dirty="0" smtClean="0">
                <a:solidFill>
                  <a:srgbClr val="FC050E"/>
                </a:solidFill>
              </a:rPr>
              <a:t> </a:t>
            </a:r>
            <a:r>
              <a:rPr lang="en-CA" sz="2000" b="1" u="none" dirty="0" err="1" smtClean="0">
                <a:solidFill>
                  <a:srgbClr val="FC050E"/>
                </a:solidFill>
              </a:rPr>
              <a:t>uno</a:t>
            </a:r>
            <a:r>
              <a:rPr lang="en-CA" sz="2000" b="1" u="none" dirty="0" smtClean="0">
                <a:solidFill>
                  <a:srgbClr val="FC050E"/>
                </a:solidFill>
              </a:rPr>
              <a:t> de </a:t>
            </a:r>
            <a:r>
              <a:rPr lang="en-CA" sz="2000" b="1" u="none" dirty="0" err="1" smtClean="0">
                <a:solidFill>
                  <a:srgbClr val="FC050E"/>
                </a:solidFill>
              </a:rPr>
              <a:t>esos</a:t>
            </a:r>
            <a:r>
              <a:rPr lang="en-CA" sz="2000" b="1" u="none" dirty="0" smtClean="0">
                <a:solidFill>
                  <a:srgbClr val="FC050E"/>
                </a:solidFill>
              </a:rPr>
              <a:t> </a:t>
            </a:r>
            <a:r>
              <a:rPr lang="en-CA" sz="2000" b="1" u="none" dirty="0" err="1" smtClean="0">
                <a:solidFill>
                  <a:srgbClr val="FC050E"/>
                </a:solidFill>
              </a:rPr>
              <a:t>servicios</a:t>
            </a:r>
            <a:r>
              <a:rPr lang="en-CA" sz="2000" b="1" u="none" dirty="0" smtClean="0">
                <a:solidFill>
                  <a:srgbClr val="FC050E"/>
                </a:solidFill>
              </a:rPr>
              <a:t> </a:t>
            </a:r>
            <a:r>
              <a:rPr lang="en-CA" sz="2000" b="1" u="none" dirty="0" err="1" smtClean="0">
                <a:solidFill>
                  <a:srgbClr val="FC050E"/>
                </a:solidFill>
              </a:rPr>
              <a:t>publicos</a:t>
            </a:r>
            <a:r>
              <a:rPr lang="en-CA" sz="2000" b="1" u="none" dirty="0" smtClean="0">
                <a:solidFill>
                  <a:srgbClr val="FC050E"/>
                </a:solidFill>
              </a:rPr>
              <a:t> </a:t>
            </a:r>
            <a:r>
              <a:rPr lang="en-CA" sz="2000" b="1" u="none" dirty="0" err="1" smtClean="0">
                <a:solidFill>
                  <a:srgbClr val="FC050E"/>
                </a:solidFill>
              </a:rPr>
              <a:t>cruciales</a:t>
            </a:r>
            <a:endParaRPr lang="en-US" sz="2000" b="1" u="none" dirty="0">
              <a:solidFill>
                <a:srgbClr val="FC050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141684" y="1680338"/>
            <a:ext cx="4343400" cy="4625609"/>
          </a:xfrm>
          <a:prstGeom prst="rect">
            <a:avLst/>
          </a:prstGeom>
          <a:solidFill>
            <a:srgbClr val="92D050"/>
          </a:solidFill>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dirty="0" smtClean="0"/>
              <a:t>PTTU</a:t>
            </a:r>
            <a:r>
              <a:rPr lang="en-US" sz="2400" dirty="0" smtClean="0"/>
              <a:t> </a:t>
            </a:r>
            <a:r>
              <a:rPr lang="en-US" sz="2400" dirty="0" err="1" smtClean="0"/>
              <a:t>desarolla</a:t>
            </a:r>
            <a:r>
              <a:rPr lang="en-US" sz="2400" dirty="0" smtClean="0"/>
              <a:t> el Plan de </a:t>
            </a:r>
            <a:r>
              <a:rPr lang="en-US" sz="2400" dirty="0" err="1" smtClean="0"/>
              <a:t>Inversión</a:t>
            </a:r>
            <a:r>
              <a:rPr lang="en-US" sz="2400" dirty="0" smtClean="0"/>
              <a:t> CTF </a:t>
            </a:r>
            <a:r>
              <a:rPr lang="en-US" sz="2400" dirty="0" err="1" smtClean="0"/>
              <a:t>para</a:t>
            </a:r>
            <a:r>
              <a:rPr lang="en-US" sz="2400" dirty="0" smtClean="0"/>
              <a:t>  </a:t>
            </a:r>
            <a:r>
              <a:rPr lang="en-US" sz="2400" dirty="0" smtClean="0"/>
              <a:t>Mexico</a:t>
            </a:r>
          </a:p>
          <a:p>
            <a:r>
              <a:rPr lang="en-US" sz="2400" dirty="0" err="1" smtClean="0"/>
              <a:t>Objetivo</a:t>
            </a:r>
            <a:r>
              <a:rPr lang="en-US" sz="2400" dirty="0" smtClean="0"/>
              <a:t> </a:t>
            </a:r>
            <a:r>
              <a:rPr lang="en-US" sz="2400" dirty="0" err="1" smtClean="0"/>
              <a:t>es</a:t>
            </a:r>
            <a:r>
              <a:rPr lang="en-US" sz="2400" dirty="0" smtClean="0"/>
              <a:t> </a:t>
            </a:r>
            <a:r>
              <a:rPr lang="en-US" sz="2400" dirty="0" err="1" smtClean="0"/>
              <a:t>c</a:t>
            </a:r>
            <a:r>
              <a:rPr lang="en-US" sz="2400" dirty="0" err="1" smtClean="0"/>
              <a:t>ontribuir</a:t>
            </a:r>
            <a:r>
              <a:rPr lang="en-US" sz="2400" dirty="0" smtClean="0"/>
              <a:t> </a:t>
            </a:r>
            <a:r>
              <a:rPr lang="en-US" sz="2400" dirty="0" err="1" smtClean="0"/>
              <a:t>para</a:t>
            </a:r>
            <a:r>
              <a:rPr lang="en-US" sz="2400" dirty="0" smtClean="0"/>
              <a:t> la </a:t>
            </a:r>
            <a:r>
              <a:rPr lang="en-US" sz="2400" dirty="0" err="1" smtClean="0"/>
              <a:t>transformación</a:t>
            </a:r>
            <a:r>
              <a:rPr lang="en-US" sz="2400" dirty="0" smtClean="0"/>
              <a:t> del  </a:t>
            </a:r>
            <a:r>
              <a:rPr lang="en-US" sz="2400" dirty="0" err="1" smtClean="0"/>
              <a:t>transporte</a:t>
            </a:r>
            <a:r>
              <a:rPr lang="en-US" sz="2400" dirty="0" smtClean="0"/>
              <a:t> </a:t>
            </a:r>
            <a:r>
              <a:rPr lang="en-US" sz="2400" dirty="0" err="1" smtClean="0"/>
              <a:t>urbano</a:t>
            </a:r>
            <a:r>
              <a:rPr lang="en-US" sz="2400" dirty="0" smtClean="0"/>
              <a:t> en </a:t>
            </a:r>
            <a:r>
              <a:rPr lang="en-US" sz="2400" dirty="0" err="1" smtClean="0"/>
              <a:t>ciudades</a:t>
            </a:r>
            <a:r>
              <a:rPr lang="en-US" sz="2400" dirty="0" smtClean="0"/>
              <a:t>  </a:t>
            </a:r>
            <a:r>
              <a:rPr lang="en-US" sz="2400" dirty="0" err="1" smtClean="0"/>
              <a:t>Mexicanas</a:t>
            </a:r>
            <a:r>
              <a:rPr lang="en-US" sz="2400" dirty="0" smtClean="0"/>
              <a:t> y </a:t>
            </a:r>
            <a:r>
              <a:rPr lang="en-US" sz="2400" dirty="0" err="1" smtClean="0"/>
              <a:t>ponerlas</a:t>
            </a:r>
            <a:r>
              <a:rPr lang="en-US" sz="2400" dirty="0" smtClean="0"/>
              <a:t> en un </a:t>
            </a:r>
            <a:r>
              <a:rPr lang="en-US" sz="2400" dirty="0" err="1" smtClean="0"/>
              <a:t>trayectória</a:t>
            </a:r>
            <a:r>
              <a:rPr lang="en-US" sz="2400" dirty="0" smtClean="0"/>
              <a:t> de </a:t>
            </a:r>
            <a:r>
              <a:rPr lang="en-US" sz="2400" dirty="0" err="1" smtClean="0"/>
              <a:t>crecimiento</a:t>
            </a:r>
            <a:r>
              <a:rPr lang="en-US" sz="2400" dirty="0" smtClean="0"/>
              <a:t> </a:t>
            </a:r>
            <a:r>
              <a:rPr lang="en-US" sz="2400" dirty="0" err="1" smtClean="0"/>
              <a:t>menor</a:t>
            </a:r>
            <a:r>
              <a:rPr lang="en-US" sz="2400" dirty="0" smtClean="0"/>
              <a:t> de </a:t>
            </a:r>
            <a:r>
              <a:rPr lang="en-US" sz="2400" dirty="0" err="1" smtClean="0"/>
              <a:t>emisiones</a:t>
            </a:r>
            <a:r>
              <a:rPr lang="en-US" sz="2400" dirty="0" smtClean="0"/>
              <a:t> en CO2. </a:t>
            </a:r>
            <a:endParaRPr lang="pt-BR" sz="2400" dirty="0" smtClean="0"/>
          </a:p>
        </p:txBody>
      </p:sp>
      <p:sp>
        <p:nvSpPr>
          <p:cNvPr id="3" name="Slide Number Placeholder 3"/>
          <p:cNvSpPr>
            <a:spLocks noGrp="1"/>
          </p:cNvSpPr>
          <p:nvPr/>
        </p:nvSpPr>
        <p:spPr>
          <a:xfrm>
            <a:off x="8636556" y="6313091"/>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AF6DED-2241-4709-90CE-240923B56FD2}" type="slidenum">
              <a:rPr lang="en-US" smtClean="0"/>
              <a:pPr/>
              <a:t>30</a:t>
            </a:fld>
            <a:endParaRPr lang="en-US" dirty="0"/>
          </a:p>
        </p:txBody>
      </p:sp>
      <p:sp>
        <p:nvSpPr>
          <p:cNvPr id="4" name="Title 1"/>
          <p:cNvSpPr>
            <a:spLocks noGrp="1"/>
          </p:cNvSpPr>
          <p:nvPr/>
        </p:nvSpPr>
        <p:spPr>
          <a:xfrm>
            <a:off x="446484" y="179785"/>
            <a:ext cx="8229600" cy="1143000"/>
          </a:xfrm>
          <a:prstGeom prst="rect">
            <a:avLst/>
          </a:prstGeom>
          <a:solidFill>
            <a:schemeClr val="bg1"/>
          </a:solidFill>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El </a:t>
            </a:r>
            <a:r>
              <a:rPr lang="en-US" dirty="0" err="1" smtClean="0"/>
              <a:t>Proyecto</a:t>
            </a:r>
            <a:r>
              <a:rPr lang="en-US" dirty="0" smtClean="0"/>
              <a:t> de </a:t>
            </a:r>
            <a:r>
              <a:rPr lang="en-US" dirty="0" err="1" smtClean="0"/>
              <a:t>Transformación</a:t>
            </a:r>
            <a:r>
              <a:rPr lang="en-US" dirty="0" smtClean="0"/>
              <a:t> del </a:t>
            </a:r>
            <a:r>
              <a:rPr lang="en-US" dirty="0" err="1" smtClean="0"/>
              <a:t>Transporte</a:t>
            </a:r>
            <a:r>
              <a:rPr lang="en-US" dirty="0" smtClean="0"/>
              <a:t> </a:t>
            </a:r>
            <a:r>
              <a:rPr lang="en-US" dirty="0" err="1" smtClean="0"/>
              <a:t>Urbano</a:t>
            </a:r>
            <a:r>
              <a:rPr lang="en-US" dirty="0" smtClean="0"/>
              <a:t> (PTTU)</a:t>
            </a:r>
            <a:r>
              <a:rPr lang="en-US" dirty="0" smtClean="0"/>
              <a:t> </a:t>
            </a:r>
            <a:endParaRPr lang="en-US" dirty="0"/>
          </a:p>
        </p:txBody>
      </p:sp>
      <p:sp>
        <p:nvSpPr>
          <p:cNvPr id="5" name="Content Placeholder 2"/>
          <p:cNvSpPr txBox="1">
            <a:spLocks/>
          </p:cNvSpPr>
          <p:nvPr/>
        </p:nvSpPr>
        <p:spPr>
          <a:xfrm>
            <a:off x="4561284" y="1657747"/>
            <a:ext cx="4343400" cy="4625609"/>
          </a:xfrm>
          <a:prstGeom prst="rect">
            <a:avLst/>
          </a:prstGeom>
          <a:solidFill>
            <a:srgbClr val="FF0000"/>
          </a:solidFill>
        </p:spPr>
        <p:txBody>
          <a:bodyPr vert="horz">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400" dirty="0" smtClean="0"/>
              <a:t>PTTU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mescla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$200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miliones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delClean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Technology Fund, </a:t>
            </a:r>
            <a:r>
              <a:rPr lang="en-US" sz="2400" dirty="0" smtClean="0"/>
              <a:t>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$150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miliones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del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Banco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Mundial</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CTF </a:t>
            </a:r>
            <a:r>
              <a:rPr lang="en-US" sz="2400" dirty="0" err="1" smtClean="0"/>
              <a:t>tiene</a:t>
            </a:r>
            <a:r>
              <a:rPr lang="en-US" sz="2400" dirty="0" smtClean="0"/>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condiciones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AID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400" dirty="0" err="1" smtClean="0"/>
              <a:t>Banco</a:t>
            </a:r>
            <a:r>
              <a:rPr lang="en-US" sz="2400" dirty="0" smtClean="0"/>
              <a:t> </a:t>
            </a:r>
            <a:r>
              <a:rPr lang="en-US" sz="2400" dirty="0" err="1" smtClean="0"/>
              <a:t>Intermediário</a:t>
            </a:r>
            <a:r>
              <a:rPr lang="en-US" sz="2400" dirty="0" smtClean="0"/>
              <a:t> </a:t>
            </a:r>
            <a:r>
              <a:rPr lang="en-US" sz="2400" dirty="0" err="1" smtClean="0"/>
              <a:t>es</a:t>
            </a:r>
            <a:r>
              <a:rPr lang="en-US" sz="2400" dirty="0" smtClean="0"/>
              <a:t> </a:t>
            </a:r>
            <a:r>
              <a:rPr lang="en-US" sz="2400" dirty="0" err="1" smtClean="0"/>
              <a:t>Banobras</a:t>
            </a:r>
            <a:r>
              <a:rPr lang="en-US" sz="2400" dirty="0" smtClean="0"/>
              <a:t> </a:t>
            </a:r>
            <a:r>
              <a:rPr lang="en-US" sz="2400" dirty="0" smtClean="0"/>
              <a:t>(el </a:t>
            </a:r>
            <a:r>
              <a:rPr lang="en-US" sz="2400" dirty="0" err="1" smtClean="0"/>
              <a:t>intermediário</a:t>
            </a:r>
            <a:r>
              <a:rPr lang="en-US" sz="2400" dirty="0" smtClean="0"/>
              <a:t> </a:t>
            </a:r>
            <a:r>
              <a:rPr lang="en-US" sz="2400" dirty="0" err="1" smtClean="0"/>
              <a:t>es</a:t>
            </a:r>
            <a:r>
              <a:rPr lang="en-US" sz="2400" dirty="0" smtClean="0"/>
              <a:t> </a:t>
            </a:r>
            <a:r>
              <a:rPr lang="en-US" sz="2400" dirty="0" err="1" smtClean="0"/>
              <a:t>necesário</a:t>
            </a:r>
            <a:r>
              <a:rPr lang="en-US" sz="2400" dirty="0" smtClean="0"/>
              <a:t> de </a:t>
            </a:r>
            <a:r>
              <a:rPr lang="en-US" sz="2400" dirty="0" err="1" smtClean="0"/>
              <a:t>acuerdo</a:t>
            </a:r>
            <a:r>
              <a:rPr lang="en-US" sz="2400" dirty="0" smtClean="0"/>
              <a:t> con al </a:t>
            </a:r>
            <a:r>
              <a:rPr lang="en-US" sz="2400" dirty="0" err="1" smtClean="0"/>
              <a:t>constituición</a:t>
            </a:r>
            <a:r>
              <a:rPr lang="en-US" sz="2400" dirty="0" smtClean="0"/>
              <a:t> </a:t>
            </a:r>
            <a:r>
              <a:rPr lang="en-US" sz="2400" dirty="0" smtClean="0"/>
              <a:t>M</a:t>
            </a:r>
            <a:r>
              <a:rPr lang="en-US" sz="2400" dirty="0" smtClean="0"/>
              <a:t>exicana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p:cNvSpPr>
            <a:spLocks noGrp="1"/>
          </p:cNvSpPr>
          <p:nvPr/>
        </p:nvSpPr>
        <p:spPr>
          <a:xfrm>
            <a:off x="228600" y="1386475"/>
            <a:ext cx="3962400" cy="4525963"/>
          </a:xfrm>
          <a:prstGeom prst="rect">
            <a:avLst/>
          </a:prstGeom>
        </p:spPr>
        <p:txBody>
          <a:bodyPr vert="horz">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PTTU </a:t>
            </a:r>
            <a:r>
              <a:rPr lang="en-US" dirty="0" smtClean="0"/>
              <a:t>outputs:</a:t>
            </a:r>
          </a:p>
          <a:p>
            <a:r>
              <a:rPr lang="en-US" dirty="0" smtClean="0"/>
              <a:t>18, </a:t>
            </a:r>
            <a:r>
              <a:rPr lang="en-US" dirty="0" smtClean="0"/>
              <a:t> </a:t>
            </a:r>
            <a:r>
              <a:rPr lang="en-US" dirty="0" err="1" smtClean="0"/>
              <a:t>líneas</a:t>
            </a:r>
            <a:r>
              <a:rPr lang="en-US" dirty="0" smtClean="0"/>
              <a:t>  de 15 Km de largo de </a:t>
            </a:r>
            <a:r>
              <a:rPr lang="en-US" dirty="0" smtClean="0"/>
              <a:t>Bus </a:t>
            </a:r>
            <a:r>
              <a:rPr lang="en-US" dirty="0" smtClean="0"/>
              <a:t>Rapid </a:t>
            </a:r>
            <a:r>
              <a:rPr lang="en-US" dirty="0" smtClean="0"/>
              <a:t>Transit Lines </a:t>
            </a:r>
            <a:r>
              <a:rPr lang="en-US" dirty="0" smtClean="0"/>
              <a:t>o  </a:t>
            </a:r>
            <a:r>
              <a:rPr lang="en-US" dirty="0" err="1" smtClean="0"/>
              <a:t>metroferroviárias</a:t>
            </a:r>
            <a:endParaRPr lang="en-US" dirty="0" smtClean="0"/>
          </a:p>
          <a:p>
            <a:r>
              <a:rPr lang="en-US" dirty="0" smtClean="0"/>
              <a:t>220,000 </a:t>
            </a:r>
            <a:r>
              <a:rPr lang="en-US" dirty="0" err="1" smtClean="0"/>
              <a:t>pasajeros</a:t>
            </a:r>
            <a:r>
              <a:rPr lang="en-US" dirty="0" smtClean="0"/>
              <a:t> </a:t>
            </a:r>
            <a:r>
              <a:rPr lang="en-US" dirty="0" err="1" smtClean="0"/>
              <a:t>por</a:t>
            </a:r>
            <a:r>
              <a:rPr lang="en-US" dirty="0" smtClean="0"/>
              <a:t> </a:t>
            </a:r>
            <a:r>
              <a:rPr lang="en-US" dirty="0" err="1" smtClean="0"/>
              <a:t>día</a:t>
            </a:r>
            <a:endParaRPr lang="en-US" dirty="0" smtClean="0"/>
          </a:p>
          <a:p>
            <a:pPr marL="365760" lvl="1" indent="-256032">
              <a:spcBef>
                <a:spcPts val="400"/>
              </a:spcBef>
              <a:buSzPct val="68000"/>
              <a:buFont typeface="Wingdings 3"/>
              <a:buChar char=""/>
            </a:pPr>
            <a:r>
              <a:rPr lang="en-US" sz="2700" dirty="0" smtClean="0"/>
              <a:t>350 </a:t>
            </a:r>
            <a:r>
              <a:rPr lang="en-US" sz="2700" dirty="0" smtClean="0"/>
              <a:t>buses </a:t>
            </a:r>
            <a:r>
              <a:rPr lang="en-US" sz="2700" dirty="0" err="1" smtClean="0"/>
              <a:t>híbridos</a:t>
            </a:r>
            <a:endParaRPr lang="pt-BR" sz="2700" dirty="0" smtClean="0"/>
          </a:p>
          <a:p>
            <a:r>
              <a:rPr lang="en-US" dirty="0" err="1" smtClean="0"/>
              <a:t>Equivalente</a:t>
            </a:r>
            <a:r>
              <a:rPr lang="en-US" dirty="0" smtClean="0"/>
              <a:t> a 2 </a:t>
            </a:r>
            <a:r>
              <a:rPr lang="en-US" dirty="0" err="1" smtClean="0"/>
              <a:t>miliones</a:t>
            </a:r>
            <a:r>
              <a:rPr lang="en-US" dirty="0" smtClean="0"/>
              <a:t> de </a:t>
            </a:r>
            <a:r>
              <a:rPr lang="en-US" dirty="0" smtClean="0"/>
              <a:t>tons CO2 </a:t>
            </a:r>
            <a:r>
              <a:rPr lang="en-US" dirty="0" err="1" smtClean="0"/>
              <a:t>por</a:t>
            </a:r>
            <a:r>
              <a:rPr lang="en-US" dirty="0" smtClean="0"/>
              <a:t> </a:t>
            </a:r>
            <a:r>
              <a:rPr lang="en-US" dirty="0" err="1" smtClean="0"/>
              <a:t>año</a:t>
            </a:r>
            <a:r>
              <a:rPr lang="en-US" dirty="0" smtClean="0"/>
              <a:t> </a:t>
            </a:r>
            <a:endParaRPr lang="en-US" dirty="0" smtClean="0"/>
          </a:p>
          <a:p>
            <a:r>
              <a:rPr lang="en-US" dirty="0" smtClean="0"/>
              <a:t>7 years </a:t>
            </a:r>
          </a:p>
          <a:p>
            <a:endParaRPr lang="en-US" dirty="0"/>
          </a:p>
        </p:txBody>
      </p:sp>
      <p:sp>
        <p:nvSpPr>
          <p:cNvPr id="3" name="Slide Number Placeholder 2"/>
          <p:cNvSpPr>
            <a:spLocks noGrp="1"/>
          </p:cNvSpPr>
          <p:nvPr/>
        </p:nvSpPr>
        <p:spPr>
          <a:xfrm>
            <a:off x="8418672" y="6313091"/>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AF6DED-2241-4709-90CE-240923B56FD2}" type="slidenum">
              <a:rPr lang="en-US" smtClean="0"/>
              <a:pPr/>
              <a:t>31</a:t>
            </a:fld>
            <a:endParaRPr lang="en-US" dirty="0"/>
          </a:p>
        </p:txBody>
      </p:sp>
      <p:sp>
        <p:nvSpPr>
          <p:cNvPr id="4" name="Title 3"/>
          <p:cNvSpPr>
            <a:spLocks noGrp="1"/>
          </p:cNvSpPr>
          <p:nvPr/>
        </p:nvSpPr>
        <p:spPr>
          <a:xfrm>
            <a:off x="228600" y="179785"/>
            <a:ext cx="822960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smtClean="0"/>
              <a:t>El </a:t>
            </a:r>
            <a:r>
              <a:rPr lang="en-US" dirty="0" err="1" smtClean="0"/>
              <a:t>Proyecto</a:t>
            </a:r>
            <a:r>
              <a:rPr lang="en-US" dirty="0" smtClean="0"/>
              <a:t> de </a:t>
            </a:r>
            <a:r>
              <a:rPr lang="en-US" dirty="0" err="1" smtClean="0"/>
              <a:t>Transformación</a:t>
            </a:r>
            <a:r>
              <a:rPr lang="en-US" dirty="0" smtClean="0"/>
              <a:t> del </a:t>
            </a:r>
            <a:r>
              <a:rPr lang="en-US" dirty="0" err="1" smtClean="0"/>
              <a:t>Transporte</a:t>
            </a:r>
            <a:r>
              <a:rPr lang="en-US" dirty="0" smtClean="0"/>
              <a:t> </a:t>
            </a:r>
            <a:r>
              <a:rPr lang="en-US" dirty="0" err="1" smtClean="0"/>
              <a:t>Urbano</a:t>
            </a:r>
            <a:r>
              <a:rPr lang="en-US" dirty="0" smtClean="0"/>
              <a:t> (PTTU) </a:t>
            </a:r>
          </a:p>
          <a:p>
            <a:endParaRPr lang="en-US" dirty="0"/>
          </a:p>
        </p:txBody>
      </p:sp>
      <p:pic>
        <p:nvPicPr>
          <p:cNvPr id="5" name="Picture 4"/>
          <p:cNvPicPr>
            <a:picLocks noChangeAspect="1" noChangeArrowheads="1"/>
          </p:cNvPicPr>
          <p:nvPr/>
        </p:nvPicPr>
        <p:blipFill>
          <a:blip r:embed="rId2" cstate="print"/>
          <a:stretch>
            <a:fillRect/>
          </a:stretch>
        </p:blipFill>
        <p:spPr bwMode="auto">
          <a:xfrm>
            <a:off x="4213904" y="1066800"/>
            <a:ext cx="4701496" cy="5486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228600" y="503237"/>
            <a:ext cx="822960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err="1" smtClean="0"/>
              <a:t>Reto</a:t>
            </a:r>
            <a:r>
              <a:rPr lang="en-US" dirty="0" smtClean="0"/>
              <a:t> :</a:t>
            </a:r>
            <a:r>
              <a:rPr lang="en-US" dirty="0" smtClean="0"/>
              <a:t>18 </a:t>
            </a:r>
            <a:r>
              <a:rPr lang="en-US" dirty="0" err="1" smtClean="0"/>
              <a:t>sistemas</a:t>
            </a:r>
            <a:r>
              <a:rPr lang="en-US" dirty="0" smtClean="0"/>
              <a:t> de </a:t>
            </a:r>
            <a:r>
              <a:rPr lang="en-US" dirty="0" err="1" smtClean="0"/>
              <a:t>transporte</a:t>
            </a:r>
            <a:r>
              <a:rPr lang="en-US" dirty="0" smtClean="0"/>
              <a:t> </a:t>
            </a:r>
            <a:r>
              <a:rPr lang="en-US" dirty="0" err="1" smtClean="0"/>
              <a:t>masivo</a:t>
            </a:r>
            <a:r>
              <a:rPr lang="en-US" dirty="0" smtClean="0"/>
              <a:t> en  </a:t>
            </a:r>
            <a:r>
              <a:rPr lang="en-US" dirty="0" smtClean="0"/>
              <a:t>7 </a:t>
            </a:r>
            <a:r>
              <a:rPr lang="en-US" dirty="0" err="1" smtClean="0"/>
              <a:t>años</a:t>
            </a:r>
            <a:endParaRPr lang="pt-BR" dirty="0"/>
          </a:p>
        </p:txBody>
      </p:sp>
      <p:sp>
        <p:nvSpPr>
          <p:cNvPr id="3" name="Content Placeholder 2"/>
          <p:cNvSpPr>
            <a:spLocks noGrp="1"/>
          </p:cNvSpPr>
          <p:nvPr/>
        </p:nvSpPr>
        <p:spPr>
          <a:xfrm>
            <a:off x="228600" y="1425351"/>
            <a:ext cx="3886200" cy="4929411"/>
          </a:xfrm>
          <a:prstGeom prst="rect">
            <a:avLst/>
          </a:prstGeom>
        </p:spPr>
        <p:txBody>
          <a:bodyPr vert="horz">
            <a:normAutofit fontScale="5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sz="3600" dirty="0" smtClean="0"/>
          </a:p>
          <a:p>
            <a:r>
              <a:rPr lang="en-US" sz="3600" dirty="0" smtClean="0"/>
              <a:t>US$ 350 </a:t>
            </a:r>
            <a:r>
              <a:rPr lang="en-US" sz="3600" dirty="0" err="1" smtClean="0"/>
              <a:t>miliones</a:t>
            </a:r>
            <a:r>
              <a:rPr lang="en-US" sz="3600" dirty="0" smtClean="0"/>
              <a:t> en </a:t>
            </a:r>
            <a:r>
              <a:rPr lang="en-US" sz="3600" dirty="0" smtClean="0"/>
              <a:t>PTTU</a:t>
            </a:r>
            <a:r>
              <a:rPr lang="en-US" sz="3600" dirty="0" smtClean="0"/>
              <a:t> no </a:t>
            </a:r>
            <a:r>
              <a:rPr lang="en-US" sz="3600" dirty="0" err="1" smtClean="0"/>
              <a:t>es</a:t>
            </a:r>
            <a:r>
              <a:rPr lang="en-US" sz="3600" dirty="0" smtClean="0"/>
              <a:t> </a:t>
            </a:r>
            <a:r>
              <a:rPr lang="en-US" sz="3600" dirty="0" err="1" smtClean="0"/>
              <a:t>suficiente</a:t>
            </a:r>
            <a:r>
              <a:rPr lang="en-US" sz="3600" dirty="0" smtClean="0"/>
              <a:t>!</a:t>
            </a:r>
            <a:endParaRPr lang="en-US" sz="3600" dirty="0" smtClean="0"/>
          </a:p>
          <a:p>
            <a:r>
              <a:rPr lang="en-US" sz="3600" dirty="0" smtClean="0"/>
              <a:t>19.4 </a:t>
            </a:r>
            <a:r>
              <a:rPr lang="en-US" sz="3600" dirty="0" err="1" smtClean="0"/>
              <a:t>miliones</a:t>
            </a:r>
            <a:r>
              <a:rPr lang="en-US" sz="3600" dirty="0" smtClean="0"/>
              <a:t> </a:t>
            </a:r>
            <a:r>
              <a:rPr lang="en-US" sz="3600" dirty="0" err="1" smtClean="0"/>
              <a:t>por</a:t>
            </a:r>
            <a:r>
              <a:rPr lang="en-US" sz="3600" dirty="0" smtClean="0"/>
              <a:t> </a:t>
            </a:r>
            <a:r>
              <a:rPr lang="en-US" sz="3600" dirty="0" err="1" smtClean="0"/>
              <a:t>sistema—muy</a:t>
            </a:r>
            <a:r>
              <a:rPr lang="en-US" sz="3600" dirty="0" smtClean="0"/>
              <a:t> </a:t>
            </a:r>
            <a:r>
              <a:rPr lang="en-US" sz="3600" dirty="0" err="1" smtClean="0"/>
              <a:t>poco</a:t>
            </a:r>
            <a:endParaRPr lang="en-US" sz="3600" dirty="0" smtClean="0"/>
          </a:p>
          <a:p>
            <a:r>
              <a:rPr lang="en-US" sz="3600" dirty="0" err="1" smtClean="0"/>
              <a:t>Metas</a:t>
            </a:r>
            <a:r>
              <a:rPr lang="en-US" sz="3600" dirty="0" smtClean="0"/>
              <a:t> </a:t>
            </a:r>
            <a:r>
              <a:rPr lang="en-US" sz="3600" dirty="0" smtClean="0"/>
              <a:t> </a:t>
            </a:r>
            <a:r>
              <a:rPr lang="en-US" sz="3600" dirty="0" err="1" smtClean="0"/>
              <a:t>necesit</a:t>
            </a:r>
            <a:r>
              <a:rPr lang="en-US" sz="3600" dirty="0" err="1" smtClean="0"/>
              <a:t>án</a:t>
            </a:r>
            <a:r>
              <a:rPr lang="en-US" sz="3600" dirty="0" smtClean="0"/>
              <a:t> </a:t>
            </a:r>
            <a:r>
              <a:rPr lang="en-US" sz="3600" dirty="0" err="1" smtClean="0"/>
              <a:t>cerca</a:t>
            </a:r>
            <a:r>
              <a:rPr lang="en-US" sz="3600" dirty="0" smtClean="0"/>
              <a:t> de</a:t>
            </a:r>
            <a:r>
              <a:rPr lang="en-US" sz="3600" dirty="0" smtClean="0"/>
              <a:t> </a:t>
            </a:r>
            <a:r>
              <a:rPr lang="en-US" sz="3600" dirty="0" smtClean="0"/>
              <a:t>US$ 3 </a:t>
            </a:r>
            <a:r>
              <a:rPr lang="en-US" sz="3600" dirty="0" err="1" smtClean="0"/>
              <a:t>biliones</a:t>
            </a:r>
            <a:r>
              <a:rPr lang="en-US" sz="3600" dirty="0" smtClean="0"/>
              <a:t>!</a:t>
            </a:r>
            <a:endParaRPr lang="en-US" sz="3600" dirty="0" smtClean="0"/>
          </a:p>
          <a:p>
            <a:r>
              <a:rPr lang="en-US" sz="3600" dirty="0" err="1" smtClean="0"/>
              <a:t>Asociarse</a:t>
            </a:r>
            <a:r>
              <a:rPr lang="en-US" sz="3600" dirty="0" smtClean="0"/>
              <a:t> con </a:t>
            </a:r>
            <a:r>
              <a:rPr lang="en-US" sz="3600" dirty="0" smtClean="0"/>
              <a:t>PROTRAM</a:t>
            </a:r>
            <a:r>
              <a:rPr lang="en-US" sz="3600" dirty="0" smtClean="0"/>
              <a:t>, </a:t>
            </a:r>
            <a:r>
              <a:rPr lang="en-US" sz="3600" dirty="0" err="1" smtClean="0"/>
              <a:t>Programa</a:t>
            </a:r>
            <a:r>
              <a:rPr lang="en-US" sz="3600" dirty="0" smtClean="0"/>
              <a:t> de </a:t>
            </a:r>
            <a:r>
              <a:rPr lang="en-US" sz="3600" dirty="0" err="1" smtClean="0"/>
              <a:t>Apoyo</a:t>
            </a:r>
            <a:r>
              <a:rPr lang="en-US" sz="3600" dirty="0" smtClean="0"/>
              <a:t> Federal al </a:t>
            </a:r>
            <a:r>
              <a:rPr lang="en-US" sz="3600" dirty="0" err="1" smtClean="0"/>
              <a:t>Transporte</a:t>
            </a:r>
            <a:r>
              <a:rPr lang="en-US" sz="3600" dirty="0" smtClean="0"/>
              <a:t> </a:t>
            </a:r>
            <a:r>
              <a:rPr lang="en-US" sz="3600" dirty="0" err="1" smtClean="0"/>
              <a:t>Masivo</a:t>
            </a:r>
            <a:endParaRPr lang="en-US" sz="3600" dirty="0" smtClean="0"/>
          </a:p>
          <a:p>
            <a:r>
              <a:rPr lang="en-US" sz="3600" dirty="0" smtClean="0"/>
              <a:t>PROTRAM has a large pipeline: 40 mass transit projects </a:t>
            </a:r>
          </a:p>
          <a:p>
            <a:r>
              <a:rPr lang="en-US" sz="3600" dirty="0" smtClean="0"/>
              <a:t>PROTRAM has the money…</a:t>
            </a:r>
          </a:p>
          <a:p>
            <a:pPr lvl="0">
              <a:defRPr/>
            </a:pPr>
            <a:r>
              <a:rPr lang="en-US" sz="3600" dirty="0" smtClean="0"/>
              <a:t>And the private sector </a:t>
            </a:r>
            <a:r>
              <a:rPr lang="en-US" sz="3600" dirty="0" smtClean="0"/>
              <a:t>too</a:t>
            </a:r>
          </a:p>
          <a:p>
            <a:endParaRPr lang="en-US" sz="3600" dirty="0" smtClean="0"/>
          </a:p>
        </p:txBody>
      </p:sp>
      <p:pic>
        <p:nvPicPr>
          <p:cNvPr id="4" name="Picture 3"/>
          <p:cNvPicPr>
            <a:picLocks noChangeAspect="1" noChangeArrowheads="1"/>
          </p:cNvPicPr>
          <p:nvPr/>
        </p:nvPicPr>
        <p:blipFill>
          <a:blip r:embed="rId2" cstate="print"/>
          <a:srcRect/>
          <a:stretch>
            <a:fillRect/>
          </a:stretch>
        </p:blipFill>
        <p:spPr bwMode="auto">
          <a:xfrm>
            <a:off x="4191000" y="1219200"/>
            <a:ext cx="4750067" cy="304800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124200" y="5562600"/>
            <a:ext cx="2335084" cy="1295400"/>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6833763" y="5486400"/>
            <a:ext cx="2310237" cy="1371600"/>
          </a:xfrm>
          <a:prstGeom prst="rect">
            <a:avLst/>
          </a:prstGeom>
          <a:noFill/>
          <a:ln w="9525">
            <a:noFill/>
            <a:miter lim="800000"/>
            <a:headEnd/>
            <a:tailEnd/>
          </a:ln>
        </p:spPr>
      </p:pic>
      <p:pic>
        <p:nvPicPr>
          <p:cNvPr id="7" name="Picture 6"/>
          <p:cNvPicPr>
            <a:picLocks noChangeAspect="1" noChangeArrowheads="1"/>
          </p:cNvPicPr>
          <p:nvPr/>
        </p:nvPicPr>
        <p:blipFill>
          <a:blip r:embed="rId5" cstate="print"/>
          <a:srcRect/>
          <a:stretch>
            <a:fillRect/>
          </a:stretch>
        </p:blipFill>
        <p:spPr bwMode="auto">
          <a:xfrm>
            <a:off x="609600" y="5562600"/>
            <a:ext cx="1694170" cy="1295400"/>
          </a:xfrm>
          <a:prstGeom prst="rect">
            <a:avLst/>
          </a:prstGeom>
          <a:noFill/>
          <a:ln w="9525">
            <a:noFill/>
            <a:miter lim="800000"/>
            <a:headEnd/>
            <a:tailEnd/>
          </a:ln>
        </p:spPr>
      </p:pic>
      <p:sp>
        <p:nvSpPr>
          <p:cNvPr id="8" name="TextBox 7"/>
          <p:cNvSpPr txBox="1"/>
          <p:nvPr/>
        </p:nvSpPr>
        <p:spPr>
          <a:xfrm>
            <a:off x="4953000" y="4495800"/>
            <a:ext cx="3657600" cy="1107996"/>
          </a:xfrm>
          <a:prstGeom prst="rect">
            <a:avLst/>
          </a:prstGeom>
          <a:noFill/>
        </p:spPr>
        <p:txBody>
          <a:bodyPr wrap="square" rtlCol="0">
            <a:spAutoFit/>
          </a:bodyPr>
          <a:lstStyle/>
          <a:p>
            <a:pPr lvl="0">
              <a:defRPr/>
            </a:pPr>
            <a:r>
              <a:rPr lang="en-US" sz="2400" b="1" dirty="0" smtClean="0"/>
              <a:t>11 Rail Rapid transit </a:t>
            </a:r>
          </a:p>
          <a:p>
            <a:pPr lvl="0">
              <a:defRPr/>
            </a:pPr>
            <a:r>
              <a:rPr lang="en-US" sz="2400" b="1" dirty="0" smtClean="0"/>
              <a:t>29 Bus Rapid Transit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6"/>
          <p:cNvSpPr txBox="1"/>
          <p:nvPr/>
        </p:nvSpPr>
        <p:spPr>
          <a:xfrm>
            <a:off x="1988821" y="2324100"/>
            <a:ext cx="4800600" cy="16002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t">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000" dirty="0" smtClean="0">
                <a:solidFill>
                  <a:schemeClr val="tx1"/>
                </a:solidFill>
              </a:rPr>
              <a:t>                UTTP</a:t>
            </a:r>
            <a:endParaRPr lang="en-US" sz="4000" dirty="0">
              <a:solidFill>
                <a:schemeClr val="tx1"/>
              </a:solidFill>
            </a:endParaRPr>
          </a:p>
        </p:txBody>
      </p:sp>
      <p:sp>
        <p:nvSpPr>
          <p:cNvPr id="3" name="TextBox 30"/>
          <p:cNvSpPr txBox="1"/>
          <p:nvPr/>
        </p:nvSpPr>
        <p:spPr>
          <a:xfrm>
            <a:off x="7018021" y="4136056"/>
            <a:ext cx="1463040" cy="161704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smtClean="0">
                <a:solidFill>
                  <a:schemeClr val="tx1"/>
                </a:solidFill>
              </a:rPr>
              <a:t>GEF-STAQ</a:t>
            </a:r>
          </a:p>
          <a:p>
            <a:pPr algn="ctr"/>
            <a:r>
              <a:rPr lang="en-US" sz="2000" dirty="0" smtClean="0">
                <a:solidFill>
                  <a:schemeClr val="tx1"/>
                </a:solidFill>
              </a:rPr>
              <a:t>(WB)</a:t>
            </a:r>
            <a:endParaRPr lang="en-US" sz="2000" dirty="0">
              <a:solidFill>
                <a:schemeClr val="tx1"/>
              </a:solidFill>
            </a:endParaRPr>
          </a:p>
        </p:txBody>
      </p:sp>
      <p:sp>
        <p:nvSpPr>
          <p:cNvPr id="4" name="TextBox 31"/>
          <p:cNvSpPr txBox="1"/>
          <p:nvPr/>
        </p:nvSpPr>
        <p:spPr>
          <a:xfrm>
            <a:off x="1973581" y="4136056"/>
            <a:ext cx="1463040" cy="161704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a:solidFill>
                  <a:schemeClr val="tx1"/>
                </a:solidFill>
              </a:rPr>
              <a:t>Carbon Partnership </a:t>
            </a:r>
            <a:r>
              <a:rPr lang="en-US" sz="2000" dirty="0" smtClean="0">
                <a:solidFill>
                  <a:schemeClr val="tx1"/>
                </a:solidFill>
              </a:rPr>
              <a:t>Facility</a:t>
            </a:r>
          </a:p>
          <a:p>
            <a:pPr algn="ctr"/>
            <a:r>
              <a:rPr lang="en-US" sz="2000" dirty="0" smtClean="0">
                <a:solidFill>
                  <a:schemeClr val="tx1"/>
                </a:solidFill>
              </a:rPr>
              <a:t>(WB)</a:t>
            </a:r>
            <a:endParaRPr lang="en-US" sz="2000" dirty="0">
              <a:solidFill>
                <a:schemeClr val="tx1"/>
              </a:solidFill>
            </a:endParaRPr>
          </a:p>
        </p:txBody>
      </p:sp>
      <p:sp>
        <p:nvSpPr>
          <p:cNvPr id="5" name="TextBox 32"/>
          <p:cNvSpPr txBox="1"/>
          <p:nvPr/>
        </p:nvSpPr>
        <p:spPr>
          <a:xfrm>
            <a:off x="3649981" y="4136056"/>
            <a:ext cx="1463040" cy="161704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a:solidFill>
                  <a:schemeClr val="tx1"/>
                </a:solidFill>
              </a:rPr>
              <a:t>Clean Technology Fund </a:t>
            </a:r>
            <a:r>
              <a:rPr lang="en-US" sz="2000" dirty="0" smtClean="0">
                <a:solidFill>
                  <a:schemeClr val="tx1"/>
                </a:solidFill>
              </a:rPr>
              <a:t>– SIL</a:t>
            </a:r>
          </a:p>
          <a:p>
            <a:pPr algn="ctr"/>
            <a:r>
              <a:rPr lang="en-US" sz="2000" dirty="0" smtClean="0">
                <a:solidFill>
                  <a:schemeClr val="tx1"/>
                </a:solidFill>
              </a:rPr>
              <a:t>(WB)</a:t>
            </a:r>
            <a:endParaRPr lang="en-US" sz="2000" dirty="0">
              <a:solidFill>
                <a:schemeClr val="tx1"/>
              </a:solidFill>
            </a:endParaRPr>
          </a:p>
        </p:txBody>
      </p:sp>
      <p:sp>
        <p:nvSpPr>
          <p:cNvPr id="6" name="TextBox 33"/>
          <p:cNvSpPr txBox="1"/>
          <p:nvPr/>
        </p:nvSpPr>
        <p:spPr>
          <a:xfrm>
            <a:off x="5326381" y="4136056"/>
            <a:ext cx="1463040" cy="161704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smtClean="0">
                <a:solidFill>
                  <a:schemeClr val="tx1"/>
                </a:solidFill>
              </a:rPr>
              <a:t>IBRD – SIL</a:t>
            </a:r>
          </a:p>
          <a:p>
            <a:pPr algn="ctr"/>
            <a:r>
              <a:rPr lang="en-US" sz="2000" dirty="0" smtClean="0">
                <a:solidFill>
                  <a:schemeClr val="tx1"/>
                </a:solidFill>
              </a:rPr>
              <a:t>(WB)</a:t>
            </a:r>
            <a:endParaRPr lang="en-US" sz="2000" dirty="0">
              <a:solidFill>
                <a:schemeClr val="tx1"/>
              </a:solidFill>
            </a:endParaRPr>
          </a:p>
        </p:txBody>
      </p:sp>
      <p:sp>
        <p:nvSpPr>
          <p:cNvPr id="7" name="TextBox 34"/>
          <p:cNvSpPr txBox="1"/>
          <p:nvPr/>
        </p:nvSpPr>
        <p:spPr>
          <a:xfrm>
            <a:off x="7002781" y="2307256"/>
            <a:ext cx="1463040" cy="161704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smtClean="0">
                <a:solidFill>
                  <a:schemeClr val="tx1"/>
                </a:solidFill>
              </a:rPr>
              <a:t>DPL</a:t>
            </a:r>
          </a:p>
          <a:p>
            <a:pPr algn="ctr"/>
            <a:r>
              <a:rPr lang="en-US" sz="2000" dirty="0" smtClean="0">
                <a:solidFill>
                  <a:schemeClr val="tx1"/>
                </a:solidFill>
              </a:rPr>
              <a:t>(WB)</a:t>
            </a:r>
            <a:endParaRPr lang="en-US" sz="2000" dirty="0">
              <a:solidFill>
                <a:schemeClr val="tx1"/>
              </a:solidFill>
            </a:endParaRPr>
          </a:p>
        </p:txBody>
      </p:sp>
      <p:sp>
        <p:nvSpPr>
          <p:cNvPr id="8" name="TextBox 35"/>
          <p:cNvSpPr txBox="1"/>
          <p:nvPr/>
        </p:nvSpPr>
        <p:spPr>
          <a:xfrm>
            <a:off x="220981" y="4136056"/>
            <a:ext cx="1463040" cy="161704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err="1" smtClean="0">
                <a:solidFill>
                  <a:schemeClr val="tx1"/>
                </a:solidFill>
              </a:rPr>
              <a:t>Asistencia</a:t>
            </a:r>
            <a:r>
              <a:rPr lang="en-US" sz="2000" dirty="0" smtClean="0">
                <a:solidFill>
                  <a:schemeClr val="tx1"/>
                </a:solidFill>
              </a:rPr>
              <a:t> </a:t>
            </a:r>
            <a:r>
              <a:rPr lang="en-US" sz="2000" dirty="0" err="1" smtClean="0">
                <a:solidFill>
                  <a:schemeClr val="tx1"/>
                </a:solidFill>
              </a:rPr>
              <a:t>Técnica</a:t>
            </a:r>
            <a:endParaRPr lang="en-US" sz="2000" dirty="0" smtClean="0">
              <a:solidFill>
                <a:schemeClr val="tx1"/>
              </a:solidFill>
            </a:endParaRPr>
          </a:p>
          <a:p>
            <a:pPr algn="ctr"/>
            <a:r>
              <a:rPr lang="en-US" sz="2000" dirty="0" smtClean="0">
                <a:solidFill>
                  <a:schemeClr val="tx1"/>
                </a:solidFill>
              </a:rPr>
              <a:t>(</a:t>
            </a:r>
            <a:r>
              <a:rPr lang="en-US" sz="2000" dirty="0" err="1" smtClean="0">
                <a:solidFill>
                  <a:schemeClr val="tx1"/>
                </a:solidFill>
              </a:rPr>
              <a:t>GoM</a:t>
            </a:r>
            <a:r>
              <a:rPr lang="en-US" sz="2000" dirty="0" smtClean="0">
                <a:solidFill>
                  <a:schemeClr val="tx1"/>
                </a:solidFill>
              </a:rPr>
              <a:t>, WB)</a:t>
            </a:r>
            <a:endParaRPr lang="en-US" sz="2000" dirty="0">
              <a:solidFill>
                <a:schemeClr val="tx1"/>
              </a:solidFill>
            </a:endParaRPr>
          </a:p>
        </p:txBody>
      </p:sp>
      <p:sp>
        <p:nvSpPr>
          <p:cNvPr id="9" name="TextBox 37"/>
          <p:cNvSpPr txBox="1"/>
          <p:nvPr/>
        </p:nvSpPr>
        <p:spPr>
          <a:xfrm>
            <a:off x="236221" y="2307256"/>
            <a:ext cx="1463040" cy="161704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smtClean="0">
                <a:solidFill>
                  <a:schemeClr val="tx1"/>
                </a:solidFill>
              </a:rPr>
              <a:t>FONADIN</a:t>
            </a:r>
          </a:p>
          <a:p>
            <a:pPr algn="ctr"/>
            <a:r>
              <a:rPr lang="en-US" sz="2000" dirty="0" smtClean="0">
                <a:solidFill>
                  <a:schemeClr val="tx1"/>
                </a:solidFill>
              </a:rPr>
              <a:t>(</a:t>
            </a:r>
            <a:r>
              <a:rPr lang="en-US" sz="2000" dirty="0" err="1" smtClean="0">
                <a:solidFill>
                  <a:schemeClr val="tx1"/>
                </a:solidFill>
              </a:rPr>
              <a:t>GoM</a:t>
            </a:r>
            <a:r>
              <a:rPr lang="en-US" sz="2000" dirty="0" smtClean="0">
                <a:solidFill>
                  <a:schemeClr val="tx1"/>
                </a:solidFill>
              </a:rPr>
              <a:t>)</a:t>
            </a:r>
            <a:endParaRPr lang="en-US" sz="2000" dirty="0">
              <a:solidFill>
                <a:schemeClr val="tx1"/>
              </a:solidFill>
            </a:endParaRPr>
          </a:p>
        </p:txBody>
      </p:sp>
      <p:sp>
        <p:nvSpPr>
          <p:cNvPr id="10" name="TextBox 38"/>
          <p:cNvSpPr txBox="1"/>
          <p:nvPr/>
        </p:nvSpPr>
        <p:spPr>
          <a:xfrm>
            <a:off x="2369821" y="2937711"/>
            <a:ext cx="1524000" cy="75798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smtClean="0">
                <a:solidFill>
                  <a:schemeClr val="tx1"/>
                </a:solidFill>
              </a:rPr>
              <a:t>PROTRAM</a:t>
            </a:r>
            <a:endParaRPr lang="en-US" sz="2000" dirty="0">
              <a:solidFill>
                <a:schemeClr val="tx1"/>
              </a:solidFill>
            </a:endParaRPr>
          </a:p>
        </p:txBody>
      </p:sp>
      <p:cxnSp>
        <p:nvCxnSpPr>
          <p:cNvPr id="11" name="Straight Arrow Connector 10"/>
          <p:cNvCxnSpPr/>
          <p:nvPr/>
        </p:nvCxnSpPr>
        <p:spPr>
          <a:xfrm flipV="1">
            <a:off x="998221" y="3771900"/>
            <a:ext cx="1219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24"/>
          <p:cNvSpPr txBox="1"/>
          <p:nvPr/>
        </p:nvSpPr>
        <p:spPr>
          <a:xfrm>
            <a:off x="1684021" y="3695700"/>
            <a:ext cx="228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000" dirty="0" smtClean="0"/>
              <a:t>1</a:t>
            </a:r>
            <a:endParaRPr lang="en-US" sz="2000" dirty="0"/>
          </a:p>
        </p:txBody>
      </p:sp>
      <p:cxnSp>
        <p:nvCxnSpPr>
          <p:cNvPr id="13" name="Straight Arrow Connector 12"/>
          <p:cNvCxnSpPr/>
          <p:nvPr/>
        </p:nvCxnSpPr>
        <p:spPr>
          <a:xfrm>
            <a:off x="1455421" y="2705100"/>
            <a:ext cx="914400" cy="17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6484621" y="3619501"/>
            <a:ext cx="990602" cy="6858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5417821" y="3619500"/>
            <a:ext cx="914404" cy="763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4046221" y="3924300"/>
            <a:ext cx="762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6407629" y="2857502"/>
            <a:ext cx="915193" cy="76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522221" y="38481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56"/>
          <p:cNvSpPr txBox="1"/>
          <p:nvPr/>
        </p:nvSpPr>
        <p:spPr>
          <a:xfrm>
            <a:off x="6713221" y="2510583"/>
            <a:ext cx="228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000" dirty="0" smtClean="0"/>
              <a:t>6</a:t>
            </a:r>
            <a:endParaRPr lang="en-US" sz="2000" dirty="0"/>
          </a:p>
        </p:txBody>
      </p:sp>
      <p:sp>
        <p:nvSpPr>
          <p:cNvPr id="20" name="TextBox 57"/>
          <p:cNvSpPr txBox="1"/>
          <p:nvPr/>
        </p:nvSpPr>
        <p:spPr>
          <a:xfrm>
            <a:off x="7018021" y="3958383"/>
            <a:ext cx="228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000" dirty="0" smtClean="0"/>
              <a:t>3</a:t>
            </a:r>
            <a:endParaRPr lang="en-US" sz="2000" dirty="0"/>
          </a:p>
        </p:txBody>
      </p:sp>
      <p:sp>
        <p:nvSpPr>
          <p:cNvPr id="21" name="TextBox 58"/>
          <p:cNvSpPr txBox="1"/>
          <p:nvPr/>
        </p:nvSpPr>
        <p:spPr>
          <a:xfrm>
            <a:off x="5875021" y="3882183"/>
            <a:ext cx="228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000" dirty="0" smtClean="0"/>
              <a:t>5</a:t>
            </a:r>
            <a:endParaRPr lang="en-US" sz="2000" dirty="0"/>
          </a:p>
        </p:txBody>
      </p:sp>
      <p:sp>
        <p:nvSpPr>
          <p:cNvPr id="22" name="TextBox 59"/>
          <p:cNvSpPr txBox="1"/>
          <p:nvPr/>
        </p:nvSpPr>
        <p:spPr>
          <a:xfrm>
            <a:off x="4503421" y="3882183"/>
            <a:ext cx="228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000" dirty="0" smtClean="0"/>
              <a:t>4</a:t>
            </a:r>
            <a:endParaRPr lang="en-US" sz="2000" dirty="0"/>
          </a:p>
        </p:txBody>
      </p:sp>
      <p:sp>
        <p:nvSpPr>
          <p:cNvPr id="23" name="TextBox 61"/>
          <p:cNvSpPr txBox="1"/>
          <p:nvPr/>
        </p:nvSpPr>
        <p:spPr>
          <a:xfrm>
            <a:off x="3284221" y="3882183"/>
            <a:ext cx="228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000" dirty="0" smtClean="0"/>
              <a:t>7</a:t>
            </a:r>
            <a:endParaRPr lang="en-US" sz="2000" dirty="0"/>
          </a:p>
        </p:txBody>
      </p:sp>
      <p:sp>
        <p:nvSpPr>
          <p:cNvPr id="25" name="Footer Placeholder 27"/>
          <p:cNvSpPr>
            <a:spLocks noGrp="1"/>
          </p:cNvSpPr>
          <p:nvPr/>
        </p:nvSpPr>
        <p:spPr>
          <a:xfrm>
            <a:off x="2522221" y="6013450"/>
            <a:ext cx="3352800" cy="365125"/>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TextBox 25"/>
          <p:cNvSpPr txBox="1">
            <a:spLocks noChangeArrowheads="1"/>
          </p:cNvSpPr>
          <p:nvPr/>
        </p:nvSpPr>
        <p:spPr>
          <a:xfrm>
            <a:off x="464821" y="419100"/>
            <a:ext cx="8305800" cy="11430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indent="0" algn="ctr" fontAlgn="auto">
              <a:lnSpc>
                <a:spcPct val="100000"/>
              </a:lnSpc>
              <a:spcBef>
                <a:spcPct val="0"/>
              </a:spcBef>
              <a:spcAft>
                <a:spcPts val="0"/>
              </a:spcAft>
              <a:buClrTx/>
              <a:buSzTx/>
              <a:tabLst/>
              <a:defRPr/>
            </a:pPr>
            <a:r>
              <a:rPr lang="es-ES" sz="3600" dirty="0" smtClean="0">
                <a:solidFill>
                  <a:schemeClr val="tx2"/>
                </a:solidFill>
                <a:latin typeface="+mj-lt"/>
                <a:ea typeface="+mj-ea"/>
                <a:cs typeface="+mj-cs"/>
              </a:rPr>
              <a:t>El Banco Mundial como financiador del Transporte Urbano: </a:t>
            </a:r>
            <a:r>
              <a:rPr lang="es-ES" sz="3600" dirty="0" smtClean="0">
                <a:solidFill>
                  <a:schemeClr val="tx2"/>
                </a:solidFill>
              </a:rPr>
              <a:t>México PTTU</a:t>
            </a:r>
            <a:r>
              <a:rPr lang="es-ES" sz="3600" dirty="0" smtClean="0">
                <a:solidFill>
                  <a:schemeClr val="tx2"/>
                </a:solidFill>
                <a:latin typeface="+mj-lt"/>
                <a:ea typeface="+mj-ea"/>
                <a:cs typeface="+mj-cs"/>
              </a:rPr>
              <a:t> </a:t>
            </a:r>
            <a:endParaRPr lang="es-ES" sz="36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457200" y="443298"/>
            <a:ext cx="8229600" cy="5516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S" sz="3600" dirty="0" smtClean="0"/>
              <a:t>Mensaje clave </a:t>
            </a:r>
            <a:r>
              <a:rPr lang="es-ES" sz="3600" dirty="0" smtClean="0"/>
              <a:t>1: </a:t>
            </a:r>
            <a:r>
              <a:rPr lang="es-ES" sz="3600" dirty="0" smtClean="0"/>
              <a:t>Invertir en transporte público y no motorizado</a:t>
            </a:r>
            <a:endParaRPr lang="es-ES" sz="3600" dirty="0"/>
          </a:p>
        </p:txBody>
      </p:sp>
      <p:pic>
        <p:nvPicPr>
          <p:cNvPr id="3" name="Picture 2" descr="troncal peaton"/>
          <p:cNvPicPr>
            <a:picLocks noChangeAspect="1" noChangeArrowheads="1"/>
          </p:cNvPicPr>
          <p:nvPr/>
        </p:nvPicPr>
        <p:blipFill>
          <a:blip r:embed="rId2" cstate="email"/>
          <a:srcRect/>
          <a:stretch>
            <a:fillRect/>
          </a:stretch>
        </p:blipFill>
        <p:spPr bwMode="auto">
          <a:xfrm>
            <a:off x="0" y="3612774"/>
            <a:ext cx="2593958" cy="2428892"/>
          </a:xfrm>
          <a:prstGeom prst="rect">
            <a:avLst/>
          </a:prstGeom>
          <a:noFill/>
        </p:spPr>
      </p:pic>
      <p:pic>
        <p:nvPicPr>
          <p:cNvPr id="4" name="Picture 3"/>
          <p:cNvPicPr>
            <a:picLocks noChangeAspect="1" noChangeArrowheads="1"/>
          </p:cNvPicPr>
          <p:nvPr/>
        </p:nvPicPr>
        <p:blipFill>
          <a:blip r:embed="rId3" cstate="email"/>
          <a:srcRect/>
          <a:stretch>
            <a:fillRect/>
          </a:stretch>
        </p:blipFill>
        <p:spPr bwMode="auto">
          <a:xfrm>
            <a:off x="0" y="1164544"/>
            <a:ext cx="2267744" cy="2707754"/>
          </a:xfrm>
          <a:prstGeom prst="rect">
            <a:avLst/>
          </a:prstGeom>
          <a:noFill/>
          <a:ln w="9525">
            <a:noFill/>
            <a:miter lim="800000"/>
            <a:headEnd/>
            <a:tailEnd/>
          </a:ln>
          <a:effectLst/>
        </p:spPr>
      </p:pic>
      <p:sp>
        <p:nvSpPr>
          <p:cNvPr id="5" name="AutoShape 15"/>
          <p:cNvSpPr>
            <a:spLocks noChangeArrowheads="1"/>
          </p:cNvSpPr>
          <p:nvPr/>
        </p:nvSpPr>
        <p:spPr bwMode="auto">
          <a:xfrm>
            <a:off x="3962400" y="2805498"/>
            <a:ext cx="720080" cy="8423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a:effectLst/>
        </p:spPr>
        <p:txBody>
          <a:bodyPr wrap="none" lIns="45720" r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6" name="Picture 5" descr="C:\Users\WB212929\Pictures\BRT pictures\metrobus1.jpg"/>
          <p:cNvPicPr>
            <a:picLocks noChangeAspect="1" noChangeArrowheads="1"/>
          </p:cNvPicPr>
          <p:nvPr/>
        </p:nvPicPr>
        <p:blipFill>
          <a:blip r:embed="rId4" cstate="print"/>
          <a:srcRect/>
          <a:stretch>
            <a:fillRect/>
          </a:stretch>
        </p:blipFill>
        <p:spPr bwMode="auto">
          <a:xfrm>
            <a:off x="4267200" y="3796098"/>
            <a:ext cx="3923928" cy="2618605"/>
          </a:xfrm>
          <a:prstGeom prst="rect">
            <a:avLst/>
          </a:prstGeom>
          <a:noFill/>
        </p:spPr>
      </p:pic>
      <p:pic>
        <p:nvPicPr>
          <p:cNvPr id="7" name="Picture 6" descr="C:\Users\WB212929\Pictures\BRT pictures\metrobus2.jpg"/>
          <p:cNvPicPr>
            <a:picLocks noChangeAspect="1" noChangeArrowheads="1"/>
          </p:cNvPicPr>
          <p:nvPr/>
        </p:nvPicPr>
        <p:blipFill>
          <a:blip r:embed="rId5" cstate="print"/>
          <a:srcRect/>
          <a:stretch>
            <a:fillRect/>
          </a:stretch>
        </p:blipFill>
        <p:spPr bwMode="auto">
          <a:xfrm>
            <a:off x="5220597" y="794954"/>
            <a:ext cx="3923403" cy="2924944"/>
          </a:xfrm>
          <a:prstGeom prst="rect">
            <a:avLst/>
          </a:prstGeom>
          <a:noFill/>
        </p:spPr>
      </p:pic>
      <p:pic>
        <p:nvPicPr>
          <p:cNvPr id="8" name="Picture 7"/>
          <p:cNvPicPr>
            <a:picLocks noChangeArrowheads="1"/>
          </p:cNvPicPr>
          <p:nvPr/>
        </p:nvPicPr>
        <p:blipFill>
          <a:blip r:embed="rId6" cstate="print"/>
          <a:srcRect/>
          <a:stretch>
            <a:fillRect/>
          </a:stretch>
        </p:blipFill>
        <p:spPr bwMode="auto">
          <a:xfrm>
            <a:off x="6264449" y="2729298"/>
            <a:ext cx="2879551" cy="2375719"/>
          </a:xfrm>
          <a:prstGeom prst="rect">
            <a:avLst/>
          </a:prstGeom>
          <a:solidFill>
            <a:srgbClr val="FFFFFF"/>
          </a:solidFill>
          <a:ln w="9525">
            <a:noFill/>
            <a:miter lim="800000"/>
            <a:headEnd/>
            <a:tailEnd/>
          </a:ln>
          <a:effectLst/>
        </p:spPr>
      </p:pic>
      <p:pic>
        <p:nvPicPr>
          <p:cNvPr id="9" name="Picture 8"/>
          <p:cNvPicPr>
            <a:picLocks noGrp="1" noChangeAspect="1" noChangeArrowheads="1"/>
          </p:cNvPicPr>
          <p:nvPr/>
        </p:nvPicPr>
        <p:blipFill>
          <a:blip r:embed="rId7" cstate="email"/>
          <a:srcRect/>
          <a:stretch>
            <a:fillRect/>
          </a:stretch>
        </p:blipFill>
        <p:spPr bwMode="auto">
          <a:xfrm>
            <a:off x="914400" y="2500698"/>
            <a:ext cx="2879820" cy="1685925"/>
          </a:xfrm>
          <a:prstGeom prst="rect">
            <a:avLst/>
          </a:prstGeom>
          <a:noFill/>
          <a:ln w="9525">
            <a:noFill/>
            <a:miter lim="800000"/>
            <a:headEnd/>
            <a:tailEnd/>
          </a:ln>
          <a:effectLst/>
        </p:spPr>
      </p:pic>
      <p:sp>
        <p:nvSpPr>
          <p:cNvPr id="10" name="Footer Placeholder 9"/>
          <p:cNvSpPr>
            <a:spLocks noGrp="1"/>
          </p:cNvSpPr>
          <p:nvPr/>
        </p:nvSpPr>
        <p:spPr>
          <a:xfrm>
            <a:off x="2667000" y="5656648"/>
            <a:ext cx="3352800" cy="365125"/>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a:xfrm>
            <a:off x="289719" y="625856"/>
            <a:ext cx="8305800" cy="551688"/>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S" sz="3600" dirty="0" smtClean="0"/>
              <a:t>Mensaje </a:t>
            </a:r>
            <a:r>
              <a:rPr lang="es-ES" sz="3600" dirty="0" smtClean="0"/>
              <a:t>clave 1 : </a:t>
            </a:r>
            <a:r>
              <a:rPr lang="es-ES" sz="3600" dirty="0" smtClean="0"/>
              <a:t>Invertir en transporte público y no motorizado</a:t>
            </a:r>
            <a:endParaRPr lang="es-AR" sz="3600" dirty="0"/>
          </a:p>
        </p:txBody>
      </p:sp>
      <p:pic>
        <p:nvPicPr>
          <p:cNvPr id="3" name="Picture 2" descr="Pingentes3"/>
          <p:cNvPicPr>
            <a:picLocks noChangeAspect="1" noChangeArrowheads="1"/>
          </p:cNvPicPr>
          <p:nvPr/>
        </p:nvPicPr>
        <p:blipFill>
          <a:blip r:embed="rId2" cstate="print"/>
          <a:srcRect/>
          <a:stretch>
            <a:fillRect/>
          </a:stretch>
        </p:blipFill>
        <p:spPr bwMode="auto">
          <a:xfrm>
            <a:off x="213519" y="1310336"/>
            <a:ext cx="3207412" cy="2400858"/>
          </a:xfrm>
          <a:prstGeom prst="rect">
            <a:avLst/>
          </a:prstGeom>
          <a:noFill/>
        </p:spPr>
      </p:pic>
      <p:pic>
        <p:nvPicPr>
          <p:cNvPr id="4" name="Object 2"/>
          <p:cNvPicPr>
            <a:picLocks noChangeAspect="1" noChangeArrowheads="1"/>
          </p:cNvPicPr>
          <p:nvPr/>
        </p:nvPicPr>
        <p:blipFill>
          <a:blip r:embed="rId3" cstate="print"/>
          <a:srcRect/>
          <a:stretch>
            <a:fillRect/>
          </a:stretch>
        </p:blipFill>
        <p:spPr bwMode="auto">
          <a:xfrm>
            <a:off x="167482" y="3677857"/>
            <a:ext cx="3587750" cy="2554287"/>
          </a:xfrm>
          <a:prstGeom prst="rect">
            <a:avLst/>
          </a:prstGeom>
          <a:noFill/>
          <a:ln w="12700">
            <a:miter lim="800000"/>
            <a:headEnd/>
            <a:tailEnd/>
          </a:ln>
          <a:effectLst/>
        </p:spPr>
      </p:pic>
      <p:pic>
        <p:nvPicPr>
          <p:cNvPr id="5" name="Picture 4"/>
          <p:cNvPicPr>
            <a:picLocks noChangeAspect="1" noChangeArrowheads="1"/>
          </p:cNvPicPr>
          <p:nvPr/>
        </p:nvPicPr>
        <p:blipFill>
          <a:blip r:embed="rId4" cstate="email"/>
          <a:srcRect/>
          <a:stretch>
            <a:fillRect/>
          </a:stretch>
        </p:blipFill>
        <p:spPr bwMode="auto">
          <a:xfrm>
            <a:off x="4898512" y="1317244"/>
            <a:ext cx="4010578" cy="2374900"/>
          </a:xfrm>
          <a:prstGeom prst="rect">
            <a:avLst/>
          </a:prstGeom>
          <a:noFill/>
          <a:ln w="9525">
            <a:noFill/>
            <a:miter lim="800000"/>
            <a:headEnd/>
            <a:tailEnd/>
          </a:ln>
          <a:effectLst/>
        </p:spPr>
      </p:pic>
      <p:pic>
        <p:nvPicPr>
          <p:cNvPr id="6" name="Object 3"/>
          <p:cNvPicPr>
            <a:picLocks noChangeAspect="1" noChangeArrowheads="1"/>
          </p:cNvPicPr>
          <p:nvPr/>
        </p:nvPicPr>
        <p:blipFill>
          <a:blip r:embed="rId5" cstate="print"/>
          <a:srcRect/>
          <a:stretch>
            <a:fillRect/>
          </a:stretch>
        </p:blipFill>
        <p:spPr bwMode="auto">
          <a:xfrm>
            <a:off x="5050632" y="3644519"/>
            <a:ext cx="3636168" cy="2953586"/>
          </a:xfrm>
          <a:prstGeom prst="rect">
            <a:avLst/>
          </a:prstGeom>
          <a:noFill/>
          <a:ln w="9525">
            <a:miter lim="800000"/>
            <a:headEnd/>
            <a:tailEnd/>
          </a:ln>
          <a:effectLst/>
        </p:spPr>
      </p:pic>
      <p:sp>
        <p:nvSpPr>
          <p:cNvPr id="7" name="AutoShape 15"/>
          <p:cNvSpPr>
            <a:spLocks noChangeArrowheads="1"/>
          </p:cNvSpPr>
          <p:nvPr/>
        </p:nvSpPr>
        <p:spPr bwMode="auto">
          <a:xfrm>
            <a:off x="3983819" y="3158744"/>
            <a:ext cx="773971" cy="914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a:effectLst/>
        </p:spPr>
        <p:txBody>
          <a:bodyPr wrap="none" lIns="45720" r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ooter Placeholder 7"/>
          <p:cNvSpPr>
            <a:spLocks noGrp="1"/>
          </p:cNvSpPr>
          <p:nvPr/>
        </p:nvSpPr>
        <p:spPr>
          <a:xfrm>
            <a:off x="2499519" y="5781294"/>
            <a:ext cx="3352800" cy="365125"/>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6089"/>
          <p:cNvPicPr>
            <a:picLocks noChangeAspect="1" noChangeArrowheads="1"/>
          </p:cNvPicPr>
          <p:nvPr/>
        </p:nvPicPr>
        <p:blipFill>
          <a:blip r:embed="rId2" cstate="print"/>
          <a:srcRect/>
          <a:stretch>
            <a:fillRect/>
          </a:stretch>
        </p:blipFill>
        <p:spPr bwMode="auto">
          <a:xfrm>
            <a:off x="4876800" y="685801"/>
            <a:ext cx="3962400" cy="2850924"/>
          </a:xfrm>
          <a:prstGeom prst="rect">
            <a:avLst/>
          </a:prstGeom>
          <a:noFill/>
          <a:ln w="9525">
            <a:noFill/>
            <a:miter lim="800000"/>
            <a:headEnd/>
            <a:tailEnd/>
          </a:ln>
        </p:spPr>
      </p:pic>
      <p:sp>
        <p:nvSpPr>
          <p:cNvPr id="3" name="Text Box 7"/>
          <p:cNvSpPr txBox="1">
            <a:spLocks noChangeArrowheads="1"/>
          </p:cNvSpPr>
          <p:nvPr/>
        </p:nvSpPr>
        <p:spPr bwMode="auto">
          <a:xfrm>
            <a:off x="4724400" y="228600"/>
            <a:ext cx="3962400" cy="369332"/>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b="1" dirty="0" err="1" smtClean="0"/>
              <a:t>Después</a:t>
            </a:r>
            <a:r>
              <a:rPr lang="en-US" b="1" dirty="0" smtClean="0"/>
              <a:t> de la </a:t>
            </a:r>
            <a:r>
              <a:rPr lang="en-US" b="1" dirty="0" err="1" smtClean="0"/>
              <a:t>Relocación</a:t>
            </a:r>
            <a:endParaRPr lang="en-US" b="1" dirty="0"/>
          </a:p>
        </p:txBody>
      </p:sp>
      <p:pic>
        <p:nvPicPr>
          <p:cNvPr id="4" name="Picture 3" descr="S4"/>
          <p:cNvPicPr>
            <a:picLocks noChangeAspect="1" noChangeArrowheads="1"/>
          </p:cNvPicPr>
          <p:nvPr/>
        </p:nvPicPr>
        <p:blipFill>
          <a:blip r:embed="rId3" cstate="print"/>
          <a:srcRect/>
          <a:stretch>
            <a:fillRect/>
          </a:stretch>
        </p:blipFill>
        <p:spPr bwMode="auto">
          <a:xfrm>
            <a:off x="152400" y="677863"/>
            <a:ext cx="4343400" cy="2747963"/>
          </a:xfrm>
          <a:prstGeom prst="rect">
            <a:avLst/>
          </a:prstGeom>
          <a:noFill/>
          <a:ln w="9525">
            <a:noFill/>
            <a:miter lim="800000"/>
            <a:headEnd/>
            <a:tailEnd/>
          </a:ln>
        </p:spPr>
      </p:pic>
      <p:sp>
        <p:nvSpPr>
          <p:cNvPr id="5" name="Text Box 7"/>
          <p:cNvSpPr txBox="1">
            <a:spLocks noChangeArrowheads="1"/>
          </p:cNvSpPr>
          <p:nvPr/>
        </p:nvSpPr>
        <p:spPr bwMode="auto">
          <a:xfrm>
            <a:off x="304800" y="228600"/>
            <a:ext cx="3962400" cy="369332"/>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US" b="1" dirty="0" smtClean="0"/>
              <a:t>Antes de la </a:t>
            </a:r>
            <a:r>
              <a:rPr lang="en-US" b="1" dirty="0" err="1" smtClean="0"/>
              <a:t>relocación</a:t>
            </a:r>
            <a:endParaRPr lang="en-US" b="1" dirty="0"/>
          </a:p>
        </p:txBody>
      </p:sp>
      <p:sp>
        <p:nvSpPr>
          <p:cNvPr id="6" name="Slide Number Placeholder 5"/>
          <p:cNvSpPr>
            <a:spLocks noGrp="1"/>
          </p:cNvSpPr>
          <p:nvPr/>
        </p:nvSpPr>
        <p:spPr bwMode="auto">
          <a:xfrm>
            <a:off x="6553200" y="5703887"/>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9DA3EB4-F68B-4DD1-AAA7-849C619D11C5}" type="slidenum">
              <a:rPr lang="en-US" smtClean="0">
                <a:solidFill>
                  <a:schemeClr val="bg1"/>
                </a:solidFill>
              </a:rPr>
              <a:pPr>
                <a:defRPr/>
              </a:pPr>
              <a:t>36</a:t>
            </a:fld>
            <a:endParaRPr lang="en-US" dirty="0">
              <a:solidFill>
                <a:schemeClr val="bg1"/>
              </a:solidFill>
            </a:endParaRPr>
          </a:p>
        </p:txBody>
      </p:sp>
      <p:pic>
        <p:nvPicPr>
          <p:cNvPr id="7" name="Picture 6"/>
          <p:cNvPicPr>
            <a:picLocks noChangeAspect="1" noChangeArrowheads="1"/>
          </p:cNvPicPr>
          <p:nvPr/>
        </p:nvPicPr>
        <p:blipFill>
          <a:blip r:embed="rId4" cstate="print"/>
          <a:srcRect/>
          <a:stretch>
            <a:fillRect/>
          </a:stretch>
        </p:blipFill>
        <p:spPr bwMode="auto">
          <a:xfrm>
            <a:off x="304800" y="3567229"/>
            <a:ext cx="4114800" cy="2971800"/>
          </a:xfrm>
          <a:prstGeom prst="rect">
            <a:avLst/>
          </a:prstGeom>
          <a:noFill/>
          <a:ln w="9525">
            <a:noFill/>
            <a:miter lim="800000"/>
            <a:headEnd/>
            <a:tailEnd/>
          </a:ln>
        </p:spPr>
      </p:pic>
      <p:pic>
        <p:nvPicPr>
          <p:cNvPr id="8" name="Picture 7"/>
          <p:cNvPicPr>
            <a:picLocks noChangeAspect="1" noChangeArrowheads="1"/>
          </p:cNvPicPr>
          <p:nvPr/>
        </p:nvPicPr>
        <p:blipFill>
          <a:blip r:embed="rId5" cstate="print"/>
          <a:srcRect/>
          <a:stretch>
            <a:fillRect/>
          </a:stretch>
        </p:blipFill>
        <p:spPr bwMode="auto">
          <a:xfrm>
            <a:off x="4800600" y="3886200"/>
            <a:ext cx="4114800" cy="2667000"/>
          </a:xfrm>
          <a:prstGeom prst="rect">
            <a:avLst/>
          </a:prstGeom>
          <a:noFill/>
          <a:ln w="9525">
            <a:noFill/>
            <a:miter lim="800000"/>
            <a:headEnd/>
            <a:tailEnd/>
          </a:ln>
        </p:spPr>
      </p:pic>
      <p:sp>
        <p:nvSpPr>
          <p:cNvPr id="10" name="TextBox 6"/>
          <p:cNvSpPr txBox="1">
            <a:spLocks noChangeArrowheads="1"/>
          </p:cNvSpPr>
          <p:nvPr/>
        </p:nvSpPr>
        <p:spPr bwMode="auto">
          <a:xfrm>
            <a:off x="609600" y="6539029"/>
            <a:ext cx="3048000" cy="369332"/>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err="1" smtClean="0"/>
              <a:t>Trenes</a:t>
            </a:r>
            <a:r>
              <a:rPr lang="en-US" b="1" dirty="0" smtClean="0"/>
              <a:t> </a:t>
            </a:r>
            <a:r>
              <a:rPr lang="en-US" b="1" dirty="0" err="1" smtClean="0"/>
              <a:t>Viejos</a:t>
            </a:r>
            <a:endParaRPr lang="en-US" b="1" dirty="0"/>
          </a:p>
        </p:txBody>
      </p:sp>
      <p:sp>
        <p:nvSpPr>
          <p:cNvPr id="11" name="TextBox 7"/>
          <p:cNvSpPr txBox="1">
            <a:spLocks noChangeArrowheads="1"/>
          </p:cNvSpPr>
          <p:nvPr/>
        </p:nvSpPr>
        <p:spPr bwMode="auto">
          <a:xfrm>
            <a:off x="5334000" y="6488668"/>
            <a:ext cx="3048000" cy="369332"/>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err="1" smtClean="0"/>
              <a:t>Nuevos</a:t>
            </a:r>
            <a:r>
              <a:rPr lang="en-US" b="1" dirty="0" smtClean="0"/>
              <a:t>  </a:t>
            </a:r>
            <a:r>
              <a:rPr lang="en-US" b="1" dirty="0" err="1" smtClean="0"/>
              <a:t>Trenes</a:t>
            </a:r>
            <a:endParaRPr lang="en-US" b="1" dirty="0"/>
          </a:p>
        </p:txBody>
      </p:sp>
      <p:sp>
        <p:nvSpPr>
          <p:cNvPr id="13" name="AutoShape 15"/>
          <p:cNvSpPr>
            <a:spLocks noChangeArrowheads="1"/>
          </p:cNvSpPr>
          <p:nvPr/>
        </p:nvSpPr>
        <p:spPr bwMode="auto">
          <a:xfrm>
            <a:off x="4419601" y="2057400"/>
            <a:ext cx="533400" cy="838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a:effectLst/>
        </p:spPr>
        <p:txBody>
          <a:bodyPr wrap="none" lIns="45720" r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AutoShape 15"/>
          <p:cNvSpPr>
            <a:spLocks noChangeArrowheads="1"/>
          </p:cNvSpPr>
          <p:nvPr/>
        </p:nvSpPr>
        <p:spPr bwMode="auto">
          <a:xfrm>
            <a:off x="4343400" y="4267200"/>
            <a:ext cx="533400" cy="838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a:effectLst/>
        </p:spPr>
        <p:txBody>
          <a:bodyPr wrap="none" lIns="45720" r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TextBox 14"/>
          <p:cNvSpPr txBox="1"/>
          <p:nvPr/>
        </p:nvSpPr>
        <p:spPr>
          <a:xfrm>
            <a:off x="3886200" y="304800"/>
            <a:ext cx="1219200" cy="369332"/>
          </a:xfrm>
          <a:prstGeom prst="rect">
            <a:avLst/>
          </a:prstGeom>
          <a:noFill/>
        </p:spPr>
        <p:txBody>
          <a:bodyPr wrap="square" rtlCol="0">
            <a:spAutoFit/>
          </a:bodyPr>
          <a:lstStyle/>
          <a:p>
            <a:r>
              <a:rPr lang="en-US" b="1" dirty="0" smtClean="0"/>
              <a:t>MUMBAI</a:t>
            </a:r>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457200" y="600456"/>
            <a:ext cx="8229600" cy="6278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S" sz="3600" dirty="0" smtClean="0"/>
              <a:t>Mensaje clave 2: cobrar por el uso del automóvil </a:t>
            </a:r>
            <a:endParaRPr lang="en-US" sz="3600" dirty="0" smtClean="0"/>
          </a:p>
        </p:txBody>
      </p:sp>
      <p:pic>
        <p:nvPicPr>
          <p:cNvPr id="3" name="Content Placeholder 3" descr="Martín basket abril 2004 018"/>
          <p:cNvPicPr>
            <a:picLocks noGrp="1" noChangeAspect="1" noChangeArrowheads="1"/>
          </p:cNvPicPr>
          <p:nvPr/>
        </p:nvPicPr>
        <p:blipFill>
          <a:blip r:embed="rId2" cstate="print"/>
          <a:srcRect/>
          <a:stretch>
            <a:fillRect/>
          </a:stretch>
        </p:blipFill>
        <p:spPr bwMode="auto">
          <a:xfrm>
            <a:off x="3943626" y="1380744"/>
            <a:ext cx="5200373" cy="2986881"/>
          </a:xfrm>
          <a:prstGeom prst="rect">
            <a:avLst/>
          </a:prstGeom>
          <a:noFill/>
          <a:ln w="9525">
            <a:noFill/>
            <a:miter lim="800000"/>
            <a:headEnd/>
            <a:tailEnd/>
          </a:ln>
        </p:spPr>
      </p:pic>
      <p:pic>
        <p:nvPicPr>
          <p:cNvPr id="4" name="Picture 3" descr="Cicloruta Mixto Banderas"/>
          <p:cNvPicPr>
            <a:picLocks noChangeAspect="1" noChangeArrowheads="1"/>
          </p:cNvPicPr>
          <p:nvPr/>
        </p:nvPicPr>
        <p:blipFill>
          <a:blip r:embed="rId3" cstate="print"/>
          <a:srcRect b="17647"/>
          <a:stretch>
            <a:fillRect/>
          </a:stretch>
        </p:blipFill>
        <p:spPr bwMode="auto">
          <a:xfrm>
            <a:off x="0" y="3227826"/>
            <a:ext cx="4038600" cy="3029718"/>
          </a:xfrm>
          <a:prstGeom prst="rect">
            <a:avLst/>
          </a:prstGeom>
          <a:noFill/>
          <a:ln w="38100">
            <a:solidFill>
              <a:schemeClr val="bg2"/>
            </a:solidFill>
            <a:miter lim="800000"/>
            <a:headEnd/>
            <a:tailEnd/>
          </a:ln>
        </p:spPr>
      </p:pic>
      <p:sp>
        <p:nvSpPr>
          <p:cNvPr id="5" name="Footer Placeholder 5"/>
          <p:cNvSpPr>
            <a:spLocks noGrp="1"/>
          </p:cNvSpPr>
          <p:nvPr/>
        </p:nvSpPr>
        <p:spPr>
          <a:xfrm>
            <a:off x="2667000" y="5755894"/>
            <a:ext cx="3352800" cy="365125"/>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294084" y="1386475"/>
            <a:ext cx="8229600" cy="4525963"/>
          </a:xfrm>
          <a:prstGeom prst="rect">
            <a:avLst/>
          </a:prstGeom>
          <a:solidFill>
            <a:srgbClr val="FFFF00"/>
          </a:solidFill>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Mexico </a:t>
            </a:r>
            <a:r>
              <a:rPr lang="en-US" dirty="0" smtClean="0"/>
              <a:t>ha </a:t>
            </a:r>
            <a:r>
              <a:rPr lang="en-US" dirty="0" err="1" smtClean="0"/>
              <a:t>decidido</a:t>
            </a:r>
            <a:r>
              <a:rPr lang="en-US" dirty="0" smtClean="0"/>
              <a:t> </a:t>
            </a:r>
            <a:r>
              <a:rPr lang="en-US" dirty="0" err="1" smtClean="0"/>
              <a:t>reducir</a:t>
            </a:r>
            <a:r>
              <a:rPr lang="en-US" dirty="0" smtClean="0"/>
              <a:t> </a:t>
            </a:r>
            <a:r>
              <a:rPr lang="en-US" dirty="0" err="1" smtClean="0"/>
              <a:t>sus</a:t>
            </a:r>
            <a:r>
              <a:rPr lang="en-US" dirty="0" smtClean="0"/>
              <a:t>  </a:t>
            </a:r>
            <a:r>
              <a:rPr lang="en-US" dirty="0" err="1" smtClean="0"/>
              <a:t>emisiones</a:t>
            </a:r>
            <a:r>
              <a:rPr lang="en-US" dirty="0" smtClean="0"/>
              <a:t> de </a:t>
            </a:r>
            <a:r>
              <a:rPr lang="en-US" dirty="0" err="1" smtClean="0"/>
              <a:t>carbono</a:t>
            </a:r>
            <a:r>
              <a:rPr lang="en-US" dirty="0" smtClean="0"/>
              <a:t> </a:t>
            </a:r>
            <a:endParaRPr lang="en-US" dirty="0" smtClean="0"/>
          </a:p>
          <a:p>
            <a:r>
              <a:rPr lang="en-US" dirty="0" err="1" smtClean="0"/>
              <a:t>Transporte</a:t>
            </a:r>
            <a:r>
              <a:rPr lang="en-US" dirty="0" smtClean="0"/>
              <a:t> </a:t>
            </a:r>
            <a:r>
              <a:rPr lang="en-US" dirty="0" err="1" smtClean="0"/>
              <a:t>Urbano</a:t>
            </a:r>
            <a:r>
              <a:rPr lang="en-US" dirty="0" smtClean="0"/>
              <a:t> </a:t>
            </a:r>
            <a:r>
              <a:rPr lang="en-US" dirty="0" err="1" smtClean="0"/>
              <a:t>es</a:t>
            </a:r>
            <a:r>
              <a:rPr lang="en-US" dirty="0" smtClean="0"/>
              <a:t> crucial </a:t>
            </a:r>
            <a:r>
              <a:rPr lang="en-US" dirty="0" err="1" smtClean="0"/>
              <a:t>para</a:t>
            </a:r>
            <a:r>
              <a:rPr lang="en-US" dirty="0" smtClean="0"/>
              <a:t> </a:t>
            </a:r>
            <a:r>
              <a:rPr lang="en-US" dirty="0" err="1" smtClean="0"/>
              <a:t>alcanzar</a:t>
            </a:r>
            <a:r>
              <a:rPr lang="en-US" dirty="0" smtClean="0"/>
              <a:t> </a:t>
            </a:r>
            <a:r>
              <a:rPr lang="en-US" dirty="0" err="1" smtClean="0"/>
              <a:t>esa</a:t>
            </a:r>
            <a:r>
              <a:rPr lang="en-US" dirty="0" smtClean="0"/>
              <a:t> meta </a:t>
            </a:r>
            <a:endParaRPr lang="en-US" dirty="0" smtClean="0"/>
          </a:p>
          <a:p>
            <a:r>
              <a:rPr lang="en-US" dirty="0" smtClean="0"/>
              <a:t>Mexico </a:t>
            </a:r>
            <a:r>
              <a:rPr lang="en-US" dirty="0" smtClean="0"/>
              <a:t>ha </a:t>
            </a:r>
            <a:r>
              <a:rPr lang="en-US" dirty="0" err="1" smtClean="0"/>
              <a:t>estructurado</a:t>
            </a:r>
            <a:r>
              <a:rPr lang="en-US" dirty="0" smtClean="0"/>
              <a:t> un </a:t>
            </a:r>
            <a:r>
              <a:rPr lang="en-US" dirty="0" err="1" smtClean="0"/>
              <a:t>mecanismo</a:t>
            </a:r>
            <a:r>
              <a:rPr lang="en-US" dirty="0" smtClean="0"/>
              <a:t> </a:t>
            </a:r>
            <a:r>
              <a:rPr lang="en-US" dirty="0" err="1" smtClean="0"/>
              <a:t>abrangente</a:t>
            </a:r>
            <a:r>
              <a:rPr lang="en-US" dirty="0" smtClean="0"/>
              <a:t> </a:t>
            </a:r>
            <a:r>
              <a:rPr lang="en-US" dirty="0" err="1" smtClean="0"/>
              <a:t>para</a:t>
            </a:r>
            <a:r>
              <a:rPr lang="en-US" dirty="0" smtClean="0"/>
              <a:t> </a:t>
            </a:r>
            <a:r>
              <a:rPr lang="en-US" dirty="0" err="1" smtClean="0"/>
              <a:t>financiar</a:t>
            </a:r>
            <a:r>
              <a:rPr lang="en-US" dirty="0" smtClean="0"/>
              <a:t> </a:t>
            </a:r>
            <a:r>
              <a:rPr lang="en-US" dirty="0" err="1" smtClean="0"/>
              <a:t>transporte</a:t>
            </a:r>
            <a:r>
              <a:rPr lang="en-US" dirty="0" smtClean="0"/>
              <a:t> </a:t>
            </a:r>
            <a:r>
              <a:rPr lang="en-US" dirty="0" err="1" smtClean="0"/>
              <a:t>masivo</a:t>
            </a:r>
            <a:r>
              <a:rPr lang="en-US" dirty="0" smtClean="0"/>
              <a:t> con un </a:t>
            </a:r>
            <a:r>
              <a:rPr lang="en-US" dirty="0" err="1" smtClean="0"/>
              <a:t>amplio</a:t>
            </a:r>
            <a:r>
              <a:rPr lang="en-US" dirty="0" smtClean="0"/>
              <a:t> </a:t>
            </a:r>
            <a:r>
              <a:rPr lang="en-US" dirty="0" err="1" smtClean="0"/>
              <a:t>apoyo</a:t>
            </a:r>
            <a:r>
              <a:rPr lang="en-US" dirty="0" smtClean="0"/>
              <a:t> del </a:t>
            </a:r>
            <a:r>
              <a:rPr lang="en-US" dirty="0" err="1" smtClean="0"/>
              <a:t>Banco</a:t>
            </a:r>
            <a:r>
              <a:rPr lang="en-US" dirty="0" smtClean="0"/>
              <a:t> Mundial  </a:t>
            </a:r>
            <a:endParaRPr lang="en-US" dirty="0" smtClean="0"/>
          </a:p>
          <a:p>
            <a:r>
              <a:rPr lang="en-US" dirty="0" smtClean="0"/>
              <a:t>Mexico </a:t>
            </a:r>
            <a:r>
              <a:rPr lang="en-US" dirty="0" smtClean="0"/>
              <a:t>y</a:t>
            </a:r>
            <a:r>
              <a:rPr lang="en-US" dirty="0" smtClean="0"/>
              <a:t>  </a:t>
            </a:r>
            <a:r>
              <a:rPr lang="en-US" dirty="0" err="1" smtClean="0"/>
              <a:t>Banco</a:t>
            </a:r>
            <a:r>
              <a:rPr lang="en-US" dirty="0" smtClean="0"/>
              <a:t> Mundial </a:t>
            </a:r>
            <a:r>
              <a:rPr lang="en-US" dirty="0" err="1" smtClean="0"/>
              <a:t>tienen</a:t>
            </a:r>
            <a:r>
              <a:rPr lang="en-US" dirty="0" smtClean="0"/>
              <a:t> </a:t>
            </a:r>
            <a:r>
              <a:rPr lang="en-US" dirty="0" err="1" smtClean="0"/>
              <a:t>una</a:t>
            </a:r>
            <a:r>
              <a:rPr lang="en-US" dirty="0" smtClean="0"/>
              <a:t> </a:t>
            </a:r>
            <a:r>
              <a:rPr lang="en-US" dirty="0" err="1" smtClean="0"/>
              <a:t>fuerte</a:t>
            </a:r>
            <a:r>
              <a:rPr lang="en-US" dirty="0" smtClean="0"/>
              <a:t> </a:t>
            </a:r>
            <a:r>
              <a:rPr lang="en-US" dirty="0" err="1" smtClean="0"/>
              <a:t>colabora</a:t>
            </a:r>
            <a:r>
              <a:rPr lang="en-US" dirty="0" err="1" smtClean="0"/>
              <a:t>ción</a:t>
            </a:r>
            <a:r>
              <a:rPr lang="en-US" dirty="0" smtClean="0"/>
              <a:t> en </a:t>
            </a:r>
            <a:r>
              <a:rPr lang="en-US" dirty="0" err="1" smtClean="0"/>
              <a:t>transporte</a:t>
            </a:r>
            <a:r>
              <a:rPr lang="en-US" dirty="0" smtClean="0"/>
              <a:t> </a:t>
            </a:r>
            <a:r>
              <a:rPr lang="en-US" dirty="0" err="1" smtClean="0"/>
              <a:t>urbano</a:t>
            </a:r>
            <a:r>
              <a:rPr lang="en-US" dirty="0" smtClean="0"/>
              <a:t> y </a:t>
            </a:r>
            <a:r>
              <a:rPr lang="en-US" dirty="0" err="1" smtClean="0"/>
              <a:t>otros</a:t>
            </a:r>
            <a:r>
              <a:rPr lang="en-US" dirty="0" smtClean="0"/>
              <a:t> </a:t>
            </a:r>
            <a:r>
              <a:rPr lang="en-US" dirty="0" err="1" smtClean="0"/>
              <a:t>sectores</a:t>
            </a:r>
            <a:r>
              <a:rPr lang="en-US" dirty="0" smtClean="0"/>
              <a:t> </a:t>
            </a:r>
            <a:endParaRPr lang="en-US" dirty="0" smtClean="0"/>
          </a:p>
          <a:p>
            <a:pPr>
              <a:buNone/>
            </a:pPr>
            <a:endParaRPr lang="en-US" dirty="0" smtClean="0"/>
          </a:p>
          <a:p>
            <a:endParaRPr lang="en-US" dirty="0"/>
          </a:p>
        </p:txBody>
      </p:sp>
      <p:sp>
        <p:nvSpPr>
          <p:cNvPr id="3" name="Slide Number Placeholder 3"/>
          <p:cNvSpPr>
            <a:spLocks noGrp="1"/>
          </p:cNvSpPr>
          <p:nvPr/>
        </p:nvSpPr>
        <p:spPr>
          <a:xfrm>
            <a:off x="8484156" y="6313091"/>
            <a:ext cx="36576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AF6DED-2241-4709-90CE-240923B56FD2}" type="slidenum">
              <a:rPr lang="en-US" smtClean="0"/>
              <a:pPr/>
              <a:t>38</a:t>
            </a:fld>
            <a:endParaRPr lang="en-US" dirty="0"/>
          </a:p>
        </p:txBody>
      </p:sp>
      <p:sp>
        <p:nvSpPr>
          <p:cNvPr id="4" name="Title 1"/>
          <p:cNvSpPr>
            <a:spLocks noGrp="1"/>
          </p:cNvSpPr>
          <p:nvPr/>
        </p:nvSpPr>
        <p:spPr>
          <a:xfrm>
            <a:off x="294084" y="179785"/>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err="1" smtClean="0"/>
              <a:t>Conclusiones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Indice</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Content Placeholder 2"/>
          <p:cNvSpPr txBox="1">
            <a:spLocks/>
          </p:cNvSpPr>
          <p:nvPr/>
        </p:nvSpPr>
        <p:spPr>
          <a:xfrm>
            <a:off x="457200" y="1219200"/>
            <a:ext cx="86868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effectLst/>
                <a:uLnTx/>
                <a:uFillTx/>
                <a:latin typeface="+mn-lt"/>
                <a:ea typeface="+mn-ea"/>
                <a:cs typeface="+mn-cs"/>
              </a:rPr>
              <a:t>Crecimiento</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economico</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urbanización,pobreza</a:t>
            </a:r>
            <a:r>
              <a:rPr kumimoji="0" lang="en-US" sz="2400" b="1" i="0" u="none" strike="noStrike" kern="1200" cap="none" spc="0" normalizeH="0" baseline="0" noProof="0" dirty="0" smtClean="0">
                <a:ln>
                  <a:noFill/>
                </a:ln>
                <a:effectLst/>
                <a:uLnTx/>
                <a:uFillTx/>
                <a:latin typeface="+mn-lt"/>
                <a:ea typeface="+mn-ea"/>
                <a:cs typeface="+mn-cs"/>
              </a:rPr>
              <a:t> y </a:t>
            </a:r>
            <a:r>
              <a:rPr kumimoji="0" lang="en-US" sz="2400" b="1" i="0" u="none" strike="noStrike" kern="1200" cap="none" spc="0" normalizeH="0" baseline="0" noProof="0" dirty="0" err="1" smtClean="0">
                <a:ln>
                  <a:noFill/>
                </a:ln>
                <a:effectLst/>
                <a:uLnTx/>
                <a:uFillTx/>
                <a:latin typeface="+mn-lt"/>
                <a:ea typeface="+mn-ea"/>
                <a:cs typeface="+mn-cs"/>
              </a:rPr>
              <a:t>transporte</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urbano</a:t>
            </a:r>
            <a:endParaRPr kumimoji="0" lang="en-US" sz="24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Transporte</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Urbano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Como romper el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circulo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vicioso</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Los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quatro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pilares</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Pero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quién</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financia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Nuestro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programa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principal en México</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PPPs (PPS): </a:t>
            </a: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Lecciones</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aprendidas</a:t>
            </a: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Recomendaciones</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para</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el design de PPPs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Grupo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del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Banco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Mundial :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Instrumentos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para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Préstamos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y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Garantías</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874414"/>
            <a:ext cx="8305800" cy="167891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Largos</a:t>
            </a:r>
            <a:r>
              <a:rPr kumimoji="0" lang="en-CA" sz="1400" b="1"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tiempos</a:t>
            </a:r>
            <a:r>
              <a:rPr kumimoji="0" lang="en-CA" sz="1400" b="1"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de  </a:t>
            </a:r>
            <a:r>
              <a:rPr kumimoji="0" lang="en-CA" sz="1400" b="1" i="0" u="none" strike="noStrike" kern="1200" cap="all" spc="0" normalizeH="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viaje</a:t>
            </a:r>
            <a:r>
              <a:rPr kumimoji="0" lang="en-CA" sz="1400" b="1"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hasta</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3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horas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por</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dia</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en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las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grandes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ciudades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Mala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calidad</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de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transporte</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augmenta</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la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exclusión</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social</a:t>
            </a:r>
            <a:r>
              <a:rPr kumimoji="0" lang="en-CA" sz="1400" b="1"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Y </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la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baja</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accessibilidad</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oportunidades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de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trabajo</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educación</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y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hospitales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etc .</a:t>
            </a:r>
            <a:b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Transporte</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urbano</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representa</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un alto % de los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gastos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de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cada</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hogar</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más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que</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otros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servicios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publicos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combinados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por</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ejemplo</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25% en São Paulo)…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excepto</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para</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los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pobres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que</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acabán</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no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viajando</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o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marchando</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 </a:t>
            </a:r>
            <a:r>
              <a:rPr kumimoji="0" lang="en-CA" sz="1400" b="1"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pié</a:t>
            </a:r>
            <a:r>
              <a:rPr kumimoji="0" lang="en-CA" sz="1400" b="1"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o </a:t>
            </a:r>
            <a:r>
              <a:rPr kumimoji="0" lang="en-CA" sz="1400" b="1" i="0" u="none" strike="noStrike" kern="1200" cap="all" spc="0" normalizeH="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utilizando</a:t>
            </a:r>
            <a:r>
              <a:rPr kumimoji="0" lang="en-CA" sz="1400" b="1"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r>
              <a:rPr kumimoji="0" lang="en-CA" sz="1400" b="1" i="0" u="none" strike="noStrike" kern="1200" cap="all" spc="0" normalizeH="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bicicletas</a:t>
            </a:r>
            <a:r>
              <a:rPr kumimoji="0" lang="en-CA" sz="14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a:t>
            </a:r>
            <a:endParaRPr kumimoji="0" lang="en-US" sz="14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Rectangle 3"/>
          <p:cNvSpPr>
            <a:spLocks noChangeArrowheads="1"/>
          </p:cNvSpPr>
          <p:nvPr/>
        </p:nvSpPr>
        <p:spPr bwMode="auto">
          <a:xfrm>
            <a:off x="1066800" y="0"/>
            <a:ext cx="6705600" cy="800729"/>
          </a:xfrm>
          <a:prstGeom prst="rect">
            <a:avLst/>
          </a:prstGeom>
          <a:solidFill>
            <a:srgbClr val="FFFF00"/>
          </a:solidFill>
          <a:ln w="9525">
            <a:solidFill>
              <a:schemeClr val="tx1"/>
            </a:solidFill>
            <a:miter lim="800000"/>
            <a:headEnd/>
            <a:tailEnd/>
          </a:ln>
          <a:effectLst/>
        </p:spPr>
        <p:txBody>
          <a:bodyPr lIns="0" tIns="0" rIns="0" bIns="0" anchor="b"/>
          <a:lstStyle/>
          <a:p>
            <a:pPr algn="ctr">
              <a:lnSpc>
                <a:spcPct val="90000"/>
              </a:lnSpc>
            </a:pPr>
            <a:r>
              <a:rPr lang="en-US" sz="2200" b="1" u="none" dirty="0" err="1" smtClean="0"/>
              <a:t>Impacto</a:t>
            </a:r>
            <a:r>
              <a:rPr lang="en-US" sz="2200" b="1" u="none" dirty="0" smtClean="0"/>
              <a:t> </a:t>
            </a:r>
            <a:r>
              <a:rPr lang="en-US" sz="2200" b="1" u="none" dirty="0" err="1" smtClean="0"/>
              <a:t>sobre</a:t>
            </a:r>
            <a:r>
              <a:rPr lang="en-US" sz="2200" b="1" u="none" dirty="0" smtClean="0"/>
              <a:t> la </a:t>
            </a:r>
            <a:r>
              <a:rPr lang="en-US" sz="2200" b="1" u="none" dirty="0" err="1" smtClean="0"/>
              <a:t>pobreza</a:t>
            </a:r>
            <a:r>
              <a:rPr lang="en-US" sz="2200" b="1" dirty="0" smtClean="0"/>
              <a:t>: </a:t>
            </a:r>
            <a:r>
              <a:rPr lang="en-US" sz="2200" b="1" dirty="0" err="1" smtClean="0"/>
              <a:t>Relevancia</a:t>
            </a:r>
            <a:r>
              <a:rPr lang="en-US" sz="2200" b="1" dirty="0" smtClean="0"/>
              <a:t> al </a:t>
            </a:r>
            <a:r>
              <a:rPr lang="en-US" sz="2200" b="1" dirty="0" err="1" smtClean="0"/>
              <a:t>nivel</a:t>
            </a:r>
            <a:r>
              <a:rPr lang="en-US" sz="2200" b="1" dirty="0" smtClean="0"/>
              <a:t>  micro . </a:t>
            </a:r>
          </a:p>
          <a:p>
            <a:pPr>
              <a:lnSpc>
                <a:spcPct val="90000"/>
              </a:lnSpc>
            </a:pPr>
            <a:endParaRPr lang="en-US" sz="2200" b="1" u="none" dirty="0"/>
          </a:p>
        </p:txBody>
      </p:sp>
      <p:sp>
        <p:nvSpPr>
          <p:cNvPr id="4" name="Text Box 5"/>
          <p:cNvSpPr txBox="1">
            <a:spLocks noChangeArrowheads="1"/>
          </p:cNvSpPr>
          <p:nvPr/>
        </p:nvSpPr>
        <p:spPr bwMode="auto">
          <a:xfrm>
            <a:off x="457200" y="5516586"/>
            <a:ext cx="3176164" cy="584775"/>
          </a:xfrm>
          <a:prstGeom prst="rect">
            <a:avLst/>
          </a:prstGeom>
          <a:noFill/>
          <a:ln w="9525">
            <a:noFill/>
            <a:miter lim="800000"/>
            <a:headEnd/>
            <a:tailEnd/>
          </a:ln>
          <a:effectLst/>
        </p:spPr>
        <p:txBody>
          <a:bodyPr wrap="square" lIns="45720" rIns="45720">
            <a:spAutoFit/>
          </a:bodyPr>
          <a:lstStyle/>
          <a:p>
            <a:pPr>
              <a:spcBef>
                <a:spcPct val="50000"/>
              </a:spcBef>
            </a:pPr>
            <a:r>
              <a:rPr lang="en-CA" sz="1600" b="1" u="none" dirty="0" smtClean="0">
                <a:solidFill>
                  <a:srgbClr val="FC050E"/>
                </a:solidFill>
              </a:rPr>
              <a:t>São Paulo</a:t>
            </a:r>
            <a:r>
              <a:rPr lang="en-CA" sz="1600" b="1" u="none" dirty="0" smtClean="0"/>
              <a:t> :40</a:t>
            </a:r>
            <a:r>
              <a:rPr lang="en-CA" sz="1600" b="1" u="none" dirty="0"/>
              <a:t>% </a:t>
            </a:r>
            <a:r>
              <a:rPr lang="en-CA" sz="1600" b="1" u="none" dirty="0" smtClean="0"/>
              <a:t>de los </a:t>
            </a:r>
            <a:r>
              <a:rPr lang="en-CA" sz="1600" b="1" u="none" dirty="0" err="1" smtClean="0"/>
              <a:t>pobres</a:t>
            </a:r>
            <a:r>
              <a:rPr lang="en-CA" sz="1600" b="1" u="none" dirty="0" smtClean="0"/>
              <a:t> </a:t>
            </a:r>
            <a:r>
              <a:rPr lang="en-CA" sz="1600" b="1" u="none" dirty="0" err="1" smtClean="0"/>
              <a:t>marchan</a:t>
            </a:r>
            <a:r>
              <a:rPr lang="en-CA" sz="1600" b="1" u="none" dirty="0" smtClean="0"/>
              <a:t> a </a:t>
            </a:r>
            <a:r>
              <a:rPr lang="en-CA" sz="1600" b="1" u="none" dirty="0" err="1" smtClean="0"/>
              <a:t>pié</a:t>
            </a:r>
            <a:r>
              <a:rPr lang="en-CA" sz="1600" b="1" u="none" dirty="0" smtClean="0"/>
              <a:t> </a:t>
            </a:r>
            <a:endParaRPr lang="en-US" sz="1600" b="1" u="none" dirty="0"/>
          </a:p>
        </p:txBody>
      </p:sp>
      <p:pic>
        <p:nvPicPr>
          <p:cNvPr id="5" name="Picture 6"/>
          <p:cNvPicPr>
            <a:picLocks noChangeAspect="1" noChangeArrowheads="1"/>
          </p:cNvPicPr>
          <p:nvPr/>
        </p:nvPicPr>
        <p:blipFill>
          <a:blip r:embed="rId2" cstate="print"/>
          <a:srcRect/>
          <a:stretch>
            <a:fillRect/>
          </a:stretch>
        </p:blipFill>
        <p:spPr bwMode="auto">
          <a:xfrm>
            <a:off x="228600" y="2776074"/>
            <a:ext cx="3917470" cy="2495055"/>
          </a:xfrm>
          <a:prstGeom prst="rect">
            <a:avLst/>
          </a:prstGeom>
          <a:noFill/>
          <a:ln w="9525">
            <a:noFill/>
            <a:miter lim="800000"/>
            <a:headEnd/>
            <a:tailEnd/>
          </a:ln>
          <a:effectLst/>
        </p:spPr>
      </p:pic>
      <p:sp>
        <p:nvSpPr>
          <p:cNvPr id="6" name="Rectangle 7"/>
          <p:cNvSpPr>
            <a:spLocks noChangeArrowheads="1"/>
          </p:cNvSpPr>
          <p:nvPr/>
        </p:nvSpPr>
        <p:spPr bwMode="auto">
          <a:xfrm>
            <a:off x="4724400" y="3505200"/>
            <a:ext cx="3940796" cy="923330"/>
          </a:xfrm>
          <a:prstGeom prst="rect">
            <a:avLst/>
          </a:prstGeom>
          <a:noFill/>
          <a:ln w="9525">
            <a:noFill/>
            <a:miter lim="800000"/>
            <a:headEnd/>
            <a:tailEnd/>
          </a:ln>
          <a:effectLst/>
        </p:spPr>
        <p:txBody>
          <a:bodyPr wrap="square" lIns="45720" rIns="45720">
            <a:spAutoFit/>
          </a:bodyPr>
          <a:lstStyle/>
          <a:p>
            <a:r>
              <a:rPr lang="en-CA" sz="1800" b="1" u="none" dirty="0"/>
              <a:t/>
            </a:r>
            <a:br>
              <a:rPr lang="en-CA" sz="1800" b="1" u="none" dirty="0"/>
            </a:br>
            <a:r>
              <a:rPr lang="en-CA" sz="1800" b="1" u="none" dirty="0" smtClean="0"/>
              <a:t>Alto % de los </a:t>
            </a:r>
            <a:r>
              <a:rPr lang="en-CA" sz="1800" b="1" u="none" dirty="0" err="1" smtClean="0"/>
              <a:t>gastos</a:t>
            </a:r>
            <a:r>
              <a:rPr lang="en-CA" sz="1800" b="1" u="none" dirty="0" smtClean="0"/>
              <a:t> de los </a:t>
            </a:r>
            <a:r>
              <a:rPr lang="en-CA" sz="1800" b="1" u="none" dirty="0" err="1" smtClean="0"/>
              <a:t>hogares</a:t>
            </a:r>
            <a:r>
              <a:rPr lang="en-CA" sz="1800" b="1" u="none" dirty="0" smtClean="0"/>
              <a:t> con </a:t>
            </a:r>
            <a:r>
              <a:rPr lang="en-CA" sz="1800" b="1" u="none" dirty="0" err="1" smtClean="0"/>
              <a:t>transporte</a:t>
            </a:r>
            <a:r>
              <a:rPr lang="en-CA" sz="1800" b="1" u="none" dirty="0" smtClean="0"/>
              <a:t> </a:t>
            </a:r>
            <a:r>
              <a:rPr lang="en-CA" sz="1800" b="1" u="none" dirty="0" err="1" smtClean="0"/>
              <a:t>urbano</a:t>
            </a:r>
            <a:endParaRPr lang="en-US" sz="1600" b="1" u="non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457200" y="618744"/>
            <a:ext cx="8229600" cy="600456"/>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smtClean="0"/>
              <a:t>Y  la   </a:t>
            </a:r>
            <a:r>
              <a:rPr lang="en-US" sz="3600" b="1" dirty="0" err="1" smtClean="0"/>
              <a:t>Participación</a:t>
            </a:r>
            <a:r>
              <a:rPr lang="en-US" sz="3600" b="1" dirty="0" smtClean="0"/>
              <a:t> </a:t>
            </a:r>
            <a:r>
              <a:rPr lang="en-US" sz="3600" b="1" dirty="0" err="1" smtClean="0"/>
              <a:t>Público</a:t>
            </a:r>
            <a:r>
              <a:rPr lang="en-US" sz="3600" b="1" dirty="0" smtClean="0"/>
              <a:t> </a:t>
            </a:r>
            <a:r>
              <a:rPr lang="en-US" sz="3600" b="1" dirty="0" err="1" smtClean="0"/>
              <a:t>Privada</a:t>
            </a:r>
            <a:r>
              <a:rPr lang="en-US" sz="3600" b="1" dirty="0" smtClean="0"/>
              <a:t>? </a:t>
            </a:r>
            <a:endParaRPr lang="en-US" sz="3600" b="1" dirty="0"/>
          </a:p>
        </p:txBody>
      </p:sp>
      <p:sp>
        <p:nvSpPr>
          <p:cNvPr id="3" name="Content Placeholder 2"/>
          <p:cNvSpPr>
            <a:spLocks noGrp="1"/>
          </p:cNvSpPr>
          <p:nvPr/>
        </p:nvSpPr>
        <p:spPr>
          <a:xfrm>
            <a:off x="457200" y="1850136"/>
            <a:ext cx="8229600" cy="4389120"/>
          </a:xfrm>
          <a:prstGeom prst="rect">
            <a:avLst/>
          </a:prstGeom>
          <a:solidFill>
            <a:srgbClr val="FFFF00"/>
          </a:solidFill>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dirty="0" err="1" smtClean="0">
                <a:solidFill>
                  <a:srgbClr val="002060"/>
                </a:solidFill>
                <a:latin typeface="Arial" pitchFamily="34" charset="0"/>
                <a:cs typeface="Arial" pitchFamily="34" charset="0"/>
              </a:rPr>
              <a:t>Cuando</a:t>
            </a:r>
            <a:r>
              <a:rPr lang="en-US" sz="2400" dirty="0" smtClean="0">
                <a:solidFill>
                  <a:srgbClr val="002060"/>
                </a:solidFill>
                <a:latin typeface="Arial" pitchFamily="34" charset="0"/>
                <a:cs typeface="Arial" pitchFamily="34" charset="0"/>
              </a:rPr>
              <a:t> hay un </a:t>
            </a:r>
            <a:r>
              <a:rPr lang="en-US" sz="2400" dirty="0" err="1" smtClean="0">
                <a:solidFill>
                  <a:srgbClr val="002060"/>
                </a:solidFill>
                <a:latin typeface="Arial" pitchFamily="34" charset="0"/>
                <a:cs typeface="Arial" pitchFamily="34" charset="0"/>
              </a:rPr>
              <a:t>choque</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macroeconómico</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que</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lleva</a:t>
            </a:r>
            <a:r>
              <a:rPr lang="en-US" sz="2400" dirty="0" smtClean="0">
                <a:solidFill>
                  <a:srgbClr val="002060"/>
                </a:solidFill>
                <a:latin typeface="Arial" pitchFamily="34" charset="0"/>
                <a:cs typeface="Arial" pitchFamily="34" charset="0"/>
              </a:rPr>
              <a:t> a </a:t>
            </a:r>
            <a:r>
              <a:rPr lang="en-US" sz="2400" dirty="0" err="1" smtClean="0">
                <a:solidFill>
                  <a:srgbClr val="002060"/>
                </a:solidFill>
                <a:latin typeface="Arial" pitchFamily="34" charset="0"/>
                <a:cs typeface="Arial" pitchFamily="34" charset="0"/>
              </a:rPr>
              <a:t>una</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situación</a:t>
            </a:r>
            <a:r>
              <a:rPr lang="en-US" sz="2400" dirty="0" smtClean="0">
                <a:solidFill>
                  <a:srgbClr val="002060"/>
                </a:solidFill>
                <a:latin typeface="Arial" pitchFamily="34" charset="0"/>
                <a:cs typeface="Arial" pitchFamily="34" charset="0"/>
              </a:rPr>
              <a:t> fiscal </a:t>
            </a:r>
            <a:r>
              <a:rPr lang="en-US" sz="2400" dirty="0" err="1" smtClean="0">
                <a:solidFill>
                  <a:srgbClr val="002060"/>
                </a:solidFill>
                <a:latin typeface="Arial" pitchFamily="34" charset="0"/>
                <a:cs typeface="Arial" pitchFamily="34" charset="0"/>
              </a:rPr>
              <a:t>difícil</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que</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es</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hoy</a:t>
            </a:r>
            <a:r>
              <a:rPr lang="en-US" sz="2400" dirty="0" smtClean="0">
                <a:solidFill>
                  <a:srgbClr val="002060"/>
                </a:solidFill>
                <a:latin typeface="Arial" pitchFamily="34" charset="0"/>
                <a:cs typeface="Arial" pitchFamily="34" charset="0"/>
              </a:rPr>
              <a:t> el </a:t>
            </a:r>
            <a:r>
              <a:rPr lang="en-US" sz="2400" dirty="0" err="1" smtClean="0">
                <a:solidFill>
                  <a:srgbClr val="002060"/>
                </a:solidFill>
                <a:latin typeface="Arial" pitchFamily="34" charset="0"/>
                <a:cs typeface="Arial" pitchFamily="34" charset="0"/>
              </a:rPr>
              <a:t>caso</a:t>
            </a:r>
            <a:r>
              <a:rPr lang="en-US" sz="2400" dirty="0" smtClean="0">
                <a:solidFill>
                  <a:srgbClr val="002060"/>
                </a:solidFill>
                <a:latin typeface="Arial" pitchFamily="34" charset="0"/>
                <a:cs typeface="Arial" pitchFamily="34" charset="0"/>
              </a:rPr>
              <a:t> de </a:t>
            </a:r>
            <a:r>
              <a:rPr lang="en-US" sz="2400" dirty="0" err="1" smtClean="0">
                <a:solidFill>
                  <a:srgbClr val="002060"/>
                </a:solidFill>
                <a:latin typeface="Arial" pitchFamily="34" charset="0"/>
                <a:cs typeface="Arial" pitchFamily="34" charset="0"/>
              </a:rPr>
              <a:t>Europa</a:t>
            </a:r>
            <a:r>
              <a:rPr lang="en-US" sz="2400" dirty="0" smtClean="0">
                <a:solidFill>
                  <a:srgbClr val="002060"/>
                </a:solidFill>
                <a:latin typeface="Arial" pitchFamily="34" charset="0"/>
                <a:cs typeface="Arial" pitchFamily="34" charset="0"/>
              </a:rPr>
              <a:t> y de Norte </a:t>
            </a:r>
            <a:r>
              <a:rPr lang="en-US" sz="2400" dirty="0" err="1" smtClean="0">
                <a:solidFill>
                  <a:srgbClr val="002060"/>
                </a:solidFill>
                <a:latin typeface="Arial" pitchFamily="34" charset="0"/>
                <a:cs typeface="Arial" pitchFamily="34" charset="0"/>
              </a:rPr>
              <a:t>América</a:t>
            </a:r>
            <a:r>
              <a:rPr lang="en-US" sz="2400" dirty="0" smtClean="0">
                <a:solidFill>
                  <a:srgbClr val="002060"/>
                </a:solidFill>
                <a:latin typeface="Arial" pitchFamily="34" charset="0"/>
                <a:cs typeface="Arial" pitchFamily="34" charset="0"/>
              </a:rPr>
              <a:t>,  los </a:t>
            </a:r>
            <a:r>
              <a:rPr lang="en-US" sz="2400" dirty="0" err="1" smtClean="0">
                <a:solidFill>
                  <a:srgbClr val="002060"/>
                </a:solidFill>
                <a:latin typeface="Arial" pitchFamily="34" charset="0"/>
                <a:cs typeface="Arial" pitchFamily="34" charset="0"/>
              </a:rPr>
              <a:t>Gobiernos</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disminuyen</a:t>
            </a:r>
            <a:r>
              <a:rPr lang="en-US" sz="2400" dirty="0" smtClean="0">
                <a:solidFill>
                  <a:srgbClr val="002060"/>
                </a:solidFill>
                <a:latin typeface="Arial" pitchFamily="34" charset="0"/>
                <a:cs typeface="Arial" pitchFamily="34" charset="0"/>
              </a:rPr>
              <a:t> el  </a:t>
            </a:r>
            <a:r>
              <a:rPr lang="en-US" sz="2400" dirty="0" err="1" smtClean="0">
                <a:solidFill>
                  <a:srgbClr val="002060"/>
                </a:solidFill>
                <a:latin typeface="Arial" pitchFamily="34" charset="0"/>
                <a:cs typeface="Arial" pitchFamily="34" charset="0"/>
              </a:rPr>
              <a:t>presupuesto</a:t>
            </a:r>
            <a:r>
              <a:rPr lang="en-US" sz="2400" dirty="0" smtClean="0">
                <a:solidFill>
                  <a:srgbClr val="002060"/>
                </a:solidFill>
                <a:latin typeface="Arial" pitchFamily="34" charset="0"/>
                <a:cs typeface="Arial" pitchFamily="34" charset="0"/>
              </a:rPr>
              <a:t> de </a:t>
            </a:r>
            <a:r>
              <a:rPr lang="en-US" sz="2400" dirty="0" err="1" smtClean="0">
                <a:solidFill>
                  <a:srgbClr val="002060"/>
                </a:solidFill>
                <a:latin typeface="Arial" pitchFamily="34" charset="0"/>
                <a:cs typeface="Arial" pitchFamily="34" charset="0"/>
              </a:rPr>
              <a:t>inversión</a:t>
            </a:r>
            <a:r>
              <a:rPr lang="en-US" sz="2400" dirty="0" smtClean="0">
                <a:solidFill>
                  <a:srgbClr val="002060"/>
                </a:solidFill>
                <a:latin typeface="Arial" pitchFamily="34" charset="0"/>
                <a:cs typeface="Arial" pitchFamily="34" charset="0"/>
              </a:rPr>
              <a:t> y  de  </a:t>
            </a:r>
            <a:r>
              <a:rPr lang="en-US" sz="2400" dirty="0" err="1" smtClean="0">
                <a:solidFill>
                  <a:srgbClr val="002060"/>
                </a:solidFill>
                <a:latin typeface="Arial" pitchFamily="34" charset="0"/>
                <a:cs typeface="Arial" pitchFamily="34" charset="0"/>
              </a:rPr>
              <a:t>apoyo</a:t>
            </a:r>
            <a:r>
              <a:rPr lang="en-US" sz="2400" dirty="0" smtClean="0">
                <a:solidFill>
                  <a:srgbClr val="002060"/>
                </a:solidFill>
                <a:latin typeface="Arial" pitchFamily="34" charset="0"/>
                <a:cs typeface="Arial" pitchFamily="34" charset="0"/>
              </a:rPr>
              <a:t> a </a:t>
            </a:r>
            <a:r>
              <a:rPr lang="en-US" sz="2400" dirty="0" err="1" smtClean="0">
                <a:solidFill>
                  <a:srgbClr val="002060"/>
                </a:solidFill>
                <a:latin typeface="Arial" pitchFamily="34" charset="0"/>
                <a:cs typeface="Arial" pitchFamily="34" charset="0"/>
              </a:rPr>
              <a:t>subsidios</a:t>
            </a:r>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En </a:t>
            </a:r>
            <a:r>
              <a:rPr lang="en-US" sz="2400" dirty="0" err="1" smtClean="0">
                <a:solidFill>
                  <a:srgbClr val="002060"/>
                </a:solidFill>
                <a:latin typeface="Arial" pitchFamily="34" charset="0"/>
                <a:cs typeface="Arial" pitchFamily="34" charset="0"/>
              </a:rPr>
              <a:t>eses</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momentos</a:t>
            </a:r>
            <a:r>
              <a:rPr lang="en-US" sz="2400" dirty="0" smtClean="0">
                <a:solidFill>
                  <a:srgbClr val="002060"/>
                </a:solidFill>
                <a:latin typeface="Arial" pitchFamily="34" charset="0"/>
                <a:cs typeface="Arial" pitchFamily="34" charset="0"/>
              </a:rPr>
              <a:t>  se  </a:t>
            </a:r>
            <a:r>
              <a:rPr lang="en-US" sz="2400" dirty="0" err="1" smtClean="0">
                <a:solidFill>
                  <a:srgbClr val="002060"/>
                </a:solidFill>
                <a:latin typeface="Arial" pitchFamily="34" charset="0"/>
                <a:cs typeface="Arial" pitchFamily="34" charset="0"/>
              </a:rPr>
              <a:t>insiste</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frecuentemente</a:t>
            </a:r>
            <a:r>
              <a:rPr lang="en-US" sz="2400" dirty="0" smtClean="0">
                <a:solidFill>
                  <a:srgbClr val="002060"/>
                </a:solidFill>
                <a:latin typeface="Arial" pitchFamily="34" charset="0"/>
                <a:cs typeface="Arial" pitchFamily="34" charset="0"/>
              </a:rPr>
              <a:t> en la </a:t>
            </a:r>
            <a:r>
              <a:rPr lang="en-US" sz="2400" dirty="0" err="1" smtClean="0">
                <a:solidFill>
                  <a:srgbClr val="002060"/>
                </a:solidFill>
                <a:latin typeface="Arial" pitchFamily="34" charset="0"/>
                <a:cs typeface="Arial" pitchFamily="34" charset="0"/>
              </a:rPr>
              <a:t>posibilidad</a:t>
            </a:r>
            <a:r>
              <a:rPr lang="en-US" sz="2400" dirty="0" smtClean="0">
                <a:solidFill>
                  <a:srgbClr val="002060"/>
                </a:solidFill>
                <a:latin typeface="Arial" pitchFamily="34" charset="0"/>
                <a:cs typeface="Arial" pitchFamily="34" charset="0"/>
              </a:rPr>
              <a:t> de </a:t>
            </a:r>
            <a:r>
              <a:rPr lang="en-US" sz="2400" dirty="0" err="1" smtClean="0">
                <a:solidFill>
                  <a:srgbClr val="002060"/>
                </a:solidFill>
                <a:latin typeface="Arial" pitchFamily="34" charset="0"/>
                <a:cs typeface="Arial" pitchFamily="34" charset="0"/>
              </a:rPr>
              <a:t>implementar</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proyectos</a:t>
            </a:r>
            <a:r>
              <a:rPr lang="en-US" sz="2400" dirty="0" smtClean="0">
                <a:solidFill>
                  <a:srgbClr val="002060"/>
                </a:solidFill>
                <a:latin typeface="Arial" pitchFamily="34" charset="0"/>
                <a:cs typeface="Arial" pitchFamily="34" charset="0"/>
              </a:rPr>
              <a:t> con la </a:t>
            </a:r>
            <a:r>
              <a:rPr lang="en-US" sz="2400" dirty="0" err="1" smtClean="0">
                <a:solidFill>
                  <a:srgbClr val="002060"/>
                </a:solidFill>
                <a:latin typeface="Arial" pitchFamily="34" charset="0"/>
                <a:cs typeface="Arial" pitchFamily="34" charset="0"/>
              </a:rPr>
              <a:t>participación</a:t>
            </a:r>
            <a:r>
              <a:rPr lang="en-US" sz="2400" dirty="0" smtClean="0">
                <a:solidFill>
                  <a:srgbClr val="002060"/>
                </a:solidFill>
                <a:latin typeface="Arial" pitchFamily="34" charset="0"/>
                <a:cs typeface="Arial" pitchFamily="34" charset="0"/>
              </a:rPr>
              <a:t> del sector </a:t>
            </a:r>
            <a:r>
              <a:rPr lang="en-US" sz="2400" dirty="0" err="1" smtClean="0">
                <a:solidFill>
                  <a:srgbClr val="002060"/>
                </a:solidFill>
                <a:latin typeface="Arial" pitchFamily="34" charset="0"/>
                <a:cs typeface="Arial" pitchFamily="34" charset="0"/>
              </a:rPr>
              <a:t>privado</a:t>
            </a:r>
            <a:endParaRPr lang="en-US" sz="2400" dirty="0" smtClean="0">
              <a:solidFill>
                <a:srgbClr val="002060"/>
              </a:solidFill>
              <a:latin typeface="Arial" pitchFamily="34" charset="0"/>
              <a:cs typeface="Arial" pitchFamily="34" charset="0"/>
            </a:endParaRPr>
          </a:p>
          <a:p>
            <a:r>
              <a:rPr lang="en-US" sz="2400" dirty="0" err="1" smtClean="0">
                <a:solidFill>
                  <a:srgbClr val="002060"/>
                </a:solidFill>
                <a:latin typeface="Arial" pitchFamily="34" charset="0"/>
                <a:cs typeface="Arial" pitchFamily="34" charset="0"/>
              </a:rPr>
              <a:t>Ahora</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discutimos</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nuestra</a:t>
            </a:r>
            <a:r>
              <a:rPr lang="en-US" sz="2400" dirty="0" smtClean="0">
                <a:solidFill>
                  <a:srgbClr val="002060"/>
                </a:solidFill>
                <a:latin typeface="Arial" pitchFamily="34" charset="0"/>
                <a:cs typeface="Arial" pitchFamily="34" charset="0"/>
              </a:rPr>
              <a:t> </a:t>
            </a:r>
            <a:r>
              <a:rPr lang="en-US" sz="2400" dirty="0" err="1" smtClean="0">
                <a:solidFill>
                  <a:srgbClr val="002060"/>
                </a:solidFill>
                <a:latin typeface="Arial" pitchFamily="34" charset="0"/>
                <a:cs typeface="Arial" pitchFamily="34" charset="0"/>
              </a:rPr>
              <a:t>experiencia</a:t>
            </a:r>
            <a:r>
              <a:rPr lang="en-US" sz="2400" dirty="0" smtClean="0">
                <a:solidFill>
                  <a:srgbClr val="002060"/>
                </a:solidFill>
                <a:latin typeface="Arial" pitchFamily="34" charset="0"/>
                <a:cs typeface="Arial" pitchFamily="34" charset="0"/>
              </a:rPr>
              <a:t> con PPPs (PPS en México) </a:t>
            </a:r>
            <a:endParaRPr lang="en-US" sz="2400" dirty="0">
              <a:solidFill>
                <a:srgbClr val="002060"/>
              </a:solidFill>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66800" y="581025"/>
            <a:ext cx="7086600" cy="971550"/>
          </a:xfrm>
          <a:prstGeom prst="rect">
            <a:avLst/>
          </a:prstGeom>
          <a:solidFill>
            <a:srgbClr val="C8D925"/>
          </a:solidFill>
          <a:ln w="12700">
            <a:noFill/>
            <a:miter lim="800000"/>
            <a:headEnd/>
            <a:tailEnd/>
          </a:ln>
          <a:effectLst/>
        </p:spPr>
        <p:txBody>
          <a:bodyPr lIns="90488" tIns="44450" rIns="90488" bIns="44450" anchor="ctr"/>
          <a:lstStyle>
            <a:defPPr>
              <a:defRPr lang="en-US"/>
            </a:defPPr>
            <a:lvl1pPr algn="ctr" rtl="0" eaLnBrk="0" fontAlgn="base" hangingPunct="0">
              <a:spcBef>
                <a:spcPct val="0"/>
              </a:spcBef>
              <a:spcAft>
                <a:spcPct val="0"/>
              </a:spcAft>
              <a:defRPr sz="28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8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8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8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a:lstStyle>
          <a:p>
            <a:r>
              <a:rPr lang="en-US" b="1" dirty="0" err="1">
                <a:solidFill>
                  <a:schemeClr val="tx2"/>
                </a:solidFill>
                <a:latin typeface="Book Antiqua" pitchFamily="18" charset="0"/>
              </a:rPr>
              <a:t>Resultados</a:t>
            </a:r>
            <a:r>
              <a:rPr lang="en-US" b="1" dirty="0">
                <a:solidFill>
                  <a:schemeClr val="tx2"/>
                </a:solidFill>
                <a:latin typeface="Book Antiqua" pitchFamily="18" charset="0"/>
              </a:rPr>
              <a:t> de </a:t>
            </a:r>
            <a:r>
              <a:rPr lang="en-US" b="1" dirty="0" err="1">
                <a:solidFill>
                  <a:schemeClr val="tx2"/>
                </a:solidFill>
                <a:latin typeface="Book Antiqua" pitchFamily="18" charset="0"/>
              </a:rPr>
              <a:t>Préstamos</a:t>
            </a:r>
            <a:r>
              <a:rPr lang="en-US" b="1" dirty="0">
                <a:solidFill>
                  <a:schemeClr val="tx2"/>
                </a:solidFill>
                <a:latin typeface="Book Antiqua" pitchFamily="18" charset="0"/>
              </a:rPr>
              <a:t> </a:t>
            </a:r>
            <a:r>
              <a:rPr lang="en-US" b="1" dirty="0" err="1">
                <a:solidFill>
                  <a:schemeClr val="tx2"/>
                </a:solidFill>
                <a:latin typeface="Book Antiqua" pitchFamily="18" charset="0"/>
              </a:rPr>
              <a:t>ya</a:t>
            </a:r>
            <a:r>
              <a:rPr lang="en-US" b="1" dirty="0">
                <a:solidFill>
                  <a:schemeClr val="tx2"/>
                </a:solidFill>
                <a:latin typeface="Book Antiqua" pitchFamily="18" charset="0"/>
              </a:rPr>
              <a:t> </a:t>
            </a:r>
            <a:r>
              <a:rPr lang="en-US" b="1" dirty="0" err="1">
                <a:solidFill>
                  <a:schemeClr val="tx2"/>
                </a:solidFill>
                <a:latin typeface="Book Antiqua" pitchFamily="18" charset="0"/>
              </a:rPr>
              <a:t>completados</a:t>
            </a:r>
            <a:r>
              <a:rPr lang="en-US" b="1" dirty="0">
                <a:solidFill>
                  <a:schemeClr val="tx2"/>
                </a:solidFill>
                <a:latin typeface="Book Antiqua" pitchFamily="18" charset="0"/>
              </a:rPr>
              <a:t> sin </a:t>
            </a:r>
            <a:r>
              <a:rPr lang="en-US" b="1" dirty="0" err="1">
                <a:solidFill>
                  <a:schemeClr val="tx2"/>
                </a:solidFill>
                <a:latin typeface="Book Antiqua" pitchFamily="18" charset="0"/>
              </a:rPr>
              <a:t>participación</a:t>
            </a:r>
            <a:r>
              <a:rPr lang="en-US" b="1" dirty="0">
                <a:solidFill>
                  <a:schemeClr val="tx2"/>
                </a:solidFill>
                <a:latin typeface="Book Antiqua" pitchFamily="18" charset="0"/>
              </a:rPr>
              <a:t> del </a:t>
            </a:r>
            <a:r>
              <a:rPr lang="en-US" b="1" dirty="0" err="1" smtClean="0">
                <a:solidFill>
                  <a:schemeClr val="tx2"/>
                </a:solidFill>
                <a:latin typeface="Book Antiqua" pitchFamily="18" charset="0"/>
              </a:rPr>
              <a:t>privado</a:t>
            </a:r>
            <a:r>
              <a:rPr lang="en-US" b="1" dirty="0" smtClean="0">
                <a:solidFill>
                  <a:schemeClr val="tx2"/>
                </a:solidFill>
                <a:latin typeface="Book Antiqua" pitchFamily="18" charset="0"/>
              </a:rPr>
              <a:t> en el </a:t>
            </a:r>
            <a:r>
              <a:rPr lang="en-US" b="1" dirty="0" err="1" smtClean="0">
                <a:solidFill>
                  <a:schemeClr val="tx2"/>
                </a:solidFill>
                <a:latin typeface="Book Antiqua" pitchFamily="18" charset="0"/>
              </a:rPr>
              <a:t>Mundo</a:t>
            </a:r>
            <a:endParaRPr lang="en-US" b="1" dirty="0">
              <a:solidFill>
                <a:schemeClr val="tx2"/>
              </a:solidFill>
              <a:latin typeface="Book Antiqua" pitchFamily="18" charset="0"/>
            </a:endParaRPr>
          </a:p>
        </p:txBody>
      </p:sp>
      <p:sp>
        <p:nvSpPr>
          <p:cNvPr id="3" name="Rectangle 2"/>
          <p:cNvSpPr>
            <a:spLocks noChangeArrowheads="1"/>
          </p:cNvSpPr>
          <p:nvPr/>
        </p:nvSpPr>
        <p:spPr bwMode="auto">
          <a:xfrm>
            <a:off x="838200" y="2085975"/>
            <a:ext cx="7772400" cy="4114800"/>
          </a:xfrm>
          <a:prstGeom prst="rect">
            <a:avLst/>
          </a:prstGeom>
          <a:noFill/>
          <a:ln w="12700">
            <a:noFill/>
            <a:miter lim="800000"/>
            <a:headEnd/>
            <a:tailEnd/>
          </a:ln>
          <a:effectLst/>
        </p:spPr>
        <p:txBody>
          <a:bodyPr lIns="90488" tIns="44450" rIns="90488" bIns="44450"/>
          <a:lstStyle>
            <a:defPPr>
              <a:defRPr lang="en-US"/>
            </a:defPPr>
            <a:lvl1pPr algn="ctr" rtl="0" eaLnBrk="0" fontAlgn="base" hangingPunct="0">
              <a:spcBef>
                <a:spcPct val="0"/>
              </a:spcBef>
              <a:spcAft>
                <a:spcPct val="0"/>
              </a:spcAft>
              <a:defRPr sz="28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8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8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8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a:lstStyle>
          <a:p>
            <a:pPr marL="342900" indent="-342900" algn="l">
              <a:lnSpc>
                <a:spcPct val="80000"/>
              </a:lnSpc>
              <a:spcBef>
                <a:spcPct val="20000"/>
              </a:spcBef>
              <a:buClr>
                <a:schemeClr val="tx2"/>
              </a:buClr>
              <a:buSzPct val="75000"/>
              <a:buFontTx/>
              <a:buChar char="•"/>
            </a:pPr>
            <a:r>
              <a:rPr lang="en-US" sz="2000" b="1">
                <a:latin typeface="Book Antiqua" pitchFamily="18" charset="0"/>
              </a:rPr>
              <a:t>En general, los préstamos para rehabilitación/modernización han sido evaluados  moderadamente satisfactorios</a:t>
            </a:r>
          </a:p>
          <a:p>
            <a:pPr marL="342900" indent="-342900" algn="l">
              <a:lnSpc>
                <a:spcPct val="80000"/>
              </a:lnSpc>
              <a:spcBef>
                <a:spcPct val="20000"/>
              </a:spcBef>
              <a:buClr>
                <a:schemeClr val="tx2"/>
              </a:buClr>
              <a:buSzPct val="75000"/>
              <a:buFontTx/>
              <a:buChar char="•"/>
            </a:pPr>
            <a:r>
              <a:rPr lang="en-US" sz="2000" b="1">
                <a:latin typeface="Book Antiqua" pitchFamily="18" charset="0"/>
              </a:rPr>
              <a:t>Mejora temporaria de infraestructura y equipo, pero debido a falta de manutención, tanto la vía y el equipo se degradaba pasados 5-7 años</a:t>
            </a:r>
          </a:p>
          <a:p>
            <a:pPr marL="342900" indent="-342900" algn="l">
              <a:lnSpc>
                <a:spcPct val="80000"/>
              </a:lnSpc>
              <a:spcBef>
                <a:spcPct val="20000"/>
              </a:spcBef>
              <a:buClr>
                <a:schemeClr val="tx2"/>
              </a:buClr>
              <a:buSzPct val="75000"/>
              <a:buFontTx/>
              <a:buChar char="•"/>
            </a:pPr>
            <a:r>
              <a:rPr lang="en-US" sz="2000" b="1">
                <a:latin typeface="Book Antiqua" pitchFamily="18" charset="0"/>
              </a:rPr>
              <a:t>Poca o ninguna orientación comercial por falta de incentivos</a:t>
            </a:r>
          </a:p>
          <a:p>
            <a:pPr marL="342900" indent="-342900" algn="l">
              <a:lnSpc>
                <a:spcPct val="80000"/>
              </a:lnSpc>
              <a:spcBef>
                <a:spcPct val="20000"/>
              </a:spcBef>
              <a:buClr>
                <a:schemeClr val="tx2"/>
              </a:buClr>
              <a:buSzPct val="75000"/>
              <a:buFontTx/>
              <a:buChar char="•"/>
            </a:pPr>
            <a:r>
              <a:rPr lang="en-US" sz="2000" b="1">
                <a:latin typeface="Book Antiqua" pitchFamily="18" charset="0"/>
              </a:rPr>
              <a:t>Contratos-programa no funcionaban porque las partes, particularmente el Estado, no cumplían sus obligaciones</a:t>
            </a:r>
          </a:p>
          <a:p>
            <a:pPr marL="342900" indent="-342900" algn="l">
              <a:lnSpc>
                <a:spcPct val="80000"/>
              </a:lnSpc>
              <a:spcBef>
                <a:spcPct val="20000"/>
              </a:spcBef>
              <a:buClr>
                <a:schemeClr val="tx2"/>
              </a:buClr>
              <a:buSzPct val="75000"/>
              <a:buFontTx/>
              <a:buChar char="•"/>
            </a:pPr>
            <a:r>
              <a:rPr lang="en-US" sz="2000" b="1">
                <a:latin typeface="Book Antiqua" pitchFamily="18" charset="0"/>
              </a:rPr>
              <a:t>Subsidios crecientes representando importante % de los ingresos del Estado</a:t>
            </a:r>
          </a:p>
          <a:p>
            <a:pPr marL="342900" indent="-342900" algn="l">
              <a:lnSpc>
                <a:spcPct val="80000"/>
              </a:lnSpc>
              <a:spcBef>
                <a:spcPct val="20000"/>
              </a:spcBef>
              <a:buClr>
                <a:schemeClr val="tx2"/>
              </a:buClr>
              <a:buSzPct val="75000"/>
              <a:buFontTx/>
              <a:buChar char="•"/>
            </a:pPr>
            <a:r>
              <a:rPr lang="en-US" sz="2000" b="1">
                <a:latin typeface="Book Antiqua" pitchFamily="18" charset="0"/>
              </a:rPr>
              <a:t>El ferrocarril tenía una porción muy baja del total del tráfico de la región metropolitana</a:t>
            </a:r>
          </a:p>
          <a:p>
            <a:pPr marL="342900" indent="-342900" algn="l">
              <a:lnSpc>
                <a:spcPct val="80000"/>
              </a:lnSpc>
              <a:spcBef>
                <a:spcPct val="20000"/>
              </a:spcBef>
              <a:buClr>
                <a:schemeClr val="tx2"/>
              </a:buClr>
              <a:buSzPct val="75000"/>
              <a:buFontTx/>
              <a:buChar char="•"/>
            </a:pPr>
            <a:r>
              <a:rPr lang="en-US" sz="2000" b="1">
                <a:latin typeface="Book Antiqua" pitchFamily="18" charset="0"/>
              </a:rPr>
              <a:t>Falta de coordinación a nivel metropolitano</a:t>
            </a:r>
          </a:p>
          <a:p>
            <a:pPr marL="342900" indent="-342900" algn="l">
              <a:lnSpc>
                <a:spcPct val="80000"/>
              </a:lnSpc>
              <a:spcBef>
                <a:spcPct val="20000"/>
              </a:spcBef>
              <a:buClr>
                <a:schemeClr val="tx2"/>
              </a:buClr>
              <a:buSzPct val="75000"/>
            </a:pPr>
            <a:endParaRPr lang="en-US" sz="2000" b="1">
              <a:latin typeface="Book Antiqua" pitchFamily="18" charset="0"/>
            </a:endParaRPr>
          </a:p>
          <a:p>
            <a:pPr marL="342900" indent="-342900" algn="l">
              <a:spcBef>
                <a:spcPct val="20000"/>
              </a:spcBef>
              <a:buClr>
                <a:schemeClr val="tx2"/>
              </a:buClr>
              <a:buSzPct val="75000"/>
              <a:buFontTx/>
              <a:buChar char="•"/>
            </a:pPr>
            <a:endParaRPr lang="en-US" sz="3200">
              <a:latin typeface="Book Antiqua" pitchFamily="18" charset="0"/>
            </a:endParaRPr>
          </a:p>
        </p:txBody>
      </p:sp>
      <p:sp>
        <p:nvSpPr>
          <p:cNvPr id="4" name="Rectangle 3"/>
          <p:cNvSpPr>
            <a:spLocks noChangeArrowheads="1"/>
          </p:cNvSpPr>
          <p:nvPr/>
        </p:nvSpPr>
        <p:spPr bwMode="auto">
          <a:xfrm>
            <a:off x="1524000" y="714375"/>
            <a:ext cx="6400800" cy="990600"/>
          </a:xfrm>
          <a:prstGeom prst="rect">
            <a:avLst/>
          </a:prstGeom>
          <a:noFill/>
          <a:ln w="12700">
            <a:noFill/>
            <a:miter lim="800000"/>
            <a:headEnd/>
            <a:tailEnd/>
          </a:ln>
          <a:effectLst/>
        </p:spPr>
        <p:txBody>
          <a:bodyPr lIns="90488" tIns="44450" rIns="90488" bIns="44450" anchor="ctr"/>
          <a:lstStyle>
            <a:defPPr>
              <a:defRPr lang="en-US"/>
            </a:defPPr>
            <a:lvl1pPr algn="ctr" rtl="0" eaLnBrk="0" fontAlgn="base" hangingPunct="0">
              <a:spcBef>
                <a:spcPct val="0"/>
              </a:spcBef>
              <a:spcAft>
                <a:spcPct val="0"/>
              </a:spcAft>
              <a:defRPr sz="28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8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8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8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a:lstStyle>
          <a:p>
            <a:endParaRPr lang="en-US" sz="4400" i="1">
              <a:solidFill>
                <a:schemeClr val="tx2"/>
              </a:solidFill>
              <a:effectLst>
                <a:outerShdw blurRad="38100" dist="38100" dir="2700000" algn="tl">
                  <a:srgbClr val="000000"/>
                </a:outerShdw>
              </a:effectLst>
              <a:latin typeface="Book Antiqua" pitchFamily="18" charset="0"/>
            </a:endParaRPr>
          </a:p>
        </p:txBody>
      </p:sp>
      <p:sp>
        <p:nvSpPr>
          <p:cNvPr id="5" name="Rectangle 4"/>
          <p:cNvSpPr>
            <a:spLocks noChangeArrowheads="1"/>
          </p:cNvSpPr>
          <p:nvPr/>
        </p:nvSpPr>
        <p:spPr bwMode="auto">
          <a:xfrm>
            <a:off x="533400" y="2009775"/>
            <a:ext cx="8001000" cy="4267200"/>
          </a:xfrm>
          <a:prstGeom prst="rect">
            <a:avLst/>
          </a:prstGeom>
          <a:noFill/>
          <a:ln w="12700">
            <a:noFill/>
            <a:miter lim="800000"/>
            <a:headEnd/>
            <a:tailEnd/>
          </a:ln>
          <a:effectLst/>
        </p:spPr>
        <p:txBody>
          <a:bodyPr lIns="90488" tIns="44450" rIns="90488" bIns="44450"/>
          <a:lstStyle>
            <a:defPPr>
              <a:defRPr lang="en-US"/>
            </a:defPPr>
            <a:lvl1pPr algn="ctr" rtl="0" eaLnBrk="0" fontAlgn="base" hangingPunct="0">
              <a:spcBef>
                <a:spcPct val="0"/>
              </a:spcBef>
              <a:spcAft>
                <a:spcPct val="0"/>
              </a:spcAft>
              <a:defRPr sz="28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8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8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8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a:lstStyle>
          <a:p>
            <a:pPr marL="342900" indent="-342900" algn="l">
              <a:lnSpc>
                <a:spcPct val="80000"/>
              </a:lnSpc>
              <a:spcBef>
                <a:spcPct val="20000"/>
              </a:spcBef>
              <a:buClr>
                <a:schemeClr val="tx2"/>
              </a:buClr>
              <a:buSzPct val="75000"/>
            </a:pPr>
            <a:endParaRPr lang="en-US" sz="2000" b="1">
              <a:latin typeface="Book Antiqua"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38200" y="228600"/>
            <a:ext cx="7924800" cy="1276350"/>
          </a:xfrm>
          <a:prstGeom prst="rect">
            <a:avLst/>
          </a:prstGeom>
          <a:solidFill>
            <a:srgbClr val="D7EC12"/>
          </a:solidFill>
          <a:ln w="12700">
            <a:noFill/>
            <a:miter lim="800000"/>
            <a:headEnd/>
            <a:tailEnd/>
          </a:ln>
          <a:effectLst/>
        </p:spPr>
        <p:txBody>
          <a:bodyPr lIns="90488" tIns="44450" rIns="90488" bIns="44450" anchor="ctr"/>
          <a:lstStyle>
            <a:defPPr>
              <a:defRPr lang="en-US"/>
            </a:defPPr>
            <a:lvl1pPr algn="ctr" rtl="0" eaLnBrk="0" fontAlgn="base" hangingPunct="0">
              <a:spcBef>
                <a:spcPct val="0"/>
              </a:spcBef>
              <a:spcAft>
                <a:spcPct val="0"/>
              </a:spcAft>
              <a:defRPr sz="28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8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8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8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a:lstStyle>
          <a:p>
            <a:pPr algn="l"/>
            <a:r>
              <a:rPr lang="en-US" sz="2400" b="1">
                <a:solidFill>
                  <a:schemeClr val="tx2"/>
                </a:solidFill>
                <a:effectLst>
                  <a:outerShdw blurRad="38100" dist="38100" dir="2700000" algn="tl">
                    <a:srgbClr val="000000"/>
                  </a:outerShdw>
                </a:effectLst>
                <a:latin typeface="Book Antiqua" pitchFamily="18" charset="0"/>
              </a:rPr>
              <a:t>Reacción de los Gobiernos y Bancos Multilaterales</a:t>
            </a:r>
          </a:p>
        </p:txBody>
      </p:sp>
      <p:sp>
        <p:nvSpPr>
          <p:cNvPr id="3" name="Rectangle 2"/>
          <p:cNvSpPr>
            <a:spLocks noChangeArrowheads="1"/>
          </p:cNvSpPr>
          <p:nvPr/>
        </p:nvSpPr>
        <p:spPr bwMode="auto">
          <a:xfrm>
            <a:off x="533400" y="1905000"/>
            <a:ext cx="8001000" cy="4572000"/>
          </a:xfrm>
          <a:prstGeom prst="rect">
            <a:avLst/>
          </a:prstGeom>
          <a:noFill/>
          <a:ln w="12700">
            <a:noFill/>
            <a:miter lim="800000"/>
            <a:headEnd/>
            <a:tailEnd/>
          </a:ln>
          <a:effectLst/>
        </p:spPr>
        <p:txBody>
          <a:bodyPr lIns="90488" tIns="44450" rIns="90488" bIns="44450"/>
          <a:lstStyle>
            <a:defPPr>
              <a:defRPr lang="en-US"/>
            </a:defPPr>
            <a:lvl1pPr algn="ctr" rtl="0" eaLnBrk="0" fontAlgn="base" hangingPunct="0">
              <a:spcBef>
                <a:spcPct val="0"/>
              </a:spcBef>
              <a:spcAft>
                <a:spcPct val="0"/>
              </a:spcAft>
              <a:defRPr sz="28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8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8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8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a:lstStyle>
          <a:p>
            <a:pPr marL="342900" indent="-342900" algn="l">
              <a:lnSpc>
                <a:spcPct val="90000"/>
              </a:lnSpc>
              <a:spcBef>
                <a:spcPct val="20000"/>
              </a:spcBef>
              <a:buClr>
                <a:schemeClr val="tx2"/>
              </a:buClr>
              <a:buSzPct val="75000"/>
              <a:buFontTx/>
              <a:buChar char="•"/>
            </a:pPr>
            <a:r>
              <a:rPr lang="en-US" sz="2400" dirty="0">
                <a:latin typeface="Book Antiqua" pitchFamily="18" charset="0"/>
              </a:rPr>
              <a:t>La </a:t>
            </a:r>
            <a:r>
              <a:rPr lang="en-US" sz="2400" dirty="0" err="1">
                <a:latin typeface="Book Antiqua" pitchFamily="18" charset="0"/>
              </a:rPr>
              <a:t>gestión</a:t>
            </a:r>
            <a:r>
              <a:rPr lang="en-US" sz="2400" dirty="0">
                <a:latin typeface="Book Antiqua" pitchFamily="18" charset="0"/>
              </a:rPr>
              <a:t> y </a:t>
            </a:r>
            <a:r>
              <a:rPr lang="en-US" sz="2400" dirty="0" err="1">
                <a:latin typeface="Book Antiqua" pitchFamily="18" charset="0"/>
              </a:rPr>
              <a:t>operación</a:t>
            </a:r>
            <a:r>
              <a:rPr lang="en-US" sz="2400" dirty="0">
                <a:latin typeface="Book Antiqua" pitchFamily="18" charset="0"/>
              </a:rPr>
              <a:t>  en </a:t>
            </a:r>
            <a:r>
              <a:rPr lang="en-US" sz="2400" dirty="0" err="1">
                <a:latin typeface="Book Antiqua" pitchFamily="18" charset="0"/>
              </a:rPr>
              <a:t>las</a:t>
            </a:r>
            <a:r>
              <a:rPr lang="en-US" sz="2400" dirty="0">
                <a:latin typeface="Book Antiqua" pitchFamily="18" charset="0"/>
              </a:rPr>
              <a:t> </a:t>
            </a:r>
            <a:r>
              <a:rPr lang="en-US" sz="2400" dirty="0" err="1">
                <a:latin typeface="Book Antiqua" pitchFamily="18" charset="0"/>
              </a:rPr>
              <a:t>manos</a:t>
            </a:r>
            <a:r>
              <a:rPr lang="en-US" sz="2400" dirty="0">
                <a:latin typeface="Book Antiqua" pitchFamily="18" charset="0"/>
              </a:rPr>
              <a:t> del Estado </a:t>
            </a:r>
            <a:r>
              <a:rPr lang="en-US" sz="2400" dirty="0" err="1">
                <a:latin typeface="Book Antiqua" pitchFamily="18" charset="0"/>
              </a:rPr>
              <a:t>es</a:t>
            </a:r>
            <a:r>
              <a:rPr lang="en-US" sz="2400" dirty="0">
                <a:latin typeface="Book Antiqua" pitchFamily="18" charset="0"/>
              </a:rPr>
              <a:t> </a:t>
            </a:r>
            <a:r>
              <a:rPr lang="en-US" sz="2400" dirty="0" err="1">
                <a:latin typeface="Book Antiqua" pitchFamily="18" charset="0"/>
              </a:rPr>
              <a:t>generalmente</a:t>
            </a:r>
            <a:r>
              <a:rPr lang="en-US" sz="2400" dirty="0">
                <a:latin typeface="Book Antiqua" pitchFamily="18" charset="0"/>
              </a:rPr>
              <a:t> </a:t>
            </a:r>
            <a:r>
              <a:rPr lang="en-US" sz="2400" dirty="0" err="1">
                <a:latin typeface="Book Antiqua" pitchFamily="18" charset="0"/>
              </a:rPr>
              <a:t>deficitária</a:t>
            </a:r>
            <a:r>
              <a:rPr lang="en-US" sz="2400" dirty="0">
                <a:latin typeface="Book Antiqua" pitchFamily="18" charset="0"/>
              </a:rPr>
              <a:t> (</a:t>
            </a:r>
            <a:r>
              <a:rPr lang="en-US" sz="2400" dirty="0" err="1">
                <a:latin typeface="Book Antiqua" pitchFamily="18" charset="0"/>
              </a:rPr>
              <a:t>excepciones</a:t>
            </a:r>
            <a:r>
              <a:rPr lang="en-US" sz="2400" dirty="0">
                <a:latin typeface="Book Antiqua" pitchFamily="18" charset="0"/>
              </a:rPr>
              <a:t> en AL son </a:t>
            </a:r>
            <a:r>
              <a:rPr lang="en-US" sz="2400" b="1" i="1" dirty="0">
                <a:solidFill>
                  <a:schemeClr val="accent1"/>
                </a:solidFill>
                <a:latin typeface="Book Antiqua" pitchFamily="18" charset="0"/>
              </a:rPr>
              <a:t>Santiago , </a:t>
            </a:r>
            <a:r>
              <a:rPr lang="en-US" sz="2400" b="1" i="1" dirty="0" err="1" smtClean="0">
                <a:solidFill>
                  <a:schemeClr val="accent1"/>
                </a:solidFill>
                <a:latin typeface="Book Antiqua" pitchFamily="18" charset="0"/>
              </a:rPr>
              <a:t>Medellín</a:t>
            </a:r>
            <a:r>
              <a:rPr lang="en-US" sz="2400" b="1" i="1" dirty="0" smtClean="0">
                <a:solidFill>
                  <a:schemeClr val="accent1"/>
                </a:solidFill>
                <a:latin typeface="Book Antiqua" pitchFamily="18" charset="0"/>
              </a:rPr>
              <a:t>, Rio,   </a:t>
            </a:r>
            <a:r>
              <a:rPr lang="en-US" sz="2400" b="1" i="1" dirty="0">
                <a:solidFill>
                  <a:schemeClr val="accent1"/>
                </a:solidFill>
                <a:latin typeface="Book Antiqua" pitchFamily="18" charset="0"/>
              </a:rPr>
              <a:t>y São Paulo).</a:t>
            </a:r>
          </a:p>
          <a:p>
            <a:pPr marL="342900" indent="-342900" algn="l">
              <a:lnSpc>
                <a:spcPct val="90000"/>
              </a:lnSpc>
              <a:spcBef>
                <a:spcPct val="20000"/>
              </a:spcBef>
              <a:buClr>
                <a:schemeClr val="tx2"/>
              </a:buClr>
              <a:buSzPct val="75000"/>
              <a:buFontTx/>
              <a:buChar char="•"/>
            </a:pPr>
            <a:r>
              <a:rPr lang="en-US" sz="2400" dirty="0">
                <a:latin typeface="Book Antiqua" pitchFamily="18" charset="0"/>
              </a:rPr>
              <a:t>Ella </a:t>
            </a:r>
            <a:r>
              <a:rPr lang="en-US" sz="2400" dirty="0" err="1">
                <a:latin typeface="Book Antiqua" pitchFamily="18" charset="0"/>
              </a:rPr>
              <a:t>necesita</a:t>
            </a:r>
            <a:r>
              <a:rPr lang="en-US" sz="2400" dirty="0">
                <a:latin typeface="Book Antiqua" pitchFamily="18" charset="0"/>
              </a:rPr>
              <a:t> la </a:t>
            </a:r>
            <a:r>
              <a:rPr lang="en-US" sz="2400" dirty="0" err="1">
                <a:latin typeface="Book Antiqua" pitchFamily="18" charset="0"/>
              </a:rPr>
              <a:t>agilidad</a:t>
            </a:r>
            <a:r>
              <a:rPr lang="en-US" sz="2400" dirty="0">
                <a:latin typeface="Book Antiqua" pitchFamily="18" charset="0"/>
              </a:rPr>
              <a:t> y </a:t>
            </a:r>
            <a:r>
              <a:rPr lang="en-US" sz="2400" dirty="0" err="1">
                <a:latin typeface="Book Antiqua" pitchFamily="18" charset="0"/>
              </a:rPr>
              <a:t>orientación</a:t>
            </a:r>
            <a:r>
              <a:rPr lang="en-US" sz="2400" dirty="0">
                <a:latin typeface="Book Antiqua" pitchFamily="18" charset="0"/>
              </a:rPr>
              <a:t> </a:t>
            </a:r>
            <a:r>
              <a:rPr lang="en-US" sz="2400" dirty="0" err="1">
                <a:latin typeface="Book Antiqua" pitchFamily="18" charset="0"/>
              </a:rPr>
              <a:t>comercial</a:t>
            </a:r>
            <a:r>
              <a:rPr lang="en-US" sz="2400" dirty="0">
                <a:latin typeface="Book Antiqua" pitchFamily="18" charset="0"/>
              </a:rPr>
              <a:t> del sector </a:t>
            </a:r>
            <a:r>
              <a:rPr lang="en-US" sz="2400" dirty="0" err="1">
                <a:latin typeface="Book Antiqua" pitchFamily="18" charset="0"/>
              </a:rPr>
              <a:t>privado</a:t>
            </a:r>
            <a:endParaRPr lang="en-US" sz="2400" dirty="0">
              <a:latin typeface="Book Antiqua" pitchFamily="18" charset="0"/>
            </a:endParaRPr>
          </a:p>
          <a:p>
            <a:pPr marL="342900" indent="-342900" algn="l">
              <a:lnSpc>
                <a:spcPct val="90000"/>
              </a:lnSpc>
              <a:spcBef>
                <a:spcPct val="20000"/>
              </a:spcBef>
              <a:buClr>
                <a:schemeClr val="tx2"/>
              </a:buClr>
              <a:buSzPct val="75000"/>
              <a:buFontTx/>
              <a:buChar char="•"/>
            </a:pPr>
            <a:r>
              <a:rPr lang="en-US" sz="2400" dirty="0">
                <a:latin typeface="Book Antiqua" pitchFamily="18" charset="0"/>
              </a:rPr>
              <a:t>No </a:t>
            </a:r>
            <a:r>
              <a:rPr lang="en-US" sz="2400" dirty="0" err="1">
                <a:latin typeface="Book Antiqua" pitchFamily="18" charset="0"/>
              </a:rPr>
              <a:t>tenemos</a:t>
            </a:r>
            <a:r>
              <a:rPr lang="en-US" sz="2400" dirty="0">
                <a:latin typeface="Book Antiqua" pitchFamily="18" charset="0"/>
              </a:rPr>
              <a:t> </a:t>
            </a:r>
            <a:r>
              <a:rPr lang="en-US" sz="2400" dirty="0" err="1">
                <a:latin typeface="Book Antiqua" pitchFamily="18" charset="0"/>
              </a:rPr>
              <a:t>capacidad</a:t>
            </a:r>
            <a:r>
              <a:rPr lang="en-US" sz="2400" dirty="0">
                <a:latin typeface="Book Antiqua" pitchFamily="18" charset="0"/>
              </a:rPr>
              <a:t> </a:t>
            </a:r>
            <a:r>
              <a:rPr lang="en-US" sz="2400" dirty="0" err="1">
                <a:latin typeface="Book Antiqua" pitchFamily="18" charset="0"/>
              </a:rPr>
              <a:t>para</a:t>
            </a:r>
            <a:r>
              <a:rPr lang="en-US" sz="2400" dirty="0">
                <a:latin typeface="Book Antiqua" pitchFamily="18" charset="0"/>
              </a:rPr>
              <a:t> </a:t>
            </a:r>
            <a:r>
              <a:rPr lang="en-US" sz="2400" dirty="0" err="1">
                <a:latin typeface="Book Antiqua" pitchFamily="18" charset="0"/>
              </a:rPr>
              <a:t>continuar</a:t>
            </a:r>
            <a:r>
              <a:rPr lang="en-US" sz="2400" dirty="0">
                <a:latin typeface="Book Antiqua" pitchFamily="18" charset="0"/>
              </a:rPr>
              <a:t> </a:t>
            </a:r>
            <a:r>
              <a:rPr lang="en-US" sz="2400" dirty="0" err="1">
                <a:latin typeface="Book Antiqua" pitchFamily="18" charset="0"/>
              </a:rPr>
              <a:t>pagando</a:t>
            </a:r>
            <a:r>
              <a:rPr lang="en-US" sz="2400" dirty="0">
                <a:latin typeface="Book Antiqua" pitchFamily="18" charset="0"/>
              </a:rPr>
              <a:t> </a:t>
            </a:r>
            <a:r>
              <a:rPr lang="en-US" sz="2400" dirty="0" err="1">
                <a:latin typeface="Book Antiqua" pitchFamily="18" charset="0"/>
              </a:rPr>
              <a:t>subsidios</a:t>
            </a:r>
            <a:r>
              <a:rPr lang="en-US" sz="2400" dirty="0">
                <a:latin typeface="Book Antiqua" pitchFamily="18" charset="0"/>
              </a:rPr>
              <a:t> tan altos en </a:t>
            </a:r>
            <a:r>
              <a:rPr lang="en-US" sz="2400" dirty="0" err="1">
                <a:latin typeface="Book Antiqua" pitchFamily="18" charset="0"/>
              </a:rPr>
              <a:t>situación</a:t>
            </a:r>
            <a:r>
              <a:rPr lang="en-US" sz="2400" dirty="0">
                <a:latin typeface="Book Antiqua" pitchFamily="18" charset="0"/>
              </a:rPr>
              <a:t> </a:t>
            </a:r>
            <a:r>
              <a:rPr lang="en-US" sz="2400" b="1" i="1" dirty="0">
                <a:latin typeface="Book Antiqua" pitchFamily="18" charset="0"/>
              </a:rPr>
              <a:t>de crisis </a:t>
            </a:r>
            <a:r>
              <a:rPr lang="en-US" sz="2400" b="1" i="1" dirty="0" err="1">
                <a:latin typeface="Book Antiqua" pitchFamily="18" charset="0"/>
              </a:rPr>
              <a:t>ecónomica</a:t>
            </a:r>
            <a:r>
              <a:rPr lang="en-US" sz="2400" b="1" i="1" dirty="0">
                <a:latin typeface="Book Antiqua" pitchFamily="18" charset="0"/>
              </a:rPr>
              <a:t> y </a:t>
            </a:r>
            <a:r>
              <a:rPr lang="en-US" sz="2400" b="1" i="1" dirty="0" err="1">
                <a:latin typeface="Book Antiqua" pitchFamily="18" charset="0"/>
              </a:rPr>
              <a:t>financiera</a:t>
            </a:r>
            <a:r>
              <a:rPr lang="en-US" sz="2400" b="1" i="1" dirty="0">
                <a:latin typeface="Book Antiqua" pitchFamily="18" charset="0"/>
              </a:rPr>
              <a:t> del </a:t>
            </a:r>
            <a:r>
              <a:rPr lang="en-US" sz="2400" b="1" i="1" dirty="0" err="1">
                <a:latin typeface="Book Antiqua" pitchFamily="18" charset="0"/>
              </a:rPr>
              <a:t>país</a:t>
            </a:r>
            <a:r>
              <a:rPr lang="en-US" sz="2400" b="1" i="1" dirty="0">
                <a:latin typeface="Book Antiqua" pitchFamily="18" charset="0"/>
              </a:rPr>
              <a:t>.</a:t>
            </a:r>
          </a:p>
          <a:p>
            <a:pPr marL="342900" indent="-342900" algn="l">
              <a:lnSpc>
                <a:spcPct val="90000"/>
              </a:lnSpc>
              <a:spcBef>
                <a:spcPct val="20000"/>
              </a:spcBef>
              <a:buClr>
                <a:schemeClr val="tx2"/>
              </a:buClr>
              <a:buSzPct val="75000"/>
              <a:buFontTx/>
              <a:buChar char="•"/>
            </a:pPr>
            <a:r>
              <a:rPr lang="en-US" sz="2400" b="1" dirty="0">
                <a:solidFill>
                  <a:schemeClr val="tx2"/>
                </a:solidFill>
                <a:latin typeface="Book Antiqua" pitchFamily="18" charset="0"/>
              </a:rPr>
              <a:t>¿</a:t>
            </a:r>
            <a:r>
              <a:rPr lang="en-US" sz="2400" b="1" dirty="0" err="1">
                <a:solidFill>
                  <a:schemeClr val="tx2"/>
                </a:solidFill>
                <a:latin typeface="Book Antiqua" pitchFamily="18" charset="0"/>
              </a:rPr>
              <a:t>Será</a:t>
            </a:r>
            <a:r>
              <a:rPr lang="en-US" sz="2400" b="1" dirty="0">
                <a:solidFill>
                  <a:schemeClr val="tx2"/>
                </a:solidFill>
                <a:latin typeface="Book Antiqua" pitchFamily="18" charset="0"/>
              </a:rPr>
              <a:t> </a:t>
            </a:r>
            <a:r>
              <a:rPr lang="en-US" sz="2400" b="1" dirty="0" err="1">
                <a:solidFill>
                  <a:schemeClr val="tx2"/>
                </a:solidFill>
                <a:latin typeface="Book Antiqua" pitchFamily="18" charset="0"/>
              </a:rPr>
              <a:t>que</a:t>
            </a:r>
            <a:r>
              <a:rPr lang="en-US" sz="2400" b="1" dirty="0">
                <a:solidFill>
                  <a:schemeClr val="tx2"/>
                </a:solidFill>
                <a:latin typeface="Book Antiqua" pitchFamily="18" charset="0"/>
              </a:rPr>
              <a:t> </a:t>
            </a:r>
            <a:r>
              <a:rPr lang="en-US" sz="2400" b="1" dirty="0" err="1">
                <a:solidFill>
                  <a:schemeClr val="tx2"/>
                </a:solidFill>
                <a:latin typeface="Book Antiqua" pitchFamily="18" charset="0"/>
              </a:rPr>
              <a:t>podemos</a:t>
            </a:r>
            <a:r>
              <a:rPr lang="en-US" sz="2400" b="1" dirty="0">
                <a:solidFill>
                  <a:schemeClr val="tx2"/>
                </a:solidFill>
                <a:latin typeface="Book Antiqua" pitchFamily="18" charset="0"/>
              </a:rPr>
              <a:t> </a:t>
            </a:r>
            <a:r>
              <a:rPr lang="en-US" sz="2400" b="1" dirty="0" err="1">
                <a:solidFill>
                  <a:schemeClr val="tx2"/>
                </a:solidFill>
                <a:latin typeface="Book Antiqua" pitchFamily="18" charset="0"/>
              </a:rPr>
              <a:t>también</a:t>
            </a:r>
            <a:r>
              <a:rPr lang="en-US" sz="2400" b="1" dirty="0">
                <a:solidFill>
                  <a:schemeClr val="tx2"/>
                </a:solidFill>
                <a:latin typeface="Book Antiqua" pitchFamily="18" charset="0"/>
              </a:rPr>
              <a:t> </a:t>
            </a:r>
            <a:r>
              <a:rPr lang="en-US" sz="2400" b="1" dirty="0" err="1">
                <a:solidFill>
                  <a:schemeClr val="tx2"/>
                </a:solidFill>
                <a:latin typeface="Book Antiqua" pitchFamily="18" charset="0"/>
              </a:rPr>
              <a:t>pasar</a:t>
            </a:r>
            <a:r>
              <a:rPr lang="en-US" sz="2400" b="1" dirty="0">
                <a:solidFill>
                  <a:schemeClr val="tx2"/>
                </a:solidFill>
                <a:latin typeface="Book Antiqua" pitchFamily="18" charset="0"/>
              </a:rPr>
              <a:t> al </a:t>
            </a:r>
            <a:r>
              <a:rPr lang="en-US" sz="2400" b="1" dirty="0" err="1">
                <a:solidFill>
                  <a:schemeClr val="tx2"/>
                </a:solidFill>
                <a:latin typeface="Book Antiqua" pitchFamily="18" charset="0"/>
              </a:rPr>
              <a:t>privado</a:t>
            </a:r>
            <a:r>
              <a:rPr lang="en-US" sz="2400" b="1" dirty="0">
                <a:solidFill>
                  <a:schemeClr val="tx2"/>
                </a:solidFill>
                <a:latin typeface="Book Antiqua" pitchFamily="18" charset="0"/>
              </a:rPr>
              <a:t> </a:t>
            </a:r>
            <a:r>
              <a:rPr lang="en-US" sz="2400" b="1" dirty="0" err="1">
                <a:solidFill>
                  <a:schemeClr val="tx2"/>
                </a:solidFill>
                <a:latin typeface="Book Antiqua" pitchFamily="18" charset="0"/>
              </a:rPr>
              <a:t>las</a:t>
            </a:r>
            <a:r>
              <a:rPr lang="en-US" sz="2400" b="1" dirty="0">
                <a:solidFill>
                  <a:schemeClr val="tx2"/>
                </a:solidFill>
                <a:latin typeface="Book Antiqua" pitchFamily="18" charset="0"/>
              </a:rPr>
              <a:t> </a:t>
            </a:r>
            <a:r>
              <a:rPr lang="en-US" sz="2400" b="1" dirty="0" err="1">
                <a:solidFill>
                  <a:schemeClr val="tx2"/>
                </a:solidFill>
                <a:latin typeface="Book Antiqua" pitchFamily="18" charset="0"/>
              </a:rPr>
              <a:t>inversiones</a:t>
            </a:r>
            <a:r>
              <a:rPr lang="en-US" sz="2400" b="1" dirty="0">
                <a:solidFill>
                  <a:schemeClr val="tx2"/>
                </a:solidFill>
                <a:latin typeface="Book Antiqua" pitchFamily="18" charset="0"/>
              </a:rPr>
              <a:t> de </a:t>
            </a:r>
            <a:r>
              <a:rPr lang="en-US" sz="2400" b="1" dirty="0" err="1">
                <a:solidFill>
                  <a:schemeClr val="tx2"/>
                </a:solidFill>
                <a:latin typeface="Book Antiqua" pitchFamily="18" charset="0"/>
              </a:rPr>
              <a:t>infraestructura</a:t>
            </a:r>
            <a:r>
              <a:rPr lang="en-US" sz="2400" b="1" dirty="0">
                <a:solidFill>
                  <a:schemeClr val="tx2"/>
                </a:solidFill>
                <a:latin typeface="Book Antiqua" pitchFamily="18" charset="0"/>
              </a:rPr>
              <a:t> ?</a:t>
            </a:r>
          </a:p>
          <a:p>
            <a:pPr marL="342900" indent="-342900" algn="l">
              <a:spcBef>
                <a:spcPct val="20000"/>
              </a:spcBef>
              <a:buClr>
                <a:schemeClr val="tx2"/>
              </a:buClr>
              <a:buSzPct val="75000"/>
              <a:buFontTx/>
              <a:buChar char="•"/>
            </a:pPr>
            <a:endParaRPr lang="en-US" sz="3200" dirty="0">
              <a:latin typeface="Book Antiqua" pitchFamily="18" charset="0"/>
            </a:endParaRPr>
          </a:p>
        </p:txBody>
      </p:sp>
      <p:sp>
        <p:nvSpPr>
          <p:cNvPr id="4" name="Rectangle 3"/>
          <p:cNvSpPr>
            <a:spLocks noChangeArrowheads="1"/>
          </p:cNvSpPr>
          <p:nvPr/>
        </p:nvSpPr>
        <p:spPr bwMode="auto">
          <a:xfrm>
            <a:off x="1333500" y="571500"/>
            <a:ext cx="7086600" cy="1276350"/>
          </a:xfrm>
          <a:prstGeom prst="rect">
            <a:avLst/>
          </a:prstGeom>
          <a:noFill/>
          <a:ln w="12700">
            <a:noFill/>
            <a:miter lim="800000"/>
            <a:headEnd/>
            <a:tailEnd/>
          </a:ln>
          <a:effectLst/>
        </p:spPr>
        <p:txBody>
          <a:bodyPr lIns="90488" tIns="44450" rIns="90488" bIns="44450" anchor="ctr"/>
          <a:lstStyle>
            <a:defPPr>
              <a:defRPr lang="en-US"/>
            </a:defPPr>
            <a:lvl1pPr algn="ctr" rtl="0" eaLnBrk="0" fontAlgn="base" hangingPunct="0">
              <a:spcBef>
                <a:spcPct val="0"/>
              </a:spcBef>
              <a:spcAft>
                <a:spcPct val="0"/>
              </a:spcAft>
              <a:defRPr sz="28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8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8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8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a:lstStyle>
          <a:p>
            <a:pPr algn="l"/>
            <a:endParaRPr lang="en-US" sz="3600" i="1">
              <a:solidFill>
                <a:schemeClr val="tx2"/>
              </a:solidFill>
              <a:effectLst>
                <a:outerShdw blurRad="38100" dist="38100" dir="2700000" algn="tl">
                  <a:srgbClr val="000000"/>
                </a:outerShdw>
              </a:effectLst>
              <a:latin typeface="Book Antiqua" pitchFamily="18" charset="0"/>
            </a:endParaRPr>
          </a:p>
        </p:txBody>
      </p:sp>
      <p:sp>
        <p:nvSpPr>
          <p:cNvPr id="5" name="Rectangle 4"/>
          <p:cNvSpPr>
            <a:spLocks noChangeArrowheads="1"/>
          </p:cNvSpPr>
          <p:nvPr/>
        </p:nvSpPr>
        <p:spPr bwMode="auto">
          <a:xfrm>
            <a:off x="381000" y="1905000"/>
            <a:ext cx="8039100" cy="4648200"/>
          </a:xfrm>
          <a:prstGeom prst="rect">
            <a:avLst/>
          </a:prstGeom>
          <a:noFill/>
          <a:ln w="12700">
            <a:noFill/>
            <a:miter lim="800000"/>
            <a:headEnd/>
            <a:tailEnd/>
          </a:ln>
          <a:effectLst/>
        </p:spPr>
        <p:txBody>
          <a:bodyPr lIns="90488" tIns="44450" rIns="90488" bIns="44450"/>
          <a:lstStyle>
            <a:defPPr>
              <a:defRPr lang="en-US"/>
            </a:defPPr>
            <a:lvl1pPr algn="ctr" rtl="0" eaLnBrk="0" fontAlgn="base" hangingPunct="0">
              <a:spcBef>
                <a:spcPct val="0"/>
              </a:spcBef>
              <a:spcAft>
                <a:spcPct val="0"/>
              </a:spcAft>
              <a:defRPr sz="28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8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8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8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a:lstStyle>
          <a:p>
            <a:pPr marL="342900" indent="-342900" algn="l">
              <a:lnSpc>
                <a:spcPct val="90000"/>
              </a:lnSpc>
              <a:spcBef>
                <a:spcPct val="20000"/>
              </a:spcBef>
              <a:buClr>
                <a:schemeClr val="tx2"/>
              </a:buClr>
              <a:buSzPct val="75000"/>
              <a:buFontTx/>
              <a:buChar char="•"/>
            </a:pPr>
            <a:endParaRPr lang="en-US">
              <a:latin typeface="Book Antiqua"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457200"/>
            <a:ext cx="8077200" cy="590550"/>
          </a:xfrm>
          <a:prstGeom prst="rect">
            <a:avLst/>
          </a:prstGeom>
          <a:noFill/>
          <a:ln w="12700">
            <a:noFill/>
            <a:miter lim="800000"/>
            <a:headEnd/>
            <a:tailEnd/>
          </a:ln>
          <a:effectLst/>
        </p:spPr>
        <p:txBody>
          <a:bodyPr lIns="90488" tIns="44450" rIns="90488" bIns="44450" anchor="ctr"/>
          <a:lstStyle>
            <a:defPPr>
              <a:defRPr lang="en-US"/>
            </a:defPPr>
            <a:lvl1pPr algn="ctr" rtl="0" eaLnBrk="0" fontAlgn="base" hangingPunct="0">
              <a:spcBef>
                <a:spcPct val="0"/>
              </a:spcBef>
              <a:spcAft>
                <a:spcPct val="0"/>
              </a:spcAft>
              <a:defRPr sz="28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8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8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8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a:lstStyle>
          <a:p>
            <a:pPr algn="l"/>
            <a:r>
              <a:rPr lang="de-DE" b="1">
                <a:solidFill>
                  <a:schemeClr val="accent1"/>
                </a:solidFill>
                <a:effectLst>
                  <a:outerShdw blurRad="38100" dist="38100" dir="2700000" algn="tl">
                    <a:srgbClr val="000000"/>
                  </a:outerShdw>
                </a:effectLst>
              </a:rPr>
              <a:t>Tipos de Participación Público Privada</a:t>
            </a:r>
            <a:r>
              <a:rPr lang="de-DE" sz="3600" b="1">
                <a:solidFill>
                  <a:schemeClr val="accent1"/>
                </a:solidFill>
                <a:effectLst>
                  <a:outerShdw blurRad="38100" dist="38100" dir="2700000" algn="tl">
                    <a:srgbClr val="000000"/>
                  </a:outerShdw>
                </a:effectLst>
              </a:rPr>
              <a:t> </a:t>
            </a:r>
            <a:br>
              <a:rPr lang="de-DE" sz="3600" b="1">
                <a:solidFill>
                  <a:schemeClr val="accent1"/>
                </a:solidFill>
                <a:effectLst>
                  <a:outerShdw blurRad="38100" dist="38100" dir="2700000" algn="tl">
                    <a:srgbClr val="000000"/>
                  </a:outerShdw>
                </a:effectLst>
              </a:rPr>
            </a:br>
            <a:endParaRPr lang="en-US" sz="3600" b="1">
              <a:solidFill>
                <a:schemeClr val="accent1"/>
              </a:solidFill>
              <a:effectLst>
                <a:outerShdw blurRad="38100" dist="38100" dir="2700000" algn="tl">
                  <a:srgbClr val="000000"/>
                </a:outerShdw>
              </a:effectLst>
            </a:endParaRPr>
          </a:p>
        </p:txBody>
      </p:sp>
      <p:sp>
        <p:nvSpPr>
          <p:cNvPr id="3" name="Rectangle 2"/>
          <p:cNvSpPr>
            <a:spLocks noChangeArrowheads="1"/>
          </p:cNvSpPr>
          <p:nvPr/>
        </p:nvSpPr>
        <p:spPr bwMode="auto">
          <a:xfrm>
            <a:off x="457200" y="1276350"/>
            <a:ext cx="7772400" cy="4114800"/>
          </a:xfrm>
          <a:prstGeom prst="rect">
            <a:avLst/>
          </a:prstGeom>
          <a:noFill/>
          <a:ln w="12700">
            <a:noFill/>
            <a:miter lim="800000"/>
            <a:headEnd/>
            <a:tailEnd/>
          </a:ln>
          <a:effectLst/>
        </p:spPr>
        <p:txBody>
          <a:bodyPr lIns="90488" tIns="44450" rIns="90488" bIns="44450"/>
          <a:lstStyle>
            <a:defPPr>
              <a:defRPr lang="en-US"/>
            </a:defPPr>
            <a:lvl1pPr algn="ctr" rtl="0" eaLnBrk="0" fontAlgn="base" hangingPunct="0">
              <a:spcBef>
                <a:spcPct val="0"/>
              </a:spcBef>
              <a:spcAft>
                <a:spcPct val="0"/>
              </a:spcAft>
              <a:defRPr sz="28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8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8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8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a:lstStyle>
          <a:p>
            <a:pPr marL="342900" indent="-342900" algn="l">
              <a:spcBef>
                <a:spcPct val="20000"/>
              </a:spcBef>
              <a:buClr>
                <a:schemeClr val="tx2"/>
              </a:buClr>
              <a:buSzPct val="75000"/>
            </a:pPr>
            <a:r>
              <a:rPr lang="en-US" sz="2000" b="1" dirty="0">
                <a:solidFill>
                  <a:schemeClr val="accent1"/>
                </a:solidFill>
              </a:rPr>
              <a:t>	</a:t>
            </a:r>
            <a:r>
              <a:rPr lang="en-US" sz="2000" b="1" dirty="0" err="1">
                <a:solidFill>
                  <a:srgbClr val="FF0000"/>
                </a:solidFill>
              </a:rPr>
              <a:t>Debido</a:t>
            </a:r>
            <a:r>
              <a:rPr lang="en-US" sz="2000" b="1" dirty="0">
                <a:solidFill>
                  <a:srgbClr val="FF0000"/>
                </a:solidFill>
              </a:rPr>
              <a:t> a los </a:t>
            </a:r>
            <a:r>
              <a:rPr lang="en-US" sz="2000" b="1" dirty="0" err="1">
                <a:solidFill>
                  <a:srgbClr val="FF0000"/>
                </a:solidFill>
              </a:rPr>
              <a:t>crecientes</a:t>
            </a:r>
            <a:r>
              <a:rPr lang="en-US" sz="2000" b="1" dirty="0">
                <a:solidFill>
                  <a:srgbClr val="FF0000"/>
                </a:solidFill>
              </a:rPr>
              <a:t> </a:t>
            </a:r>
            <a:r>
              <a:rPr lang="en-US" sz="2000" b="1" dirty="0" err="1">
                <a:solidFill>
                  <a:srgbClr val="FF0000"/>
                </a:solidFill>
              </a:rPr>
              <a:t>subsidios</a:t>
            </a:r>
            <a:r>
              <a:rPr lang="en-US" sz="2000" b="1" dirty="0">
                <a:solidFill>
                  <a:srgbClr val="FF0000"/>
                </a:solidFill>
              </a:rPr>
              <a:t> los </a:t>
            </a:r>
            <a:r>
              <a:rPr lang="en-US" sz="2000" b="1" dirty="0" err="1">
                <a:solidFill>
                  <a:srgbClr val="FF0000"/>
                </a:solidFill>
              </a:rPr>
              <a:t>gobiernos</a:t>
            </a:r>
            <a:r>
              <a:rPr lang="en-US" sz="2000" b="1" dirty="0">
                <a:solidFill>
                  <a:srgbClr val="FF0000"/>
                </a:solidFill>
              </a:rPr>
              <a:t> </a:t>
            </a:r>
            <a:r>
              <a:rPr lang="en-US" sz="2000" b="1" dirty="0" err="1">
                <a:solidFill>
                  <a:srgbClr val="FF0000"/>
                </a:solidFill>
              </a:rPr>
              <a:t>empezarán</a:t>
            </a:r>
            <a:r>
              <a:rPr lang="en-US" sz="2000" b="1" dirty="0">
                <a:solidFill>
                  <a:srgbClr val="FF0000"/>
                </a:solidFill>
              </a:rPr>
              <a:t> a </a:t>
            </a:r>
            <a:r>
              <a:rPr lang="en-US" sz="2000" b="1" dirty="0" err="1">
                <a:solidFill>
                  <a:srgbClr val="FF0000"/>
                </a:solidFill>
              </a:rPr>
              <a:t>incentivar</a:t>
            </a:r>
            <a:r>
              <a:rPr lang="en-US" sz="2000" b="1" dirty="0">
                <a:solidFill>
                  <a:srgbClr val="FF0000"/>
                </a:solidFill>
              </a:rPr>
              <a:t> la </a:t>
            </a:r>
            <a:r>
              <a:rPr lang="en-US" sz="2000" b="1" dirty="0" err="1">
                <a:solidFill>
                  <a:srgbClr val="FF0000"/>
                </a:solidFill>
              </a:rPr>
              <a:t>participación</a:t>
            </a:r>
            <a:r>
              <a:rPr lang="en-US" sz="2000" b="1" dirty="0">
                <a:solidFill>
                  <a:srgbClr val="FF0000"/>
                </a:solidFill>
              </a:rPr>
              <a:t> del sector </a:t>
            </a:r>
            <a:r>
              <a:rPr lang="en-US" sz="2000" b="1" dirty="0" err="1">
                <a:solidFill>
                  <a:srgbClr val="FF0000"/>
                </a:solidFill>
              </a:rPr>
              <a:t>privado</a:t>
            </a:r>
            <a:r>
              <a:rPr lang="en-US" sz="2000" b="1" dirty="0">
                <a:solidFill>
                  <a:srgbClr val="FF0000"/>
                </a:solidFill>
              </a:rPr>
              <a:t> sea en la </a:t>
            </a:r>
            <a:r>
              <a:rPr lang="en-US" sz="2000" b="1" dirty="0" err="1">
                <a:solidFill>
                  <a:srgbClr val="FF0000"/>
                </a:solidFill>
              </a:rPr>
              <a:t>operación</a:t>
            </a:r>
            <a:r>
              <a:rPr lang="en-US" sz="2000" b="1" dirty="0">
                <a:solidFill>
                  <a:srgbClr val="FF0000"/>
                </a:solidFill>
              </a:rPr>
              <a:t> </a:t>
            </a:r>
            <a:r>
              <a:rPr lang="en-US" sz="2000" b="1" dirty="0" err="1">
                <a:solidFill>
                  <a:srgbClr val="FF0000"/>
                </a:solidFill>
              </a:rPr>
              <a:t>como</a:t>
            </a:r>
            <a:r>
              <a:rPr lang="en-US" sz="2000" b="1" dirty="0">
                <a:solidFill>
                  <a:srgbClr val="FF0000"/>
                </a:solidFill>
              </a:rPr>
              <a:t> en la </a:t>
            </a:r>
            <a:r>
              <a:rPr lang="en-US" sz="2000" b="1" dirty="0" err="1">
                <a:solidFill>
                  <a:srgbClr val="FF0000"/>
                </a:solidFill>
              </a:rPr>
              <a:t>inversión</a:t>
            </a:r>
            <a:r>
              <a:rPr lang="en-US" sz="2000" b="1" dirty="0" smtClean="0">
                <a:solidFill>
                  <a:srgbClr val="FFFF00"/>
                </a:solidFill>
              </a:rPr>
              <a:t>. </a:t>
            </a:r>
            <a:r>
              <a:rPr lang="en-US" sz="2000" b="1" dirty="0" smtClean="0">
                <a:solidFill>
                  <a:srgbClr val="FF0000"/>
                </a:solidFill>
              </a:rPr>
              <a:t>a </a:t>
            </a:r>
            <a:r>
              <a:rPr lang="en-US" sz="2000" b="1" dirty="0" err="1" smtClean="0">
                <a:solidFill>
                  <a:srgbClr val="FF0000"/>
                </a:solidFill>
              </a:rPr>
              <a:t>partir</a:t>
            </a:r>
            <a:r>
              <a:rPr lang="en-US" sz="2000" b="1" dirty="0" smtClean="0">
                <a:solidFill>
                  <a:srgbClr val="FF0000"/>
                </a:solidFill>
              </a:rPr>
              <a:t> de 1994</a:t>
            </a:r>
            <a:endParaRPr lang="en-US" sz="2000" b="1" dirty="0">
              <a:solidFill>
                <a:srgbClr val="FFFF00"/>
              </a:solidFill>
            </a:endParaRPr>
          </a:p>
          <a:p>
            <a:pPr marL="342900" indent="-342900" algn="l">
              <a:spcBef>
                <a:spcPct val="20000"/>
              </a:spcBef>
              <a:buClr>
                <a:schemeClr val="tx2"/>
              </a:buClr>
              <a:buSzPct val="75000"/>
            </a:pPr>
            <a:endParaRPr lang="en-US" sz="2000" b="1" dirty="0">
              <a:solidFill>
                <a:srgbClr val="FFFF00"/>
              </a:solidFill>
            </a:endParaRPr>
          </a:p>
          <a:p>
            <a:pPr marL="342900" indent="-342900" algn="l">
              <a:spcBef>
                <a:spcPct val="20000"/>
              </a:spcBef>
              <a:buClr>
                <a:schemeClr val="tx2"/>
              </a:buClr>
              <a:buSzPct val="75000"/>
              <a:buFontTx/>
              <a:buChar char="•"/>
            </a:pPr>
            <a:r>
              <a:rPr lang="en-US" sz="2000" b="1" dirty="0" err="1"/>
              <a:t>Concesión</a:t>
            </a:r>
            <a:r>
              <a:rPr lang="en-US" sz="2000" b="1" dirty="0"/>
              <a:t> de la </a:t>
            </a:r>
            <a:r>
              <a:rPr lang="en-US" sz="2000" b="1" dirty="0" err="1"/>
              <a:t>operación</a:t>
            </a:r>
            <a:r>
              <a:rPr lang="en-US" sz="2000" b="1" dirty="0"/>
              <a:t> y </a:t>
            </a:r>
            <a:r>
              <a:rPr lang="en-US" sz="2000" b="1" dirty="0" err="1"/>
              <a:t>mantenimiento</a:t>
            </a:r>
            <a:r>
              <a:rPr lang="en-US" sz="2000" b="1" dirty="0"/>
              <a:t> de </a:t>
            </a:r>
            <a:r>
              <a:rPr lang="en-US" sz="2000" b="1" dirty="0" err="1"/>
              <a:t>sistemas</a:t>
            </a:r>
            <a:r>
              <a:rPr lang="en-US" sz="2000" b="1" dirty="0"/>
              <a:t> </a:t>
            </a:r>
            <a:r>
              <a:rPr lang="en-US" sz="2000" b="1" dirty="0" err="1"/>
              <a:t>existentes</a:t>
            </a:r>
            <a:r>
              <a:rPr lang="en-US" sz="2000" b="1" dirty="0"/>
              <a:t> con o sin </a:t>
            </a:r>
            <a:r>
              <a:rPr lang="en-US" sz="2000" b="1" dirty="0" err="1"/>
              <a:t>obligación</a:t>
            </a:r>
            <a:r>
              <a:rPr lang="en-US" sz="2000" b="1" dirty="0"/>
              <a:t> de </a:t>
            </a:r>
            <a:r>
              <a:rPr lang="en-US" sz="2000" b="1" dirty="0" err="1"/>
              <a:t>inversiones</a:t>
            </a:r>
            <a:r>
              <a:rPr lang="en-US" sz="2000" b="1" dirty="0"/>
              <a:t> </a:t>
            </a:r>
            <a:r>
              <a:rPr lang="en-US" sz="2000" b="1" dirty="0" err="1"/>
              <a:t>por</a:t>
            </a:r>
            <a:r>
              <a:rPr lang="en-US" sz="2000" b="1" dirty="0"/>
              <a:t> parte del </a:t>
            </a:r>
            <a:r>
              <a:rPr lang="en-US" sz="2000" b="1" dirty="0" err="1"/>
              <a:t>concesionario</a:t>
            </a:r>
            <a:r>
              <a:rPr lang="en-US" sz="2000" b="1" dirty="0"/>
              <a:t> </a:t>
            </a:r>
            <a:r>
              <a:rPr lang="en-US" sz="2000" b="1" dirty="0">
                <a:solidFill>
                  <a:srgbClr val="FF0000"/>
                </a:solidFill>
              </a:rPr>
              <a:t>con </a:t>
            </a:r>
            <a:r>
              <a:rPr lang="en-US" sz="2000" b="1" dirty="0" err="1">
                <a:solidFill>
                  <a:srgbClr val="FF0000"/>
                </a:solidFill>
              </a:rPr>
              <a:t>subsidio</a:t>
            </a:r>
            <a:r>
              <a:rPr lang="en-US" sz="2000" b="1" dirty="0">
                <a:solidFill>
                  <a:srgbClr val="FF0000"/>
                </a:solidFill>
              </a:rPr>
              <a:t> </a:t>
            </a:r>
            <a:r>
              <a:rPr lang="en-US" sz="2000" b="1" dirty="0" err="1">
                <a:solidFill>
                  <a:srgbClr val="FF0000"/>
                </a:solidFill>
              </a:rPr>
              <a:t>operativo</a:t>
            </a:r>
            <a:r>
              <a:rPr lang="en-US" sz="2000" b="1" dirty="0">
                <a:solidFill>
                  <a:srgbClr val="FF0000"/>
                </a:solidFill>
              </a:rPr>
              <a:t> </a:t>
            </a:r>
            <a:r>
              <a:rPr lang="en-US" sz="2000" b="1" dirty="0">
                <a:solidFill>
                  <a:schemeClr val="accent1"/>
                </a:solidFill>
              </a:rPr>
              <a:t>(</a:t>
            </a:r>
            <a:r>
              <a:rPr lang="en-US" sz="2000" b="1" dirty="0"/>
              <a:t>Buenos Aires)</a:t>
            </a:r>
          </a:p>
          <a:p>
            <a:pPr marL="342900" indent="-342900" algn="l">
              <a:spcBef>
                <a:spcPct val="20000"/>
              </a:spcBef>
              <a:buClr>
                <a:schemeClr val="tx2"/>
              </a:buClr>
              <a:buSzPct val="75000"/>
              <a:buFontTx/>
              <a:buChar char="•"/>
            </a:pPr>
            <a:r>
              <a:rPr lang="en-US" sz="2000" b="1" dirty="0" err="1"/>
              <a:t>Concesión</a:t>
            </a:r>
            <a:r>
              <a:rPr lang="en-US" sz="2000" b="1" dirty="0"/>
              <a:t> de la </a:t>
            </a:r>
            <a:r>
              <a:rPr lang="en-US" sz="2000" b="1" dirty="0" err="1"/>
              <a:t>operación</a:t>
            </a:r>
            <a:r>
              <a:rPr lang="en-US" sz="2000" b="1" dirty="0"/>
              <a:t> y </a:t>
            </a:r>
            <a:r>
              <a:rPr lang="en-US" sz="2000" b="1" dirty="0" err="1"/>
              <a:t>mantenimiento</a:t>
            </a:r>
            <a:r>
              <a:rPr lang="en-US" sz="2000" b="1" dirty="0"/>
              <a:t> de </a:t>
            </a:r>
            <a:r>
              <a:rPr lang="en-US" sz="2000" b="1" dirty="0" err="1"/>
              <a:t>sistemas</a:t>
            </a:r>
            <a:r>
              <a:rPr lang="en-US" sz="2000" b="1" dirty="0"/>
              <a:t> </a:t>
            </a:r>
            <a:r>
              <a:rPr lang="en-US" sz="2000" b="1" dirty="0" err="1"/>
              <a:t>existentes</a:t>
            </a:r>
            <a:r>
              <a:rPr lang="en-US" sz="2000" b="1" dirty="0"/>
              <a:t> con o sin </a:t>
            </a:r>
            <a:r>
              <a:rPr lang="en-US" sz="2000" b="1" dirty="0" err="1"/>
              <a:t>obligación</a:t>
            </a:r>
            <a:r>
              <a:rPr lang="en-US" sz="2000" b="1" dirty="0"/>
              <a:t> de </a:t>
            </a:r>
            <a:r>
              <a:rPr lang="en-US" sz="2000" b="1" dirty="0" err="1"/>
              <a:t>inversiones</a:t>
            </a:r>
            <a:r>
              <a:rPr lang="en-US" sz="2000" b="1" dirty="0"/>
              <a:t> </a:t>
            </a:r>
            <a:r>
              <a:rPr lang="en-US" sz="2000" b="1" dirty="0" err="1"/>
              <a:t>por</a:t>
            </a:r>
            <a:r>
              <a:rPr lang="en-US" sz="2000" b="1" dirty="0"/>
              <a:t> parte del </a:t>
            </a:r>
            <a:r>
              <a:rPr lang="en-US" sz="2000" b="1" dirty="0" err="1"/>
              <a:t>concesionario</a:t>
            </a:r>
            <a:r>
              <a:rPr lang="en-US" sz="2000" b="1" dirty="0"/>
              <a:t>, </a:t>
            </a:r>
            <a:r>
              <a:rPr lang="en-US" sz="2000" b="1" dirty="0">
                <a:solidFill>
                  <a:srgbClr val="FF0000"/>
                </a:solidFill>
              </a:rPr>
              <a:t>sin </a:t>
            </a:r>
            <a:r>
              <a:rPr lang="en-US" sz="2000" b="1" dirty="0" err="1">
                <a:solidFill>
                  <a:srgbClr val="FF0000"/>
                </a:solidFill>
              </a:rPr>
              <a:t>subsidio</a:t>
            </a:r>
            <a:r>
              <a:rPr lang="en-US" sz="2000" b="1" dirty="0">
                <a:solidFill>
                  <a:srgbClr val="FF0000"/>
                </a:solidFill>
              </a:rPr>
              <a:t> </a:t>
            </a:r>
            <a:r>
              <a:rPr lang="en-US" sz="2000" b="1" dirty="0" err="1">
                <a:solidFill>
                  <a:srgbClr val="FF0000"/>
                </a:solidFill>
              </a:rPr>
              <a:t>operativo</a:t>
            </a:r>
            <a:r>
              <a:rPr lang="en-US" sz="2000" b="1" dirty="0">
                <a:solidFill>
                  <a:srgbClr val="FF0000"/>
                </a:solidFill>
              </a:rPr>
              <a:t> </a:t>
            </a:r>
            <a:r>
              <a:rPr lang="en-US" sz="2000" b="1" dirty="0">
                <a:solidFill>
                  <a:schemeClr val="accent1"/>
                </a:solidFill>
              </a:rPr>
              <a:t>(</a:t>
            </a:r>
            <a:r>
              <a:rPr lang="en-US" sz="2000" b="1" dirty="0"/>
              <a:t> Rio de Janeiro)</a:t>
            </a:r>
          </a:p>
          <a:p>
            <a:pPr marL="342900" indent="-342900" algn="l">
              <a:spcBef>
                <a:spcPct val="20000"/>
              </a:spcBef>
              <a:buClr>
                <a:schemeClr val="tx2"/>
              </a:buClr>
              <a:buSzPct val="75000"/>
            </a:pPr>
            <a:endParaRPr lang="en-US" sz="2000" b="1" dirty="0"/>
          </a:p>
          <a:p>
            <a:pPr marL="342900" indent="-342900" algn="l">
              <a:spcBef>
                <a:spcPct val="20000"/>
              </a:spcBef>
              <a:buClr>
                <a:schemeClr val="tx2"/>
              </a:buClr>
              <a:buSzPct val="75000"/>
              <a:buFontTx/>
              <a:buChar char="•"/>
            </a:pPr>
            <a:r>
              <a:rPr lang="en-US" sz="2000" b="1" dirty="0" err="1"/>
              <a:t>Inversión</a:t>
            </a:r>
            <a:r>
              <a:rPr lang="en-US" sz="2000" b="1" dirty="0"/>
              <a:t>  en la </a:t>
            </a:r>
            <a:r>
              <a:rPr lang="en-US" sz="2000" b="1" dirty="0" err="1"/>
              <a:t>infraestructura</a:t>
            </a:r>
            <a:r>
              <a:rPr lang="en-US" sz="2000" b="1" dirty="0"/>
              <a:t> en un </a:t>
            </a:r>
            <a:r>
              <a:rPr lang="en-US" sz="2000" b="1" dirty="0" err="1"/>
              <a:t>nuevo</a:t>
            </a:r>
            <a:r>
              <a:rPr lang="en-US" sz="2000" b="1" dirty="0"/>
              <a:t> </a:t>
            </a:r>
            <a:r>
              <a:rPr lang="en-US" sz="2000" b="1" dirty="0" err="1"/>
              <a:t>sistema</a:t>
            </a:r>
            <a:r>
              <a:rPr lang="en-US" sz="2000" b="1" dirty="0"/>
              <a:t> </a:t>
            </a:r>
            <a:r>
              <a:rPr lang="en-US" sz="2000" b="1" dirty="0">
                <a:solidFill>
                  <a:srgbClr val="17BB1B"/>
                </a:solidFill>
              </a:rPr>
              <a:t>(</a:t>
            </a:r>
            <a:r>
              <a:rPr lang="en-US" sz="2000" b="1" dirty="0" err="1">
                <a:solidFill>
                  <a:srgbClr val="17BB1B"/>
                </a:solidFill>
              </a:rPr>
              <a:t>greenfield</a:t>
            </a:r>
            <a:r>
              <a:rPr lang="en-US" sz="2000" b="1" dirty="0">
                <a:solidFill>
                  <a:schemeClr val="bg2"/>
                </a:solidFill>
              </a:rPr>
              <a:t>)</a:t>
            </a:r>
            <a:r>
              <a:rPr lang="en-US" sz="2000" b="1" dirty="0"/>
              <a:t> </a:t>
            </a:r>
            <a:r>
              <a:rPr lang="en-US" sz="2000" b="1" dirty="0" err="1"/>
              <a:t>por</a:t>
            </a:r>
            <a:r>
              <a:rPr lang="en-US" sz="2000" b="1" dirty="0"/>
              <a:t> parte del Estado y </a:t>
            </a:r>
            <a:r>
              <a:rPr lang="en-US" sz="2000" b="1" dirty="0" err="1"/>
              <a:t>concesión</a:t>
            </a:r>
            <a:r>
              <a:rPr lang="en-US" sz="2000" b="1" dirty="0"/>
              <a:t> de la </a:t>
            </a:r>
            <a:r>
              <a:rPr lang="en-US" sz="2000" b="1" dirty="0" err="1"/>
              <a:t>operación</a:t>
            </a:r>
            <a:r>
              <a:rPr lang="en-US" sz="2000" b="1" dirty="0"/>
              <a:t> y </a:t>
            </a:r>
            <a:r>
              <a:rPr lang="en-US" sz="2000" b="1" dirty="0" err="1"/>
              <a:t>mantenimiento</a:t>
            </a:r>
            <a:r>
              <a:rPr lang="en-US" sz="2000" b="1" dirty="0"/>
              <a:t> con </a:t>
            </a:r>
            <a:r>
              <a:rPr lang="en-US" sz="2000" b="1" dirty="0" err="1"/>
              <a:t>provisión</a:t>
            </a:r>
            <a:r>
              <a:rPr lang="en-US" sz="2000" b="1" dirty="0"/>
              <a:t> de material </a:t>
            </a:r>
            <a:r>
              <a:rPr lang="en-US" sz="2000" b="1" dirty="0" err="1"/>
              <a:t>rodante</a:t>
            </a:r>
            <a:r>
              <a:rPr lang="en-US" sz="2000" b="1" dirty="0"/>
              <a:t> y </a:t>
            </a:r>
            <a:r>
              <a:rPr lang="en-US" sz="2000" b="1" dirty="0" err="1"/>
              <a:t>sistemas</a:t>
            </a:r>
            <a:r>
              <a:rPr lang="en-US" sz="2000" b="1" dirty="0"/>
              <a:t> </a:t>
            </a:r>
            <a:r>
              <a:rPr lang="en-US" sz="2000" b="1" dirty="0" err="1"/>
              <a:t>por</a:t>
            </a:r>
            <a:r>
              <a:rPr lang="en-US" sz="2000" b="1" dirty="0"/>
              <a:t> el </a:t>
            </a:r>
            <a:r>
              <a:rPr lang="en-US" sz="2000" b="1" dirty="0" err="1"/>
              <a:t>concesionario</a:t>
            </a:r>
            <a:r>
              <a:rPr lang="en-US" sz="2000" b="1" dirty="0"/>
              <a:t> (</a:t>
            </a:r>
            <a:r>
              <a:rPr lang="en-US" sz="2000" b="1" dirty="0" err="1"/>
              <a:t>Línea</a:t>
            </a:r>
            <a:r>
              <a:rPr lang="en-US" sz="2000" b="1" dirty="0"/>
              <a:t> 4 de São Paulo </a:t>
            </a:r>
            <a:r>
              <a:rPr lang="en-US" sz="2000" b="1" dirty="0" smtClean="0"/>
              <a:t>) </a:t>
            </a:r>
            <a:r>
              <a:rPr lang="en-US" sz="2000" b="1" dirty="0"/>
              <a:t>con o sin </a:t>
            </a:r>
            <a:r>
              <a:rPr lang="en-US" sz="2000" b="1" dirty="0" err="1"/>
              <a:t>subsidio</a:t>
            </a:r>
            <a:r>
              <a:rPr lang="en-US" sz="2000" b="1" dirty="0"/>
              <a:t> </a:t>
            </a:r>
            <a:r>
              <a:rPr lang="en-US" sz="2000" b="1" dirty="0" err="1"/>
              <a:t>operativo</a:t>
            </a:r>
            <a:endParaRPr lang="en-US" sz="20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609600" y="365918"/>
            <a:ext cx="8382000" cy="9906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400" b="1" dirty="0" smtClean="0">
                <a:solidFill>
                  <a:srgbClr val="002060"/>
                </a:solidFill>
              </a:rPr>
              <a:t>PPPs </a:t>
            </a:r>
            <a:r>
              <a:rPr lang="en-US" sz="2400" b="1" dirty="0" err="1" smtClean="0">
                <a:solidFill>
                  <a:srgbClr val="002060"/>
                </a:solidFill>
              </a:rPr>
              <a:t>Metrferroviárias</a:t>
            </a:r>
            <a:r>
              <a:rPr lang="en-US" sz="2400" b="1" dirty="0" smtClean="0">
                <a:solidFill>
                  <a:srgbClr val="002060"/>
                </a:solidFill>
              </a:rPr>
              <a:t> en s in Argentina y </a:t>
            </a:r>
            <a:r>
              <a:rPr lang="en-US" sz="2400" b="1" dirty="0" err="1" smtClean="0">
                <a:solidFill>
                  <a:srgbClr val="002060"/>
                </a:solidFill>
              </a:rPr>
              <a:t>Brasil</a:t>
            </a:r>
            <a:r>
              <a:rPr lang="en-US" sz="2400" b="1" dirty="0" smtClean="0">
                <a:solidFill>
                  <a:srgbClr val="002060"/>
                </a:solidFill>
              </a:rPr>
              <a:t>-</a:t>
            </a:r>
            <a:endParaRPr lang="en-US" sz="2400" b="1" dirty="0">
              <a:solidFill>
                <a:srgbClr val="002060"/>
              </a:solidFill>
            </a:endParaRPr>
          </a:p>
        </p:txBody>
      </p:sp>
      <p:sp>
        <p:nvSpPr>
          <p:cNvPr id="3" name="Content Placeholder 2"/>
          <p:cNvSpPr>
            <a:spLocks noGrp="1"/>
          </p:cNvSpPr>
          <p:nvPr/>
        </p:nvSpPr>
        <p:spPr>
          <a:xfrm>
            <a:off x="152400" y="1508918"/>
            <a:ext cx="8382000" cy="4983163"/>
          </a:xfrm>
          <a:prstGeom prst="rect">
            <a:avLst/>
          </a:prstGeom>
        </p:spPr>
        <p:txBody>
          <a:bodyPr vert="horz">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None/>
            </a:pPr>
            <a:r>
              <a:rPr lang="en-US" b="1" dirty="0" err="1" smtClean="0">
                <a:latin typeface="Arial" pitchFamily="34" charset="0"/>
                <a:cs typeface="Arial" pitchFamily="34" charset="0"/>
              </a:rPr>
              <a:t>Sistemas</a:t>
            </a:r>
            <a:r>
              <a:rPr lang="en-US" b="1" dirty="0" smtClean="0">
                <a:latin typeface="Arial" pitchFamily="34" charset="0"/>
                <a:cs typeface="Arial" pitchFamily="34" charset="0"/>
              </a:rPr>
              <a:t> </a:t>
            </a:r>
            <a:r>
              <a:rPr lang="en-US" b="1" dirty="0" err="1" smtClean="0">
                <a:latin typeface="Arial" pitchFamily="34" charset="0"/>
                <a:cs typeface="Arial" pitchFamily="34" charset="0"/>
              </a:rPr>
              <a:t>que</a:t>
            </a:r>
            <a:r>
              <a:rPr lang="en-US" b="1" dirty="0" smtClean="0">
                <a:latin typeface="Arial" pitchFamily="34" charset="0"/>
                <a:cs typeface="Arial" pitchFamily="34" charset="0"/>
              </a:rPr>
              <a:t> </a:t>
            </a:r>
            <a:r>
              <a:rPr lang="en-US" b="1" dirty="0" err="1" smtClean="0">
                <a:latin typeface="Arial" pitchFamily="34" charset="0"/>
                <a:cs typeface="Arial" pitchFamily="34" charset="0"/>
              </a:rPr>
              <a:t>eran</a:t>
            </a:r>
            <a:r>
              <a:rPr lang="en-US" b="1" dirty="0" smtClean="0">
                <a:latin typeface="Arial" pitchFamily="34" charset="0"/>
                <a:cs typeface="Arial" pitchFamily="34" charset="0"/>
              </a:rPr>
              <a:t> </a:t>
            </a:r>
            <a:r>
              <a:rPr lang="en-US" b="1" dirty="0" err="1" smtClean="0">
                <a:latin typeface="Arial" pitchFamily="34" charset="0"/>
                <a:cs typeface="Arial" pitchFamily="34" charset="0"/>
              </a:rPr>
              <a:t>propriedade</a:t>
            </a:r>
            <a:r>
              <a:rPr lang="en-US" b="1" dirty="0" smtClean="0">
                <a:latin typeface="Arial" pitchFamily="34" charset="0"/>
                <a:cs typeface="Arial" pitchFamily="34" charset="0"/>
              </a:rPr>
              <a:t> del Estado y </a:t>
            </a:r>
            <a:r>
              <a:rPr lang="en-US" b="1" dirty="0" err="1" smtClean="0">
                <a:latin typeface="Arial" pitchFamily="34" charset="0"/>
                <a:cs typeface="Arial" pitchFamily="34" charset="0"/>
              </a:rPr>
              <a:t>operados</a:t>
            </a:r>
            <a:r>
              <a:rPr lang="en-US" b="1" dirty="0" smtClean="0">
                <a:latin typeface="Arial" pitchFamily="34" charset="0"/>
                <a:cs typeface="Arial" pitchFamily="34" charset="0"/>
              </a:rPr>
              <a:t> </a:t>
            </a:r>
            <a:r>
              <a:rPr lang="en-US" b="1" dirty="0" err="1" smtClean="0">
                <a:latin typeface="Arial" pitchFamily="34" charset="0"/>
                <a:cs typeface="Arial" pitchFamily="34" charset="0"/>
              </a:rPr>
              <a:t>por</a:t>
            </a:r>
            <a:r>
              <a:rPr lang="en-US" b="1" dirty="0" smtClean="0">
                <a:latin typeface="Arial" pitchFamily="34" charset="0"/>
                <a:cs typeface="Arial" pitchFamily="34" charset="0"/>
              </a:rPr>
              <a:t> </a:t>
            </a:r>
            <a:r>
              <a:rPr lang="en-US" b="1" dirty="0" err="1" smtClean="0">
                <a:latin typeface="Arial" pitchFamily="34" charset="0"/>
                <a:cs typeface="Arial" pitchFamily="34" charset="0"/>
              </a:rPr>
              <a:t>una</a:t>
            </a:r>
            <a:r>
              <a:rPr lang="en-US" b="1" dirty="0" smtClean="0">
                <a:latin typeface="Arial" pitchFamily="34" charset="0"/>
                <a:cs typeface="Arial" pitchFamily="34" charset="0"/>
              </a:rPr>
              <a:t> </a:t>
            </a:r>
            <a:r>
              <a:rPr lang="en-US" b="1" dirty="0" err="1" smtClean="0">
                <a:latin typeface="Arial" pitchFamily="34" charset="0"/>
                <a:cs typeface="Arial" pitchFamily="34" charset="0"/>
              </a:rPr>
              <a:t>Empresa</a:t>
            </a:r>
            <a:r>
              <a:rPr lang="en-US" b="1" dirty="0" smtClean="0">
                <a:latin typeface="Arial" pitchFamily="34" charset="0"/>
                <a:cs typeface="Arial" pitchFamily="34" charset="0"/>
              </a:rPr>
              <a:t> del Estado</a:t>
            </a:r>
          </a:p>
          <a:p>
            <a:pPr algn="ctr">
              <a:buNone/>
            </a:pPr>
            <a:endParaRPr lang="en-US" b="1" dirty="0" smtClean="0">
              <a:latin typeface="Arial" pitchFamily="34" charset="0"/>
              <a:cs typeface="Arial" pitchFamily="34" charset="0"/>
            </a:endParaRPr>
          </a:p>
          <a:p>
            <a:r>
              <a:rPr lang="en-US" sz="3400" b="1" dirty="0" smtClean="0"/>
              <a:t>Argentina</a:t>
            </a:r>
            <a:r>
              <a:rPr lang="en-US" sz="3400" dirty="0" smtClean="0"/>
              <a:t> :</a:t>
            </a:r>
            <a:r>
              <a:rPr lang="en-US" dirty="0" smtClean="0"/>
              <a:t>  En </a:t>
            </a:r>
            <a:r>
              <a:rPr lang="en-US" dirty="0"/>
              <a:t>1994, </a:t>
            </a:r>
            <a:r>
              <a:rPr lang="en-US" dirty="0" smtClean="0"/>
              <a:t>el </a:t>
            </a:r>
            <a:r>
              <a:rPr lang="en-US" dirty="0" err="1" smtClean="0"/>
              <a:t>Gobierno</a:t>
            </a:r>
            <a:r>
              <a:rPr lang="en-US" dirty="0" smtClean="0"/>
              <a:t> de Argentina </a:t>
            </a:r>
            <a:r>
              <a:rPr lang="en-US" dirty="0" err="1" smtClean="0"/>
              <a:t>decidió</a:t>
            </a:r>
            <a:r>
              <a:rPr lang="en-US" dirty="0" smtClean="0"/>
              <a:t> </a:t>
            </a:r>
            <a:r>
              <a:rPr lang="en-US" dirty="0" err="1" smtClean="0"/>
              <a:t>concessionar</a:t>
            </a:r>
            <a:r>
              <a:rPr lang="en-US" dirty="0" smtClean="0"/>
              <a:t> al sector </a:t>
            </a:r>
            <a:r>
              <a:rPr lang="en-US" dirty="0" err="1" smtClean="0"/>
              <a:t>privado</a:t>
            </a:r>
            <a:r>
              <a:rPr lang="en-US" dirty="0" smtClean="0"/>
              <a:t> la </a:t>
            </a:r>
            <a:r>
              <a:rPr lang="en-US" dirty="0" err="1" smtClean="0"/>
              <a:t>operación</a:t>
            </a:r>
            <a:r>
              <a:rPr lang="en-US" dirty="0" smtClean="0"/>
              <a:t> y </a:t>
            </a:r>
            <a:r>
              <a:rPr lang="en-US" dirty="0" err="1" smtClean="0"/>
              <a:t>mantenimiento</a:t>
            </a:r>
            <a:r>
              <a:rPr lang="en-US" dirty="0" smtClean="0"/>
              <a:t> de</a:t>
            </a:r>
            <a:r>
              <a:rPr lang="en-US" b="1" dirty="0" smtClean="0"/>
              <a:t>  </a:t>
            </a:r>
            <a:r>
              <a:rPr lang="en-US" b="1" dirty="0" err="1" smtClean="0"/>
              <a:t>las</a:t>
            </a:r>
            <a:r>
              <a:rPr lang="en-US" b="1" dirty="0" smtClean="0"/>
              <a:t> </a:t>
            </a:r>
            <a:r>
              <a:rPr lang="en-US" b="1" dirty="0" err="1" smtClean="0"/>
              <a:t>lineas</a:t>
            </a:r>
            <a:r>
              <a:rPr lang="en-US" b="1" dirty="0" smtClean="0"/>
              <a:t> </a:t>
            </a:r>
            <a:r>
              <a:rPr lang="en-US" b="1" dirty="0" err="1" smtClean="0"/>
              <a:t>suburbanas</a:t>
            </a:r>
            <a:r>
              <a:rPr lang="en-US" b="1" dirty="0" smtClean="0"/>
              <a:t>  </a:t>
            </a:r>
            <a:r>
              <a:rPr lang="en-US" b="1" dirty="0" err="1" smtClean="0"/>
              <a:t>frroviarias</a:t>
            </a:r>
            <a:r>
              <a:rPr lang="en-US" b="1" dirty="0" smtClean="0"/>
              <a:t> </a:t>
            </a:r>
            <a:r>
              <a:rPr lang="en-US" dirty="0" smtClean="0"/>
              <a:t>  (</a:t>
            </a:r>
            <a:r>
              <a:rPr lang="en-US" dirty="0" err="1" smtClean="0"/>
              <a:t>por</a:t>
            </a:r>
            <a:r>
              <a:rPr lang="en-US" dirty="0" smtClean="0"/>
              <a:t> 10  </a:t>
            </a:r>
            <a:r>
              <a:rPr lang="en-US" dirty="0" err="1" smtClean="0"/>
              <a:t>años</a:t>
            </a:r>
            <a:r>
              <a:rPr lang="en-US" dirty="0" smtClean="0"/>
              <a:t>) </a:t>
            </a:r>
            <a:r>
              <a:rPr lang="en-US" dirty="0" smtClean="0"/>
              <a:t>y el Metro (</a:t>
            </a:r>
            <a:r>
              <a:rPr lang="en-US" dirty="0" err="1" smtClean="0"/>
              <a:t>Subte</a:t>
            </a:r>
            <a:r>
              <a:rPr lang="en-US" dirty="0" smtClean="0"/>
              <a:t>) de  </a:t>
            </a:r>
            <a:r>
              <a:rPr lang="en-US" dirty="0"/>
              <a:t>Buenos Aires </a:t>
            </a:r>
            <a:r>
              <a:rPr lang="en-US" dirty="0" smtClean="0"/>
              <a:t> (</a:t>
            </a:r>
            <a:r>
              <a:rPr lang="en-US" dirty="0" err="1" smtClean="0"/>
              <a:t>por</a:t>
            </a:r>
            <a:r>
              <a:rPr lang="en-US" dirty="0" smtClean="0"/>
              <a:t> 20  </a:t>
            </a:r>
            <a:r>
              <a:rPr lang="en-US" dirty="0" err="1" smtClean="0"/>
              <a:t>años</a:t>
            </a:r>
            <a:r>
              <a:rPr lang="en-US" dirty="0" smtClean="0"/>
              <a:t>).  Las </a:t>
            </a:r>
            <a:r>
              <a:rPr lang="en-US" dirty="0" err="1" smtClean="0"/>
              <a:t>concesiones</a:t>
            </a:r>
            <a:r>
              <a:rPr lang="en-US" dirty="0" smtClean="0"/>
              <a:t> </a:t>
            </a:r>
            <a:r>
              <a:rPr lang="en-US" dirty="0" err="1" smtClean="0"/>
              <a:t>tenían</a:t>
            </a:r>
            <a:r>
              <a:rPr lang="en-US" dirty="0" smtClean="0"/>
              <a:t> un </a:t>
            </a:r>
            <a:r>
              <a:rPr lang="en-US" dirty="0" err="1" smtClean="0"/>
              <a:t>subsídio</a:t>
            </a:r>
            <a:r>
              <a:rPr lang="en-US" dirty="0" smtClean="0"/>
              <a:t> de </a:t>
            </a:r>
            <a:r>
              <a:rPr lang="en-US" dirty="0" err="1" smtClean="0"/>
              <a:t>operación</a:t>
            </a:r>
            <a:r>
              <a:rPr lang="en-US" dirty="0" smtClean="0"/>
              <a:t> </a:t>
            </a:r>
            <a:r>
              <a:rPr lang="en-US" dirty="0" err="1" smtClean="0"/>
              <a:t>decreciente</a:t>
            </a:r>
            <a:r>
              <a:rPr lang="en-US" dirty="0" smtClean="0"/>
              <a:t>  (</a:t>
            </a:r>
            <a:r>
              <a:rPr lang="en-US" dirty="0" err="1" smtClean="0"/>
              <a:t>llegando</a:t>
            </a:r>
            <a:r>
              <a:rPr lang="en-US" dirty="0" smtClean="0"/>
              <a:t> a zero al final de </a:t>
            </a:r>
            <a:r>
              <a:rPr lang="en-US" dirty="0" err="1" smtClean="0"/>
              <a:t>algunos</a:t>
            </a:r>
            <a:r>
              <a:rPr lang="en-US" dirty="0" smtClean="0"/>
              <a:t> </a:t>
            </a:r>
            <a:r>
              <a:rPr lang="en-US" dirty="0" err="1" smtClean="0"/>
              <a:t>años</a:t>
            </a:r>
            <a:r>
              <a:rPr lang="en-US" dirty="0" smtClean="0"/>
              <a:t>) y </a:t>
            </a:r>
            <a:r>
              <a:rPr lang="en-US" dirty="0" err="1" smtClean="0"/>
              <a:t>obligaciones</a:t>
            </a:r>
            <a:r>
              <a:rPr lang="en-US" dirty="0" smtClean="0"/>
              <a:t> de </a:t>
            </a:r>
            <a:r>
              <a:rPr lang="en-US" dirty="0" err="1" smtClean="0"/>
              <a:t>inversión</a:t>
            </a:r>
            <a:r>
              <a:rPr lang="en-US" dirty="0" smtClean="0"/>
              <a:t> </a:t>
            </a:r>
            <a:r>
              <a:rPr lang="en-US" dirty="0" err="1" smtClean="0"/>
              <a:t>financiadas</a:t>
            </a:r>
            <a:r>
              <a:rPr lang="en-US" dirty="0" smtClean="0"/>
              <a:t> </a:t>
            </a:r>
            <a:r>
              <a:rPr lang="en-US" dirty="0" err="1" smtClean="0"/>
              <a:t>por</a:t>
            </a:r>
            <a:r>
              <a:rPr lang="en-US" dirty="0" smtClean="0"/>
              <a:t> el Estado.</a:t>
            </a:r>
          </a:p>
          <a:p>
            <a:endParaRPr lang="en-US" b="1" i="1" dirty="0" smtClean="0">
              <a:solidFill>
                <a:srgbClr val="FF0000"/>
              </a:solidFill>
            </a:endParaRPr>
          </a:p>
          <a:p>
            <a:r>
              <a:rPr lang="en-US" b="1" i="1" dirty="0" smtClean="0">
                <a:solidFill>
                  <a:srgbClr val="FF0000"/>
                </a:solidFill>
              </a:rPr>
              <a:t>En la </a:t>
            </a:r>
            <a:r>
              <a:rPr lang="en-US" b="1" i="1" dirty="0" err="1" smtClean="0">
                <a:solidFill>
                  <a:srgbClr val="FF0000"/>
                </a:solidFill>
              </a:rPr>
              <a:t>década</a:t>
            </a:r>
            <a:r>
              <a:rPr lang="en-US" b="1" i="1" dirty="0" smtClean="0">
                <a:solidFill>
                  <a:srgbClr val="FF0000"/>
                </a:solidFill>
              </a:rPr>
              <a:t>  de  90 </a:t>
            </a:r>
            <a:r>
              <a:rPr lang="en-US" b="1" i="1" dirty="0" err="1" smtClean="0">
                <a:solidFill>
                  <a:srgbClr val="FF0000"/>
                </a:solidFill>
              </a:rPr>
              <a:t>este</a:t>
            </a:r>
            <a:r>
              <a:rPr lang="en-US" b="1" i="1" dirty="0" smtClean="0">
                <a:solidFill>
                  <a:srgbClr val="FF0000"/>
                </a:solidFill>
              </a:rPr>
              <a:t> </a:t>
            </a:r>
            <a:r>
              <a:rPr lang="en-US" b="1" i="1" dirty="0" err="1" smtClean="0">
                <a:solidFill>
                  <a:srgbClr val="FF0000"/>
                </a:solidFill>
              </a:rPr>
              <a:t>fué</a:t>
            </a:r>
            <a:r>
              <a:rPr lang="en-US" b="1" i="1" dirty="0" smtClean="0">
                <a:solidFill>
                  <a:srgbClr val="FF0000"/>
                </a:solidFill>
              </a:rPr>
              <a:t> un </a:t>
            </a:r>
            <a:r>
              <a:rPr lang="en-US" b="1" i="1" dirty="0" err="1" smtClean="0">
                <a:solidFill>
                  <a:srgbClr val="FF0000"/>
                </a:solidFill>
              </a:rPr>
              <a:t>esfuerzo</a:t>
            </a:r>
            <a:r>
              <a:rPr lang="en-US" b="1" i="1" dirty="0" smtClean="0">
                <a:solidFill>
                  <a:srgbClr val="FF0000"/>
                </a:solidFill>
              </a:rPr>
              <a:t> </a:t>
            </a:r>
            <a:r>
              <a:rPr lang="en-US" b="1" i="1" dirty="0" err="1" smtClean="0">
                <a:solidFill>
                  <a:srgbClr val="FF0000"/>
                </a:solidFill>
              </a:rPr>
              <a:t>pionero</a:t>
            </a:r>
            <a:r>
              <a:rPr lang="en-US" b="1" i="1" dirty="0" smtClean="0">
                <a:solidFill>
                  <a:srgbClr val="FF0000"/>
                </a:solidFill>
              </a:rPr>
              <a:t> de un </a:t>
            </a:r>
            <a:r>
              <a:rPr lang="en-US" b="1" i="1" dirty="0" err="1" smtClean="0">
                <a:solidFill>
                  <a:srgbClr val="FF0000"/>
                </a:solidFill>
              </a:rPr>
              <a:t>gobierno</a:t>
            </a:r>
            <a:r>
              <a:rPr lang="en-US" b="1" i="1" dirty="0" smtClean="0">
                <a:solidFill>
                  <a:srgbClr val="FF0000"/>
                </a:solidFill>
              </a:rPr>
              <a:t> </a:t>
            </a:r>
            <a:r>
              <a:rPr lang="en-US" b="1" i="1" dirty="0" err="1" smtClean="0">
                <a:solidFill>
                  <a:srgbClr val="FF0000"/>
                </a:solidFill>
              </a:rPr>
              <a:t>nacional</a:t>
            </a:r>
            <a:r>
              <a:rPr lang="en-US" b="1" i="1" dirty="0" smtClean="0">
                <a:solidFill>
                  <a:srgbClr val="FF0000"/>
                </a:solidFill>
              </a:rPr>
              <a:t> </a:t>
            </a:r>
            <a:r>
              <a:rPr lang="en-US" b="1" i="1" dirty="0" err="1" smtClean="0">
                <a:solidFill>
                  <a:srgbClr val="FF0000"/>
                </a:solidFill>
              </a:rPr>
              <a:t>buscando</a:t>
            </a:r>
            <a:r>
              <a:rPr lang="en-US" b="1" i="1" dirty="0" smtClean="0">
                <a:solidFill>
                  <a:srgbClr val="FF0000"/>
                </a:solidFill>
              </a:rPr>
              <a:t> </a:t>
            </a:r>
            <a:r>
              <a:rPr lang="en-US" b="1" i="1" dirty="0" err="1" smtClean="0">
                <a:solidFill>
                  <a:srgbClr val="FF0000"/>
                </a:solidFill>
              </a:rPr>
              <a:t>mejorar</a:t>
            </a:r>
            <a:r>
              <a:rPr lang="en-US" b="1" i="1" dirty="0" smtClean="0">
                <a:solidFill>
                  <a:srgbClr val="FF0000"/>
                </a:solidFill>
              </a:rPr>
              <a:t> la </a:t>
            </a:r>
            <a:r>
              <a:rPr lang="en-US" b="1" i="1" dirty="0" err="1" smtClean="0">
                <a:solidFill>
                  <a:srgbClr val="FF0000"/>
                </a:solidFill>
              </a:rPr>
              <a:t>calidad</a:t>
            </a:r>
            <a:r>
              <a:rPr lang="en-US" b="1" i="1" dirty="0" smtClean="0">
                <a:solidFill>
                  <a:srgbClr val="FF0000"/>
                </a:solidFill>
              </a:rPr>
              <a:t> de </a:t>
            </a:r>
            <a:r>
              <a:rPr lang="en-US" b="1" i="1" dirty="0" err="1" smtClean="0">
                <a:solidFill>
                  <a:srgbClr val="FF0000"/>
                </a:solidFill>
              </a:rPr>
              <a:t>serviicio</a:t>
            </a:r>
            <a:r>
              <a:rPr lang="en-US" b="1" i="1" dirty="0" smtClean="0">
                <a:solidFill>
                  <a:srgbClr val="FF0000"/>
                </a:solidFill>
              </a:rPr>
              <a:t>  y </a:t>
            </a:r>
            <a:r>
              <a:rPr lang="en-US" b="1" i="1" dirty="0" err="1" smtClean="0">
                <a:solidFill>
                  <a:srgbClr val="FF0000"/>
                </a:solidFill>
              </a:rPr>
              <a:t>reducir</a:t>
            </a:r>
            <a:r>
              <a:rPr lang="en-US" b="1" i="1" dirty="0" smtClean="0">
                <a:solidFill>
                  <a:srgbClr val="FF0000"/>
                </a:solidFill>
              </a:rPr>
              <a:t> el </a:t>
            </a:r>
            <a:r>
              <a:rPr lang="en-US" b="1" i="1" dirty="0" err="1" smtClean="0">
                <a:solidFill>
                  <a:srgbClr val="FF0000"/>
                </a:solidFill>
              </a:rPr>
              <a:t>subsidio</a:t>
            </a:r>
            <a:r>
              <a:rPr lang="en-US" b="1" i="1" dirty="0" smtClean="0">
                <a:solidFill>
                  <a:srgbClr val="FF0000"/>
                </a:solidFill>
              </a:rPr>
              <a:t> </a:t>
            </a:r>
            <a:r>
              <a:rPr lang="en-US" b="1" i="1" dirty="0" err="1" smtClean="0">
                <a:solidFill>
                  <a:srgbClr val="FF0000"/>
                </a:solidFill>
              </a:rPr>
              <a:t>operativo</a:t>
            </a:r>
            <a:endParaRPr lang="en-US" b="1" i="1" dirty="0" smtClean="0">
              <a:solidFill>
                <a:srgbClr val="FF0000"/>
              </a:solidFill>
            </a:endParaRPr>
          </a:p>
          <a:p>
            <a:pPr>
              <a:buNone/>
            </a:pPr>
            <a:r>
              <a:rPr lang="en-US" dirty="0" smtClean="0"/>
              <a:t> </a:t>
            </a:r>
          </a:p>
          <a:p>
            <a:r>
              <a:rPr lang="en-US" sz="3800" b="1" dirty="0" err="1" smtClean="0"/>
              <a:t>Brasil</a:t>
            </a:r>
            <a:r>
              <a:rPr lang="en-US" sz="3800" b="1" dirty="0" smtClean="0"/>
              <a:t>:</a:t>
            </a:r>
            <a:r>
              <a:rPr lang="en-US" b="1" dirty="0" smtClean="0"/>
              <a:t> En </a:t>
            </a:r>
            <a:r>
              <a:rPr lang="en-US" b="1" dirty="0" smtClean="0"/>
              <a:t>1998</a:t>
            </a:r>
            <a:r>
              <a:rPr lang="en-US" dirty="0" smtClean="0"/>
              <a:t>, </a:t>
            </a:r>
            <a:r>
              <a:rPr lang="en-US" dirty="0" smtClean="0">
                <a:solidFill>
                  <a:srgbClr val="FF0000"/>
                </a:solidFill>
              </a:rPr>
              <a:t>el  </a:t>
            </a:r>
            <a:r>
              <a:rPr lang="en-US" b="1" dirty="0" smtClean="0">
                <a:solidFill>
                  <a:srgbClr val="FF0000"/>
                </a:solidFill>
              </a:rPr>
              <a:t>Estado de  Rio de Janeiro</a:t>
            </a:r>
            <a:r>
              <a:rPr lang="en-US" dirty="0" smtClean="0">
                <a:solidFill>
                  <a:srgbClr val="FF0000"/>
                </a:solidFill>
              </a:rPr>
              <a:t>, </a:t>
            </a:r>
            <a:r>
              <a:rPr lang="en-US" dirty="0" smtClean="0"/>
              <a:t>Brazil </a:t>
            </a:r>
            <a:r>
              <a:rPr lang="en-US" dirty="0" err="1" smtClean="0"/>
              <a:t>decidió</a:t>
            </a:r>
            <a:r>
              <a:rPr lang="en-US" dirty="0" smtClean="0"/>
              <a:t> </a:t>
            </a:r>
            <a:r>
              <a:rPr lang="en-US" dirty="0" err="1" smtClean="0"/>
              <a:t>concesionaral</a:t>
            </a:r>
            <a:r>
              <a:rPr lang="en-US" dirty="0" smtClean="0"/>
              <a:t> sector </a:t>
            </a:r>
            <a:r>
              <a:rPr lang="en-US" dirty="0" err="1" smtClean="0"/>
              <a:t>privado</a:t>
            </a:r>
            <a:r>
              <a:rPr lang="en-US" dirty="0" smtClean="0"/>
              <a:t>  </a:t>
            </a:r>
            <a:r>
              <a:rPr lang="en-US" dirty="0" err="1" smtClean="0"/>
              <a:t>su</a:t>
            </a:r>
            <a:r>
              <a:rPr lang="en-US" dirty="0" smtClean="0"/>
              <a:t> </a:t>
            </a:r>
            <a:r>
              <a:rPr lang="en-US" dirty="0" err="1" smtClean="0"/>
              <a:t>sistema</a:t>
            </a:r>
            <a:r>
              <a:rPr lang="en-US" dirty="0" smtClean="0"/>
              <a:t> </a:t>
            </a:r>
            <a:r>
              <a:rPr lang="en-US" dirty="0" err="1" smtClean="0"/>
              <a:t>suburbano</a:t>
            </a:r>
            <a:r>
              <a:rPr lang="en-US" dirty="0" smtClean="0"/>
              <a:t> </a:t>
            </a:r>
            <a:r>
              <a:rPr lang="en-US" dirty="0" err="1" smtClean="0"/>
              <a:t>ferroviário</a:t>
            </a:r>
            <a:r>
              <a:rPr lang="en-US" dirty="0" smtClean="0"/>
              <a:t>   (25 </a:t>
            </a:r>
            <a:r>
              <a:rPr lang="en-US" dirty="0" err="1" smtClean="0"/>
              <a:t>años</a:t>
            </a:r>
            <a:r>
              <a:rPr lang="en-US" dirty="0" smtClean="0"/>
              <a:t>) y el metro   (20 </a:t>
            </a:r>
            <a:r>
              <a:rPr lang="en-US" dirty="0" err="1" smtClean="0"/>
              <a:t>años</a:t>
            </a:r>
            <a:r>
              <a:rPr lang="en-US" dirty="0" smtClean="0"/>
              <a:t>).</a:t>
            </a:r>
          </a:p>
          <a:p>
            <a:endParaRPr lang="en-US" dirty="0" smtClean="0"/>
          </a:p>
          <a:p>
            <a:r>
              <a:rPr lang="en-US" dirty="0" smtClean="0"/>
              <a:t>En  Rio  </a:t>
            </a:r>
            <a:r>
              <a:rPr lang="en-US" dirty="0" err="1" smtClean="0"/>
              <a:t>fué</a:t>
            </a:r>
            <a:r>
              <a:rPr lang="en-US" dirty="0" smtClean="0"/>
              <a:t> </a:t>
            </a:r>
            <a:r>
              <a:rPr lang="en-US" dirty="0" err="1" smtClean="0"/>
              <a:t>también</a:t>
            </a:r>
            <a:r>
              <a:rPr lang="en-US" dirty="0" smtClean="0"/>
              <a:t> </a:t>
            </a:r>
            <a:r>
              <a:rPr lang="en-US" dirty="0" err="1" smtClean="0"/>
              <a:t>una</a:t>
            </a:r>
            <a:r>
              <a:rPr lang="en-US" dirty="0" smtClean="0"/>
              <a:t> </a:t>
            </a:r>
            <a:r>
              <a:rPr lang="en-US" dirty="0" err="1" smtClean="0"/>
              <a:t>concesión</a:t>
            </a:r>
            <a:r>
              <a:rPr lang="en-US" dirty="0" smtClean="0"/>
              <a:t> </a:t>
            </a:r>
            <a:r>
              <a:rPr lang="en-US" dirty="0" err="1" smtClean="0"/>
              <a:t>para</a:t>
            </a:r>
            <a:r>
              <a:rPr lang="en-US" dirty="0" smtClean="0"/>
              <a:t> </a:t>
            </a:r>
            <a:r>
              <a:rPr lang="en-US" dirty="0" err="1" smtClean="0"/>
              <a:t>operación</a:t>
            </a:r>
            <a:r>
              <a:rPr lang="en-US" dirty="0" smtClean="0"/>
              <a:t> y </a:t>
            </a:r>
            <a:r>
              <a:rPr lang="en-US" dirty="0" err="1" smtClean="0"/>
              <a:t>mantenimiento</a:t>
            </a:r>
            <a:r>
              <a:rPr lang="en-US" dirty="0" smtClean="0"/>
              <a:t> con </a:t>
            </a:r>
            <a:r>
              <a:rPr lang="en-US" dirty="0" err="1" smtClean="0"/>
              <a:t>obligaciones</a:t>
            </a:r>
            <a:r>
              <a:rPr lang="en-US" dirty="0" smtClean="0"/>
              <a:t> de </a:t>
            </a:r>
            <a:r>
              <a:rPr lang="en-US" dirty="0" err="1" smtClean="0"/>
              <a:t>inversión</a:t>
            </a:r>
            <a:r>
              <a:rPr lang="en-US" dirty="0" smtClean="0"/>
              <a:t> , sin </a:t>
            </a:r>
            <a:r>
              <a:rPr lang="en-US" dirty="0" err="1" smtClean="0"/>
              <a:t>subsídio</a:t>
            </a:r>
            <a:r>
              <a:rPr lang="en-US" dirty="0" smtClean="0"/>
              <a:t> </a:t>
            </a:r>
            <a:r>
              <a:rPr lang="en-US" dirty="0" err="1" smtClean="0"/>
              <a:t>operativo</a:t>
            </a:r>
            <a:r>
              <a:rPr lang="en-US" dirty="0" smtClean="0"/>
              <a:t> </a:t>
            </a:r>
            <a:r>
              <a:rPr lang="en-US" dirty="0" err="1" smtClean="0"/>
              <a:t>pero</a:t>
            </a:r>
            <a:r>
              <a:rPr lang="en-US" dirty="0" smtClean="0"/>
              <a:t> el </a:t>
            </a:r>
            <a:r>
              <a:rPr lang="en-US" dirty="0" err="1" smtClean="0"/>
              <a:t>estado</a:t>
            </a:r>
            <a:r>
              <a:rPr lang="en-US" dirty="0" smtClean="0"/>
              <a:t> </a:t>
            </a:r>
            <a:r>
              <a:rPr lang="en-US" dirty="0" err="1" smtClean="0"/>
              <a:t>tenia</a:t>
            </a:r>
            <a:r>
              <a:rPr lang="en-US" dirty="0" smtClean="0"/>
              <a:t> </a:t>
            </a:r>
            <a:r>
              <a:rPr lang="en-US" dirty="0" err="1" smtClean="0"/>
              <a:t>obligaciones</a:t>
            </a:r>
            <a:r>
              <a:rPr lang="en-US" dirty="0" smtClean="0"/>
              <a:t> de inversion .</a:t>
            </a:r>
          </a:p>
          <a:p>
            <a:r>
              <a:rPr lang="en-US" dirty="0" smtClean="0"/>
              <a:t>En el </a:t>
            </a:r>
            <a:r>
              <a:rPr lang="en-US" dirty="0" err="1" smtClean="0"/>
              <a:t>caso</a:t>
            </a:r>
            <a:r>
              <a:rPr lang="en-US" dirty="0" smtClean="0"/>
              <a:t> del </a:t>
            </a:r>
            <a:r>
              <a:rPr lang="en-US" dirty="0" err="1" smtClean="0"/>
              <a:t>Metrofué</a:t>
            </a:r>
            <a:r>
              <a:rPr lang="en-US" dirty="0" smtClean="0"/>
              <a:t> </a:t>
            </a:r>
            <a:r>
              <a:rPr lang="en-US" dirty="0" err="1" smtClean="0"/>
              <a:t>una</a:t>
            </a:r>
            <a:r>
              <a:rPr lang="en-US" dirty="0" smtClean="0"/>
              <a:t> </a:t>
            </a:r>
            <a:r>
              <a:rPr lang="en-US" dirty="0" err="1" smtClean="0"/>
              <a:t>concesión</a:t>
            </a:r>
            <a:r>
              <a:rPr lang="en-US" dirty="0" smtClean="0"/>
              <a:t> de </a:t>
            </a:r>
            <a:r>
              <a:rPr lang="en-US" dirty="0" err="1" smtClean="0"/>
              <a:t>operación</a:t>
            </a:r>
            <a:r>
              <a:rPr lang="en-US" dirty="0" smtClean="0"/>
              <a:t> y </a:t>
            </a:r>
            <a:r>
              <a:rPr lang="en-US" dirty="0" err="1" smtClean="0"/>
              <a:t>mantenimiento</a:t>
            </a:r>
            <a:r>
              <a:rPr lang="en-US" dirty="0" smtClean="0"/>
              <a:t> sin </a:t>
            </a:r>
            <a:r>
              <a:rPr lang="en-US" dirty="0" err="1" smtClean="0"/>
              <a:t>subsidio</a:t>
            </a:r>
            <a:r>
              <a:rPr lang="en-US" dirty="0" smtClean="0"/>
              <a:t> </a:t>
            </a:r>
            <a:r>
              <a:rPr lang="en-US" dirty="0" err="1" smtClean="0"/>
              <a:t>operativo</a:t>
            </a:r>
            <a:endParaRPr lang="en-US" dirty="0" smtClean="0"/>
          </a:p>
          <a:p>
            <a:endParaRPr lang="en-US" dirty="0" smtClean="0"/>
          </a:p>
          <a:p>
            <a:endParaRPr lang="en-US"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228600" y="0"/>
            <a:ext cx="8458200" cy="6858000"/>
          </a:xfrm>
          <a:prstGeom prst="rect">
            <a:avLst/>
          </a:prstGeom>
        </p:spPr>
        <p:txBody>
          <a:bodyPr vert="horz">
            <a:normAutofit fontScale="2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None/>
            </a:pPr>
            <a:r>
              <a:rPr lang="en-US" sz="9600" b="1" dirty="0" err="1" smtClean="0">
                <a:latin typeface="Arial" pitchFamily="34" charset="0"/>
                <a:cs typeface="Arial" pitchFamily="34" charset="0"/>
              </a:rPr>
              <a:t>Sistemas</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Nuevos</a:t>
            </a:r>
            <a:r>
              <a:rPr lang="en-US" sz="9600" b="1" dirty="0" smtClean="0">
                <a:latin typeface="Arial" pitchFamily="34" charset="0"/>
                <a:cs typeface="Arial" pitchFamily="34" charset="0"/>
              </a:rPr>
              <a:t> (Greenfield</a:t>
            </a:r>
            <a:r>
              <a:rPr lang="en-US" sz="9600" b="1" dirty="0" smtClean="0">
                <a:solidFill>
                  <a:schemeClr val="accent5"/>
                </a:solidFill>
                <a:latin typeface="Arial" pitchFamily="34" charset="0"/>
                <a:cs typeface="Arial" pitchFamily="34" charset="0"/>
              </a:rPr>
              <a:t>)</a:t>
            </a:r>
            <a:endParaRPr lang="en-US" sz="9600" b="1" dirty="0" smtClean="0">
              <a:solidFill>
                <a:schemeClr val="accent5"/>
              </a:solidFill>
              <a:latin typeface="Arial" pitchFamily="34" charset="0"/>
              <a:cs typeface="Arial" pitchFamily="34" charset="0"/>
            </a:endParaRPr>
          </a:p>
          <a:p>
            <a:endParaRPr lang="en-US" sz="7200" dirty="0" smtClean="0"/>
          </a:p>
          <a:p>
            <a:r>
              <a:rPr lang="en-US" sz="7200" b="1" dirty="0" err="1" smtClean="0"/>
              <a:t>Brasil</a:t>
            </a:r>
            <a:r>
              <a:rPr lang="en-US" sz="7200" b="1" dirty="0" smtClean="0"/>
              <a:t>:</a:t>
            </a:r>
            <a:r>
              <a:rPr lang="en-US" sz="7200" dirty="0" smtClean="0"/>
              <a:t> </a:t>
            </a:r>
            <a:r>
              <a:rPr lang="en-US" sz="7200" dirty="0" smtClean="0"/>
              <a:t>En </a:t>
            </a:r>
            <a:r>
              <a:rPr lang="en-US" sz="7200" dirty="0" smtClean="0"/>
              <a:t>2006, el Estado de </a:t>
            </a:r>
            <a:r>
              <a:rPr lang="en-US" sz="7200" b="1" dirty="0" smtClean="0"/>
              <a:t> São Paulo  </a:t>
            </a:r>
            <a:r>
              <a:rPr lang="en-US" sz="7200" b="1" dirty="0" err="1" smtClean="0"/>
              <a:t>firmó</a:t>
            </a:r>
            <a:r>
              <a:rPr lang="en-US" sz="7200" b="1" dirty="0" smtClean="0"/>
              <a:t>  un </a:t>
            </a:r>
            <a:r>
              <a:rPr lang="en-US" sz="7200" dirty="0" smtClean="0"/>
              <a:t> PPP </a:t>
            </a:r>
            <a:r>
              <a:rPr lang="en-US" sz="7200" dirty="0" err="1" smtClean="0"/>
              <a:t>para</a:t>
            </a:r>
            <a:r>
              <a:rPr lang="en-US" sz="7200" dirty="0" smtClean="0"/>
              <a:t> la </a:t>
            </a:r>
            <a:r>
              <a:rPr lang="en-US" sz="7200" dirty="0" err="1" smtClean="0"/>
              <a:t>operación</a:t>
            </a:r>
            <a:r>
              <a:rPr lang="en-US" sz="7200" dirty="0" smtClean="0"/>
              <a:t> y </a:t>
            </a:r>
            <a:r>
              <a:rPr lang="en-US" sz="7200" dirty="0" err="1" smtClean="0"/>
              <a:t>mantenimiento</a:t>
            </a:r>
            <a:r>
              <a:rPr lang="en-US" sz="7200" dirty="0" smtClean="0"/>
              <a:t> de la Linea 4 del Metro de São Paulo . </a:t>
            </a:r>
            <a:endParaRPr lang="en-US" sz="7200" dirty="0" smtClean="0"/>
          </a:p>
          <a:p>
            <a:r>
              <a:rPr lang="en-US" sz="7200" dirty="0" smtClean="0"/>
              <a:t>El </a:t>
            </a:r>
            <a:r>
              <a:rPr lang="en-US" sz="7200" dirty="0" smtClean="0"/>
              <a:t>sector </a:t>
            </a:r>
            <a:r>
              <a:rPr lang="en-US" sz="7200" dirty="0" err="1" smtClean="0"/>
              <a:t>privado</a:t>
            </a:r>
            <a:r>
              <a:rPr lang="en-US" sz="7200" dirty="0" smtClean="0"/>
              <a:t> </a:t>
            </a:r>
            <a:r>
              <a:rPr lang="en-US" sz="7200" dirty="0" err="1" smtClean="0"/>
              <a:t>suministraria</a:t>
            </a:r>
            <a:r>
              <a:rPr lang="en-US" sz="7200" dirty="0" smtClean="0"/>
              <a:t> el material </a:t>
            </a:r>
            <a:r>
              <a:rPr lang="en-US" sz="7200" dirty="0" err="1" smtClean="0"/>
              <a:t>rodante</a:t>
            </a:r>
            <a:r>
              <a:rPr lang="en-US" sz="7200" dirty="0" smtClean="0"/>
              <a:t> y </a:t>
            </a:r>
            <a:r>
              <a:rPr lang="en-US" sz="7200" dirty="0" err="1" smtClean="0"/>
              <a:t>sistemas</a:t>
            </a:r>
            <a:r>
              <a:rPr lang="en-US" sz="7200" dirty="0" smtClean="0"/>
              <a:t> y </a:t>
            </a:r>
            <a:r>
              <a:rPr lang="en-US" sz="7200" dirty="0" err="1" smtClean="0"/>
              <a:t>operaria</a:t>
            </a:r>
            <a:r>
              <a:rPr lang="en-US" sz="7200" dirty="0" smtClean="0"/>
              <a:t> el </a:t>
            </a:r>
            <a:r>
              <a:rPr lang="en-US" sz="7200" dirty="0" err="1" smtClean="0"/>
              <a:t>sistema</a:t>
            </a:r>
            <a:r>
              <a:rPr lang="en-US" sz="7200" dirty="0" smtClean="0"/>
              <a:t> </a:t>
            </a:r>
            <a:r>
              <a:rPr lang="en-US" sz="7200" dirty="0" err="1" smtClean="0"/>
              <a:t>por</a:t>
            </a:r>
            <a:r>
              <a:rPr lang="en-US" sz="7200" dirty="0" smtClean="0"/>
              <a:t> 30 </a:t>
            </a:r>
            <a:r>
              <a:rPr lang="en-US" sz="7200" dirty="0" err="1" smtClean="0"/>
              <a:t>años</a:t>
            </a:r>
            <a:r>
              <a:rPr lang="en-US" sz="7200" dirty="0" smtClean="0"/>
              <a:t>.  Este </a:t>
            </a:r>
            <a:r>
              <a:rPr lang="en-US" sz="7200" dirty="0" err="1" smtClean="0"/>
              <a:t>fué</a:t>
            </a:r>
            <a:r>
              <a:rPr lang="en-US" sz="7200" dirty="0" smtClean="0"/>
              <a:t> el </a:t>
            </a:r>
            <a:r>
              <a:rPr lang="en-US" sz="7200" dirty="0" err="1" smtClean="0"/>
              <a:t>primero</a:t>
            </a:r>
            <a:r>
              <a:rPr lang="en-US" sz="7200" dirty="0" smtClean="0"/>
              <a:t> </a:t>
            </a:r>
            <a:r>
              <a:rPr lang="en-US" sz="7200" b="1" i="1" dirty="0" smtClean="0">
                <a:solidFill>
                  <a:srgbClr val="FF0000"/>
                </a:solidFill>
              </a:rPr>
              <a:t> PPP en Brazil y el </a:t>
            </a:r>
            <a:r>
              <a:rPr lang="en-US" sz="7200" b="1" i="1" dirty="0" err="1" smtClean="0">
                <a:solidFill>
                  <a:srgbClr val="FF0000"/>
                </a:solidFill>
              </a:rPr>
              <a:t>primero</a:t>
            </a:r>
            <a:r>
              <a:rPr lang="en-US" sz="7200" b="1" i="1" dirty="0" smtClean="0">
                <a:solidFill>
                  <a:srgbClr val="FF0000"/>
                </a:solidFill>
              </a:rPr>
              <a:t> con </a:t>
            </a:r>
            <a:r>
              <a:rPr lang="en-US" sz="7200" b="1" i="1" dirty="0" err="1" smtClean="0">
                <a:solidFill>
                  <a:srgbClr val="FF0000"/>
                </a:solidFill>
              </a:rPr>
              <a:t>fuertes</a:t>
            </a:r>
            <a:r>
              <a:rPr lang="en-US" sz="7200" b="1" i="1" dirty="0" smtClean="0">
                <a:solidFill>
                  <a:srgbClr val="FF0000"/>
                </a:solidFill>
              </a:rPr>
              <a:t> </a:t>
            </a:r>
            <a:r>
              <a:rPr lang="en-US" sz="7200" b="1" i="1" dirty="0" err="1" smtClean="0">
                <a:solidFill>
                  <a:srgbClr val="FF0000"/>
                </a:solidFill>
              </a:rPr>
              <a:t>inversiones</a:t>
            </a:r>
            <a:r>
              <a:rPr lang="en-US" sz="7200" b="1" i="1" dirty="0" smtClean="0">
                <a:solidFill>
                  <a:srgbClr val="FF0000"/>
                </a:solidFill>
              </a:rPr>
              <a:t> del sector </a:t>
            </a:r>
            <a:r>
              <a:rPr lang="en-US" sz="7200" b="1" i="1" dirty="0" err="1" smtClean="0">
                <a:solidFill>
                  <a:srgbClr val="FF0000"/>
                </a:solidFill>
              </a:rPr>
              <a:t>privado</a:t>
            </a:r>
            <a:r>
              <a:rPr lang="en-US" sz="7200" b="1" i="1" dirty="0" smtClean="0">
                <a:solidFill>
                  <a:srgbClr val="FF0000"/>
                </a:solidFill>
              </a:rPr>
              <a:t>  (</a:t>
            </a:r>
            <a:r>
              <a:rPr lang="en-US" sz="7200" b="1" i="1" dirty="0" err="1" smtClean="0">
                <a:solidFill>
                  <a:srgbClr val="FF0000"/>
                </a:solidFill>
              </a:rPr>
              <a:t>cerca</a:t>
            </a:r>
            <a:r>
              <a:rPr lang="en-US" sz="7200" b="1" i="1" dirty="0" smtClean="0">
                <a:solidFill>
                  <a:srgbClr val="FF0000"/>
                </a:solidFill>
              </a:rPr>
              <a:t> de 28%  del  total de </a:t>
            </a:r>
            <a:r>
              <a:rPr lang="en-US" sz="7200" b="1" i="1" dirty="0" err="1" smtClean="0">
                <a:solidFill>
                  <a:srgbClr val="FF0000"/>
                </a:solidFill>
              </a:rPr>
              <a:t>inversión</a:t>
            </a:r>
            <a:r>
              <a:rPr lang="en-US" sz="7200" b="1" i="1" dirty="0" smtClean="0">
                <a:solidFill>
                  <a:srgbClr val="FF0000"/>
                </a:solidFill>
              </a:rPr>
              <a:t> de la Linea 4)</a:t>
            </a:r>
          </a:p>
          <a:p>
            <a:r>
              <a:rPr lang="en-US" sz="7200" b="1" i="1" dirty="0" smtClean="0"/>
              <a:t>En </a:t>
            </a:r>
            <a:r>
              <a:rPr lang="en-US" sz="7200" b="1" i="1" dirty="0" smtClean="0"/>
              <a:t>2010, la CPTM de São Paulo </a:t>
            </a:r>
            <a:r>
              <a:rPr lang="en-US" sz="7200" b="1" i="1" dirty="0" err="1" smtClean="0"/>
              <a:t>firmó</a:t>
            </a:r>
            <a:r>
              <a:rPr lang="en-US" sz="7200" b="1" i="1" dirty="0" smtClean="0"/>
              <a:t> </a:t>
            </a:r>
            <a:r>
              <a:rPr lang="en-US" sz="7200" b="1" i="1" dirty="0" err="1" smtClean="0"/>
              <a:t>una</a:t>
            </a:r>
            <a:r>
              <a:rPr lang="en-US" sz="7200" b="1" i="1" dirty="0" smtClean="0"/>
              <a:t> </a:t>
            </a:r>
            <a:r>
              <a:rPr lang="en-US" sz="7200" b="1" i="1" dirty="0" err="1" smtClean="0"/>
              <a:t>concesión</a:t>
            </a:r>
            <a:r>
              <a:rPr lang="en-US" sz="7200" b="1" i="1" dirty="0" smtClean="0"/>
              <a:t> con CAF </a:t>
            </a:r>
            <a:r>
              <a:rPr lang="en-US" sz="7200" b="1" i="1" dirty="0" err="1" smtClean="0"/>
              <a:t>para</a:t>
            </a:r>
            <a:r>
              <a:rPr lang="en-US" sz="7200" b="1" i="1" dirty="0" smtClean="0"/>
              <a:t> la </a:t>
            </a:r>
            <a:r>
              <a:rPr lang="en-US" sz="7200" b="1" i="1" dirty="0" err="1" smtClean="0"/>
              <a:t>provisón</a:t>
            </a:r>
            <a:r>
              <a:rPr lang="en-US" sz="7200" b="1" i="1" dirty="0" smtClean="0"/>
              <a:t> de </a:t>
            </a:r>
            <a:r>
              <a:rPr lang="en-US" sz="7200" b="1" i="1" dirty="0" err="1" smtClean="0"/>
              <a:t>trenes</a:t>
            </a:r>
            <a:r>
              <a:rPr lang="en-US" sz="7200" b="1" i="1" dirty="0" smtClean="0"/>
              <a:t>  </a:t>
            </a:r>
            <a:r>
              <a:rPr lang="en-US" sz="7200" b="1" i="1" dirty="0" err="1" smtClean="0"/>
              <a:t>nuevos</a:t>
            </a:r>
            <a:r>
              <a:rPr lang="en-US" sz="7200" b="1" i="1" dirty="0" smtClean="0"/>
              <a:t> y </a:t>
            </a:r>
            <a:r>
              <a:rPr lang="en-US" sz="7200" b="1" i="1" dirty="0" err="1" smtClean="0"/>
              <a:t>rehabilitación</a:t>
            </a:r>
            <a:r>
              <a:rPr lang="en-US" sz="7200" b="1" i="1" dirty="0" smtClean="0"/>
              <a:t> de </a:t>
            </a:r>
            <a:r>
              <a:rPr lang="en-US" sz="7200" b="1" i="1" dirty="0" err="1" smtClean="0"/>
              <a:t>trenes</a:t>
            </a:r>
            <a:r>
              <a:rPr lang="en-US" sz="7200" b="1" i="1" dirty="0" smtClean="0"/>
              <a:t> </a:t>
            </a:r>
            <a:r>
              <a:rPr lang="en-US" sz="7200" b="1" i="1" dirty="0" err="1" smtClean="0"/>
              <a:t>existentes</a:t>
            </a:r>
            <a:endParaRPr lang="en-US" sz="7200" b="1" i="1" dirty="0" smtClean="0"/>
          </a:p>
          <a:p>
            <a:pPr algn="ctr">
              <a:buNone/>
            </a:pPr>
            <a:endParaRPr lang="en-US" sz="9600" b="1" dirty="0" smtClean="0">
              <a:latin typeface="Arial" pitchFamily="34" charset="0"/>
              <a:cs typeface="Arial" pitchFamily="34" charset="0"/>
            </a:endParaRPr>
          </a:p>
          <a:p>
            <a:pPr algn="ctr">
              <a:buNone/>
            </a:pPr>
            <a:r>
              <a:rPr lang="en-US" sz="9600" b="1" dirty="0" smtClean="0">
                <a:latin typeface="Arial" pitchFamily="34" charset="0"/>
                <a:cs typeface="Arial" pitchFamily="34" charset="0"/>
              </a:rPr>
              <a:t>Extension </a:t>
            </a:r>
            <a:r>
              <a:rPr lang="en-US" sz="9600" b="1" dirty="0" smtClean="0">
                <a:latin typeface="Arial" pitchFamily="34" charset="0"/>
                <a:cs typeface="Arial" pitchFamily="34" charset="0"/>
              </a:rPr>
              <a:t>de  </a:t>
            </a:r>
            <a:r>
              <a:rPr lang="en-US" sz="9600" b="1" dirty="0" err="1" smtClean="0">
                <a:latin typeface="Arial" pitchFamily="34" charset="0"/>
                <a:cs typeface="Arial" pitchFamily="34" charset="0"/>
              </a:rPr>
              <a:t>Concesiones</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existentes</a:t>
            </a:r>
            <a:endParaRPr lang="en-US" sz="9600" b="1" dirty="0" smtClean="0">
              <a:latin typeface="Arial" pitchFamily="34" charset="0"/>
              <a:cs typeface="Arial" pitchFamily="34" charset="0"/>
            </a:endParaRPr>
          </a:p>
          <a:p>
            <a:r>
              <a:rPr lang="en-US" sz="7200" b="1" dirty="0" smtClean="0"/>
              <a:t>Argentina:</a:t>
            </a:r>
            <a:r>
              <a:rPr lang="en-US" sz="7200" dirty="0" smtClean="0"/>
              <a:t> En </a:t>
            </a:r>
            <a:r>
              <a:rPr lang="en-US" sz="7200" dirty="0" smtClean="0"/>
              <a:t>2004 el GOA </a:t>
            </a:r>
            <a:r>
              <a:rPr lang="en-US" sz="7200" b="1" i="1" dirty="0" err="1" smtClean="0"/>
              <a:t>extendió</a:t>
            </a:r>
            <a:r>
              <a:rPr lang="en-US" sz="7200" b="1" i="1" dirty="0" smtClean="0"/>
              <a:t> </a:t>
            </a:r>
            <a:r>
              <a:rPr lang="en-US" sz="7200" b="1" i="1" dirty="0" err="1" smtClean="0"/>
              <a:t>algunas</a:t>
            </a:r>
            <a:r>
              <a:rPr lang="en-US" sz="7200" b="1" i="1" dirty="0" smtClean="0"/>
              <a:t> de </a:t>
            </a:r>
            <a:r>
              <a:rPr lang="en-US" sz="7200" b="1" i="1" dirty="0" err="1" smtClean="0"/>
              <a:t>las</a:t>
            </a:r>
            <a:r>
              <a:rPr lang="en-US" sz="7200" b="1" i="1" dirty="0" smtClean="0"/>
              <a:t> </a:t>
            </a:r>
            <a:r>
              <a:rPr lang="en-US" sz="7200" b="1" i="1" dirty="0" err="1" smtClean="0"/>
              <a:t>inversiones</a:t>
            </a:r>
            <a:r>
              <a:rPr lang="en-US" sz="7200" b="1" i="1" dirty="0" smtClean="0"/>
              <a:t> en la RMBA  y </a:t>
            </a:r>
            <a:r>
              <a:rPr lang="en-US" sz="7200" b="1" i="1" dirty="0" err="1" smtClean="0"/>
              <a:t>canceló</a:t>
            </a:r>
            <a:r>
              <a:rPr lang="en-US" sz="7200" b="1" i="1" dirty="0" smtClean="0"/>
              <a:t> </a:t>
            </a:r>
            <a:r>
              <a:rPr lang="en-US" sz="7200" b="1" i="1" dirty="0" err="1" smtClean="0"/>
              <a:t>otras</a:t>
            </a:r>
            <a:r>
              <a:rPr lang="en-US" sz="7200" b="1" i="1" dirty="0" smtClean="0"/>
              <a:t> </a:t>
            </a:r>
            <a:r>
              <a:rPr lang="en-US" sz="7200" b="1" i="1" dirty="0" err="1" smtClean="0"/>
              <a:t>que</a:t>
            </a:r>
            <a:r>
              <a:rPr lang="en-US" sz="7200" b="1" i="1" dirty="0" smtClean="0"/>
              <a:t> no se </a:t>
            </a:r>
            <a:r>
              <a:rPr lang="en-US" sz="7200" b="1" i="1" dirty="0" err="1" smtClean="0"/>
              <a:t>han</a:t>
            </a:r>
            <a:r>
              <a:rPr lang="en-US" sz="7200" b="1" i="1" dirty="0" smtClean="0"/>
              <a:t> </a:t>
            </a:r>
            <a:r>
              <a:rPr lang="en-US" sz="7200" b="1" i="1" dirty="0" err="1" smtClean="0"/>
              <a:t>desempeñado</a:t>
            </a:r>
            <a:r>
              <a:rPr lang="en-US" sz="7200" b="1" i="1" dirty="0" smtClean="0"/>
              <a:t> </a:t>
            </a:r>
            <a:r>
              <a:rPr lang="en-US" sz="7200" b="1" i="1" dirty="0" err="1" smtClean="0"/>
              <a:t>bien</a:t>
            </a:r>
            <a:r>
              <a:rPr lang="en-US" sz="7200" dirty="0" smtClean="0"/>
              <a:t> .  Las </a:t>
            </a:r>
            <a:r>
              <a:rPr lang="en-US" sz="7200" dirty="0" err="1" smtClean="0"/>
              <a:t>concesiones</a:t>
            </a:r>
            <a:r>
              <a:rPr lang="en-US" sz="7200" dirty="0" smtClean="0"/>
              <a:t> </a:t>
            </a:r>
            <a:r>
              <a:rPr lang="en-US" sz="7200" dirty="0" err="1" smtClean="0"/>
              <a:t>canceladas</a:t>
            </a:r>
            <a:r>
              <a:rPr lang="en-US" sz="7200" dirty="0" smtClean="0"/>
              <a:t> </a:t>
            </a:r>
            <a:r>
              <a:rPr lang="en-US" sz="7200" dirty="0" err="1" smtClean="0"/>
              <a:t>fueran</a:t>
            </a:r>
            <a:r>
              <a:rPr lang="en-US" sz="7200" dirty="0" smtClean="0"/>
              <a:t> </a:t>
            </a:r>
            <a:r>
              <a:rPr lang="en-US" sz="7200" dirty="0" err="1" smtClean="0"/>
              <a:t>distribuidas</a:t>
            </a:r>
            <a:r>
              <a:rPr lang="en-US" sz="7200" dirty="0" smtClean="0"/>
              <a:t> a los </a:t>
            </a:r>
            <a:r>
              <a:rPr lang="en-US" sz="7200" dirty="0" err="1" smtClean="0"/>
              <a:t>otros</a:t>
            </a:r>
            <a:r>
              <a:rPr lang="en-US" sz="7200" dirty="0" smtClean="0"/>
              <a:t> </a:t>
            </a:r>
            <a:r>
              <a:rPr lang="en-US" sz="7200" dirty="0" err="1" smtClean="0"/>
              <a:t>concesionários</a:t>
            </a:r>
            <a:r>
              <a:rPr lang="en-US" sz="7200" dirty="0" smtClean="0"/>
              <a:t> </a:t>
            </a:r>
          </a:p>
          <a:p>
            <a:endParaRPr lang="en-US" sz="7200" dirty="0" smtClean="0"/>
          </a:p>
          <a:p>
            <a:r>
              <a:rPr lang="en-US" sz="7200" b="1" dirty="0" err="1" smtClean="0"/>
              <a:t>Brasil</a:t>
            </a:r>
            <a:r>
              <a:rPr lang="en-US" sz="7200" b="1" dirty="0" smtClean="0"/>
              <a:t> :</a:t>
            </a:r>
            <a:r>
              <a:rPr lang="en-US" sz="7200" dirty="0" smtClean="0"/>
              <a:t> En </a:t>
            </a:r>
            <a:r>
              <a:rPr lang="en-US" sz="7200" dirty="0" smtClean="0"/>
              <a:t>2010 ,  el Estado de Rio </a:t>
            </a:r>
            <a:r>
              <a:rPr lang="en-US" sz="7200" b="1" i="1" dirty="0" err="1" smtClean="0"/>
              <a:t>extendió</a:t>
            </a:r>
            <a:r>
              <a:rPr lang="en-US" sz="7200" b="1" i="1" dirty="0" smtClean="0"/>
              <a:t> la </a:t>
            </a:r>
            <a:r>
              <a:rPr lang="en-US" sz="7200" b="1" i="1" dirty="0" err="1" smtClean="0"/>
              <a:t>concesión</a:t>
            </a:r>
            <a:r>
              <a:rPr lang="en-US" sz="7200" b="1" i="1" dirty="0" smtClean="0"/>
              <a:t> del metro </a:t>
            </a:r>
            <a:r>
              <a:rPr lang="en-US" sz="7200" b="1" i="1" dirty="0" err="1" smtClean="0"/>
              <a:t>por</a:t>
            </a:r>
            <a:r>
              <a:rPr lang="en-US" sz="7200" b="1" i="1" dirty="0" smtClean="0"/>
              <a:t> </a:t>
            </a:r>
            <a:r>
              <a:rPr lang="en-US" sz="7200" dirty="0" smtClean="0"/>
              <a:t>  20 </a:t>
            </a:r>
            <a:r>
              <a:rPr lang="en-US" sz="7200" dirty="0" err="1" smtClean="0"/>
              <a:t>años</a:t>
            </a:r>
            <a:r>
              <a:rPr lang="en-US" sz="7200" dirty="0" smtClean="0"/>
              <a:t> </a:t>
            </a:r>
            <a:r>
              <a:rPr lang="en-US" sz="7200" dirty="0" err="1" smtClean="0"/>
              <a:t>más</a:t>
            </a:r>
            <a:r>
              <a:rPr lang="en-US" sz="7200" dirty="0" smtClean="0"/>
              <a:t> </a:t>
            </a:r>
            <a:r>
              <a:rPr lang="en-US" sz="7200" dirty="0" err="1" smtClean="0"/>
              <a:t>pero</a:t>
            </a:r>
            <a:r>
              <a:rPr lang="en-US" sz="7200" dirty="0" smtClean="0"/>
              <a:t> con </a:t>
            </a:r>
            <a:r>
              <a:rPr lang="en-US" sz="7200" dirty="0" err="1" smtClean="0"/>
              <a:t>obligaciones</a:t>
            </a:r>
            <a:r>
              <a:rPr lang="en-US" sz="7200" dirty="0" smtClean="0"/>
              <a:t> del sector </a:t>
            </a:r>
            <a:r>
              <a:rPr lang="en-US" sz="7200" dirty="0" err="1" smtClean="0"/>
              <a:t>privado</a:t>
            </a:r>
            <a:r>
              <a:rPr lang="en-US" sz="7200" dirty="0" smtClean="0"/>
              <a:t> </a:t>
            </a:r>
            <a:r>
              <a:rPr lang="en-US" sz="7200" dirty="0" err="1" smtClean="0"/>
              <a:t>proveer</a:t>
            </a:r>
            <a:r>
              <a:rPr lang="en-US" sz="7200" dirty="0" smtClean="0"/>
              <a:t> </a:t>
            </a:r>
            <a:r>
              <a:rPr lang="en-US" sz="7200" dirty="0" err="1" smtClean="0"/>
              <a:t>trenes</a:t>
            </a:r>
            <a:r>
              <a:rPr lang="en-US" sz="7200" dirty="0" smtClean="0"/>
              <a:t> y </a:t>
            </a:r>
            <a:r>
              <a:rPr lang="en-US" sz="7200" dirty="0" err="1" smtClean="0"/>
              <a:t>construir</a:t>
            </a:r>
            <a:r>
              <a:rPr lang="en-US" sz="7200" dirty="0" smtClean="0"/>
              <a:t> </a:t>
            </a:r>
            <a:r>
              <a:rPr lang="en-US" sz="7200" dirty="0" err="1" smtClean="0"/>
              <a:t>estaciones</a:t>
            </a:r>
            <a:r>
              <a:rPr lang="en-US" sz="7200" dirty="0" smtClean="0"/>
              <a:t> </a:t>
            </a:r>
            <a:r>
              <a:rPr lang="en-US" sz="7200" dirty="0" err="1" smtClean="0"/>
              <a:t>adicionales</a:t>
            </a:r>
            <a:r>
              <a:rPr lang="en-US" sz="7200" dirty="0" smtClean="0"/>
              <a:t> y extender la </a:t>
            </a:r>
            <a:r>
              <a:rPr lang="en-US" sz="7200" dirty="0" err="1" smtClean="0"/>
              <a:t>vía</a:t>
            </a:r>
            <a:endParaRPr lang="en-US" sz="7200" dirty="0" smtClean="0"/>
          </a:p>
          <a:p>
            <a:endParaRPr lang="en-US" sz="7200" dirty="0" smtClean="0"/>
          </a:p>
          <a:p>
            <a:r>
              <a:rPr lang="en-US" sz="7200" dirty="0" smtClean="0"/>
              <a:t>En 2011 el Estado de Rio </a:t>
            </a:r>
            <a:r>
              <a:rPr lang="en-US" sz="7200" b="1" i="1" dirty="0" err="1" smtClean="0"/>
              <a:t>extendió</a:t>
            </a:r>
            <a:r>
              <a:rPr lang="en-US" sz="7200" b="1" i="1" dirty="0" smtClean="0"/>
              <a:t> la </a:t>
            </a:r>
            <a:r>
              <a:rPr lang="en-US" sz="7200" b="1" i="1" dirty="0" err="1" smtClean="0"/>
              <a:t>concesión</a:t>
            </a:r>
            <a:r>
              <a:rPr lang="en-US" sz="7200" b="1" i="1" dirty="0" smtClean="0"/>
              <a:t> del </a:t>
            </a:r>
            <a:r>
              <a:rPr lang="en-US" sz="7200" b="1" i="1" dirty="0" err="1" smtClean="0"/>
              <a:t>ferrocarril</a:t>
            </a:r>
            <a:r>
              <a:rPr lang="en-US" sz="7200" b="1" i="1" dirty="0" smtClean="0"/>
              <a:t> </a:t>
            </a:r>
            <a:r>
              <a:rPr lang="en-US" sz="7200" b="1" i="1" dirty="0" err="1" smtClean="0"/>
              <a:t>suburbano</a:t>
            </a:r>
            <a:r>
              <a:rPr lang="en-US" sz="7200" b="1" i="1" dirty="0" smtClean="0"/>
              <a:t> </a:t>
            </a:r>
            <a:r>
              <a:rPr lang="en-US" sz="7200" b="1" i="1" dirty="0" err="1" smtClean="0"/>
              <a:t>p</a:t>
            </a:r>
            <a:r>
              <a:rPr lang="en-US" sz="7200" dirty="0" err="1" smtClean="0"/>
              <a:t>or</a:t>
            </a:r>
            <a:r>
              <a:rPr lang="en-US" sz="7200" dirty="0" smtClean="0"/>
              <a:t> 25 </a:t>
            </a:r>
            <a:r>
              <a:rPr lang="en-US" sz="7200" dirty="0" err="1" smtClean="0"/>
              <a:t>años</a:t>
            </a:r>
            <a:r>
              <a:rPr lang="en-US" sz="7200" dirty="0" smtClean="0"/>
              <a:t> </a:t>
            </a:r>
            <a:r>
              <a:rPr lang="en-US" sz="7200" dirty="0" err="1" smtClean="0"/>
              <a:t>ahora</a:t>
            </a:r>
            <a:r>
              <a:rPr lang="en-US" sz="7200" dirty="0" smtClean="0"/>
              <a:t> con la </a:t>
            </a:r>
            <a:r>
              <a:rPr lang="en-US" sz="7200" dirty="0" err="1" smtClean="0"/>
              <a:t>obligación</a:t>
            </a:r>
            <a:r>
              <a:rPr lang="en-US" sz="7200" dirty="0" smtClean="0"/>
              <a:t> del </a:t>
            </a:r>
            <a:r>
              <a:rPr lang="en-US" sz="7200" dirty="0" err="1" smtClean="0"/>
              <a:t>concesionário</a:t>
            </a:r>
            <a:r>
              <a:rPr lang="en-US" sz="7200" dirty="0" smtClean="0"/>
              <a:t> </a:t>
            </a:r>
            <a:r>
              <a:rPr lang="en-US" sz="7200" dirty="0" err="1" smtClean="0"/>
              <a:t>proveer</a:t>
            </a:r>
            <a:r>
              <a:rPr lang="en-US" sz="7200" dirty="0" smtClean="0"/>
              <a:t> material </a:t>
            </a:r>
            <a:r>
              <a:rPr lang="en-US" sz="7200" dirty="0" err="1" smtClean="0"/>
              <a:t>rodante</a:t>
            </a:r>
            <a:r>
              <a:rPr lang="en-US" sz="7200" dirty="0" smtClean="0"/>
              <a:t> </a:t>
            </a:r>
            <a:r>
              <a:rPr lang="en-US" sz="7200" dirty="0" err="1" smtClean="0"/>
              <a:t>adicional</a:t>
            </a:r>
            <a:r>
              <a:rPr lang="en-US" sz="7200" dirty="0" smtClean="0"/>
              <a:t> y </a:t>
            </a:r>
            <a:r>
              <a:rPr lang="en-US" sz="7200" dirty="0" err="1" smtClean="0"/>
              <a:t>invertir</a:t>
            </a:r>
            <a:r>
              <a:rPr lang="en-US" sz="7200" dirty="0" smtClean="0"/>
              <a:t> en </a:t>
            </a:r>
            <a:r>
              <a:rPr lang="en-US" sz="7200" dirty="0" err="1" smtClean="0"/>
              <a:t>señalización</a:t>
            </a:r>
            <a:r>
              <a:rPr lang="en-US" sz="7200" dirty="0" smtClean="0"/>
              <a:t> y </a:t>
            </a:r>
            <a:r>
              <a:rPr lang="en-US" sz="7200" dirty="0" err="1" smtClean="0"/>
              <a:t>rehabilitación</a:t>
            </a:r>
            <a:r>
              <a:rPr lang="en-US" sz="7200" dirty="0" smtClean="0"/>
              <a:t> de </a:t>
            </a:r>
            <a:r>
              <a:rPr lang="en-US" sz="7200" dirty="0" err="1" smtClean="0"/>
              <a:t>estaciones</a:t>
            </a:r>
            <a:endParaRPr lang="en-US" sz="7200" dirty="0" smtClean="0"/>
          </a:p>
          <a:p>
            <a:r>
              <a:rPr lang="en-US" sz="7200" dirty="0" smtClean="0"/>
              <a:t>Las </a:t>
            </a:r>
            <a:r>
              <a:rPr lang="en-US" sz="7200" dirty="0" err="1" smtClean="0"/>
              <a:t>extensiones</a:t>
            </a:r>
            <a:r>
              <a:rPr lang="en-US" sz="7200" dirty="0" smtClean="0"/>
              <a:t> de Rio son </a:t>
            </a:r>
            <a:r>
              <a:rPr lang="en-US" sz="7200" dirty="0" err="1" smtClean="0"/>
              <a:t>evolutioness</a:t>
            </a:r>
            <a:r>
              <a:rPr lang="en-US" sz="7200" dirty="0" smtClean="0"/>
              <a:t> de un </a:t>
            </a:r>
            <a:r>
              <a:rPr lang="en-US" sz="7200" dirty="0" err="1" smtClean="0"/>
              <a:t>modelo</a:t>
            </a:r>
            <a:r>
              <a:rPr lang="en-US" sz="7200" dirty="0" smtClean="0"/>
              <a:t> de </a:t>
            </a:r>
            <a:r>
              <a:rPr lang="en-US" sz="7200" dirty="0" err="1" smtClean="0"/>
              <a:t>concesión</a:t>
            </a:r>
            <a:r>
              <a:rPr lang="en-US" sz="7200" dirty="0" smtClean="0"/>
              <a:t> </a:t>
            </a:r>
            <a:r>
              <a:rPr lang="en-US" sz="7200" dirty="0" err="1" smtClean="0"/>
              <a:t>para</a:t>
            </a:r>
            <a:r>
              <a:rPr lang="en-US" sz="7200" dirty="0" smtClean="0"/>
              <a:t> un </a:t>
            </a:r>
            <a:r>
              <a:rPr lang="en-US" sz="7200" dirty="0" err="1" smtClean="0"/>
              <a:t>modelo</a:t>
            </a:r>
            <a:r>
              <a:rPr lang="en-US" sz="7200" dirty="0" smtClean="0"/>
              <a:t> de PPP.</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noChangeArrowheads="1"/>
          </p:cNvSpPr>
          <p:nvPr/>
        </p:nvSpPr>
        <p:spPr bwMode="auto">
          <a:xfrm>
            <a:off x="0" y="2484437"/>
            <a:ext cx="9144000" cy="914400"/>
          </a:xfrm>
          <a:prstGeom prst="rect">
            <a:avLst/>
          </a:prstGeom>
          <a:noFill/>
          <a:ln w="9525">
            <a:noFill/>
            <a:miter lim="800000"/>
            <a:headEnd/>
            <a:tailEnd/>
          </a:ln>
          <a:effectLst/>
        </p:spPr>
        <p:txBody>
          <a:bodyPr lIns="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4400" i="1">
                <a:solidFill>
                  <a:schemeClr val="bg1"/>
                </a:solidFill>
                <a:effectLst>
                  <a:outerShdw blurRad="38100" dist="38100" dir="2700000" algn="tl">
                    <a:srgbClr val="000000"/>
                  </a:outerShdw>
                </a:effectLst>
                <a:latin typeface="Book Antiqua" pitchFamily="18" charset="0"/>
              </a:rPr>
              <a:t>  </a:t>
            </a:r>
            <a:endParaRPr lang="de-DE" sz="4400" i="1">
              <a:solidFill>
                <a:schemeClr val="tx2"/>
              </a:solidFill>
              <a:effectLst>
                <a:outerShdw blurRad="38100" dist="38100" dir="2700000" algn="tl">
                  <a:srgbClr val="000000"/>
                </a:outerShdw>
              </a:effectLst>
              <a:latin typeface="Book Antiqua" pitchFamily="18" charset="0"/>
            </a:endParaRPr>
          </a:p>
        </p:txBody>
      </p:sp>
      <p:sp>
        <p:nvSpPr>
          <p:cNvPr id="3" name="Rectangle 2"/>
          <p:cNvSpPr>
            <a:spLocks noChangeArrowheads="1"/>
          </p:cNvSpPr>
          <p:nvPr/>
        </p:nvSpPr>
        <p:spPr bwMode="auto">
          <a:xfrm>
            <a:off x="1676400" y="2636837"/>
            <a:ext cx="5486400" cy="1815882"/>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2800" b="1" dirty="0" smtClean="0"/>
              <a:t>PPPs  Metroferroviários</a:t>
            </a:r>
            <a:endParaRPr lang="de-DE" sz="2800" b="1" dirty="0"/>
          </a:p>
          <a:p>
            <a:pPr algn="ctr"/>
            <a:r>
              <a:rPr lang="de-DE" sz="2800" b="1" dirty="0"/>
              <a:t/>
            </a:r>
            <a:br>
              <a:rPr lang="de-DE" sz="2800" b="1" dirty="0"/>
            </a:br>
            <a:r>
              <a:rPr lang="de-DE" sz="2800" b="1" dirty="0" smtClean="0"/>
              <a:t>Que Aprendemos ?</a:t>
            </a:r>
            <a:r>
              <a:rPr lang="de-DE" sz="2800" b="1" dirty="0"/>
              <a:t/>
            </a:r>
            <a:br>
              <a:rPr lang="de-DE" sz="2800" b="1" dirty="0"/>
            </a:br>
            <a:endParaRPr lang="en-US" sz="2800" b="1" dirty="0"/>
          </a:p>
        </p:txBody>
      </p:sp>
      <p:pic>
        <p:nvPicPr>
          <p:cNvPr id="4" name="Picture 3" descr="SVcorve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81400" y="1341437"/>
            <a:ext cx="1066800" cy="1020763"/>
          </a:xfrm>
          <a:prstGeom prst="rect">
            <a:avLst/>
          </a:prstGeom>
          <a:noFill/>
        </p:spPr>
      </p:pic>
      <p:grpSp>
        <p:nvGrpSpPr>
          <p:cNvPr id="5" name="Group 4"/>
          <p:cNvGrpSpPr>
            <a:grpSpLocks/>
          </p:cNvGrpSpPr>
          <p:nvPr/>
        </p:nvGrpSpPr>
        <p:grpSpPr bwMode="auto">
          <a:xfrm>
            <a:off x="-762000" y="1417637"/>
            <a:ext cx="7620000" cy="1089025"/>
            <a:chOff x="1422" y="22"/>
            <a:chExt cx="4290" cy="503"/>
          </a:xfrm>
        </p:grpSpPr>
        <p:grpSp>
          <p:nvGrpSpPr>
            <p:cNvPr id="52" name="Group 51"/>
            <p:cNvGrpSpPr>
              <a:grpSpLocks/>
            </p:cNvGrpSpPr>
            <p:nvPr/>
          </p:nvGrpSpPr>
          <p:grpSpPr bwMode="auto">
            <a:xfrm>
              <a:off x="1422" y="22"/>
              <a:ext cx="4290" cy="503"/>
              <a:chOff x="1422" y="22"/>
              <a:chExt cx="4290" cy="503"/>
            </a:xfrm>
          </p:grpSpPr>
          <p:pic>
            <p:nvPicPr>
              <p:cNvPr id="54" name="Picture 5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94" y="22"/>
                <a:ext cx="618" cy="503"/>
              </a:xfrm>
              <a:prstGeom prst="rect">
                <a:avLst/>
              </a:prstGeom>
              <a:noFill/>
              <a:ln w="9525">
                <a:noFill/>
                <a:miter lim="800000"/>
                <a:headEnd/>
                <a:tailEnd/>
              </a:ln>
            </p:spPr>
          </p:pic>
          <p:sp>
            <p:nvSpPr>
              <p:cNvPr id="55" name="Text Box 10"/>
              <p:cNvSpPr txBox="1">
                <a:spLocks noChangeArrowheads="1"/>
              </p:cNvSpPr>
              <p:nvPr/>
            </p:nvSpPr>
            <p:spPr bwMode="auto">
              <a:xfrm>
                <a:off x="1422" y="145"/>
                <a:ext cx="4252" cy="144"/>
              </a:xfrm>
              <a:prstGeom prst="rect">
                <a:avLst/>
              </a:prstGeom>
              <a:noFill/>
              <a:ln w="9525">
                <a:no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pt-BR" sz="1600" b="1" i="1"/>
              </a:p>
            </p:txBody>
          </p:sp>
        </p:grpSp>
        <p:sp>
          <p:nvSpPr>
            <p:cNvPr id="53" name="Line 11"/>
            <p:cNvSpPr>
              <a:spLocks noChangeShapeType="1"/>
            </p:cNvSpPr>
            <p:nvPr/>
          </p:nvSpPr>
          <p:spPr bwMode="auto">
            <a:xfrm>
              <a:off x="1502" y="336"/>
              <a:ext cx="3264" cy="0"/>
            </a:xfrm>
            <a:prstGeom prst="line">
              <a:avLst/>
            </a:prstGeom>
            <a:no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6" name="Picture 5" descr="m.gif (11145 bytes)">
            <a:hlinkClick r:id="rId4"/>
          </p:cNvPr>
          <p:cNvPicPr>
            <a:picLocks noChangeAspect="1" noChangeArrowheads="1"/>
          </p:cNvPicPr>
          <p:nvPr/>
        </p:nvPicPr>
        <p:blipFill>
          <a:blip r:embed="rId5" cstate="print"/>
          <a:srcRect/>
          <a:stretch>
            <a:fillRect/>
          </a:stretch>
        </p:blipFill>
        <p:spPr bwMode="auto">
          <a:xfrm>
            <a:off x="1524000" y="4922837"/>
            <a:ext cx="1752600" cy="533400"/>
          </a:xfrm>
          <a:prstGeom prst="rect">
            <a:avLst/>
          </a:prstGeom>
          <a:noFill/>
        </p:spPr>
      </p:pic>
      <p:grpSp>
        <p:nvGrpSpPr>
          <p:cNvPr id="7" name="Group 6"/>
          <p:cNvGrpSpPr>
            <a:grpSpLocks/>
          </p:cNvGrpSpPr>
          <p:nvPr/>
        </p:nvGrpSpPr>
        <p:grpSpPr bwMode="auto">
          <a:xfrm>
            <a:off x="2057400" y="2255837"/>
            <a:ext cx="5492750" cy="1112838"/>
            <a:chOff x="-58" y="4320"/>
            <a:chExt cx="3460" cy="701"/>
          </a:xfrm>
        </p:grpSpPr>
        <p:sp>
          <p:nvSpPr>
            <p:cNvPr id="50" name="Rectangle 49"/>
            <p:cNvSpPr>
              <a:spLocks noChangeArrowheads="1"/>
            </p:cNvSpPr>
            <p:nvPr/>
          </p:nvSpPr>
          <p:spPr bwMode="auto">
            <a:xfrm>
              <a:off x="0" y="4320"/>
              <a:ext cx="3402" cy="701"/>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4"/>
                </a:rPr>
                <a:t>  </a:t>
              </a:r>
              <a:r>
                <a:rPr lang="en-US" sz="4300"/>
                <a:t> </a:t>
              </a:r>
              <a:r>
                <a:rPr lang="en-US"/>
                <a:t>                                                           </a:t>
              </a:r>
            </a:p>
          </p:txBody>
        </p:sp>
        <p:sp>
          <p:nvSpPr>
            <p:cNvPr id="51" name="Rectangle 50"/>
            <p:cNvSpPr>
              <a:spLocks noChangeArrowheads="1"/>
            </p:cNvSpPr>
            <p:nvPr/>
          </p:nvSpPr>
          <p:spPr bwMode="auto">
            <a:xfrm>
              <a:off x="-58" y="4464"/>
              <a:ext cx="116" cy="288"/>
            </a:xfrm>
            <a:prstGeom prst="rect">
              <a:avLst/>
            </a:prstGeom>
            <a:noFill/>
            <a:ln w="9525">
              <a:noFill/>
              <a:miter lim="800000"/>
              <a:headEnd/>
              <a:tailEnd/>
            </a:ln>
            <a:effectLst/>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grpSp>
      <p:pic>
        <p:nvPicPr>
          <p:cNvPr id="8" name="Picture 7" descr="abajo.GIF (5830 bytes)">
            <a:hlinkClick r:id="rId4"/>
          </p:cNvPr>
          <p:cNvPicPr>
            <a:picLocks noChangeAspect="1" noChangeArrowheads="1"/>
          </p:cNvPicPr>
          <p:nvPr/>
        </p:nvPicPr>
        <p:blipFill>
          <a:blip r:embed="rId6" cstate="print"/>
          <a:srcRect/>
          <a:stretch>
            <a:fillRect/>
          </a:stretch>
        </p:blipFill>
        <p:spPr bwMode="auto">
          <a:xfrm>
            <a:off x="1600200" y="5456237"/>
            <a:ext cx="1570038" cy="215900"/>
          </a:xfrm>
          <a:prstGeom prst="rect">
            <a:avLst/>
          </a:prstGeom>
          <a:noFill/>
        </p:spPr>
      </p:pic>
      <p:pic>
        <p:nvPicPr>
          <p:cNvPr id="9" name="Picture 8" descr="eltren.gif (4711 bytes)">
            <a:hlinkClick r:id="rId4"/>
          </p:cNvPr>
          <p:cNvPicPr>
            <a:picLocks noChangeAspect="1" noChangeArrowheads="1"/>
          </p:cNvPicPr>
          <p:nvPr/>
        </p:nvPicPr>
        <p:blipFill>
          <a:blip r:embed="rId7" cstate="print"/>
          <a:srcRect/>
          <a:stretch>
            <a:fillRect/>
          </a:stretch>
        </p:blipFill>
        <p:spPr bwMode="auto">
          <a:xfrm>
            <a:off x="1905000" y="5608637"/>
            <a:ext cx="1066800" cy="241300"/>
          </a:xfrm>
          <a:prstGeom prst="rect">
            <a:avLst/>
          </a:prstGeom>
          <a:noFill/>
        </p:spPr>
      </p:pic>
      <p:grpSp>
        <p:nvGrpSpPr>
          <p:cNvPr id="10" name="Group 9"/>
          <p:cNvGrpSpPr>
            <a:grpSpLocks/>
          </p:cNvGrpSpPr>
          <p:nvPr/>
        </p:nvGrpSpPr>
        <p:grpSpPr bwMode="auto">
          <a:xfrm>
            <a:off x="2635250" y="2133600"/>
            <a:ext cx="3875088" cy="2378075"/>
            <a:chOff x="0" y="5818"/>
            <a:chExt cx="2441" cy="1498"/>
          </a:xfrm>
        </p:grpSpPr>
        <p:sp>
          <p:nvSpPr>
            <p:cNvPr id="48" name="Rectangle 47"/>
            <p:cNvSpPr>
              <a:spLocks noChangeArrowheads="1"/>
            </p:cNvSpPr>
            <p:nvPr/>
          </p:nvSpPr>
          <p:spPr bwMode="auto">
            <a:xfrm>
              <a:off x="0" y="5818"/>
              <a:ext cx="2441" cy="1498"/>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Rectangle 48"/>
            <p:cNvSpPr>
              <a:spLocks noChangeArrowheads="1"/>
            </p:cNvSpPr>
            <p:nvPr/>
          </p:nvSpPr>
          <p:spPr bwMode="auto">
            <a:xfrm>
              <a:off x="0" y="5818"/>
              <a:ext cx="2441" cy="1239"/>
            </a:xfrm>
            <a:prstGeom prst="rect">
              <a:avLst/>
            </a:prstGeom>
            <a:noFill/>
            <a:ln w="9525">
              <a:noFill/>
              <a:miter lim="800000"/>
              <a:headEnd/>
              <a:tailEn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a:hlinkClick r:id="rId8"/>
                </a:rPr>
                <a:t>  </a:t>
              </a:r>
              <a:r>
                <a:rPr lang="en-US" sz="12300"/>
                <a:t> </a:t>
              </a:r>
              <a:r>
                <a:rPr lang="en-US" sz="1200"/>
                <a:t>                                                     </a:t>
              </a:r>
            </a:p>
          </p:txBody>
        </p:sp>
      </p:grpSp>
      <p:grpSp>
        <p:nvGrpSpPr>
          <p:cNvPr id="11" name="Group 10"/>
          <p:cNvGrpSpPr>
            <a:grpSpLocks/>
          </p:cNvGrpSpPr>
          <p:nvPr/>
        </p:nvGrpSpPr>
        <p:grpSpPr bwMode="auto">
          <a:xfrm>
            <a:off x="2635250" y="2133600"/>
            <a:ext cx="3875088" cy="2378075"/>
            <a:chOff x="0" y="5818"/>
            <a:chExt cx="2441" cy="1498"/>
          </a:xfrm>
        </p:grpSpPr>
        <p:sp>
          <p:nvSpPr>
            <p:cNvPr id="46" name="Rectangle 45"/>
            <p:cNvSpPr>
              <a:spLocks noChangeArrowheads="1"/>
            </p:cNvSpPr>
            <p:nvPr/>
          </p:nvSpPr>
          <p:spPr bwMode="auto">
            <a:xfrm>
              <a:off x="0" y="5818"/>
              <a:ext cx="2441" cy="1498"/>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Rectangle 46"/>
            <p:cNvSpPr>
              <a:spLocks noChangeArrowheads="1"/>
            </p:cNvSpPr>
            <p:nvPr/>
          </p:nvSpPr>
          <p:spPr bwMode="auto">
            <a:xfrm>
              <a:off x="0" y="5818"/>
              <a:ext cx="2441" cy="183"/>
            </a:xfrm>
            <a:prstGeom prst="rect">
              <a:avLst/>
            </a:prstGeom>
            <a:noFill/>
            <a:ln w="9525">
              <a:noFill/>
              <a:miter lim="800000"/>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a:hlinkClick r:id="rId8"/>
                </a:rPr>
                <a:t>  </a:t>
              </a:r>
              <a:r>
                <a:rPr lang="en-US" sz="1300"/>
                <a:t> </a:t>
              </a:r>
              <a:r>
                <a:rPr lang="en-US" sz="1200"/>
                <a:t>                                                     </a:t>
              </a:r>
            </a:p>
          </p:txBody>
        </p:sp>
      </p:grpSp>
      <p:grpSp>
        <p:nvGrpSpPr>
          <p:cNvPr id="12" name="Group 11"/>
          <p:cNvGrpSpPr>
            <a:grpSpLocks/>
          </p:cNvGrpSpPr>
          <p:nvPr/>
        </p:nvGrpSpPr>
        <p:grpSpPr bwMode="auto">
          <a:xfrm>
            <a:off x="2514600" y="1036637"/>
            <a:ext cx="3875088" cy="3198813"/>
            <a:chOff x="0" y="4320"/>
            <a:chExt cx="2441" cy="2015"/>
          </a:xfrm>
        </p:grpSpPr>
        <p:grpSp>
          <p:nvGrpSpPr>
            <p:cNvPr id="26" name="Group 25"/>
            <p:cNvGrpSpPr>
              <a:grpSpLocks/>
            </p:cNvGrpSpPr>
            <p:nvPr/>
          </p:nvGrpSpPr>
          <p:grpSpPr bwMode="auto">
            <a:xfrm>
              <a:off x="0" y="4320"/>
              <a:ext cx="2441" cy="1835"/>
              <a:chOff x="0" y="5818"/>
              <a:chExt cx="2441" cy="1835"/>
            </a:xfrm>
          </p:grpSpPr>
          <p:sp>
            <p:nvSpPr>
              <p:cNvPr id="32" name="Rectangle 31"/>
              <p:cNvSpPr>
                <a:spLocks noChangeArrowheads="1"/>
              </p:cNvSpPr>
              <p:nvPr/>
            </p:nvSpPr>
            <p:spPr bwMode="auto">
              <a:xfrm>
                <a:off x="0" y="5818"/>
                <a:ext cx="2441" cy="1498"/>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3" name="Group 32"/>
              <p:cNvGrpSpPr>
                <a:grpSpLocks/>
              </p:cNvGrpSpPr>
              <p:nvPr/>
            </p:nvGrpSpPr>
            <p:grpSpPr bwMode="auto">
              <a:xfrm>
                <a:off x="0" y="5818"/>
                <a:ext cx="2440" cy="1835"/>
                <a:chOff x="0" y="5818"/>
                <a:chExt cx="2440" cy="1835"/>
              </a:xfrm>
            </p:grpSpPr>
            <p:sp>
              <p:nvSpPr>
                <p:cNvPr id="34" name="Rectangle 33"/>
                <p:cNvSpPr>
                  <a:spLocks noChangeArrowheads="1"/>
                </p:cNvSpPr>
                <p:nvPr/>
              </p:nvSpPr>
              <p:spPr bwMode="auto">
                <a:xfrm>
                  <a:off x="0" y="5818"/>
                  <a:ext cx="1283" cy="1469"/>
                </a:xfrm>
                <a:prstGeom prst="rect">
                  <a:avLst/>
                </a:prstGeom>
                <a:noFill/>
                <a:ln w="9525">
                  <a:noFill/>
                  <a:miter lim="800000"/>
                  <a:headEnd/>
                  <a:tailEn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a:hlinkClick r:id="rId8"/>
                    </a:rPr>
                    <a:t>  </a:t>
                  </a:r>
                  <a:r>
                    <a:rPr lang="en-US" sz="12300"/>
                    <a:t> </a:t>
                  </a:r>
                  <a:r>
                    <a:rPr lang="en-US" sz="1200"/>
                    <a:t>                                                     </a:t>
                  </a:r>
                </a:p>
              </p:txBody>
            </p:sp>
            <p:sp>
              <p:nvSpPr>
                <p:cNvPr id="35" name="Rectangle 34"/>
                <p:cNvSpPr>
                  <a:spLocks noChangeArrowheads="1"/>
                </p:cNvSpPr>
                <p:nvPr/>
              </p:nvSpPr>
              <p:spPr bwMode="auto">
                <a:xfrm>
                  <a:off x="1283" y="5818"/>
                  <a:ext cx="442" cy="1469"/>
                </a:xfrm>
                <a:prstGeom prst="rect">
                  <a:avLst/>
                </a:prstGeom>
                <a:noFill/>
                <a:ln w="9525">
                  <a:noFill/>
                  <a:miter lim="800000"/>
                  <a:headEnd/>
                  <a:tailEn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a:hlinkClick r:id="rId8"/>
                    </a:rPr>
                    <a:t>  </a:t>
                  </a:r>
                  <a:r>
                    <a:rPr lang="en-US" sz="12300"/>
                    <a:t> </a:t>
                  </a:r>
                  <a:r>
                    <a:rPr lang="en-US" sz="1200"/>
                    <a:t>            </a:t>
                  </a:r>
                </a:p>
              </p:txBody>
            </p:sp>
            <p:sp>
              <p:nvSpPr>
                <p:cNvPr id="36" name="Rectangle 35"/>
                <p:cNvSpPr>
                  <a:spLocks noChangeArrowheads="1"/>
                </p:cNvSpPr>
                <p:nvPr/>
              </p:nvSpPr>
              <p:spPr bwMode="auto">
                <a:xfrm>
                  <a:off x="1725" y="5818"/>
                  <a:ext cx="431" cy="1469"/>
                </a:xfrm>
                <a:prstGeom prst="rect">
                  <a:avLst/>
                </a:prstGeom>
                <a:noFill/>
                <a:ln w="9525">
                  <a:noFill/>
                  <a:miter lim="800000"/>
                  <a:headEnd/>
                  <a:tailEn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a:hlinkClick r:id="rId8"/>
                    </a:rPr>
                    <a:t>  </a:t>
                  </a:r>
                  <a:r>
                    <a:rPr lang="en-US" sz="12300"/>
                    <a:t> </a:t>
                  </a:r>
                  <a:r>
                    <a:rPr lang="en-US" sz="1200"/>
                    <a:t>             </a:t>
                  </a:r>
                </a:p>
              </p:txBody>
            </p:sp>
            <p:sp>
              <p:nvSpPr>
                <p:cNvPr id="37" name="Rectangle 36"/>
                <p:cNvSpPr>
                  <a:spLocks noChangeArrowheads="1"/>
                </p:cNvSpPr>
                <p:nvPr/>
              </p:nvSpPr>
              <p:spPr bwMode="auto">
                <a:xfrm>
                  <a:off x="2156" y="5818"/>
                  <a:ext cx="284" cy="1469"/>
                </a:xfrm>
                <a:prstGeom prst="rect">
                  <a:avLst/>
                </a:prstGeom>
                <a:noFill/>
                <a:ln w="9525">
                  <a:noFill/>
                  <a:miter lim="800000"/>
                  <a:headEnd/>
                  <a:tailEn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a:hlinkClick r:id="rId8"/>
                    </a:rPr>
                    <a:t>  </a:t>
                  </a:r>
                  <a:r>
                    <a:rPr lang="en-US" sz="12300"/>
                    <a:t> </a:t>
                  </a:r>
                  <a:r>
                    <a:rPr lang="en-US" sz="1200"/>
                    <a:t>      </a:t>
                  </a:r>
                </a:p>
              </p:txBody>
            </p:sp>
            <p:sp>
              <p:nvSpPr>
                <p:cNvPr id="38" name="Rectangle 37"/>
                <p:cNvSpPr>
                  <a:spLocks noChangeArrowheads="1"/>
                </p:cNvSpPr>
                <p:nvPr/>
              </p:nvSpPr>
              <p:spPr bwMode="auto">
                <a:xfrm>
                  <a:off x="0" y="7287"/>
                  <a:ext cx="1283" cy="183"/>
                </a:xfrm>
                <a:prstGeom prst="rect">
                  <a:avLst/>
                </a:prstGeom>
                <a:noFill/>
                <a:ln w="9525">
                  <a:noFill/>
                  <a:miter lim="800000"/>
                  <a:headEnd/>
                  <a:tailEn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a:hlinkClick r:id="rId8"/>
                    </a:rPr>
                    <a:t>  </a:t>
                  </a:r>
                  <a:r>
                    <a:rPr lang="en-US" sz="1200"/>
                    <a:t>                                                    </a:t>
                  </a:r>
                </a:p>
              </p:txBody>
            </p:sp>
            <p:sp>
              <p:nvSpPr>
                <p:cNvPr id="39" name="Rectangle 38"/>
                <p:cNvSpPr>
                  <a:spLocks noChangeArrowheads="1" noTextEdit="1"/>
                </p:cNvSpPr>
                <p:nvPr/>
              </p:nvSpPr>
              <p:spPr bwMode="auto">
                <a:xfrm>
                  <a:off x="1283" y="7287"/>
                  <a:ext cx="442" cy="183"/>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Rectangle 39"/>
                <p:cNvSpPr>
                  <a:spLocks noChangeArrowheads="1" noTextEdit="1"/>
                </p:cNvSpPr>
                <p:nvPr/>
              </p:nvSpPr>
              <p:spPr bwMode="auto">
                <a:xfrm>
                  <a:off x="1725" y="7287"/>
                  <a:ext cx="431" cy="183"/>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Rectangle 40"/>
                <p:cNvSpPr>
                  <a:spLocks noChangeArrowheads="1" noTextEdit="1"/>
                </p:cNvSpPr>
                <p:nvPr/>
              </p:nvSpPr>
              <p:spPr bwMode="auto">
                <a:xfrm>
                  <a:off x="2156" y="7287"/>
                  <a:ext cx="284" cy="183"/>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Rectangle 41"/>
                <p:cNvSpPr>
                  <a:spLocks noChangeArrowheads="1"/>
                </p:cNvSpPr>
                <p:nvPr/>
              </p:nvSpPr>
              <p:spPr bwMode="auto">
                <a:xfrm>
                  <a:off x="0" y="7470"/>
                  <a:ext cx="1283" cy="183"/>
                </a:xfrm>
                <a:prstGeom prst="rect">
                  <a:avLst/>
                </a:prstGeom>
                <a:noFill/>
                <a:ln w="9525">
                  <a:noFill/>
                  <a:miter lim="800000"/>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a:hlinkClick r:id="rId8"/>
                    </a:rPr>
                    <a:t>  </a:t>
                  </a:r>
                  <a:r>
                    <a:rPr lang="en-US" sz="1300"/>
                    <a:t> </a:t>
                  </a:r>
                  <a:r>
                    <a:rPr lang="en-US" sz="1200"/>
                    <a:t>                                                    </a:t>
                  </a:r>
                </a:p>
              </p:txBody>
            </p:sp>
            <p:sp>
              <p:nvSpPr>
                <p:cNvPr id="43" name="Rectangle 42"/>
                <p:cNvSpPr>
                  <a:spLocks noChangeArrowheads="1" noTextEdit="1"/>
                </p:cNvSpPr>
                <p:nvPr/>
              </p:nvSpPr>
              <p:spPr bwMode="auto">
                <a:xfrm>
                  <a:off x="1283" y="7470"/>
                  <a:ext cx="442" cy="183"/>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Rectangle 43"/>
                <p:cNvSpPr>
                  <a:spLocks noChangeArrowheads="1" noTextEdit="1"/>
                </p:cNvSpPr>
                <p:nvPr/>
              </p:nvSpPr>
              <p:spPr bwMode="auto">
                <a:xfrm>
                  <a:off x="1725" y="7470"/>
                  <a:ext cx="431" cy="183"/>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Rectangle 44"/>
                <p:cNvSpPr>
                  <a:spLocks noChangeArrowheads="1" noTextEdit="1"/>
                </p:cNvSpPr>
                <p:nvPr/>
              </p:nvSpPr>
              <p:spPr bwMode="auto">
                <a:xfrm>
                  <a:off x="2156" y="7470"/>
                  <a:ext cx="284" cy="183"/>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27" name="Group 26"/>
            <p:cNvGrpSpPr>
              <a:grpSpLocks/>
            </p:cNvGrpSpPr>
            <p:nvPr/>
          </p:nvGrpSpPr>
          <p:grpSpPr bwMode="auto">
            <a:xfrm>
              <a:off x="0" y="6155"/>
              <a:ext cx="2441" cy="180"/>
              <a:chOff x="0" y="4500"/>
              <a:chExt cx="2441" cy="180"/>
            </a:xfrm>
          </p:grpSpPr>
          <p:sp>
            <p:nvSpPr>
              <p:cNvPr id="28" name="Rectangle 27"/>
              <p:cNvSpPr>
                <a:spLocks noChangeArrowheads="1"/>
              </p:cNvSpPr>
              <p:nvPr/>
            </p:nvSpPr>
            <p:spPr bwMode="auto">
              <a:xfrm>
                <a:off x="0" y="4500"/>
                <a:ext cx="2441" cy="18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29" name="Group 28"/>
              <p:cNvGrpSpPr>
                <a:grpSpLocks/>
              </p:cNvGrpSpPr>
              <p:nvPr/>
            </p:nvGrpSpPr>
            <p:grpSpPr bwMode="auto">
              <a:xfrm>
                <a:off x="0" y="4500"/>
                <a:ext cx="2441" cy="151"/>
                <a:chOff x="0" y="4500"/>
                <a:chExt cx="2441" cy="151"/>
              </a:xfrm>
            </p:grpSpPr>
            <p:sp>
              <p:nvSpPr>
                <p:cNvPr id="30" name="Rectangle 29"/>
                <p:cNvSpPr>
                  <a:spLocks noChangeArrowheads="1" noTextEdit="1"/>
                </p:cNvSpPr>
                <p:nvPr/>
              </p:nvSpPr>
              <p:spPr bwMode="auto">
                <a:xfrm>
                  <a:off x="0" y="4500"/>
                  <a:ext cx="2441" cy="43"/>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Rectangle 30"/>
                <p:cNvSpPr>
                  <a:spLocks noChangeArrowheads="1" noTextEdit="1"/>
                </p:cNvSpPr>
                <p:nvPr/>
              </p:nvSpPr>
              <p:spPr bwMode="auto">
                <a:xfrm>
                  <a:off x="0" y="4543"/>
                  <a:ext cx="2441" cy="108"/>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pic>
        <p:nvPicPr>
          <p:cNvPr id="13" name="Picture 12" descr="index_r1_c1">
            <a:hlinkClick r:id="rId8"/>
          </p:cNvPr>
          <p:cNvPicPr>
            <a:picLocks noChangeAspect="1" noChangeArrowheads="1"/>
          </p:cNvPicPr>
          <p:nvPr/>
        </p:nvPicPr>
        <p:blipFill>
          <a:blip r:embed="rId9" cstate="print"/>
          <a:srcRect/>
          <a:stretch>
            <a:fillRect/>
          </a:stretch>
        </p:blipFill>
        <p:spPr bwMode="auto">
          <a:xfrm>
            <a:off x="5867400" y="5075237"/>
            <a:ext cx="1265238" cy="685800"/>
          </a:xfrm>
          <a:prstGeom prst="rect">
            <a:avLst/>
          </a:prstGeom>
          <a:noFill/>
        </p:spPr>
      </p:pic>
      <p:pic>
        <p:nvPicPr>
          <p:cNvPr id="14" name="Picture 13" descr="index_r1_c2">
            <a:hlinkClick r:id="rId8"/>
          </p:cNvPr>
          <p:cNvPicPr>
            <a:picLocks noChangeAspect="1" noChangeArrowheads="1"/>
          </p:cNvPicPr>
          <p:nvPr/>
        </p:nvPicPr>
        <p:blipFill>
          <a:blip r:embed="rId10" cstate="print"/>
          <a:srcRect/>
          <a:stretch>
            <a:fillRect/>
          </a:stretch>
        </p:blipFill>
        <p:spPr bwMode="auto">
          <a:xfrm>
            <a:off x="7162800" y="5075237"/>
            <a:ext cx="628650" cy="685800"/>
          </a:xfrm>
          <a:prstGeom prst="rect">
            <a:avLst/>
          </a:prstGeom>
          <a:noFill/>
        </p:spPr>
      </p:pic>
      <p:pic>
        <p:nvPicPr>
          <p:cNvPr id="15" name="Picture 14" descr="index_r1_c3">
            <a:hlinkClick r:id="rId8"/>
          </p:cNvPr>
          <p:cNvPicPr>
            <a:picLocks noChangeAspect="1" noChangeArrowheads="1"/>
          </p:cNvPicPr>
          <p:nvPr/>
        </p:nvPicPr>
        <p:blipFill>
          <a:blip r:embed="rId11" cstate="print"/>
          <a:srcRect/>
          <a:stretch>
            <a:fillRect/>
          </a:stretch>
        </p:blipFill>
        <p:spPr bwMode="auto">
          <a:xfrm>
            <a:off x="7848600" y="5075237"/>
            <a:ext cx="606425" cy="685800"/>
          </a:xfrm>
          <a:prstGeom prst="rect">
            <a:avLst/>
          </a:prstGeom>
          <a:noFill/>
        </p:spPr>
      </p:pic>
      <p:pic>
        <p:nvPicPr>
          <p:cNvPr id="16" name="Picture 15" descr="index_r1_c4">
            <a:hlinkClick r:id="rId8"/>
          </p:cNvPr>
          <p:cNvPicPr>
            <a:picLocks noChangeAspect="1" noChangeArrowheads="1"/>
          </p:cNvPicPr>
          <p:nvPr/>
        </p:nvPicPr>
        <p:blipFill>
          <a:blip r:embed="rId12" cstate="print"/>
          <a:srcRect/>
          <a:stretch>
            <a:fillRect/>
          </a:stretch>
        </p:blipFill>
        <p:spPr bwMode="auto">
          <a:xfrm>
            <a:off x="8458200" y="5075237"/>
            <a:ext cx="307975" cy="685800"/>
          </a:xfrm>
          <a:prstGeom prst="rect">
            <a:avLst/>
          </a:prstGeom>
          <a:noFill/>
        </p:spPr>
      </p:pic>
      <p:pic>
        <p:nvPicPr>
          <p:cNvPr id="17" name="Picture 16" descr="logo_int">
            <a:hlinkClick r:id="rId13"/>
          </p:cNvPr>
          <p:cNvPicPr>
            <a:picLocks noChangeAspect="1" noChangeArrowheads="1"/>
          </p:cNvPicPr>
          <p:nvPr/>
        </p:nvPicPr>
        <p:blipFill>
          <a:blip r:embed="rId14" cstate="print"/>
          <a:srcRect/>
          <a:stretch>
            <a:fillRect/>
          </a:stretch>
        </p:blipFill>
        <p:spPr bwMode="auto">
          <a:xfrm>
            <a:off x="3276600" y="4999037"/>
            <a:ext cx="2438400" cy="641350"/>
          </a:xfrm>
          <a:prstGeom prst="rect">
            <a:avLst/>
          </a:prstGeom>
          <a:noFill/>
        </p:spPr>
      </p:pic>
      <p:sp>
        <p:nvSpPr>
          <p:cNvPr id="18" name="Rectangle 17"/>
          <p:cNvSpPr>
            <a:spLocks noChangeArrowheads="1"/>
          </p:cNvSpPr>
          <p:nvPr/>
        </p:nvSpPr>
        <p:spPr bwMode="auto">
          <a:xfrm>
            <a:off x="-4033838" y="1546225"/>
            <a:ext cx="9144001" cy="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9" name="Picture 18" descr="clear"/>
          <p:cNvPicPr>
            <a:picLocks noChangeAspect="1" noChangeArrowheads="1"/>
          </p:cNvPicPr>
          <p:nvPr/>
        </p:nvPicPr>
        <p:blipFill>
          <a:blip r:embed="rId15"/>
          <a:srcRect/>
          <a:stretch>
            <a:fillRect/>
          </a:stretch>
        </p:blipFill>
        <p:spPr bwMode="auto">
          <a:xfrm>
            <a:off x="-3892550" y="2019300"/>
            <a:ext cx="68262" cy="68262"/>
          </a:xfrm>
          <a:prstGeom prst="rect">
            <a:avLst/>
          </a:prstGeom>
          <a:noFill/>
        </p:spPr>
      </p:pic>
      <p:pic>
        <p:nvPicPr>
          <p:cNvPr id="20" name="Picture 19" descr="clear"/>
          <p:cNvPicPr>
            <a:picLocks noChangeAspect="1" noChangeArrowheads="1"/>
          </p:cNvPicPr>
          <p:nvPr/>
        </p:nvPicPr>
        <p:blipFill>
          <a:blip r:embed="rId15"/>
          <a:srcRect/>
          <a:stretch>
            <a:fillRect/>
          </a:stretch>
        </p:blipFill>
        <p:spPr bwMode="auto">
          <a:xfrm>
            <a:off x="-3857625" y="2324100"/>
            <a:ext cx="11112" cy="11112"/>
          </a:xfrm>
          <a:prstGeom prst="rect">
            <a:avLst/>
          </a:prstGeom>
          <a:noFill/>
        </p:spPr>
      </p:pic>
      <p:pic>
        <p:nvPicPr>
          <p:cNvPr id="21" name="Picture 20" descr="clear"/>
          <p:cNvPicPr>
            <a:picLocks noChangeAspect="1" noChangeArrowheads="1"/>
          </p:cNvPicPr>
          <p:nvPr/>
        </p:nvPicPr>
        <p:blipFill>
          <a:blip r:embed="rId15"/>
          <a:srcRect/>
          <a:stretch>
            <a:fillRect/>
          </a:stretch>
        </p:blipFill>
        <p:spPr bwMode="auto">
          <a:xfrm>
            <a:off x="-3857625" y="2781300"/>
            <a:ext cx="114300" cy="114300"/>
          </a:xfrm>
          <a:prstGeom prst="rect">
            <a:avLst/>
          </a:prstGeom>
          <a:noFill/>
        </p:spPr>
      </p:pic>
      <p:pic>
        <p:nvPicPr>
          <p:cNvPr id="22" name="Picture 21" descr="clear"/>
          <p:cNvPicPr>
            <a:picLocks noChangeAspect="1" noChangeArrowheads="1"/>
          </p:cNvPicPr>
          <p:nvPr/>
        </p:nvPicPr>
        <p:blipFill>
          <a:blip r:embed="rId15"/>
          <a:srcRect/>
          <a:stretch>
            <a:fillRect/>
          </a:stretch>
        </p:blipFill>
        <p:spPr bwMode="auto">
          <a:xfrm>
            <a:off x="-2944813" y="3238500"/>
            <a:ext cx="114300" cy="68262"/>
          </a:xfrm>
          <a:prstGeom prst="rect">
            <a:avLst/>
          </a:prstGeom>
          <a:noFill/>
        </p:spPr>
      </p:pic>
      <p:pic>
        <p:nvPicPr>
          <p:cNvPr id="23" name="Picture 22" descr="clear"/>
          <p:cNvPicPr>
            <a:picLocks noChangeAspect="1" noChangeArrowheads="1"/>
          </p:cNvPicPr>
          <p:nvPr/>
        </p:nvPicPr>
        <p:blipFill>
          <a:blip r:embed="rId15"/>
          <a:srcRect/>
          <a:stretch>
            <a:fillRect/>
          </a:stretch>
        </p:blipFill>
        <p:spPr bwMode="auto">
          <a:xfrm>
            <a:off x="8443913" y="3238500"/>
            <a:ext cx="114300" cy="68262"/>
          </a:xfrm>
          <a:prstGeom prst="rect">
            <a:avLst/>
          </a:prstGeom>
          <a:noFill/>
        </p:spPr>
      </p:pic>
      <p:pic>
        <p:nvPicPr>
          <p:cNvPr id="24" name="Picture 23" descr="tba_logo"/>
          <p:cNvPicPr>
            <a:picLocks noChangeAspect="1" noChangeArrowheads="1"/>
          </p:cNvPicPr>
          <p:nvPr/>
        </p:nvPicPr>
        <p:blipFill>
          <a:blip r:embed="rId16" cstate="print"/>
          <a:srcRect/>
          <a:stretch>
            <a:fillRect/>
          </a:stretch>
        </p:blipFill>
        <p:spPr bwMode="auto">
          <a:xfrm>
            <a:off x="2971800" y="5837237"/>
            <a:ext cx="3360738" cy="457200"/>
          </a:xfrm>
          <a:prstGeom prst="rect">
            <a:avLst/>
          </a:prstGeom>
          <a:noFill/>
        </p:spPr>
      </p:pic>
      <p:pic>
        <p:nvPicPr>
          <p:cNvPr id="25" name="Imagem 6" descr="PPT-ViaOeste_04.jpg"/>
          <p:cNvPicPr>
            <a:picLocks noChangeAspect="1"/>
          </p:cNvPicPr>
          <p:nvPr/>
        </p:nvPicPr>
        <p:blipFill>
          <a:blip r:embed="rId17" cstate="print"/>
          <a:srcRect/>
          <a:stretch>
            <a:fillRect/>
          </a:stretch>
        </p:blipFill>
        <p:spPr bwMode="auto">
          <a:xfrm>
            <a:off x="990600" y="1112837"/>
            <a:ext cx="1905000" cy="1429246"/>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a:xfrm>
            <a:off x="838200" y="342900"/>
            <a:ext cx="7467600" cy="952500"/>
          </a:xfrm>
          <a:prstGeom prst="rect">
            <a:avLst/>
          </a:prstGeom>
          <a:solidFill>
            <a:srgbClr val="FFFF0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2000" b="1" dirty="0" smtClean="0">
                <a:latin typeface="Arial" charset="0"/>
                <a:ea typeface="+mj-ea"/>
                <a:cs typeface="+mj-cs"/>
              </a:rPr>
              <a:t>Hay un papel para los</a:t>
            </a:r>
            <a:r>
              <a:rPr kumimoji="0" lang="de-DE" sz="2000" b="1" i="0" u="none" strike="noStrike" kern="1200" cap="none" spc="0" normalizeH="0" baseline="0" noProof="0" dirty="0" smtClean="0">
                <a:ln>
                  <a:noFill/>
                </a:ln>
                <a:effectLst/>
                <a:uLnTx/>
                <a:uFillTx/>
                <a:latin typeface="Arial" charset="0"/>
                <a:ea typeface="+mj-ea"/>
                <a:cs typeface="+mj-cs"/>
              </a:rPr>
              <a:t> PPPs en la operación y mantenimiento de sistemas metroferroviarios</a:t>
            </a:r>
            <a:r>
              <a:rPr kumimoji="0" lang="de-DE" sz="2000" b="1" i="0" u="none" strike="noStrike" kern="1200" cap="none" spc="0" normalizeH="0" noProof="0" dirty="0" smtClean="0">
                <a:ln>
                  <a:noFill/>
                </a:ln>
                <a:effectLst/>
                <a:uLnTx/>
                <a:uFillTx/>
                <a:latin typeface="Arial" charset="0"/>
                <a:ea typeface="+mj-ea"/>
                <a:cs typeface="+mj-cs"/>
              </a:rPr>
              <a:t> existentes</a:t>
            </a:r>
            <a:r>
              <a:rPr kumimoji="0" lang="de-DE" sz="2000" b="1" i="0" u="none" strike="noStrike" kern="1200" cap="none" spc="0" normalizeH="0" baseline="0" noProof="0" dirty="0" smtClean="0">
                <a:ln>
                  <a:noFill/>
                </a:ln>
                <a:effectLst/>
                <a:uLnTx/>
                <a:uFillTx/>
                <a:latin typeface="Arial" charset="0"/>
                <a:ea typeface="+mj-ea"/>
                <a:cs typeface="+mj-cs"/>
              </a:rPr>
              <a:t>? </a:t>
            </a:r>
            <a:endParaRPr kumimoji="0" lang="en-US" sz="2000" b="1" i="0" u="none" strike="noStrike" kern="1200" cap="none" spc="0" normalizeH="0" baseline="0" noProof="0" dirty="0">
              <a:ln>
                <a:noFill/>
              </a:ln>
              <a:effectLst/>
              <a:uLnTx/>
              <a:uFillTx/>
              <a:latin typeface="Arial" charset="0"/>
              <a:ea typeface="+mj-ea"/>
              <a:cs typeface="+mj-cs"/>
            </a:endParaRPr>
          </a:p>
        </p:txBody>
      </p:sp>
      <p:sp>
        <p:nvSpPr>
          <p:cNvPr id="3" name="TextBox 2"/>
          <p:cNvSpPr txBox="1">
            <a:spLocks noChangeArrowheads="1"/>
          </p:cNvSpPr>
          <p:nvPr/>
        </p:nvSpPr>
        <p:spPr>
          <a:xfrm>
            <a:off x="533400" y="1371600"/>
            <a:ext cx="8305800" cy="5486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Nuestra</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experiencia</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en Argentina y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Brasil</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muestra</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que</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hay un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papel</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importante</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para</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las</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concesiones</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de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sistemas</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existentes</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particularmente</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si</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el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privado</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no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tiene</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la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obligación</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de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realizar</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nuevas</a:t>
            </a:r>
            <a:r>
              <a:rPr kumimoji="0" lang="en-US" b="0" i="0" u="none" strike="noStrike" kern="1200" cap="none" spc="0" normalizeH="0" noProof="0" dirty="0" smtClean="0">
                <a:ln>
                  <a:noFill/>
                </a:ln>
                <a:solidFill>
                  <a:schemeClr val="tx1"/>
                </a:solidFill>
                <a:effectLst/>
                <a:uLnTx/>
                <a:uFillTx/>
                <a:latin typeface="Arial" charset="0"/>
                <a:ea typeface="+mn-ea"/>
                <a:cs typeface="+mn-cs"/>
              </a:rPr>
              <a:t> </a:t>
            </a:r>
            <a:r>
              <a:rPr kumimoji="0" lang="en-US" b="0" i="0" u="none" strike="noStrike" kern="1200" cap="none" spc="0" normalizeH="0" noProof="0" dirty="0" err="1" smtClean="0">
                <a:ln>
                  <a:noFill/>
                </a:ln>
                <a:solidFill>
                  <a:schemeClr val="tx1"/>
                </a:solidFill>
                <a:effectLst/>
                <a:uLnTx/>
                <a:uFillTx/>
                <a:latin typeface="Arial" charset="0"/>
                <a:ea typeface="+mn-ea"/>
                <a:cs typeface="+mn-cs"/>
              </a:rPr>
              <a:t>inversiones</a:t>
            </a:r>
            <a:r>
              <a:rPr kumimoji="0" lang="en-US" b="0" i="0" u="none" strike="noStrike" kern="1200" cap="none" spc="0" normalizeH="0" noProof="0" dirty="0" smtClean="0">
                <a:ln>
                  <a:noFill/>
                </a:ln>
                <a:solidFill>
                  <a:schemeClr val="tx1"/>
                </a:solidFill>
                <a:effectLst/>
                <a:uLnTx/>
                <a:uFillTx/>
                <a:latin typeface="Arial" charset="0"/>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b="0" i="0" u="none" strike="noStrike" kern="1200" cap="none" spc="0" normalizeH="0" noProof="0" dirty="0" smtClean="0">
              <a:ln>
                <a:noFill/>
              </a:ln>
              <a:solidFill>
                <a:schemeClr val="tx1"/>
              </a:solidFill>
              <a:effectLst/>
              <a:uLnTx/>
              <a:uFillTx/>
              <a:latin typeface="Arial"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lang="en-US" dirty="0" smtClean="0">
                <a:latin typeface="Arial" charset="0"/>
              </a:rPr>
              <a:t>E</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n general la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calidad</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de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servicio</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mejora</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considerablemente</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y los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subsídios</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son mucho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menores</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que</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los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pagados</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antes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cuando</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la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operación</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era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responsabilidad</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direta</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de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una</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empresa</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estatal</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Eso</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es</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verdad</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mismo</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cuando</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no hay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subsídios</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de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operación</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1" i="0" u="none" strike="noStrike" kern="1200" cap="none" spc="0" normalizeH="0" baseline="0" noProof="0" dirty="0" smtClean="0">
                <a:ln>
                  <a:noFill/>
                </a:ln>
                <a:solidFill>
                  <a:schemeClr val="tx1"/>
                </a:solidFill>
                <a:effectLst/>
                <a:uLnTx/>
                <a:uFillTx/>
                <a:latin typeface="Arial" charset="0"/>
                <a:ea typeface="+mn-ea"/>
                <a:cs typeface="+mn-cs"/>
              </a:rPr>
              <a:t>(</a:t>
            </a:r>
            <a:r>
              <a:rPr kumimoji="0" lang="en-US" b="1" i="0" u="none" strike="noStrike" kern="1200" cap="none" spc="0" normalizeH="0" baseline="0" noProof="0" dirty="0" err="1" smtClean="0">
                <a:ln>
                  <a:noFill/>
                </a:ln>
                <a:solidFill>
                  <a:schemeClr val="tx1"/>
                </a:solidFill>
                <a:effectLst/>
                <a:uLnTx/>
                <a:uFillTx/>
                <a:latin typeface="Arial" charset="0"/>
                <a:ea typeface="+mn-ea"/>
                <a:cs typeface="+mn-cs"/>
              </a:rPr>
              <a:t>SuperVia</a:t>
            </a:r>
            <a:r>
              <a:rPr kumimoji="0" lang="en-US" b="1" i="0" u="none" strike="noStrike" kern="1200" cap="none" spc="0" normalizeH="0" baseline="0" noProof="0" dirty="0" smtClean="0">
                <a:ln>
                  <a:noFill/>
                </a:ln>
                <a:solidFill>
                  <a:schemeClr val="tx1"/>
                </a:solidFill>
                <a:effectLst/>
                <a:uLnTx/>
                <a:uFillTx/>
                <a:latin typeface="Arial" charset="0"/>
                <a:ea typeface="+mn-ea"/>
                <a:cs typeface="+mn-cs"/>
              </a:rPr>
              <a:t> y Rio Metro).</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smtClean="0">
              <a:ln>
                <a:noFill/>
              </a:ln>
              <a:solidFill>
                <a:srgbClr val="FF3300"/>
              </a:solidFill>
              <a:effectLst/>
              <a:uLnTx/>
              <a:uFillTx/>
              <a:latin typeface="Arial"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Sin embargo,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es</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más</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fácil</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err="1" smtClean="0">
                <a:ln>
                  <a:noFill/>
                </a:ln>
                <a:solidFill>
                  <a:schemeClr val="tx1"/>
                </a:solidFill>
                <a:effectLst/>
                <a:uLnTx/>
                <a:uFillTx/>
                <a:latin typeface="Arial" charset="0"/>
                <a:ea typeface="+mn-ea"/>
                <a:cs typeface="+mn-cs"/>
              </a:rPr>
              <a:t>atraer</a:t>
            </a:r>
            <a:r>
              <a:rPr kumimoji="0" lang="en-US" b="0" i="0" u="none" strike="noStrike" kern="1200" cap="none" spc="0" normalizeH="0" noProof="0" dirty="0" smtClean="0">
                <a:ln>
                  <a:noFill/>
                </a:ln>
                <a:solidFill>
                  <a:schemeClr val="tx1"/>
                </a:solidFill>
                <a:effectLst/>
                <a:uLnTx/>
                <a:uFillTx/>
                <a:latin typeface="Arial" charset="0"/>
                <a:ea typeface="+mn-ea"/>
                <a:cs typeface="+mn-cs"/>
              </a:rPr>
              <a:t> el sector </a:t>
            </a:r>
            <a:r>
              <a:rPr kumimoji="0" lang="en-US" b="0" i="0" u="none" strike="noStrike" kern="1200" cap="none" spc="0" normalizeH="0" noProof="0" dirty="0" err="1" smtClean="0">
                <a:ln>
                  <a:noFill/>
                </a:ln>
                <a:solidFill>
                  <a:schemeClr val="tx1"/>
                </a:solidFill>
                <a:effectLst/>
                <a:uLnTx/>
                <a:uFillTx/>
                <a:latin typeface="Arial" charset="0"/>
                <a:ea typeface="+mn-ea"/>
                <a:cs typeface="+mn-cs"/>
              </a:rPr>
              <a:t>privado</a:t>
            </a:r>
            <a:r>
              <a:rPr kumimoji="0" lang="en-US" b="0" i="0" u="none" strike="noStrike" kern="1200" cap="none" spc="0" normalizeH="0" noProof="0" dirty="0" smtClean="0">
                <a:ln>
                  <a:noFill/>
                </a:ln>
                <a:solidFill>
                  <a:schemeClr val="tx1"/>
                </a:solidFill>
                <a:effectLst/>
                <a:uLnTx/>
                <a:uFillTx/>
                <a:latin typeface="Arial" charset="0"/>
                <a:ea typeface="+mn-ea"/>
                <a:cs typeface="+mn-cs"/>
              </a:rPr>
              <a:t> </a:t>
            </a:r>
            <a:r>
              <a:rPr kumimoji="0" lang="en-US" b="0" i="0" u="none" strike="noStrike" kern="1200" cap="none" spc="0" normalizeH="0" noProof="0" dirty="0" err="1" smtClean="0">
                <a:ln>
                  <a:noFill/>
                </a:ln>
                <a:solidFill>
                  <a:schemeClr val="tx1"/>
                </a:solidFill>
                <a:effectLst/>
                <a:uLnTx/>
                <a:uFillTx/>
                <a:latin typeface="Arial" charset="0"/>
                <a:ea typeface="+mn-ea"/>
                <a:cs typeface="+mn-cs"/>
              </a:rPr>
              <a:t>cuando</a:t>
            </a:r>
            <a:r>
              <a:rPr kumimoji="0" lang="en-US" b="0" i="0" u="none" strike="noStrike" kern="1200" cap="none" spc="0" normalizeH="0" noProof="0" dirty="0" smtClean="0">
                <a:ln>
                  <a:noFill/>
                </a:ln>
                <a:solidFill>
                  <a:schemeClr val="tx1"/>
                </a:solidFill>
                <a:effectLst/>
                <a:uLnTx/>
                <a:uFillTx/>
                <a:latin typeface="Arial" charset="0"/>
                <a:ea typeface="+mn-ea"/>
                <a:cs typeface="+mn-cs"/>
              </a:rPr>
              <a:t> hay un </a:t>
            </a:r>
            <a:r>
              <a:rPr kumimoji="0" lang="en-US" b="0" i="0" u="none" strike="noStrike" kern="1200" cap="none" spc="0" normalizeH="0" noProof="0" dirty="0" err="1" smtClean="0">
                <a:ln>
                  <a:noFill/>
                </a:ln>
                <a:solidFill>
                  <a:schemeClr val="tx1"/>
                </a:solidFill>
                <a:effectLst/>
                <a:uLnTx/>
                <a:uFillTx/>
                <a:latin typeface="Arial" charset="0"/>
                <a:ea typeface="+mn-ea"/>
                <a:cs typeface="+mn-cs"/>
              </a:rPr>
              <a:t>subsídio</a:t>
            </a:r>
            <a:r>
              <a:rPr kumimoji="0" lang="en-US" b="0" i="0" u="none" strike="noStrike" kern="1200" cap="none" spc="0" normalizeH="0" noProof="0" dirty="0" smtClean="0">
                <a:ln>
                  <a:noFill/>
                </a:ln>
                <a:solidFill>
                  <a:schemeClr val="tx1"/>
                </a:solidFill>
                <a:effectLst/>
                <a:uLnTx/>
                <a:uFillTx/>
                <a:latin typeface="Arial" charset="0"/>
                <a:ea typeface="+mn-ea"/>
                <a:cs typeface="+mn-cs"/>
              </a:rPr>
              <a:t> </a:t>
            </a:r>
            <a:r>
              <a:rPr kumimoji="0" lang="en-US" b="0" i="0" u="none" strike="noStrike" kern="1200" cap="none" spc="0" normalizeH="0" noProof="0" dirty="0" err="1" smtClean="0">
                <a:ln>
                  <a:noFill/>
                </a:ln>
                <a:solidFill>
                  <a:schemeClr val="tx1"/>
                </a:solidFill>
                <a:effectLst/>
                <a:uLnTx/>
                <a:uFillTx/>
                <a:latin typeface="Arial" charset="0"/>
                <a:ea typeface="+mn-ea"/>
                <a:cs typeface="+mn-cs"/>
              </a:rPr>
              <a:t>aun</a:t>
            </a:r>
            <a:r>
              <a:rPr kumimoji="0" lang="en-US" b="0" i="0" u="none" strike="noStrike" kern="1200" cap="none" spc="0" normalizeH="0" noProof="0" dirty="0" smtClean="0">
                <a:ln>
                  <a:noFill/>
                </a:ln>
                <a:solidFill>
                  <a:schemeClr val="tx1"/>
                </a:solidFill>
                <a:effectLst/>
                <a:uLnTx/>
                <a:uFillTx/>
                <a:latin typeface="Arial" charset="0"/>
                <a:ea typeface="+mn-ea"/>
                <a:cs typeface="+mn-cs"/>
              </a:rPr>
              <a:t> </a:t>
            </a:r>
            <a:r>
              <a:rPr kumimoji="0" lang="en-US" b="0" i="0" u="none" strike="noStrike" kern="1200" cap="none" spc="0" normalizeH="0" noProof="0" dirty="0" err="1" smtClean="0">
                <a:ln>
                  <a:noFill/>
                </a:ln>
                <a:solidFill>
                  <a:schemeClr val="tx1"/>
                </a:solidFill>
                <a:effectLst/>
                <a:uLnTx/>
                <a:uFillTx/>
                <a:latin typeface="Arial" charset="0"/>
                <a:ea typeface="+mn-ea"/>
                <a:cs typeface="+mn-cs"/>
              </a:rPr>
              <a:t>que</a:t>
            </a:r>
            <a:r>
              <a:rPr kumimoji="0" lang="en-US" b="0" i="0" u="none" strike="noStrike" kern="1200" cap="none" spc="0" normalizeH="0" noProof="0" dirty="0" smtClean="0">
                <a:ln>
                  <a:noFill/>
                </a:ln>
                <a:solidFill>
                  <a:schemeClr val="tx1"/>
                </a:solidFill>
                <a:effectLst/>
                <a:uLnTx/>
                <a:uFillTx/>
                <a:latin typeface="Arial" charset="0"/>
                <a:ea typeface="+mn-ea"/>
                <a:cs typeface="+mn-cs"/>
              </a:rPr>
              <a:t> el </a:t>
            </a:r>
            <a:r>
              <a:rPr kumimoji="0" lang="en-US" b="0" i="0" u="none" strike="noStrike" kern="1200" cap="none" spc="0" normalizeH="0" noProof="0" dirty="0" err="1" smtClean="0">
                <a:ln>
                  <a:noFill/>
                </a:ln>
                <a:solidFill>
                  <a:schemeClr val="tx1"/>
                </a:solidFill>
                <a:effectLst/>
                <a:uLnTx/>
                <a:uFillTx/>
                <a:latin typeface="Arial" charset="0"/>
                <a:ea typeface="+mn-ea"/>
                <a:cs typeface="+mn-cs"/>
              </a:rPr>
              <a:t>subsídio</a:t>
            </a:r>
            <a:r>
              <a:rPr kumimoji="0" lang="en-US" b="0" i="0" u="none" strike="noStrike" kern="1200" cap="none" spc="0" normalizeH="0" noProof="0" dirty="0" smtClean="0">
                <a:ln>
                  <a:noFill/>
                </a:ln>
                <a:solidFill>
                  <a:schemeClr val="tx1"/>
                </a:solidFill>
                <a:effectLst/>
                <a:uLnTx/>
                <a:uFillTx/>
                <a:latin typeface="Arial" charset="0"/>
                <a:ea typeface="+mn-ea"/>
                <a:cs typeface="+mn-cs"/>
              </a:rPr>
              <a:t> sea </a:t>
            </a:r>
            <a:r>
              <a:rPr kumimoji="0" lang="en-US" b="0" i="0" u="none" strike="noStrike" kern="1200" cap="none" spc="0" normalizeH="0" noProof="0" dirty="0" err="1" smtClean="0">
                <a:ln>
                  <a:noFill/>
                </a:ln>
                <a:solidFill>
                  <a:schemeClr val="tx1"/>
                </a:solidFill>
                <a:effectLst/>
                <a:uLnTx/>
                <a:uFillTx/>
                <a:latin typeface="Arial" charset="0"/>
                <a:ea typeface="+mn-ea"/>
                <a:cs typeface="+mn-cs"/>
              </a:rPr>
              <a:t>decreciente</a:t>
            </a:r>
            <a:r>
              <a:rPr kumimoji="0" lang="en-US" b="0" i="0" u="none" strike="noStrike" kern="1200" cap="none" spc="0" normalizeH="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1" i="0" u="none" strike="noStrike" kern="1200" cap="none" spc="0" normalizeH="0" baseline="0" noProof="0" dirty="0" smtClean="0">
                <a:ln>
                  <a:noFill/>
                </a:ln>
                <a:solidFill>
                  <a:schemeClr val="tx1"/>
                </a:solidFill>
                <a:effectLst/>
                <a:uLnTx/>
                <a:uFillTx/>
                <a:latin typeface="Arial" charset="0"/>
                <a:ea typeface="+mn-ea"/>
                <a:cs typeface="+mn-cs"/>
              </a:rPr>
              <a:t>(Buenos Aires). </a:t>
            </a:r>
            <a:r>
              <a:rPr kumimoji="0" lang="en-US" b="1" i="0" u="none" strike="noStrike" kern="1200" cap="none" spc="0" normalizeH="0" baseline="0" noProof="0" dirty="0" err="1" smtClean="0">
                <a:ln>
                  <a:noFill/>
                </a:ln>
                <a:solidFill>
                  <a:schemeClr val="tx1"/>
                </a:solidFill>
                <a:effectLst/>
                <a:uLnTx/>
                <a:uFillTx/>
                <a:latin typeface="Arial" charset="0"/>
                <a:ea typeface="+mn-ea"/>
                <a:cs typeface="+mn-cs"/>
              </a:rPr>
              <a:t>Seria</a:t>
            </a:r>
            <a:r>
              <a:rPr kumimoji="0" lang="en-US" b="1"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1" i="0" u="none" strike="noStrike" kern="1200" cap="none" spc="0" normalizeH="0" baseline="0" noProof="0" dirty="0" err="1" smtClean="0">
                <a:ln>
                  <a:noFill/>
                </a:ln>
                <a:solidFill>
                  <a:schemeClr val="tx1"/>
                </a:solidFill>
                <a:effectLst/>
                <a:uLnTx/>
                <a:uFillTx/>
                <a:latin typeface="Arial" charset="0"/>
                <a:ea typeface="+mn-ea"/>
                <a:cs typeface="+mn-cs"/>
              </a:rPr>
              <a:t>todavia</a:t>
            </a:r>
            <a:r>
              <a:rPr kumimoji="0" lang="en-US" b="1"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1" i="0" u="none" strike="noStrike" kern="1200" cap="none" spc="0" normalizeH="0" baseline="0" noProof="0" dirty="0" err="1" smtClean="0">
                <a:ln>
                  <a:noFill/>
                </a:ln>
                <a:solidFill>
                  <a:schemeClr val="tx1"/>
                </a:solidFill>
                <a:effectLst/>
                <a:uLnTx/>
                <a:uFillTx/>
                <a:latin typeface="Arial" charset="0"/>
                <a:ea typeface="+mn-ea"/>
                <a:cs typeface="+mn-cs"/>
              </a:rPr>
              <a:t>más</a:t>
            </a:r>
            <a:r>
              <a:rPr kumimoji="0" lang="en-US" b="1"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1" i="0" u="none" strike="noStrike" kern="1200" cap="none" spc="0" normalizeH="0" baseline="0" noProof="0" dirty="0" err="1" smtClean="0">
                <a:ln>
                  <a:noFill/>
                </a:ln>
                <a:solidFill>
                  <a:schemeClr val="tx1"/>
                </a:solidFill>
                <a:effectLst/>
                <a:uLnTx/>
                <a:uFillTx/>
                <a:latin typeface="Arial" charset="0"/>
                <a:ea typeface="+mn-ea"/>
                <a:cs typeface="+mn-cs"/>
              </a:rPr>
              <a:t>atraente</a:t>
            </a:r>
            <a:r>
              <a:rPr kumimoji="0" lang="en-US" b="1"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1" i="0" u="none" strike="noStrike" kern="1200" cap="none" spc="0" normalizeH="0" baseline="0" noProof="0" dirty="0" err="1" smtClean="0">
                <a:ln>
                  <a:noFill/>
                </a:ln>
                <a:solidFill>
                  <a:schemeClr val="tx1"/>
                </a:solidFill>
                <a:effectLst/>
                <a:uLnTx/>
                <a:uFillTx/>
                <a:latin typeface="Arial" charset="0"/>
                <a:ea typeface="+mn-ea"/>
                <a:cs typeface="+mn-cs"/>
              </a:rPr>
              <a:t>para</a:t>
            </a:r>
            <a:r>
              <a:rPr kumimoji="0" lang="en-US" b="1" i="0" u="none" strike="noStrike" kern="1200" cap="none" spc="0" normalizeH="0" noProof="0" dirty="0" smtClean="0">
                <a:ln>
                  <a:noFill/>
                </a:ln>
                <a:solidFill>
                  <a:schemeClr val="tx1"/>
                </a:solidFill>
                <a:effectLst/>
                <a:uLnTx/>
                <a:uFillTx/>
                <a:latin typeface="Arial" charset="0"/>
                <a:ea typeface="+mn-ea"/>
                <a:cs typeface="+mn-cs"/>
              </a:rPr>
              <a:t> el </a:t>
            </a:r>
            <a:r>
              <a:rPr kumimoji="0" lang="en-US" b="1" i="0" u="none" strike="noStrike" kern="1200" cap="none" spc="0" normalizeH="0" noProof="0" dirty="0" err="1" smtClean="0">
                <a:ln>
                  <a:noFill/>
                </a:ln>
                <a:solidFill>
                  <a:schemeClr val="tx1"/>
                </a:solidFill>
                <a:effectLst/>
                <a:uLnTx/>
                <a:uFillTx/>
                <a:latin typeface="Arial" charset="0"/>
                <a:ea typeface="+mn-ea"/>
                <a:cs typeface="+mn-cs"/>
              </a:rPr>
              <a:t>setor</a:t>
            </a:r>
            <a:r>
              <a:rPr kumimoji="0" lang="en-US" b="1" i="0" u="none" strike="noStrike" kern="1200" cap="none" spc="0" normalizeH="0" noProof="0" dirty="0" smtClean="0">
                <a:ln>
                  <a:noFill/>
                </a:ln>
                <a:solidFill>
                  <a:schemeClr val="tx1"/>
                </a:solidFill>
                <a:effectLst/>
                <a:uLnTx/>
                <a:uFillTx/>
                <a:latin typeface="Arial" charset="0"/>
                <a:ea typeface="+mn-ea"/>
                <a:cs typeface="+mn-cs"/>
              </a:rPr>
              <a:t> </a:t>
            </a:r>
            <a:r>
              <a:rPr kumimoji="0" lang="en-US" b="1" i="0" u="none" strike="noStrike" kern="1200" cap="none" spc="0" normalizeH="0" noProof="0" dirty="0" err="1" smtClean="0">
                <a:ln>
                  <a:noFill/>
                </a:ln>
                <a:solidFill>
                  <a:schemeClr val="tx1"/>
                </a:solidFill>
                <a:effectLst/>
                <a:uLnTx/>
                <a:uFillTx/>
                <a:latin typeface="Arial" charset="0"/>
                <a:ea typeface="+mn-ea"/>
                <a:cs typeface="+mn-cs"/>
              </a:rPr>
              <a:t>privado</a:t>
            </a:r>
            <a:r>
              <a:rPr kumimoji="0" lang="en-US" b="1" i="0" u="none" strike="noStrike" kern="1200" cap="none" spc="0" normalizeH="0" noProof="0" dirty="0" smtClean="0">
                <a:ln>
                  <a:noFill/>
                </a:ln>
                <a:solidFill>
                  <a:schemeClr val="tx1"/>
                </a:solidFill>
                <a:effectLst/>
                <a:uLnTx/>
                <a:uFillTx/>
                <a:latin typeface="Arial" charset="0"/>
                <a:ea typeface="+mn-ea"/>
                <a:cs typeface="+mn-cs"/>
              </a:rPr>
              <a:t> </a:t>
            </a:r>
            <a:r>
              <a:rPr kumimoji="0" lang="en-US" b="1" i="0" u="none" strike="noStrike" kern="1200" cap="none" spc="0" normalizeH="0" noProof="0" dirty="0" err="1" smtClean="0">
                <a:ln>
                  <a:noFill/>
                </a:ln>
                <a:solidFill>
                  <a:schemeClr val="tx1"/>
                </a:solidFill>
                <a:effectLst/>
                <a:uLnTx/>
                <a:uFillTx/>
                <a:latin typeface="Arial" charset="0"/>
                <a:ea typeface="+mn-ea"/>
                <a:cs typeface="+mn-cs"/>
              </a:rPr>
              <a:t>si</a:t>
            </a:r>
            <a:r>
              <a:rPr kumimoji="0" lang="en-US" b="1" i="0" u="none" strike="noStrike" kern="1200" cap="none" spc="0" normalizeH="0" noProof="0" dirty="0" smtClean="0">
                <a:ln>
                  <a:noFill/>
                </a:ln>
                <a:solidFill>
                  <a:schemeClr val="tx1"/>
                </a:solidFill>
                <a:effectLst/>
                <a:uLnTx/>
                <a:uFillTx/>
                <a:latin typeface="Arial" charset="0"/>
                <a:ea typeface="+mn-ea"/>
                <a:cs typeface="+mn-cs"/>
              </a:rPr>
              <a:t> </a:t>
            </a:r>
            <a:r>
              <a:rPr kumimoji="0" lang="en-US" b="1" i="0" u="none" strike="noStrike" kern="1200" cap="none" spc="0" normalizeH="0" noProof="0" dirty="0" err="1" smtClean="0">
                <a:ln>
                  <a:noFill/>
                </a:ln>
                <a:solidFill>
                  <a:schemeClr val="tx1"/>
                </a:solidFill>
                <a:effectLst/>
                <a:uLnTx/>
                <a:uFillTx/>
                <a:latin typeface="Arial" charset="0"/>
                <a:ea typeface="+mn-ea"/>
                <a:cs typeface="+mn-cs"/>
              </a:rPr>
              <a:t>hubiera</a:t>
            </a:r>
            <a:r>
              <a:rPr kumimoji="0" lang="en-US" b="1" i="0" u="none" strike="noStrike" kern="1200" cap="none" spc="0" normalizeH="0" noProof="0" dirty="0" smtClean="0">
                <a:ln>
                  <a:noFill/>
                </a:ln>
                <a:solidFill>
                  <a:schemeClr val="tx1"/>
                </a:solidFill>
                <a:effectLst/>
                <a:uLnTx/>
                <a:uFillTx/>
                <a:latin typeface="Arial" charset="0"/>
                <a:ea typeface="+mn-ea"/>
                <a:cs typeface="+mn-cs"/>
              </a:rPr>
              <a:t> </a:t>
            </a:r>
            <a:r>
              <a:rPr kumimoji="0" lang="en-US" b="1" i="0" u="none" strike="noStrike" kern="1200" cap="none" spc="0" normalizeH="0" noProof="0" dirty="0" err="1" smtClean="0">
                <a:ln>
                  <a:noFill/>
                </a:ln>
                <a:solidFill>
                  <a:schemeClr val="tx1"/>
                </a:solidFill>
                <a:effectLst/>
                <a:uLnTx/>
                <a:uFillTx/>
                <a:latin typeface="Arial" charset="0"/>
                <a:ea typeface="+mn-ea"/>
                <a:cs typeface="+mn-cs"/>
              </a:rPr>
              <a:t>garantias</a:t>
            </a:r>
            <a:r>
              <a:rPr kumimoji="0" lang="en-US" b="1" i="0" u="none" strike="noStrike" kern="1200" cap="none" spc="0" normalizeH="0" noProof="0" dirty="0" smtClean="0">
                <a:ln>
                  <a:noFill/>
                </a:ln>
                <a:solidFill>
                  <a:schemeClr val="tx1"/>
                </a:solidFill>
                <a:effectLst/>
                <a:uLnTx/>
                <a:uFillTx/>
                <a:latin typeface="Arial" charset="0"/>
                <a:ea typeface="+mn-ea"/>
                <a:cs typeface="+mn-cs"/>
              </a:rPr>
              <a:t> </a:t>
            </a:r>
            <a:r>
              <a:rPr kumimoji="0" lang="en-US" b="1" i="0" u="none" strike="noStrike" kern="1200" cap="none" spc="0" normalizeH="0" noProof="0" dirty="0" err="1" smtClean="0">
                <a:ln>
                  <a:noFill/>
                </a:ln>
                <a:solidFill>
                  <a:schemeClr val="tx1"/>
                </a:solidFill>
                <a:effectLst/>
                <a:uLnTx/>
                <a:uFillTx/>
                <a:latin typeface="Arial" charset="0"/>
                <a:ea typeface="+mn-ea"/>
                <a:cs typeface="+mn-cs"/>
              </a:rPr>
              <a:t>bancárias</a:t>
            </a:r>
            <a:r>
              <a:rPr kumimoji="0" lang="en-US" b="1" i="0" u="none" strike="noStrike" kern="1200" cap="none" spc="0" normalizeH="0" noProof="0" dirty="0" smtClean="0">
                <a:ln>
                  <a:noFill/>
                </a:ln>
                <a:solidFill>
                  <a:schemeClr val="tx1"/>
                </a:solidFill>
                <a:effectLst/>
                <a:uLnTx/>
                <a:uFillTx/>
                <a:latin typeface="Arial" charset="0"/>
                <a:ea typeface="+mn-ea"/>
                <a:cs typeface="+mn-cs"/>
              </a:rPr>
              <a:t> </a:t>
            </a:r>
            <a:r>
              <a:rPr kumimoji="0" lang="en-US" b="1" i="0" u="none" strike="noStrike" kern="1200" cap="none" spc="0" normalizeH="0" noProof="0" dirty="0" err="1" smtClean="0">
                <a:ln>
                  <a:noFill/>
                </a:ln>
                <a:solidFill>
                  <a:schemeClr val="tx1"/>
                </a:solidFill>
                <a:effectLst/>
                <a:uLnTx/>
                <a:uFillTx/>
                <a:latin typeface="Arial" charset="0"/>
                <a:ea typeface="+mn-ea"/>
                <a:cs typeface="+mn-cs"/>
              </a:rPr>
              <a:t>que</a:t>
            </a:r>
            <a:r>
              <a:rPr kumimoji="0" lang="en-US" b="1" i="0" u="none" strike="noStrike" kern="1200" cap="none" spc="0" normalizeH="0" noProof="0" dirty="0" smtClean="0">
                <a:ln>
                  <a:noFill/>
                </a:ln>
                <a:solidFill>
                  <a:schemeClr val="tx1"/>
                </a:solidFill>
                <a:effectLst/>
                <a:uLnTx/>
                <a:uFillTx/>
                <a:latin typeface="Arial" charset="0"/>
                <a:ea typeface="+mn-ea"/>
                <a:cs typeface="+mn-cs"/>
              </a:rPr>
              <a:t> </a:t>
            </a:r>
            <a:r>
              <a:rPr kumimoji="0" lang="en-US" b="1" i="0" u="none" strike="noStrike" kern="1200" cap="none" spc="0" normalizeH="0" noProof="0" dirty="0" err="1" smtClean="0">
                <a:ln>
                  <a:noFill/>
                </a:ln>
                <a:solidFill>
                  <a:schemeClr val="tx1"/>
                </a:solidFill>
                <a:effectLst/>
                <a:uLnTx/>
                <a:uFillTx/>
                <a:latin typeface="Arial" charset="0"/>
                <a:ea typeface="+mn-ea"/>
                <a:cs typeface="+mn-cs"/>
              </a:rPr>
              <a:t>garantizasen</a:t>
            </a:r>
            <a:r>
              <a:rPr kumimoji="0" lang="en-US" b="1" i="0" u="none" strike="noStrike" kern="1200" cap="none" spc="0" normalizeH="0" noProof="0" dirty="0" smtClean="0">
                <a:ln>
                  <a:noFill/>
                </a:ln>
                <a:solidFill>
                  <a:schemeClr val="tx1"/>
                </a:solidFill>
                <a:effectLst/>
                <a:uLnTx/>
                <a:uFillTx/>
                <a:latin typeface="Arial" charset="0"/>
                <a:ea typeface="+mn-ea"/>
                <a:cs typeface="+mn-cs"/>
              </a:rPr>
              <a:t> </a:t>
            </a:r>
            <a:r>
              <a:rPr kumimoji="0" lang="en-US" b="1" i="0" u="none" strike="noStrike" kern="1200" cap="none" spc="0" normalizeH="0" noProof="0" dirty="0" err="1" smtClean="0">
                <a:ln>
                  <a:noFill/>
                </a:ln>
                <a:solidFill>
                  <a:schemeClr val="tx1"/>
                </a:solidFill>
                <a:effectLst/>
                <a:uLnTx/>
                <a:uFillTx/>
                <a:latin typeface="Arial" charset="0"/>
                <a:ea typeface="+mn-ea"/>
                <a:cs typeface="+mn-cs"/>
              </a:rPr>
              <a:t>quel</a:t>
            </a:r>
            <a:r>
              <a:rPr kumimoji="0" lang="en-US" b="1" i="0" u="none" strike="noStrike" kern="1200" cap="none" spc="0" normalizeH="0" noProof="0" dirty="0" smtClean="0">
                <a:ln>
                  <a:noFill/>
                </a:ln>
                <a:solidFill>
                  <a:schemeClr val="tx1"/>
                </a:solidFill>
                <a:effectLst/>
                <a:uLnTx/>
                <a:uFillTx/>
                <a:latin typeface="Arial" charset="0"/>
                <a:ea typeface="+mn-ea"/>
                <a:cs typeface="+mn-cs"/>
              </a:rPr>
              <a:t> </a:t>
            </a:r>
            <a:r>
              <a:rPr kumimoji="0" lang="en-US" b="1" i="0" u="none" strike="noStrike" kern="1200" cap="none" spc="0" normalizeH="0" noProof="0" dirty="0" err="1" smtClean="0">
                <a:ln>
                  <a:noFill/>
                </a:ln>
                <a:solidFill>
                  <a:schemeClr val="tx1"/>
                </a:solidFill>
                <a:effectLst/>
                <a:uLnTx/>
                <a:uFillTx/>
                <a:latin typeface="Arial" charset="0"/>
                <a:ea typeface="+mn-ea"/>
                <a:cs typeface="+mn-cs"/>
              </a:rPr>
              <a:t>esubsídio</a:t>
            </a:r>
            <a:r>
              <a:rPr kumimoji="0" lang="en-US" b="1" i="0" u="none" strike="noStrike" kern="1200" cap="none" spc="0" normalizeH="0" noProof="0" dirty="0" smtClean="0">
                <a:ln>
                  <a:noFill/>
                </a:ln>
                <a:solidFill>
                  <a:schemeClr val="tx1"/>
                </a:solidFill>
                <a:effectLst/>
                <a:uLnTx/>
                <a:uFillTx/>
                <a:latin typeface="Arial" charset="0"/>
                <a:ea typeface="+mn-ea"/>
                <a:cs typeface="+mn-cs"/>
              </a:rPr>
              <a:t> </a:t>
            </a:r>
            <a:r>
              <a:rPr kumimoji="0" lang="en-US" b="1" i="0" u="none" strike="noStrike" kern="1200" cap="none" spc="0" normalizeH="0" noProof="0" dirty="0" err="1" smtClean="0">
                <a:ln>
                  <a:noFill/>
                </a:ln>
                <a:solidFill>
                  <a:schemeClr val="tx1"/>
                </a:solidFill>
                <a:effectLst/>
                <a:uLnTx/>
                <a:uFillTx/>
                <a:latin typeface="Arial" charset="0"/>
                <a:ea typeface="+mn-ea"/>
                <a:cs typeface="+mn-cs"/>
              </a:rPr>
              <a:t>seria</a:t>
            </a:r>
            <a:r>
              <a:rPr kumimoji="0" lang="en-US" b="1" i="0" u="none" strike="noStrike" kern="1200" cap="none" spc="0" normalizeH="0" noProof="0" dirty="0" smtClean="0">
                <a:ln>
                  <a:noFill/>
                </a:ln>
                <a:solidFill>
                  <a:schemeClr val="tx1"/>
                </a:solidFill>
                <a:effectLst/>
                <a:uLnTx/>
                <a:uFillTx/>
                <a:latin typeface="Arial" charset="0"/>
                <a:ea typeface="+mn-ea"/>
                <a:cs typeface="+mn-cs"/>
              </a:rPr>
              <a:t> </a:t>
            </a:r>
            <a:r>
              <a:rPr kumimoji="0" lang="en-US" b="1" i="0" u="none" strike="noStrike" kern="1200" cap="none" spc="0" normalizeH="0" noProof="0" dirty="0" err="1" smtClean="0">
                <a:ln>
                  <a:noFill/>
                </a:ln>
                <a:solidFill>
                  <a:schemeClr val="tx1"/>
                </a:solidFill>
                <a:effectLst/>
                <a:uLnTx/>
                <a:uFillTx/>
                <a:latin typeface="Arial" charset="0"/>
                <a:ea typeface="+mn-ea"/>
                <a:cs typeface="+mn-cs"/>
              </a:rPr>
              <a:t>pago</a:t>
            </a:r>
            <a:r>
              <a:rPr kumimoji="0" lang="en-US" b="1" i="0" u="none" strike="noStrike" kern="1200" cap="none" spc="0" normalizeH="0" noProof="0" dirty="0" smtClean="0">
                <a:ln>
                  <a:noFill/>
                </a:ln>
                <a:solidFill>
                  <a:schemeClr val="tx1"/>
                </a:solidFill>
                <a:effectLst/>
                <a:uLnTx/>
                <a:uFillTx/>
                <a:latin typeface="Arial" charset="0"/>
                <a:ea typeface="+mn-ea"/>
                <a:cs typeface="+mn-cs"/>
              </a:rPr>
              <a:t> a </a:t>
            </a:r>
            <a:r>
              <a:rPr kumimoji="0" lang="en-US" b="1" i="0" u="none" strike="noStrike" kern="1200" cap="none" spc="0" normalizeH="0" noProof="0" dirty="0" err="1" smtClean="0">
                <a:ln>
                  <a:noFill/>
                </a:ln>
                <a:solidFill>
                  <a:schemeClr val="tx1"/>
                </a:solidFill>
                <a:effectLst/>
                <a:uLnTx/>
                <a:uFillTx/>
                <a:latin typeface="Arial" charset="0"/>
                <a:ea typeface="+mn-ea"/>
                <a:cs typeface="+mn-cs"/>
              </a:rPr>
              <a:t>tiempo</a:t>
            </a:r>
            <a:r>
              <a:rPr kumimoji="0" lang="en-US" b="1" i="0" u="none" strike="noStrike" kern="1200" cap="none" spc="0" normalizeH="0" noProof="0" dirty="0" smtClean="0">
                <a:ln>
                  <a:noFill/>
                </a:ln>
                <a:solidFill>
                  <a:schemeClr val="tx1"/>
                </a:solidFill>
                <a:effectLst/>
                <a:uLnTx/>
                <a:uFillTx/>
                <a:latin typeface="Arial" charset="0"/>
                <a:ea typeface="+mn-ea"/>
                <a:cs typeface="+mn-cs"/>
              </a:rPr>
              <a:t>.</a:t>
            </a:r>
            <a:r>
              <a:rPr kumimoji="0" lang="en-US" b="1"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b="0" i="0" u="none" strike="noStrike" kern="1200" cap="none" spc="0" normalizeH="0" baseline="0" noProof="0" dirty="0" smtClean="0">
                <a:ln>
                  <a:noFill/>
                </a:ln>
                <a:solidFill>
                  <a:schemeClr val="tx1"/>
                </a:solidFill>
                <a:effectLst/>
                <a:uLnTx/>
                <a:uFillTx/>
                <a:latin typeface="Arial" charset="0"/>
                <a:ea typeface="+mn-ea"/>
                <a:cs typeface="+mn-cs"/>
              </a:rPr>
              <a:t>.</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b="1" i="0" u="none" strike="noStrike" kern="120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Este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tipo</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de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concesión</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es</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una</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solución</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cuando</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el Estado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llega</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a la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conclusión</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que</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los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subsídios</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están</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llegando</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a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nívels</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no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acceptables</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debido</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a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una</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gestión</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floja</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b="1" i="0" u="none" strike="noStrike" kern="1200" cap="none" spc="0" normalizeH="0" baseline="0" noProof="0" dirty="0" err="1" smtClean="0">
                <a:ln>
                  <a:noFill/>
                </a:ln>
                <a:solidFill>
                  <a:srgbClr val="3408D4"/>
                </a:solidFill>
                <a:effectLst/>
                <a:uLnTx/>
                <a:uFillTx/>
                <a:latin typeface="Arial" charset="0"/>
                <a:ea typeface="+mn-ea"/>
                <a:cs typeface="+mn-cs"/>
              </a:rPr>
              <a:t>excedente</a:t>
            </a:r>
            <a:r>
              <a:rPr kumimoji="0" lang="en-US" b="1" i="0" u="none" strike="noStrike" kern="1200" cap="none" spc="0" normalizeH="0" noProof="0" dirty="0" smtClean="0">
                <a:ln>
                  <a:noFill/>
                </a:ln>
                <a:solidFill>
                  <a:srgbClr val="3408D4"/>
                </a:solidFill>
                <a:effectLst/>
                <a:uLnTx/>
                <a:uFillTx/>
                <a:latin typeface="Arial" charset="0"/>
                <a:ea typeface="+mn-ea"/>
                <a:cs typeface="+mn-cs"/>
              </a:rPr>
              <a:t> de personal, </a:t>
            </a:r>
            <a:r>
              <a:rPr kumimoji="0" lang="en-US" b="1" i="0" u="none" strike="noStrike" kern="1200" cap="none" spc="0" normalizeH="0" noProof="0" dirty="0" err="1" smtClean="0">
                <a:ln>
                  <a:noFill/>
                </a:ln>
                <a:solidFill>
                  <a:srgbClr val="3408D4"/>
                </a:solidFill>
                <a:effectLst/>
                <a:uLnTx/>
                <a:uFillTx/>
                <a:latin typeface="Arial" charset="0"/>
                <a:ea typeface="+mn-ea"/>
                <a:cs typeface="+mn-cs"/>
              </a:rPr>
              <a:t>restricciones</a:t>
            </a:r>
            <a:r>
              <a:rPr kumimoji="0" lang="en-US" b="1" i="0" u="none" strike="noStrike" kern="1200" cap="none" spc="0" normalizeH="0" noProof="0" dirty="0" smtClean="0">
                <a:ln>
                  <a:noFill/>
                </a:ln>
                <a:solidFill>
                  <a:srgbClr val="3408D4"/>
                </a:solidFill>
                <a:effectLst/>
                <a:uLnTx/>
                <a:uFillTx/>
                <a:latin typeface="Arial" charset="0"/>
                <a:ea typeface="+mn-ea"/>
                <a:cs typeface="+mn-cs"/>
              </a:rPr>
              <a:t> </a:t>
            </a:r>
            <a:r>
              <a:rPr kumimoji="0" lang="en-US" b="1" i="0" u="none" strike="noStrike" kern="1200" cap="none" spc="0" normalizeH="0" noProof="0" dirty="0" err="1" smtClean="0">
                <a:ln>
                  <a:noFill/>
                </a:ln>
                <a:solidFill>
                  <a:srgbClr val="3408D4"/>
                </a:solidFill>
                <a:effectLst/>
                <a:uLnTx/>
                <a:uFillTx/>
                <a:latin typeface="Arial" charset="0"/>
                <a:ea typeface="+mn-ea"/>
                <a:cs typeface="+mn-cs"/>
              </a:rPr>
              <a:t>laborales</a:t>
            </a:r>
            <a:r>
              <a:rPr kumimoji="0" lang="en-US" b="1" i="0" u="none" strike="noStrike" kern="1200" cap="none" spc="0" normalizeH="0" noProof="0" dirty="0" smtClean="0">
                <a:ln>
                  <a:noFill/>
                </a:ln>
                <a:solidFill>
                  <a:srgbClr val="3408D4"/>
                </a:solidFill>
                <a:effectLst/>
                <a:uLnTx/>
                <a:uFillTx/>
                <a:latin typeface="Arial" charset="0"/>
                <a:ea typeface="+mn-ea"/>
                <a:cs typeface="+mn-cs"/>
              </a:rPr>
              <a:t>, </a:t>
            </a:r>
            <a:r>
              <a:rPr kumimoji="0" lang="en-US" b="1" i="0" u="none" strike="noStrike" kern="1200" cap="none" spc="0" normalizeH="0" noProof="0" dirty="0" err="1" smtClean="0">
                <a:ln>
                  <a:noFill/>
                </a:ln>
                <a:solidFill>
                  <a:srgbClr val="3408D4"/>
                </a:solidFill>
                <a:effectLst/>
                <a:uLnTx/>
                <a:uFillTx/>
                <a:latin typeface="Arial" charset="0"/>
                <a:ea typeface="+mn-ea"/>
                <a:cs typeface="+mn-cs"/>
              </a:rPr>
              <a:t>procesos</a:t>
            </a:r>
            <a:r>
              <a:rPr kumimoji="0" lang="en-US" b="1" i="0" u="none" strike="noStrike" kern="1200" cap="none" spc="0" normalizeH="0" noProof="0" dirty="0" smtClean="0">
                <a:ln>
                  <a:noFill/>
                </a:ln>
                <a:solidFill>
                  <a:srgbClr val="3408D4"/>
                </a:solidFill>
                <a:effectLst/>
                <a:uLnTx/>
                <a:uFillTx/>
                <a:latin typeface="Arial" charset="0"/>
                <a:ea typeface="+mn-ea"/>
                <a:cs typeface="+mn-cs"/>
              </a:rPr>
              <a:t> </a:t>
            </a:r>
            <a:r>
              <a:rPr kumimoji="0" lang="en-US" b="1" i="0" u="none" strike="noStrike" kern="1200" cap="none" spc="0" normalizeH="0" noProof="0" dirty="0" err="1" smtClean="0">
                <a:ln>
                  <a:noFill/>
                </a:ln>
                <a:solidFill>
                  <a:srgbClr val="3408D4"/>
                </a:solidFill>
                <a:effectLst/>
                <a:uLnTx/>
                <a:uFillTx/>
                <a:latin typeface="Arial" charset="0"/>
                <a:ea typeface="+mn-ea"/>
                <a:cs typeface="+mn-cs"/>
              </a:rPr>
              <a:t>demorados</a:t>
            </a:r>
            <a:r>
              <a:rPr kumimoji="0" lang="en-US" b="1" i="0" u="none" strike="noStrike" kern="1200" cap="none" spc="0" normalizeH="0" noProof="0" dirty="0" smtClean="0">
                <a:ln>
                  <a:noFill/>
                </a:ln>
                <a:solidFill>
                  <a:srgbClr val="3408D4"/>
                </a:solidFill>
                <a:effectLst/>
                <a:uLnTx/>
                <a:uFillTx/>
                <a:latin typeface="Arial" charset="0"/>
                <a:ea typeface="+mn-ea"/>
                <a:cs typeface="+mn-cs"/>
              </a:rPr>
              <a:t> de </a:t>
            </a:r>
            <a:r>
              <a:rPr kumimoji="0" lang="en-US" b="1" i="0" u="none" strike="noStrike" kern="1200" cap="none" spc="0" normalizeH="0" noProof="0" dirty="0" err="1" smtClean="0">
                <a:ln>
                  <a:noFill/>
                </a:ln>
                <a:solidFill>
                  <a:srgbClr val="3408D4"/>
                </a:solidFill>
                <a:effectLst/>
                <a:uLnTx/>
                <a:uFillTx/>
                <a:latin typeface="Arial" charset="0"/>
                <a:ea typeface="+mn-ea"/>
                <a:cs typeface="+mn-cs"/>
              </a:rPr>
              <a:t>licitación</a:t>
            </a:r>
            <a:r>
              <a:rPr kumimoji="0" lang="en-US" b="1" i="0" u="none" strike="noStrike" kern="1200" cap="none" spc="0" normalizeH="0" noProof="0" dirty="0" smtClean="0">
                <a:ln>
                  <a:noFill/>
                </a:ln>
                <a:solidFill>
                  <a:srgbClr val="3408D4"/>
                </a:solidFill>
                <a:effectLst/>
                <a:uLnTx/>
                <a:uFillTx/>
                <a:latin typeface="Arial" charset="0"/>
                <a:ea typeface="+mn-ea"/>
                <a:cs typeface="+mn-cs"/>
              </a:rPr>
              <a:t> </a:t>
            </a:r>
            <a:r>
              <a:rPr kumimoji="0" lang="en-US" b="1" i="0" u="none" strike="noStrike" kern="1200" cap="none" spc="0" normalizeH="0" noProof="0" dirty="0" err="1" smtClean="0">
                <a:ln>
                  <a:noFill/>
                </a:ln>
                <a:solidFill>
                  <a:srgbClr val="3408D4"/>
                </a:solidFill>
                <a:effectLst/>
                <a:uLnTx/>
                <a:uFillTx/>
                <a:latin typeface="Arial" charset="0"/>
                <a:ea typeface="+mn-ea"/>
                <a:cs typeface="+mn-cs"/>
              </a:rPr>
              <a:t>que</a:t>
            </a:r>
            <a:r>
              <a:rPr kumimoji="0" lang="en-US" b="1" i="0" u="none" strike="noStrike" kern="1200" cap="none" spc="0" normalizeH="0" noProof="0" dirty="0" smtClean="0">
                <a:ln>
                  <a:noFill/>
                </a:ln>
                <a:solidFill>
                  <a:srgbClr val="3408D4"/>
                </a:solidFill>
                <a:effectLst/>
                <a:uLnTx/>
                <a:uFillTx/>
                <a:latin typeface="Arial" charset="0"/>
                <a:ea typeface="+mn-ea"/>
                <a:cs typeface="+mn-cs"/>
              </a:rPr>
              <a:t> no </a:t>
            </a:r>
            <a:r>
              <a:rPr kumimoji="0" lang="en-US" b="1" i="0" u="none" strike="noStrike" kern="1200" cap="none" spc="0" normalizeH="0" noProof="0" dirty="0" err="1" smtClean="0">
                <a:ln>
                  <a:noFill/>
                </a:ln>
                <a:solidFill>
                  <a:srgbClr val="3408D4"/>
                </a:solidFill>
                <a:effectLst/>
                <a:uLnTx/>
                <a:uFillTx/>
                <a:latin typeface="Arial" charset="0"/>
                <a:ea typeface="+mn-ea"/>
                <a:cs typeface="+mn-cs"/>
              </a:rPr>
              <a:t>permitén</a:t>
            </a:r>
            <a:r>
              <a:rPr kumimoji="0" lang="en-US" b="1" i="0" u="none" strike="noStrike" kern="1200" cap="none" spc="0" normalizeH="0" noProof="0" dirty="0" smtClean="0">
                <a:ln>
                  <a:noFill/>
                </a:ln>
                <a:solidFill>
                  <a:srgbClr val="3408D4"/>
                </a:solidFill>
                <a:effectLst/>
                <a:uLnTx/>
                <a:uFillTx/>
                <a:latin typeface="Arial" charset="0"/>
                <a:ea typeface="+mn-ea"/>
                <a:cs typeface="+mn-cs"/>
              </a:rPr>
              <a:t> </a:t>
            </a:r>
            <a:r>
              <a:rPr kumimoji="0" lang="en-US" b="1" i="0" u="none" strike="noStrike" kern="1200" cap="none" spc="0" normalizeH="0" noProof="0" dirty="0" err="1" smtClean="0">
                <a:ln>
                  <a:noFill/>
                </a:ln>
                <a:solidFill>
                  <a:srgbClr val="3408D4"/>
                </a:solidFill>
                <a:effectLst/>
                <a:uLnTx/>
                <a:uFillTx/>
                <a:latin typeface="Arial" charset="0"/>
                <a:ea typeface="+mn-ea"/>
                <a:cs typeface="+mn-cs"/>
              </a:rPr>
              <a:t>una</a:t>
            </a:r>
            <a:r>
              <a:rPr kumimoji="0" lang="en-US" b="1" i="0" u="none" strike="noStrike" kern="1200" cap="none" spc="0" normalizeH="0" noProof="0" dirty="0" smtClean="0">
                <a:ln>
                  <a:noFill/>
                </a:ln>
                <a:solidFill>
                  <a:srgbClr val="3408D4"/>
                </a:solidFill>
                <a:effectLst/>
                <a:uLnTx/>
                <a:uFillTx/>
                <a:latin typeface="Arial" charset="0"/>
                <a:ea typeface="+mn-ea"/>
                <a:cs typeface="+mn-cs"/>
              </a:rPr>
              <a:t> </a:t>
            </a:r>
            <a:r>
              <a:rPr kumimoji="0" lang="en-US" b="1" i="0" u="none" strike="noStrike" kern="1200" cap="none" spc="0" normalizeH="0" noProof="0" dirty="0" err="1" smtClean="0">
                <a:ln>
                  <a:noFill/>
                </a:ln>
                <a:solidFill>
                  <a:srgbClr val="3408D4"/>
                </a:solidFill>
                <a:effectLst/>
                <a:uLnTx/>
                <a:uFillTx/>
                <a:latin typeface="Arial" charset="0"/>
                <a:ea typeface="+mn-ea"/>
                <a:cs typeface="+mn-cs"/>
              </a:rPr>
              <a:t>orintación</a:t>
            </a:r>
            <a:r>
              <a:rPr kumimoji="0" lang="en-US" b="1" i="0" u="none" strike="noStrike" kern="1200" cap="none" spc="0" normalizeH="0" noProof="0" dirty="0" smtClean="0">
                <a:ln>
                  <a:noFill/>
                </a:ln>
                <a:solidFill>
                  <a:srgbClr val="3408D4"/>
                </a:solidFill>
                <a:effectLst/>
                <a:uLnTx/>
                <a:uFillTx/>
                <a:latin typeface="Arial" charset="0"/>
                <a:ea typeface="+mn-ea"/>
                <a:cs typeface="+mn-cs"/>
              </a:rPr>
              <a:t> </a:t>
            </a:r>
            <a:r>
              <a:rPr kumimoji="0" lang="en-US" b="1" i="0" u="none" strike="noStrike" kern="1200" cap="none" spc="0" normalizeH="0" noProof="0" dirty="0" err="1" smtClean="0">
                <a:ln>
                  <a:noFill/>
                </a:ln>
                <a:solidFill>
                  <a:srgbClr val="3408D4"/>
                </a:solidFill>
                <a:effectLst/>
                <a:uLnTx/>
                <a:uFillTx/>
                <a:latin typeface="Arial" charset="0"/>
                <a:ea typeface="+mn-ea"/>
                <a:cs typeface="+mn-cs"/>
              </a:rPr>
              <a:t>comercial</a:t>
            </a:r>
            <a:r>
              <a:rPr kumimoji="0" lang="en-US" b="1" i="0" u="none" strike="noStrike" kern="1200" cap="none" spc="0" normalizeH="0" noProof="0" dirty="0" smtClean="0">
                <a:ln>
                  <a:noFill/>
                </a:ln>
                <a:solidFill>
                  <a:srgbClr val="3408D4"/>
                </a:solidFill>
                <a:effectLst/>
                <a:uLnTx/>
                <a:uFillTx/>
                <a:latin typeface="Arial" charset="0"/>
                <a:ea typeface="+mn-ea"/>
                <a:cs typeface="+mn-cs"/>
              </a:rPr>
              <a:t> del </a:t>
            </a:r>
            <a:r>
              <a:rPr kumimoji="0" lang="en-US" b="1" i="0" u="none" strike="noStrike" kern="1200" cap="none" spc="0" normalizeH="0" noProof="0" dirty="0" err="1" smtClean="0">
                <a:ln>
                  <a:noFill/>
                </a:ln>
                <a:solidFill>
                  <a:srgbClr val="3408D4"/>
                </a:solidFill>
                <a:effectLst/>
                <a:uLnTx/>
                <a:uFillTx/>
                <a:latin typeface="Arial" charset="0"/>
                <a:ea typeface="+mn-ea"/>
                <a:cs typeface="+mn-cs"/>
              </a:rPr>
              <a:t>ente</a:t>
            </a:r>
            <a:r>
              <a:rPr kumimoji="0" lang="en-US" b="1" i="0" u="none" strike="noStrike" kern="1200" cap="none" spc="0" normalizeH="0" noProof="0" dirty="0" smtClean="0">
                <a:ln>
                  <a:noFill/>
                </a:ln>
                <a:solidFill>
                  <a:srgbClr val="3408D4"/>
                </a:solidFill>
                <a:effectLst/>
                <a:uLnTx/>
                <a:uFillTx/>
                <a:latin typeface="Arial" charset="0"/>
                <a:ea typeface="+mn-ea"/>
                <a:cs typeface="+mn-cs"/>
              </a:rPr>
              <a:t> </a:t>
            </a:r>
            <a:r>
              <a:rPr kumimoji="0" lang="en-US" b="1" i="0" u="none" strike="noStrike" kern="1200" cap="none" spc="0" normalizeH="0" noProof="0" dirty="0" err="1" smtClean="0">
                <a:ln>
                  <a:noFill/>
                </a:ln>
                <a:solidFill>
                  <a:srgbClr val="3408D4"/>
                </a:solidFill>
                <a:effectLst/>
                <a:uLnTx/>
                <a:uFillTx/>
                <a:latin typeface="Arial" charset="0"/>
                <a:ea typeface="+mn-ea"/>
                <a:cs typeface="+mn-cs"/>
              </a:rPr>
              <a:t>estatal</a:t>
            </a:r>
            <a:r>
              <a:rPr kumimoji="0" lang="en-US" b="1" i="0" u="none" strike="noStrike" kern="1200" cap="none" spc="0" normalizeH="0" noProof="0" dirty="0" smtClean="0">
                <a:ln>
                  <a:noFill/>
                </a:ln>
                <a:solidFill>
                  <a:srgbClr val="3408D4"/>
                </a:solidFill>
                <a:effectLst/>
                <a:uLnTx/>
                <a:uFillTx/>
                <a:latin typeface="Arial" charset="0"/>
                <a:ea typeface="+mn-ea"/>
                <a:cs typeface="+mn-cs"/>
              </a:rPr>
              <a:t>. </a:t>
            </a:r>
            <a:r>
              <a:rPr kumimoji="0" lang="en-US" b="1" i="0" u="none" strike="noStrike" kern="1200" cap="none" spc="0" normalizeH="0" baseline="0" noProof="0" dirty="0" smtClean="0">
                <a:ln>
                  <a:noFill/>
                </a:ln>
                <a:solidFill>
                  <a:srgbClr val="3408D4"/>
                </a:solidFill>
                <a:effectLst/>
                <a:uLnTx/>
                <a:uFillTx/>
                <a:latin typeface="Arial" charset="0"/>
                <a:ea typeface="+mn-ea"/>
                <a:cs typeface="+mn-cs"/>
              </a:rPr>
              <a:t> </a:t>
            </a:r>
            <a:endParaRPr kumimoji="0" lang="en-US" b="1" i="0" u="none" strike="noStrike" kern="1200" cap="none" spc="0" normalizeH="0" baseline="0" noProof="0" dirty="0">
              <a:ln>
                <a:noFill/>
              </a:ln>
              <a:solidFill>
                <a:srgbClr val="3408D4"/>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a:xfrm>
            <a:off x="1143000" y="381000"/>
            <a:ext cx="7315200" cy="990600"/>
          </a:xfrm>
          <a:prstGeom prst="rect">
            <a:avLst/>
          </a:prstGeom>
          <a:solidFill>
            <a:srgbClr val="FFFF0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de-DE" sz="2000" b="1" dirty="0" smtClean="0">
                <a:latin typeface="Arial" charset="0"/>
              </a:rPr>
              <a:t>Hay un papel para los PPPs en la operación y mantenimiento de sistemas metroferroviarios existentes? </a:t>
            </a:r>
            <a:endParaRPr lang="en-US" sz="2000" b="1" dirty="0" smtClean="0">
              <a:latin typeface="Arial"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smtClean="0">
                <a:ln>
                  <a:noFill/>
                </a:ln>
                <a:solidFill>
                  <a:schemeClr val="accent1"/>
                </a:solidFill>
                <a:effectLst/>
                <a:uLnTx/>
                <a:uFillTx/>
                <a:latin typeface="Arial" charset="0"/>
                <a:ea typeface="+mj-ea"/>
                <a:cs typeface="+mj-cs"/>
              </a:rPr>
              <a:t/>
            </a:r>
            <a:br>
              <a:rPr kumimoji="0" lang="de-DE" sz="2400" b="1" i="0" u="none" strike="noStrike" kern="1200" cap="none" spc="0" normalizeH="0" baseline="0" noProof="0" dirty="0" smtClean="0">
                <a:ln>
                  <a:noFill/>
                </a:ln>
                <a:solidFill>
                  <a:schemeClr val="accent1"/>
                </a:solidFill>
                <a:effectLst/>
                <a:uLnTx/>
                <a:uFillTx/>
                <a:latin typeface="Arial" charset="0"/>
                <a:ea typeface="+mj-ea"/>
                <a:cs typeface="+mj-cs"/>
              </a:rPr>
            </a:br>
            <a:endParaRPr kumimoji="0" lang="en-US" sz="2400" b="1" i="0" u="none" strike="noStrike" kern="1200" cap="none" spc="0" normalizeH="0" baseline="0" noProof="0" dirty="0">
              <a:ln>
                <a:noFill/>
              </a:ln>
              <a:solidFill>
                <a:schemeClr val="accent1"/>
              </a:solidFill>
              <a:effectLst/>
              <a:uLnTx/>
              <a:uFillTx/>
              <a:latin typeface="Arial" charset="0"/>
              <a:ea typeface="+mj-ea"/>
              <a:cs typeface="+mj-cs"/>
            </a:endParaRPr>
          </a:p>
        </p:txBody>
      </p:sp>
      <p:sp>
        <p:nvSpPr>
          <p:cNvPr id="3" name="TextBox 2"/>
          <p:cNvSpPr txBox="1">
            <a:spLocks noChangeArrowheads="1"/>
          </p:cNvSpPr>
          <p:nvPr/>
        </p:nvSpPr>
        <p:spPr>
          <a:xfrm>
            <a:off x="685800" y="1600200"/>
            <a:ext cx="7772400" cy="487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En los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casos</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donde</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hay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obligaciones</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del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concesionário</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y del Estado de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invertir</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en el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sistema</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la experi6encia ha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sido</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mixta</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Si el Estado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cumple</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con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sus</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obligaciones</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de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inversión</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y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permite</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los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ajustes</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anuales</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de la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tarifa</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previstos</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en el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contrato</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el sector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privado</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normalmente</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cumple</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con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sus</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obligaciones</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de </a:t>
            </a:r>
            <a:r>
              <a:rPr kumimoji="0" lang="en-US" sz="2000" b="0" i="0" u="none" strike="noStrike" kern="1200" cap="none" spc="0" normalizeH="0" baseline="0" noProof="0" dirty="0" err="1" smtClean="0">
                <a:ln>
                  <a:noFill/>
                </a:ln>
                <a:solidFill>
                  <a:schemeClr val="tx1"/>
                </a:solidFill>
                <a:effectLst/>
                <a:uLnTx/>
                <a:uFillTx/>
                <a:latin typeface="Arial" charset="0"/>
                <a:ea typeface="+mn-ea"/>
                <a:cs typeface="+mn-cs"/>
              </a:rPr>
              <a:t>inversión</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000" dirty="0" smtClean="0">
                <a:latin typeface="Arial" charset="0"/>
              </a:rPr>
              <a:t>Si el Estado no </a:t>
            </a:r>
            <a:r>
              <a:rPr lang="en-US" sz="2000" dirty="0" err="1" smtClean="0">
                <a:latin typeface="Arial" charset="0"/>
              </a:rPr>
              <a:t>cumple</a:t>
            </a:r>
            <a:r>
              <a:rPr lang="en-US" sz="2000" dirty="0" smtClean="0">
                <a:latin typeface="Arial" charset="0"/>
              </a:rPr>
              <a:t>  con </a:t>
            </a:r>
            <a:r>
              <a:rPr lang="en-US" sz="2000" dirty="0" err="1" smtClean="0">
                <a:latin typeface="Arial" charset="0"/>
              </a:rPr>
              <a:t>sus</a:t>
            </a:r>
            <a:r>
              <a:rPr lang="en-US" sz="2000" dirty="0" smtClean="0">
                <a:latin typeface="Arial" charset="0"/>
              </a:rPr>
              <a:t> </a:t>
            </a:r>
            <a:r>
              <a:rPr lang="en-US" sz="2000" dirty="0" err="1" smtClean="0">
                <a:latin typeface="Arial" charset="0"/>
              </a:rPr>
              <a:t>obligaciones</a:t>
            </a:r>
            <a:r>
              <a:rPr lang="en-US" sz="2000" dirty="0" smtClean="0">
                <a:latin typeface="Arial" charset="0"/>
              </a:rPr>
              <a:t> el </a:t>
            </a:r>
            <a:r>
              <a:rPr lang="en-US" sz="2000" dirty="0" err="1" smtClean="0">
                <a:latin typeface="Arial" charset="0"/>
              </a:rPr>
              <a:t>concesionário</a:t>
            </a:r>
            <a:r>
              <a:rPr lang="en-US" sz="2000" dirty="0" smtClean="0">
                <a:latin typeface="Arial" charset="0"/>
              </a:rPr>
              <a:t> </a:t>
            </a:r>
            <a:r>
              <a:rPr lang="en-US" sz="2000" dirty="0" err="1" smtClean="0">
                <a:latin typeface="Arial" charset="0"/>
              </a:rPr>
              <a:t>demora</a:t>
            </a:r>
            <a:r>
              <a:rPr lang="en-US" sz="2000" dirty="0" smtClean="0">
                <a:latin typeface="Arial" charset="0"/>
              </a:rPr>
              <a:t> </a:t>
            </a:r>
            <a:r>
              <a:rPr lang="en-US" sz="2000" dirty="0" err="1" smtClean="0">
                <a:latin typeface="Arial" charset="0"/>
              </a:rPr>
              <a:t>sus</a:t>
            </a:r>
            <a:r>
              <a:rPr lang="en-US" sz="2000" dirty="0" smtClean="0">
                <a:latin typeface="Arial" charset="0"/>
              </a:rPr>
              <a:t> </a:t>
            </a:r>
            <a:r>
              <a:rPr lang="en-US" sz="2000" dirty="0" err="1" smtClean="0">
                <a:latin typeface="Arial" charset="0"/>
              </a:rPr>
              <a:t>inversiones</a:t>
            </a:r>
            <a:r>
              <a:rPr lang="en-US" sz="2000" dirty="0" smtClean="0">
                <a:latin typeface="Arial" charset="0"/>
              </a:rPr>
              <a:t> , </a:t>
            </a:r>
            <a:r>
              <a:rPr lang="en-US" sz="2000" dirty="0" err="1" smtClean="0">
                <a:latin typeface="Arial" charset="0"/>
              </a:rPr>
              <a:t>disminuye</a:t>
            </a:r>
            <a:r>
              <a:rPr lang="en-US" sz="2000" dirty="0" smtClean="0">
                <a:latin typeface="Arial" charset="0"/>
              </a:rPr>
              <a:t> </a:t>
            </a:r>
            <a:r>
              <a:rPr lang="en-US" sz="2000" dirty="0" err="1" smtClean="0">
                <a:latin typeface="Arial" charset="0"/>
              </a:rPr>
              <a:t>su</a:t>
            </a:r>
            <a:r>
              <a:rPr lang="en-US" sz="2000" dirty="0" smtClean="0">
                <a:latin typeface="Arial" charset="0"/>
              </a:rPr>
              <a:t> personal y </a:t>
            </a:r>
            <a:r>
              <a:rPr lang="en-US" sz="2000" dirty="0" err="1" smtClean="0">
                <a:latin typeface="Arial" charset="0"/>
              </a:rPr>
              <a:t>eso</a:t>
            </a:r>
            <a:r>
              <a:rPr lang="en-US" sz="2000" dirty="0" smtClean="0">
                <a:latin typeface="Arial" charset="0"/>
              </a:rPr>
              <a:t> </a:t>
            </a:r>
            <a:r>
              <a:rPr lang="en-US" sz="2000" dirty="0" err="1" smtClean="0">
                <a:latin typeface="Arial" charset="0"/>
              </a:rPr>
              <a:t>tiene</a:t>
            </a:r>
            <a:r>
              <a:rPr lang="en-US" sz="2000" dirty="0" smtClean="0">
                <a:latin typeface="Arial" charset="0"/>
              </a:rPr>
              <a:t> un </a:t>
            </a:r>
            <a:r>
              <a:rPr lang="en-US" sz="2000" dirty="0" err="1" smtClean="0">
                <a:latin typeface="Arial" charset="0"/>
              </a:rPr>
              <a:t>impacto</a:t>
            </a:r>
            <a:r>
              <a:rPr lang="en-US" sz="2000" dirty="0" smtClean="0">
                <a:latin typeface="Arial" charset="0"/>
              </a:rPr>
              <a:t> </a:t>
            </a:r>
            <a:r>
              <a:rPr lang="en-US" sz="2000" dirty="0" err="1" smtClean="0">
                <a:latin typeface="Arial" charset="0"/>
              </a:rPr>
              <a:t>negativo</a:t>
            </a:r>
            <a:r>
              <a:rPr lang="en-US" sz="2000" dirty="0" smtClean="0">
                <a:latin typeface="Arial" charset="0"/>
              </a:rPr>
              <a:t> </a:t>
            </a:r>
            <a:r>
              <a:rPr lang="en-US" sz="2000" dirty="0" err="1" smtClean="0">
                <a:latin typeface="Arial" charset="0"/>
              </a:rPr>
              <a:t>sobre</a:t>
            </a:r>
            <a:r>
              <a:rPr lang="en-US" sz="2000" dirty="0" smtClean="0">
                <a:latin typeface="Arial" charset="0"/>
              </a:rPr>
              <a:t> la </a:t>
            </a:r>
            <a:r>
              <a:rPr lang="en-US" sz="2000" dirty="0" err="1" smtClean="0">
                <a:latin typeface="Arial" charset="0"/>
              </a:rPr>
              <a:t>calidad</a:t>
            </a:r>
            <a:r>
              <a:rPr lang="en-US" sz="2000" dirty="0" smtClean="0">
                <a:latin typeface="Arial" charset="0"/>
              </a:rPr>
              <a:t> de </a:t>
            </a:r>
            <a:r>
              <a:rPr lang="en-US" sz="2000" dirty="0" err="1" smtClean="0">
                <a:latin typeface="Arial" charset="0"/>
              </a:rPr>
              <a:t>servicio</a:t>
            </a:r>
            <a:r>
              <a:rPr lang="en-US" sz="2000" dirty="0" smtClean="0">
                <a:latin typeface="Arial" charset="0"/>
              </a:rPr>
              <a:t> </a:t>
            </a:r>
            <a:r>
              <a:rPr lang="en-US" sz="2000" dirty="0" err="1" smtClean="0">
                <a:latin typeface="Arial" charset="0"/>
              </a:rPr>
              <a:t>oferecida</a:t>
            </a:r>
            <a:r>
              <a:rPr lang="en-US" sz="2000" dirty="0" smtClean="0">
                <a:latin typeface="Arial" charset="0"/>
              </a:rPr>
              <a:t>  (Rio Y Buenos Aires)</a:t>
            </a:r>
            <a:r>
              <a:rPr kumimoji="0" lang="en-US" sz="2000" b="0" i="0" u="none" strike="noStrike" kern="1200" cap="none" spc="0" normalizeH="0" baseline="0" noProof="0" dirty="0" smtClean="0">
                <a:ln>
                  <a:noFill/>
                </a:ln>
                <a:solidFill>
                  <a:schemeClr val="tx1"/>
                </a:solidFill>
                <a:effectLst/>
                <a:uLnTx/>
                <a:uFillTx/>
                <a:latin typeface="Arial" charset="0"/>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3408D4"/>
                </a:solidFill>
                <a:effectLst/>
                <a:uLnTx/>
                <a:uFillTx/>
                <a:latin typeface="Arial" charset="0"/>
                <a:ea typeface="+mn-ea"/>
                <a:cs typeface="+mn-cs"/>
              </a:rPr>
              <a:t>Hay </a:t>
            </a:r>
            <a:r>
              <a:rPr kumimoji="0" lang="en-US" sz="2000" b="0" i="0" u="none" strike="noStrike" kern="1200" cap="none" spc="0" normalizeH="0" baseline="0" noProof="0" dirty="0" err="1" smtClean="0">
                <a:ln>
                  <a:noFill/>
                </a:ln>
                <a:solidFill>
                  <a:srgbClr val="3408D4"/>
                </a:solidFill>
                <a:effectLst/>
                <a:uLnTx/>
                <a:uFillTx/>
                <a:latin typeface="Arial" charset="0"/>
                <a:ea typeface="+mn-ea"/>
                <a:cs typeface="+mn-cs"/>
              </a:rPr>
              <a:t>más</a:t>
            </a:r>
            <a:r>
              <a:rPr kumimoji="0" lang="en-US" sz="2000" b="0"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sz="2000" b="0" i="0" u="none" strike="noStrike" kern="1200" cap="none" spc="0" normalizeH="0" baseline="0" noProof="0" dirty="0" err="1" smtClean="0">
                <a:ln>
                  <a:noFill/>
                </a:ln>
                <a:solidFill>
                  <a:srgbClr val="3408D4"/>
                </a:solidFill>
                <a:effectLst/>
                <a:uLnTx/>
                <a:uFillTx/>
                <a:latin typeface="Arial" charset="0"/>
                <a:ea typeface="+mn-ea"/>
                <a:cs typeface="+mn-cs"/>
              </a:rPr>
              <a:t>posibilidades</a:t>
            </a:r>
            <a:r>
              <a:rPr kumimoji="0" lang="en-US" sz="2000" b="0" i="0" u="none" strike="noStrike" kern="1200" cap="none" spc="0" normalizeH="0" baseline="0" noProof="0" dirty="0" smtClean="0">
                <a:ln>
                  <a:noFill/>
                </a:ln>
                <a:solidFill>
                  <a:srgbClr val="3408D4"/>
                </a:solidFill>
                <a:effectLst/>
                <a:uLnTx/>
                <a:uFillTx/>
                <a:latin typeface="Arial" charset="0"/>
                <a:ea typeface="+mn-ea"/>
                <a:cs typeface="+mn-cs"/>
              </a:rPr>
              <a:t> de </a:t>
            </a:r>
            <a:r>
              <a:rPr kumimoji="0" lang="en-US" sz="2000" b="0" i="0" u="none" strike="noStrike" kern="1200" cap="none" spc="0" normalizeH="0" baseline="0" noProof="0" dirty="0" err="1" smtClean="0">
                <a:ln>
                  <a:noFill/>
                </a:ln>
                <a:solidFill>
                  <a:srgbClr val="3408D4"/>
                </a:solidFill>
                <a:effectLst/>
                <a:uLnTx/>
                <a:uFillTx/>
                <a:latin typeface="Arial" charset="0"/>
                <a:ea typeface="+mn-ea"/>
                <a:cs typeface="+mn-cs"/>
              </a:rPr>
              <a:t>êxito</a:t>
            </a:r>
            <a:r>
              <a:rPr kumimoji="0" lang="en-US" sz="2000" b="0"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sz="2000" b="0" i="0" u="none" strike="noStrike" kern="1200" cap="none" spc="0" normalizeH="0" baseline="0" noProof="0" dirty="0" err="1" smtClean="0">
                <a:ln>
                  <a:noFill/>
                </a:ln>
                <a:solidFill>
                  <a:srgbClr val="3408D4"/>
                </a:solidFill>
                <a:effectLst/>
                <a:uLnTx/>
                <a:uFillTx/>
                <a:latin typeface="Arial" charset="0"/>
                <a:ea typeface="+mn-ea"/>
                <a:cs typeface="+mn-cs"/>
              </a:rPr>
              <a:t>si</a:t>
            </a:r>
            <a:r>
              <a:rPr kumimoji="0" lang="en-US" sz="2000" b="0" i="0" u="none" strike="noStrike" kern="1200" cap="none" spc="0" normalizeH="0" baseline="0" noProof="0" dirty="0" smtClean="0">
                <a:ln>
                  <a:noFill/>
                </a:ln>
                <a:solidFill>
                  <a:srgbClr val="3408D4"/>
                </a:solidFill>
                <a:effectLst/>
                <a:uLnTx/>
                <a:uFillTx/>
                <a:latin typeface="Arial" charset="0"/>
                <a:ea typeface="+mn-ea"/>
                <a:cs typeface="+mn-cs"/>
              </a:rPr>
              <a:t> el Estado </a:t>
            </a:r>
            <a:r>
              <a:rPr kumimoji="0" lang="en-US" sz="2000" b="0" i="0" u="none" strike="noStrike" kern="1200" cap="none" spc="0" normalizeH="0" baseline="0" noProof="0" dirty="0" err="1" smtClean="0">
                <a:ln>
                  <a:noFill/>
                </a:ln>
                <a:solidFill>
                  <a:srgbClr val="3408D4"/>
                </a:solidFill>
                <a:effectLst/>
                <a:uLnTx/>
                <a:uFillTx/>
                <a:latin typeface="Arial" charset="0"/>
                <a:ea typeface="+mn-ea"/>
                <a:cs typeface="+mn-cs"/>
              </a:rPr>
              <a:t>cumple</a:t>
            </a:r>
            <a:r>
              <a:rPr kumimoji="0" lang="en-US" sz="2000" b="0"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sz="2000" b="0" i="0" u="none" strike="noStrike" kern="1200" cap="none" spc="0" normalizeH="0" baseline="0" noProof="0" dirty="0" err="1" smtClean="0">
                <a:ln>
                  <a:noFill/>
                </a:ln>
                <a:solidFill>
                  <a:srgbClr val="3408D4"/>
                </a:solidFill>
                <a:effectLst/>
                <a:uLnTx/>
                <a:uFillTx/>
                <a:latin typeface="Arial" charset="0"/>
                <a:ea typeface="+mn-ea"/>
                <a:cs typeface="+mn-cs"/>
              </a:rPr>
              <a:t>sus</a:t>
            </a:r>
            <a:r>
              <a:rPr kumimoji="0" lang="en-US" sz="2000" b="0"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sz="2000" b="0" i="0" u="none" strike="noStrike" kern="1200" cap="none" spc="0" normalizeH="0" baseline="0" noProof="0" dirty="0" err="1" smtClean="0">
                <a:ln>
                  <a:noFill/>
                </a:ln>
                <a:solidFill>
                  <a:srgbClr val="3408D4"/>
                </a:solidFill>
                <a:effectLst/>
                <a:uLnTx/>
                <a:uFillTx/>
                <a:latin typeface="Arial" charset="0"/>
                <a:ea typeface="+mn-ea"/>
                <a:cs typeface="+mn-cs"/>
              </a:rPr>
              <a:t>obligaciones</a:t>
            </a:r>
            <a:r>
              <a:rPr kumimoji="0" lang="en-US" sz="2000" b="0" i="0" u="none" strike="noStrike" kern="1200" cap="none" spc="0" normalizeH="0" baseline="0" noProof="0" dirty="0" smtClean="0">
                <a:ln>
                  <a:noFill/>
                </a:ln>
                <a:solidFill>
                  <a:srgbClr val="3408D4"/>
                </a:solidFill>
                <a:effectLst/>
                <a:uLnTx/>
                <a:uFillTx/>
                <a:latin typeface="Arial" charset="0"/>
                <a:ea typeface="+mn-ea"/>
                <a:cs typeface="+mn-cs"/>
              </a:rPr>
              <a:t> con un </a:t>
            </a:r>
            <a:r>
              <a:rPr kumimoji="0" lang="en-US" sz="2000" b="0" i="0" u="none" strike="noStrike" kern="1200" cap="none" spc="0" normalizeH="0" baseline="0" noProof="0" dirty="0" err="1" smtClean="0">
                <a:ln>
                  <a:noFill/>
                </a:ln>
                <a:solidFill>
                  <a:srgbClr val="3408D4"/>
                </a:solidFill>
                <a:effectLst/>
                <a:uLnTx/>
                <a:uFillTx/>
                <a:latin typeface="Arial" charset="0"/>
                <a:ea typeface="+mn-ea"/>
                <a:cs typeface="+mn-cs"/>
              </a:rPr>
              <a:t>préstamo</a:t>
            </a:r>
            <a:r>
              <a:rPr kumimoji="0" lang="en-US" sz="2000" b="0" i="0" u="none" strike="noStrike" kern="1200" cap="none" spc="0" normalizeH="0" baseline="0" noProof="0" dirty="0" smtClean="0">
                <a:ln>
                  <a:noFill/>
                </a:ln>
                <a:solidFill>
                  <a:srgbClr val="3408D4"/>
                </a:solidFill>
                <a:effectLst/>
                <a:uLnTx/>
                <a:uFillTx/>
                <a:latin typeface="Arial" charset="0"/>
                <a:ea typeface="+mn-ea"/>
                <a:cs typeface="+mn-cs"/>
              </a:rPr>
              <a:t> multilateral y </a:t>
            </a:r>
            <a:r>
              <a:rPr kumimoji="0" lang="en-US" sz="2000" b="0" i="0" u="none" strike="noStrike" kern="1200" cap="none" spc="0" normalizeH="0" baseline="0" noProof="0" dirty="0" err="1" smtClean="0">
                <a:ln>
                  <a:noFill/>
                </a:ln>
                <a:solidFill>
                  <a:srgbClr val="3408D4"/>
                </a:solidFill>
                <a:effectLst/>
                <a:uLnTx/>
                <a:uFillTx/>
                <a:latin typeface="Arial" charset="0"/>
                <a:ea typeface="+mn-ea"/>
                <a:cs typeface="+mn-cs"/>
              </a:rPr>
              <a:t>contrata</a:t>
            </a:r>
            <a:r>
              <a:rPr kumimoji="0" lang="en-US" sz="2000" b="0"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sz="2000" b="0" i="0" u="none" strike="noStrike" kern="1200" cap="none" spc="0" normalizeH="0" baseline="0" noProof="0" dirty="0" err="1" smtClean="0">
                <a:ln>
                  <a:noFill/>
                </a:ln>
                <a:solidFill>
                  <a:srgbClr val="3408D4"/>
                </a:solidFill>
                <a:effectLst/>
                <a:uLnTx/>
                <a:uFillTx/>
                <a:latin typeface="Arial" charset="0"/>
                <a:ea typeface="+mn-ea"/>
                <a:cs typeface="+mn-cs"/>
              </a:rPr>
              <a:t>una</a:t>
            </a:r>
            <a:r>
              <a:rPr kumimoji="0" lang="en-US" sz="2000" b="0" i="0" u="none" strike="noStrike" kern="1200" cap="none" spc="0" normalizeH="0" baseline="0" noProof="0" dirty="0" smtClean="0">
                <a:ln>
                  <a:noFill/>
                </a:ln>
                <a:solidFill>
                  <a:srgbClr val="3408D4"/>
                </a:solidFill>
                <a:effectLst/>
                <a:uLnTx/>
                <a:uFillTx/>
                <a:latin typeface="Arial" charset="0"/>
                <a:ea typeface="+mn-ea"/>
                <a:cs typeface="+mn-cs"/>
              </a:rPr>
              <a:t> </a:t>
            </a:r>
            <a:r>
              <a:rPr kumimoji="0" lang="en-US" sz="2000" b="0" i="0" u="none" strike="noStrike" kern="1200" cap="none" spc="0" normalizeH="0" baseline="0" noProof="0" dirty="0" err="1" smtClean="0">
                <a:ln>
                  <a:noFill/>
                </a:ln>
                <a:solidFill>
                  <a:srgbClr val="3408D4"/>
                </a:solidFill>
                <a:effectLst/>
                <a:uLnTx/>
                <a:uFillTx/>
                <a:latin typeface="Arial" charset="0"/>
                <a:ea typeface="+mn-ea"/>
                <a:cs typeface="+mn-cs"/>
              </a:rPr>
              <a:t>garantía</a:t>
            </a:r>
            <a:r>
              <a:rPr kumimoji="0" lang="en-US" sz="2000" b="0" i="0" u="none" strike="noStrike" kern="1200" cap="none" spc="0" normalizeH="0" noProof="0" dirty="0" smtClean="0">
                <a:ln>
                  <a:noFill/>
                </a:ln>
                <a:solidFill>
                  <a:srgbClr val="3408D4"/>
                </a:solidFill>
                <a:effectLst/>
                <a:uLnTx/>
                <a:uFillTx/>
                <a:latin typeface="Arial" charset="0"/>
                <a:ea typeface="+mn-ea"/>
                <a:cs typeface="+mn-cs"/>
              </a:rPr>
              <a:t> </a:t>
            </a:r>
            <a:r>
              <a:rPr kumimoji="0" lang="en-US" sz="2000" b="0" i="0" u="none" strike="noStrike" kern="1200" cap="none" spc="0" normalizeH="0" noProof="0" dirty="0" err="1" smtClean="0">
                <a:ln>
                  <a:noFill/>
                </a:ln>
                <a:solidFill>
                  <a:srgbClr val="3408D4"/>
                </a:solidFill>
                <a:effectLst/>
                <a:uLnTx/>
                <a:uFillTx/>
                <a:latin typeface="Arial" charset="0"/>
                <a:ea typeface="+mn-ea"/>
                <a:cs typeface="+mn-cs"/>
              </a:rPr>
              <a:t>para</a:t>
            </a:r>
            <a:r>
              <a:rPr kumimoji="0" lang="en-US" sz="2000" b="0" i="0" u="none" strike="noStrike" kern="1200" cap="none" spc="0" normalizeH="0" noProof="0" dirty="0" smtClean="0">
                <a:ln>
                  <a:noFill/>
                </a:ln>
                <a:solidFill>
                  <a:srgbClr val="3408D4"/>
                </a:solidFill>
                <a:effectLst/>
                <a:uLnTx/>
                <a:uFillTx/>
                <a:latin typeface="Arial" charset="0"/>
                <a:ea typeface="+mn-ea"/>
                <a:cs typeface="+mn-cs"/>
              </a:rPr>
              <a:t> </a:t>
            </a:r>
            <a:r>
              <a:rPr kumimoji="0" lang="en-US" sz="2000" b="0" i="0" u="none" strike="noStrike" kern="1200" cap="none" spc="0" normalizeH="0" noProof="0" dirty="0" err="1" smtClean="0">
                <a:ln>
                  <a:noFill/>
                </a:ln>
                <a:solidFill>
                  <a:srgbClr val="3408D4"/>
                </a:solidFill>
                <a:effectLst/>
                <a:uLnTx/>
                <a:uFillTx/>
                <a:latin typeface="Arial" charset="0"/>
                <a:ea typeface="+mn-ea"/>
                <a:cs typeface="+mn-cs"/>
              </a:rPr>
              <a:t>asegurar</a:t>
            </a:r>
            <a:r>
              <a:rPr kumimoji="0" lang="en-US" sz="2000" b="0" i="0" u="none" strike="noStrike" kern="1200" cap="none" spc="0" normalizeH="0" noProof="0" dirty="0" smtClean="0">
                <a:ln>
                  <a:noFill/>
                </a:ln>
                <a:solidFill>
                  <a:srgbClr val="3408D4"/>
                </a:solidFill>
                <a:effectLst/>
                <a:uLnTx/>
                <a:uFillTx/>
                <a:latin typeface="Arial" charset="0"/>
                <a:ea typeface="+mn-ea"/>
                <a:cs typeface="+mn-cs"/>
              </a:rPr>
              <a:t> el </a:t>
            </a:r>
            <a:r>
              <a:rPr kumimoji="0" lang="en-US" sz="2000" b="0" i="0" u="none" strike="noStrike" kern="1200" cap="none" spc="0" normalizeH="0" noProof="0" dirty="0" err="1" smtClean="0">
                <a:ln>
                  <a:noFill/>
                </a:ln>
                <a:solidFill>
                  <a:srgbClr val="3408D4"/>
                </a:solidFill>
                <a:effectLst/>
                <a:uLnTx/>
                <a:uFillTx/>
                <a:latin typeface="Arial" charset="0"/>
                <a:ea typeface="+mn-ea"/>
                <a:cs typeface="+mn-cs"/>
              </a:rPr>
              <a:t>pago</a:t>
            </a:r>
            <a:r>
              <a:rPr kumimoji="0" lang="en-US" sz="2000" b="0" i="0" u="none" strike="noStrike" kern="1200" cap="none" spc="0" normalizeH="0" noProof="0" dirty="0" smtClean="0">
                <a:ln>
                  <a:noFill/>
                </a:ln>
                <a:solidFill>
                  <a:srgbClr val="3408D4"/>
                </a:solidFill>
                <a:effectLst/>
                <a:uLnTx/>
                <a:uFillTx/>
                <a:latin typeface="Arial" charset="0"/>
                <a:ea typeface="+mn-ea"/>
                <a:cs typeface="+mn-cs"/>
              </a:rPr>
              <a:t> a </a:t>
            </a:r>
            <a:r>
              <a:rPr kumimoji="0" lang="en-US" sz="2000" b="0" i="0" u="none" strike="noStrike" kern="1200" cap="none" spc="0" normalizeH="0" noProof="0" dirty="0" err="1" smtClean="0">
                <a:ln>
                  <a:noFill/>
                </a:ln>
                <a:solidFill>
                  <a:srgbClr val="3408D4"/>
                </a:solidFill>
                <a:effectLst/>
                <a:uLnTx/>
                <a:uFillTx/>
                <a:latin typeface="Arial" charset="0"/>
                <a:ea typeface="+mn-ea"/>
                <a:cs typeface="+mn-cs"/>
              </a:rPr>
              <a:t>tiempo</a:t>
            </a:r>
            <a:r>
              <a:rPr kumimoji="0" lang="en-US" sz="2000" b="0" i="0" u="none" strike="noStrike" kern="1200" cap="none" spc="0" normalizeH="0" noProof="0" dirty="0" smtClean="0">
                <a:ln>
                  <a:noFill/>
                </a:ln>
                <a:solidFill>
                  <a:srgbClr val="3408D4"/>
                </a:solidFill>
                <a:effectLst/>
                <a:uLnTx/>
                <a:uFillTx/>
                <a:latin typeface="Arial" charset="0"/>
                <a:ea typeface="+mn-ea"/>
                <a:cs typeface="+mn-cs"/>
              </a:rPr>
              <a:t> de </a:t>
            </a:r>
            <a:r>
              <a:rPr kumimoji="0" lang="en-US" sz="2000" b="0" i="0" u="none" strike="noStrike" kern="1200" cap="none" spc="0" normalizeH="0" noProof="0" dirty="0" err="1" smtClean="0">
                <a:ln>
                  <a:noFill/>
                </a:ln>
                <a:solidFill>
                  <a:srgbClr val="3408D4"/>
                </a:solidFill>
                <a:effectLst/>
                <a:uLnTx/>
                <a:uFillTx/>
                <a:latin typeface="Arial" charset="0"/>
                <a:ea typeface="+mn-ea"/>
                <a:cs typeface="+mn-cs"/>
              </a:rPr>
              <a:t>obligaciones</a:t>
            </a:r>
            <a:r>
              <a:rPr kumimoji="0" lang="en-US" sz="2000" b="0" i="0" u="none" strike="noStrike" kern="1200" cap="none" spc="0" normalizeH="0" noProof="0" dirty="0" smtClean="0">
                <a:ln>
                  <a:noFill/>
                </a:ln>
                <a:solidFill>
                  <a:srgbClr val="3408D4"/>
                </a:solidFill>
                <a:effectLst/>
                <a:uLnTx/>
                <a:uFillTx/>
                <a:latin typeface="Arial" charset="0"/>
                <a:ea typeface="+mn-ea"/>
                <a:cs typeface="+mn-cs"/>
              </a:rPr>
              <a:t> en </a:t>
            </a:r>
            <a:r>
              <a:rPr kumimoji="0" lang="en-US" sz="2000" b="0" i="0" u="none" strike="noStrike" kern="1200" cap="none" spc="0" normalizeH="0" noProof="0" dirty="0" err="1" smtClean="0">
                <a:ln>
                  <a:noFill/>
                </a:ln>
                <a:solidFill>
                  <a:srgbClr val="3408D4"/>
                </a:solidFill>
                <a:effectLst/>
                <a:uLnTx/>
                <a:uFillTx/>
                <a:latin typeface="Arial" charset="0"/>
                <a:ea typeface="+mn-ea"/>
                <a:cs typeface="+mn-cs"/>
              </a:rPr>
              <a:t>terminos</a:t>
            </a:r>
            <a:r>
              <a:rPr kumimoji="0" lang="en-US" sz="2000" b="0" i="0" u="none" strike="noStrike" kern="1200" cap="none" spc="0" normalizeH="0" noProof="0" dirty="0" smtClean="0">
                <a:ln>
                  <a:noFill/>
                </a:ln>
                <a:solidFill>
                  <a:srgbClr val="3408D4"/>
                </a:solidFill>
                <a:effectLst/>
                <a:uLnTx/>
                <a:uFillTx/>
                <a:latin typeface="Arial" charset="0"/>
                <a:ea typeface="+mn-ea"/>
                <a:cs typeface="+mn-cs"/>
              </a:rPr>
              <a:t> de </a:t>
            </a:r>
            <a:r>
              <a:rPr kumimoji="0" lang="en-US" sz="2000" b="0" i="0" u="none" strike="noStrike" kern="1200" cap="none" spc="0" normalizeH="0" noProof="0" dirty="0" err="1" smtClean="0">
                <a:ln>
                  <a:noFill/>
                </a:ln>
                <a:solidFill>
                  <a:srgbClr val="3408D4"/>
                </a:solidFill>
                <a:effectLst/>
                <a:uLnTx/>
                <a:uFillTx/>
                <a:latin typeface="Arial" charset="0"/>
                <a:ea typeface="+mn-ea"/>
                <a:cs typeface="+mn-cs"/>
              </a:rPr>
              <a:t>subsídios</a:t>
            </a:r>
            <a:endParaRPr kumimoji="0" lang="en-US" sz="2000" b="0" i="0" u="none" strike="noStrike" kern="1200" cap="none" spc="0" normalizeH="0" baseline="0" noProof="0" dirty="0" smtClean="0">
              <a:ln>
                <a:noFill/>
              </a:ln>
              <a:solidFill>
                <a:srgbClr val="3408D4"/>
              </a:solidFill>
              <a:effectLst/>
              <a:uLnTx/>
              <a:uFillTx/>
              <a:latin typeface="Arial"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000" dirty="0" smtClean="0">
                <a:solidFill>
                  <a:srgbClr val="3408D4"/>
                </a:solidFill>
                <a:latin typeface="Arial" charset="0"/>
              </a:rPr>
              <a:t>En la </a:t>
            </a:r>
            <a:r>
              <a:rPr lang="en-US" sz="2000" dirty="0" err="1" smtClean="0">
                <a:solidFill>
                  <a:srgbClr val="3408D4"/>
                </a:solidFill>
                <a:latin typeface="Arial" charset="0"/>
              </a:rPr>
              <a:t>mayoria</a:t>
            </a:r>
            <a:r>
              <a:rPr lang="en-US" sz="2000" dirty="0" smtClean="0">
                <a:solidFill>
                  <a:srgbClr val="3408D4"/>
                </a:solidFill>
                <a:latin typeface="Arial" charset="0"/>
              </a:rPr>
              <a:t> de los </a:t>
            </a:r>
            <a:r>
              <a:rPr lang="en-US" sz="2000" dirty="0" err="1" smtClean="0">
                <a:solidFill>
                  <a:srgbClr val="3408D4"/>
                </a:solidFill>
                <a:latin typeface="Arial" charset="0"/>
              </a:rPr>
              <a:t>casos</a:t>
            </a:r>
            <a:r>
              <a:rPr lang="en-US" sz="2000" dirty="0" smtClean="0">
                <a:solidFill>
                  <a:srgbClr val="3408D4"/>
                </a:solidFill>
                <a:latin typeface="Arial" charset="0"/>
              </a:rPr>
              <a:t> </a:t>
            </a:r>
            <a:r>
              <a:rPr lang="en-US" sz="2000" dirty="0" err="1" smtClean="0">
                <a:solidFill>
                  <a:srgbClr val="3408D4"/>
                </a:solidFill>
                <a:latin typeface="Arial" charset="0"/>
              </a:rPr>
              <a:t>es</a:t>
            </a:r>
            <a:r>
              <a:rPr lang="en-US" sz="2000" dirty="0" smtClean="0">
                <a:solidFill>
                  <a:srgbClr val="3408D4"/>
                </a:solidFill>
                <a:latin typeface="Arial" charset="0"/>
              </a:rPr>
              <a:t> </a:t>
            </a:r>
            <a:r>
              <a:rPr lang="en-US" sz="2000" dirty="0" err="1" smtClean="0">
                <a:solidFill>
                  <a:srgbClr val="3408D4"/>
                </a:solidFill>
                <a:latin typeface="Arial" charset="0"/>
              </a:rPr>
              <a:t>mejor</a:t>
            </a:r>
            <a:r>
              <a:rPr lang="en-US" sz="2000" dirty="0" smtClean="0">
                <a:solidFill>
                  <a:srgbClr val="3408D4"/>
                </a:solidFill>
                <a:latin typeface="Arial" charset="0"/>
              </a:rPr>
              <a:t> </a:t>
            </a:r>
            <a:r>
              <a:rPr lang="en-US" sz="2000" dirty="0" err="1" smtClean="0">
                <a:solidFill>
                  <a:srgbClr val="3408D4"/>
                </a:solidFill>
                <a:latin typeface="Arial" charset="0"/>
              </a:rPr>
              <a:t>que</a:t>
            </a:r>
            <a:r>
              <a:rPr lang="en-US" sz="2000" dirty="0" smtClean="0">
                <a:solidFill>
                  <a:srgbClr val="3408D4"/>
                </a:solidFill>
                <a:latin typeface="Arial" charset="0"/>
              </a:rPr>
              <a:t> el Estado </a:t>
            </a:r>
            <a:r>
              <a:rPr lang="en-US" sz="2000" dirty="0" err="1" smtClean="0">
                <a:solidFill>
                  <a:srgbClr val="3408D4"/>
                </a:solidFill>
                <a:latin typeface="Arial" charset="0"/>
              </a:rPr>
              <a:t>permita</a:t>
            </a:r>
            <a:r>
              <a:rPr lang="en-US" sz="2000" dirty="0" smtClean="0">
                <a:solidFill>
                  <a:srgbClr val="3408D4"/>
                </a:solidFill>
                <a:latin typeface="Arial" charset="0"/>
              </a:rPr>
              <a:t> al </a:t>
            </a:r>
            <a:r>
              <a:rPr lang="en-US" sz="2000" dirty="0" err="1" smtClean="0">
                <a:solidFill>
                  <a:srgbClr val="3408D4"/>
                </a:solidFill>
                <a:latin typeface="Arial" charset="0"/>
              </a:rPr>
              <a:t>concesionário</a:t>
            </a:r>
            <a:r>
              <a:rPr lang="en-US" sz="2000" dirty="0" smtClean="0">
                <a:solidFill>
                  <a:srgbClr val="3408D4"/>
                </a:solidFill>
                <a:latin typeface="Arial" charset="0"/>
              </a:rPr>
              <a:t> de </a:t>
            </a:r>
            <a:r>
              <a:rPr lang="en-US" sz="2000" dirty="0" err="1" smtClean="0">
                <a:solidFill>
                  <a:srgbClr val="3408D4"/>
                </a:solidFill>
                <a:latin typeface="Arial" charset="0"/>
              </a:rPr>
              <a:t>implementar</a:t>
            </a:r>
            <a:r>
              <a:rPr lang="en-US" sz="2000" dirty="0" smtClean="0">
                <a:solidFill>
                  <a:srgbClr val="3408D4"/>
                </a:solidFill>
                <a:latin typeface="Arial" charset="0"/>
              </a:rPr>
              <a:t>  </a:t>
            </a:r>
            <a:r>
              <a:rPr lang="en-US" sz="2000" dirty="0" err="1" smtClean="0">
                <a:solidFill>
                  <a:srgbClr val="3408D4"/>
                </a:solidFill>
                <a:latin typeface="Arial" charset="0"/>
              </a:rPr>
              <a:t>todas</a:t>
            </a:r>
            <a:r>
              <a:rPr lang="en-US" sz="2000" dirty="0" smtClean="0">
                <a:solidFill>
                  <a:srgbClr val="3408D4"/>
                </a:solidFill>
                <a:latin typeface="Arial" charset="0"/>
              </a:rPr>
              <a:t> </a:t>
            </a:r>
            <a:r>
              <a:rPr lang="en-US" sz="2000" dirty="0" err="1" smtClean="0">
                <a:solidFill>
                  <a:srgbClr val="3408D4"/>
                </a:solidFill>
                <a:latin typeface="Arial" charset="0"/>
              </a:rPr>
              <a:t>las</a:t>
            </a:r>
            <a:r>
              <a:rPr lang="en-US" sz="2000" dirty="0" smtClean="0">
                <a:solidFill>
                  <a:srgbClr val="3408D4"/>
                </a:solidFill>
                <a:latin typeface="Arial" charset="0"/>
              </a:rPr>
              <a:t> </a:t>
            </a:r>
            <a:r>
              <a:rPr lang="en-US" sz="2000" dirty="0" err="1" smtClean="0">
                <a:solidFill>
                  <a:srgbClr val="3408D4"/>
                </a:solidFill>
                <a:latin typeface="Arial" charset="0"/>
              </a:rPr>
              <a:t>inversiones</a:t>
            </a:r>
            <a:r>
              <a:rPr lang="en-US" sz="2000" dirty="0" smtClean="0">
                <a:solidFill>
                  <a:srgbClr val="3408D4"/>
                </a:solidFill>
                <a:latin typeface="Arial" charset="0"/>
              </a:rPr>
              <a:t> </a:t>
            </a:r>
            <a:r>
              <a:rPr lang="en-US" sz="2000" dirty="0" err="1" smtClean="0">
                <a:solidFill>
                  <a:srgbClr val="3408D4"/>
                </a:solidFill>
                <a:latin typeface="Arial" charset="0"/>
              </a:rPr>
              <a:t>incluyendo</a:t>
            </a:r>
            <a:r>
              <a:rPr lang="en-US" sz="2000" dirty="0" smtClean="0">
                <a:solidFill>
                  <a:srgbClr val="3408D4"/>
                </a:solidFill>
                <a:latin typeface="Arial" charset="0"/>
              </a:rPr>
              <a:t> </a:t>
            </a:r>
            <a:r>
              <a:rPr lang="en-US" sz="2000" dirty="0" err="1" smtClean="0">
                <a:solidFill>
                  <a:srgbClr val="3408D4"/>
                </a:solidFill>
                <a:latin typeface="Arial" charset="0"/>
              </a:rPr>
              <a:t>las</a:t>
            </a:r>
            <a:r>
              <a:rPr lang="en-US" sz="2000" dirty="0" smtClean="0">
                <a:solidFill>
                  <a:srgbClr val="3408D4"/>
                </a:solidFill>
                <a:latin typeface="Arial" charset="0"/>
              </a:rPr>
              <a:t> </a:t>
            </a:r>
            <a:r>
              <a:rPr lang="en-US" sz="2000" dirty="0" err="1" smtClean="0">
                <a:solidFill>
                  <a:srgbClr val="3408D4"/>
                </a:solidFill>
                <a:latin typeface="Arial" charset="0"/>
              </a:rPr>
              <a:t>que</a:t>
            </a:r>
            <a:r>
              <a:rPr lang="en-US" sz="2000" dirty="0" smtClean="0">
                <a:solidFill>
                  <a:srgbClr val="3408D4"/>
                </a:solidFill>
                <a:latin typeface="Arial" charset="0"/>
              </a:rPr>
              <a:t> son </a:t>
            </a:r>
            <a:r>
              <a:rPr lang="en-US" sz="2000" dirty="0" err="1" smtClean="0">
                <a:solidFill>
                  <a:srgbClr val="3408D4"/>
                </a:solidFill>
                <a:latin typeface="Arial" charset="0"/>
              </a:rPr>
              <a:t>su</a:t>
            </a:r>
            <a:r>
              <a:rPr lang="en-US" sz="2000" dirty="0" smtClean="0">
                <a:solidFill>
                  <a:srgbClr val="3408D4"/>
                </a:solidFill>
                <a:latin typeface="Arial" charset="0"/>
              </a:rPr>
              <a:t> </a:t>
            </a:r>
            <a:r>
              <a:rPr lang="en-US" sz="2000" dirty="0" err="1" smtClean="0">
                <a:solidFill>
                  <a:srgbClr val="3408D4"/>
                </a:solidFill>
                <a:latin typeface="Arial" charset="0"/>
              </a:rPr>
              <a:t>obligación</a:t>
            </a:r>
            <a:r>
              <a:rPr lang="en-US" sz="2000" dirty="0" smtClean="0">
                <a:solidFill>
                  <a:srgbClr val="3408D4"/>
                </a:solidFill>
                <a:latin typeface="Arial" charset="0"/>
              </a:rPr>
              <a:t> .   </a:t>
            </a:r>
            <a:r>
              <a:rPr lang="en-US" sz="2000" dirty="0" err="1" smtClean="0">
                <a:solidFill>
                  <a:srgbClr val="3408D4"/>
                </a:solidFill>
                <a:latin typeface="Arial" charset="0"/>
              </a:rPr>
              <a:t>Eso</a:t>
            </a:r>
            <a:r>
              <a:rPr lang="en-US" sz="2000" dirty="0" smtClean="0">
                <a:solidFill>
                  <a:srgbClr val="3408D4"/>
                </a:solidFill>
                <a:latin typeface="Arial" charset="0"/>
              </a:rPr>
              <a:t> </a:t>
            </a:r>
            <a:r>
              <a:rPr lang="en-US" sz="2000" dirty="0" err="1" smtClean="0">
                <a:solidFill>
                  <a:srgbClr val="3408D4"/>
                </a:solidFill>
                <a:latin typeface="Arial" charset="0"/>
              </a:rPr>
              <a:t>evitará</a:t>
            </a:r>
            <a:r>
              <a:rPr lang="en-US" sz="2000" dirty="0" smtClean="0">
                <a:solidFill>
                  <a:srgbClr val="3408D4"/>
                </a:solidFill>
                <a:latin typeface="Arial" charset="0"/>
              </a:rPr>
              <a:t> </a:t>
            </a:r>
            <a:r>
              <a:rPr lang="en-US" sz="2000" dirty="0" err="1" smtClean="0">
                <a:solidFill>
                  <a:srgbClr val="3408D4"/>
                </a:solidFill>
                <a:latin typeface="Arial" charset="0"/>
              </a:rPr>
              <a:t>conflictos</a:t>
            </a:r>
            <a:r>
              <a:rPr lang="en-US" sz="2000" dirty="0" smtClean="0">
                <a:solidFill>
                  <a:srgbClr val="3408D4"/>
                </a:solidFill>
                <a:latin typeface="Arial" charset="0"/>
              </a:rPr>
              <a:t> y </a:t>
            </a:r>
            <a:r>
              <a:rPr lang="en-US" sz="2000" dirty="0" err="1" smtClean="0">
                <a:solidFill>
                  <a:srgbClr val="3408D4"/>
                </a:solidFill>
                <a:latin typeface="Arial" charset="0"/>
              </a:rPr>
              <a:t>acelerará</a:t>
            </a:r>
            <a:r>
              <a:rPr lang="en-US" sz="2000" dirty="0" smtClean="0">
                <a:solidFill>
                  <a:srgbClr val="3408D4"/>
                </a:solidFill>
                <a:latin typeface="Arial" charset="0"/>
              </a:rPr>
              <a:t> la </a:t>
            </a:r>
            <a:r>
              <a:rPr lang="en-US" sz="2000" dirty="0" err="1" smtClean="0">
                <a:solidFill>
                  <a:srgbClr val="3408D4"/>
                </a:solidFill>
                <a:latin typeface="Arial" charset="0"/>
              </a:rPr>
              <a:t>implementación</a:t>
            </a:r>
            <a:r>
              <a:rPr lang="en-US" sz="2000" dirty="0" smtClean="0">
                <a:solidFill>
                  <a:srgbClr val="3408D4"/>
                </a:solidFill>
                <a:latin typeface="Arial" charset="0"/>
              </a:rPr>
              <a:t>.</a:t>
            </a:r>
            <a:endParaRPr kumimoji="0" lang="en-US" sz="2000" b="0" i="0" u="none" strike="noStrike" kern="1200" cap="none" spc="0" normalizeH="0" baseline="0" noProof="0" dirty="0">
              <a:ln>
                <a:noFill/>
              </a:ln>
              <a:solidFill>
                <a:srgbClr val="3408D4"/>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1"/>
          <p:cNvGrpSpPr>
            <a:grpSpLocks noChangeAspect="1"/>
          </p:cNvGrpSpPr>
          <p:nvPr/>
        </p:nvGrpSpPr>
        <p:grpSpPr bwMode="auto">
          <a:xfrm>
            <a:off x="1600200" y="2209800"/>
            <a:ext cx="5486400" cy="2971800"/>
            <a:chOff x="1800" y="1440"/>
            <a:chExt cx="8640" cy="4680"/>
          </a:xfrm>
        </p:grpSpPr>
        <p:sp>
          <p:nvSpPr>
            <p:cNvPr id="4" name="AutoShape 19"/>
            <p:cNvSpPr>
              <a:spLocks noChangeAspect="1" noChangeArrowheads="1" noTextEdit="1"/>
            </p:cNvSpPr>
            <p:nvPr/>
          </p:nvSpPr>
          <p:spPr bwMode="auto">
            <a:xfrm>
              <a:off x="1800" y="1440"/>
              <a:ext cx="8640" cy="468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18"/>
            <p:cNvSpPr>
              <a:spLocks noChangeArrowheads="1"/>
            </p:cNvSpPr>
            <p:nvPr/>
          </p:nvSpPr>
          <p:spPr bwMode="auto">
            <a:xfrm>
              <a:off x="1920" y="1620"/>
              <a:ext cx="1440" cy="72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IBRD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7"/>
            <p:cNvSpPr>
              <a:spLocks noChangeArrowheads="1"/>
            </p:cNvSpPr>
            <p:nvPr/>
          </p:nvSpPr>
          <p:spPr bwMode="auto">
            <a:xfrm>
              <a:off x="5280" y="1620"/>
              <a:ext cx="1440" cy="719"/>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G.O.B.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6"/>
            <p:cNvSpPr>
              <a:spLocks noChangeArrowheads="1"/>
            </p:cNvSpPr>
            <p:nvPr/>
          </p:nvSpPr>
          <p:spPr bwMode="auto">
            <a:xfrm>
              <a:off x="4680" y="2700"/>
              <a:ext cx="2160" cy="12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State of RJ</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5"/>
            <p:cNvSpPr>
              <a:spLocks noChangeArrowheads="1"/>
            </p:cNvSpPr>
            <p:nvPr/>
          </p:nvSpPr>
          <p:spPr bwMode="auto">
            <a:xfrm>
              <a:off x="8760" y="3060"/>
              <a:ext cx="1560" cy="54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CENTRAL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4"/>
            <p:cNvSpPr txBox="1">
              <a:spLocks noChangeArrowheads="1"/>
            </p:cNvSpPr>
            <p:nvPr/>
          </p:nvSpPr>
          <p:spPr bwMode="auto">
            <a:xfrm>
              <a:off x="3600" y="1620"/>
              <a:ext cx="1440"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Guarantee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Agreement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3"/>
            <p:cNvSpPr txBox="1">
              <a:spLocks noChangeArrowheads="1"/>
            </p:cNvSpPr>
            <p:nvPr/>
          </p:nvSpPr>
          <p:spPr bwMode="auto">
            <a:xfrm>
              <a:off x="2520" y="2880"/>
              <a:ext cx="19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Loan Agreement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2"/>
            <p:cNvSpPr txBox="1">
              <a:spLocks noChangeArrowheads="1"/>
            </p:cNvSpPr>
            <p:nvPr/>
          </p:nvSpPr>
          <p:spPr bwMode="auto">
            <a:xfrm>
              <a:off x="3060" y="5580"/>
              <a:ext cx="23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Line 11"/>
            <p:cNvSpPr>
              <a:spLocks noChangeShapeType="1"/>
            </p:cNvSpPr>
            <p:nvPr/>
          </p:nvSpPr>
          <p:spPr bwMode="auto">
            <a:xfrm>
              <a:off x="2520" y="2340"/>
              <a:ext cx="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10"/>
            <p:cNvSpPr>
              <a:spLocks noChangeShapeType="1"/>
            </p:cNvSpPr>
            <p:nvPr/>
          </p:nvSpPr>
          <p:spPr bwMode="auto">
            <a:xfrm>
              <a:off x="2520" y="3240"/>
              <a:ext cx="21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9"/>
            <p:cNvSpPr>
              <a:spLocks noChangeShapeType="1"/>
            </p:cNvSpPr>
            <p:nvPr/>
          </p:nvSpPr>
          <p:spPr bwMode="auto">
            <a:xfrm>
              <a:off x="3360" y="1980"/>
              <a:ext cx="19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8"/>
            <p:cNvSpPr>
              <a:spLocks noChangeShapeType="1"/>
            </p:cNvSpPr>
            <p:nvPr/>
          </p:nvSpPr>
          <p:spPr bwMode="auto">
            <a:xfrm>
              <a:off x="5880" y="2340"/>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7"/>
            <p:cNvSpPr>
              <a:spLocks noChangeShapeType="1"/>
            </p:cNvSpPr>
            <p:nvPr/>
          </p:nvSpPr>
          <p:spPr bwMode="auto">
            <a:xfrm>
              <a:off x="6840" y="3240"/>
              <a:ext cx="19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Text Box 6"/>
            <p:cNvSpPr txBox="1">
              <a:spLocks noChangeArrowheads="1"/>
            </p:cNvSpPr>
            <p:nvPr/>
          </p:nvSpPr>
          <p:spPr bwMode="auto">
            <a:xfrm>
              <a:off x="4920" y="5040"/>
              <a:ext cx="2008" cy="43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Concessionaire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Line 5"/>
            <p:cNvSpPr>
              <a:spLocks noChangeShapeType="1"/>
            </p:cNvSpPr>
            <p:nvPr/>
          </p:nvSpPr>
          <p:spPr bwMode="auto">
            <a:xfrm>
              <a:off x="5640" y="3960"/>
              <a:ext cx="0" cy="10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Text Box 4"/>
            <p:cNvSpPr txBox="1">
              <a:spLocks noChangeArrowheads="1"/>
            </p:cNvSpPr>
            <p:nvPr/>
          </p:nvSpPr>
          <p:spPr bwMode="auto">
            <a:xfrm>
              <a:off x="5760" y="4320"/>
              <a:ext cx="216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a:t>
              </a:r>
              <a:r>
                <a:rPr kumimoji="0" lang="en-US"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oncession Agreement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Line 3"/>
            <p:cNvSpPr>
              <a:spLocks noChangeShapeType="1"/>
            </p:cNvSpPr>
            <p:nvPr/>
          </p:nvSpPr>
          <p:spPr bwMode="auto">
            <a:xfrm flipV="1">
              <a:off x="2520" y="2520"/>
              <a:ext cx="0" cy="7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2"/>
            <p:cNvSpPr>
              <a:spLocks noChangeShapeType="1"/>
            </p:cNvSpPr>
            <p:nvPr/>
          </p:nvSpPr>
          <p:spPr bwMode="auto">
            <a:xfrm flipH="1">
              <a:off x="5640" y="4586"/>
              <a:ext cx="12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Indice</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Content Placeholder 2"/>
          <p:cNvSpPr txBox="1">
            <a:spLocks/>
          </p:cNvSpPr>
          <p:nvPr/>
        </p:nvSpPr>
        <p:spPr>
          <a:xfrm>
            <a:off x="457200" y="1219200"/>
            <a:ext cx="86868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effectLst/>
                <a:uLnTx/>
                <a:uFillTx/>
                <a:latin typeface="+mn-lt"/>
                <a:ea typeface="+mn-ea"/>
                <a:cs typeface="+mn-cs"/>
              </a:rPr>
              <a:t>Crecimiento</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economico</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urbanización,pobreza</a:t>
            </a:r>
            <a:r>
              <a:rPr kumimoji="0" lang="en-US" sz="2400" b="1" i="0" u="none" strike="noStrike" kern="1200" cap="none" spc="0" normalizeH="0" baseline="0" noProof="0" dirty="0" smtClean="0">
                <a:ln>
                  <a:noFill/>
                </a:ln>
                <a:effectLst/>
                <a:uLnTx/>
                <a:uFillTx/>
                <a:latin typeface="+mn-lt"/>
                <a:ea typeface="+mn-ea"/>
                <a:cs typeface="+mn-cs"/>
              </a:rPr>
              <a:t> y </a:t>
            </a:r>
            <a:r>
              <a:rPr kumimoji="0" lang="en-US" sz="2400" b="1" i="0" u="none" strike="noStrike" kern="1200" cap="none" spc="0" normalizeH="0" baseline="0" noProof="0" dirty="0" err="1" smtClean="0">
                <a:ln>
                  <a:noFill/>
                </a:ln>
                <a:effectLst/>
                <a:uLnTx/>
                <a:uFillTx/>
                <a:latin typeface="+mn-lt"/>
                <a:ea typeface="+mn-ea"/>
                <a:cs typeface="+mn-cs"/>
              </a:rPr>
              <a:t>transporte</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urbano</a:t>
            </a:r>
            <a:endParaRPr kumimoji="0" lang="en-US" sz="24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Transporte</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Urbano</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Como romper el </a:t>
            </a: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circulo</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vicioso</a:t>
            </a: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Los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quatro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pilares</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Pero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quién</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financia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Nuestro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programa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principal en México</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PPPs (PPS):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Lecciones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aprendidas</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Recomendaciones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para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el design de PPPs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Grupo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del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Banco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Mundial :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Instrumentos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para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Préstamos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y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Garantías</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a:xfrm>
            <a:off x="533400" y="190500"/>
            <a:ext cx="8077200" cy="1485900"/>
          </a:xfrm>
          <a:prstGeom prst="rect">
            <a:avLst/>
          </a:prstGeom>
          <a:solidFill>
            <a:schemeClr val="tx2">
              <a:lumMod val="20000"/>
              <a:lumOff val="80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smtClean="0">
                <a:ln>
                  <a:noFill/>
                </a:ln>
                <a:solidFill>
                  <a:schemeClr val="accent1"/>
                </a:solidFill>
                <a:effectLst/>
                <a:uLnTx/>
                <a:uFillTx/>
                <a:latin typeface="Arial" charset="0"/>
                <a:ea typeface="+mj-ea"/>
                <a:cs typeface="+mj-cs"/>
              </a:rPr>
              <a:t/>
            </a:r>
            <a:br>
              <a:rPr kumimoji="0" lang="de-DE" sz="2400" b="1" i="0" u="none" strike="noStrike" kern="1200" cap="none" spc="0" normalizeH="0" baseline="0" noProof="0" dirty="0" smtClean="0">
                <a:ln>
                  <a:noFill/>
                </a:ln>
                <a:solidFill>
                  <a:schemeClr val="accent1"/>
                </a:solidFill>
                <a:effectLst/>
                <a:uLnTx/>
                <a:uFillTx/>
                <a:latin typeface="Arial" charset="0"/>
                <a:ea typeface="+mj-ea"/>
                <a:cs typeface="+mj-cs"/>
              </a:rPr>
            </a:br>
            <a:r>
              <a:rPr kumimoji="0" lang="de-DE" sz="2000" b="1" i="0" u="none" strike="noStrike" kern="1200" cap="none" spc="0" normalizeH="0" baseline="0" noProof="0" dirty="0" smtClean="0">
                <a:ln>
                  <a:noFill/>
                </a:ln>
                <a:effectLst/>
                <a:uLnTx/>
                <a:uFillTx/>
                <a:latin typeface="Arial" charset="0"/>
                <a:ea typeface="+mj-ea"/>
                <a:cs typeface="+mj-cs"/>
              </a:rPr>
              <a:t>Hay</a:t>
            </a:r>
            <a:r>
              <a:rPr kumimoji="0" lang="de-DE" sz="2000" b="1" i="0" u="none" strike="noStrike" kern="1200" cap="none" spc="0" normalizeH="0" noProof="0" dirty="0" smtClean="0">
                <a:ln>
                  <a:noFill/>
                </a:ln>
                <a:effectLst/>
                <a:uLnTx/>
                <a:uFillTx/>
                <a:latin typeface="Arial" charset="0"/>
                <a:ea typeface="+mj-ea"/>
                <a:cs typeface="+mj-cs"/>
              </a:rPr>
              <a:t> un papel para los PPPs en la inversión, operación y mantenimiento de nuevos (greenfield) sistemas </a:t>
            </a:r>
            <a:r>
              <a:rPr kumimoji="0" lang="de-DE" sz="2000" b="1" i="0" u="none" strike="noStrike" kern="1200" cap="none" spc="0" normalizeH="0" noProof="0" dirty="0" smtClean="0">
                <a:ln>
                  <a:noFill/>
                </a:ln>
                <a:effectLst/>
                <a:uLnTx/>
                <a:uFillTx/>
                <a:latin typeface="Arial" charset="0"/>
                <a:ea typeface="+mj-ea"/>
                <a:cs typeface="+mj-cs"/>
              </a:rPr>
              <a:t>metroferroviários? </a:t>
            </a:r>
            <a:r>
              <a:rPr kumimoji="0" lang="de-DE" sz="2000" b="1" i="0" u="none" strike="noStrike" kern="1200" cap="none" spc="0" normalizeH="0" baseline="0" noProof="0" dirty="0" smtClean="0">
                <a:ln>
                  <a:noFill/>
                </a:ln>
                <a:solidFill>
                  <a:schemeClr val="accent1"/>
                </a:solidFill>
                <a:effectLst/>
                <a:uLnTx/>
                <a:uFillTx/>
                <a:latin typeface="Arial" charset="0"/>
                <a:ea typeface="+mj-ea"/>
                <a:cs typeface="+mj-cs"/>
              </a:rPr>
              <a:t/>
            </a:r>
            <a:br>
              <a:rPr kumimoji="0" lang="de-DE" sz="2000" b="1" i="0" u="none" strike="noStrike" kern="1200" cap="none" spc="0" normalizeH="0" baseline="0" noProof="0" dirty="0" smtClean="0">
                <a:ln>
                  <a:noFill/>
                </a:ln>
                <a:solidFill>
                  <a:schemeClr val="accent1"/>
                </a:solidFill>
                <a:effectLst/>
                <a:uLnTx/>
                <a:uFillTx/>
                <a:latin typeface="Arial" charset="0"/>
                <a:ea typeface="+mj-ea"/>
                <a:cs typeface="+mj-cs"/>
              </a:rPr>
            </a:br>
            <a:r>
              <a:rPr kumimoji="0" lang="de-DE" sz="2400" b="1" i="0" u="none" strike="noStrike" kern="1200" cap="none" spc="0" normalizeH="0" baseline="0" noProof="0" dirty="0" smtClean="0">
                <a:ln>
                  <a:noFill/>
                </a:ln>
                <a:solidFill>
                  <a:schemeClr val="accent1"/>
                </a:solidFill>
                <a:effectLst/>
                <a:uLnTx/>
                <a:uFillTx/>
                <a:latin typeface="Arial" charset="0"/>
                <a:ea typeface="+mj-ea"/>
                <a:cs typeface="+mj-cs"/>
              </a:rPr>
              <a:t/>
            </a:r>
            <a:br>
              <a:rPr kumimoji="0" lang="de-DE" sz="2400" b="1" i="0" u="none" strike="noStrike" kern="1200" cap="none" spc="0" normalizeH="0" baseline="0" noProof="0" dirty="0" smtClean="0">
                <a:ln>
                  <a:noFill/>
                </a:ln>
                <a:solidFill>
                  <a:schemeClr val="accent1"/>
                </a:solidFill>
                <a:effectLst/>
                <a:uLnTx/>
                <a:uFillTx/>
                <a:latin typeface="Arial" charset="0"/>
                <a:ea typeface="+mj-ea"/>
                <a:cs typeface="+mj-cs"/>
              </a:rPr>
            </a:br>
            <a:endParaRPr kumimoji="0" lang="en-US" sz="2400" b="1" i="0" u="none" strike="noStrike" kern="1200" cap="none" spc="0" normalizeH="0" baseline="0" noProof="0" dirty="0">
              <a:ln>
                <a:noFill/>
              </a:ln>
              <a:solidFill>
                <a:schemeClr val="accent1"/>
              </a:solidFill>
              <a:effectLst/>
              <a:uLnTx/>
              <a:uFillTx/>
              <a:latin typeface="Arial" charset="0"/>
              <a:ea typeface="+mj-ea"/>
              <a:cs typeface="+mj-cs"/>
            </a:endParaRPr>
          </a:p>
        </p:txBody>
      </p:sp>
      <p:sp>
        <p:nvSpPr>
          <p:cNvPr id="3" name="TextBox 2"/>
          <p:cNvSpPr txBox="1">
            <a:spLocks noChangeArrowheads="1"/>
          </p:cNvSpPr>
          <p:nvPr/>
        </p:nvSpPr>
        <p:spPr>
          <a:xfrm>
            <a:off x="533400" y="1943100"/>
            <a:ext cx="8001000" cy="4724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En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nuevas</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inversiones</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lo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siguiente</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parece</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ser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válido</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en AL</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Build-Operate-Transfers (BOT)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noparece</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viable dado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que</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el sector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privado</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no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quiere</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invertir</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en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obras</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civiles</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y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electrificación</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execepto</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en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casos</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particulares</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como</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trenes</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de</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conección</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con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aeropuertos</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donde</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las</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tarifas</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son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más</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altas</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La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razón</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son los altos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costos</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de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inversión</a:t>
            </a:r>
            <a:endPar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000" baseline="0" dirty="0" smtClean="0">
                <a:latin typeface="Arial" pitchFamily="34" charset="0"/>
                <a:cs typeface="Arial" pitchFamily="34" charset="0"/>
              </a:rPr>
              <a:t>T</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urnkeys</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(LLAVE EN MANO)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para</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obras</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civiles</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y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electrificación</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financiados</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baseline="0" noProof="0" dirty="0" err="1" smtClean="0">
                <a:ln>
                  <a:noFill/>
                </a:ln>
                <a:solidFill>
                  <a:schemeClr val="tx1"/>
                </a:solidFill>
                <a:effectLst/>
                <a:uLnTx/>
                <a:uFillTx/>
                <a:latin typeface="Arial" pitchFamily="34" charset="0"/>
                <a:cs typeface="Arial" pitchFamily="34" charset="0"/>
              </a:rPr>
              <a:t>por</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el Estado con</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concesión</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de la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operación</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y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mantenimiento</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y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provisión</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del material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rodante</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y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sistemas</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por</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el sector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privado</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parece</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ser la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alternativa</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noProof="0" dirty="0" err="1" smtClean="0">
                <a:ln>
                  <a:noFill/>
                </a:ln>
                <a:solidFill>
                  <a:schemeClr val="tx1"/>
                </a:solidFill>
                <a:effectLst/>
                <a:uLnTx/>
                <a:uFillTx/>
                <a:latin typeface="Arial" pitchFamily="34" charset="0"/>
                <a:cs typeface="Arial" pitchFamily="34" charset="0"/>
              </a:rPr>
              <a:t>preferida</a:t>
            </a:r>
            <a:r>
              <a:rPr kumimoji="0" lang="en-US" sz="2000"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baseline="0" noProof="0" dirty="0" smtClean="0">
                <a:ln>
                  <a:noFill/>
                </a:ln>
                <a:solidFill>
                  <a:srgbClr val="FF3300"/>
                </a:solidFill>
                <a:effectLst/>
                <a:uLnTx/>
                <a:uFillTx/>
                <a:latin typeface="Arial" pitchFamily="34" charset="0"/>
                <a:cs typeface="Arial" pitchFamily="34" charset="0"/>
              </a:rPr>
              <a:t>São Paulo Metro Line 4 project.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000" b="1" noProof="0" dirty="0" err="1" smtClean="0">
                <a:latin typeface="Arial" pitchFamily="34" charset="0"/>
                <a:cs typeface="Arial" pitchFamily="34" charset="0"/>
              </a:rPr>
              <a:t>Provisón</a:t>
            </a:r>
            <a:r>
              <a:rPr lang="en-US" sz="2000" b="1" noProof="0" dirty="0" smtClean="0">
                <a:latin typeface="Arial" pitchFamily="34" charset="0"/>
                <a:cs typeface="Arial" pitchFamily="34" charset="0"/>
              </a:rPr>
              <a:t> de material </a:t>
            </a:r>
            <a:r>
              <a:rPr lang="en-US" sz="2000" b="1" noProof="0" dirty="0" err="1" smtClean="0">
                <a:latin typeface="Arial" pitchFamily="34" charset="0"/>
                <a:cs typeface="Arial" pitchFamily="34" charset="0"/>
              </a:rPr>
              <a:t>rodante</a:t>
            </a:r>
            <a:r>
              <a:rPr lang="en-US" sz="2000" b="1" noProof="0" dirty="0" smtClean="0">
                <a:latin typeface="Arial" pitchFamily="34" charset="0"/>
                <a:cs typeface="Arial" pitchFamily="34" charset="0"/>
              </a:rPr>
              <a:t> y </a:t>
            </a:r>
            <a:r>
              <a:rPr lang="en-US" sz="2000" b="1" noProof="0" dirty="0" err="1" smtClean="0">
                <a:latin typeface="Arial" pitchFamily="34" charset="0"/>
                <a:cs typeface="Arial" pitchFamily="34" charset="0"/>
              </a:rPr>
              <a:t>su</a:t>
            </a:r>
            <a:r>
              <a:rPr lang="en-US" sz="2000" b="1" noProof="0" dirty="0" smtClean="0">
                <a:latin typeface="Arial" pitchFamily="34" charset="0"/>
                <a:cs typeface="Arial" pitchFamily="34" charset="0"/>
              </a:rPr>
              <a:t> </a:t>
            </a:r>
            <a:r>
              <a:rPr lang="en-US" sz="2000" b="1" noProof="0" dirty="0" err="1" smtClean="0">
                <a:latin typeface="Arial" pitchFamily="34" charset="0"/>
                <a:cs typeface="Arial" pitchFamily="34" charset="0"/>
              </a:rPr>
              <a:t>mantenimiento</a:t>
            </a:r>
            <a:r>
              <a:rPr lang="en-US" sz="2000" b="1" noProof="0" dirty="0" smtClean="0">
                <a:latin typeface="Arial" pitchFamily="34" charset="0"/>
                <a:cs typeface="Arial" pitchFamily="34" charset="0"/>
              </a:rPr>
              <a:t> </a:t>
            </a:r>
            <a:r>
              <a:rPr lang="en-US" sz="2000" b="1" noProof="0" dirty="0" err="1" smtClean="0">
                <a:latin typeface="Arial" pitchFamily="34" charset="0"/>
                <a:cs typeface="Arial" pitchFamily="34" charset="0"/>
              </a:rPr>
              <a:t>durante</a:t>
            </a:r>
            <a:r>
              <a:rPr lang="en-US" sz="2000" b="1" noProof="0" dirty="0" smtClean="0">
                <a:latin typeface="Arial" pitchFamily="34" charset="0"/>
                <a:cs typeface="Arial" pitchFamily="34" charset="0"/>
              </a:rPr>
              <a:t> un </a:t>
            </a:r>
            <a:r>
              <a:rPr lang="en-US" sz="2000" b="1" noProof="0" dirty="0" err="1" smtClean="0">
                <a:latin typeface="Arial" pitchFamily="34" charset="0"/>
                <a:cs typeface="Arial" pitchFamily="34" charset="0"/>
              </a:rPr>
              <a:t>ciero</a:t>
            </a:r>
            <a:r>
              <a:rPr lang="en-US" sz="2000" b="1" noProof="0" dirty="0" smtClean="0">
                <a:latin typeface="Arial" pitchFamily="34" charset="0"/>
                <a:cs typeface="Arial" pitchFamily="34" charset="0"/>
              </a:rPr>
              <a:t> </a:t>
            </a:r>
            <a:r>
              <a:rPr lang="en-US" sz="2000" b="1" noProof="0" dirty="0" err="1" smtClean="0">
                <a:latin typeface="Arial" pitchFamily="34" charset="0"/>
                <a:cs typeface="Arial" pitchFamily="34" charset="0"/>
              </a:rPr>
              <a:t>número</a:t>
            </a:r>
            <a:r>
              <a:rPr lang="en-US" sz="2000" b="1" noProof="0" dirty="0" smtClean="0">
                <a:latin typeface="Arial" pitchFamily="34" charset="0"/>
                <a:cs typeface="Arial" pitchFamily="34" charset="0"/>
              </a:rPr>
              <a:t> de </a:t>
            </a:r>
            <a:r>
              <a:rPr lang="en-US" sz="2000" b="1" noProof="0" dirty="0" err="1" smtClean="0">
                <a:latin typeface="Arial" pitchFamily="34" charset="0"/>
                <a:cs typeface="Arial" pitchFamily="34" charset="0"/>
              </a:rPr>
              <a:t>años</a:t>
            </a:r>
            <a:r>
              <a:rPr lang="en-US" sz="2000" b="1" noProof="0" dirty="0" smtClean="0">
                <a:latin typeface="Arial" pitchFamily="34" charset="0"/>
                <a:cs typeface="Arial" pitchFamily="34" charset="0"/>
              </a:rPr>
              <a:t> con </a:t>
            </a:r>
            <a:r>
              <a:rPr lang="en-US" sz="2000" b="1" noProof="0" dirty="0" err="1" smtClean="0">
                <a:latin typeface="Arial" pitchFamily="34" charset="0"/>
                <a:cs typeface="Arial" pitchFamily="34" charset="0"/>
              </a:rPr>
              <a:t>reglas</a:t>
            </a:r>
            <a:r>
              <a:rPr lang="en-US" sz="2000" b="1" noProof="0" dirty="0" smtClean="0">
                <a:latin typeface="Arial" pitchFamily="34" charset="0"/>
                <a:cs typeface="Arial" pitchFamily="34" charset="0"/>
              </a:rPr>
              <a:t> </a:t>
            </a:r>
            <a:r>
              <a:rPr lang="en-US" sz="2000" b="1" noProof="0" dirty="0" err="1" smtClean="0">
                <a:latin typeface="Arial" pitchFamily="34" charset="0"/>
                <a:cs typeface="Arial" pitchFamily="34" charset="0"/>
              </a:rPr>
              <a:t>claras</a:t>
            </a:r>
            <a:r>
              <a:rPr lang="en-US" sz="2000" b="1" noProof="0" dirty="0" smtClean="0">
                <a:latin typeface="Arial" pitchFamily="34" charset="0"/>
                <a:cs typeface="Arial" pitchFamily="34" charset="0"/>
              </a:rPr>
              <a:t> </a:t>
            </a:r>
            <a:r>
              <a:rPr lang="en-US" sz="2000" b="1" noProof="0" dirty="0" err="1" smtClean="0">
                <a:latin typeface="Arial" pitchFamily="34" charset="0"/>
                <a:cs typeface="Arial" pitchFamily="34" charset="0"/>
              </a:rPr>
              <a:t>para</a:t>
            </a:r>
            <a:r>
              <a:rPr lang="en-US" sz="2000" b="1" noProof="0" dirty="0" smtClean="0">
                <a:latin typeface="Arial" pitchFamily="34" charset="0"/>
                <a:cs typeface="Arial" pitchFamily="34" charset="0"/>
              </a:rPr>
              <a:t> la </a:t>
            </a:r>
            <a:r>
              <a:rPr lang="en-US" sz="2000" b="1" noProof="0" dirty="0" err="1" smtClean="0">
                <a:latin typeface="Arial" pitchFamily="34" charset="0"/>
                <a:cs typeface="Arial" pitchFamily="34" charset="0"/>
              </a:rPr>
              <a:t>disponibilidad</a:t>
            </a:r>
            <a:r>
              <a:rPr lang="en-US" sz="2000" b="1" noProof="0" dirty="0" smtClean="0">
                <a:latin typeface="Arial" pitchFamily="34" charset="0"/>
                <a:cs typeface="Arial" pitchFamily="34" charset="0"/>
              </a:rPr>
              <a:t> </a:t>
            </a:r>
            <a:r>
              <a:rPr lang="en-US" sz="2000" b="1" noProof="0" dirty="0" err="1" smtClean="0">
                <a:latin typeface="Arial" pitchFamily="34" charset="0"/>
                <a:cs typeface="Arial" pitchFamily="34" charset="0"/>
              </a:rPr>
              <a:t>es</a:t>
            </a:r>
            <a:r>
              <a:rPr lang="en-US" sz="2000" b="1" noProof="0" dirty="0" smtClean="0">
                <a:latin typeface="Arial" pitchFamily="34" charset="0"/>
                <a:cs typeface="Arial" pitchFamily="34" charset="0"/>
              </a:rPr>
              <a:t> </a:t>
            </a:r>
            <a:r>
              <a:rPr lang="en-US" sz="2000" b="1" noProof="0" dirty="0" err="1" smtClean="0">
                <a:latin typeface="Arial" pitchFamily="34" charset="0"/>
                <a:cs typeface="Arial" pitchFamily="34" charset="0"/>
              </a:rPr>
              <a:t>otra</a:t>
            </a:r>
            <a:r>
              <a:rPr lang="en-US" sz="2000" b="1" noProof="0" dirty="0" smtClean="0">
                <a:latin typeface="Arial" pitchFamily="34" charset="0"/>
                <a:cs typeface="Arial" pitchFamily="34" charset="0"/>
              </a:rPr>
              <a:t> </a:t>
            </a:r>
            <a:r>
              <a:rPr lang="en-US" sz="2000" b="1" noProof="0" dirty="0" err="1" smtClean="0">
                <a:latin typeface="Arial" pitchFamily="34" charset="0"/>
                <a:cs typeface="Arial" pitchFamily="34" charset="0"/>
              </a:rPr>
              <a:t>opción</a:t>
            </a:r>
            <a:r>
              <a:rPr lang="en-US" sz="2000" b="1" noProof="0" dirty="0" smtClean="0">
                <a:latin typeface="Arial" pitchFamily="34" charset="0"/>
                <a:cs typeface="Arial" pitchFamily="34" charset="0"/>
              </a:rPr>
              <a:t> (CPTM-CAF)</a:t>
            </a:r>
            <a:endParaRPr kumimoji="0" lang="en-US" sz="2000" b="1" i="0" u="none" strike="noStrike" kern="1200" cap="none" spc="0" normalizeH="0" baseline="0" noProof="0" dirty="0" smtClean="0">
              <a:ln>
                <a:noFill/>
              </a:ln>
              <a:effectLst/>
              <a:uLnTx/>
              <a:uFillTx/>
              <a:latin typeface="Arial" pitchFamily="34" charset="0"/>
              <a:cs typeface="Arial" pitchFamily="34" charset="0"/>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Mas</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mismo</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en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estes</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casos</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las</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garantías</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tienen</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que</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ser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sólidas</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lang="en-US" sz="2000" b="1" dirty="0" smtClean="0">
                <a:latin typeface="Arial" pitchFamily="34" charset="0"/>
                <a:cs typeface="Arial" pitchFamily="34" charset="0"/>
              </a:rPr>
              <a:t>y los </a:t>
            </a:r>
            <a:r>
              <a:rPr lang="en-US" sz="2000" b="1" dirty="0" err="1" smtClean="0">
                <a:latin typeface="Arial" pitchFamily="34" charset="0"/>
                <a:cs typeface="Arial" pitchFamily="34" charset="0"/>
              </a:rPr>
              <a:t>riesgos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compartdos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para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disminuir</a:t>
            </a:r>
            <a:r>
              <a:rPr lang="en-US" sz="2000" b="1" dirty="0" smtClean="0">
                <a:latin typeface="Arial" pitchFamily="34" charset="0"/>
                <a:cs typeface="Arial" pitchFamily="34" charset="0"/>
              </a:rPr>
              <a:t> el </a:t>
            </a:r>
            <a:r>
              <a:rPr lang="en-US" sz="2000" b="1" dirty="0" err="1" smtClean="0">
                <a:latin typeface="Arial" pitchFamily="34" charset="0"/>
                <a:cs typeface="Arial" pitchFamily="34" charset="0"/>
              </a:rPr>
              <a:t>riesgo</a:t>
            </a:r>
            <a:r>
              <a:rPr lang="en-US" sz="2000" b="1" dirty="0" smtClean="0">
                <a:latin typeface="Arial" pitchFamily="34" charset="0"/>
                <a:cs typeface="Arial" pitchFamily="34" charset="0"/>
              </a:rPr>
              <a:t> de los </a:t>
            </a:r>
            <a:r>
              <a:rPr lang="en-US" sz="2000" b="1" dirty="0" err="1" smtClean="0">
                <a:latin typeface="Arial" pitchFamily="34" charset="0"/>
                <a:cs typeface="Arial" pitchFamily="34" charset="0"/>
              </a:rPr>
              <a:t>Bancos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que</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préstan</a:t>
            </a:r>
            <a:r>
              <a:rPr lang="en-US" sz="2000" b="1" dirty="0" smtClean="0">
                <a:latin typeface="Arial" pitchFamily="34" charset="0"/>
                <a:cs typeface="Arial" pitchFamily="34" charset="0"/>
              </a:rPr>
              <a:t> al </a:t>
            </a:r>
            <a:r>
              <a:rPr lang="en-US" sz="2000" b="1" dirty="0" err="1" smtClean="0">
                <a:latin typeface="Arial" pitchFamily="34" charset="0"/>
                <a:cs typeface="Arial" pitchFamily="34" charset="0"/>
              </a:rPr>
              <a:t>concesionário</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a:t>
            </a:r>
            <a:r>
              <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ChangeArrowheads="1"/>
          </p:cNvSpPr>
          <p:nvPr/>
        </p:nvSpPr>
        <p:spPr bwMode="auto">
          <a:xfrm>
            <a:off x="332581" y="5773738"/>
            <a:ext cx="701675" cy="312738"/>
          </a:xfrm>
          <a:custGeom>
            <a:avLst/>
            <a:gdLst/>
            <a:ahLst/>
            <a:cxnLst>
              <a:cxn ang="0">
                <a:pos x="2102" y="237"/>
              </a:cxn>
              <a:cxn ang="0">
                <a:pos x="524" y="237"/>
              </a:cxn>
              <a:cxn ang="0">
                <a:pos x="524" y="0"/>
              </a:cxn>
              <a:cxn ang="0">
                <a:pos x="0" y="477"/>
              </a:cxn>
              <a:cxn ang="0">
                <a:pos x="524" y="956"/>
              </a:cxn>
              <a:cxn ang="0">
                <a:pos x="524" y="716"/>
              </a:cxn>
              <a:cxn ang="0">
                <a:pos x="2102" y="716"/>
              </a:cxn>
              <a:cxn ang="0">
                <a:pos x="2102" y="237"/>
              </a:cxn>
            </a:cxnLst>
            <a:rect l="0" t="0" r="r" b="b"/>
            <a:pathLst>
              <a:path w="2103" h="957">
                <a:moveTo>
                  <a:pt x="2102" y="237"/>
                </a:moveTo>
                <a:lnTo>
                  <a:pt x="524" y="237"/>
                </a:lnTo>
                <a:lnTo>
                  <a:pt x="524" y="0"/>
                </a:lnTo>
                <a:lnTo>
                  <a:pt x="0" y="477"/>
                </a:lnTo>
                <a:lnTo>
                  <a:pt x="524" y="956"/>
                </a:lnTo>
                <a:lnTo>
                  <a:pt x="524" y="716"/>
                </a:lnTo>
                <a:lnTo>
                  <a:pt x="2102" y="716"/>
                </a:lnTo>
                <a:lnTo>
                  <a:pt x="2102" y="237"/>
                </a:lnTo>
              </a:path>
            </a:pathLst>
          </a:custGeom>
          <a:no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 name="Freeform 2">
            <a:hlinkClick r:id="" action="ppaction://hlinkshowjump?jump=previousslide"/>
          </p:cNvPr>
          <p:cNvSpPr>
            <a:spLocks noChangeArrowheads="1"/>
          </p:cNvSpPr>
          <p:nvPr/>
        </p:nvSpPr>
        <p:spPr bwMode="auto">
          <a:xfrm>
            <a:off x="332581" y="5592763"/>
            <a:ext cx="644525" cy="398463"/>
          </a:xfrm>
          <a:custGeom>
            <a:avLst/>
            <a:gdLst/>
            <a:ahLst/>
            <a:cxnLst>
              <a:cxn ang="0">
                <a:pos x="1930" y="303"/>
              </a:cxn>
              <a:cxn ang="0">
                <a:pos x="481" y="303"/>
              </a:cxn>
              <a:cxn ang="0">
                <a:pos x="481" y="0"/>
              </a:cxn>
              <a:cxn ang="0">
                <a:pos x="0" y="608"/>
              </a:cxn>
              <a:cxn ang="0">
                <a:pos x="481" y="1217"/>
              </a:cxn>
              <a:cxn ang="0">
                <a:pos x="481" y="912"/>
              </a:cxn>
              <a:cxn ang="0">
                <a:pos x="1930" y="912"/>
              </a:cxn>
              <a:cxn ang="0">
                <a:pos x="1930" y="303"/>
              </a:cxn>
            </a:cxnLst>
            <a:rect l="0" t="0" r="r" b="b"/>
            <a:pathLst>
              <a:path w="1931" h="1218">
                <a:moveTo>
                  <a:pt x="1930" y="303"/>
                </a:moveTo>
                <a:lnTo>
                  <a:pt x="481" y="303"/>
                </a:lnTo>
                <a:lnTo>
                  <a:pt x="481" y="0"/>
                </a:lnTo>
                <a:lnTo>
                  <a:pt x="0" y="608"/>
                </a:lnTo>
                <a:lnTo>
                  <a:pt x="481" y="1217"/>
                </a:lnTo>
                <a:lnTo>
                  <a:pt x="481" y="912"/>
                </a:lnTo>
                <a:lnTo>
                  <a:pt x="1930" y="912"/>
                </a:lnTo>
                <a:lnTo>
                  <a:pt x="1930" y="303"/>
                </a:lnTo>
              </a:path>
            </a:pathLst>
          </a:custGeom>
          <a:solidFill>
            <a:srgbClr val="CCFFFF">
              <a:alpha val="50000"/>
            </a:srgbClr>
          </a:solidFill>
          <a:ln w="9525">
            <a:no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4" name="Picture 3"/>
          <p:cNvPicPr>
            <a:picLocks noChangeAspect="1" noChangeArrowheads="1"/>
          </p:cNvPicPr>
          <p:nvPr/>
        </p:nvPicPr>
        <p:blipFill>
          <a:blip r:embed="rId2" cstate="print"/>
          <a:srcRect/>
          <a:stretch>
            <a:fillRect/>
          </a:stretch>
        </p:blipFill>
        <p:spPr bwMode="auto">
          <a:xfrm>
            <a:off x="-515144" y="-82550"/>
            <a:ext cx="10174288" cy="7023101"/>
          </a:xfrm>
          <a:prstGeom prst="rect">
            <a:avLst/>
          </a:prstGeom>
          <a:noFill/>
          <a:ln w="9525">
            <a:noFill/>
            <a:round/>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269740" y="3043238"/>
            <a:ext cx="1837395" cy="1401762"/>
          </a:xfrm>
          <a:prstGeom prst="rect">
            <a:avLst/>
          </a:prstGeom>
          <a:noFill/>
          <a:ln w="9525">
            <a:noFill/>
            <a:round/>
            <a:headEnd/>
            <a:tailEnd/>
          </a:ln>
          <a:effectLst/>
        </p:spPr>
      </p:pic>
      <p:sp>
        <p:nvSpPr>
          <p:cNvPr id="6" name="Right Arrow 5"/>
          <p:cNvSpPr/>
          <p:nvPr/>
        </p:nvSpPr>
        <p:spPr bwMode="auto">
          <a:xfrm>
            <a:off x="1567656" y="3576638"/>
            <a:ext cx="1219200" cy="304800"/>
          </a:xfrm>
          <a:prstGeom prst="rightArrow">
            <a:avLst/>
          </a:prstGeom>
          <a:solidFill>
            <a:srgbClr val="FFFF00"/>
          </a:solidFill>
          <a:ln w="127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a:xfrm>
            <a:off x="228600" y="0"/>
            <a:ext cx="8915400" cy="914400"/>
          </a:xfrm>
          <a:prstGeom prst="rect">
            <a:avLst/>
          </a:prstGeom>
          <a:solidFill>
            <a:srgbClr val="FFFF0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smtClean="0">
                <a:ln>
                  <a:noFill/>
                </a:ln>
                <a:solidFill>
                  <a:schemeClr val="tx1"/>
                </a:solidFill>
                <a:effectLst/>
                <a:uLnTx/>
                <a:uFillTx/>
                <a:latin typeface="+mj-lt"/>
                <a:ea typeface="+mj-ea"/>
                <a:cs typeface="+mj-cs"/>
              </a:rPr>
              <a:t>Recomendaciones</a:t>
            </a:r>
            <a:r>
              <a:rPr kumimoji="0" lang="en-US" sz="2400" b="0" i="0" u="none" strike="noStrike" kern="1200" cap="none" spc="0" normalizeH="0" noProof="0" dirty="0" smtClean="0">
                <a:ln>
                  <a:noFill/>
                </a:ln>
                <a:solidFill>
                  <a:schemeClr val="tx1"/>
                </a:solidFill>
                <a:effectLst/>
                <a:uLnTx/>
                <a:uFillTx/>
                <a:latin typeface="+mj-lt"/>
                <a:ea typeface="+mj-ea"/>
                <a:cs typeface="+mj-cs"/>
              </a:rPr>
              <a:t> </a:t>
            </a:r>
            <a:r>
              <a:rPr kumimoji="0" lang="en-US" sz="2400" b="0" i="0" u="none" strike="noStrike" kern="1200" cap="none" spc="0" normalizeH="0" noProof="0" dirty="0" err="1" smtClean="0">
                <a:ln>
                  <a:noFill/>
                </a:ln>
                <a:solidFill>
                  <a:schemeClr val="tx1"/>
                </a:solidFill>
                <a:effectLst/>
                <a:uLnTx/>
                <a:uFillTx/>
                <a:latin typeface="+mj-lt"/>
                <a:ea typeface="+mj-ea"/>
                <a:cs typeface="+mj-cs"/>
              </a:rPr>
              <a:t>para</a:t>
            </a:r>
            <a:r>
              <a:rPr kumimoji="0" lang="en-US" sz="2400" b="0" i="0" u="none" strike="noStrike" kern="1200" cap="none" spc="0" normalizeH="0" noProof="0" dirty="0" smtClean="0">
                <a:ln>
                  <a:noFill/>
                </a:ln>
                <a:solidFill>
                  <a:schemeClr val="tx1"/>
                </a:solidFill>
                <a:effectLst/>
                <a:uLnTx/>
                <a:uFillTx/>
                <a:latin typeface="+mj-lt"/>
                <a:ea typeface="+mj-ea"/>
                <a:cs typeface="+mj-cs"/>
              </a:rPr>
              <a:t> </a:t>
            </a:r>
            <a:r>
              <a:rPr kumimoji="0" lang="en-US" sz="2400" b="0" i="0" u="none" strike="noStrike" kern="1200" cap="none" spc="0" normalizeH="0" noProof="0" dirty="0" err="1" smtClean="0">
                <a:ln>
                  <a:noFill/>
                </a:ln>
                <a:solidFill>
                  <a:schemeClr val="tx1"/>
                </a:solidFill>
                <a:effectLst/>
                <a:uLnTx/>
                <a:uFillTx/>
                <a:latin typeface="+mj-lt"/>
                <a:ea typeface="+mj-ea"/>
                <a:cs typeface="+mj-cs"/>
              </a:rPr>
              <a:t>asegurar</a:t>
            </a:r>
            <a:r>
              <a:rPr kumimoji="0" lang="en-US" sz="2400" b="0" i="0" u="none" strike="noStrike" kern="1200" cap="none" spc="0" normalizeH="0" noProof="0" dirty="0" smtClean="0">
                <a:ln>
                  <a:noFill/>
                </a:ln>
                <a:solidFill>
                  <a:schemeClr val="tx1"/>
                </a:solidFill>
                <a:effectLst/>
                <a:uLnTx/>
                <a:uFillTx/>
                <a:latin typeface="+mj-lt"/>
                <a:ea typeface="+mj-ea"/>
                <a:cs typeface="+mj-cs"/>
              </a:rPr>
              <a:t> </a:t>
            </a:r>
            <a:r>
              <a:rPr kumimoji="0" lang="en-US" sz="2400" b="0" i="0" u="none" strike="noStrike" kern="1200" cap="none" spc="0" normalizeH="0" noProof="0" dirty="0" err="1" smtClean="0">
                <a:ln>
                  <a:noFill/>
                </a:ln>
                <a:solidFill>
                  <a:schemeClr val="tx1"/>
                </a:solidFill>
                <a:effectLst/>
                <a:uLnTx/>
                <a:uFillTx/>
                <a:latin typeface="+mj-lt"/>
                <a:ea typeface="+mj-ea"/>
                <a:cs typeface="+mj-cs"/>
              </a:rPr>
              <a:t>una</a:t>
            </a:r>
            <a:r>
              <a:rPr kumimoji="0" lang="en-US" sz="2400" b="0" i="0" u="none" strike="noStrike" kern="1200" cap="none" spc="0" normalizeH="0" noProof="0" dirty="0" smtClean="0">
                <a:ln>
                  <a:noFill/>
                </a:ln>
                <a:solidFill>
                  <a:schemeClr val="tx1"/>
                </a:solidFill>
                <a:effectLst/>
                <a:uLnTx/>
                <a:uFillTx/>
                <a:latin typeface="+mj-lt"/>
                <a:ea typeface="+mj-ea"/>
                <a:cs typeface="+mj-cs"/>
              </a:rPr>
              <a:t> </a:t>
            </a:r>
            <a:r>
              <a:rPr kumimoji="0" lang="en-US" sz="2400" b="0" i="0" u="none" strike="noStrike" kern="1200" cap="none" spc="0" normalizeH="0" noProof="0" dirty="0" err="1" smtClean="0">
                <a:ln>
                  <a:noFill/>
                </a:ln>
                <a:solidFill>
                  <a:schemeClr val="tx1"/>
                </a:solidFill>
                <a:effectLst/>
                <a:uLnTx/>
                <a:uFillTx/>
                <a:latin typeface="+mj-lt"/>
                <a:ea typeface="+mj-ea"/>
                <a:cs typeface="+mj-cs"/>
              </a:rPr>
              <a:t>mejor</a:t>
            </a:r>
            <a:r>
              <a:rPr kumimoji="0" lang="en-US" sz="2400" b="0" i="0" u="none" strike="noStrike" kern="1200" cap="none" spc="0" normalizeH="0" noProof="0" dirty="0" smtClean="0">
                <a:ln>
                  <a:noFill/>
                </a:ln>
                <a:solidFill>
                  <a:schemeClr val="tx1"/>
                </a:solidFill>
                <a:effectLst/>
                <a:uLnTx/>
                <a:uFillTx/>
                <a:latin typeface="+mj-lt"/>
                <a:ea typeface="+mj-ea"/>
                <a:cs typeface="+mj-cs"/>
              </a:rPr>
              <a:t> </a:t>
            </a:r>
            <a:r>
              <a:rPr kumimoji="0" lang="en-US" sz="2400" b="0" i="0" u="none" strike="noStrike" kern="1200" cap="none" spc="0" normalizeH="0" noProof="0" dirty="0" err="1" smtClean="0">
                <a:ln>
                  <a:noFill/>
                </a:ln>
                <a:solidFill>
                  <a:schemeClr val="tx1"/>
                </a:solidFill>
                <a:effectLst/>
                <a:uLnTx/>
                <a:uFillTx/>
                <a:latin typeface="+mj-lt"/>
                <a:ea typeface="+mj-ea"/>
                <a:cs typeface="+mj-cs"/>
              </a:rPr>
              <a:t>concepción</a:t>
            </a:r>
            <a:r>
              <a:rPr kumimoji="0" lang="en-US" sz="2400" b="0" i="0" u="none" strike="noStrike" kern="1200" cap="none" spc="0" normalizeH="0" noProof="0" dirty="0" smtClean="0">
                <a:ln>
                  <a:noFill/>
                </a:ln>
                <a:solidFill>
                  <a:schemeClr val="tx1"/>
                </a:solidFill>
                <a:effectLst/>
                <a:uLnTx/>
                <a:uFillTx/>
                <a:latin typeface="+mj-lt"/>
                <a:ea typeface="+mj-ea"/>
                <a:cs typeface="+mj-cs"/>
              </a:rPr>
              <a:t> y </a:t>
            </a:r>
            <a:r>
              <a:rPr kumimoji="0" lang="en-US" sz="2400" b="0" i="0" u="none" strike="noStrike" kern="1200" cap="none" spc="0" normalizeH="0" noProof="0" dirty="0" err="1" smtClean="0">
                <a:ln>
                  <a:noFill/>
                </a:ln>
                <a:solidFill>
                  <a:schemeClr val="tx1"/>
                </a:solidFill>
                <a:effectLst/>
                <a:uLnTx/>
                <a:uFillTx/>
                <a:latin typeface="+mj-lt"/>
                <a:ea typeface="+mj-ea"/>
                <a:cs typeface="+mj-cs"/>
              </a:rPr>
              <a:t>financiamiento</a:t>
            </a:r>
            <a:r>
              <a:rPr kumimoji="0" lang="en-US" sz="2400" b="0" i="0" u="none" strike="noStrike" kern="1200" cap="none" spc="0" normalizeH="0" noProof="0" dirty="0" smtClean="0">
                <a:ln>
                  <a:noFill/>
                </a:ln>
                <a:solidFill>
                  <a:schemeClr val="tx1"/>
                </a:solidFill>
                <a:effectLst/>
                <a:uLnTx/>
                <a:uFillTx/>
                <a:latin typeface="+mj-lt"/>
                <a:ea typeface="+mj-ea"/>
                <a:cs typeface="+mj-cs"/>
              </a:rPr>
              <a:t> de PPPs</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2400" b="0" i="0" u="none" strike="noStrike" kern="1200" cap="none" spc="0" normalizeH="0" baseline="0" noProof="0" dirty="0" err="1" smtClean="0">
                <a:ln>
                  <a:noFill/>
                </a:ln>
                <a:solidFill>
                  <a:schemeClr val="tx1"/>
                </a:solidFill>
                <a:effectLst/>
                <a:uLnTx/>
                <a:uFillTx/>
                <a:latin typeface="+mj-lt"/>
                <a:ea typeface="+mj-ea"/>
                <a:cs typeface="+mj-cs"/>
              </a:rPr>
              <a:t>metroferroviários</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a:spLocks noChangeArrowheads="1"/>
          </p:cNvSpPr>
          <p:nvPr/>
        </p:nvSpPr>
        <p:spPr>
          <a:xfrm>
            <a:off x="533400" y="1066800"/>
            <a:ext cx="8153400" cy="5791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2000" b="1" i="1" u="none" strike="noStrike" kern="1200" cap="none" spc="0" normalizeH="0" baseline="0" noProof="0" dirty="0" err="1" smtClean="0">
                <a:ln>
                  <a:noFill/>
                </a:ln>
                <a:solidFill>
                  <a:srgbClr val="7030A0"/>
                </a:solidFill>
                <a:effectLst/>
                <a:uLnTx/>
                <a:uFillTx/>
                <a:latin typeface="Arial" pitchFamily="34" charset="0"/>
                <a:cs typeface="Arial" pitchFamily="34" charset="0"/>
              </a:rPr>
              <a:t>Subsidios</a:t>
            </a:r>
            <a:endParaRPr kumimoji="0" lang="en-US" sz="2000" b="1" i="1" u="none" strike="noStrike" kern="1200" cap="none" spc="0" normalizeH="0" baseline="0" noProof="0" dirty="0" smtClean="0">
              <a:ln>
                <a:noFill/>
              </a:ln>
              <a:solidFill>
                <a:srgbClr val="7030A0"/>
              </a:solidFill>
              <a:effectLst/>
              <a:uLnTx/>
              <a:uFillTx/>
              <a:latin typeface="Arial" pitchFamily="34" charset="0"/>
              <a:cs typeface="Arial"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No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eliminar</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subsídios</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de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operación</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 no ser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que</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haya</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mucha</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confianza</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que</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la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demanda</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y la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tarifa</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seran</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suficiente</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para</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cobrir</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los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costos</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Un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subsídio</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decreciente</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es</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recomendable</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y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permite</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al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concesionário</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una</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mejor</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daptación</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al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padrón</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de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demanda</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caso</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original de  Buenos Aires)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err="1" smtClean="0">
                <a:ln>
                  <a:noFill/>
                </a:ln>
                <a:solidFill>
                  <a:schemeClr val="tx1"/>
                </a:solidFill>
                <a:effectLst/>
                <a:uLnTx/>
                <a:uFillTx/>
                <a:latin typeface="Arial" pitchFamily="34" charset="0"/>
                <a:cs typeface="Arial" pitchFamily="34" charset="0"/>
              </a:rPr>
              <a:t>Alternativamente</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una</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banda</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de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demanda</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pderá</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ser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criada</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para</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los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primeros</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años</a:t>
            </a:r>
            <a:r>
              <a:rPr kumimoji="0" lang="en-US" sz="2000" b="1" i="0" u="none" strike="noStrike" kern="1200" cap="none" spc="0" normalizeH="0" noProof="0" dirty="0" smtClean="0">
                <a:ln>
                  <a:noFill/>
                </a:ln>
                <a:solidFill>
                  <a:schemeClr val="tx1"/>
                </a:solidFill>
                <a:effectLst/>
                <a:uLnTx/>
                <a:uFillTx/>
                <a:latin typeface="Arial" pitchFamily="34" charset="0"/>
                <a:cs typeface="Arial" pitchFamily="34" charset="0"/>
              </a:rPr>
              <a:t> de la </a:t>
            </a:r>
            <a:r>
              <a:rPr kumimoji="0" lang="en-US" sz="2000" b="1" i="0" u="none" strike="noStrike" kern="1200" cap="none" spc="0" normalizeH="0" noProof="0" dirty="0" err="1" smtClean="0">
                <a:ln>
                  <a:noFill/>
                </a:ln>
                <a:solidFill>
                  <a:schemeClr val="tx1"/>
                </a:solidFill>
                <a:effectLst/>
                <a:uLnTx/>
                <a:uFillTx/>
                <a:latin typeface="Arial" pitchFamily="34" charset="0"/>
                <a:cs typeface="Arial" pitchFamily="34" charset="0"/>
              </a:rPr>
              <a:t>concesión</a:t>
            </a:r>
            <a:r>
              <a:rPr lang="en-US" sz="2000" b="1" dirty="0" smtClean="0">
                <a:latin typeface="Arial" pitchFamily="34" charset="0"/>
                <a:cs typeface="Arial" pitchFamily="34" charset="0"/>
              </a:rPr>
              <a:t>. Si la </a:t>
            </a:r>
            <a:r>
              <a:rPr lang="en-US" sz="2000" b="1" dirty="0" err="1" smtClean="0">
                <a:latin typeface="Arial" pitchFamily="34" charset="0"/>
                <a:cs typeface="Arial" pitchFamily="34" charset="0"/>
              </a:rPr>
              <a:t>demanad</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es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más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baja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que</a:t>
            </a:r>
            <a:r>
              <a:rPr lang="en-US" sz="2000" b="1" dirty="0" smtClean="0">
                <a:latin typeface="Arial" pitchFamily="34" charset="0"/>
                <a:cs typeface="Arial" pitchFamily="34" charset="0"/>
              </a:rPr>
              <a:t> la </a:t>
            </a:r>
            <a:r>
              <a:rPr lang="en-US" sz="2000" b="1" dirty="0" err="1" smtClean="0">
                <a:latin typeface="Arial" pitchFamily="34" charset="0"/>
                <a:cs typeface="Arial" pitchFamily="34" charset="0"/>
              </a:rPr>
              <a:t>más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baja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demanda</a:t>
            </a:r>
            <a:r>
              <a:rPr lang="en-US" sz="2000" b="1" dirty="0" smtClean="0">
                <a:latin typeface="Arial" pitchFamily="34" charset="0"/>
                <a:cs typeface="Arial" pitchFamily="34" charset="0"/>
              </a:rPr>
              <a:t> n la </a:t>
            </a:r>
            <a:r>
              <a:rPr lang="en-US" sz="2000" b="1" dirty="0" err="1" smtClean="0">
                <a:latin typeface="Arial" pitchFamily="34" charset="0"/>
                <a:cs typeface="Arial" pitchFamily="34" charset="0"/>
              </a:rPr>
              <a:t>banda</a:t>
            </a:r>
            <a:r>
              <a:rPr lang="en-US" sz="2000" b="1" dirty="0" smtClean="0">
                <a:latin typeface="Arial" pitchFamily="34" charset="0"/>
                <a:cs typeface="Arial" pitchFamily="34" charset="0"/>
              </a:rPr>
              <a:t> el </a:t>
            </a:r>
            <a:r>
              <a:rPr lang="en-US" sz="2000" b="1" dirty="0" err="1" smtClean="0">
                <a:latin typeface="Arial" pitchFamily="34" charset="0"/>
                <a:cs typeface="Arial" pitchFamily="34" charset="0"/>
              </a:rPr>
              <a:t>concesionário</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deberá</a:t>
            </a:r>
            <a:r>
              <a:rPr lang="en-US" sz="2000" b="1" dirty="0" smtClean="0">
                <a:latin typeface="Arial" pitchFamily="34" charset="0"/>
                <a:cs typeface="Arial" pitchFamily="34" charset="0"/>
              </a:rPr>
              <a:t> ser </a:t>
            </a:r>
            <a:r>
              <a:rPr lang="en-US" sz="2000" b="1" dirty="0" err="1" smtClean="0">
                <a:latin typeface="Arial" pitchFamily="34" charset="0"/>
                <a:cs typeface="Arial" pitchFamily="34" charset="0"/>
              </a:rPr>
              <a:t>compensado</a:t>
            </a:r>
            <a:r>
              <a:rPr lang="en-US" sz="2000" b="1" dirty="0" smtClean="0">
                <a:latin typeface="Arial" pitchFamily="34" charset="0"/>
                <a:cs typeface="Arial" pitchFamily="34" charset="0"/>
              </a:rPr>
              <a:t>. Si </a:t>
            </a:r>
            <a:r>
              <a:rPr lang="en-US" sz="2000" b="1" dirty="0" err="1" smtClean="0">
                <a:latin typeface="Arial" pitchFamily="34" charset="0"/>
                <a:cs typeface="Arial" pitchFamily="34" charset="0"/>
              </a:rPr>
              <a:t>es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más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alta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que</a:t>
            </a:r>
            <a:r>
              <a:rPr lang="en-US" sz="2000" b="1" dirty="0" smtClean="0">
                <a:latin typeface="Arial" pitchFamily="34" charset="0"/>
                <a:cs typeface="Arial" pitchFamily="34" charset="0"/>
              </a:rPr>
              <a:t> la </a:t>
            </a:r>
            <a:r>
              <a:rPr lang="en-US" sz="2000" b="1" dirty="0" err="1" smtClean="0">
                <a:latin typeface="Arial" pitchFamily="34" charset="0"/>
                <a:cs typeface="Arial" pitchFamily="34" charset="0"/>
              </a:rPr>
              <a:t>demanda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más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alta</a:t>
            </a:r>
            <a:r>
              <a:rPr lang="en-US" sz="2000" b="1" dirty="0" smtClean="0">
                <a:latin typeface="Arial" pitchFamily="34" charset="0"/>
                <a:cs typeface="Arial" pitchFamily="34" charset="0"/>
              </a:rPr>
              <a:t> de la </a:t>
            </a:r>
            <a:r>
              <a:rPr lang="en-US" sz="2000" b="1" dirty="0" err="1" smtClean="0">
                <a:latin typeface="Arial" pitchFamily="34" charset="0"/>
                <a:cs typeface="Arial" pitchFamily="34" charset="0"/>
              </a:rPr>
              <a:t>banda</a:t>
            </a:r>
            <a:r>
              <a:rPr lang="en-US" sz="2000" b="1" dirty="0" smtClean="0">
                <a:latin typeface="Arial" pitchFamily="34" charset="0"/>
                <a:cs typeface="Arial" pitchFamily="34" charset="0"/>
              </a:rPr>
              <a:t> el </a:t>
            </a:r>
            <a:r>
              <a:rPr lang="en-US" sz="2000" b="1" dirty="0" err="1" smtClean="0">
                <a:latin typeface="Arial" pitchFamily="34" charset="0"/>
                <a:cs typeface="Arial" pitchFamily="34" charset="0"/>
              </a:rPr>
              <a:t>concesionário</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deberá</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compartir</a:t>
            </a:r>
            <a:r>
              <a:rPr lang="en-US" sz="2000" b="1" dirty="0" smtClean="0">
                <a:latin typeface="Arial" pitchFamily="34" charset="0"/>
                <a:cs typeface="Arial" pitchFamily="34" charset="0"/>
              </a:rPr>
              <a:t> el </a:t>
            </a:r>
            <a:r>
              <a:rPr lang="en-US" sz="2000" b="1" dirty="0" err="1" smtClean="0">
                <a:latin typeface="Arial" pitchFamily="34" charset="0"/>
                <a:cs typeface="Arial" pitchFamily="34" charset="0"/>
              </a:rPr>
              <a:t>gño</a:t>
            </a:r>
            <a:r>
              <a:rPr lang="en-US" sz="2000" b="1" dirty="0" smtClean="0">
                <a:latin typeface="Arial" pitchFamily="34" charset="0"/>
                <a:cs typeface="Arial" pitchFamily="34" charset="0"/>
              </a:rPr>
              <a:t> con el Estado.</a:t>
            </a:r>
            <a:r>
              <a:rPr kumimoji="0" lang="en-US"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80000"/>
              </a:lnSpc>
              <a:spcBef>
                <a:spcPct val="20000"/>
              </a:spcBef>
              <a:spcAft>
                <a:spcPts val="0"/>
              </a:spcAft>
              <a:buClrTx/>
              <a:buSzTx/>
              <a:tabLst/>
              <a:defRPr/>
            </a:pPr>
            <a:endParaRPr lang="en-US" sz="2000" b="1" i="1" dirty="0" smtClean="0">
              <a:solidFill>
                <a:srgbClr val="7030A0"/>
              </a:solidFill>
              <a:latin typeface="Arial" pitchFamily="34" charset="0"/>
              <a:cs typeface="Arial" pitchFamily="34" charset="0"/>
            </a:endParaRPr>
          </a:p>
          <a:p>
            <a:pPr marL="342900" marR="0" lvl="0" indent="-342900" algn="l" defTabSz="914400" rtl="0" eaLnBrk="1" fontAlgn="auto" latinLnBrk="0" hangingPunct="1">
              <a:lnSpc>
                <a:spcPct val="80000"/>
              </a:lnSpc>
              <a:spcBef>
                <a:spcPct val="20000"/>
              </a:spcBef>
              <a:spcAft>
                <a:spcPts val="0"/>
              </a:spcAft>
              <a:buClrTx/>
              <a:buSzTx/>
              <a:tabLst/>
              <a:defRPr/>
            </a:pPr>
            <a:r>
              <a:rPr lang="en-US" sz="2000" b="1" i="1" dirty="0" err="1" smtClean="0">
                <a:solidFill>
                  <a:srgbClr val="7030A0"/>
                </a:solidFill>
                <a:latin typeface="Arial" pitchFamily="34" charset="0"/>
                <a:cs typeface="Arial" pitchFamily="34" charset="0"/>
              </a:rPr>
              <a:t>Préstamo</a:t>
            </a:r>
            <a:r>
              <a:rPr lang="en-US" sz="2000" b="1" i="1" dirty="0" smtClean="0">
                <a:solidFill>
                  <a:srgbClr val="7030A0"/>
                </a:solidFill>
                <a:latin typeface="Arial" pitchFamily="34" charset="0"/>
                <a:cs typeface="Arial" pitchFamily="34" charset="0"/>
              </a:rPr>
              <a:t> </a:t>
            </a:r>
            <a:r>
              <a:rPr lang="en-US" sz="2000" b="1" i="1" dirty="0" smtClean="0">
                <a:solidFill>
                  <a:srgbClr val="7030A0"/>
                </a:solidFill>
                <a:latin typeface="Arial" pitchFamily="34" charset="0"/>
                <a:cs typeface="Arial" pitchFamily="34" charset="0"/>
              </a:rPr>
              <a:t>Multilateral de </a:t>
            </a:r>
            <a:r>
              <a:rPr lang="en-US" sz="2000" b="1" i="1" dirty="0" err="1" smtClean="0">
                <a:solidFill>
                  <a:srgbClr val="7030A0"/>
                </a:solidFill>
                <a:latin typeface="Arial" pitchFamily="34" charset="0"/>
                <a:cs typeface="Arial" pitchFamily="34" charset="0"/>
              </a:rPr>
              <a:t>Inversión</a:t>
            </a:r>
            <a:endParaRPr lang="en-US" sz="2000" b="1" i="1" dirty="0" smtClean="0">
              <a:solidFill>
                <a:srgbClr val="7030A0"/>
              </a:solidFill>
              <a:latin typeface="Arial" pitchFamily="34" charset="0"/>
              <a:cs typeface="Arial" pitchFamily="34" charset="0"/>
            </a:endParaRPr>
          </a:p>
          <a:p>
            <a:pPr marL="342900" indent="-342900">
              <a:lnSpc>
                <a:spcPct val="80000"/>
              </a:lnSpc>
              <a:spcBef>
                <a:spcPct val="20000"/>
              </a:spcBef>
              <a:buFont typeface="Arial" pitchFamily="34" charset="0"/>
              <a:buChar char="•"/>
            </a:pPr>
            <a:r>
              <a:rPr lang="en-US" sz="2000" b="1" dirty="0" err="1" smtClean="0">
                <a:latin typeface="Arial" pitchFamily="34" charset="0"/>
                <a:cs typeface="Arial" pitchFamily="34" charset="0"/>
              </a:rPr>
              <a:t>Una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combinación</a:t>
            </a:r>
            <a:r>
              <a:rPr lang="en-US" sz="2000" b="1" dirty="0" smtClean="0">
                <a:latin typeface="Arial" pitchFamily="34" charset="0"/>
                <a:cs typeface="Arial" pitchFamily="34" charset="0"/>
              </a:rPr>
              <a:t> de un </a:t>
            </a:r>
            <a:r>
              <a:rPr lang="en-US" sz="2000" b="1" dirty="0" err="1" smtClean="0">
                <a:latin typeface="Arial" pitchFamily="34" charset="0"/>
                <a:cs typeface="Arial" pitchFamily="34" charset="0"/>
              </a:rPr>
              <a:t>préstamo</a:t>
            </a:r>
            <a:r>
              <a:rPr lang="en-US" sz="2000" b="1" dirty="0" smtClean="0">
                <a:latin typeface="Arial" pitchFamily="34" charset="0"/>
                <a:cs typeface="Arial" pitchFamily="34" charset="0"/>
              </a:rPr>
              <a:t> multilateral </a:t>
            </a:r>
            <a:r>
              <a:rPr lang="en-US" sz="2000" b="1" dirty="0" err="1" smtClean="0">
                <a:latin typeface="Arial" pitchFamily="34" charset="0"/>
                <a:cs typeface="Arial" pitchFamily="34" charset="0"/>
              </a:rPr>
              <a:t>para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financiar</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las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obligaciones</a:t>
            </a:r>
            <a:r>
              <a:rPr lang="en-US" sz="2000" b="1" dirty="0" smtClean="0">
                <a:latin typeface="Arial" pitchFamily="34" charset="0"/>
                <a:cs typeface="Arial" pitchFamily="34" charset="0"/>
              </a:rPr>
              <a:t> de </a:t>
            </a:r>
            <a:r>
              <a:rPr lang="en-US" sz="2000" b="1" dirty="0" err="1" smtClean="0">
                <a:latin typeface="Arial" pitchFamily="34" charset="0"/>
                <a:cs typeface="Arial" pitchFamily="34" charset="0"/>
              </a:rPr>
              <a:t>inversión</a:t>
            </a:r>
            <a:r>
              <a:rPr lang="en-US" sz="2000" b="1" dirty="0" smtClean="0">
                <a:latin typeface="Arial" pitchFamily="34" charset="0"/>
                <a:cs typeface="Arial" pitchFamily="34" charset="0"/>
              </a:rPr>
              <a:t> del Estado y </a:t>
            </a:r>
            <a:r>
              <a:rPr lang="en-US" sz="2000" b="1" dirty="0" err="1" smtClean="0">
                <a:latin typeface="Arial" pitchFamily="34" charset="0"/>
                <a:cs typeface="Arial" pitchFamily="34" charset="0"/>
              </a:rPr>
              <a:t>una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garantía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para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asegurar</a:t>
            </a:r>
            <a:r>
              <a:rPr lang="en-US" sz="2000" b="1" dirty="0" smtClean="0">
                <a:latin typeface="Arial" pitchFamily="34" charset="0"/>
                <a:cs typeface="Arial" pitchFamily="34" charset="0"/>
              </a:rPr>
              <a:t> el </a:t>
            </a:r>
            <a:r>
              <a:rPr lang="en-US" sz="2000" b="1" dirty="0" err="1" smtClean="0">
                <a:latin typeface="Arial" pitchFamily="34" charset="0"/>
                <a:cs typeface="Arial" pitchFamily="34" charset="0"/>
              </a:rPr>
              <a:t>pago</a:t>
            </a:r>
            <a:r>
              <a:rPr lang="en-US" sz="2000" b="1" dirty="0" smtClean="0">
                <a:latin typeface="Arial" pitchFamily="34" charset="0"/>
                <a:cs typeface="Arial" pitchFamily="34" charset="0"/>
              </a:rPr>
              <a:t> de </a:t>
            </a:r>
            <a:r>
              <a:rPr lang="en-US" sz="2000" b="1" dirty="0" err="1" smtClean="0">
                <a:latin typeface="Arial" pitchFamily="34" charset="0"/>
                <a:cs typeface="Arial" pitchFamily="34" charset="0"/>
              </a:rPr>
              <a:t>subsídios</a:t>
            </a:r>
            <a:r>
              <a:rPr lang="en-US" sz="2000" b="1" dirty="0" smtClean="0">
                <a:latin typeface="Arial" pitchFamily="34" charset="0"/>
                <a:cs typeface="Arial" pitchFamily="34" charset="0"/>
              </a:rPr>
              <a:t> de </a:t>
            </a:r>
            <a:r>
              <a:rPr lang="en-US" sz="2000" b="1" dirty="0" err="1" smtClean="0">
                <a:latin typeface="Arial" pitchFamily="34" charset="0"/>
                <a:cs typeface="Arial" pitchFamily="34" charset="0"/>
              </a:rPr>
              <a:t>operación</a:t>
            </a:r>
            <a:r>
              <a:rPr lang="en-US" sz="2000" b="1" dirty="0" smtClean="0">
                <a:latin typeface="Arial" pitchFamily="34" charset="0"/>
                <a:cs typeface="Arial" pitchFamily="34" charset="0"/>
              </a:rPr>
              <a:t> are </a:t>
            </a:r>
            <a:r>
              <a:rPr lang="en-US" sz="2000" b="1" dirty="0" err="1" smtClean="0">
                <a:latin typeface="Arial" pitchFamily="34" charset="0"/>
                <a:cs typeface="Arial" pitchFamily="34" charset="0"/>
              </a:rPr>
              <a:t>llave</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para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atraer</a:t>
            </a:r>
            <a:r>
              <a:rPr lang="en-US" sz="2000" b="1" dirty="0" smtClean="0">
                <a:latin typeface="Arial" pitchFamily="34" charset="0"/>
                <a:cs typeface="Arial" pitchFamily="34" charset="0"/>
              </a:rPr>
              <a:t> el sector </a:t>
            </a:r>
            <a:r>
              <a:rPr lang="en-US" sz="2000" b="1" dirty="0" err="1" smtClean="0">
                <a:latin typeface="Arial" pitchFamily="34" charset="0"/>
                <a:cs typeface="Arial" pitchFamily="34" charset="0"/>
              </a:rPr>
              <a:t>privado</a:t>
            </a:r>
            <a:r>
              <a:rPr lang="en-US" sz="2000" b="1" dirty="0" smtClean="0">
                <a:latin typeface="Arial" pitchFamily="34" charset="0"/>
                <a:cs typeface="Arial" pitchFamily="34" charset="0"/>
              </a:rPr>
              <a:t> y los </a:t>
            </a:r>
            <a:r>
              <a:rPr lang="en-US" sz="2000" b="1" dirty="0" err="1" smtClean="0">
                <a:latin typeface="Arial" pitchFamily="34" charset="0"/>
                <a:cs typeface="Arial" pitchFamily="34" charset="0"/>
              </a:rPr>
              <a:t>bancos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comerciales</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Pero</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lel</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préstamo</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deberá</a:t>
            </a:r>
            <a:r>
              <a:rPr lang="en-US" sz="2000" b="1" dirty="0" smtClean="0">
                <a:latin typeface="Arial" pitchFamily="34" charset="0"/>
                <a:cs typeface="Arial" pitchFamily="34" charset="0"/>
              </a:rPr>
              <a:t> ser </a:t>
            </a:r>
            <a:r>
              <a:rPr lang="en-US" sz="2000" b="1" dirty="0" err="1" smtClean="0">
                <a:latin typeface="Arial" pitchFamily="34" charset="0"/>
                <a:cs typeface="Arial" pitchFamily="34" charset="0"/>
              </a:rPr>
              <a:t>preferencial</a:t>
            </a:r>
            <a:r>
              <a:rPr lang="en-US" sz="2000" b="1" dirty="0" smtClean="0">
                <a:latin typeface="Arial" pitchFamily="34" charset="0"/>
                <a:cs typeface="Arial" pitchFamily="34" charset="0"/>
              </a:rPr>
              <a:t> en </a:t>
            </a:r>
            <a:r>
              <a:rPr lang="en-US" sz="2000" b="1" dirty="0" err="1" smtClean="0">
                <a:latin typeface="Arial" pitchFamily="34" charset="0"/>
                <a:cs typeface="Arial" pitchFamily="34" charset="0"/>
              </a:rPr>
              <a:t>caso</a:t>
            </a:r>
            <a:r>
              <a:rPr lang="en-US" sz="2000" b="1" dirty="0" smtClean="0">
                <a:latin typeface="Arial" pitchFamily="34" charset="0"/>
                <a:cs typeface="Arial" pitchFamily="34" charset="0"/>
              </a:rPr>
              <a:t> de un </a:t>
            </a:r>
            <a:r>
              <a:rPr lang="en-US" sz="2000" b="1" dirty="0" err="1" smtClean="0">
                <a:latin typeface="Arial" pitchFamily="34" charset="0"/>
                <a:cs typeface="Arial" pitchFamily="34" charset="0"/>
              </a:rPr>
              <a:t>choque</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macroeconomico</a:t>
            </a:r>
            <a:r>
              <a:rPr lang="en-US" sz="2000" b="1" dirty="0" smtClean="0">
                <a:latin typeface="Arial" pitchFamily="34" charset="0"/>
                <a:cs typeface="Arial" pitchFamily="34" charset="0"/>
              </a:rPr>
              <a:t> o fiscal </a:t>
            </a:r>
            <a:r>
              <a:rPr lang="en-US" sz="2000" b="1" dirty="0" err="1" smtClean="0">
                <a:latin typeface="Arial" pitchFamily="34" charset="0"/>
                <a:cs typeface="Arial" pitchFamily="34" charset="0"/>
              </a:rPr>
              <a:t>para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poder</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continuar</a:t>
            </a:r>
            <a:r>
              <a:rPr lang="en-US" sz="2000" b="1" dirty="0" smtClean="0">
                <a:latin typeface="Arial" pitchFamily="34" charset="0"/>
                <a:cs typeface="Arial" pitchFamily="34" charset="0"/>
              </a:rPr>
              <a:t> a </a:t>
            </a:r>
            <a:r>
              <a:rPr lang="en-US" sz="2000" b="1" dirty="0" err="1" smtClean="0">
                <a:latin typeface="Arial" pitchFamily="34" charset="0"/>
                <a:cs typeface="Arial" pitchFamily="34" charset="0"/>
              </a:rPr>
              <a:t>desembolsar</a:t>
            </a:r>
            <a:r>
              <a:rPr lang="en-US" sz="2000" b="1" dirty="0" smtClean="0">
                <a:latin typeface="Arial" pitchFamily="34" charset="0"/>
                <a:cs typeface="Arial" pitchFamily="34" charset="0"/>
              </a:rPr>
              <a:t> a </a:t>
            </a:r>
            <a:r>
              <a:rPr lang="en-US" sz="2000" b="1" dirty="0" err="1" smtClean="0">
                <a:latin typeface="Arial" pitchFamily="34" charset="0"/>
                <a:cs typeface="Arial" pitchFamily="34" charset="0"/>
              </a:rPr>
              <a:t>tiempo</a:t>
            </a:r>
            <a:r>
              <a:rPr lang="en-US" sz="2000" b="1" dirty="0" smtClean="0">
                <a:latin typeface="Arial" pitchFamily="34" charset="0"/>
                <a:cs typeface="Arial" pitchFamily="34" charset="0"/>
              </a:rPr>
              <a:t> y sin </a:t>
            </a:r>
            <a:r>
              <a:rPr lang="en-US" sz="2000" b="1" dirty="0" err="1" smtClean="0">
                <a:latin typeface="Arial" pitchFamily="34" charset="0"/>
                <a:cs typeface="Arial" pitchFamily="34" charset="0"/>
              </a:rPr>
              <a:t>demoras</a:t>
            </a:r>
            <a:r>
              <a:rPr lang="en-US" sz="2000" b="1" dirty="0" smtClean="0">
                <a:latin typeface="Arial" pitchFamily="34" charset="0"/>
                <a:cs typeface="Arial" pitchFamily="34" charset="0"/>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lang="en-US" sz="2000" b="1" dirty="0" smtClean="0"/>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a:xfrm>
            <a:off x="838200" y="0"/>
            <a:ext cx="7696200" cy="685800"/>
          </a:xfrm>
          <a:prstGeom prst="rect">
            <a:avLst/>
          </a:prstGeom>
          <a:solidFill>
            <a:srgbClr val="FFFF0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en-US" sz="2000" b="1" dirty="0" err="1" smtClean="0"/>
              <a:t>Recomendacionres</a:t>
            </a:r>
            <a:r>
              <a:rPr lang="en-US" sz="2000" b="1" dirty="0" smtClean="0"/>
              <a:t> </a:t>
            </a:r>
            <a:r>
              <a:rPr lang="en-US" sz="2000" b="1" dirty="0" err="1" smtClean="0"/>
              <a:t>para</a:t>
            </a:r>
            <a:r>
              <a:rPr lang="en-US" sz="2000" b="1" dirty="0" smtClean="0"/>
              <a:t> </a:t>
            </a:r>
            <a:r>
              <a:rPr lang="en-US" sz="2000" b="1" dirty="0" err="1" smtClean="0"/>
              <a:t>asegurar</a:t>
            </a:r>
            <a:r>
              <a:rPr lang="en-US" sz="2000" b="1" dirty="0" smtClean="0"/>
              <a:t> </a:t>
            </a:r>
            <a:r>
              <a:rPr lang="en-US" sz="2000" b="1" dirty="0" err="1" smtClean="0"/>
              <a:t>una</a:t>
            </a:r>
            <a:r>
              <a:rPr lang="en-US" sz="2000" b="1" dirty="0" smtClean="0"/>
              <a:t> </a:t>
            </a:r>
            <a:r>
              <a:rPr lang="en-US" sz="2000" b="1" dirty="0" err="1" smtClean="0"/>
              <a:t>mejor</a:t>
            </a:r>
            <a:r>
              <a:rPr lang="en-US" sz="2000" b="1" dirty="0" smtClean="0"/>
              <a:t> </a:t>
            </a:r>
            <a:r>
              <a:rPr lang="en-US" sz="2000" b="1" dirty="0" err="1" smtClean="0"/>
              <a:t>concepción</a:t>
            </a:r>
            <a:r>
              <a:rPr lang="en-US" sz="2000" b="1" dirty="0" smtClean="0"/>
              <a:t> y </a:t>
            </a:r>
            <a:r>
              <a:rPr lang="en-US" sz="2000" b="1" dirty="0" err="1" smtClean="0"/>
              <a:t>financiamiento</a:t>
            </a:r>
            <a:r>
              <a:rPr lang="en-US" sz="2000" b="1" dirty="0" smtClean="0"/>
              <a:t> de PPPs  </a:t>
            </a:r>
            <a:r>
              <a:rPr lang="en-US" sz="2000" b="1" dirty="0" err="1" smtClean="0"/>
              <a:t>metroferroviários</a:t>
            </a:r>
            <a:r>
              <a:rPr lang="en-US" sz="2000" b="1" dirty="0" smtClean="0"/>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a:spLocks noChangeArrowheads="1"/>
          </p:cNvSpPr>
          <p:nvPr/>
        </p:nvSpPr>
        <p:spPr>
          <a:xfrm>
            <a:off x="304800" y="914400"/>
            <a:ext cx="8153400" cy="5943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2000" b="1" i="1" u="none" strike="noStrike" kern="1200" cap="none" spc="0" normalizeH="0" baseline="0" noProof="0" dirty="0" err="1" smtClean="0">
                <a:ln>
                  <a:noFill/>
                </a:ln>
                <a:solidFill>
                  <a:srgbClr val="7030A0"/>
                </a:solidFill>
                <a:effectLst/>
                <a:uLnTx/>
                <a:uFillTx/>
                <a:latin typeface="+mn-lt"/>
                <a:ea typeface="+mn-ea"/>
                <a:cs typeface="+mn-cs"/>
              </a:rPr>
              <a:t>Garantías</a:t>
            </a:r>
            <a:r>
              <a:rPr kumimoji="0" lang="en-US" sz="2000" b="1" i="1" u="none" strike="noStrike" kern="1200" cap="none" spc="0" normalizeH="0" noProof="0" dirty="0" smtClean="0">
                <a:ln>
                  <a:noFill/>
                </a:ln>
                <a:solidFill>
                  <a:srgbClr val="7030A0"/>
                </a:solidFill>
                <a:effectLst/>
                <a:uLnTx/>
                <a:uFillTx/>
                <a:latin typeface="+mn-lt"/>
                <a:ea typeface="+mn-ea"/>
                <a:cs typeface="+mn-cs"/>
              </a:rPr>
              <a:t> </a:t>
            </a:r>
            <a:endParaRPr kumimoji="0" lang="en-US" sz="2000" b="1" i="1" u="none" strike="noStrike" kern="1200" cap="none" spc="0" normalizeH="0" baseline="0" noProof="0" dirty="0" smtClean="0">
              <a:ln>
                <a:noFill/>
              </a:ln>
              <a:solidFill>
                <a:srgbClr val="7030A0"/>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1" i="0" u="none" strike="noStrike" kern="1200" cap="none" spc="0" normalizeH="0" baseline="0" noProof="0" dirty="0" err="1" smtClean="0">
                <a:ln>
                  <a:noFill/>
                </a:ln>
                <a:solidFill>
                  <a:schemeClr val="tx1"/>
                </a:solidFill>
                <a:effectLst/>
                <a:uLnTx/>
                <a:uFillTx/>
                <a:latin typeface="+mn-lt"/>
                <a:ea typeface="+mn-ea"/>
                <a:cs typeface="+mn-cs"/>
              </a:rPr>
              <a:t>Garantias</a:t>
            </a:r>
            <a:r>
              <a:rPr kumimoji="0" lang="en-US" b="1"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smtClean="0">
                <a:ln>
                  <a:noFill/>
                </a:ln>
                <a:solidFill>
                  <a:schemeClr val="tx1"/>
                </a:solidFill>
                <a:effectLst/>
                <a:uLnTx/>
                <a:uFillTx/>
                <a:latin typeface="+mn-lt"/>
                <a:ea typeface="+mn-ea"/>
                <a:cs typeface="+mn-cs"/>
              </a:rPr>
              <a:t>de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Riesgo</a:t>
            </a:r>
            <a:r>
              <a:rPr kumimoji="0" lang="en-US" b="1"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Parcial</a:t>
            </a:r>
            <a:r>
              <a:rPr kumimoji="0" lang="en-US" b="1"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pueden</a:t>
            </a:r>
            <a:r>
              <a:rPr kumimoji="0" lang="en-US" b="1" i="0" u="none" strike="noStrike" kern="1200" cap="none" spc="0" normalizeH="0" baseline="0" noProof="0" dirty="0" smtClean="0">
                <a:ln>
                  <a:noFill/>
                </a:ln>
                <a:solidFill>
                  <a:schemeClr val="tx1"/>
                </a:solidFill>
                <a:effectLst/>
                <a:uLnTx/>
                <a:uFillTx/>
                <a:latin typeface="+mn-lt"/>
                <a:ea typeface="+mn-ea"/>
                <a:cs typeface="+mn-cs"/>
              </a:rPr>
              <a:t> ser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contratadas</a:t>
            </a:r>
            <a:r>
              <a:rPr kumimoji="0" lang="en-US" b="1"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para</a:t>
            </a:r>
            <a:r>
              <a:rPr kumimoji="0" lang="en-US" b="1"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asegurar</a:t>
            </a:r>
            <a:r>
              <a:rPr kumimoji="0" lang="en-US" b="1" i="0" u="none" strike="noStrike" kern="1200" cap="none" spc="0" normalizeH="0" baseline="0" noProof="0" dirty="0" smtClean="0">
                <a:ln>
                  <a:noFill/>
                </a:ln>
                <a:solidFill>
                  <a:schemeClr val="tx1"/>
                </a:solidFill>
                <a:effectLst/>
                <a:uLnTx/>
                <a:uFillTx/>
                <a:latin typeface="+mn-lt"/>
                <a:ea typeface="+mn-ea"/>
                <a:cs typeface="+mn-cs"/>
              </a:rPr>
              <a:t> al sector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privado</a:t>
            </a:r>
            <a:r>
              <a:rPr kumimoji="0" lang="en-US" b="1"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que</a:t>
            </a:r>
            <a:r>
              <a:rPr kumimoji="0" lang="en-US" b="1"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será</a:t>
            </a:r>
            <a:r>
              <a:rPr kumimoji="0" lang="en-US" b="1"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pago</a:t>
            </a:r>
            <a:r>
              <a:rPr kumimoji="0" lang="en-US" b="1" i="0" u="none" strike="noStrike" kern="1200" cap="none" spc="0" normalizeH="0" baseline="0" noProof="0" dirty="0" smtClean="0">
                <a:ln>
                  <a:noFill/>
                </a:ln>
                <a:solidFill>
                  <a:schemeClr val="tx1"/>
                </a:solidFill>
                <a:effectLst/>
                <a:uLnTx/>
                <a:uFillTx/>
                <a:latin typeface="+mn-lt"/>
                <a:ea typeface="+mn-ea"/>
                <a:cs typeface="+mn-cs"/>
              </a:rPr>
              <a:t> a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tiempo</a:t>
            </a:r>
            <a:r>
              <a:rPr kumimoji="0" lang="en-US" b="1" i="0" u="none" strike="noStrike" kern="1200" cap="none" spc="0" normalizeH="0" baseline="0" noProof="0" dirty="0" smtClean="0">
                <a:ln>
                  <a:noFill/>
                </a:ln>
                <a:solidFill>
                  <a:schemeClr val="tx1"/>
                </a:solidFill>
                <a:effectLst/>
                <a:uLnTx/>
                <a:uFillTx/>
                <a:latin typeface="+mn-lt"/>
                <a:ea typeface="+mn-ea"/>
                <a:cs typeface="+mn-cs"/>
              </a:rPr>
              <a:t> en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caso</a:t>
            </a:r>
            <a:r>
              <a:rPr kumimoji="0" lang="en-US" b="1" i="0" u="none" strike="noStrike" kern="1200" cap="none" spc="0" normalizeH="0" baseline="0" noProof="0" dirty="0" smtClean="0">
                <a:ln>
                  <a:noFill/>
                </a:ln>
                <a:solidFill>
                  <a:schemeClr val="tx1"/>
                </a:solidFill>
                <a:effectLst/>
                <a:uLnTx/>
                <a:uFillTx/>
                <a:latin typeface="+mn-lt"/>
                <a:ea typeface="+mn-ea"/>
                <a:cs typeface="+mn-cs"/>
              </a:rPr>
              <a:t> de crisis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economica</a:t>
            </a:r>
            <a:r>
              <a:rPr kumimoji="0" lang="en-US" b="1"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que</a:t>
            </a:r>
            <a:r>
              <a:rPr kumimoji="0" lang="en-US" b="1" i="0" u="none" strike="noStrike" kern="1200" cap="none" spc="0" normalizeH="0" baseline="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afecte</a:t>
            </a:r>
            <a:r>
              <a:rPr kumimoji="0" lang="en-US" b="1" i="0" u="none" strike="noStrike" kern="1200" cap="none" spc="0" normalizeH="0" baseline="0" noProof="0" dirty="0" smtClean="0">
                <a:ln>
                  <a:noFill/>
                </a:ln>
                <a:solidFill>
                  <a:schemeClr val="tx1"/>
                </a:solidFill>
                <a:effectLst/>
                <a:uLnTx/>
                <a:uFillTx/>
                <a:latin typeface="+mn-lt"/>
                <a:ea typeface="+mn-ea"/>
                <a:cs typeface="+mn-cs"/>
              </a:rPr>
              <a:t> el </a:t>
            </a:r>
            <a:r>
              <a:rPr kumimoji="0" lang="en-US" b="1" i="0" u="none" strike="noStrike" kern="1200" cap="none" spc="0" normalizeH="0" baseline="0" noProof="0" dirty="0" err="1" smtClean="0">
                <a:ln>
                  <a:noFill/>
                </a:ln>
                <a:solidFill>
                  <a:schemeClr val="tx1"/>
                </a:solidFill>
                <a:effectLst/>
                <a:uLnTx/>
                <a:uFillTx/>
                <a:latin typeface="+mn-lt"/>
                <a:ea typeface="+mn-ea"/>
                <a:cs typeface="+mn-cs"/>
              </a:rPr>
              <a:t>presupuesto</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baseline="0" noProof="0" dirty="0" smtClean="0">
                <a:ln>
                  <a:noFill/>
                </a:ln>
                <a:solidFill>
                  <a:schemeClr val="tx1"/>
                </a:solidFill>
                <a:effectLst/>
                <a:uLnTx/>
                <a:uFillTx/>
                <a:latin typeface="+mn-lt"/>
                <a:ea typeface="+mn-ea"/>
                <a:cs typeface="+mn-cs"/>
              </a:rPr>
              <a:t>(</a:t>
            </a:r>
            <a:r>
              <a:rPr kumimoji="0" lang="en-US" b="1" i="0" u="none" strike="noStrike" kern="1200" cap="none" spc="0" normalizeH="0" baseline="0" noProof="0" dirty="0" err="1" smtClean="0">
                <a:ln>
                  <a:noFill/>
                </a:ln>
                <a:solidFill>
                  <a:schemeClr val="tx1"/>
                </a:solidFill>
                <a:effectLst/>
                <a:uLnTx/>
                <a:uFillTx/>
                <a:latin typeface="+mn-lt"/>
                <a:ea typeface="+mn-ea"/>
                <a:cs typeface="+mn-cs"/>
              </a:rPr>
              <a:t>este</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tipo</a:t>
            </a:r>
            <a:r>
              <a:rPr kumimoji="0" lang="en-US" b="1" i="0" u="none" strike="noStrike" kern="1200" cap="none" spc="0" normalizeH="0" noProof="0" dirty="0" smtClean="0">
                <a:ln>
                  <a:noFill/>
                </a:ln>
                <a:solidFill>
                  <a:schemeClr val="tx1"/>
                </a:solidFill>
                <a:effectLst/>
                <a:uLnTx/>
                <a:uFillTx/>
                <a:latin typeface="+mn-lt"/>
                <a:ea typeface="+mn-ea"/>
                <a:cs typeface="+mn-cs"/>
              </a:rPr>
              <a:t> de </a:t>
            </a:r>
            <a:r>
              <a:rPr kumimoji="0" lang="en-US" b="1" i="0" u="none" strike="noStrike" kern="1200" cap="none" spc="0" normalizeH="0" noProof="0" dirty="0" err="1" smtClean="0">
                <a:ln>
                  <a:noFill/>
                </a:ln>
                <a:solidFill>
                  <a:schemeClr val="tx1"/>
                </a:solidFill>
                <a:effectLst/>
                <a:uLnTx/>
                <a:uFillTx/>
                <a:latin typeface="+mn-lt"/>
                <a:ea typeface="+mn-ea"/>
                <a:cs typeface="+mn-cs"/>
              </a:rPr>
              <a:t>garantías</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talvez</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pudiera</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evitar</a:t>
            </a:r>
            <a:r>
              <a:rPr kumimoji="0" lang="en-US" b="1" i="0" u="none" strike="noStrike" kern="1200" cap="none" spc="0" normalizeH="0" noProof="0" dirty="0" smtClean="0">
                <a:ln>
                  <a:noFill/>
                </a:ln>
                <a:solidFill>
                  <a:schemeClr val="tx1"/>
                </a:solidFill>
                <a:effectLst/>
                <a:uLnTx/>
                <a:uFillTx/>
                <a:latin typeface="+mn-lt"/>
                <a:ea typeface="+mn-ea"/>
                <a:cs typeface="+mn-cs"/>
              </a:rPr>
              <a:t> los </a:t>
            </a:r>
            <a:r>
              <a:rPr kumimoji="0" lang="en-US" b="1" i="0" u="none" strike="noStrike" kern="1200" cap="none" spc="0" normalizeH="0" noProof="0" dirty="0" err="1" smtClean="0">
                <a:ln>
                  <a:noFill/>
                </a:ln>
                <a:solidFill>
                  <a:schemeClr val="tx1"/>
                </a:solidFill>
                <a:effectLst/>
                <a:uLnTx/>
                <a:uFillTx/>
                <a:latin typeface="+mn-lt"/>
                <a:ea typeface="+mn-ea"/>
                <a:cs typeface="+mn-cs"/>
              </a:rPr>
              <a:t>problemas</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que</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hubo</a:t>
            </a:r>
            <a:r>
              <a:rPr kumimoji="0" lang="en-US" b="1" i="0" u="none" strike="noStrike" kern="1200" cap="none" spc="0" normalizeH="0" noProof="0" dirty="0" smtClean="0">
                <a:ln>
                  <a:noFill/>
                </a:ln>
                <a:solidFill>
                  <a:schemeClr val="tx1"/>
                </a:solidFill>
                <a:effectLst/>
                <a:uLnTx/>
                <a:uFillTx/>
                <a:latin typeface="+mn-lt"/>
                <a:ea typeface="+mn-ea"/>
                <a:cs typeface="+mn-cs"/>
              </a:rPr>
              <a:t> en la Argentina </a:t>
            </a:r>
            <a:r>
              <a:rPr kumimoji="0" lang="en-US" b="1" i="0" u="none" strike="noStrike" kern="1200" cap="none" spc="0" normalizeH="0" noProof="0" dirty="0" err="1" smtClean="0">
                <a:ln>
                  <a:noFill/>
                </a:ln>
                <a:solidFill>
                  <a:schemeClr val="tx1"/>
                </a:solidFill>
                <a:effectLst/>
                <a:uLnTx/>
                <a:uFillTx/>
                <a:latin typeface="+mn-lt"/>
                <a:ea typeface="+mn-ea"/>
                <a:cs typeface="+mn-cs"/>
              </a:rPr>
              <a:t>durante</a:t>
            </a:r>
            <a:r>
              <a:rPr kumimoji="0" lang="en-US" b="1" i="0" u="none" strike="noStrike" kern="1200" cap="none" spc="0" normalizeH="0" noProof="0" dirty="0" smtClean="0">
                <a:ln>
                  <a:noFill/>
                </a:ln>
                <a:solidFill>
                  <a:schemeClr val="tx1"/>
                </a:solidFill>
                <a:effectLst/>
                <a:uLnTx/>
                <a:uFillTx/>
                <a:latin typeface="+mn-lt"/>
                <a:ea typeface="+mn-ea"/>
                <a:cs typeface="+mn-cs"/>
              </a:rPr>
              <a:t> la </a:t>
            </a:r>
            <a:r>
              <a:rPr kumimoji="0" lang="en-US" b="1" i="0" u="none" strike="noStrike" kern="1200" cap="none" spc="0" normalizeH="0" noProof="0" dirty="0" err="1" smtClean="0">
                <a:ln>
                  <a:noFill/>
                </a:ln>
                <a:solidFill>
                  <a:schemeClr val="tx1"/>
                </a:solidFill>
                <a:effectLst/>
                <a:uLnTx/>
                <a:uFillTx/>
                <a:latin typeface="+mn-lt"/>
                <a:ea typeface="+mn-ea"/>
                <a:cs typeface="+mn-cs"/>
              </a:rPr>
              <a:t>crisi</a:t>
            </a:r>
            <a:r>
              <a:rPr kumimoji="0" lang="en-US" b="1" i="0" u="none" strike="noStrike" kern="1200" cap="none" spc="0" normalizeH="0" noProof="0" dirty="0" smtClean="0">
                <a:ln>
                  <a:noFill/>
                </a:ln>
                <a:solidFill>
                  <a:schemeClr val="tx1"/>
                </a:solidFill>
                <a:effectLst/>
                <a:uLnTx/>
                <a:uFillTx/>
                <a:latin typeface="+mn-lt"/>
                <a:ea typeface="+mn-ea"/>
                <a:cs typeface="+mn-cs"/>
              </a:rPr>
              <a:t> s fiscal</a:t>
            </a:r>
            <a:r>
              <a:rPr kumimoji="0" lang="en-US"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nSpc>
                <a:spcPct val="80000"/>
              </a:lnSpc>
              <a:spcBef>
                <a:spcPct val="20000"/>
              </a:spcBef>
              <a:buFont typeface="Arial" pitchFamily="34" charset="0"/>
              <a:buChar char="•"/>
              <a:defRPr/>
            </a:pPr>
            <a:r>
              <a:rPr kumimoji="0" lang="en-US" b="1" i="0" u="none" strike="noStrike" kern="1200" cap="none" spc="0" normalizeH="0" baseline="0" noProof="0" dirty="0" err="1" smtClean="0">
                <a:ln>
                  <a:noFill/>
                </a:ln>
                <a:solidFill>
                  <a:schemeClr val="tx1"/>
                </a:solidFill>
                <a:effectLst/>
                <a:uLnTx/>
                <a:uFillTx/>
                <a:latin typeface="+mn-lt"/>
                <a:ea typeface="+mn-ea"/>
                <a:cs typeface="+mn-cs"/>
              </a:rPr>
              <a:t>Garantías</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para</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cobrir</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demoras</a:t>
            </a:r>
            <a:r>
              <a:rPr kumimoji="0" lang="en-US" b="1" i="0" u="none" strike="noStrike" kern="1200" cap="none" spc="0" normalizeH="0" noProof="0" dirty="0" smtClean="0">
                <a:ln>
                  <a:noFill/>
                </a:ln>
                <a:solidFill>
                  <a:schemeClr val="tx1"/>
                </a:solidFill>
                <a:effectLst/>
                <a:uLnTx/>
                <a:uFillTx/>
                <a:latin typeface="+mn-lt"/>
                <a:ea typeface="+mn-ea"/>
                <a:cs typeface="+mn-cs"/>
              </a:rPr>
              <a:t> en </a:t>
            </a:r>
            <a:r>
              <a:rPr kumimoji="0" lang="en-US" b="1" i="0" u="none" strike="noStrike" kern="1200" cap="none" spc="0" normalizeH="0" noProof="0" dirty="0" err="1" smtClean="0">
                <a:ln>
                  <a:noFill/>
                </a:ln>
                <a:solidFill>
                  <a:schemeClr val="tx1"/>
                </a:solidFill>
                <a:effectLst/>
                <a:uLnTx/>
                <a:uFillTx/>
                <a:latin typeface="+mn-lt"/>
                <a:ea typeface="+mn-ea"/>
                <a:cs typeface="+mn-cs"/>
              </a:rPr>
              <a:t>las</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obras</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civiles</a:t>
            </a:r>
            <a:r>
              <a:rPr kumimoji="0" lang="en-US" b="1" i="0" u="none" strike="noStrike" kern="1200" cap="none" spc="0" normalizeH="0" noProof="0" dirty="0" smtClean="0">
                <a:ln>
                  <a:noFill/>
                </a:ln>
                <a:solidFill>
                  <a:schemeClr val="tx1"/>
                </a:solidFill>
                <a:effectLst/>
                <a:uLnTx/>
                <a:uFillTx/>
                <a:latin typeface="+mn-lt"/>
                <a:ea typeface="+mn-ea"/>
                <a:cs typeface="+mn-cs"/>
              </a:rPr>
              <a:t> y </a:t>
            </a:r>
            <a:r>
              <a:rPr kumimoji="0" lang="en-US" b="1" i="0" u="none" strike="noStrike" kern="1200" cap="none" spc="0" normalizeH="0" noProof="0" dirty="0" err="1" smtClean="0">
                <a:ln>
                  <a:noFill/>
                </a:ln>
                <a:solidFill>
                  <a:schemeClr val="tx1"/>
                </a:solidFill>
                <a:effectLst/>
                <a:uLnTx/>
                <a:uFillTx/>
                <a:latin typeface="+mn-lt"/>
                <a:ea typeface="+mn-ea"/>
                <a:cs typeface="+mn-cs"/>
              </a:rPr>
              <a:t>electrificación</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deberán</a:t>
            </a:r>
            <a:r>
              <a:rPr kumimoji="0" lang="en-US" b="1" i="0" u="none" strike="noStrike" kern="1200" cap="none" spc="0" normalizeH="0" noProof="0" dirty="0" smtClean="0">
                <a:ln>
                  <a:noFill/>
                </a:ln>
                <a:solidFill>
                  <a:schemeClr val="tx1"/>
                </a:solidFill>
                <a:effectLst/>
                <a:uLnTx/>
                <a:uFillTx/>
                <a:latin typeface="+mn-lt"/>
                <a:ea typeface="+mn-ea"/>
                <a:cs typeface="+mn-cs"/>
              </a:rPr>
              <a:t> ser </a:t>
            </a:r>
            <a:r>
              <a:rPr kumimoji="0" lang="en-US" b="1" i="0" u="none" strike="noStrike" kern="1200" cap="none" spc="0" normalizeH="0" noProof="0" dirty="0" err="1" smtClean="0">
                <a:ln>
                  <a:noFill/>
                </a:ln>
                <a:solidFill>
                  <a:schemeClr val="tx1"/>
                </a:solidFill>
                <a:effectLst/>
                <a:uLnTx/>
                <a:uFillTx/>
                <a:latin typeface="+mn-lt"/>
                <a:ea typeface="+mn-ea"/>
                <a:cs typeface="+mn-cs"/>
              </a:rPr>
              <a:t>contratadas</a:t>
            </a:r>
            <a:r>
              <a:rPr kumimoji="0" lang="en-US" b="1" i="0" u="none" strike="noStrike" kern="1200" cap="none" spc="0" normalizeH="0" noProof="0" dirty="0" smtClean="0">
                <a:ln>
                  <a:noFill/>
                </a:ln>
                <a:solidFill>
                  <a:schemeClr val="tx1"/>
                </a:solidFill>
                <a:effectLst/>
                <a:uLnTx/>
                <a:uFillTx/>
                <a:latin typeface="+mn-lt"/>
                <a:ea typeface="+mn-ea"/>
                <a:cs typeface="+mn-cs"/>
              </a:rPr>
              <a:t> en </a:t>
            </a:r>
            <a:r>
              <a:rPr kumimoji="0" lang="en-US" b="1" i="0" u="none" strike="noStrike" kern="1200" cap="none" spc="0" normalizeH="0" noProof="0" dirty="0" err="1" smtClean="0">
                <a:ln>
                  <a:noFill/>
                </a:ln>
                <a:solidFill>
                  <a:schemeClr val="tx1"/>
                </a:solidFill>
                <a:effectLst/>
                <a:uLnTx/>
                <a:uFillTx/>
                <a:latin typeface="+mn-lt"/>
                <a:ea typeface="+mn-ea"/>
                <a:cs typeface="+mn-cs"/>
              </a:rPr>
              <a:t>casos</a:t>
            </a:r>
            <a:r>
              <a:rPr kumimoji="0" lang="en-US" b="1" i="0" u="none" strike="noStrike" kern="1200" cap="none" spc="0" normalizeH="0" noProof="0" dirty="0" smtClean="0">
                <a:ln>
                  <a:noFill/>
                </a:ln>
                <a:solidFill>
                  <a:schemeClr val="tx1"/>
                </a:solidFill>
                <a:effectLst/>
                <a:uLnTx/>
                <a:uFillTx/>
                <a:latin typeface="+mn-lt"/>
                <a:ea typeface="+mn-ea"/>
                <a:cs typeface="+mn-cs"/>
              </a:rPr>
              <a:t> de </a:t>
            </a:r>
            <a:r>
              <a:rPr kumimoji="0" lang="en-US" b="1" i="0" u="none" strike="noStrike" kern="1200" cap="none" spc="0" normalizeH="0" noProof="0" dirty="0" err="1" smtClean="0">
                <a:ln>
                  <a:noFill/>
                </a:ln>
                <a:solidFill>
                  <a:schemeClr val="tx1"/>
                </a:solidFill>
                <a:effectLst/>
                <a:uLnTx/>
                <a:uFillTx/>
                <a:latin typeface="+mn-lt"/>
                <a:ea typeface="+mn-ea"/>
                <a:cs typeface="+mn-cs"/>
              </a:rPr>
              <a:t>tkey+concesión</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para</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compensar</a:t>
            </a:r>
            <a:r>
              <a:rPr kumimoji="0" lang="en-US" b="1" i="0" u="none" strike="noStrike" kern="1200" cap="none" spc="0" normalizeH="0" noProof="0" dirty="0" smtClean="0">
                <a:ln>
                  <a:noFill/>
                </a:ln>
                <a:solidFill>
                  <a:schemeClr val="tx1"/>
                </a:solidFill>
                <a:effectLst/>
                <a:uLnTx/>
                <a:uFillTx/>
                <a:latin typeface="+mn-lt"/>
                <a:ea typeface="+mn-ea"/>
                <a:cs typeface="+mn-cs"/>
              </a:rPr>
              <a:t> los </a:t>
            </a:r>
            <a:r>
              <a:rPr kumimoji="0" lang="en-US" b="1" i="0" u="none" strike="noStrike" kern="1200" cap="none" spc="0" normalizeH="0" noProof="0" dirty="0" err="1" smtClean="0">
                <a:ln>
                  <a:noFill/>
                </a:ln>
                <a:solidFill>
                  <a:schemeClr val="tx1"/>
                </a:solidFill>
                <a:effectLst/>
                <a:uLnTx/>
                <a:uFillTx/>
                <a:latin typeface="+mn-lt"/>
                <a:ea typeface="+mn-ea"/>
                <a:cs typeface="+mn-cs"/>
              </a:rPr>
              <a:t>gastos</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incurridos</a:t>
            </a:r>
            <a:r>
              <a:rPr kumimoji="0" lang="en-US" b="1" i="0" u="none" strike="noStrike" kern="1200" cap="none" spc="0" normalizeH="0" noProof="0" dirty="0" smtClean="0">
                <a:ln>
                  <a:noFill/>
                </a:ln>
                <a:solidFill>
                  <a:schemeClr val="tx1"/>
                </a:solidFill>
                <a:effectLst/>
                <a:uLnTx/>
                <a:uFillTx/>
                <a:latin typeface="+mn-lt"/>
                <a:ea typeface="+mn-ea"/>
                <a:cs typeface="+mn-cs"/>
              </a:rPr>
              <a:t> con la </a:t>
            </a:r>
            <a:r>
              <a:rPr kumimoji="0" lang="en-US" b="1" i="0" u="none" strike="noStrike" kern="1200" cap="none" spc="0" normalizeH="0" noProof="0" dirty="0" err="1" smtClean="0">
                <a:ln>
                  <a:noFill/>
                </a:ln>
                <a:solidFill>
                  <a:schemeClr val="tx1"/>
                </a:solidFill>
                <a:effectLst/>
                <a:uLnTx/>
                <a:uFillTx/>
                <a:latin typeface="+mn-lt"/>
                <a:ea typeface="+mn-ea"/>
                <a:cs typeface="+mn-cs"/>
              </a:rPr>
              <a:t>compra</a:t>
            </a:r>
            <a:r>
              <a:rPr kumimoji="0" lang="en-US" b="1" i="0" u="none" strike="noStrike" kern="1200" cap="none" spc="0" normalizeH="0" noProof="0" dirty="0" smtClean="0">
                <a:ln>
                  <a:noFill/>
                </a:ln>
                <a:solidFill>
                  <a:schemeClr val="tx1"/>
                </a:solidFill>
                <a:effectLst/>
                <a:uLnTx/>
                <a:uFillTx/>
                <a:latin typeface="+mn-lt"/>
                <a:ea typeface="+mn-ea"/>
                <a:cs typeface="+mn-cs"/>
              </a:rPr>
              <a:t> de material </a:t>
            </a:r>
            <a:r>
              <a:rPr kumimoji="0" lang="en-US" b="1" i="0" u="none" strike="noStrike" kern="1200" cap="none" spc="0" normalizeH="0" noProof="0" dirty="0" err="1" smtClean="0">
                <a:ln>
                  <a:noFill/>
                </a:ln>
                <a:solidFill>
                  <a:schemeClr val="tx1"/>
                </a:solidFill>
                <a:effectLst/>
                <a:uLnTx/>
                <a:uFillTx/>
                <a:latin typeface="+mn-lt"/>
                <a:ea typeface="+mn-ea"/>
                <a:cs typeface="+mn-cs"/>
              </a:rPr>
              <a:t>rodante</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que</a:t>
            </a:r>
            <a:r>
              <a:rPr kumimoji="0" lang="en-US" b="1" i="0" u="none" strike="noStrike" kern="1200" cap="none" spc="0" normalizeH="0" noProof="0" dirty="0" smtClean="0">
                <a:ln>
                  <a:noFill/>
                </a:ln>
                <a:solidFill>
                  <a:schemeClr val="tx1"/>
                </a:solidFill>
                <a:effectLst/>
                <a:uLnTx/>
                <a:uFillTx/>
                <a:latin typeface="+mn-lt"/>
                <a:ea typeface="+mn-ea"/>
                <a:cs typeface="+mn-cs"/>
              </a:rPr>
              <a:t> no </a:t>
            </a:r>
            <a:r>
              <a:rPr kumimoji="0" lang="en-US" b="1" i="0" u="none" strike="noStrike" kern="1200" cap="none" spc="0" normalizeH="0" noProof="0" dirty="0" err="1" smtClean="0">
                <a:ln>
                  <a:noFill/>
                </a:ln>
                <a:solidFill>
                  <a:schemeClr val="tx1"/>
                </a:solidFill>
                <a:effectLst/>
                <a:uLnTx/>
                <a:uFillTx/>
                <a:latin typeface="+mn-lt"/>
                <a:ea typeface="+mn-ea"/>
                <a:cs typeface="+mn-cs"/>
              </a:rPr>
              <a:t>podrá</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operar</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debido</a:t>
            </a:r>
            <a:r>
              <a:rPr kumimoji="0" lang="en-US" b="1" i="0" u="none" strike="noStrike" kern="1200" cap="none" spc="0" normalizeH="0" noProof="0" dirty="0" smtClean="0">
                <a:ln>
                  <a:noFill/>
                </a:ln>
                <a:solidFill>
                  <a:schemeClr val="tx1"/>
                </a:solidFill>
                <a:effectLst/>
                <a:uLnTx/>
                <a:uFillTx/>
                <a:latin typeface="+mn-lt"/>
                <a:ea typeface="+mn-ea"/>
                <a:cs typeface="+mn-cs"/>
              </a:rPr>
              <a:t> al </a:t>
            </a:r>
            <a:r>
              <a:rPr kumimoji="0" lang="en-US" b="1" i="0" u="none" strike="noStrike" kern="1200" cap="none" spc="0" normalizeH="0" noProof="0" dirty="0" err="1" smtClean="0">
                <a:ln>
                  <a:noFill/>
                </a:ln>
                <a:solidFill>
                  <a:schemeClr val="tx1"/>
                </a:solidFill>
                <a:effectLst/>
                <a:uLnTx/>
                <a:uFillTx/>
                <a:latin typeface="+mn-lt"/>
                <a:ea typeface="+mn-ea"/>
                <a:cs typeface="+mn-cs"/>
              </a:rPr>
              <a:t>atraso</a:t>
            </a:r>
            <a:r>
              <a:rPr kumimoji="0" lang="en-US" b="1" i="0" u="none" strike="noStrike" kern="1200" cap="none" spc="0" normalizeH="0" noProof="0" dirty="0" smtClean="0">
                <a:ln>
                  <a:noFill/>
                </a:ln>
                <a:solidFill>
                  <a:schemeClr val="tx1"/>
                </a:solidFill>
                <a:effectLst/>
                <a:uLnTx/>
                <a:uFillTx/>
                <a:latin typeface="+mn-lt"/>
                <a:ea typeface="+mn-ea"/>
                <a:cs typeface="+mn-cs"/>
              </a:rPr>
              <a:t> en </a:t>
            </a:r>
            <a:r>
              <a:rPr kumimoji="0" lang="en-US" b="1" i="0" u="none" strike="noStrike" kern="1200" cap="none" spc="0" normalizeH="0" noProof="0" dirty="0" err="1" smtClean="0">
                <a:ln>
                  <a:noFill/>
                </a:ln>
                <a:solidFill>
                  <a:schemeClr val="tx1"/>
                </a:solidFill>
                <a:effectLst/>
                <a:uLnTx/>
                <a:uFillTx/>
                <a:latin typeface="+mn-lt"/>
                <a:ea typeface="+mn-ea"/>
                <a:cs typeface="+mn-cs"/>
              </a:rPr>
              <a:t>las</a:t>
            </a:r>
            <a:r>
              <a:rPr kumimoji="0" lang="en-US" b="1" i="0" u="none" strike="noStrike" kern="1200" cap="none" spc="0" normalizeH="0" noProof="0" dirty="0" smtClean="0">
                <a:ln>
                  <a:noFill/>
                </a:ln>
                <a:solidFill>
                  <a:schemeClr val="tx1"/>
                </a:solidFill>
                <a:effectLst/>
                <a:uLnTx/>
                <a:uFillTx/>
                <a:latin typeface="+mn-lt"/>
                <a:ea typeface="+mn-ea"/>
                <a:cs typeface="+mn-cs"/>
              </a:rPr>
              <a:t> </a:t>
            </a:r>
            <a:r>
              <a:rPr kumimoji="0" lang="en-US" b="1" i="0" u="none" strike="noStrike" kern="1200" cap="none" spc="0" normalizeH="0" noProof="0" dirty="0" err="1" smtClean="0">
                <a:ln>
                  <a:noFill/>
                </a:ln>
                <a:solidFill>
                  <a:schemeClr val="tx1"/>
                </a:solidFill>
                <a:effectLst/>
                <a:uLnTx/>
                <a:uFillTx/>
                <a:latin typeface="+mn-lt"/>
                <a:ea typeface="+mn-ea"/>
                <a:cs typeface="+mn-cs"/>
              </a:rPr>
              <a:t>obras</a:t>
            </a:r>
            <a:endParaRPr kumimoji="0" lang="en-US" b="1" i="0" u="none" strike="noStrike" kern="1200" cap="none" spc="0" normalizeH="0" noProof="0" dirty="0" smtClean="0">
              <a:ln>
                <a:noFill/>
              </a:ln>
              <a:solidFill>
                <a:schemeClr val="tx1"/>
              </a:solidFill>
              <a:effectLst/>
              <a:uLnTx/>
              <a:uFillTx/>
              <a:latin typeface="+mn-lt"/>
              <a:ea typeface="+mn-ea"/>
              <a:cs typeface="+mn-cs"/>
            </a:endParaRPr>
          </a:p>
          <a:p>
            <a:pPr marL="342900" lvl="0" indent="-342900">
              <a:lnSpc>
                <a:spcPct val="80000"/>
              </a:lnSpc>
              <a:spcBef>
                <a:spcPct val="20000"/>
              </a:spcBef>
              <a:defRPr/>
            </a:pPr>
            <a:endParaRPr lang="en-US" b="1" i="1" dirty="0" smtClean="0">
              <a:solidFill>
                <a:srgbClr val="7030A0"/>
              </a:solidFill>
            </a:endParaRPr>
          </a:p>
          <a:p>
            <a:pPr marL="342900" lvl="0" indent="-342900">
              <a:lnSpc>
                <a:spcPct val="80000"/>
              </a:lnSpc>
              <a:spcBef>
                <a:spcPct val="20000"/>
              </a:spcBef>
              <a:defRPr/>
            </a:pPr>
            <a:r>
              <a:rPr lang="en-US" b="1" i="1" dirty="0" err="1" smtClean="0">
                <a:solidFill>
                  <a:srgbClr val="7030A0"/>
                </a:solidFill>
              </a:rPr>
              <a:t>Integración</a:t>
            </a:r>
            <a:r>
              <a:rPr lang="en-US" b="1" i="1" dirty="0" smtClean="0">
                <a:solidFill>
                  <a:srgbClr val="7030A0"/>
                </a:solidFill>
              </a:rPr>
              <a:t> </a:t>
            </a:r>
            <a:r>
              <a:rPr lang="en-US" b="1" i="1" dirty="0" smtClean="0">
                <a:solidFill>
                  <a:srgbClr val="7030A0"/>
                </a:solidFill>
              </a:rPr>
              <a:t>Modal Y </a:t>
            </a:r>
            <a:r>
              <a:rPr lang="en-US" b="1" i="1" dirty="0" err="1" smtClean="0">
                <a:solidFill>
                  <a:srgbClr val="7030A0"/>
                </a:solidFill>
              </a:rPr>
              <a:t>Tarifária</a:t>
            </a:r>
            <a:endParaRPr lang="en-US" b="1" i="1" dirty="0" smtClean="0">
              <a:solidFill>
                <a:srgbClr val="7030A0"/>
              </a:solidFill>
            </a:endParaRPr>
          </a:p>
          <a:p>
            <a:pPr marL="342900" lvl="0" indent="-342900">
              <a:lnSpc>
                <a:spcPct val="80000"/>
              </a:lnSpc>
              <a:spcBef>
                <a:spcPct val="20000"/>
              </a:spcBef>
              <a:defRPr/>
            </a:pPr>
            <a:endParaRPr lang="en-US" b="1" dirty="0" smtClean="0"/>
          </a:p>
          <a:p>
            <a:pPr marL="342900" lvl="0" indent="-342900">
              <a:lnSpc>
                <a:spcPct val="80000"/>
              </a:lnSpc>
              <a:spcBef>
                <a:spcPct val="20000"/>
              </a:spcBef>
              <a:buFont typeface="Arial" pitchFamily="34" charset="0"/>
              <a:buChar char="•"/>
              <a:defRPr/>
            </a:pPr>
            <a:r>
              <a:rPr lang="en-US" b="1" dirty="0" smtClean="0"/>
              <a:t>Si la </a:t>
            </a:r>
            <a:r>
              <a:rPr lang="en-US" b="1" dirty="0" err="1" smtClean="0"/>
              <a:t>demanda</a:t>
            </a:r>
            <a:r>
              <a:rPr lang="en-US" b="1" dirty="0" smtClean="0"/>
              <a:t> </a:t>
            </a:r>
            <a:r>
              <a:rPr lang="en-US" b="1" dirty="0" err="1" smtClean="0"/>
              <a:t>prevista</a:t>
            </a:r>
            <a:r>
              <a:rPr lang="en-US" b="1" dirty="0" smtClean="0"/>
              <a:t> </a:t>
            </a:r>
            <a:r>
              <a:rPr lang="en-US" b="1" dirty="0" err="1" smtClean="0"/>
              <a:t>por</a:t>
            </a:r>
            <a:r>
              <a:rPr lang="en-US" b="1" dirty="0" smtClean="0"/>
              <a:t> el  Estado </a:t>
            </a:r>
            <a:r>
              <a:rPr lang="en-US" b="1" dirty="0" err="1" smtClean="0"/>
              <a:t>prevê</a:t>
            </a:r>
            <a:r>
              <a:rPr lang="en-US" b="1" dirty="0" smtClean="0"/>
              <a:t>  </a:t>
            </a:r>
            <a:r>
              <a:rPr lang="en-US" b="1" dirty="0" err="1" smtClean="0"/>
              <a:t>integración</a:t>
            </a:r>
            <a:r>
              <a:rPr lang="en-US" b="1" dirty="0" smtClean="0"/>
              <a:t> autobus-</a:t>
            </a:r>
            <a:r>
              <a:rPr lang="en-US" b="1" dirty="0" err="1" smtClean="0"/>
              <a:t>metrorail</a:t>
            </a:r>
            <a:r>
              <a:rPr lang="en-US" b="1" dirty="0" smtClean="0"/>
              <a:t>  el Estado </a:t>
            </a:r>
            <a:r>
              <a:rPr lang="en-US" b="1" dirty="0" err="1" smtClean="0"/>
              <a:t>deberá</a:t>
            </a:r>
            <a:r>
              <a:rPr lang="en-US" b="1" dirty="0" smtClean="0"/>
              <a:t> </a:t>
            </a:r>
            <a:r>
              <a:rPr lang="en-US" b="1" dirty="0" err="1" smtClean="0"/>
              <a:t>garantizar</a:t>
            </a:r>
            <a:r>
              <a:rPr lang="en-US" b="1" dirty="0" smtClean="0"/>
              <a:t> </a:t>
            </a:r>
            <a:r>
              <a:rPr lang="en-US" b="1" dirty="0" err="1" smtClean="0"/>
              <a:t>esa</a:t>
            </a:r>
            <a:r>
              <a:rPr lang="en-US" b="1" dirty="0" smtClean="0"/>
              <a:t> </a:t>
            </a:r>
            <a:r>
              <a:rPr lang="en-US" b="1" dirty="0" err="1" smtClean="0"/>
              <a:t>integración</a:t>
            </a:r>
            <a:r>
              <a:rPr lang="en-US" b="1" dirty="0" smtClean="0"/>
              <a:t> y </a:t>
            </a:r>
            <a:r>
              <a:rPr lang="en-US" b="1" dirty="0" err="1" smtClean="0"/>
              <a:t>compensar</a:t>
            </a:r>
            <a:r>
              <a:rPr lang="en-US" b="1" dirty="0" smtClean="0"/>
              <a:t> </a:t>
            </a:r>
            <a:r>
              <a:rPr lang="en-US" b="1" dirty="0" err="1" smtClean="0"/>
              <a:t>acaso</a:t>
            </a:r>
            <a:r>
              <a:rPr lang="en-US" b="1" dirty="0" smtClean="0"/>
              <a:t> </a:t>
            </a:r>
            <a:r>
              <a:rPr lang="en-US" b="1" dirty="0" err="1" smtClean="0"/>
              <a:t>ella</a:t>
            </a:r>
            <a:r>
              <a:rPr lang="en-US" b="1" dirty="0" smtClean="0"/>
              <a:t> no se </a:t>
            </a:r>
            <a:r>
              <a:rPr lang="en-US" b="1" dirty="0" err="1" smtClean="0"/>
              <a:t>realice</a:t>
            </a:r>
            <a:r>
              <a:rPr lang="en-US" b="1" dirty="0" smtClean="0"/>
              <a:t> ( </a:t>
            </a:r>
            <a:r>
              <a:rPr lang="en-US" b="1" dirty="0" err="1" smtClean="0"/>
              <a:t>Desafortunadamente</a:t>
            </a:r>
            <a:r>
              <a:rPr lang="en-US" b="1" dirty="0" smtClean="0"/>
              <a:t> </a:t>
            </a:r>
            <a:r>
              <a:rPr lang="en-US" b="1" dirty="0" err="1" smtClean="0"/>
              <a:t>eso</a:t>
            </a:r>
            <a:r>
              <a:rPr lang="en-US" b="1" dirty="0" smtClean="0"/>
              <a:t> no </a:t>
            </a:r>
            <a:r>
              <a:rPr lang="en-US" b="1" dirty="0" err="1" smtClean="0"/>
              <a:t>aconteció</a:t>
            </a:r>
            <a:r>
              <a:rPr lang="en-US" b="1" dirty="0" smtClean="0"/>
              <a:t> </a:t>
            </a:r>
            <a:r>
              <a:rPr lang="en-US" b="1" dirty="0" err="1" smtClean="0"/>
              <a:t>ni</a:t>
            </a:r>
            <a:r>
              <a:rPr lang="en-US" b="1" dirty="0" smtClean="0"/>
              <a:t> en Buenos Aires </a:t>
            </a:r>
            <a:r>
              <a:rPr lang="en-US" b="1" dirty="0" err="1" smtClean="0"/>
              <a:t>ni</a:t>
            </a:r>
            <a:r>
              <a:rPr lang="en-US" b="1" dirty="0" smtClean="0"/>
              <a:t> en Rio </a:t>
            </a:r>
            <a:r>
              <a:rPr lang="en-US" b="1" dirty="0" err="1" smtClean="0"/>
              <a:t>Rio</a:t>
            </a:r>
            <a:r>
              <a:rPr lang="en-US" b="1" dirty="0" smtClean="0"/>
              <a:t>).</a:t>
            </a:r>
          </a:p>
          <a:p>
            <a:pPr marL="342900" lvl="0" indent="-342900">
              <a:lnSpc>
                <a:spcPct val="80000"/>
              </a:lnSpc>
              <a:spcBef>
                <a:spcPct val="20000"/>
              </a:spcBef>
              <a:buFont typeface="Arial" pitchFamily="34" charset="0"/>
              <a:buChar char="•"/>
              <a:defRPr/>
            </a:pPr>
            <a:r>
              <a:rPr lang="en-US" b="1" dirty="0" err="1" smtClean="0"/>
              <a:t>Alternativelmente</a:t>
            </a:r>
            <a:r>
              <a:rPr lang="en-US" b="1" dirty="0" smtClean="0"/>
              <a:t>, los </a:t>
            </a:r>
            <a:r>
              <a:rPr lang="en-US" b="1" dirty="0" err="1" smtClean="0"/>
              <a:t>documentos</a:t>
            </a:r>
            <a:r>
              <a:rPr lang="en-US" b="1" dirty="0" smtClean="0"/>
              <a:t> de </a:t>
            </a:r>
            <a:r>
              <a:rPr lang="en-US" b="1" dirty="0" err="1" smtClean="0"/>
              <a:t>licitación</a:t>
            </a:r>
            <a:r>
              <a:rPr lang="en-US" b="1" dirty="0" smtClean="0"/>
              <a:t> </a:t>
            </a:r>
            <a:r>
              <a:rPr lang="en-US" b="1" dirty="0" err="1" smtClean="0"/>
              <a:t>deberán</a:t>
            </a:r>
            <a:r>
              <a:rPr lang="en-US" b="1" dirty="0" smtClean="0"/>
              <a:t> </a:t>
            </a:r>
            <a:r>
              <a:rPr lang="en-US" b="1" dirty="0" err="1" smtClean="0"/>
              <a:t>conferir</a:t>
            </a:r>
            <a:r>
              <a:rPr lang="en-US" b="1" dirty="0" smtClean="0"/>
              <a:t> al </a:t>
            </a:r>
            <a:r>
              <a:rPr lang="en-US" b="1" dirty="0" err="1" smtClean="0"/>
              <a:t>concesionário</a:t>
            </a:r>
            <a:r>
              <a:rPr lang="en-US" b="1" dirty="0" smtClean="0"/>
              <a:t> el </a:t>
            </a:r>
            <a:r>
              <a:rPr lang="en-US" b="1" dirty="0" err="1" smtClean="0"/>
              <a:t>derecho</a:t>
            </a:r>
            <a:r>
              <a:rPr lang="en-US" b="1" dirty="0" smtClean="0"/>
              <a:t> de </a:t>
            </a:r>
            <a:r>
              <a:rPr lang="en-US" b="1" dirty="0" err="1" smtClean="0"/>
              <a:t>operar</a:t>
            </a:r>
            <a:r>
              <a:rPr lang="en-US" b="1" dirty="0" smtClean="0"/>
              <a:t> </a:t>
            </a:r>
            <a:r>
              <a:rPr lang="en-US" b="1" dirty="0" err="1" smtClean="0"/>
              <a:t>sus</a:t>
            </a:r>
            <a:r>
              <a:rPr lang="en-US" b="1" dirty="0" smtClean="0"/>
              <a:t> buses de </a:t>
            </a:r>
            <a:r>
              <a:rPr lang="en-US" b="1" dirty="0" err="1" smtClean="0"/>
              <a:t>alimentación</a:t>
            </a:r>
            <a:r>
              <a:rPr lang="en-US" b="1" dirty="0" smtClean="0"/>
              <a:t> </a:t>
            </a:r>
            <a:r>
              <a:rPr lang="en-US" b="1" dirty="0" err="1" smtClean="0"/>
              <a:t>hasta</a:t>
            </a:r>
            <a:r>
              <a:rPr lang="en-US" b="1" dirty="0" smtClean="0"/>
              <a:t> </a:t>
            </a:r>
            <a:r>
              <a:rPr lang="en-US" b="1" dirty="0" err="1" smtClean="0"/>
              <a:t>las</a:t>
            </a:r>
            <a:r>
              <a:rPr lang="en-US" b="1" dirty="0" smtClean="0"/>
              <a:t> </a:t>
            </a:r>
            <a:r>
              <a:rPr lang="en-US" b="1" dirty="0" err="1" smtClean="0"/>
              <a:t>estaciones</a:t>
            </a:r>
            <a:r>
              <a:rPr lang="en-US" b="1" dirty="0" smtClean="0"/>
              <a:t> (São Paulo Line 4) </a:t>
            </a:r>
          </a:p>
          <a:p>
            <a:pPr marL="342900" lvl="0" indent="-342900">
              <a:lnSpc>
                <a:spcPct val="80000"/>
              </a:lnSpc>
              <a:spcBef>
                <a:spcPct val="20000"/>
              </a:spcBef>
              <a:buFont typeface="Arial" pitchFamily="34" charset="0"/>
              <a:buChar char="•"/>
              <a:defRPr/>
            </a:pPr>
            <a:r>
              <a:rPr lang="en-US" b="1" dirty="0" err="1" smtClean="0"/>
              <a:t>Asegurar</a:t>
            </a:r>
            <a:r>
              <a:rPr lang="en-US" b="1" dirty="0" smtClean="0"/>
              <a:t> </a:t>
            </a:r>
            <a:r>
              <a:rPr lang="en-US" b="1" dirty="0" err="1" smtClean="0"/>
              <a:t>que</a:t>
            </a:r>
            <a:r>
              <a:rPr lang="en-US" b="1" dirty="0" smtClean="0"/>
              <a:t> le </a:t>
            </a:r>
            <a:r>
              <a:rPr lang="en-US" b="1" dirty="0" err="1" smtClean="0"/>
              <a:t>concesionário</a:t>
            </a:r>
            <a:r>
              <a:rPr lang="en-US" b="1" dirty="0" smtClean="0"/>
              <a:t> sea </a:t>
            </a:r>
            <a:r>
              <a:rPr lang="en-US" b="1" dirty="0" err="1" smtClean="0"/>
              <a:t>compensado</a:t>
            </a:r>
            <a:r>
              <a:rPr lang="en-US" b="1" dirty="0" smtClean="0"/>
              <a:t> </a:t>
            </a:r>
            <a:r>
              <a:rPr lang="en-US" b="1" dirty="0" err="1" smtClean="0"/>
              <a:t>por</a:t>
            </a:r>
            <a:r>
              <a:rPr lang="en-US" b="1" dirty="0" smtClean="0"/>
              <a:t> </a:t>
            </a:r>
            <a:r>
              <a:rPr lang="en-US" b="1" dirty="0" err="1" smtClean="0"/>
              <a:t>pasajeros</a:t>
            </a:r>
            <a:r>
              <a:rPr lang="en-US" b="1" dirty="0" smtClean="0"/>
              <a:t> </a:t>
            </a:r>
            <a:r>
              <a:rPr lang="en-US" b="1" dirty="0" err="1" smtClean="0"/>
              <a:t>que</a:t>
            </a:r>
            <a:r>
              <a:rPr lang="en-US" b="1" dirty="0" smtClean="0"/>
              <a:t> </a:t>
            </a:r>
            <a:r>
              <a:rPr lang="en-US" b="1" dirty="0" err="1" smtClean="0"/>
              <a:t>por</a:t>
            </a:r>
            <a:r>
              <a:rPr lang="en-US" b="1" dirty="0" smtClean="0"/>
              <a:t> </a:t>
            </a:r>
            <a:r>
              <a:rPr lang="en-US" b="1" dirty="0" err="1" smtClean="0"/>
              <a:t>ley</a:t>
            </a:r>
            <a:r>
              <a:rPr lang="en-US" b="1" dirty="0" smtClean="0"/>
              <a:t> </a:t>
            </a:r>
            <a:r>
              <a:rPr lang="en-US" b="1" dirty="0" err="1" smtClean="0"/>
              <a:t>viajan</a:t>
            </a:r>
            <a:r>
              <a:rPr lang="en-US" b="1" dirty="0" smtClean="0"/>
              <a:t> </a:t>
            </a:r>
            <a:r>
              <a:rPr lang="en-US" b="1" dirty="0" err="1" smtClean="0"/>
              <a:t>gratutitamente</a:t>
            </a:r>
            <a:endParaRPr lang="en-US" b="1" dirty="0" smtClean="0"/>
          </a:p>
          <a:p>
            <a:pPr marL="342900" lvl="0" indent="-342900">
              <a:lnSpc>
                <a:spcPct val="80000"/>
              </a:lnSpc>
              <a:spcBef>
                <a:spcPct val="20000"/>
              </a:spcBef>
              <a:buFont typeface="Arial" pitchFamily="34" charset="0"/>
              <a:buChar char="•"/>
              <a:defRPr/>
            </a:pPr>
            <a:r>
              <a:rPr lang="en-US" b="1" dirty="0" smtClean="0"/>
              <a:t>El Estado </a:t>
            </a:r>
            <a:r>
              <a:rPr lang="en-US" b="1" dirty="0" err="1" smtClean="0"/>
              <a:t>deberá</a:t>
            </a:r>
            <a:r>
              <a:rPr lang="en-US" b="1" dirty="0" smtClean="0"/>
              <a:t> </a:t>
            </a:r>
            <a:r>
              <a:rPr lang="en-US" b="1" dirty="0" err="1" smtClean="0"/>
              <a:t>incluyer</a:t>
            </a:r>
            <a:r>
              <a:rPr lang="en-US" b="1" dirty="0" smtClean="0"/>
              <a:t> en el </a:t>
            </a:r>
            <a:r>
              <a:rPr lang="en-US" b="1" dirty="0" err="1" smtClean="0"/>
              <a:t>contrato</a:t>
            </a:r>
            <a:r>
              <a:rPr lang="en-US" b="1" dirty="0" smtClean="0"/>
              <a:t> de </a:t>
            </a:r>
            <a:r>
              <a:rPr lang="en-US" b="1" dirty="0" err="1" smtClean="0"/>
              <a:t>concesión</a:t>
            </a:r>
            <a:r>
              <a:rPr lang="en-US" b="1" dirty="0" smtClean="0"/>
              <a:t> </a:t>
            </a:r>
            <a:r>
              <a:rPr lang="en-US" b="1" dirty="0" err="1" smtClean="0"/>
              <a:t>clausulas</a:t>
            </a:r>
            <a:r>
              <a:rPr lang="en-US" b="1" dirty="0" smtClean="0"/>
              <a:t> </a:t>
            </a:r>
            <a:r>
              <a:rPr lang="en-US" b="1" dirty="0" smtClean="0"/>
              <a:t> </a:t>
            </a:r>
            <a:r>
              <a:rPr lang="en-US" b="1" dirty="0" err="1" smtClean="0"/>
              <a:t>asegurando</a:t>
            </a:r>
            <a:r>
              <a:rPr lang="en-US" b="1" dirty="0" smtClean="0"/>
              <a:t> </a:t>
            </a:r>
            <a:r>
              <a:rPr lang="en-US" b="1" dirty="0" err="1" smtClean="0"/>
              <a:t>que</a:t>
            </a:r>
            <a:r>
              <a:rPr lang="en-US" b="1" dirty="0" smtClean="0"/>
              <a:t> no </a:t>
            </a:r>
            <a:r>
              <a:rPr lang="en-US" b="1" dirty="0" err="1" smtClean="0"/>
              <a:t>permitirá</a:t>
            </a:r>
            <a:r>
              <a:rPr lang="en-US" b="1" dirty="0" smtClean="0"/>
              <a:t> </a:t>
            </a:r>
            <a:r>
              <a:rPr lang="en-US" b="1" dirty="0" err="1" smtClean="0"/>
              <a:t>transporte</a:t>
            </a:r>
            <a:r>
              <a:rPr lang="en-US" b="1" dirty="0" smtClean="0"/>
              <a:t> </a:t>
            </a:r>
            <a:r>
              <a:rPr lang="en-US" b="1" dirty="0" err="1" smtClean="0"/>
              <a:t>ilegal</a:t>
            </a:r>
            <a:r>
              <a:rPr lang="en-US" b="1" dirty="0" smtClean="0"/>
              <a:t> en el area de </a:t>
            </a:r>
            <a:r>
              <a:rPr lang="en-US" b="1" dirty="0" err="1" smtClean="0"/>
              <a:t>influencia</a:t>
            </a:r>
            <a:r>
              <a:rPr lang="en-US" b="1" dirty="0" smtClean="0"/>
              <a:t> del </a:t>
            </a:r>
            <a:r>
              <a:rPr lang="en-US" b="1" dirty="0" err="1" smtClean="0"/>
              <a:t>sistema</a:t>
            </a:r>
            <a:r>
              <a:rPr lang="en-US" b="1" dirty="0" smtClean="0"/>
              <a:t> </a:t>
            </a:r>
            <a:r>
              <a:rPr lang="en-US" b="1" dirty="0" err="1" smtClean="0"/>
              <a:t>metroferroviário</a:t>
            </a:r>
            <a:r>
              <a:rPr lang="en-US" b="1" dirty="0" smtClean="0"/>
              <a:t>.  </a:t>
            </a:r>
          </a:p>
          <a:p>
            <a:pPr marL="342900" lvl="0" indent="-342900">
              <a:lnSpc>
                <a:spcPct val="80000"/>
              </a:lnSpc>
              <a:spcBef>
                <a:spcPct val="20000"/>
              </a:spcBef>
              <a:buFont typeface="Arial" pitchFamily="34" charset="0"/>
              <a:buChar char="•"/>
              <a:defRPr/>
            </a:pPr>
            <a:endParaRPr lang="en-US" sz="2000" b="1" dirty="0" smtClean="0"/>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a:xfrm>
            <a:off x="228600" y="0"/>
            <a:ext cx="8458200" cy="971550"/>
          </a:xfrm>
          <a:prstGeom prst="rect">
            <a:avLst/>
          </a:prstGeom>
          <a:solidFill>
            <a:srgbClr val="FFFF00"/>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r>
              <a:rPr lang="en-US" sz="2400" b="1" dirty="0" err="1" smtClean="0"/>
              <a:t>Recomendaciones</a:t>
            </a:r>
            <a:r>
              <a:rPr lang="en-US" sz="2400" b="1" dirty="0" smtClean="0"/>
              <a:t> </a:t>
            </a:r>
            <a:r>
              <a:rPr lang="en-US" sz="2400" b="1" dirty="0" err="1" smtClean="0"/>
              <a:t>para</a:t>
            </a:r>
            <a:r>
              <a:rPr lang="en-US" sz="2400" b="1" dirty="0" smtClean="0"/>
              <a:t> </a:t>
            </a:r>
            <a:r>
              <a:rPr lang="en-US" sz="2400" b="1" dirty="0" err="1" smtClean="0"/>
              <a:t>asegurar</a:t>
            </a:r>
            <a:r>
              <a:rPr lang="en-US" sz="2400" b="1" dirty="0" smtClean="0"/>
              <a:t> </a:t>
            </a:r>
            <a:r>
              <a:rPr lang="en-US" sz="2400" b="1" dirty="0" err="1" smtClean="0"/>
              <a:t>una</a:t>
            </a:r>
            <a:r>
              <a:rPr lang="en-US" sz="2400" b="1" dirty="0" smtClean="0"/>
              <a:t> </a:t>
            </a:r>
            <a:r>
              <a:rPr lang="en-US" sz="2400" b="1" dirty="0" err="1" smtClean="0"/>
              <a:t>mejor</a:t>
            </a:r>
            <a:r>
              <a:rPr lang="en-US" sz="2400" b="1" dirty="0" smtClean="0"/>
              <a:t> </a:t>
            </a:r>
            <a:r>
              <a:rPr lang="en-US" sz="2400" b="1" dirty="0" err="1" smtClean="0"/>
              <a:t>concepción</a:t>
            </a:r>
            <a:r>
              <a:rPr lang="en-US" sz="2400" b="1" dirty="0" smtClean="0"/>
              <a:t> y </a:t>
            </a:r>
            <a:r>
              <a:rPr lang="en-US" sz="2400" b="1" dirty="0" err="1" smtClean="0"/>
              <a:t>financiamiento</a:t>
            </a:r>
            <a:r>
              <a:rPr lang="en-US" sz="2400" b="1" dirty="0" smtClean="0"/>
              <a:t> de PPPs  </a:t>
            </a:r>
            <a:r>
              <a:rPr lang="en-US" sz="2400" b="1" dirty="0" err="1" smtClean="0"/>
              <a:t>metroferroviários</a:t>
            </a:r>
            <a:r>
              <a:rPr lang="en-US" sz="2400" b="1" dirty="0" smtClean="0"/>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a:spLocks noChangeArrowheads="1"/>
          </p:cNvSpPr>
          <p:nvPr/>
        </p:nvSpPr>
        <p:spPr>
          <a:xfrm>
            <a:off x="685800" y="1666875"/>
            <a:ext cx="7772400" cy="4572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2000" b="1" i="1" u="none" strike="noStrike" kern="1200" cap="none" spc="0" normalizeH="0" baseline="0" noProof="0" dirty="0" err="1" smtClean="0">
                <a:ln>
                  <a:noFill/>
                </a:ln>
                <a:solidFill>
                  <a:srgbClr val="7030A0"/>
                </a:solidFill>
                <a:effectLst/>
                <a:uLnTx/>
                <a:uFillTx/>
                <a:latin typeface="Arial" pitchFamily="34" charset="0"/>
                <a:cs typeface="Arial" pitchFamily="34" charset="0"/>
              </a:rPr>
              <a:t>Monitoración</a:t>
            </a:r>
            <a:r>
              <a:rPr kumimoji="0" lang="en-US" sz="2000" b="1" i="1" u="none" strike="noStrike" kern="1200" cap="none" spc="0" normalizeH="0" baseline="0" noProof="0" dirty="0" smtClean="0">
                <a:ln>
                  <a:noFill/>
                </a:ln>
                <a:solidFill>
                  <a:srgbClr val="7030A0"/>
                </a:solidFill>
                <a:effectLst/>
                <a:uLnTx/>
                <a:uFillTx/>
                <a:latin typeface="Arial" pitchFamily="34" charset="0"/>
                <a:cs typeface="Arial" pitchFamily="34" charset="0"/>
              </a:rPr>
              <a:t> </a:t>
            </a:r>
            <a:r>
              <a:rPr lang="en-US" sz="2000" b="1" i="1" dirty="0" smtClean="0">
                <a:solidFill>
                  <a:srgbClr val="7030A0"/>
                </a:solidFill>
                <a:latin typeface="Arial" pitchFamily="34" charset="0"/>
                <a:cs typeface="Arial" pitchFamily="34" charset="0"/>
              </a:rPr>
              <a:t>y </a:t>
            </a:r>
            <a:r>
              <a:rPr kumimoji="0" lang="en-US" sz="2000" b="1" i="1" u="none" strike="noStrike" kern="1200" cap="none" spc="0" normalizeH="0" baseline="0" noProof="0" dirty="0" err="1" smtClean="0">
                <a:ln>
                  <a:noFill/>
                </a:ln>
                <a:solidFill>
                  <a:srgbClr val="7030A0"/>
                </a:solidFill>
                <a:effectLst/>
                <a:uLnTx/>
                <a:uFillTx/>
                <a:latin typeface="Arial" pitchFamily="34" charset="0"/>
                <a:cs typeface="Arial" pitchFamily="34" charset="0"/>
              </a:rPr>
              <a:t>Regulación</a:t>
            </a:r>
            <a:endParaRPr kumimoji="0" lang="en-US" sz="2000" b="1" i="1" u="none" strike="noStrike" kern="1200" cap="none" spc="0" normalizeH="0" baseline="0" noProof="0" dirty="0" smtClean="0">
              <a:ln>
                <a:noFill/>
              </a:ln>
              <a:solidFill>
                <a:srgbClr val="7030A0"/>
              </a:solidFill>
              <a:effectLst/>
              <a:uLnTx/>
              <a:uFillTx/>
              <a:latin typeface="Arial" pitchFamily="34" charset="0"/>
              <a:cs typeface="Arial"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El Estado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deberá</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implementar</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un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sistema</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de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monitoración</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para</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medir</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el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desempeño</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del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concesionário</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y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verificar</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si</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cump,e</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con</a:t>
            </a:r>
            <a:r>
              <a:rPr kumimoji="0" lang="en-US" b="0" i="0" u="none" strike="noStrike" kern="1200" cap="none" spc="0" normalizeH="0" noProof="0" dirty="0" smtClean="0">
                <a:ln>
                  <a:noFill/>
                </a:ln>
                <a:solidFill>
                  <a:schemeClr val="tx1"/>
                </a:solidFill>
                <a:effectLst/>
                <a:uLnTx/>
                <a:uFillTx/>
                <a:latin typeface="Arial" pitchFamily="34" charset="0"/>
                <a:cs typeface="Arial" pitchFamily="34" charset="0"/>
              </a:rPr>
              <a:t> el </a:t>
            </a:r>
            <a:r>
              <a:rPr kumimoji="0" lang="en-US" b="0" i="0" u="none" strike="noStrike" kern="1200" cap="none" spc="0" normalizeH="0" noProof="0" dirty="0" err="1" smtClean="0">
                <a:ln>
                  <a:noFill/>
                </a:ln>
                <a:solidFill>
                  <a:schemeClr val="tx1"/>
                </a:solidFill>
                <a:effectLst/>
                <a:uLnTx/>
                <a:uFillTx/>
                <a:latin typeface="Arial" pitchFamily="34" charset="0"/>
                <a:cs typeface="Arial" pitchFamily="34" charset="0"/>
              </a:rPr>
              <a:t>contrato</a:t>
            </a:r>
            <a:r>
              <a:rPr kumimoji="0" lang="en-US" b="0" i="0" u="none" strike="noStrike" kern="1200" cap="none" spc="0" normalizeH="0" noProof="0" dirty="0" smtClean="0">
                <a:ln>
                  <a:noFill/>
                </a:ln>
                <a:solidFill>
                  <a:schemeClr val="tx1"/>
                </a:solidFill>
                <a:effectLst/>
                <a:uLnTx/>
                <a:uFillTx/>
                <a:latin typeface="Arial" pitchFamily="34" charset="0"/>
                <a:cs typeface="Arial" pitchFamily="34" charset="0"/>
              </a:rPr>
              <a:t> de </a:t>
            </a:r>
            <a:r>
              <a:rPr kumimoji="0" lang="en-US" b="0" i="0" u="none" strike="noStrike" kern="1200" cap="none" spc="0" normalizeH="0" noProof="0" dirty="0" err="1" smtClean="0">
                <a:ln>
                  <a:noFill/>
                </a:ln>
                <a:solidFill>
                  <a:schemeClr val="tx1"/>
                </a:solidFill>
                <a:effectLst/>
                <a:uLnTx/>
                <a:uFillTx/>
                <a:latin typeface="Arial" pitchFamily="34" charset="0"/>
                <a:cs typeface="Arial" pitchFamily="34" charset="0"/>
              </a:rPr>
              <a:t>concesión</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El Estado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deberá</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criar</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un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mecanismo</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o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agencia</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regulatória</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preferiblemente</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para</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todos</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los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modos</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del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área</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metropolitano</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80000"/>
              </a:lnSpc>
              <a:spcBef>
                <a:spcPct val="2000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lang="en-US" b="1" i="1" dirty="0" err="1" smtClean="0">
                <a:solidFill>
                  <a:srgbClr val="7030A0"/>
                </a:solidFill>
                <a:latin typeface="Arial" pitchFamily="34" charset="0"/>
                <a:cs typeface="Arial" pitchFamily="34" charset="0"/>
              </a:rPr>
              <a:t>Coordinación</a:t>
            </a:r>
            <a:r>
              <a:rPr lang="en-US" b="1" i="1" dirty="0" smtClean="0">
                <a:solidFill>
                  <a:srgbClr val="7030A0"/>
                </a:solidFill>
                <a:latin typeface="Arial" pitchFamily="34" charset="0"/>
                <a:cs typeface="Arial" pitchFamily="34" charset="0"/>
              </a:rPr>
              <a:t> </a:t>
            </a:r>
            <a:r>
              <a:rPr lang="en-US" b="1" i="1" dirty="0" err="1" smtClean="0">
                <a:solidFill>
                  <a:srgbClr val="7030A0"/>
                </a:solidFill>
                <a:latin typeface="Arial" pitchFamily="34" charset="0"/>
                <a:cs typeface="Arial" pitchFamily="34" charset="0"/>
              </a:rPr>
              <a:t>Metropolitana</a:t>
            </a:r>
            <a:endParaRPr kumimoji="0" lang="en-US" b="1" i="1" u="none" strike="noStrike" kern="1200" cap="none" spc="0" normalizeH="0" baseline="0" noProof="0" dirty="0" smtClean="0">
              <a:ln>
                <a:noFill/>
              </a:ln>
              <a:solidFill>
                <a:srgbClr val="7030A0"/>
              </a:solidFill>
              <a:effectLst/>
              <a:uLnTx/>
              <a:uFillTx/>
              <a:latin typeface="Arial" pitchFamily="34" charset="0"/>
              <a:cs typeface="Arial" pitchFamily="34" charset="0"/>
            </a:endParaRPr>
          </a:p>
          <a:p>
            <a:pPr marL="0" lvl="1">
              <a:lnSpc>
                <a:spcPct val="80000"/>
              </a:lnSpc>
              <a:spcBef>
                <a:spcPct val="20000"/>
              </a:spcBef>
              <a:buFont typeface="Arial" pitchFamily="34" charset="0"/>
              <a:buChar char="•"/>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Es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muy</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importante</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tener</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una</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Autoridad</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Metropolitana</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de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Transporte</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a</a:t>
            </a:r>
            <a:r>
              <a:rPr kumimoji="0" lang="en-US"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cargo </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de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coordinar</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err="1" smtClean="0">
                <a:ln>
                  <a:noFill/>
                </a:ln>
                <a:solidFill>
                  <a:schemeClr val="tx1"/>
                </a:solidFill>
                <a:effectLst/>
                <a:uLnTx/>
                <a:uFillTx/>
                <a:latin typeface="Arial" pitchFamily="34" charset="0"/>
                <a:cs typeface="Arial" pitchFamily="34" charset="0"/>
              </a:rPr>
              <a:t>políticas</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lang="en-US" dirty="0" err="1" smtClean="0">
                <a:latin typeface="Arial" pitchFamily="34" charset="0"/>
                <a:cs typeface="Arial" pitchFamily="34" charset="0"/>
              </a:rPr>
              <a:t>tarifárias</a:t>
            </a:r>
            <a:r>
              <a:rPr lang="en-US" dirty="0" smtClean="0">
                <a:latin typeface="Arial" pitchFamily="34" charset="0"/>
                <a:cs typeface="Arial" pitchFamily="34" charset="0"/>
              </a:rPr>
              <a:t> y de </a:t>
            </a:r>
            <a:r>
              <a:rPr lang="en-US" dirty="0" err="1" smtClean="0">
                <a:latin typeface="Arial" pitchFamily="34" charset="0"/>
                <a:cs typeface="Arial" pitchFamily="34" charset="0"/>
              </a:rPr>
              <a:t>subsídios</a:t>
            </a:r>
            <a:r>
              <a:rPr lang="en-US" dirty="0" smtClean="0">
                <a:latin typeface="Arial" pitchFamily="34" charset="0"/>
                <a:cs typeface="Arial" pitchFamily="34" charset="0"/>
              </a:rPr>
              <a:t> y </a:t>
            </a:r>
            <a:r>
              <a:rPr lang="en-US" dirty="0" err="1" smtClean="0">
                <a:latin typeface="Arial" pitchFamily="34" charset="0"/>
                <a:cs typeface="Arial" pitchFamily="34" charset="0"/>
              </a:rPr>
              <a:t>priorizar</a:t>
            </a:r>
            <a:r>
              <a:rPr lang="en-US" dirty="0" smtClean="0">
                <a:latin typeface="Arial" pitchFamily="34" charset="0"/>
                <a:cs typeface="Arial" pitchFamily="34" charset="0"/>
              </a:rPr>
              <a:t> </a:t>
            </a:r>
            <a:r>
              <a:rPr lang="en-US" dirty="0" err="1" smtClean="0">
                <a:latin typeface="Arial" pitchFamily="34" charset="0"/>
                <a:cs typeface="Arial" pitchFamily="34" charset="0"/>
              </a:rPr>
              <a:t>las</a:t>
            </a:r>
            <a:r>
              <a:rPr lang="en-US" dirty="0" smtClean="0">
                <a:latin typeface="Arial" pitchFamily="34" charset="0"/>
                <a:cs typeface="Arial" pitchFamily="34" charset="0"/>
              </a:rPr>
              <a:t> </a:t>
            </a:r>
            <a:r>
              <a:rPr lang="en-US" dirty="0" err="1" smtClean="0">
                <a:latin typeface="Arial" pitchFamily="34" charset="0"/>
                <a:cs typeface="Arial" pitchFamily="34" charset="0"/>
              </a:rPr>
              <a:t>nuevas</a:t>
            </a:r>
            <a:r>
              <a:rPr lang="en-US" dirty="0" smtClean="0">
                <a:latin typeface="Arial" pitchFamily="34" charset="0"/>
                <a:cs typeface="Arial" pitchFamily="34" charset="0"/>
              </a:rPr>
              <a:t> </a:t>
            </a:r>
            <a:r>
              <a:rPr lang="en-US" dirty="0" err="1" smtClean="0">
                <a:latin typeface="Arial" pitchFamily="34" charset="0"/>
                <a:cs typeface="Arial" pitchFamily="34" charset="0"/>
              </a:rPr>
              <a:t>inversionespara</a:t>
            </a:r>
            <a:r>
              <a:rPr lang="en-US" dirty="0" smtClean="0">
                <a:latin typeface="Arial" pitchFamily="34" charset="0"/>
                <a:cs typeface="Arial" pitchFamily="34" charset="0"/>
              </a:rPr>
              <a:t> </a:t>
            </a:r>
            <a:r>
              <a:rPr lang="en-US" dirty="0" err="1" smtClean="0">
                <a:latin typeface="Arial" pitchFamily="34" charset="0"/>
                <a:cs typeface="Arial" pitchFamily="34" charset="0"/>
              </a:rPr>
              <a:t>evitar</a:t>
            </a:r>
            <a:r>
              <a:rPr lang="en-US" dirty="0" smtClean="0">
                <a:latin typeface="Arial" pitchFamily="34" charset="0"/>
                <a:cs typeface="Arial" pitchFamily="34" charset="0"/>
              </a:rPr>
              <a:t> </a:t>
            </a:r>
            <a:r>
              <a:rPr lang="en-US" dirty="0" err="1" smtClean="0">
                <a:latin typeface="Arial" pitchFamily="34" charset="0"/>
                <a:cs typeface="Arial" pitchFamily="34" charset="0"/>
              </a:rPr>
              <a:t>duplicaciones</a:t>
            </a:r>
            <a:r>
              <a:rPr lang="en-US" dirty="0" smtClean="0">
                <a:latin typeface="Arial" pitchFamily="34" charset="0"/>
                <a:cs typeface="Arial" pitchFamily="34" charset="0"/>
              </a:rPr>
              <a:t> en </a:t>
            </a:r>
            <a:r>
              <a:rPr lang="en-US" dirty="0" err="1" smtClean="0">
                <a:latin typeface="Arial" pitchFamily="34" charset="0"/>
                <a:cs typeface="Arial" pitchFamily="34" charset="0"/>
              </a:rPr>
              <a:t>cada</a:t>
            </a:r>
            <a:r>
              <a:rPr lang="en-US" dirty="0" smtClean="0">
                <a:latin typeface="Arial" pitchFamily="34" charset="0"/>
                <a:cs typeface="Arial" pitchFamily="34" charset="0"/>
              </a:rPr>
              <a:t>  </a:t>
            </a:r>
            <a:r>
              <a:rPr lang="en-US" dirty="0" err="1" smtClean="0">
                <a:latin typeface="Arial" pitchFamily="34" charset="0"/>
                <a:cs typeface="Arial" pitchFamily="34" charset="0"/>
              </a:rPr>
              <a:t>corredor</a:t>
            </a:r>
            <a:r>
              <a:rPr lang="en-US" dirty="0" smtClean="0">
                <a:latin typeface="Arial" pitchFamily="34" charset="0"/>
                <a:cs typeface="Arial" pitchFamily="34" charset="0"/>
              </a:rPr>
              <a:t>. </a:t>
            </a:r>
            <a:endParaRPr lang="en-US" dirty="0" smtClean="0">
              <a:latin typeface="Arial" pitchFamily="34" charset="0"/>
              <a:cs typeface="Arial" pitchFamily="34" charset="0"/>
            </a:endParaRPr>
          </a:p>
          <a:p>
            <a:pPr marL="742950" lvl="1" indent="-285750">
              <a:lnSpc>
                <a:spcPct val="80000"/>
              </a:lnSpc>
              <a:spcBef>
                <a:spcPct val="20000"/>
              </a:spcBef>
              <a:defRPr/>
            </a:pPr>
            <a:endParaRPr lang="en-US" b="1" i="1" dirty="0" smtClean="0">
              <a:solidFill>
                <a:srgbClr val="7030A0"/>
              </a:solidFill>
              <a:latin typeface="Arial" charset="0"/>
            </a:endParaRPr>
          </a:p>
          <a:p>
            <a:pPr marL="0" lvl="1">
              <a:lnSpc>
                <a:spcPct val="80000"/>
              </a:lnSpc>
              <a:spcBef>
                <a:spcPct val="20000"/>
              </a:spcBef>
              <a:defRPr/>
            </a:pPr>
            <a:r>
              <a:rPr lang="en-US" b="1" i="1" dirty="0" err="1" smtClean="0">
                <a:solidFill>
                  <a:srgbClr val="7030A0"/>
                </a:solidFill>
                <a:latin typeface="Arial" charset="0"/>
              </a:rPr>
              <a:t>Tarifas</a:t>
            </a:r>
            <a:endParaRPr lang="en-US" b="1" i="1" dirty="0" smtClean="0">
              <a:solidFill>
                <a:srgbClr val="7030A0"/>
              </a:solidFill>
              <a:latin typeface="Arial" charset="0"/>
            </a:endParaRPr>
          </a:p>
          <a:p>
            <a:pPr marL="0" lvl="1">
              <a:lnSpc>
                <a:spcPct val="80000"/>
              </a:lnSpc>
              <a:spcBef>
                <a:spcPct val="20000"/>
              </a:spcBef>
              <a:buFont typeface="Arial" pitchFamily="34" charset="0"/>
              <a:buChar char="•"/>
              <a:defRPr/>
            </a:pPr>
            <a:r>
              <a:rPr lang="en-US" dirty="0" smtClean="0">
                <a:latin typeface="Arial" charset="0"/>
              </a:rPr>
              <a:t>      La </a:t>
            </a:r>
            <a:r>
              <a:rPr lang="en-US" dirty="0" err="1" smtClean="0">
                <a:latin typeface="Arial" charset="0"/>
              </a:rPr>
              <a:t>capacidad</a:t>
            </a:r>
            <a:r>
              <a:rPr lang="en-US" dirty="0" smtClean="0">
                <a:latin typeface="Arial" charset="0"/>
              </a:rPr>
              <a:t> de </a:t>
            </a:r>
            <a:r>
              <a:rPr lang="en-US" dirty="0" err="1" smtClean="0">
                <a:latin typeface="Arial" charset="0"/>
              </a:rPr>
              <a:t>pago</a:t>
            </a:r>
            <a:r>
              <a:rPr lang="en-US" dirty="0" smtClean="0">
                <a:latin typeface="Arial" charset="0"/>
              </a:rPr>
              <a:t> de los </a:t>
            </a:r>
            <a:r>
              <a:rPr lang="en-US" dirty="0" err="1" smtClean="0">
                <a:latin typeface="Arial" charset="0"/>
              </a:rPr>
              <a:t>usuários</a:t>
            </a:r>
            <a:r>
              <a:rPr lang="en-US" dirty="0" smtClean="0">
                <a:latin typeface="Arial" charset="0"/>
              </a:rPr>
              <a:t> </a:t>
            </a:r>
            <a:r>
              <a:rPr lang="en-US" dirty="0" err="1" smtClean="0">
                <a:latin typeface="Arial" charset="0"/>
              </a:rPr>
              <a:t>debe</a:t>
            </a:r>
            <a:r>
              <a:rPr lang="en-US" dirty="0" smtClean="0">
                <a:latin typeface="Arial" charset="0"/>
              </a:rPr>
              <a:t> ser </a:t>
            </a:r>
            <a:r>
              <a:rPr lang="en-US" dirty="0" err="1" smtClean="0">
                <a:latin typeface="Arial" charset="0"/>
              </a:rPr>
              <a:t>estudiada</a:t>
            </a:r>
            <a:r>
              <a:rPr lang="en-US" dirty="0" smtClean="0">
                <a:latin typeface="Arial" charset="0"/>
              </a:rPr>
              <a:t> </a:t>
            </a:r>
            <a:r>
              <a:rPr lang="en-US" dirty="0" err="1" smtClean="0">
                <a:latin typeface="Arial" charset="0"/>
              </a:rPr>
              <a:t>cuidadosamente</a:t>
            </a:r>
            <a:r>
              <a:rPr lang="en-US" dirty="0" smtClean="0">
                <a:latin typeface="Arial" charset="0"/>
              </a:rPr>
              <a:t>. Si la </a:t>
            </a:r>
            <a:r>
              <a:rPr lang="en-US" dirty="0" err="1" smtClean="0">
                <a:latin typeface="Arial" charset="0"/>
              </a:rPr>
              <a:t>tarifa</a:t>
            </a:r>
            <a:r>
              <a:rPr lang="en-US" dirty="0" smtClean="0">
                <a:latin typeface="Arial" charset="0"/>
              </a:rPr>
              <a:t> de </a:t>
            </a:r>
            <a:r>
              <a:rPr lang="en-US" dirty="0" err="1" smtClean="0">
                <a:latin typeface="Arial" charset="0"/>
              </a:rPr>
              <a:t>remuneración</a:t>
            </a:r>
            <a:r>
              <a:rPr lang="en-US" dirty="0" smtClean="0">
                <a:latin typeface="Arial" charset="0"/>
              </a:rPr>
              <a:t> del </a:t>
            </a:r>
            <a:r>
              <a:rPr lang="en-US" dirty="0" err="1" smtClean="0">
                <a:latin typeface="Arial" charset="0"/>
              </a:rPr>
              <a:t>concesionário</a:t>
            </a:r>
            <a:r>
              <a:rPr lang="en-US" dirty="0" smtClean="0">
                <a:latin typeface="Arial" charset="0"/>
              </a:rPr>
              <a:t>, </a:t>
            </a:r>
            <a:r>
              <a:rPr lang="en-US" dirty="0" err="1" smtClean="0">
                <a:latin typeface="Arial" charset="0"/>
              </a:rPr>
              <a:t>es</a:t>
            </a:r>
            <a:r>
              <a:rPr lang="en-US" dirty="0" smtClean="0">
                <a:latin typeface="Arial" charset="0"/>
              </a:rPr>
              <a:t> </a:t>
            </a:r>
            <a:r>
              <a:rPr lang="en-US" dirty="0" err="1" smtClean="0">
                <a:latin typeface="Arial" charset="0"/>
              </a:rPr>
              <a:t>decir</a:t>
            </a:r>
            <a:r>
              <a:rPr lang="en-US" dirty="0" smtClean="0">
                <a:latin typeface="Arial" charset="0"/>
              </a:rPr>
              <a:t> la </a:t>
            </a:r>
            <a:r>
              <a:rPr lang="en-US" dirty="0" err="1" smtClean="0">
                <a:latin typeface="Arial" charset="0"/>
              </a:rPr>
              <a:t>tarifa</a:t>
            </a:r>
            <a:r>
              <a:rPr lang="en-US" dirty="0" smtClean="0">
                <a:latin typeface="Arial" charset="0"/>
              </a:rPr>
              <a:t> </a:t>
            </a:r>
            <a:r>
              <a:rPr lang="en-US" dirty="0" err="1" smtClean="0">
                <a:latin typeface="Arial" charset="0"/>
              </a:rPr>
              <a:t>que</a:t>
            </a:r>
            <a:r>
              <a:rPr lang="en-US" dirty="0" smtClean="0">
                <a:latin typeface="Arial" charset="0"/>
              </a:rPr>
              <a:t> </a:t>
            </a:r>
            <a:r>
              <a:rPr lang="en-US" dirty="0" err="1" smtClean="0">
                <a:latin typeface="Arial" charset="0"/>
              </a:rPr>
              <a:t>cubre</a:t>
            </a:r>
            <a:r>
              <a:rPr lang="en-US" dirty="0" smtClean="0">
                <a:latin typeface="Arial" charset="0"/>
              </a:rPr>
              <a:t> </a:t>
            </a:r>
            <a:r>
              <a:rPr lang="en-US" dirty="0" err="1" smtClean="0">
                <a:latin typeface="Arial" charset="0"/>
              </a:rPr>
              <a:t>sus</a:t>
            </a:r>
            <a:r>
              <a:rPr lang="en-US" dirty="0" smtClean="0">
                <a:latin typeface="Arial" charset="0"/>
              </a:rPr>
              <a:t> costs y </a:t>
            </a:r>
            <a:r>
              <a:rPr lang="en-US" dirty="0" err="1" smtClean="0">
                <a:latin typeface="Arial" charset="0"/>
              </a:rPr>
              <a:t>retorno</a:t>
            </a:r>
            <a:r>
              <a:rPr lang="en-US" dirty="0" smtClean="0">
                <a:latin typeface="Arial" charset="0"/>
              </a:rPr>
              <a:t> del capital,   </a:t>
            </a:r>
            <a:r>
              <a:rPr lang="en-US" dirty="0" err="1" smtClean="0">
                <a:latin typeface="Arial" charset="0"/>
              </a:rPr>
              <a:t>es</a:t>
            </a:r>
            <a:r>
              <a:rPr lang="en-US" dirty="0" smtClean="0">
                <a:latin typeface="Arial" charset="0"/>
              </a:rPr>
              <a:t> </a:t>
            </a:r>
            <a:r>
              <a:rPr lang="en-US" dirty="0" err="1" smtClean="0">
                <a:latin typeface="Arial" charset="0"/>
              </a:rPr>
              <a:t>más</a:t>
            </a:r>
            <a:r>
              <a:rPr lang="en-US" dirty="0" smtClean="0">
                <a:latin typeface="Arial" charset="0"/>
              </a:rPr>
              <a:t> </a:t>
            </a:r>
            <a:r>
              <a:rPr lang="en-US" dirty="0" err="1" smtClean="0">
                <a:latin typeface="Arial" charset="0"/>
              </a:rPr>
              <a:t>alta</a:t>
            </a:r>
            <a:r>
              <a:rPr lang="en-US" dirty="0" smtClean="0">
                <a:latin typeface="Arial" charset="0"/>
              </a:rPr>
              <a:t> </a:t>
            </a:r>
            <a:r>
              <a:rPr lang="en-US" dirty="0" err="1" smtClean="0">
                <a:latin typeface="Arial" charset="0"/>
              </a:rPr>
              <a:t>que</a:t>
            </a:r>
            <a:r>
              <a:rPr lang="en-US" dirty="0" smtClean="0">
                <a:latin typeface="Arial" charset="0"/>
              </a:rPr>
              <a:t> la </a:t>
            </a:r>
            <a:r>
              <a:rPr lang="en-US" dirty="0" err="1" smtClean="0">
                <a:latin typeface="Arial" charset="0"/>
              </a:rPr>
              <a:t>tarifa</a:t>
            </a:r>
            <a:r>
              <a:rPr lang="en-US" dirty="0" smtClean="0">
                <a:latin typeface="Arial" charset="0"/>
              </a:rPr>
              <a:t> social </a:t>
            </a:r>
            <a:r>
              <a:rPr lang="en-US" dirty="0" err="1" smtClean="0">
                <a:latin typeface="Arial" charset="0"/>
              </a:rPr>
              <a:t>que</a:t>
            </a:r>
            <a:r>
              <a:rPr lang="en-US" dirty="0" smtClean="0">
                <a:latin typeface="Arial" charset="0"/>
              </a:rPr>
              <a:t> el </a:t>
            </a:r>
            <a:r>
              <a:rPr lang="en-US" dirty="0" err="1" smtClean="0">
                <a:latin typeface="Arial" charset="0"/>
              </a:rPr>
              <a:t>usuário</a:t>
            </a:r>
            <a:r>
              <a:rPr lang="en-US" dirty="0" smtClean="0">
                <a:latin typeface="Arial" charset="0"/>
              </a:rPr>
              <a:t> </a:t>
            </a:r>
            <a:r>
              <a:rPr lang="en-US" dirty="0" err="1" smtClean="0">
                <a:latin typeface="Arial" charset="0"/>
              </a:rPr>
              <a:t>puede</a:t>
            </a:r>
            <a:r>
              <a:rPr lang="en-US" dirty="0" smtClean="0">
                <a:latin typeface="Arial" charset="0"/>
              </a:rPr>
              <a:t> </a:t>
            </a:r>
            <a:r>
              <a:rPr lang="en-US" dirty="0" err="1" smtClean="0">
                <a:latin typeface="Arial" charset="0"/>
              </a:rPr>
              <a:t>pagar</a:t>
            </a:r>
            <a:r>
              <a:rPr lang="en-US" dirty="0" smtClean="0">
                <a:latin typeface="Arial" charset="0"/>
              </a:rPr>
              <a:t>, </a:t>
            </a:r>
            <a:r>
              <a:rPr lang="en-US" dirty="0" err="1" smtClean="0">
                <a:latin typeface="Arial" charset="0"/>
              </a:rPr>
              <a:t>mecanismos</a:t>
            </a:r>
            <a:r>
              <a:rPr lang="en-US" dirty="0" smtClean="0">
                <a:latin typeface="Arial" charset="0"/>
              </a:rPr>
              <a:t> </a:t>
            </a:r>
            <a:r>
              <a:rPr lang="en-US" dirty="0" err="1" smtClean="0">
                <a:latin typeface="Arial" charset="0"/>
              </a:rPr>
              <a:t>deben</a:t>
            </a:r>
            <a:r>
              <a:rPr lang="en-US" dirty="0" smtClean="0">
                <a:latin typeface="Arial" charset="0"/>
              </a:rPr>
              <a:t> ser </a:t>
            </a:r>
            <a:r>
              <a:rPr lang="en-US" dirty="0" err="1" smtClean="0">
                <a:latin typeface="Arial" charset="0"/>
              </a:rPr>
              <a:t>creados</a:t>
            </a:r>
            <a:r>
              <a:rPr lang="en-US" dirty="0" smtClean="0">
                <a:latin typeface="Arial" charset="0"/>
              </a:rPr>
              <a:t> </a:t>
            </a:r>
            <a:r>
              <a:rPr lang="en-US" dirty="0" err="1" smtClean="0">
                <a:latin typeface="Arial" charset="0"/>
              </a:rPr>
              <a:t>para</a:t>
            </a:r>
            <a:r>
              <a:rPr lang="en-US" dirty="0" smtClean="0">
                <a:latin typeface="Arial" charset="0"/>
              </a:rPr>
              <a:t> </a:t>
            </a:r>
            <a:r>
              <a:rPr lang="en-US" dirty="0" err="1" smtClean="0">
                <a:latin typeface="Arial" charset="0"/>
              </a:rPr>
              <a:t>pagar</a:t>
            </a:r>
            <a:r>
              <a:rPr lang="en-US" dirty="0" smtClean="0">
                <a:latin typeface="Arial" charset="0"/>
              </a:rPr>
              <a:t> la </a:t>
            </a:r>
            <a:r>
              <a:rPr lang="en-US" dirty="0" err="1" smtClean="0">
                <a:latin typeface="Arial" charset="0"/>
              </a:rPr>
              <a:t>diferencia</a:t>
            </a:r>
            <a:r>
              <a:rPr lang="en-US" dirty="0" smtClean="0">
                <a:latin typeface="Arial" charset="0"/>
              </a:rPr>
              <a:t> al </a:t>
            </a:r>
            <a:r>
              <a:rPr lang="en-US" dirty="0" err="1" smtClean="0">
                <a:latin typeface="Arial" charset="0"/>
              </a:rPr>
              <a:t>concesionário</a:t>
            </a:r>
            <a:r>
              <a:rPr lang="en-US" dirty="0" smtClean="0">
                <a:latin typeface="Arial" charset="0"/>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Indice</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Content Placeholder 2"/>
          <p:cNvSpPr txBox="1">
            <a:spLocks/>
          </p:cNvSpPr>
          <p:nvPr/>
        </p:nvSpPr>
        <p:spPr>
          <a:xfrm>
            <a:off x="457200" y="1219200"/>
            <a:ext cx="86868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effectLst/>
                <a:uLnTx/>
                <a:uFillTx/>
                <a:latin typeface="+mn-lt"/>
                <a:ea typeface="+mn-ea"/>
                <a:cs typeface="+mn-cs"/>
              </a:rPr>
              <a:t>Crecimiento</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economico</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urbanización,pobreza</a:t>
            </a:r>
            <a:r>
              <a:rPr kumimoji="0" lang="en-US" sz="2400" b="1" i="0" u="none" strike="noStrike" kern="1200" cap="none" spc="0" normalizeH="0" baseline="0" noProof="0" dirty="0" smtClean="0">
                <a:ln>
                  <a:noFill/>
                </a:ln>
                <a:effectLst/>
                <a:uLnTx/>
                <a:uFillTx/>
                <a:latin typeface="+mn-lt"/>
                <a:ea typeface="+mn-ea"/>
                <a:cs typeface="+mn-cs"/>
              </a:rPr>
              <a:t> y </a:t>
            </a:r>
            <a:r>
              <a:rPr kumimoji="0" lang="en-US" sz="2400" b="1" i="0" u="none" strike="noStrike" kern="1200" cap="none" spc="0" normalizeH="0" baseline="0" noProof="0" dirty="0" err="1" smtClean="0">
                <a:ln>
                  <a:noFill/>
                </a:ln>
                <a:effectLst/>
                <a:uLnTx/>
                <a:uFillTx/>
                <a:latin typeface="+mn-lt"/>
                <a:ea typeface="+mn-ea"/>
                <a:cs typeface="+mn-cs"/>
              </a:rPr>
              <a:t>transporte</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urbano</a:t>
            </a:r>
            <a:endParaRPr kumimoji="0" lang="en-US" sz="24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effectLst/>
                <a:uLnTx/>
                <a:uFillTx/>
                <a:latin typeface="+mn-lt"/>
                <a:ea typeface="+mn-ea"/>
                <a:cs typeface="+mn-cs"/>
              </a:rPr>
              <a:t>Transporte</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Urbano</a:t>
            </a:r>
            <a:r>
              <a:rPr kumimoji="0" lang="en-US" sz="2400" b="1" i="0" u="none" strike="noStrike" kern="1200" cap="none" spc="0" normalizeH="0" baseline="0" noProof="0" dirty="0" smtClean="0">
                <a:ln>
                  <a:noFill/>
                </a:ln>
                <a:effectLst/>
                <a:uLnTx/>
                <a:uFillTx/>
                <a:latin typeface="+mn-lt"/>
                <a:ea typeface="+mn-ea"/>
                <a:cs typeface="+mn-cs"/>
              </a:rPr>
              <a:t>: Como romper el </a:t>
            </a:r>
            <a:r>
              <a:rPr kumimoji="0" lang="en-US" sz="2400" b="1" i="0" u="none" strike="noStrike" kern="1200" cap="none" spc="0" normalizeH="0" baseline="0" noProof="0" dirty="0" err="1" smtClean="0">
                <a:ln>
                  <a:noFill/>
                </a:ln>
                <a:effectLst/>
                <a:uLnTx/>
                <a:uFillTx/>
                <a:latin typeface="+mn-lt"/>
                <a:ea typeface="+mn-ea"/>
                <a:cs typeface="+mn-cs"/>
              </a:rPr>
              <a:t>circulo</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vicioso</a:t>
            </a:r>
            <a:endParaRPr kumimoji="0" lang="en-US" sz="24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smtClean="0">
                <a:ln>
                  <a:noFill/>
                </a:ln>
                <a:effectLst/>
                <a:uLnTx/>
                <a:uFillTx/>
                <a:latin typeface="+mn-lt"/>
                <a:ea typeface="+mn-ea"/>
                <a:cs typeface="+mn-cs"/>
              </a:rPr>
              <a:t>Los </a:t>
            </a:r>
            <a:r>
              <a:rPr kumimoji="0" lang="en-US" sz="2400" b="1" i="0" u="none" strike="noStrike" kern="1200" cap="none" spc="0" normalizeH="0" baseline="0" noProof="0" dirty="0" err="1" smtClean="0">
                <a:ln>
                  <a:noFill/>
                </a:ln>
                <a:effectLst/>
                <a:uLnTx/>
                <a:uFillTx/>
                <a:latin typeface="+mn-lt"/>
                <a:ea typeface="+mn-ea"/>
                <a:cs typeface="+mn-cs"/>
              </a:rPr>
              <a:t>quatro</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pilares</a:t>
            </a:r>
            <a:endParaRPr kumimoji="0" lang="en-US" sz="24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effectLst/>
                <a:uLnTx/>
                <a:uFillTx/>
                <a:latin typeface="+mn-lt"/>
                <a:ea typeface="+mn-ea"/>
                <a:cs typeface="+mn-cs"/>
              </a:rPr>
              <a:t>Pero</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quién</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financia</a:t>
            </a:r>
            <a:r>
              <a:rPr kumimoji="0" lang="en-US" sz="2400" b="1" i="0" u="none" strike="noStrike" kern="1200" cap="none" spc="0" normalizeH="0" baseline="0" noProof="0" dirty="0" smtClean="0">
                <a:ln>
                  <a:noFill/>
                </a:ln>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effectLst/>
                <a:uLnTx/>
                <a:uFillTx/>
                <a:latin typeface="+mn-lt"/>
                <a:ea typeface="+mn-ea"/>
                <a:cs typeface="+mn-cs"/>
              </a:rPr>
              <a:t>Nuestro</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programa</a:t>
            </a:r>
            <a:r>
              <a:rPr kumimoji="0" lang="en-US" sz="2400" b="1" i="0" u="none" strike="noStrike" kern="1200" cap="none" spc="0" normalizeH="0" baseline="0" noProof="0" dirty="0" smtClean="0">
                <a:ln>
                  <a:noFill/>
                </a:ln>
                <a:effectLst/>
                <a:uLnTx/>
                <a:uFillTx/>
                <a:latin typeface="+mn-lt"/>
                <a:ea typeface="+mn-ea"/>
                <a:cs typeface="+mn-cs"/>
              </a:rPr>
              <a:t> principal en México</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smtClean="0">
                <a:ln>
                  <a:noFill/>
                </a:ln>
                <a:effectLst/>
                <a:uLnTx/>
                <a:uFillTx/>
                <a:latin typeface="+mn-lt"/>
                <a:ea typeface="+mn-ea"/>
                <a:cs typeface="+mn-cs"/>
              </a:rPr>
              <a:t>PPPs (PPS): </a:t>
            </a:r>
            <a:r>
              <a:rPr kumimoji="0" lang="en-US" sz="2400" b="1" i="0" u="none" strike="noStrike" kern="1200" cap="none" spc="0" normalizeH="0" baseline="0" noProof="0" dirty="0" err="1" smtClean="0">
                <a:ln>
                  <a:noFill/>
                </a:ln>
                <a:effectLst/>
                <a:uLnTx/>
                <a:uFillTx/>
                <a:latin typeface="+mn-lt"/>
                <a:ea typeface="+mn-ea"/>
                <a:cs typeface="+mn-cs"/>
              </a:rPr>
              <a:t>Lecciones</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aprendidas</a:t>
            </a:r>
            <a:endParaRPr kumimoji="0" lang="en-US" sz="24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effectLst/>
                <a:uLnTx/>
                <a:uFillTx/>
                <a:latin typeface="+mn-lt"/>
                <a:ea typeface="+mn-ea"/>
                <a:cs typeface="+mn-cs"/>
              </a:rPr>
              <a:t>Recomendaciones</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para</a:t>
            </a:r>
            <a:r>
              <a:rPr kumimoji="0" lang="en-US" sz="2400" b="1" i="0" u="none" strike="noStrike" kern="1200" cap="none" spc="0" normalizeH="0" baseline="0" noProof="0" dirty="0" smtClean="0">
                <a:ln>
                  <a:noFill/>
                </a:ln>
                <a:effectLst/>
                <a:uLnTx/>
                <a:uFillTx/>
                <a:latin typeface="+mn-lt"/>
                <a:ea typeface="+mn-ea"/>
                <a:cs typeface="+mn-cs"/>
              </a:rPr>
              <a:t> el design de PPPs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Grupo</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del </a:t>
            </a: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Banco</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Mundial :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Instrumentos</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para</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Préstamos</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 y </a:t>
            </a:r>
            <a:r>
              <a:rPr kumimoji="0" lang="en-US" sz="2400" b="1" i="0" u="none" strike="noStrike" kern="1200" cap="none" spc="0" normalizeH="0" baseline="0" noProof="0" dirty="0" err="1" smtClean="0">
                <a:ln>
                  <a:noFill/>
                </a:ln>
                <a:solidFill>
                  <a:srgbClr val="FF0000"/>
                </a:solidFill>
                <a:effectLst/>
                <a:uLnTx/>
                <a:uFillTx/>
                <a:latin typeface="+mn-lt"/>
                <a:ea typeface="+mn-ea"/>
                <a:cs typeface="+mn-cs"/>
              </a:rPr>
              <a:t>Garantías</a:t>
            </a: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524000" y="304800"/>
            <a:ext cx="2133600" cy="1585913"/>
            <a:chOff x="288" y="3042"/>
            <a:chExt cx="1392" cy="999"/>
          </a:xfrm>
        </p:grpSpPr>
        <p:pic>
          <p:nvPicPr>
            <p:cNvPr id="3" name="Picture 5" descr="WBLogo2"/>
            <p:cNvPicPr>
              <a:picLocks noChangeAspect="1" noChangeArrowheads="1"/>
            </p:cNvPicPr>
            <p:nvPr/>
          </p:nvPicPr>
          <p:blipFill>
            <a:blip r:embed="rId2" cstate="print"/>
            <a:srcRect/>
            <a:stretch>
              <a:fillRect/>
            </a:stretch>
          </p:blipFill>
          <p:spPr bwMode="auto">
            <a:xfrm>
              <a:off x="611" y="3042"/>
              <a:ext cx="663" cy="663"/>
            </a:xfrm>
            <a:prstGeom prst="rect">
              <a:avLst/>
            </a:prstGeom>
            <a:noFill/>
            <a:effectLst/>
          </p:spPr>
        </p:pic>
        <p:sp>
          <p:nvSpPr>
            <p:cNvPr id="4" name="Text Box 6"/>
            <p:cNvSpPr txBox="1">
              <a:spLocks noChangeArrowheads="1"/>
            </p:cNvSpPr>
            <p:nvPr/>
          </p:nvSpPr>
          <p:spPr bwMode="auto">
            <a:xfrm>
              <a:off x="288" y="3810"/>
              <a:ext cx="1392" cy="231"/>
            </a:xfrm>
            <a:prstGeom prst="rect">
              <a:avLst/>
            </a:prstGeom>
            <a:noFill/>
            <a:ln w="9525">
              <a:noFill/>
              <a:miter lim="800000"/>
              <a:headEnd/>
              <a:tailEnd/>
            </a:ln>
            <a:effectLst/>
          </p:spPr>
          <p:txBody>
            <a:bodyPr anchor="ctr">
              <a:spAutoFit/>
            </a:bodyPr>
            <a:lstStyle/>
            <a:p>
              <a:pPr>
                <a:spcBef>
                  <a:spcPct val="50000"/>
                </a:spcBef>
                <a:buClr>
                  <a:schemeClr val="accent2"/>
                </a:buClr>
                <a:buFont typeface="Wingdings" pitchFamily="2" charset="2"/>
                <a:buNone/>
              </a:pPr>
              <a:endParaRPr lang="pt-BR" sz="1800" b="1">
                <a:solidFill>
                  <a:srgbClr val="006600"/>
                </a:solidFill>
                <a:effectLst>
                  <a:outerShdw blurRad="38100" dist="38100" dir="2700000" algn="tl">
                    <a:srgbClr val="000000"/>
                  </a:outerShdw>
                </a:effectLst>
                <a:latin typeface="Trebuchet MS" pitchFamily="34" charset="0"/>
                <a:cs typeface="Times New Roman" pitchFamily="18" charset="0"/>
              </a:endParaRPr>
            </a:p>
          </p:txBody>
        </p:sp>
      </p:grpSp>
      <p:pic>
        <p:nvPicPr>
          <p:cNvPr id="5" name="Picture 7" descr="WBLogoAntigo"/>
          <p:cNvPicPr preferRelativeResize="0">
            <a:picLocks noChangeAspect="1" noChangeArrowheads="1"/>
          </p:cNvPicPr>
          <p:nvPr/>
        </p:nvPicPr>
        <p:blipFill>
          <a:blip r:embed="rId3" cstate="print"/>
          <a:srcRect/>
          <a:stretch>
            <a:fillRect/>
          </a:stretch>
        </p:blipFill>
        <p:spPr bwMode="auto">
          <a:xfrm>
            <a:off x="533400" y="1524000"/>
            <a:ext cx="1009650" cy="1009650"/>
          </a:xfrm>
          <a:prstGeom prst="rect">
            <a:avLst/>
          </a:prstGeom>
          <a:noFill/>
          <a:ln w="12700">
            <a:solidFill>
              <a:srgbClr val="006600"/>
            </a:solidFill>
            <a:miter lim="800000"/>
            <a:headEnd/>
            <a:tailEnd/>
          </a:ln>
          <a:effectLst/>
        </p:spPr>
      </p:pic>
      <p:sp>
        <p:nvSpPr>
          <p:cNvPr id="6" name="Text Box 8"/>
          <p:cNvSpPr txBox="1">
            <a:spLocks noChangeArrowheads="1"/>
          </p:cNvSpPr>
          <p:nvPr/>
        </p:nvSpPr>
        <p:spPr bwMode="auto">
          <a:xfrm>
            <a:off x="1471613" y="1600200"/>
            <a:ext cx="7672387" cy="855663"/>
          </a:xfrm>
          <a:prstGeom prst="rect">
            <a:avLst/>
          </a:prstGeom>
          <a:noFill/>
          <a:ln w="9525">
            <a:noFill/>
            <a:miter lim="800000"/>
            <a:headEnd type="none" w="sm" len="sm"/>
            <a:tailEnd type="none" w="sm" len="sm"/>
          </a:ln>
          <a:effectLst/>
        </p:spPr>
        <p:txBody>
          <a:bodyPr>
            <a:spAutoFit/>
          </a:bodyPr>
          <a:lstStyle/>
          <a:p>
            <a:pPr algn="l">
              <a:spcBef>
                <a:spcPct val="50000"/>
              </a:spcBef>
              <a:buClr>
                <a:schemeClr val="accent2"/>
              </a:buClr>
              <a:buFont typeface="Wingdings" pitchFamily="2" charset="2"/>
              <a:buNone/>
            </a:pPr>
            <a:r>
              <a:rPr lang="en-US" sz="1800" b="1"/>
              <a:t>Banco Internacional de Reconstrucción y Fomento (BIRF</a:t>
            </a:r>
            <a:r>
              <a:rPr lang="en-US" sz="1600" b="1"/>
              <a:t>)  </a:t>
            </a:r>
            <a:r>
              <a:rPr lang="pt-BR" sz="1600" b="1">
                <a:solidFill>
                  <a:srgbClr val="006600"/>
                </a:solidFill>
                <a:latin typeface="Trebuchet MS" pitchFamily="34" charset="0"/>
                <a:cs typeface="Times New Roman" pitchFamily="18" charset="0"/>
              </a:rPr>
              <a:t>Creado en 1945 (préstamos a gobiernos de países de ingresos medianos y paises pobres con capacidad de crédito)</a:t>
            </a:r>
          </a:p>
        </p:txBody>
      </p:sp>
      <p:pic>
        <p:nvPicPr>
          <p:cNvPr id="7" name="Picture 9" descr="IDALogo"/>
          <p:cNvPicPr preferRelativeResize="0">
            <a:picLocks noChangeAspect="1" noChangeArrowheads="1"/>
          </p:cNvPicPr>
          <p:nvPr/>
        </p:nvPicPr>
        <p:blipFill>
          <a:blip r:embed="rId4" cstate="print"/>
          <a:srcRect/>
          <a:stretch>
            <a:fillRect/>
          </a:stretch>
        </p:blipFill>
        <p:spPr bwMode="auto">
          <a:xfrm>
            <a:off x="1981200" y="3581400"/>
            <a:ext cx="915988" cy="1017588"/>
          </a:xfrm>
          <a:prstGeom prst="rect">
            <a:avLst/>
          </a:prstGeom>
          <a:noFill/>
          <a:ln w="12700">
            <a:solidFill>
              <a:srgbClr val="006600"/>
            </a:solidFill>
            <a:miter lim="800000"/>
            <a:headEnd/>
            <a:tailEnd/>
          </a:ln>
          <a:effectLst/>
        </p:spPr>
      </p:pic>
      <p:sp>
        <p:nvSpPr>
          <p:cNvPr id="8" name="Text Box 10"/>
          <p:cNvSpPr txBox="1">
            <a:spLocks noChangeArrowheads="1"/>
          </p:cNvSpPr>
          <p:nvPr/>
        </p:nvSpPr>
        <p:spPr bwMode="auto">
          <a:xfrm>
            <a:off x="2971800" y="3657600"/>
            <a:ext cx="5395913" cy="855663"/>
          </a:xfrm>
          <a:prstGeom prst="rect">
            <a:avLst/>
          </a:prstGeom>
          <a:noFill/>
          <a:ln w="9525">
            <a:noFill/>
            <a:miter lim="800000"/>
            <a:headEnd type="none" w="sm" len="sm"/>
            <a:tailEnd type="none" w="sm" len="sm"/>
          </a:ln>
          <a:effectLst/>
        </p:spPr>
        <p:txBody>
          <a:bodyPr>
            <a:spAutoFit/>
          </a:bodyPr>
          <a:lstStyle/>
          <a:p>
            <a:pPr algn="l">
              <a:spcBef>
                <a:spcPct val="50000"/>
              </a:spcBef>
              <a:buClr>
                <a:schemeClr val="accent2"/>
              </a:buClr>
              <a:buFont typeface="Wingdings" pitchFamily="2" charset="2"/>
              <a:buNone/>
            </a:pPr>
            <a:r>
              <a:rPr lang="en-US" sz="1800" b="1"/>
              <a:t>Asociación Internacional de Fomento (AIF</a:t>
            </a:r>
            <a:r>
              <a:rPr lang="en-US" sz="1600" b="1"/>
              <a:t>),</a:t>
            </a:r>
            <a:r>
              <a:rPr lang="pt-BR" sz="1600" b="1">
                <a:solidFill>
                  <a:srgbClr val="006600"/>
                </a:solidFill>
                <a:latin typeface="Trebuchet MS" pitchFamily="34" charset="0"/>
                <a:cs typeface="Times New Roman" pitchFamily="18" charset="0"/>
              </a:rPr>
              <a:t>1960 (préstamos sin interes y donaciones a los paises más pobres sin capacidad de crédito)</a:t>
            </a:r>
          </a:p>
        </p:txBody>
      </p:sp>
      <p:grpSp>
        <p:nvGrpSpPr>
          <p:cNvPr id="9" name="Group 11"/>
          <p:cNvGrpSpPr>
            <a:grpSpLocks/>
          </p:cNvGrpSpPr>
          <p:nvPr/>
        </p:nvGrpSpPr>
        <p:grpSpPr bwMode="auto">
          <a:xfrm>
            <a:off x="3200400" y="5562600"/>
            <a:ext cx="1020763" cy="1036638"/>
            <a:chOff x="3053" y="3504"/>
            <a:chExt cx="643" cy="653"/>
          </a:xfrm>
        </p:grpSpPr>
        <p:sp>
          <p:nvSpPr>
            <p:cNvPr id="10" name="Rectangle 12"/>
            <p:cNvSpPr>
              <a:spLocks noChangeArrowheads="1"/>
            </p:cNvSpPr>
            <p:nvPr/>
          </p:nvSpPr>
          <p:spPr bwMode="auto">
            <a:xfrm>
              <a:off x="3053" y="3504"/>
              <a:ext cx="643" cy="653"/>
            </a:xfrm>
            <a:prstGeom prst="rect">
              <a:avLst/>
            </a:prstGeom>
            <a:solidFill>
              <a:srgbClr val="FFFFFF"/>
            </a:solidFill>
            <a:ln w="12700">
              <a:solidFill>
                <a:srgbClr val="006600"/>
              </a:solidFill>
              <a:miter lim="800000"/>
              <a:headEnd type="none" w="sm" len="sm"/>
              <a:tailEnd type="none" w="sm" len="sm"/>
            </a:ln>
            <a:effectLst/>
          </p:spPr>
          <p:txBody>
            <a:bodyPr wrap="none" anchor="ctr"/>
            <a:lstStyle/>
            <a:p>
              <a:endParaRPr lang="en-US"/>
            </a:p>
          </p:txBody>
        </p:sp>
        <p:pic>
          <p:nvPicPr>
            <p:cNvPr id="11" name="Picture 13" descr="MigaLogo"/>
            <p:cNvPicPr preferRelativeResize="0">
              <a:picLocks noChangeAspect="1" noChangeArrowheads="1"/>
            </p:cNvPicPr>
            <p:nvPr/>
          </p:nvPicPr>
          <p:blipFill>
            <a:blip r:embed="rId5" cstate="print"/>
            <a:srcRect/>
            <a:stretch>
              <a:fillRect/>
            </a:stretch>
          </p:blipFill>
          <p:spPr bwMode="auto">
            <a:xfrm>
              <a:off x="3088" y="3546"/>
              <a:ext cx="582" cy="582"/>
            </a:xfrm>
            <a:prstGeom prst="rect">
              <a:avLst/>
            </a:prstGeom>
            <a:noFill/>
            <a:ln w="12700">
              <a:noFill/>
              <a:miter lim="800000"/>
              <a:headEnd/>
              <a:tailEnd/>
            </a:ln>
            <a:effectLst/>
          </p:spPr>
        </p:pic>
      </p:grpSp>
      <p:sp>
        <p:nvSpPr>
          <p:cNvPr id="12" name="Text Box 14"/>
          <p:cNvSpPr txBox="1">
            <a:spLocks noChangeArrowheads="1"/>
          </p:cNvSpPr>
          <p:nvPr/>
        </p:nvSpPr>
        <p:spPr bwMode="auto">
          <a:xfrm>
            <a:off x="4343400" y="5867400"/>
            <a:ext cx="4800600" cy="793750"/>
          </a:xfrm>
          <a:prstGeom prst="rect">
            <a:avLst/>
          </a:prstGeom>
          <a:noFill/>
          <a:ln w="9525">
            <a:noFill/>
            <a:miter lim="800000"/>
            <a:headEnd type="none" w="sm" len="sm"/>
            <a:tailEnd type="none" w="sm" len="sm"/>
          </a:ln>
          <a:effectLst/>
        </p:spPr>
        <p:txBody>
          <a:bodyPr>
            <a:spAutoFit/>
          </a:bodyPr>
          <a:lstStyle/>
          <a:p>
            <a:pPr algn="l">
              <a:spcBef>
                <a:spcPct val="50000"/>
              </a:spcBef>
              <a:buClr>
                <a:schemeClr val="accent2"/>
              </a:buClr>
              <a:buFont typeface="Wingdings" pitchFamily="2" charset="2"/>
              <a:buNone/>
            </a:pPr>
            <a:r>
              <a:rPr lang="pt-BR" sz="1600" b="1">
                <a:latin typeface="Trebuchet MS" pitchFamily="34" charset="0"/>
                <a:cs typeface="Times New Roman" pitchFamily="18" charset="0"/>
              </a:rPr>
              <a:t>Organismo Multilateral de Garantia de Inversiones (OMGI</a:t>
            </a:r>
            <a:r>
              <a:rPr lang="pt-BR" sz="1400" b="1">
                <a:latin typeface="Trebuchet MS" pitchFamily="34" charset="0"/>
                <a:cs typeface="Times New Roman" pitchFamily="18" charset="0"/>
              </a:rPr>
              <a:t>),</a:t>
            </a:r>
            <a:r>
              <a:rPr lang="pt-BR" sz="1400" b="1">
                <a:solidFill>
                  <a:srgbClr val="006600"/>
                </a:solidFill>
                <a:latin typeface="Trebuchet MS" pitchFamily="34" charset="0"/>
                <a:cs typeface="Times New Roman" pitchFamily="18" charset="0"/>
              </a:rPr>
              <a:t>1988, proteje a los inversionistas extranjeros contra daños de riesgos no comerciales</a:t>
            </a:r>
            <a:endParaRPr lang="pt-BR" sz="1800" b="1">
              <a:solidFill>
                <a:srgbClr val="006600"/>
              </a:solidFill>
              <a:effectLst>
                <a:outerShdw blurRad="38100" dist="38100" dir="2700000" algn="tl">
                  <a:srgbClr val="000000"/>
                </a:outerShdw>
              </a:effectLst>
              <a:latin typeface="Trebuchet MS" pitchFamily="34" charset="0"/>
              <a:cs typeface="Times New Roman" pitchFamily="18" charset="0"/>
            </a:endParaRPr>
          </a:p>
        </p:txBody>
      </p:sp>
      <p:pic>
        <p:nvPicPr>
          <p:cNvPr id="13" name="Picture 15" descr="IFCLogo"/>
          <p:cNvPicPr preferRelativeResize="0">
            <a:picLocks noChangeAspect="1" noChangeArrowheads="1"/>
          </p:cNvPicPr>
          <p:nvPr/>
        </p:nvPicPr>
        <p:blipFill>
          <a:blip r:embed="rId6" cstate="print"/>
          <a:srcRect/>
          <a:stretch>
            <a:fillRect/>
          </a:stretch>
        </p:blipFill>
        <p:spPr bwMode="auto">
          <a:xfrm>
            <a:off x="1295400" y="2590800"/>
            <a:ext cx="1017588" cy="1017588"/>
          </a:xfrm>
          <a:prstGeom prst="rect">
            <a:avLst/>
          </a:prstGeom>
          <a:noFill/>
          <a:ln w="12700">
            <a:solidFill>
              <a:srgbClr val="006600"/>
            </a:solidFill>
            <a:miter lim="800000"/>
            <a:headEnd/>
            <a:tailEnd/>
          </a:ln>
          <a:effectLst/>
        </p:spPr>
      </p:pic>
      <p:pic>
        <p:nvPicPr>
          <p:cNvPr id="14" name="Picture 17" descr="ICSIDLogo"/>
          <p:cNvPicPr>
            <a:picLocks noChangeAspect="1" noChangeArrowheads="1"/>
          </p:cNvPicPr>
          <p:nvPr/>
        </p:nvPicPr>
        <p:blipFill>
          <a:blip r:embed="rId7" cstate="print"/>
          <a:srcRect/>
          <a:stretch>
            <a:fillRect/>
          </a:stretch>
        </p:blipFill>
        <p:spPr bwMode="auto">
          <a:xfrm>
            <a:off x="2514600" y="4572000"/>
            <a:ext cx="1052513" cy="1052513"/>
          </a:xfrm>
          <a:prstGeom prst="rect">
            <a:avLst/>
          </a:prstGeom>
          <a:solidFill>
            <a:srgbClr val="F91C05"/>
          </a:solidFill>
          <a:effectLst/>
        </p:spPr>
      </p:pic>
      <p:sp>
        <p:nvSpPr>
          <p:cNvPr id="15" name="Text Box 18"/>
          <p:cNvSpPr txBox="1">
            <a:spLocks noChangeArrowheads="1"/>
          </p:cNvSpPr>
          <p:nvPr/>
        </p:nvSpPr>
        <p:spPr bwMode="auto">
          <a:xfrm>
            <a:off x="3733800" y="4648200"/>
            <a:ext cx="5102225" cy="1006475"/>
          </a:xfrm>
          <a:prstGeom prst="rect">
            <a:avLst/>
          </a:prstGeom>
          <a:noFill/>
          <a:ln w="9525">
            <a:noFill/>
            <a:miter lim="800000"/>
            <a:headEnd type="none" w="sm" len="sm"/>
            <a:tailEnd type="none" w="sm" len="sm"/>
          </a:ln>
          <a:effectLst/>
        </p:spPr>
        <p:txBody>
          <a:bodyPr>
            <a:spAutoFit/>
          </a:bodyPr>
          <a:lstStyle/>
          <a:p>
            <a:pPr algn="l">
              <a:spcBef>
                <a:spcPct val="50000"/>
              </a:spcBef>
              <a:buClr>
                <a:schemeClr val="accent2"/>
              </a:buClr>
              <a:buFont typeface="Wingdings" pitchFamily="2" charset="2"/>
              <a:buNone/>
            </a:pPr>
            <a:r>
              <a:rPr lang="pt-BR" sz="1600" b="1">
                <a:latin typeface="Trebuchet MS" pitchFamily="34" charset="0"/>
                <a:cs typeface="Times New Roman" pitchFamily="18" charset="0"/>
              </a:rPr>
              <a:t>Centro Internacional para Arreglo de Diferencias Relativas a Inversiones (</a:t>
            </a:r>
            <a:r>
              <a:rPr lang="pt-BR" sz="1600" b="1" u="sng">
                <a:latin typeface="Trebuchet MS" pitchFamily="34" charset="0"/>
                <a:cs typeface="Times New Roman" pitchFamily="18" charset="0"/>
              </a:rPr>
              <a:t>CIADI</a:t>
            </a:r>
            <a:r>
              <a:rPr lang="pt-BR" sz="1600" b="1">
                <a:solidFill>
                  <a:srgbClr val="006600"/>
                </a:solidFill>
                <a:latin typeface="Trebuchet MS" pitchFamily="34" charset="0"/>
                <a:cs typeface="Times New Roman" pitchFamily="18" charset="0"/>
              </a:rPr>
              <a:t>),</a:t>
            </a:r>
            <a:r>
              <a:rPr lang="pt-BR" sz="1400" b="1">
                <a:solidFill>
                  <a:srgbClr val="006600"/>
                </a:solidFill>
                <a:latin typeface="Trebuchet MS" pitchFamily="34" charset="0"/>
                <a:cs typeface="Times New Roman" pitchFamily="18" charset="0"/>
              </a:rPr>
              <a:t> 1966 (facilita la resolución de diferencias entre gobiernos e inversionistas extranjeros)</a:t>
            </a:r>
            <a:endParaRPr lang="pt-BR" sz="1600" b="1">
              <a:solidFill>
                <a:srgbClr val="006600"/>
              </a:solidFill>
              <a:effectLst>
                <a:outerShdw blurRad="38100" dist="38100" dir="2700000" algn="tl">
                  <a:srgbClr val="000000"/>
                </a:outerShdw>
              </a:effectLst>
              <a:latin typeface="Trebuchet MS" pitchFamily="34" charset="0"/>
              <a:cs typeface="Times New Roman" pitchFamily="18" charset="0"/>
            </a:endParaRPr>
          </a:p>
        </p:txBody>
      </p:sp>
      <p:sp>
        <p:nvSpPr>
          <p:cNvPr id="16" name="Rectangle 19"/>
          <p:cNvSpPr>
            <a:spLocks noChangeArrowheads="1"/>
          </p:cNvSpPr>
          <p:nvPr/>
        </p:nvSpPr>
        <p:spPr bwMode="auto">
          <a:xfrm>
            <a:off x="0" y="457200"/>
            <a:ext cx="7543800" cy="457200"/>
          </a:xfrm>
          <a:prstGeom prst="rect">
            <a:avLst/>
          </a:prstGeom>
          <a:solidFill>
            <a:schemeClr val="folHlink">
              <a:alpha val="0"/>
            </a:schemeClr>
          </a:solidFill>
          <a:ln w="44450">
            <a:noFill/>
            <a:miter lim="800000"/>
            <a:headEnd/>
            <a:tailEnd/>
          </a:ln>
          <a:effectLst/>
        </p:spPr>
        <p:txBody>
          <a:bodyPr lIns="92075" tIns="46038" rIns="92075" bIns="46038">
            <a:spAutoFit/>
          </a:bodyPr>
          <a:lstStyle/>
          <a:p>
            <a:endParaRPr lang="en-US" b="1">
              <a:solidFill>
                <a:schemeClr val="bg1"/>
              </a:solidFill>
              <a:effectLst>
                <a:outerShdw blurRad="38100" dist="38100" dir="2700000" algn="tl">
                  <a:srgbClr val="C0C0C0"/>
                </a:outerShdw>
              </a:effectLst>
              <a:latin typeface="Comic Sans MS" pitchFamily="66" charset="0"/>
              <a:cs typeface="Times New Roman" pitchFamily="18" charset="0"/>
            </a:endParaRPr>
          </a:p>
        </p:txBody>
      </p:sp>
      <p:sp>
        <p:nvSpPr>
          <p:cNvPr id="17" name="WordArt 20"/>
          <p:cNvSpPr>
            <a:spLocks noChangeArrowheads="1" noChangeShapeType="1" noTextEdit="1"/>
          </p:cNvSpPr>
          <p:nvPr/>
        </p:nvSpPr>
        <p:spPr bwMode="auto">
          <a:xfrm>
            <a:off x="3124200" y="304800"/>
            <a:ext cx="2438400" cy="990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l"/>
            <a:r>
              <a:rPr lang="en-US" kern="10">
                <a:ln w="9525">
                  <a:round/>
                  <a:headEnd/>
                  <a:tailEnd/>
                </a:ln>
                <a:solidFill>
                  <a:srgbClr val="FFFF00"/>
                </a:solidFill>
                <a:latin typeface="Arial"/>
                <a:cs typeface="Arial"/>
              </a:rPr>
              <a:t>Grupo </a:t>
            </a:r>
          </a:p>
          <a:p>
            <a:pPr algn="l"/>
            <a:r>
              <a:rPr lang="en-US" kern="10">
                <a:ln w="9525">
                  <a:round/>
                  <a:headEnd/>
                  <a:tailEnd/>
                </a:ln>
                <a:solidFill>
                  <a:srgbClr val="FFFF00"/>
                </a:solidFill>
                <a:latin typeface="Arial"/>
                <a:cs typeface="Arial"/>
              </a:rPr>
              <a:t>Banco Mundial</a:t>
            </a:r>
          </a:p>
        </p:txBody>
      </p:sp>
      <p:sp>
        <p:nvSpPr>
          <p:cNvPr id="18" name="Rectangle 22"/>
          <p:cNvSpPr>
            <a:spLocks noChangeArrowheads="1"/>
          </p:cNvSpPr>
          <p:nvPr/>
        </p:nvSpPr>
        <p:spPr bwMode="auto">
          <a:xfrm>
            <a:off x="2362200" y="2727325"/>
            <a:ext cx="5454650" cy="611188"/>
          </a:xfrm>
          <a:prstGeom prst="rect">
            <a:avLst/>
          </a:prstGeom>
          <a:noFill/>
          <a:ln w="12700">
            <a:noFill/>
            <a:miter lim="800000"/>
            <a:headEnd/>
            <a:tailEnd/>
          </a:ln>
          <a:effectLst/>
        </p:spPr>
        <p:txBody>
          <a:bodyPr wrap="none" anchor="ctr">
            <a:spAutoFit/>
          </a:bodyPr>
          <a:lstStyle/>
          <a:p>
            <a:pPr algn="l"/>
            <a:r>
              <a:rPr lang="en-US" sz="1800" b="1"/>
              <a:t>Corporación Financiera Internacional (CFI),</a:t>
            </a:r>
            <a:r>
              <a:rPr lang="en-US" sz="1800"/>
              <a:t> 1956</a:t>
            </a:r>
          </a:p>
          <a:p>
            <a:pPr algn="l"/>
            <a:r>
              <a:rPr lang="en-US" sz="1600" b="1">
                <a:solidFill>
                  <a:srgbClr val="4D8F55"/>
                </a:solidFill>
              </a:rPr>
              <a:t>Apoyo al sector privado</a:t>
            </a:r>
            <a:r>
              <a:rPr lang="en-US" sz="1600" b="1">
                <a:solidFill>
                  <a:srgbClr val="3408D4"/>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371600" y="476250"/>
            <a:ext cx="7086600" cy="1276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mj-lt"/>
                <a:ea typeface="+mj-ea"/>
                <a:cs typeface="+mj-cs"/>
              </a:rPr>
              <a:t>Quien puede solicitar préstamos al Grupo del Banco Mundial?</a:t>
            </a:r>
            <a:endParaRPr kumimoji="0" lang="en-US" sz="3600" b="1" i="0" u="none" strike="noStrike" kern="1200" cap="none" spc="0" normalizeH="0" baseline="0" noProof="0">
              <a:ln>
                <a:noFill/>
              </a:ln>
              <a:solidFill>
                <a:schemeClr val="tx1"/>
              </a:solidFill>
              <a:effectLst/>
              <a:uLnTx/>
              <a:uFillTx/>
              <a:latin typeface="+mj-lt"/>
              <a:ea typeface="+mj-ea"/>
              <a:cs typeface="+mj-cs"/>
            </a:endParaRPr>
          </a:p>
        </p:txBody>
      </p:sp>
      <p:sp>
        <p:nvSpPr>
          <p:cNvPr id="3" name="Rectangle 5"/>
          <p:cNvSpPr txBox="1">
            <a:spLocks noChangeArrowheads="1"/>
          </p:cNvSpPr>
          <p:nvPr/>
        </p:nvSpPr>
        <p:spPr>
          <a:xfrm>
            <a:off x="685800" y="1981200"/>
            <a:ext cx="77724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smtClean="0">
                <a:ln>
                  <a:noFill/>
                </a:ln>
                <a:solidFill>
                  <a:schemeClr val="tx1"/>
                </a:solidFill>
                <a:effectLst/>
                <a:uLnTx/>
                <a:uFillTx/>
                <a:latin typeface="+mn-lt"/>
                <a:ea typeface="+mn-ea"/>
                <a:cs typeface="+mn-cs"/>
              </a:rPr>
              <a:t>El Banco Mundial (BIRF) solo presta a los </a:t>
            </a:r>
            <a:r>
              <a:rPr kumimoji="0" lang="en-US" sz="2400" b="1" i="0" u="none" strike="noStrike" kern="1200" cap="none" spc="0" normalizeH="0" baseline="0" noProof="0" smtClean="0">
                <a:ln>
                  <a:noFill/>
                </a:ln>
                <a:solidFill>
                  <a:schemeClr val="accent1"/>
                </a:solidFill>
                <a:effectLst/>
                <a:uLnTx/>
                <a:uFillTx/>
                <a:latin typeface="+mn-lt"/>
                <a:ea typeface="+mn-ea"/>
                <a:cs typeface="+mn-cs"/>
              </a:rPr>
              <a:t>gobiernos </a:t>
            </a:r>
            <a:r>
              <a:rPr kumimoji="0" lang="en-US" sz="2400" b="1" i="0" u="none" strike="noStrike" kern="1200" cap="none" spc="0" normalizeH="0" baseline="0" noProof="0" smtClean="0">
                <a:ln>
                  <a:noFill/>
                </a:ln>
                <a:solidFill>
                  <a:schemeClr val="tx1"/>
                </a:solidFill>
                <a:effectLst/>
                <a:uLnTx/>
                <a:uFillTx/>
                <a:latin typeface="+mn-lt"/>
                <a:ea typeface="+mn-ea"/>
                <a:cs typeface="+mn-cs"/>
              </a:rPr>
              <a:t>miembros del BIRF (184).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smtClean="0">
                <a:ln>
                  <a:noFill/>
                </a:ln>
                <a:solidFill>
                  <a:schemeClr val="tx1"/>
                </a:solidFill>
                <a:effectLst/>
                <a:uLnTx/>
                <a:uFillTx/>
                <a:latin typeface="+mn-lt"/>
                <a:ea typeface="+mn-ea"/>
                <a:cs typeface="+mn-cs"/>
              </a:rPr>
              <a:t>La  Corporación  Financiera Internacional  (IFC) presta </a:t>
            </a:r>
            <a:r>
              <a:rPr kumimoji="0" lang="en-US" sz="2400" b="1" i="0" u="none" strike="noStrike" kern="1200" cap="none" spc="0" normalizeH="0" baseline="0" noProof="0" smtClean="0">
                <a:ln>
                  <a:noFill/>
                </a:ln>
                <a:solidFill>
                  <a:schemeClr val="accent1"/>
                </a:solidFill>
                <a:effectLst/>
                <a:uLnTx/>
                <a:uFillTx/>
                <a:latin typeface="+mn-lt"/>
                <a:ea typeface="+mn-ea"/>
                <a:cs typeface="+mn-cs"/>
              </a:rPr>
              <a:t>al sector privado</a:t>
            </a:r>
            <a:r>
              <a:rPr kumimoji="0" lang="en-US" sz="2400" b="1" i="0" u="none" strike="noStrike" kern="1200" cap="none" spc="0" normalizeH="0" baseline="0" noProof="0" smtClean="0">
                <a:ln>
                  <a:noFill/>
                </a:ln>
                <a:solidFill>
                  <a:schemeClr val="tx1"/>
                </a:solidFill>
                <a:effectLst/>
                <a:uLnTx/>
                <a:uFillTx/>
                <a:latin typeface="+mn-lt"/>
                <a:ea typeface="+mn-ea"/>
                <a:cs typeface="+mn-cs"/>
              </a:rPr>
              <a:t> de los países miembros (175).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smtClean="0">
                <a:ln>
                  <a:noFill/>
                </a:ln>
                <a:solidFill>
                  <a:schemeClr val="tx1"/>
                </a:solidFill>
                <a:effectLst/>
                <a:uLnTx/>
                <a:uFillTx/>
                <a:latin typeface="+mn-lt"/>
                <a:ea typeface="+mn-ea"/>
                <a:cs typeface="+mn-cs"/>
              </a:rPr>
              <a:t>MIGA (OMGI) contribuye a promover la inversión extranjera en los países en desarrollo proporcionando garantías a los inversionistas extranjeros contra pérdidas ocasionadas por riesgos no comerciales, como expropiación, inconvertibilidad de monedas y restricciones a las transferencias, y guerras y disturbios civiles.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1219200"/>
          </a:xfrm>
          <a:prstGeom prst="rect">
            <a:avLst/>
          </a:prstGeom>
          <a:solidFill>
            <a:srgbClr val="C8D925"/>
          </a:solidFill>
          <a:ln w="9525">
            <a:noFill/>
            <a:miter lim="800000"/>
            <a:headEnd/>
            <a:tailEnd/>
          </a:ln>
          <a:effectLst/>
        </p:spPr>
        <p:txBody>
          <a:bodyPr lIns="0" tIns="0" rIns="0" bIns="0" anchor="b"/>
          <a:lstStyle/>
          <a:p>
            <a:pPr algn="ctr"/>
            <a:r>
              <a:rPr lang="es-AR" i="1" dirty="0">
                <a:solidFill>
                  <a:schemeClr val="tx2"/>
                </a:solidFill>
                <a:effectLst>
                  <a:outerShdw blurRad="38100" dist="38100" dir="2700000" algn="tl">
                    <a:srgbClr val="000000"/>
                  </a:outerShdw>
                </a:effectLst>
                <a:latin typeface="Book Antiqua" pitchFamily="18" charset="0"/>
              </a:rPr>
              <a:t/>
            </a:r>
            <a:br>
              <a:rPr lang="es-AR" i="1" dirty="0">
                <a:solidFill>
                  <a:schemeClr val="tx2"/>
                </a:solidFill>
                <a:effectLst>
                  <a:outerShdw blurRad="38100" dist="38100" dir="2700000" algn="tl">
                    <a:srgbClr val="000000"/>
                  </a:outerShdw>
                </a:effectLst>
                <a:latin typeface="Book Antiqua" pitchFamily="18" charset="0"/>
              </a:rPr>
            </a:br>
            <a:r>
              <a:rPr lang="es-AR" sz="2000" b="1" dirty="0">
                <a:solidFill>
                  <a:schemeClr val="tx2"/>
                </a:solidFill>
                <a:latin typeface="Book Antiqua" pitchFamily="18" charset="0"/>
              </a:rPr>
              <a:t>Operaciones en Transporte Urbano</a:t>
            </a:r>
            <a:br>
              <a:rPr lang="es-AR" sz="2000" b="1" dirty="0">
                <a:solidFill>
                  <a:schemeClr val="tx2"/>
                </a:solidFill>
                <a:latin typeface="Book Antiqua" pitchFamily="18" charset="0"/>
              </a:rPr>
            </a:br>
            <a:r>
              <a:rPr lang="es-AR" sz="2000" b="1" dirty="0">
                <a:solidFill>
                  <a:schemeClr val="tx2"/>
                </a:solidFill>
                <a:latin typeface="Book Antiqua" pitchFamily="18" charset="0"/>
              </a:rPr>
              <a:t>En una tipología simplificada</a:t>
            </a:r>
            <a:r>
              <a:rPr lang="en-US" sz="2000" b="1" dirty="0">
                <a:solidFill>
                  <a:schemeClr val="tx2"/>
                </a:solidFill>
                <a:latin typeface="Book Antiqua" pitchFamily="18" charset="0"/>
              </a:rPr>
              <a:t>, </a:t>
            </a:r>
            <a:r>
              <a:rPr lang="es-AR" sz="2000" b="1" dirty="0">
                <a:solidFill>
                  <a:schemeClr val="tx2"/>
                </a:solidFill>
                <a:latin typeface="Book Antiqua" pitchFamily="18" charset="0"/>
              </a:rPr>
              <a:t>las operaciones que actualmente promueve el Banco Mundial pueden ser categorizadas bajo tres tipos de </a:t>
            </a:r>
            <a:r>
              <a:rPr lang="es-AR" sz="2000" b="1" dirty="0" err="1">
                <a:solidFill>
                  <a:schemeClr val="tx2"/>
                </a:solidFill>
                <a:latin typeface="Book Antiqua" pitchFamily="18" charset="0"/>
              </a:rPr>
              <a:t>projectos</a:t>
            </a:r>
            <a:endParaRPr lang="en-US" sz="2000" b="1" dirty="0">
              <a:solidFill>
                <a:schemeClr val="tx2"/>
              </a:solidFill>
              <a:latin typeface="Book Antiqua" pitchFamily="18" charset="0"/>
            </a:endParaRPr>
          </a:p>
        </p:txBody>
      </p:sp>
      <p:sp>
        <p:nvSpPr>
          <p:cNvPr id="3" name="Text Box 5"/>
          <p:cNvSpPr txBox="1">
            <a:spLocks noChangeArrowheads="1"/>
          </p:cNvSpPr>
          <p:nvPr/>
        </p:nvSpPr>
        <p:spPr bwMode="auto">
          <a:xfrm>
            <a:off x="2209800" y="2209800"/>
            <a:ext cx="2209800" cy="2743200"/>
          </a:xfrm>
          <a:prstGeom prst="rect">
            <a:avLst/>
          </a:prstGeom>
          <a:noFill/>
          <a:ln w="6350">
            <a:solidFill>
              <a:schemeClr val="tx1"/>
            </a:solidFill>
            <a:miter lim="800000"/>
            <a:headEnd/>
            <a:tailEnd/>
          </a:ln>
          <a:effectLst/>
        </p:spPr>
        <p:txBody>
          <a:bodyPr tIns="91440" bIns="91440"/>
          <a:lstStyle/>
          <a:p>
            <a:pPr marL="236538" indent="-236538" algn="l">
              <a:spcBef>
                <a:spcPct val="50000"/>
              </a:spcBef>
              <a:buClr>
                <a:schemeClr val="folHlink"/>
              </a:buClr>
              <a:buFont typeface="Webdings" pitchFamily="18" charset="2"/>
              <a:buChar char="4"/>
            </a:pPr>
            <a:r>
              <a:rPr lang="es-AR" sz="1200" b="1"/>
              <a:t>Varias cuidades en un sólo país</a:t>
            </a:r>
            <a:endParaRPr lang="en-US" sz="1200" b="1"/>
          </a:p>
          <a:p>
            <a:pPr marL="236538" indent="-236538" algn="l">
              <a:spcBef>
                <a:spcPct val="50000"/>
              </a:spcBef>
              <a:buClr>
                <a:schemeClr val="folHlink"/>
              </a:buClr>
              <a:buFont typeface="Webdings" pitchFamily="18" charset="2"/>
              <a:buChar char="4"/>
            </a:pPr>
            <a:r>
              <a:rPr lang="es-AR" sz="1200" b="1"/>
              <a:t>Fortalecer la autoridad nacional y las autoridades locales</a:t>
            </a:r>
            <a:endParaRPr lang="en-US" sz="1200" b="1"/>
          </a:p>
          <a:p>
            <a:pPr marL="236538" indent="-236538" algn="l">
              <a:spcBef>
                <a:spcPct val="50000"/>
              </a:spcBef>
              <a:buClr>
                <a:schemeClr val="folHlink"/>
              </a:buClr>
              <a:buFont typeface="Webdings" pitchFamily="18" charset="2"/>
              <a:buChar char="4"/>
            </a:pPr>
            <a:r>
              <a:rPr lang="es-AR" sz="1200" b="1"/>
              <a:t>Desarrollo urbano mixto y transporte urbano</a:t>
            </a:r>
            <a:endParaRPr lang="en-US" sz="1200" b="1"/>
          </a:p>
          <a:p>
            <a:pPr marL="236538" indent="-236538" algn="l">
              <a:spcBef>
                <a:spcPct val="50000"/>
              </a:spcBef>
              <a:buClr>
                <a:schemeClr val="folHlink"/>
              </a:buClr>
              <a:buFont typeface="Webdings" pitchFamily="18" charset="2"/>
              <a:buChar char="4"/>
            </a:pPr>
            <a:r>
              <a:rPr lang="es-AR" sz="1200" b="1"/>
              <a:t>Ej.</a:t>
            </a:r>
            <a:r>
              <a:rPr lang="en-US" sz="1200" b="1"/>
              <a:t>.: </a:t>
            </a:r>
            <a:r>
              <a:rPr lang="es-AR" sz="1200" b="1"/>
              <a:t>nuevas rutas</a:t>
            </a:r>
            <a:r>
              <a:rPr lang="en-US" sz="1200" b="1"/>
              <a:t>, </a:t>
            </a:r>
            <a:r>
              <a:rPr lang="es-AR" sz="1200" b="1"/>
              <a:t>p</a:t>
            </a:r>
            <a:r>
              <a:rPr lang="en-US" sz="1200" b="1"/>
              <a:t>avi</a:t>
            </a:r>
            <a:r>
              <a:rPr lang="es-AR" sz="1200" b="1"/>
              <a:t>mentación</a:t>
            </a:r>
            <a:r>
              <a:rPr lang="en-US" sz="1200" b="1"/>
              <a:t>, </a:t>
            </a:r>
            <a:r>
              <a:rPr lang="es-AR" sz="1200" b="1"/>
              <a:t>veredas</a:t>
            </a:r>
            <a:r>
              <a:rPr lang="en-US" sz="1200" b="1"/>
              <a:t>, </a:t>
            </a:r>
            <a:r>
              <a:rPr lang="es-AR" sz="1200" b="1"/>
              <a:t>iluminación</a:t>
            </a:r>
            <a:r>
              <a:rPr lang="en-US" sz="1200" b="1"/>
              <a:t> </a:t>
            </a:r>
          </a:p>
        </p:txBody>
      </p:sp>
      <p:sp>
        <p:nvSpPr>
          <p:cNvPr id="4" name="Text Box 6"/>
          <p:cNvSpPr txBox="1">
            <a:spLocks noChangeArrowheads="1"/>
          </p:cNvSpPr>
          <p:nvPr/>
        </p:nvSpPr>
        <p:spPr bwMode="auto">
          <a:xfrm>
            <a:off x="2209800" y="5105400"/>
            <a:ext cx="2209800" cy="1752600"/>
          </a:xfrm>
          <a:prstGeom prst="rect">
            <a:avLst/>
          </a:prstGeom>
          <a:solidFill>
            <a:srgbClr val="C8D925"/>
          </a:solidFill>
          <a:ln w="6350">
            <a:solidFill>
              <a:schemeClr val="tx1"/>
            </a:solidFill>
            <a:miter lim="800000"/>
            <a:headEnd/>
            <a:tailEnd/>
          </a:ln>
          <a:effectLst/>
        </p:spPr>
        <p:txBody>
          <a:bodyPr tIns="91440" bIns="91440"/>
          <a:lstStyle/>
          <a:p>
            <a:pPr marL="236538" indent="-236538" algn="l">
              <a:spcBef>
                <a:spcPct val="50000"/>
              </a:spcBef>
              <a:buClr>
                <a:schemeClr val="folHlink"/>
              </a:buClr>
              <a:buFont typeface="Webdings" pitchFamily="18" charset="2"/>
              <a:buChar char="4"/>
            </a:pPr>
            <a:r>
              <a:rPr lang="es-AR" sz="1200" b="1"/>
              <a:t>Primer y Tercer </a:t>
            </a:r>
            <a:r>
              <a:rPr lang="en-US" sz="1200" b="1"/>
              <a:t>Pro</a:t>
            </a:r>
            <a:r>
              <a:rPr lang="es-AR" sz="1200" b="1"/>
              <a:t>y</a:t>
            </a:r>
            <a:r>
              <a:rPr lang="en-US" sz="1200" b="1"/>
              <a:t>ect</a:t>
            </a:r>
            <a:r>
              <a:rPr lang="es-AR" sz="1200" b="1"/>
              <a:t>o de Transporte </a:t>
            </a:r>
            <a:r>
              <a:rPr lang="en-US" sz="1200" b="1"/>
              <a:t>Bra</a:t>
            </a:r>
            <a:r>
              <a:rPr lang="es-AR" sz="1200" b="1"/>
              <a:t>s</a:t>
            </a:r>
            <a:r>
              <a:rPr lang="en-US" sz="1200" b="1"/>
              <a:t>il </a:t>
            </a:r>
          </a:p>
          <a:p>
            <a:pPr marL="236538" indent="-236538" algn="l">
              <a:spcBef>
                <a:spcPct val="50000"/>
              </a:spcBef>
              <a:buClr>
                <a:schemeClr val="folHlink"/>
              </a:buClr>
              <a:buFont typeface="Webdings" pitchFamily="18" charset="2"/>
              <a:buChar char="4"/>
            </a:pPr>
            <a:r>
              <a:rPr lang="en-US" sz="1200" b="1"/>
              <a:t>Pro</a:t>
            </a:r>
            <a:r>
              <a:rPr lang="es-AR" sz="1200" b="1"/>
              <a:t>y</a:t>
            </a:r>
            <a:r>
              <a:rPr lang="en-US" sz="1200" b="1"/>
              <a:t>ect</a:t>
            </a:r>
            <a:r>
              <a:rPr lang="es-AR" sz="1200" b="1"/>
              <a:t>o de Transporte Urbano Ciudades Medianas México</a:t>
            </a:r>
          </a:p>
          <a:p>
            <a:pPr marL="236538" indent="-236538" algn="l">
              <a:spcBef>
                <a:spcPct val="50000"/>
              </a:spcBef>
              <a:buClr>
                <a:schemeClr val="folHlink"/>
              </a:buClr>
              <a:buFont typeface="Webdings" pitchFamily="18" charset="2"/>
              <a:buChar char="4"/>
            </a:pPr>
            <a:r>
              <a:rPr lang="es-AR" sz="1200" b="1"/>
              <a:t>Proyecto de SITM en Ciudades de Colombia</a:t>
            </a:r>
          </a:p>
          <a:p>
            <a:pPr marL="236538" indent="-236538" algn="l">
              <a:spcBef>
                <a:spcPct val="50000"/>
              </a:spcBef>
              <a:buClr>
                <a:schemeClr val="folHlink"/>
              </a:buClr>
              <a:buFont typeface="Webdings" pitchFamily="18" charset="2"/>
              <a:buChar char="4"/>
            </a:pPr>
            <a:endParaRPr lang="en-US" sz="1200" b="1"/>
          </a:p>
        </p:txBody>
      </p:sp>
      <p:sp>
        <p:nvSpPr>
          <p:cNvPr id="5" name="Text Box 7"/>
          <p:cNvSpPr txBox="1">
            <a:spLocks noChangeArrowheads="1"/>
          </p:cNvSpPr>
          <p:nvPr/>
        </p:nvSpPr>
        <p:spPr bwMode="auto">
          <a:xfrm>
            <a:off x="4648200" y="2209800"/>
            <a:ext cx="2209800" cy="2667000"/>
          </a:xfrm>
          <a:prstGeom prst="rect">
            <a:avLst/>
          </a:prstGeom>
          <a:noFill/>
          <a:ln w="6350">
            <a:solidFill>
              <a:schemeClr val="tx1"/>
            </a:solidFill>
            <a:miter lim="800000"/>
            <a:headEnd/>
            <a:tailEnd/>
          </a:ln>
          <a:effectLst/>
        </p:spPr>
        <p:txBody>
          <a:bodyPr tIns="91440" bIns="91440"/>
          <a:lstStyle/>
          <a:p>
            <a:pPr marL="236538" indent="-236538" algn="l">
              <a:spcBef>
                <a:spcPct val="50000"/>
              </a:spcBef>
              <a:buClr>
                <a:schemeClr val="folHlink"/>
              </a:buClr>
              <a:buFont typeface="Webdings" pitchFamily="18" charset="2"/>
              <a:buChar char="4"/>
            </a:pPr>
            <a:r>
              <a:rPr lang="es-AR" sz="1200" b="1"/>
              <a:t>Enfocando en uno o varios corredores</a:t>
            </a:r>
          </a:p>
          <a:p>
            <a:pPr marL="236538" indent="-236538" algn="l">
              <a:spcBef>
                <a:spcPct val="50000"/>
              </a:spcBef>
              <a:buClr>
                <a:schemeClr val="folHlink"/>
              </a:buClr>
              <a:buFont typeface="Webdings" pitchFamily="18" charset="2"/>
              <a:buChar char="4"/>
            </a:pPr>
            <a:r>
              <a:rPr lang="es-AR" sz="1200" b="1"/>
              <a:t>BRT o sistema ferroviario</a:t>
            </a:r>
          </a:p>
          <a:p>
            <a:pPr marL="236538" indent="-236538" algn="l">
              <a:spcBef>
                <a:spcPct val="50000"/>
              </a:spcBef>
              <a:buClr>
                <a:schemeClr val="folHlink"/>
              </a:buClr>
              <a:buFont typeface="Webdings" pitchFamily="18" charset="2"/>
              <a:buChar char="4"/>
            </a:pPr>
            <a:r>
              <a:rPr lang="es-AR" sz="1200" b="1"/>
              <a:t>Integración con otros modos</a:t>
            </a:r>
          </a:p>
          <a:p>
            <a:pPr marL="236538" indent="-236538" algn="l">
              <a:spcBef>
                <a:spcPct val="50000"/>
              </a:spcBef>
              <a:buClr>
                <a:schemeClr val="folHlink"/>
              </a:buClr>
              <a:buFont typeface="Webdings" pitchFamily="18" charset="2"/>
              <a:buChar char="4"/>
            </a:pPr>
            <a:r>
              <a:rPr lang="es-AR" sz="1200" b="1"/>
              <a:t>Mejoramiento urbano en las áreas contiguas</a:t>
            </a:r>
          </a:p>
          <a:p>
            <a:pPr marL="236538" indent="-236538" algn="l">
              <a:spcBef>
                <a:spcPct val="50000"/>
              </a:spcBef>
              <a:buClr>
                <a:schemeClr val="folHlink"/>
              </a:buClr>
              <a:buFont typeface="Webdings" pitchFamily="18" charset="2"/>
              <a:buChar char="4"/>
            </a:pPr>
            <a:r>
              <a:rPr lang="es-AR" sz="1200" b="1"/>
              <a:t>Participación del sector privado</a:t>
            </a:r>
          </a:p>
          <a:p>
            <a:pPr marL="236538" indent="-236538" algn="l">
              <a:spcBef>
                <a:spcPct val="50000"/>
              </a:spcBef>
              <a:buClr>
                <a:schemeClr val="folHlink"/>
              </a:buClr>
              <a:buFont typeface="Webdings" pitchFamily="18" charset="2"/>
              <a:buChar char="4"/>
            </a:pPr>
            <a:r>
              <a:rPr lang="es-AR" sz="1200" b="1"/>
              <a:t>Ciclovías y otro TNM</a:t>
            </a:r>
          </a:p>
        </p:txBody>
      </p:sp>
      <p:sp>
        <p:nvSpPr>
          <p:cNvPr id="6" name="Text Box 8"/>
          <p:cNvSpPr txBox="1">
            <a:spLocks noChangeArrowheads="1"/>
          </p:cNvSpPr>
          <p:nvPr/>
        </p:nvSpPr>
        <p:spPr bwMode="auto">
          <a:xfrm>
            <a:off x="4724400" y="5105400"/>
            <a:ext cx="2209800" cy="1752600"/>
          </a:xfrm>
          <a:prstGeom prst="rect">
            <a:avLst/>
          </a:prstGeom>
          <a:solidFill>
            <a:srgbClr val="C8D925"/>
          </a:solidFill>
          <a:ln w="6350">
            <a:solidFill>
              <a:schemeClr val="tx1"/>
            </a:solidFill>
            <a:miter lim="800000"/>
            <a:headEnd/>
            <a:tailEnd/>
          </a:ln>
          <a:effectLst/>
        </p:spPr>
        <p:txBody>
          <a:bodyPr tIns="91440" bIns="91440"/>
          <a:lstStyle/>
          <a:p>
            <a:pPr marL="236538" indent="-236538" algn="l">
              <a:spcBef>
                <a:spcPct val="50000"/>
              </a:spcBef>
              <a:buClr>
                <a:schemeClr val="folHlink"/>
              </a:buClr>
              <a:buFont typeface="Webdings" pitchFamily="18" charset="2"/>
              <a:buChar char="4"/>
            </a:pPr>
            <a:r>
              <a:rPr lang="es-AR" sz="1200" b="1" dirty="0"/>
              <a:t>Metro </a:t>
            </a:r>
            <a:r>
              <a:rPr lang="es-AR" sz="1200" b="1" dirty="0" err="1"/>
              <a:t>Linea</a:t>
            </a:r>
            <a:r>
              <a:rPr lang="es-AR" sz="1200" b="1" dirty="0"/>
              <a:t> 4 Sao Paulo</a:t>
            </a:r>
          </a:p>
          <a:p>
            <a:pPr marL="236538" indent="-236538" algn="l">
              <a:spcBef>
                <a:spcPct val="50000"/>
              </a:spcBef>
              <a:buClr>
                <a:schemeClr val="folHlink"/>
              </a:buClr>
              <a:buFont typeface="Webdings" pitchFamily="18" charset="2"/>
              <a:buChar char="4"/>
            </a:pPr>
            <a:r>
              <a:rPr lang="es-AR" sz="1200" b="1" dirty="0" err="1"/>
              <a:t>BRTs</a:t>
            </a:r>
            <a:r>
              <a:rPr lang="es-AR" sz="1200" b="1" dirty="0"/>
              <a:t> - Colombia </a:t>
            </a:r>
          </a:p>
          <a:p>
            <a:pPr marL="236538" indent="-236538" algn="l">
              <a:spcBef>
                <a:spcPct val="50000"/>
              </a:spcBef>
              <a:buClr>
                <a:schemeClr val="folHlink"/>
              </a:buClr>
              <a:buFont typeface="Webdings" pitchFamily="18" charset="2"/>
              <a:buChar char="4"/>
            </a:pPr>
            <a:r>
              <a:rPr lang="es-AR" sz="1200" b="1" dirty="0"/>
              <a:t>Descentralización ferroviaria CBTU - Brasil</a:t>
            </a:r>
          </a:p>
          <a:p>
            <a:pPr marL="236538" indent="-236538" algn="l">
              <a:spcBef>
                <a:spcPct val="50000"/>
              </a:spcBef>
              <a:buClr>
                <a:schemeClr val="folHlink"/>
              </a:buClr>
              <a:buFont typeface="Webdings" pitchFamily="18" charset="2"/>
              <a:buChar char="4"/>
            </a:pPr>
            <a:r>
              <a:rPr lang="es-AR" sz="1200" b="1" dirty="0"/>
              <a:t>Metro y ferrocarriles suburbanos - Buenos </a:t>
            </a:r>
            <a:r>
              <a:rPr lang="es-AR" sz="1200" b="1" dirty="0" smtClean="0"/>
              <a:t>Aires</a:t>
            </a:r>
          </a:p>
          <a:p>
            <a:pPr marL="236538" indent="-236538" algn="l">
              <a:spcBef>
                <a:spcPct val="50000"/>
              </a:spcBef>
              <a:buClr>
                <a:schemeClr val="folHlink"/>
              </a:buClr>
              <a:buFont typeface="Webdings" pitchFamily="18" charset="2"/>
              <a:buChar char="4"/>
            </a:pPr>
            <a:r>
              <a:rPr lang="es-AR" sz="1200" b="1" dirty="0" err="1" smtClean="0"/>
              <a:t>Mexico</a:t>
            </a:r>
            <a:r>
              <a:rPr lang="es-AR" sz="1200" b="1" dirty="0" smtClean="0"/>
              <a:t> UTTP</a:t>
            </a:r>
            <a:r>
              <a:rPr lang="es-AR" sz="1200" b="1" dirty="0" smtClean="0"/>
              <a:t> </a:t>
            </a:r>
            <a:endParaRPr lang="es-AR" sz="1200" b="1" dirty="0"/>
          </a:p>
        </p:txBody>
      </p:sp>
      <p:sp>
        <p:nvSpPr>
          <p:cNvPr id="7" name="Text Box 9"/>
          <p:cNvSpPr txBox="1">
            <a:spLocks noChangeArrowheads="1"/>
          </p:cNvSpPr>
          <p:nvPr/>
        </p:nvSpPr>
        <p:spPr bwMode="auto">
          <a:xfrm>
            <a:off x="6934200" y="2209800"/>
            <a:ext cx="2209800" cy="2667000"/>
          </a:xfrm>
          <a:prstGeom prst="rect">
            <a:avLst/>
          </a:prstGeom>
          <a:noFill/>
          <a:ln w="6350">
            <a:solidFill>
              <a:schemeClr val="tx1"/>
            </a:solidFill>
            <a:miter lim="800000"/>
            <a:headEnd/>
            <a:tailEnd/>
          </a:ln>
          <a:effectLst/>
        </p:spPr>
        <p:txBody>
          <a:bodyPr tIns="91440" bIns="91440"/>
          <a:lstStyle/>
          <a:p>
            <a:pPr marL="236538" indent="-236538" algn="l">
              <a:spcBef>
                <a:spcPct val="50000"/>
              </a:spcBef>
              <a:buClr>
                <a:schemeClr val="folHlink"/>
              </a:buClr>
              <a:buFont typeface="Webdings" pitchFamily="18" charset="2"/>
              <a:buChar char="4"/>
            </a:pPr>
            <a:r>
              <a:rPr lang="es-AR" sz="1200" b="1"/>
              <a:t>Sistema de transporte urbano integrado (integración operacional y tarifaria)</a:t>
            </a:r>
          </a:p>
          <a:p>
            <a:pPr marL="236538" indent="-236538" algn="l">
              <a:spcBef>
                <a:spcPct val="50000"/>
              </a:spcBef>
              <a:buClr>
                <a:schemeClr val="folHlink"/>
              </a:buClr>
              <a:buFont typeface="Webdings" pitchFamily="18" charset="2"/>
              <a:buChar char="4"/>
            </a:pPr>
            <a:r>
              <a:rPr lang="es-AR" sz="1200" b="1"/>
              <a:t>Asociado con la calidad del aire y políticas de desarrollo urbano</a:t>
            </a:r>
          </a:p>
          <a:p>
            <a:pPr marL="236538" indent="-236538" algn="l">
              <a:spcBef>
                <a:spcPct val="50000"/>
              </a:spcBef>
              <a:buClr>
                <a:schemeClr val="folHlink"/>
              </a:buClr>
              <a:buFont typeface="Webdings" pitchFamily="18" charset="2"/>
              <a:buChar char="4"/>
            </a:pPr>
            <a:r>
              <a:rPr lang="es-AR" sz="1200" b="1"/>
              <a:t>Establecimiento de una coordinación de transporte regional</a:t>
            </a:r>
          </a:p>
          <a:p>
            <a:pPr marL="236538" indent="-236538" algn="l">
              <a:spcBef>
                <a:spcPct val="50000"/>
              </a:spcBef>
              <a:buClr>
                <a:schemeClr val="folHlink"/>
              </a:buClr>
              <a:buFont typeface="Webdings" pitchFamily="18" charset="2"/>
              <a:buChar char="4"/>
            </a:pPr>
            <a:r>
              <a:rPr lang="es-AR" sz="1200" b="1"/>
              <a:t>Participación del sector privado</a:t>
            </a:r>
          </a:p>
        </p:txBody>
      </p:sp>
      <p:sp>
        <p:nvSpPr>
          <p:cNvPr id="8" name="Text Box 10"/>
          <p:cNvSpPr txBox="1">
            <a:spLocks noChangeArrowheads="1"/>
          </p:cNvSpPr>
          <p:nvPr/>
        </p:nvSpPr>
        <p:spPr bwMode="auto">
          <a:xfrm>
            <a:off x="7010400" y="5105400"/>
            <a:ext cx="2133600" cy="1752600"/>
          </a:xfrm>
          <a:prstGeom prst="rect">
            <a:avLst/>
          </a:prstGeom>
          <a:solidFill>
            <a:srgbClr val="C8D925"/>
          </a:solidFill>
          <a:ln w="6350">
            <a:solidFill>
              <a:schemeClr val="tx1"/>
            </a:solidFill>
            <a:miter lim="800000"/>
            <a:headEnd/>
            <a:tailEnd/>
          </a:ln>
          <a:effectLst/>
        </p:spPr>
        <p:txBody>
          <a:bodyPr tIns="91440" bIns="91440"/>
          <a:lstStyle/>
          <a:p>
            <a:pPr marL="236538" indent="-236538" algn="l">
              <a:spcBef>
                <a:spcPct val="50000"/>
              </a:spcBef>
              <a:buClr>
                <a:schemeClr val="folHlink"/>
              </a:buClr>
              <a:buFont typeface="Webdings" pitchFamily="18" charset="2"/>
              <a:buChar char="4"/>
            </a:pPr>
            <a:r>
              <a:rPr lang="en-US" sz="1200" b="1"/>
              <a:t>Transantiago</a:t>
            </a:r>
            <a:r>
              <a:rPr lang="es-AR" sz="1200" b="1"/>
              <a:t> -</a:t>
            </a:r>
            <a:r>
              <a:rPr lang="en-US" sz="1200" b="1"/>
              <a:t> Chile</a:t>
            </a:r>
          </a:p>
          <a:p>
            <a:pPr marL="236538" indent="-236538" algn="l">
              <a:spcBef>
                <a:spcPct val="50000"/>
              </a:spcBef>
              <a:buClr>
                <a:schemeClr val="folHlink"/>
              </a:buClr>
              <a:buFont typeface="Webdings" pitchFamily="18" charset="2"/>
              <a:buChar char="4"/>
            </a:pPr>
            <a:endParaRPr lang="en-US" sz="1200" b="1"/>
          </a:p>
        </p:txBody>
      </p:sp>
      <p:sp>
        <p:nvSpPr>
          <p:cNvPr id="9" name="AutoShape 11"/>
          <p:cNvSpPr>
            <a:spLocks noChangeArrowheads="1"/>
          </p:cNvSpPr>
          <p:nvPr/>
        </p:nvSpPr>
        <p:spPr bwMode="auto">
          <a:xfrm>
            <a:off x="304800" y="2286000"/>
            <a:ext cx="1447800" cy="2514600"/>
          </a:xfrm>
          <a:prstGeom prst="homePlate">
            <a:avLst>
              <a:gd name="adj" fmla="val 22671"/>
            </a:avLst>
          </a:prstGeom>
          <a:solidFill>
            <a:srgbClr val="FFFF00"/>
          </a:solidFill>
          <a:ln w="12700">
            <a:solidFill>
              <a:schemeClr val="tx1"/>
            </a:solidFill>
            <a:miter lim="800000"/>
            <a:headEnd/>
            <a:tailEnd/>
          </a:ln>
          <a:effectLst>
            <a:outerShdw dist="53882" dir="2700000" algn="ctr" rotWithShape="0">
              <a:schemeClr val="tx1"/>
            </a:outerShdw>
          </a:effectLst>
        </p:spPr>
        <p:txBody>
          <a:bodyPr lIns="0" tIns="0" rIns="0" bIns="0" anchor="ctr"/>
          <a:lstStyle/>
          <a:p>
            <a:r>
              <a:rPr lang="en-US" sz="1200" b="1"/>
              <a:t>Caracter</a:t>
            </a:r>
            <a:r>
              <a:rPr lang="es-AR" sz="1200" b="1"/>
              <a:t>í</a:t>
            </a:r>
            <a:r>
              <a:rPr lang="en-US" sz="1200" b="1"/>
              <a:t>stic</a:t>
            </a:r>
            <a:r>
              <a:rPr lang="es-AR" sz="1200" b="1"/>
              <a:t>a</a:t>
            </a:r>
            <a:r>
              <a:rPr lang="en-US" sz="1200" b="1"/>
              <a:t>s</a:t>
            </a:r>
            <a:endParaRPr lang="es-AR" sz="1200" b="1"/>
          </a:p>
          <a:p>
            <a:r>
              <a:rPr lang="es-AR" sz="1200" b="1"/>
              <a:t>Principales</a:t>
            </a:r>
            <a:endParaRPr lang="en-US" sz="1200" b="1"/>
          </a:p>
        </p:txBody>
      </p:sp>
      <p:sp>
        <p:nvSpPr>
          <p:cNvPr id="10" name="AutoShape 12"/>
          <p:cNvSpPr>
            <a:spLocks noChangeArrowheads="1"/>
          </p:cNvSpPr>
          <p:nvPr/>
        </p:nvSpPr>
        <p:spPr bwMode="auto">
          <a:xfrm>
            <a:off x="304800" y="5257800"/>
            <a:ext cx="1447800" cy="1219200"/>
          </a:xfrm>
          <a:prstGeom prst="homePlate">
            <a:avLst>
              <a:gd name="adj" fmla="val 15756"/>
            </a:avLst>
          </a:prstGeom>
          <a:solidFill>
            <a:srgbClr val="FFFF00"/>
          </a:solidFill>
          <a:ln w="12700">
            <a:solidFill>
              <a:schemeClr val="tx1"/>
            </a:solidFill>
            <a:miter lim="800000"/>
            <a:headEnd/>
            <a:tailEnd/>
          </a:ln>
          <a:effectLst>
            <a:outerShdw dist="53882" dir="2700000" algn="ctr" rotWithShape="0">
              <a:schemeClr val="tx1"/>
            </a:outerShdw>
          </a:effectLst>
        </p:spPr>
        <p:txBody>
          <a:bodyPr lIns="0" tIns="0" rIns="0" bIns="0" anchor="ctr"/>
          <a:lstStyle/>
          <a:p>
            <a:r>
              <a:rPr lang="en-US" sz="1200" b="1"/>
              <a:t>Ejemplos</a:t>
            </a:r>
          </a:p>
        </p:txBody>
      </p:sp>
      <p:sp>
        <p:nvSpPr>
          <p:cNvPr id="11" name="AutoShape 13"/>
          <p:cNvSpPr>
            <a:spLocks noChangeArrowheads="1"/>
          </p:cNvSpPr>
          <p:nvPr/>
        </p:nvSpPr>
        <p:spPr bwMode="auto">
          <a:xfrm>
            <a:off x="304800" y="1295400"/>
            <a:ext cx="1447800" cy="685800"/>
          </a:xfrm>
          <a:prstGeom prst="homePlate">
            <a:avLst>
              <a:gd name="adj" fmla="val 20603"/>
            </a:avLst>
          </a:prstGeom>
          <a:solidFill>
            <a:srgbClr val="FFFF00"/>
          </a:solidFill>
          <a:ln w="12700">
            <a:solidFill>
              <a:schemeClr val="tx1"/>
            </a:solidFill>
            <a:miter lim="800000"/>
            <a:headEnd/>
            <a:tailEnd/>
          </a:ln>
          <a:effectLst>
            <a:outerShdw dist="53882" dir="2700000" algn="ctr" rotWithShape="0">
              <a:schemeClr val="tx1"/>
            </a:outerShdw>
          </a:effectLst>
        </p:spPr>
        <p:txBody>
          <a:bodyPr lIns="0" tIns="0" rIns="0" bIns="0" anchor="ctr"/>
          <a:lstStyle/>
          <a:p>
            <a:r>
              <a:rPr lang="en-US" sz="1200" b="1"/>
              <a:t>T</a:t>
            </a:r>
            <a:r>
              <a:rPr lang="es-AR" sz="1200" b="1"/>
              <a:t>ipología</a:t>
            </a:r>
            <a:endParaRPr lang="en-US" sz="1200" b="1"/>
          </a:p>
        </p:txBody>
      </p:sp>
      <p:sp>
        <p:nvSpPr>
          <p:cNvPr id="12" name="AutoShape 14"/>
          <p:cNvSpPr>
            <a:spLocks noChangeArrowheads="1"/>
          </p:cNvSpPr>
          <p:nvPr/>
        </p:nvSpPr>
        <p:spPr bwMode="auto">
          <a:xfrm>
            <a:off x="2209800" y="1295400"/>
            <a:ext cx="2133600" cy="685800"/>
          </a:xfrm>
          <a:prstGeom prst="roundRect">
            <a:avLst>
              <a:gd name="adj" fmla="val 16667"/>
            </a:avLst>
          </a:prstGeom>
          <a:solidFill>
            <a:srgbClr val="FFFF00"/>
          </a:solidFill>
          <a:ln w="9525">
            <a:solidFill>
              <a:schemeClr val="tx1"/>
            </a:solidFill>
            <a:round/>
            <a:headEnd/>
            <a:tailEnd/>
          </a:ln>
          <a:effectLst>
            <a:outerShdw dist="35921" dir="2700000" algn="ctr" rotWithShape="0">
              <a:schemeClr val="tx1"/>
            </a:outerShdw>
          </a:effectLst>
        </p:spPr>
        <p:txBody>
          <a:bodyPr lIns="45720" rIns="45720" anchor="ctr"/>
          <a:lstStyle/>
          <a:p>
            <a:r>
              <a:rPr lang="es-AR" sz="1000" b="1" dirty="0"/>
              <a:t> MEJORAS EN LOS SISTEMAS DE TRANSPORTE DE VARIAS CIUDADES</a:t>
            </a:r>
            <a:endParaRPr lang="en-US" sz="1000" b="1" dirty="0"/>
          </a:p>
        </p:txBody>
      </p:sp>
      <p:sp>
        <p:nvSpPr>
          <p:cNvPr id="13" name="AutoShape 15"/>
          <p:cNvSpPr>
            <a:spLocks noChangeArrowheads="1"/>
          </p:cNvSpPr>
          <p:nvPr/>
        </p:nvSpPr>
        <p:spPr bwMode="auto">
          <a:xfrm>
            <a:off x="4572000" y="1295400"/>
            <a:ext cx="2133600" cy="685800"/>
          </a:xfrm>
          <a:prstGeom prst="roundRect">
            <a:avLst>
              <a:gd name="adj" fmla="val 16667"/>
            </a:avLst>
          </a:prstGeom>
          <a:solidFill>
            <a:srgbClr val="FFFF00"/>
          </a:solidFill>
          <a:ln w="9525">
            <a:solidFill>
              <a:schemeClr val="tx1"/>
            </a:solidFill>
            <a:round/>
            <a:headEnd/>
            <a:tailEnd/>
          </a:ln>
          <a:effectLst>
            <a:outerShdw dist="35921" dir="2700000" algn="ctr" rotWithShape="0">
              <a:schemeClr val="tx1"/>
            </a:outerShdw>
          </a:effectLst>
        </p:spPr>
        <p:txBody>
          <a:bodyPr lIns="45720" rIns="45720" anchor="ctr"/>
          <a:lstStyle/>
          <a:p>
            <a:r>
              <a:rPr lang="es-AR" sz="1000" b="1" dirty="0"/>
              <a:t>IMPLANTACIÓN DE </a:t>
            </a:r>
            <a:r>
              <a:rPr lang="en-US" sz="1000" b="1" dirty="0"/>
              <a:t>CORR</a:t>
            </a:r>
            <a:r>
              <a:rPr lang="es-AR" sz="1000" b="1" dirty="0"/>
              <a:t>E</a:t>
            </a:r>
            <a:r>
              <a:rPr lang="en-US" sz="1000" b="1" dirty="0"/>
              <a:t>DOR</a:t>
            </a:r>
            <a:r>
              <a:rPr lang="es-AR" sz="1000" b="1" dirty="0"/>
              <a:t>E</a:t>
            </a:r>
            <a:r>
              <a:rPr lang="en-US" sz="1000" b="1" dirty="0"/>
              <a:t>S</a:t>
            </a:r>
            <a:r>
              <a:rPr lang="es-AR" sz="1000" b="1" dirty="0"/>
              <a:t> DE TRANSPORTE MASIVO EN UNA CIUDAD</a:t>
            </a:r>
            <a:endParaRPr lang="en-US" sz="1000" b="1" dirty="0"/>
          </a:p>
        </p:txBody>
      </p:sp>
      <p:sp>
        <p:nvSpPr>
          <p:cNvPr id="14" name="AutoShape 16"/>
          <p:cNvSpPr>
            <a:spLocks noChangeArrowheads="1"/>
          </p:cNvSpPr>
          <p:nvPr/>
        </p:nvSpPr>
        <p:spPr bwMode="auto">
          <a:xfrm>
            <a:off x="7010400" y="1295400"/>
            <a:ext cx="2133600" cy="685800"/>
          </a:xfrm>
          <a:prstGeom prst="roundRect">
            <a:avLst>
              <a:gd name="adj" fmla="val 16667"/>
            </a:avLst>
          </a:prstGeom>
          <a:solidFill>
            <a:srgbClr val="FFFF00"/>
          </a:solidFill>
          <a:ln w="9525">
            <a:solidFill>
              <a:schemeClr val="tx1"/>
            </a:solidFill>
            <a:round/>
            <a:headEnd/>
            <a:tailEnd/>
          </a:ln>
          <a:effectLst>
            <a:outerShdw dist="35921" dir="2700000" algn="ctr" rotWithShape="0">
              <a:schemeClr val="tx1"/>
            </a:outerShdw>
          </a:effectLst>
        </p:spPr>
        <p:txBody>
          <a:bodyPr lIns="45720" rIns="45720" anchor="ctr"/>
          <a:lstStyle/>
          <a:p>
            <a:r>
              <a:rPr lang="es-AR" sz="1000" b="1" dirty="0"/>
              <a:t>CONFORMACIÓN DE UN SISTEMA DE TRANSPORTE INTEGRADO EN UNA </a:t>
            </a:r>
            <a:r>
              <a:rPr lang="es-AR" sz="1000" b="1" dirty="0" err="1"/>
              <a:t>CiUDAD</a:t>
            </a:r>
            <a:endParaRPr lang="en-US" sz="10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ChangeAspect="1"/>
          </p:cNvGraphicFramePr>
          <p:nvPr/>
        </p:nvGraphicFramePr>
        <p:xfrm>
          <a:off x="0" y="-14505"/>
          <a:ext cx="9144000" cy="7795083"/>
        </p:xfrm>
        <a:graphic>
          <a:graphicData uri="http://schemas.openxmlformats.org/presentationml/2006/ole">
            <p:oleObj spid="_x0000_s78850" name="Document" r:id="rId3" imgW="10324882" imgH="8801259" progId="Word.Document.8">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a:spLocks noGrp="1" noChangeArrowheads="1"/>
          </p:cNvSpPr>
          <p:nvPr/>
        </p:nvSpPr>
        <p:spPr>
          <a:xfrm>
            <a:off x="0" y="38100"/>
            <a:ext cx="9144000" cy="838200"/>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ES" sz="3200" dirty="0" smtClean="0"/>
              <a:t>Círculo vicioso del transporte urbano</a:t>
            </a:r>
            <a:endParaRPr lang="es-ES" sz="3200" dirty="0"/>
          </a:p>
        </p:txBody>
      </p:sp>
      <p:sp>
        <p:nvSpPr>
          <p:cNvPr id="37" name="Freeform 36"/>
          <p:cNvSpPr>
            <a:spLocks/>
          </p:cNvSpPr>
          <p:nvPr/>
        </p:nvSpPr>
        <p:spPr bwMode="auto">
          <a:xfrm rot="-321500">
            <a:off x="2955162" y="1943101"/>
            <a:ext cx="627386" cy="677863"/>
          </a:xfrm>
          <a:custGeom>
            <a:avLst/>
            <a:gdLst/>
            <a:ahLst/>
            <a:cxnLst>
              <a:cxn ang="0">
                <a:pos x="0" y="676"/>
              </a:cxn>
              <a:cxn ang="0">
                <a:pos x="8" y="658"/>
              </a:cxn>
              <a:cxn ang="0">
                <a:pos x="16" y="644"/>
              </a:cxn>
              <a:cxn ang="0">
                <a:pos x="24" y="629"/>
              </a:cxn>
              <a:cxn ang="0">
                <a:pos x="31" y="614"/>
              </a:cxn>
              <a:cxn ang="0">
                <a:pos x="40" y="599"/>
              </a:cxn>
              <a:cxn ang="0">
                <a:pos x="50" y="583"/>
              </a:cxn>
              <a:cxn ang="0">
                <a:pos x="59" y="569"/>
              </a:cxn>
              <a:cxn ang="0">
                <a:pos x="68" y="554"/>
              </a:cxn>
              <a:cxn ang="0">
                <a:pos x="80" y="536"/>
              </a:cxn>
              <a:cxn ang="0">
                <a:pos x="93" y="518"/>
              </a:cxn>
              <a:cxn ang="0">
                <a:pos x="103" y="504"/>
              </a:cxn>
              <a:cxn ang="0">
                <a:pos x="115" y="490"/>
              </a:cxn>
              <a:cxn ang="0">
                <a:pos x="127" y="473"/>
              </a:cxn>
              <a:cxn ang="0">
                <a:pos x="141" y="456"/>
              </a:cxn>
              <a:cxn ang="0">
                <a:pos x="154" y="440"/>
              </a:cxn>
              <a:cxn ang="0">
                <a:pos x="168" y="424"/>
              </a:cxn>
              <a:cxn ang="0">
                <a:pos x="181" y="411"/>
              </a:cxn>
              <a:cxn ang="0">
                <a:pos x="198" y="392"/>
              </a:cxn>
              <a:cxn ang="0">
                <a:pos x="212" y="376"/>
              </a:cxn>
              <a:cxn ang="0">
                <a:pos x="226" y="363"/>
              </a:cxn>
              <a:cxn ang="0">
                <a:pos x="243" y="348"/>
              </a:cxn>
              <a:cxn ang="0">
                <a:pos x="255" y="337"/>
              </a:cxn>
              <a:cxn ang="0">
                <a:pos x="271" y="323"/>
              </a:cxn>
              <a:cxn ang="0">
                <a:pos x="286" y="310"/>
              </a:cxn>
              <a:cxn ang="0">
                <a:pos x="305" y="296"/>
              </a:cxn>
              <a:cxn ang="0">
                <a:pos x="320" y="284"/>
              </a:cxn>
              <a:cxn ang="0">
                <a:pos x="338" y="270"/>
              </a:cxn>
              <a:cxn ang="0">
                <a:pos x="359" y="255"/>
              </a:cxn>
              <a:cxn ang="0">
                <a:pos x="377" y="241"/>
              </a:cxn>
              <a:cxn ang="0">
                <a:pos x="398" y="227"/>
              </a:cxn>
              <a:cxn ang="0">
                <a:pos x="419" y="213"/>
              </a:cxn>
              <a:cxn ang="0">
                <a:pos x="441" y="201"/>
              </a:cxn>
              <a:cxn ang="0">
                <a:pos x="464" y="188"/>
              </a:cxn>
              <a:cxn ang="0">
                <a:pos x="484" y="179"/>
              </a:cxn>
              <a:cxn ang="0">
                <a:pos x="503" y="168"/>
              </a:cxn>
              <a:cxn ang="0">
                <a:pos x="525" y="159"/>
              </a:cxn>
              <a:cxn ang="0">
                <a:pos x="540" y="153"/>
              </a:cxn>
              <a:cxn ang="0">
                <a:pos x="474" y="0"/>
              </a:cxn>
              <a:cxn ang="0">
                <a:pos x="855" y="218"/>
              </a:cxn>
              <a:cxn ang="0">
                <a:pos x="756" y="670"/>
              </a:cxn>
              <a:cxn ang="0">
                <a:pos x="695" y="536"/>
              </a:cxn>
              <a:cxn ang="0">
                <a:pos x="669" y="548"/>
              </a:cxn>
              <a:cxn ang="0">
                <a:pos x="645" y="561"/>
              </a:cxn>
              <a:cxn ang="0">
                <a:pos x="619" y="578"/>
              </a:cxn>
              <a:cxn ang="0">
                <a:pos x="590" y="597"/>
              </a:cxn>
              <a:cxn ang="0">
                <a:pos x="568" y="613"/>
              </a:cxn>
              <a:cxn ang="0">
                <a:pos x="546" y="632"/>
              </a:cxn>
              <a:cxn ang="0">
                <a:pos x="524" y="650"/>
              </a:cxn>
              <a:cxn ang="0">
                <a:pos x="505" y="668"/>
              </a:cxn>
              <a:cxn ang="0">
                <a:pos x="488" y="688"/>
              </a:cxn>
              <a:cxn ang="0">
                <a:pos x="468" y="709"/>
              </a:cxn>
              <a:cxn ang="0">
                <a:pos x="451" y="730"/>
              </a:cxn>
              <a:cxn ang="0">
                <a:pos x="435" y="751"/>
              </a:cxn>
              <a:cxn ang="0">
                <a:pos x="420" y="770"/>
              </a:cxn>
              <a:cxn ang="0">
                <a:pos x="405" y="795"/>
              </a:cxn>
              <a:cxn ang="0">
                <a:pos x="391" y="818"/>
              </a:cxn>
              <a:cxn ang="0">
                <a:pos x="383" y="836"/>
              </a:cxn>
              <a:cxn ang="0">
                <a:pos x="373" y="853"/>
              </a:cxn>
              <a:cxn ang="0">
                <a:pos x="0" y="676"/>
              </a:cxn>
            </a:cxnLst>
            <a:rect l="0" t="0" r="r" b="b"/>
            <a:pathLst>
              <a:path w="855" h="853">
                <a:moveTo>
                  <a:pt x="0" y="676"/>
                </a:moveTo>
                <a:lnTo>
                  <a:pt x="8" y="658"/>
                </a:lnTo>
                <a:lnTo>
                  <a:pt x="16" y="644"/>
                </a:lnTo>
                <a:lnTo>
                  <a:pt x="24" y="629"/>
                </a:lnTo>
                <a:lnTo>
                  <a:pt x="31" y="614"/>
                </a:lnTo>
                <a:lnTo>
                  <a:pt x="40" y="599"/>
                </a:lnTo>
                <a:lnTo>
                  <a:pt x="50" y="583"/>
                </a:lnTo>
                <a:lnTo>
                  <a:pt x="59" y="569"/>
                </a:lnTo>
                <a:lnTo>
                  <a:pt x="68" y="554"/>
                </a:lnTo>
                <a:lnTo>
                  <a:pt x="80" y="536"/>
                </a:lnTo>
                <a:lnTo>
                  <a:pt x="93" y="518"/>
                </a:lnTo>
                <a:lnTo>
                  <a:pt x="103" y="504"/>
                </a:lnTo>
                <a:lnTo>
                  <a:pt x="115" y="490"/>
                </a:lnTo>
                <a:lnTo>
                  <a:pt x="127" y="473"/>
                </a:lnTo>
                <a:lnTo>
                  <a:pt x="141" y="456"/>
                </a:lnTo>
                <a:lnTo>
                  <a:pt x="154" y="440"/>
                </a:lnTo>
                <a:lnTo>
                  <a:pt x="168" y="424"/>
                </a:lnTo>
                <a:lnTo>
                  <a:pt x="181" y="411"/>
                </a:lnTo>
                <a:lnTo>
                  <a:pt x="198" y="392"/>
                </a:lnTo>
                <a:lnTo>
                  <a:pt x="212" y="376"/>
                </a:lnTo>
                <a:lnTo>
                  <a:pt x="226" y="363"/>
                </a:lnTo>
                <a:lnTo>
                  <a:pt x="243" y="348"/>
                </a:lnTo>
                <a:lnTo>
                  <a:pt x="255" y="337"/>
                </a:lnTo>
                <a:lnTo>
                  <a:pt x="271" y="323"/>
                </a:lnTo>
                <a:lnTo>
                  <a:pt x="286" y="310"/>
                </a:lnTo>
                <a:lnTo>
                  <a:pt x="305" y="296"/>
                </a:lnTo>
                <a:lnTo>
                  <a:pt x="320" y="284"/>
                </a:lnTo>
                <a:lnTo>
                  <a:pt x="338" y="270"/>
                </a:lnTo>
                <a:lnTo>
                  <a:pt x="359" y="255"/>
                </a:lnTo>
                <a:lnTo>
                  <a:pt x="377" y="241"/>
                </a:lnTo>
                <a:lnTo>
                  <a:pt x="398" y="227"/>
                </a:lnTo>
                <a:lnTo>
                  <a:pt x="419" y="213"/>
                </a:lnTo>
                <a:lnTo>
                  <a:pt x="441" y="201"/>
                </a:lnTo>
                <a:lnTo>
                  <a:pt x="464" y="188"/>
                </a:lnTo>
                <a:lnTo>
                  <a:pt x="484" y="179"/>
                </a:lnTo>
                <a:lnTo>
                  <a:pt x="503" y="168"/>
                </a:lnTo>
                <a:lnTo>
                  <a:pt x="525" y="159"/>
                </a:lnTo>
                <a:lnTo>
                  <a:pt x="540" y="153"/>
                </a:lnTo>
                <a:lnTo>
                  <a:pt x="474" y="0"/>
                </a:lnTo>
                <a:lnTo>
                  <a:pt x="855" y="218"/>
                </a:lnTo>
                <a:lnTo>
                  <a:pt x="756" y="670"/>
                </a:lnTo>
                <a:lnTo>
                  <a:pt x="695" y="536"/>
                </a:lnTo>
                <a:lnTo>
                  <a:pt x="669" y="548"/>
                </a:lnTo>
                <a:lnTo>
                  <a:pt x="645" y="561"/>
                </a:lnTo>
                <a:lnTo>
                  <a:pt x="619" y="578"/>
                </a:lnTo>
                <a:lnTo>
                  <a:pt x="590" y="597"/>
                </a:lnTo>
                <a:lnTo>
                  <a:pt x="568" y="613"/>
                </a:lnTo>
                <a:lnTo>
                  <a:pt x="546" y="632"/>
                </a:lnTo>
                <a:lnTo>
                  <a:pt x="524" y="650"/>
                </a:lnTo>
                <a:lnTo>
                  <a:pt x="505" y="668"/>
                </a:lnTo>
                <a:lnTo>
                  <a:pt x="488" y="688"/>
                </a:lnTo>
                <a:lnTo>
                  <a:pt x="468" y="709"/>
                </a:lnTo>
                <a:lnTo>
                  <a:pt x="451" y="730"/>
                </a:lnTo>
                <a:lnTo>
                  <a:pt x="435" y="751"/>
                </a:lnTo>
                <a:lnTo>
                  <a:pt x="420" y="770"/>
                </a:lnTo>
                <a:lnTo>
                  <a:pt x="405" y="795"/>
                </a:lnTo>
                <a:lnTo>
                  <a:pt x="391" y="818"/>
                </a:lnTo>
                <a:lnTo>
                  <a:pt x="383" y="836"/>
                </a:lnTo>
                <a:lnTo>
                  <a:pt x="373" y="853"/>
                </a:lnTo>
                <a:lnTo>
                  <a:pt x="0" y="676"/>
                </a:lnTo>
                <a:close/>
              </a:path>
            </a:pathLst>
          </a:custGeom>
          <a:solidFill>
            <a:srgbClr val="FF0000"/>
          </a:solidFill>
          <a:ln w="9525" cmpd="sng">
            <a:solidFill>
              <a:srgbClr val="000000"/>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37"/>
          <p:cNvSpPr>
            <a:spLocks/>
          </p:cNvSpPr>
          <p:nvPr/>
        </p:nvSpPr>
        <p:spPr bwMode="auto">
          <a:xfrm rot="1209065">
            <a:off x="2462635" y="4000501"/>
            <a:ext cx="627386" cy="646113"/>
          </a:xfrm>
          <a:custGeom>
            <a:avLst/>
            <a:gdLst/>
            <a:ahLst/>
            <a:cxnLst>
              <a:cxn ang="0">
                <a:pos x="680" y="814"/>
              </a:cxn>
              <a:cxn ang="0">
                <a:pos x="662" y="805"/>
              </a:cxn>
              <a:cxn ang="0">
                <a:pos x="648" y="798"/>
              </a:cxn>
              <a:cxn ang="0">
                <a:pos x="632" y="790"/>
              </a:cxn>
              <a:cxn ang="0">
                <a:pos x="618" y="782"/>
              </a:cxn>
              <a:cxn ang="0">
                <a:pos x="603" y="774"/>
              </a:cxn>
              <a:cxn ang="0">
                <a:pos x="587" y="765"/>
              </a:cxn>
              <a:cxn ang="0">
                <a:pos x="573" y="755"/>
              </a:cxn>
              <a:cxn ang="0">
                <a:pos x="558" y="746"/>
              </a:cxn>
              <a:cxn ang="0">
                <a:pos x="541" y="734"/>
              </a:cxn>
              <a:cxn ang="0">
                <a:pos x="522" y="722"/>
              </a:cxn>
              <a:cxn ang="0">
                <a:pos x="508" y="711"/>
              </a:cxn>
              <a:cxn ang="0">
                <a:pos x="494" y="699"/>
              </a:cxn>
              <a:cxn ang="0">
                <a:pos x="477" y="687"/>
              </a:cxn>
              <a:cxn ang="0">
                <a:pos x="460" y="673"/>
              </a:cxn>
              <a:cxn ang="0">
                <a:pos x="444" y="660"/>
              </a:cxn>
              <a:cxn ang="0">
                <a:pos x="428" y="646"/>
              </a:cxn>
              <a:cxn ang="0">
                <a:pos x="414" y="634"/>
              </a:cxn>
              <a:cxn ang="0">
                <a:pos x="396" y="616"/>
              </a:cxn>
              <a:cxn ang="0">
                <a:pos x="380" y="602"/>
              </a:cxn>
              <a:cxn ang="0">
                <a:pos x="367" y="587"/>
              </a:cxn>
              <a:cxn ang="0">
                <a:pos x="352" y="571"/>
              </a:cxn>
              <a:cxn ang="0">
                <a:pos x="341" y="559"/>
              </a:cxn>
              <a:cxn ang="0">
                <a:pos x="327" y="543"/>
              </a:cxn>
              <a:cxn ang="0">
                <a:pos x="314" y="528"/>
              </a:cxn>
              <a:cxn ang="0">
                <a:pos x="300" y="509"/>
              </a:cxn>
              <a:cxn ang="0">
                <a:pos x="287" y="494"/>
              </a:cxn>
              <a:cxn ang="0">
                <a:pos x="273" y="476"/>
              </a:cxn>
              <a:cxn ang="0">
                <a:pos x="258" y="455"/>
              </a:cxn>
              <a:cxn ang="0">
                <a:pos x="245" y="437"/>
              </a:cxn>
              <a:cxn ang="0">
                <a:pos x="230" y="416"/>
              </a:cxn>
              <a:cxn ang="0">
                <a:pos x="217" y="395"/>
              </a:cxn>
              <a:cxn ang="0">
                <a:pos x="205" y="373"/>
              </a:cxn>
              <a:cxn ang="0">
                <a:pos x="192" y="349"/>
              </a:cxn>
              <a:cxn ang="0">
                <a:pos x="183" y="330"/>
              </a:cxn>
              <a:cxn ang="0">
                <a:pos x="172" y="311"/>
              </a:cxn>
              <a:cxn ang="0">
                <a:pos x="163" y="290"/>
              </a:cxn>
              <a:cxn ang="0">
                <a:pos x="0" y="367"/>
              </a:cxn>
              <a:cxn ang="0">
                <a:pos x="269" y="0"/>
              </a:cxn>
              <a:cxn ang="0">
                <a:pos x="724" y="40"/>
              </a:cxn>
              <a:cxn ang="0">
                <a:pos x="541" y="122"/>
              </a:cxn>
              <a:cxn ang="0">
                <a:pos x="552" y="145"/>
              </a:cxn>
              <a:cxn ang="0">
                <a:pos x="565" y="169"/>
              </a:cxn>
              <a:cxn ang="0">
                <a:pos x="582" y="195"/>
              </a:cxn>
              <a:cxn ang="0">
                <a:pos x="601" y="224"/>
              </a:cxn>
              <a:cxn ang="0">
                <a:pos x="617" y="246"/>
              </a:cxn>
              <a:cxn ang="0">
                <a:pos x="636" y="268"/>
              </a:cxn>
              <a:cxn ang="0">
                <a:pos x="653" y="290"/>
              </a:cxn>
              <a:cxn ang="0">
                <a:pos x="672" y="309"/>
              </a:cxn>
              <a:cxn ang="0">
                <a:pos x="692" y="326"/>
              </a:cxn>
              <a:cxn ang="0">
                <a:pos x="713" y="346"/>
              </a:cxn>
              <a:cxn ang="0">
                <a:pos x="734" y="363"/>
              </a:cxn>
              <a:cxn ang="0">
                <a:pos x="754" y="379"/>
              </a:cxn>
              <a:cxn ang="0">
                <a:pos x="773" y="394"/>
              </a:cxn>
              <a:cxn ang="0">
                <a:pos x="798" y="409"/>
              </a:cxn>
              <a:cxn ang="0">
                <a:pos x="822" y="423"/>
              </a:cxn>
              <a:cxn ang="0">
                <a:pos x="840" y="431"/>
              </a:cxn>
              <a:cxn ang="0">
                <a:pos x="856" y="440"/>
              </a:cxn>
              <a:cxn ang="0">
                <a:pos x="680" y="814"/>
              </a:cxn>
            </a:cxnLst>
            <a:rect l="0" t="0" r="r" b="b"/>
            <a:pathLst>
              <a:path w="856" h="814">
                <a:moveTo>
                  <a:pt x="680" y="814"/>
                </a:moveTo>
                <a:lnTo>
                  <a:pt x="662" y="805"/>
                </a:lnTo>
                <a:lnTo>
                  <a:pt x="648" y="798"/>
                </a:lnTo>
                <a:lnTo>
                  <a:pt x="632" y="790"/>
                </a:lnTo>
                <a:lnTo>
                  <a:pt x="618" y="782"/>
                </a:lnTo>
                <a:lnTo>
                  <a:pt x="603" y="774"/>
                </a:lnTo>
                <a:lnTo>
                  <a:pt x="587" y="765"/>
                </a:lnTo>
                <a:lnTo>
                  <a:pt x="573" y="755"/>
                </a:lnTo>
                <a:lnTo>
                  <a:pt x="558" y="746"/>
                </a:lnTo>
                <a:lnTo>
                  <a:pt x="541" y="734"/>
                </a:lnTo>
                <a:lnTo>
                  <a:pt x="522" y="722"/>
                </a:lnTo>
                <a:lnTo>
                  <a:pt x="508" y="711"/>
                </a:lnTo>
                <a:lnTo>
                  <a:pt x="494" y="699"/>
                </a:lnTo>
                <a:lnTo>
                  <a:pt x="477" y="687"/>
                </a:lnTo>
                <a:lnTo>
                  <a:pt x="460" y="673"/>
                </a:lnTo>
                <a:lnTo>
                  <a:pt x="444" y="660"/>
                </a:lnTo>
                <a:lnTo>
                  <a:pt x="428" y="646"/>
                </a:lnTo>
                <a:lnTo>
                  <a:pt x="414" y="634"/>
                </a:lnTo>
                <a:lnTo>
                  <a:pt x="396" y="616"/>
                </a:lnTo>
                <a:lnTo>
                  <a:pt x="380" y="602"/>
                </a:lnTo>
                <a:lnTo>
                  <a:pt x="367" y="587"/>
                </a:lnTo>
                <a:lnTo>
                  <a:pt x="352" y="571"/>
                </a:lnTo>
                <a:lnTo>
                  <a:pt x="341" y="559"/>
                </a:lnTo>
                <a:lnTo>
                  <a:pt x="327" y="543"/>
                </a:lnTo>
                <a:lnTo>
                  <a:pt x="314" y="528"/>
                </a:lnTo>
                <a:lnTo>
                  <a:pt x="300" y="509"/>
                </a:lnTo>
                <a:lnTo>
                  <a:pt x="287" y="494"/>
                </a:lnTo>
                <a:lnTo>
                  <a:pt x="273" y="476"/>
                </a:lnTo>
                <a:lnTo>
                  <a:pt x="258" y="455"/>
                </a:lnTo>
                <a:lnTo>
                  <a:pt x="245" y="437"/>
                </a:lnTo>
                <a:lnTo>
                  <a:pt x="230" y="416"/>
                </a:lnTo>
                <a:lnTo>
                  <a:pt x="217" y="395"/>
                </a:lnTo>
                <a:lnTo>
                  <a:pt x="205" y="373"/>
                </a:lnTo>
                <a:lnTo>
                  <a:pt x="192" y="349"/>
                </a:lnTo>
                <a:lnTo>
                  <a:pt x="183" y="330"/>
                </a:lnTo>
                <a:lnTo>
                  <a:pt x="172" y="311"/>
                </a:lnTo>
                <a:lnTo>
                  <a:pt x="163" y="290"/>
                </a:lnTo>
                <a:lnTo>
                  <a:pt x="0" y="367"/>
                </a:lnTo>
                <a:lnTo>
                  <a:pt x="269" y="0"/>
                </a:lnTo>
                <a:lnTo>
                  <a:pt x="724" y="40"/>
                </a:lnTo>
                <a:lnTo>
                  <a:pt x="541" y="122"/>
                </a:lnTo>
                <a:lnTo>
                  <a:pt x="552" y="145"/>
                </a:lnTo>
                <a:lnTo>
                  <a:pt x="565" y="169"/>
                </a:lnTo>
                <a:lnTo>
                  <a:pt x="582" y="195"/>
                </a:lnTo>
                <a:lnTo>
                  <a:pt x="601" y="224"/>
                </a:lnTo>
                <a:lnTo>
                  <a:pt x="617" y="246"/>
                </a:lnTo>
                <a:lnTo>
                  <a:pt x="636" y="268"/>
                </a:lnTo>
                <a:lnTo>
                  <a:pt x="653" y="290"/>
                </a:lnTo>
                <a:lnTo>
                  <a:pt x="672" y="309"/>
                </a:lnTo>
                <a:lnTo>
                  <a:pt x="692" y="326"/>
                </a:lnTo>
                <a:lnTo>
                  <a:pt x="713" y="346"/>
                </a:lnTo>
                <a:lnTo>
                  <a:pt x="734" y="363"/>
                </a:lnTo>
                <a:lnTo>
                  <a:pt x="754" y="379"/>
                </a:lnTo>
                <a:lnTo>
                  <a:pt x="773" y="394"/>
                </a:lnTo>
                <a:lnTo>
                  <a:pt x="798" y="409"/>
                </a:lnTo>
                <a:lnTo>
                  <a:pt x="822" y="423"/>
                </a:lnTo>
                <a:lnTo>
                  <a:pt x="840" y="431"/>
                </a:lnTo>
                <a:lnTo>
                  <a:pt x="856" y="440"/>
                </a:lnTo>
                <a:lnTo>
                  <a:pt x="680" y="814"/>
                </a:lnTo>
                <a:close/>
              </a:path>
            </a:pathLst>
          </a:custGeom>
          <a:solidFill>
            <a:srgbClr val="FF0000"/>
          </a:solidFill>
          <a:ln w="9525" cmpd="sng">
            <a:solidFill>
              <a:srgbClr val="000000"/>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38"/>
          <p:cNvSpPr>
            <a:spLocks/>
          </p:cNvSpPr>
          <p:nvPr/>
        </p:nvSpPr>
        <p:spPr bwMode="auto">
          <a:xfrm rot="-569944">
            <a:off x="4362383" y="5295900"/>
            <a:ext cx="683088" cy="590550"/>
          </a:xfrm>
          <a:custGeom>
            <a:avLst/>
            <a:gdLst/>
            <a:ahLst/>
            <a:cxnLst>
              <a:cxn ang="0">
                <a:pos x="372" y="0"/>
              </a:cxn>
              <a:cxn ang="0">
                <a:pos x="295" y="191"/>
              </a:cxn>
              <a:cxn ang="0">
                <a:pos x="312" y="199"/>
              </a:cxn>
              <a:cxn ang="0">
                <a:pos x="329" y="203"/>
              </a:cxn>
              <a:cxn ang="0">
                <a:pos x="348" y="209"/>
              </a:cxn>
              <a:cxn ang="0">
                <a:pos x="369" y="214"/>
              </a:cxn>
              <a:cxn ang="0">
                <a:pos x="393" y="219"/>
              </a:cxn>
              <a:cxn ang="0">
                <a:pos x="415" y="222"/>
              </a:cxn>
              <a:cxn ang="0">
                <a:pos x="437" y="225"/>
              </a:cxn>
              <a:cxn ang="0">
                <a:pos x="462" y="229"/>
              </a:cxn>
              <a:cxn ang="0">
                <a:pos x="489" y="231"/>
              </a:cxn>
              <a:cxn ang="0">
                <a:pos x="536" y="231"/>
              </a:cxn>
              <a:cxn ang="0">
                <a:pos x="561" y="230"/>
              </a:cxn>
              <a:cxn ang="0">
                <a:pos x="583" y="228"/>
              </a:cxn>
              <a:cxn ang="0">
                <a:pos x="607" y="224"/>
              </a:cxn>
              <a:cxn ang="0">
                <a:pos x="631" y="220"/>
              </a:cxn>
              <a:cxn ang="0">
                <a:pos x="652" y="216"/>
              </a:cxn>
              <a:cxn ang="0">
                <a:pos x="678" y="210"/>
              </a:cxn>
              <a:cxn ang="0">
                <a:pos x="702" y="202"/>
              </a:cxn>
              <a:cxn ang="0">
                <a:pos x="929" y="561"/>
              </a:cxn>
              <a:cxn ang="0">
                <a:pos x="907" y="570"/>
              </a:cxn>
              <a:cxn ang="0">
                <a:pos x="886" y="578"/>
              </a:cxn>
              <a:cxn ang="0">
                <a:pos x="868" y="584"/>
              </a:cxn>
              <a:cxn ang="0">
                <a:pos x="848" y="591"/>
              </a:cxn>
              <a:cxn ang="0">
                <a:pos x="829" y="596"/>
              </a:cxn>
              <a:cxn ang="0">
                <a:pos x="809" y="603"/>
              </a:cxn>
              <a:cxn ang="0">
                <a:pos x="792" y="607"/>
              </a:cxn>
              <a:cxn ang="0">
                <a:pos x="773" y="612"/>
              </a:cxn>
              <a:cxn ang="0">
                <a:pos x="754" y="616"/>
              </a:cxn>
              <a:cxn ang="0">
                <a:pos x="733" y="622"/>
              </a:cxn>
              <a:cxn ang="0">
                <a:pos x="709" y="625"/>
              </a:cxn>
              <a:cxn ang="0">
                <a:pos x="689" y="630"/>
              </a:cxn>
              <a:cxn ang="0">
                <a:pos x="667" y="634"/>
              </a:cxn>
              <a:cxn ang="0">
                <a:pos x="644" y="637"/>
              </a:cxn>
              <a:cxn ang="0">
                <a:pos x="620" y="639"/>
              </a:cxn>
              <a:cxn ang="0">
                <a:pos x="593" y="641"/>
              </a:cxn>
              <a:cxn ang="0">
                <a:pos x="568" y="643"/>
              </a:cxn>
              <a:cxn ang="0">
                <a:pos x="544" y="643"/>
              </a:cxn>
              <a:cxn ang="0">
                <a:pos x="517" y="643"/>
              </a:cxn>
              <a:cxn ang="0">
                <a:pos x="484" y="643"/>
              </a:cxn>
              <a:cxn ang="0">
                <a:pos x="455" y="642"/>
              </a:cxn>
              <a:cxn ang="0">
                <a:pos x="434" y="641"/>
              </a:cxn>
              <a:cxn ang="0">
                <a:pos x="411" y="639"/>
              </a:cxn>
              <a:cxn ang="0">
                <a:pos x="386" y="637"/>
              </a:cxn>
              <a:cxn ang="0">
                <a:pos x="359" y="633"/>
              </a:cxn>
              <a:cxn ang="0">
                <a:pos x="336" y="628"/>
              </a:cxn>
              <a:cxn ang="0">
                <a:pos x="312" y="625"/>
              </a:cxn>
              <a:cxn ang="0">
                <a:pos x="285" y="619"/>
              </a:cxn>
              <a:cxn ang="0">
                <a:pos x="264" y="613"/>
              </a:cxn>
              <a:cxn ang="0">
                <a:pos x="238" y="607"/>
              </a:cxn>
              <a:cxn ang="0">
                <a:pos x="214" y="601"/>
              </a:cxn>
              <a:cxn ang="0">
                <a:pos x="191" y="594"/>
              </a:cxn>
              <a:cxn ang="0">
                <a:pos x="167" y="585"/>
              </a:cxn>
              <a:cxn ang="0">
                <a:pos x="137" y="574"/>
              </a:cxn>
              <a:cxn ang="0">
                <a:pos x="67" y="743"/>
              </a:cxn>
              <a:cxn ang="0">
                <a:pos x="0" y="266"/>
              </a:cxn>
              <a:cxn ang="0">
                <a:pos x="372" y="0"/>
              </a:cxn>
            </a:cxnLst>
            <a:rect l="0" t="0" r="r" b="b"/>
            <a:pathLst>
              <a:path w="929" h="743">
                <a:moveTo>
                  <a:pt x="372" y="0"/>
                </a:moveTo>
                <a:lnTo>
                  <a:pt x="295" y="191"/>
                </a:lnTo>
                <a:lnTo>
                  <a:pt x="312" y="199"/>
                </a:lnTo>
                <a:lnTo>
                  <a:pt x="329" y="203"/>
                </a:lnTo>
                <a:lnTo>
                  <a:pt x="348" y="209"/>
                </a:lnTo>
                <a:lnTo>
                  <a:pt x="369" y="214"/>
                </a:lnTo>
                <a:lnTo>
                  <a:pt x="393" y="219"/>
                </a:lnTo>
                <a:lnTo>
                  <a:pt x="415" y="222"/>
                </a:lnTo>
                <a:lnTo>
                  <a:pt x="437" y="225"/>
                </a:lnTo>
                <a:lnTo>
                  <a:pt x="462" y="229"/>
                </a:lnTo>
                <a:lnTo>
                  <a:pt x="489" y="231"/>
                </a:lnTo>
                <a:lnTo>
                  <a:pt x="536" y="231"/>
                </a:lnTo>
                <a:lnTo>
                  <a:pt x="561" y="230"/>
                </a:lnTo>
                <a:lnTo>
                  <a:pt x="583" y="228"/>
                </a:lnTo>
                <a:lnTo>
                  <a:pt x="607" y="224"/>
                </a:lnTo>
                <a:lnTo>
                  <a:pt x="631" y="220"/>
                </a:lnTo>
                <a:lnTo>
                  <a:pt x="652" y="216"/>
                </a:lnTo>
                <a:lnTo>
                  <a:pt x="678" y="210"/>
                </a:lnTo>
                <a:lnTo>
                  <a:pt x="702" y="202"/>
                </a:lnTo>
                <a:lnTo>
                  <a:pt x="929" y="561"/>
                </a:lnTo>
                <a:lnTo>
                  <a:pt x="907" y="570"/>
                </a:lnTo>
                <a:lnTo>
                  <a:pt x="886" y="578"/>
                </a:lnTo>
                <a:lnTo>
                  <a:pt x="868" y="584"/>
                </a:lnTo>
                <a:lnTo>
                  <a:pt x="848" y="591"/>
                </a:lnTo>
                <a:lnTo>
                  <a:pt x="829" y="596"/>
                </a:lnTo>
                <a:lnTo>
                  <a:pt x="809" y="603"/>
                </a:lnTo>
                <a:lnTo>
                  <a:pt x="792" y="607"/>
                </a:lnTo>
                <a:lnTo>
                  <a:pt x="773" y="612"/>
                </a:lnTo>
                <a:lnTo>
                  <a:pt x="754" y="616"/>
                </a:lnTo>
                <a:lnTo>
                  <a:pt x="733" y="622"/>
                </a:lnTo>
                <a:lnTo>
                  <a:pt x="709" y="625"/>
                </a:lnTo>
                <a:lnTo>
                  <a:pt x="689" y="630"/>
                </a:lnTo>
                <a:lnTo>
                  <a:pt x="667" y="634"/>
                </a:lnTo>
                <a:lnTo>
                  <a:pt x="644" y="637"/>
                </a:lnTo>
                <a:lnTo>
                  <a:pt x="620" y="639"/>
                </a:lnTo>
                <a:lnTo>
                  <a:pt x="593" y="641"/>
                </a:lnTo>
                <a:lnTo>
                  <a:pt x="568" y="643"/>
                </a:lnTo>
                <a:lnTo>
                  <a:pt x="544" y="643"/>
                </a:lnTo>
                <a:lnTo>
                  <a:pt x="517" y="643"/>
                </a:lnTo>
                <a:lnTo>
                  <a:pt x="484" y="643"/>
                </a:lnTo>
                <a:lnTo>
                  <a:pt x="455" y="642"/>
                </a:lnTo>
                <a:lnTo>
                  <a:pt x="434" y="641"/>
                </a:lnTo>
                <a:lnTo>
                  <a:pt x="411" y="639"/>
                </a:lnTo>
                <a:lnTo>
                  <a:pt x="386" y="637"/>
                </a:lnTo>
                <a:lnTo>
                  <a:pt x="359" y="633"/>
                </a:lnTo>
                <a:lnTo>
                  <a:pt x="336" y="628"/>
                </a:lnTo>
                <a:lnTo>
                  <a:pt x="312" y="625"/>
                </a:lnTo>
                <a:lnTo>
                  <a:pt x="285" y="619"/>
                </a:lnTo>
                <a:lnTo>
                  <a:pt x="264" y="613"/>
                </a:lnTo>
                <a:lnTo>
                  <a:pt x="238" y="607"/>
                </a:lnTo>
                <a:lnTo>
                  <a:pt x="214" y="601"/>
                </a:lnTo>
                <a:lnTo>
                  <a:pt x="191" y="594"/>
                </a:lnTo>
                <a:lnTo>
                  <a:pt x="167" y="585"/>
                </a:lnTo>
                <a:lnTo>
                  <a:pt x="137" y="574"/>
                </a:lnTo>
                <a:lnTo>
                  <a:pt x="67" y="743"/>
                </a:lnTo>
                <a:lnTo>
                  <a:pt x="0" y="266"/>
                </a:lnTo>
                <a:lnTo>
                  <a:pt x="372" y="0"/>
                </a:lnTo>
                <a:close/>
              </a:path>
            </a:pathLst>
          </a:custGeom>
          <a:solidFill>
            <a:srgbClr val="FF0000"/>
          </a:solidFill>
          <a:ln w="9525" cmpd="sng">
            <a:solidFill>
              <a:srgbClr val="000000"/>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39"/>
          <p:cNvSpPr>
            <a:spLocks/>
          </p:cNvSpPr>
          <p:nvPr/>
        </p:nvSpPr>
        <p:spPr bwMode="auto">
          <a:xfrm rot="-1471099">
            <a:off x="5980686" y="3865934"/>
            <a:ext cx="592205" cy="639762"/>
          </a:xfrm>
          <a:custGeom>
            <a:avLst/>
            <a:gdLst/>
            <a:ahLst/>
            <a:cxnLst>
              <a:cxn ang="0">
                <a:pos x="808" y="177"/>
              </a:cxn>
              <a:cxn ang="0">
                <a:pos x="798" y="195"/>
              </a:cxn>
              <a:cxn ang="0">
                <a:pos x="791" y="209"/>
              </a:cxn>
              <a:cxn ang="0">
                <a:pos x="783" y="225"/>
              </a:cxn>
              <a:cxn ang="0">
                <a:pos x="776" y="239"/>
              </a:cxn>
              <a:cxn ang="0">
                <a:pos x="767" y="255"/>
              </a:cxn>
              <a:cxn ang="0">
                <a:pos x="757" y="270"/>
              </a:cxn>
              <a:cxn ang="0">
                <a:pos x="748" y="284"/>
              </a:cxn>
              <a:cxn ang="0">
                <a:pos x="739" y="300"/>
              </a:cxn>
              <a:cxn ang="0">
                <a:pos x="726" y="316"/>
              </a:cxn>
              <a:cxn ang="0">
                <a:pos x="714" y="334"/>
              </a:cxn>
              <a:cxn ang="0">
                <a:pos x="704" y="348"/>
              </a:cxn>
              <a:cxn ang="0">
                <a:pos x="692" y="362"/>
              </a:cxn>
              <a:cxn ang="0">
                <a:pos x="679" y="380"/>
              </a:cxn>
              <a:cxn ang="0">
                <a:pos x="666" y="398"/>
              </a:cxn>
              <a:cxn ang="0">
                <a:pos x="653" y="413"/>
              </a:cxn>
              <a:cxn ang="0">
                <a:pos x="638" y="430"/>
              </a:cxn>
              <a:cxn ang="0">
                <a:pos x="626" y="443"/>
              </a:cxn>
              <a:cxn ang="0">
                <a:pos x="609" y="462"/>
              </a:cxn>
              <a:cxn ang="0">
                <a:pos x="594" y="477"/>
              </a:cxn>
              <a:cxn ang="0">
                <a:pos x="580" y="490"/>
              </a:cxn>
              <a:cxn ang="0">
                <a:pos x="563" y="506"/>
              </a:cxn>
              <a:cxn ang="0">
                <a:pos x="551" y="517"/>
              </a:cxn>
              <a:cxn ang="0">
                <a:pos x="536" y="530"/>
              </a:cxn>
              <a:cxn ang="0">
                <a:pos x="520" y="543"/>
              </a:cxn>
              <a:cxn ang="0">
                <a:pos x="503" y="557"/>
              </a:cxn>
              <a:cxn ang="0">
                <a:pos x="487" y="570"/>
              </a:cxn>
              <a:cxn ang="0">
                <a:pos x="470" y="583"/>
              </a:cxn>
              <a:cxn ang="0">
                <a:pos x="448" y="598"/>
              </a:cxn>
              <a:cxn ang="0">
                <a:pos x="429" y="611"/>
              </a:cxn>
              <a:cxn ang="0">
                <a:pos x="409" y="626"/>
              </a:cxn>
              <a:cxn ang="0">
                <a:pos x="388" y="640"/>
              </a:cxn>
              <a:cxn ang="0">
                <a:pos x="366" y="652"/>
              </a:cxn>
              <a:cxn ang="0">
                <a:pos x="477" y="807"/>
              </a:cxn>
              <a:cxn ang="0">
                <a:pos x="34" y="608"/>
              </a:cxn>
              <a:cxn ang="0">
                <a:pos x="0" y="214"/>
              </a:cxn>
              <a:cxn ang="0">
                <a:pos x="93" y="325"/>
              </a:cxn>
              <a:cxn ang="0">
                <a:pos x="114" y="315"/>
              </a:cxn>
              <a:cxn ang="0">
                <a:pos x="135" y="304"/>
              </a:cxn>
              <a:cxn ang="0">
                <a:pos x="162" y="291"/>
              </a:cxn>
              <a:cxn ang="0">
                <a:pos x="189" y="275"/>
              </a:cxn>
              <a:cxn ang="0">
                <a:pos x="216" y="257"/>
              </a:cxn>
              <a:cxn ang="0">
                <a:pos x="240" y="240"/>
              </a:cxn>
              <a:cxn ang="0">
                <a:pos x="262" y="222"/>
              </a:cxn>
              <a:cxn ang="0">
                <a:pos x="284" y="203"/>
              </a:cxn>
              <a:cxn ang="0">
                <a:pos x="301" y="185"/>
              </a:cxn>
              <a:cxn ang="0">
                <a:pos x="320" y="165"/>
              </a:cxn>
              <a:cxn ang="0">
                <a:pos x="340" y="143"/>
              </a:cxn>
              <a:cxn ang="0">
                <a:pos x="356" y="123"/>
              </a:cxn>
              <a:cxn ang="0">
                <a:pos x="373" y="103"/>
              </a:cxn>
              <a:cxn ang="0">
                <a:pos x="387" y="84"/>
              </a:cxn>
              <a:cxn ang="0">
                <a:pos x="403" y="58"/>
              </a:cxn>
              <a:cxn ang="0">
                <a:pos x="417" y="35"/>
              </a:cxn>
              <a:cxn ang="0">
                <a:pos x="425" y="18"/>
              </a:cxn>
              <a:cxn ang="0">
                <a:pos x="432" y="0"/>
              </a:cxn>
              <a:cxn ang="0">
                <a:pos x="808" y="177"/>
              </a:cxn>
            </a:cxnLst>
            <a:rect l="0" t="0" r="r" b="b"/>
            <a:pathLst>
              <a:path w="808" h="807">
                <a:moveTo>
                  <a:pt x="808" y="177"/>
                </a:moveTo>
                <a:lnTo>
                  <a:pt x="798" y="195"/>
                </a:lnTo>
                <a:lnTo>
                  <a:pt x="791" y="209"/>
                </a:lnTo>
                <a:lnTo>
                  <a:pt x="783" y="225"/>
                </a:lnTo>
                <a:lnTo>
                  <a:pt x="776" y="239"/>
                </a:lnTo>
                <a:lnTo>
                  <a:pt x="767" y="255"/>
                </a:lnTo>
                <a:lnTo>
                  <a:pt x="757" y="270"/>
                </a:lnTo>
                <a:lnTo>
                  <a:pt x="748" y="284"/>
                </a:lnTo>
                <a:lnTo>
                  <a:pt x="739" y="300"/>
                </a:lnTo>
                <a:lnTo>
                  <a:pt x="726" y="316"/>
                </a:lnTo>
                <a:lnTo>
                  <a:pt x="714" y="334"/>
                </a:lnTo>
                <a:lnTo>
                  <a:pt x="704" y="348"/>
                </a:lnTo>
                <a:lnTo>
                  <a:pt x="692" y="362"/>
                </a:lnTo>
                <a:lnTo>
                  <a:pt x="679" y="380"/>
                </a:lnTo>
                <a:lnTo>
                  <a:pt x="666" y="398"/>
                </a:lnTo>
                <a:lnTo>
                  <a:pt x="653" y="413"/>
                </a:lnTo>
                <a:lnTo>
                  <a:pt x="638" y="430"/>
                </a:lnTo>
                <a:lnTo>
                  <a:pt x="626" y="443"/>
                </a:lnTo>
                <a:lnTo>
                  <a:pt x="609" y="462"/>
                </a:lnTo>
                <a:lnTo>
                  <a:pt x="594" y="477"/>
                </a:lnTo>
                <a:lnTo>
                  <a:pt x="580" y="490"/>
                </a:lnTo>
                <a:lnTo>
                  <a:pt x="563" y="506"/>
                </a:lnTo>
                <a:lnTo>
                  <a:pt x="551" y="517"/>
                </a:lnTo>
                <a:lnTo>
                  <a:pt x="536" y="530"/>
                </a:lnTo>
                <a:lnTo>
                  <a:pt x="520" y="543"/>
                </a:lnTo>
                <a:lnTo>
                  <a:pt x="503" y="557"/>
                </a:lnTo>
                <a:lnTo>
                  <a:pt x="487" y="570"/>
                </a:lnTo>
                <a:lnTo>
                  <a:pt x="470" y="583"/>
                </a:lnTo>
                <a:lnTo>
                  <a:pt x="448" y="598"/>
                </a:lnTo>
                <a:lnTo>
                  <a:pt x="429" y="611"/>
                </a:lnTo>
                <a:lnTo>
                  <a:pt x="409" y="626"/>
                </a:lnTo>
                <a:lnTo>
                  <a:pt x="388" y="640"/>
                </a:lnTo>
                <a:lnTo>
                  <a:pt x="366" y="652"/>
                </a:lnTo>
                <a:lnTo>
                  <a:pt x="477" y="807"/>
                </a:lnTo>
                <a:lnTo>
                  <a:pt x="34" y="608"/>
                </a:lnTo>
                <a:lnTo>
                  <a:pt x="0" y="214"/>
                </a:lnTo>
                <a:lnTo>
                  <a:pt x="93" y="325"/>
                </a:lnTo>
                <a:lnTo>
                  <a:pt x="114" y="315"/>
                </a:lnTo>
                <a:lnTo>
                  <a:pt x="135" y="304"/>
                </a:lnTo>
                <a:lnTo>
                  <a:pt x="162" y="291"/>
                </a:lnTo>
                <a:lnTo>
                  <a:pt x="189" y="275"/>
                </a:lnTo>
                <a:lnTo>
                  <a:pt x="216" y="257"/>
                </a:lnTo>
                <a:lnTo>
                  <a:pt x="240" y="240"/>
                </a:lnTo>
                <a:lnTo>
                  <a:pt x="262" y="222"/>
                </a:lnTo>
                <a:lnTo>
                  <a:pt x="284" y="203"/>
                </a:lnTo>
                <a:lnTo>
                  <a:pt x="301" y="185"/>
                </a:lnTo>
                <a:lnTo>
                  <a:pt x="320" y="165"/>
                </a:lnTo>
                <a:lnTo>
                  <a:pt x="340" y="143"/>
                </a:lnTo>
                <a:lnTo>
                  <a:pt x="356" y="123"/>
                </a:lnTo>
                <a:lnTo>
                  <a:pt x="373" y="103"/>
                </a:lnTo>
                <a:lnTo>
                  <a:pt x="387" y="84"/>
                </a:lnTo>
                <a:lnTo>
                  <a:pt x="403" y="58"/>
                </a:lnTo>
                <a:lnTo>
                  <a:pt x="417" y="35"/>
                </a:lnTo>
                <a:lnTo>
                  <a:pt x="425" y="18"/>
                </a:lnTo>
                <a:lnTo>
                  <a:pt x="432" y="0"/>
                </a:lnTo>
                <a:lnTo>
                  <a:pt x="808" y="177"/>
                </a:lnTo>
                <a:close/>
              </a:path>
            </a:pathLst>
          </a:custGeom>
          <a:solidFill>
            <a:srgbClr val="FF0000"/>
          </a:solidFill>
          <a:ln w="9525" cmpd="sng">
            <a:solidFill>
              <a:srgbClr val="000000"/>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40"/>
          <p:cNvSpPr>
            <a:spLocks/>
          </p:cNvSpPr>
          <p:nvPr/>
        </p:nvSpPr>
        <p:spPr bwMode="auto">
          <a:xfrm rot="-616265">
            <a:off x="5341573" y="1893888"/>
            <a:ext cx="639113" cy="658812"/>
          </a:xfrm>
          <a:custGeom>
            <a:avLst/>
            <a:gdLst/>
            <a:ahLst/>
            <a:cxnLst>
              <a:cxn ang="0">
                <a:pos x="177" y="0"/>
              </a:cxn>
              <a:cxn ang="0">
                <a:pos x="195" y="9"/>
              </a:cxn>
              <a:cxn ang="0">
                <a:pos x="209" y="17"/>
              </a:cxn>
              <a:cxn ang="0">
                <a:pos x="225" y="25"/>
              </a:cxn>
              <a:cxn ang="0">
                <a:pos x="239" y="32"/>
              </a:cxn>
              <a:cxn ang="0">
                <a:pos x="254" y="41"/>
              </a:cxn>
              <a:cxn ang="0">
                <a:pos x="269" y="51"/>
              </a:cxn>
              <a:cxn ang="0">
                <a:pos x="283" y="60"/>
              </a:cxn>
              <a:cxn ang="0">
                <a:pos x="297" y="69"/>
              </a:cxn>
              <a:cxn ang="0">
                <a:pos x="315" y="81"/>
              </a:cxn>
              <a:cxn ang="0">
                <a:pos x="334" y="94"/>
              </a:cxn>
              <a:cxn ang="0">
                <a:pos x="348" y="104"/>
              </a:cxn>
              <a:cxn ang="0">
                <a:pos x="362" y="116"/>
              </a:cxn>
              <a:cxn ang="0">
                <a:pos x="380" y="128"/>
              </a:cxn>
              <a:cxn ang="0">
                <a:pos x="397" y="141"/>
              </a:cxn>
              <a:cxn ang="0">
                <a:pos x="413" y="155"/>
              </a:cxn>
              <a:cxn ang="0">
                <a:pos x="428" y="169"/>
              </a:cxn>
              <a:cxn ang="0">
                <a:pos x="443" y="182"/>
              </a:cxn>
              <a:cxn ang="0">
                <a:pos x="460" y="199"/>
              </a:cxn>
              <a:cxn ang="0">
                <a:pos x="476" y="213"/>
              </a:cxn>
              <a:cxn ang="0">
                <a:pos x="489" y="227"/>
              </a:cxn>
              <a:cxn ang="0">
                <a:pos x="504" y="244"/>
              </a:cxn>
              <a:cxn ang="0">
                <a:pos x="516" y="256"/>
              </a:cxn>
              <a:cxn ang="0">
                <a:pos x="530" y="271"/>
              </a:cxn>
              <a:cxn ang="0">
                <a:pos x="543" y="287"/>
              </a:cxn>
              <a:cxn ang="0">
                <a:pos x="557" y="306"/>
              </a:cxn>
              <a:cxn ang="0">
                <a:pos x="569" y="321"/>
              </a:cxn>
              <a:cxn ang="0">
                <a:pos x="583" y="339"/>
              </a:cxn>
              <a:cxn ang="0">
                <a:pos x="598" y="360"/>
              </a:cxn>
              <a:cxn ang="0">
                <a:pos x="611" y="378"/>
              </a:cxn>
              <a:cxn ang="0">
                <a:pos x="625" y="399"/>
              </a:cxn>
              <a:cxn ang="0">
                <a:pos x="639" y="420"/>
              </a:cxn>
              <a:cxn ang="0">
                <a:pos x="651" y="442"/>
              </a:cxn>
              <a:cxn ang="0">
                <a:pos x="664" y="465"/>
              </a:cxn>
              <a:cxn ang="0">
                <a:pos x="674" y="485"/>
              </a:cxn>
              <a:cxn ang="0">
                <a:pos x="684" y="504"/>
              </a:cxn>
              <a:cxn ang="0">
                <a:pos x="693" y="526"/>
              </a:cxn>
              <a:cxn ang="0">
                <a:pos x="698" y="541"/>
              </a:cxn>
              <a:cxn ang="0">
                <a:pos x="871" y="473"/>
              </a:cxn>
              <a:cxn ang="0">
                <a:pos x="602" y="830"/>
              </a:cxn>
              <a:cxn ang="0">
                <a:pos x="126" y="771"/>
              </a:cxn>
              <a:cxn ang="0">
                <a:pos x="315" y="695"/>
              </a:cxn>
              <a:cxn ang="0">
                <a:pos x="303" y="670"/>
              </a:cxn>
              <a:cxn ang="0">
                <a:pos x="291" y="646"/>
              </a:cxn>
              <a:cxn ang="0">
                <a:pos x="274" y="619"/>
              </a:cxn>
              <a:cxn ang="0">
                <a:pos x="255" y="592"/>
              </a:cxn>
              <a:cxn ang="0">
                <a:pos x="239" y="569"/>
              </a:cxn>
              <a:cxn ang="0">
                <a:pos x="221" y="547"/>
              </a:cxn>
              <a:cxn ang="0">
                <a:pos x="202" y="525"/>
              </a:cxn>
              <a:cxn ang="0">
                <a:pos x="184" y="506"/>
              </a:cxn>
              <a:cxn ang="0">
                <a:pos x="165" y="488"/>
              </a:cxn>
              <a:cxn ang="0">
                <a:pos x="143" y="469"/>
              </a:cxn>
              <a:cxn ang="0">
                <a:pos x="122" y="452"/>
              </a:cxn>
              <a:cxn ang="0">
                <a:pos x="102" y="436"/>
              </a:cxn>
              <a:cxn ang="0">
                <a:pos x="82" y="421"/>
              </a:cxn>
              <a:cxn ang="0">
                <a:pos x="58" y="406"/>
              </a:cxn>
              <a:cxn ang="0">
                <a:pos x="34" y="391"/>
              </a:cxn>
              <a:cxn ang="0">
                <a:pos x="17" y="384"/>
              </a:cxn>
              <a:cxn ang="0">
                <a:pos x="0" y="374"/>
              </a:cxn>
              <a:cxn ang="0">
                <a:pos x="177" y="0"/>
              </a:cxn>
            </a:cxnLst>
            <a:rect l="0" t="0" r="r" b="b"/>
            <a:pathLst>
              <a:path w="871" h="830">
                <a:moveTo>
                  <a:pt x="177" y="0"/>
                </a:moveTo>
                <a:lnTo>
                  <a:pt x="195" y="9"/>
                </a:lnTo>
                <a:lnTo>
                  <a:pt x="209" y="17"/>
                </a:lnTo>
                <a:lnTo>
                  <a:pt x="225" y="25"/>
                </a:lnTo>
                <a:lnTo>
                  <a:pt x="239" y="32"/>
                </a:lnTo>
                <a:lnTo>
                  <a:pt x="254" y="41"/>
                </a:lnTo>
                <a:lnTo>
                  <a:pt x="269" y="51"/>
                </a:lnTo>
                <a:lnTo>
                  <a:pt x="283" y="60"/>
                </a:lnTo>
                <a:lnTo>
                  <a:pt x="297" y="69"/>
                </a:lnTo>
                <a:lnTo>
                  <a:pt x="315" y="81"/>
                </a:lnTo>
                <a:lnTo>
                  <a:pt x="334" y="94"/>
                </a:lnTo>
                <a:lnTo>
                  <a:pt x="348" y="104"/>
                </a:lnTo>
                <a:lnTo>
                  <a:pt x="362" y="116"/>
                </a:lnTo>
                <a:lnTo>
                  <a:pt x="380" y="128"/>
                </a:lnTo>
                <a:lnTo>
                  <a:pt x="397" y="141"/>
                </a:lnTo>
                <a:lnTo>
                  <a:pt x="413" y="155"/>
                </a:lnTo>
                <a:lnTo>
                  <a:pt x="428" y="169"/>
                </a:lnTo>
                <a:lnTo>
                  <a:pt x="443" y="182"/>
                </a:lnTo>
                <a:lnTo>
                  <a:pt x="460" y="199"/>
                </a:lnTo>
                <a:lnTo>
                  <a:pt x="476" y="213"/>
                </a:lnTo>
                <a:lnTo>
                  <a:pt x="489" y="227"/>
                </a:lnTo>
                <a:lnTo>
                  <a:pt x="504" y="244"/>
                </a:lnTo>
                <a:lnTo>
                  <a:pt x="516" y="256"/>
                </a:lnTo>
                <a:lnTo>
                  <a:pt x="530" y="271"/>
                </a:lnTo>
                <a:lnTo>
                  <a:pt x="543" y="287"/>
                </a:lnTo>
                <a:lnTo>
                  <a:pt x="557" y="306"/>
                </a:lnTo>
                <a:lnTo>
                  <a:pt x="569" y="321"/>
                </a:lnTo>
                <a:lnTo>
                  <a:pt x="583" y="339"/>
                </a:lnTo>
                <a:lnTo>
                  <a:pt x="598" y="360"/>
                </a:lnTo>
                <a:lnTo>
                  <a:pt x="611" y="378"/>
                </a:lnTo>
                <a:lnTo>
                  <a:pt x="625" y="399"/>
                </a:lnTo>
                <a:lnTo>
                  <a:pt x="639" y="420"/>
                </a:lnTo>
                <a:lnTo>
                  <a:pt x="651" y="442"/>
                </a:lnTo>
                <a:lnTo>
                  <a:pt x="664" y="465"/>
                </a:lnTo>
                <a:lnTo>
                  <a:pt x="674" y="485"/>
                </a:lnTo>
                <a:lnTo>
                  <a:pt x="684" y="504"/>
                </a:lnTo>
                <a:lnTo>
                  <a:pt x="693" y="526"/>
                </a:lnTo>
                <a:lnTo>
                  <a:pt x="698" y="541"/>
                </a:lnTo>
                <a:lnTo>
                  <a:pt x="871" y="473"/>
                </a:lnTo>
                <a:lnTo>
                  <a:pt x="602" y="830"/>
                </a:lnTo>
                <a:lnTo>
                  <a:pt x="126" y="771"/>
                </a:lnTo>
                <a:lnTo>
                  <a:pt x="315" y="695"/>
                </a:lnTo>
                <a:lnTo>
                  <a:pt x="303" y="670"/>
                </a:lnTo>
                <a:lnTo>
                  <a:pt x="291" y="646"/>
                </a:lnTo>
                <a:lnTo>
                  <a:pt x="274" y="619"/>
                </a:lnTo>
                <a:lnTo>
                  <a:pt x="255" y="592"/>
                </a:lnTo>
                <a:lnTo>
                  <a:pt x="239" y="569"/>
                </a:lnTo>
                <a:lnTo>
                  <a:pt x="221" y="547"/>
                </a:lnTo>
                <a:lnTo>
                  <a:pt x="202" y="525"/>
                </a:lnTo>
                <a:lnTo>
                  <a:pt x="184" y="506"/>
                </a:lnTo>
                <a:lnTo>
                  <a:pt x="165" y="488"/>
                </a:lnTo>
                <a:lnTo>
                  <a:pt x="143" y="469"/>
                </a:lnTo>
                <a:lnTo>
                  <a:pt x="122" y="452"/>
                </a:lnTo>
                <a:lnTo>
                  <a:pt x="102" y="436"/>
                </a:lnTo>
                <a:lnTo>
                  <a:pt x="82" y="421"/>
                </a:lnTo>
                <a:lnTo>
                  <a:pt x="58" y="406"/>
                </a:lnTo>
                <a:lnTo>
                  <a:pt x="34" y="391"/>
                </a:lnTo>
                <a:lnTo>
                  <a:pt x="17" y="384"/>
                </a:lnTo>
                <a:lnTo>
                  <a:pt x="0" y="374"/>
                </a:lnTo>
                <a:lnTo>
                  <a:pt x="177" y="0"/>
                </a:lnTo>
                <a:close/>
              </a:path>
            </a:pathLst>
          </a:custGeom>
          <a:solidFill>
            <a:srgbClr val="FF0000"/>
          </a:solidFill>
          <a:ln w="9525" cmpd="sng">
            <a:solidFill>
              <a:srgbClr val="000000"/>
            </a:solidFill>
            <a:prstDash val="solid"/>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Oval 41"/>
          <p:cNvSpPr>
            <a:spLocks noChangeArrowheads="1"/>
          </p:cNvSpPr>
          <p:nvPr/>
        </p:nvSpPr>
        <p:spPr bwMode="auto">
          <a:xfrm>
            <a:off x="5488159" y="2476500"/>
            <a:ext cx="2512841" cy="1219200"/>
          </a:xfrm>
          <a:prstGeom prst="ellipse">
            <a:avLst/>
          </a:prstGeom>
          <a:solidFill>
            <a:schemeClr val="accent1"/>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600" u="none" cap="all" dirty="0" smtClean="0"/>
              <a:t>Motorización creciente: más carros y motos</a:t>
            </a:r>
            <a:endParaRPr lang="es-ES" sz="1600" u="none" cap="all" dirty="0"/>
          </a:p>
        </p:txBody>
      </p:sp>
      <p:sp>
        <p:nvSpPr>
          <p:cNvPr id="43" name="Oval 42"/>
          <p:cNvSpPr>
            <a:spLocks noChangeArrowheads="1"/>
          </p:cNvSpPr>
          <p:nvPr/>
        </p:nvSpPr>
        <p:spPr bwMode="auto">
          <a:xfrm>
            <a:off x="5065993" y="4610100"/>
            <a:ext cx="2173007" cy="1295400"/>
          </a:xfrm>
          <a:prstGeom prst="ellipse">
            <a:avLst/>
          </a:prstGeom>
          <a:solidFill>
            <a:schemeClr val="accent1"/>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u="none" dirty="0" smtClean="0"/>
              <a:t>MÁS CONGESTIÓN Y NECESIDAD DE VÍAS</a:t>
            </a:r>
            <a:endParaRPr lang="es-AR" sz="1600" u="none" dirty="0"/>
          </a:p>
        </p:txBody>
      </p:sp>
      <p:sp>
        <p:nvSpPr>
          <p:cNvPr id="44" name="Oval 43"/>
          <p:cNvSpPr>
            <a:spLocks noChangeArrowheads="1"/>
          </p:cNvSpPr>
          <p:nvPr/>
        </p:nvSpPr>
        <p:spPr bwMode="auto">
          <a:xfrm>
            <a:off x="2057401" y="4686300"/>
            <a:ext cx="2234622" cy="1295400"/>
          </a:xfrm>
          <a:prstGeom prst="ellipse">
            <a:avLst/>
          </a:prstGeom>
          <a:solidFill>
            <a:schemeClr val="accent1"/>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u="none" dirty="0" smtClean="0"/>
              <a:t>TRANSPORTE PUBLICO MÁS LENTO E IN- CONVENIENTE</a:t>
            </a:r>
            <a:endParaRPr lang="es-AR" sz="1600" u="none" dirty="0"/>
          </a:p>
        </p:txBody>
      </p:sp>
      <p:sp>
        <p:nvSpPr>
          <p:cNvPr id="45" name="Oval 44"/>
          <p:cNvSpPr>
            <a:spLocks noChangeArrowheads="1"/>
          </p:cNvSpPr>
          <p:nvPr/>
        </p:nvSpPr>
        <p:spPr bwMode="auto">
          <a:xfrm>
            <a:off x="1219201" y="2476500"/>
            <a:ext cx="2298850" cy="1447800"/>
          </a:xfrm>
          <a:prstGeom prst="ellipse">
            <a:avLst/>
          </a:prstGeom>
          <a:solidFill>
            <a:schemeClr val="accent1"/>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u="none" dirty="0" smtClean="0"/>
              <a:t>BA JA LA DEMANDA POR TRANSPORTE PÚBLICO</a:t>
            </a:r>
            <a:endParaRPr lang="es-AR" sz="1600" u="none" dirty="0"/>
          </a:p>
        </p:txBody>
      </p:sp>
      <p:sp>
        <p:nvSpPr>
          <p:cNvPr id="46" name="Oval 45"/>
          <p:cNvSpPr>
            <a:spLocks noChangeArrowheads="1"/>
          </p:cNvSpPr>
          <p:nvPr/>
        </p:nvSpPr>
        <p:spPr bwMode="auto">
          <a:xfrm>
            <a:off x="3518051" y="1181100"/>
            <a:ext cx="1759025" cy="1295400"/>
          </a:xfrm>
          <a:prstGeom prst="ellipse">
            <a:avLst/>
          </a:prstGeom>
          <a:solidFill>
            <a:schemeClr val="accent1"/>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u="none" dirty="0" smtClean="0"/>
              <a:t>SUBEN TARIFAS Y  BAJA CALIDAD</a:t>
            </a:r>
            <a:endParaRPr lang="es-AR" sz="1600" u="none" dirty="0"/>
          </a:p>
        </p:txBody>
      </p:sp>
      <p:sp>
        <p:nvSpPr>
          <p:cNvPr id="47" name="AutoShape 35"/>
          <p:cNvSpPr>
            <a:spLocks noChangeArrowheads="1"/>
          </p:cNvSpPr>
          <p:nvPr/>
        </p:nvSpPr>
        <p:spPr bwMode="auto">
          <a:xfrm>
            <a:off x="6684296" y="3924300"/>
            <a:ext cx="1759025" cy="533400"/>
          </a:xfrm>
          <a:prstGeom prst="roundRect">
            <a:avLst>
              <a:gd name="adj" fmla="val 16667"/>
            </a:avLst>
          </a:prstGeom>
          <a:solidFill>
            <a:srgbClr val="FFFF99"/>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u="none" dirty="0" smtClean="0"/>
              <a:t>CRECIMIENTO URBANO CON MENOR DENSIDAD</a:t>
            </a:r>
            <a:endParaRPr lang="es-AR" sz="1000" u="none" dirty="0"/>
          </a:p>
        </p:txBody>
      </p:sp>
      <p:sp>
        <p:nvSpPr>
          <p:cNvPr id="48" name="AutoShape 36"/>
          <p:cNvSpPr>
            <a:spLocks noChangeArrowheads="1"/>
          </p:cNvSpPr>
          <p:nvPr/>
        </p:nvSpPr>
        <p:spPr bwMode="auto">
          <a:xfrm>
            <a:off x="3733800" y="6057900"/>
            <a:ext cx="3657600" cy="762000"/>
          </a:xfrm>
          <a:prstGeom prst="roundRect">
            <a:avLst>
              <a:gd name="adj" fmla="val 16667"/>
            </a:avLst>
          </a:prstGeom>
          <a:solidFill>
            <a:srgbClr val="FFFF99"/>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u="none" dirty="0" smtClean="0"/>
              <a:t>MÁS CONTAMINACIÓN, ACCIDENTES Y PÉRDIDAS DE TIEMPO. AGLOMERACIÓN URBANA PIERDE EFICIENCIA Y CRECIMIENTO ECONÓMICO SE AFECTA</a:t>
            </a:r>
            <a:endParaRPr lang="es-AR" sz="1200" u="none" dirty="0"/>
          </a:p>
        </p:txBody>
      </p:sp>
      <p:sp>
        <p:nvSpPr>
          <p:cNvPr id="49" name="AutoShape 37"/>
          <p:cNvSpPr>
            <a:spLocks noChangeArrowheads="1"/>
          </p:cNvSpPr>
          <p:nvPr/>
        </p:nvSpPr>
        <p:spPr bwMode="auto">
          <a:xfrm>
            <a:off x="5910325" y="1409700"/>
            <a:ext cx="1862075" cy="685800"/>
          </a:xfrm>
          <a:prstGeom prst="roundRect">
            <a:avLst>
              <a:gd name="adj" fmla="val 16667"/>
            </a:avLst>
          </a:prstGeom>
          <a:solidFill>
            <a:srgbClr val="FFFF99"/>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POBRES VIAJAN MENOS, EXCLUSIÓN SOCIAL</a:t>
            </a:r>
            <a:endParaRPr lang="es-AR" sz="1200" u="none" dirty="0"/>
          </a:p>
        </p:txBody>
      </p:sp>
      <p:sp>
        <p:nvSpPr>
          <p:cNvPr id="50" name="AutoShape 38"/>
          <p:cNvSpPr>
            <a:spLocks noChangeArrowheads="1"/>
          </p:cNvSpPr>
          <p:nvPr/>
        </p:nvSpPr>
        <p:spPr bwMode="auto">
          <a:xfrm>
            <a:off x="397637" y="1181100"/>
            <a:ext cx="2574163" cy="990600"/>
          </a:xfrm>
          <a:prstGeom prst="roundRect">
            <a:avLst>
              <a:gd name="adj" fmla="val 16667"/>
            </a:avLst>
          </a:prstGeom>
          <a:solidFill>
            <a:srgbClr val="FFFF99"/>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u="none" dirty="0" smtClean="0"/>
              <a:t>SUBE COSTO POR PASAJERO, SUBEN TARIFAS </a:t>
            </a:r>
          </a:p>
          <a:p>
            <a:r>
              <a:rPr lang="en-US" sz="1200" dirty="0" smtClean="0"/>
              <a:t>SURGE TRANSPORTE INFORMAL Y LA MOTOCICELTA</a:t>
            </a:r>
            <a:endParaRPr lang="es-AR" sz="1200" u="none" dirty="0"/>
          </a:p>
        </p:txBody>
      </p:sp>
      <p:sp>
        <p:nvSpPr>
          <p:cNvPr id="51" name="AutoShape 39"/>
          <p:cNvSpPr>
            <a:spLocks noChangeArrowheads="1"/>
          </p:cNvSpPr>
          <p:nvPr/>
        </p:nvSpPr>
        <p:spPr bwMode="auto">
          <a:xfrm>
            <a:off x="0" y="4000500"/>
            <a:ext cx="2286000" cy="1028700"/>
          </a:xfrm>
          <a:prstGeom prst="roundRect">
            <a:avLst>
              <a:gd name="adj" fmla="val 16667"/>
            </a:avLst>
          </a:prstGeom>
          <a:solidFill>
            <a:srgbClr val="92D050"/>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200" b="1" u="none" dirty="0" smtClean="0"/>
              <a:t>CRISIS FINANCIERA DEL TRANSPORTE PÚBLICO, POSIBLE NECESIDAD DE SUBSIDIOS </a:t>
            </a:r>
            <a:r>
              <a:rPr lang="es-ES" sz="1200" b="1" u="none" dirty="0" smtClean="0"/>
              <a:t>: </a:t>
            </a:r>
            <a:r>
              <a:rPr lang="es-ES" sz="1600" b="1" u="none" dirty="0" smtClean="0"/>
              <a:t>Gobiernos con alta deuda </a:t>
            </a:r>
            <a:endParaRPr lang="es-ES" sz="1600" b="1" u="none" dirty="0" smtClean="0"/>
          </a:p>
        </p:txBody>
      </p:sp>
      <p:sp>
        <p:nvSpPr>
          <p:cNvPr id="52" name="TextBox 18"/>
          <p:cNvSpPr txBox="1"/>
          <p:nvPr/>
        </p:nvSpPr>
        <p:spPr>
          <a:xfrm>
            <a:off x="8077200" y="2552700"/>
            <a:ext cx="381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1</a:t>
            </a:r>
            <a:endParaRPr lang="en-US" dirty="0"/>
          </a:p>
        </p:txBody>
      </p:sp>
      <p:sp>
        <p:nvSpPr>
          <p:cNvPr id="53" name="TextBox 19"/>
          <p:cNvSpPr txBox="1"/>
          <p:nvPr/>
        </p:nvSpPr>
        <p:spPr>
          <a:xfrm>
            <a:off x="7467600" y="4774168"/>
            <a:ext cx="381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2</a:t>
            </a:r>
            <a:endParaRPr lang="en-US" dirty="0"/>
          </a:p>
        </p:txBody>
      </p:sp>
      <p:sp>
        <p:nvSpPr>
          <p:cNvPr id="54" name="TextBox 20"/>
          <p:cNvSpPr txBox="1"/>
          <p:nvPr/>
        </p:nvSpPr>
        <p:spPr>
          <a:xfrm>
            <a:off x="1600200" y="5383768"/>
            <a:ext cx="381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3</a:t>
            </a:r>
            <a:endParaRPr lang="en-US" dirty="0"/>
          </a:p>
        </p:txBody>
      </p:sp>
      <p:sp>
        <p:nvSpPr>
          <p:cNvPr id="55" name="TextBox 21"/>
          <p:cNvSpPr txBox="1"/>
          <p:nvPr/>
        </p:nvSpPr>
        <p:spPr>
          <a:xfrm>
            <a:off x="762000" y="2552700"/>
            <a:ext cx="381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4</a:t>
            </a:r>
            <a:endParaRPr lang="en-US" dirty="0"/>
          </a:p>
        </p:txBody>
      </p:sp>
      <p:sp>
        <p:nvSpPr>
          <p:cNvPr id="56" name="TextBox 22"/>
          <p:cNvSpPr txBox="1"/>
          <p:nvPr/>
        </p:nvSpPr>
        <p:spPr>
          <a:xfrm>
            <a:off x="3276600" y="1028700"/>
            <a:ext cx="381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5</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2"/>
          <p:cNvGraphicFramePr>
            <a:graphicFrameLocks noChangeAspect="1"/>
          </p:cNvGraphicFramePr>
          <p:nvPr/>
        </p:nvGraphicFramePr>
        <p:xfrm>
          <a:off x="0" y="-1"/>
          <a:ext cx="10744200" cy="6916579"/>
        </p:xfrm>
        <a:graphic>
          <a:graphicData uri="http://schemas.openxmlformats.org/presentationml/2006/ole">
            <p:oleObj spid="_x0000_s79874" name="Document" r:id="rId3" imgW="10744335" imgH="6916048" progId="Word.Document.8">
              <p:embed/>
            </p:oleObj>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ChangeArrowheads="1"/>
          </p:cNvSpPr>
          <p:nvPr/>
        </p:nvSpPr>
        <p:spPr bwMode="auto">
          <a:xfrm>
            <a:off x="1371600" y="476250"/>
            <a:ext cx="7086600" cy="1276350"/>
          </a:xfrm>
          <a:prstGeom prst="rect">
            <a:avLst/>
          </a:prstGeom>
          <a:noFill/>
          <a:ln w="12700">
            <a:noFill/>
            <a:miter lim="800000"/>
            <a:headEnd/>
            <a:tailEnd/>
          </a:ln>
          <a:effectLst/>
        </p:spPr>
        <p:txBody>
          <a:bodyPr lIns="90488" tIns="44450" rIns="90488" bIns="44450" anchor="ctr"/>
          <a:lstStyle/>
          <a:p>
            <a:pPr algn="l"/>
            <a:r>
              <a:rPr lang="en-US" sz="2800" b="1" i="1">
                <a:solidFill>
                  <a:schemeClr val="tx2"/>
                </a:solidFill>
                <a:latin typeface="Arial Black" pitchFamily="34" charset="0"/>
              </a:rPr>
              <a:t>Instrumentos  Disponibles para el Sector de  TU y para facilitar PPPs</a:t>
            </a:r>
          </a:p>
        </p:txBody>
      </p:sp>
      <p:sp>
        <p:nvSpPr>
          <p:cNvPr id="16" name="Rectangle 5"/>
          <p:cNvSpPr>
            <a:spLocks noChangeArrowheads="1"/>
          </p:cNvSpPr>
          <p:nvPr/>
        </p:nvSpPr>
        <p:spPr bwMode="auto">
          <a:xfrm>
            <a:off x="838200" y="2209800"/>
            <a:ext cx="7772400" cy="4114800"/>
          </a:xfrm>
          <a:prstGeom prst="rect">
            <a:avLst/>
          </a:prstGeom>
          <a:solidFill>
            <a:srgbClr val="C8D925"/>
          </a:solidFill>
          <a:ln w="12700">
            <a:noFill/>
            <a:miter lim="800000"/>
            <a:headEnd/>
            <a:tailEnd/>
          </a:ln>
          <a:effectLst/>
        </p:spPr>
        <p:txBody>
          <a:bodyPr lIns="90488" tIns="44450" rIns="90488" bIns="44450"/>
          <a:lstStyle/>
          <a:p>
            <a:pPr marL="342900" indent="-342900" algn="l">
              <a:lnSpc>
                <a:spcPct val="80000"/>
              </a:lnSpc>
              <a:spcBef>
                <a:spcPct val="20000"/>
              </a:spcBef>
              <a:buClr>
                <a:schemeClr val="tx2"/>
              </a:buClr>
              <a:buSzPct val="75000"/>
              <a:buFontTx/>
              <a:buChar char="•"/>
            </a:pPr>
            <a:r>
              <a:rPr lang="en-US" b="1">
                <a:latin typeface="Book Antiqua" pitchFamily="18" charset="0"/>
              </a:rPr>
              <a:t>Préstamos de Inversión en el sector</a:t>
            </a:r>
            <a:r>
              <a:rPr lang="en-US">
                <a:latin typeface="Book Antiqua" pitchFamily="18" charset="0"/>
              </a:rPr>
              <a:t> (Sector Investment Loans) casi todos los metrôs y programas de ferrocarriles suburbanos  financiados por el BIRD no Brasil)</a:t>
            </a:r>
          </a:p>
          <a:p>
            <a:pPr marL="342900" indent="-342900" algn="l">
              <a:lnSpc>
                <a:spcPct val="80000"/>
              </a:lnSpc>
              <a:spcBef>
                <a:spcPct val="20000"/>
              </a:spcBef>
              <a:buClr>
                <a:schemeClr val="tx2"/>
              </a:buClr>
              <a:buSzPct val="75000"/>
              <a:buFontTx/>
              <a:buChar char="•"/>
            </a:pPr>
            <a:r>
              <a:rPr lang="en-US" b="1">
                <a:latin typeface="Book Antiqua" pitchFamily="18" charset="0"/>
              </a:rPr>
              <a:t>Préstamos de Desarollo de Políticas</a:t>
            </a:r>
            <a:r>
              <a:rPr lang="en-US">
                <a:latin typeface="Book Antiqua" pitchFamily="18" charset="0"/>
              </a:rPr>
              <a:t> (Development Policy Lending, Transantiago, Chile) </a:t>
            </a:r>
          </a:p>
          <a:p>
            <a:pPr marL="342900" indent="-342900" algn="l">
              <a:lnSpc>
                <a:spcPct val="80000"/>
              </a:lnSpc>
              <a:spcBef>
                <a:spcPct val="20000"/>
              </a:spcBef>
              <a:buClr>
                <a:schemeClr val="tx2"/>
              </a:buClr>
              <a:buSzPct val="75000"/>
              <a:buFontTx/>
              <a:buChar char="•"/>
            </a:pPr>
            <a:r>
              <a:rPr lang="en-US" b="1">
                <a:latin typeface="Book Antiqua" pitchFamily="18" charset="0"/>
              </a:rPr>
              <a:t>SWAps</a:t>
            </a:r>
            <a:r>
              <a:rPr lang="en-US">
                <a:latin typeface="Book Antiqua" pitchFamily="18" charset="0"/>
              </a:rPr>
              <a:t> (Sector Wide Approach, hasta ahora ninguno en TU)</a:t>
            </a:r>
          </a:p>
          <a:p>
            <a:pPr marL="342900" indent="-342900" algn="l">
              <a:lnSpc>
                <a:spcPct val="80000"/>
              </a:lnSpc>
              <a:spcBef>
                <a:spcPct val="20000"/>
              </a:spcBef>
              <a:buClr>
                <a:schemeClr val="tx2"/>
              </a:buClr>
              <a:buSzPct val="75000"/>
              <a:buFontTx/>
              <a:buChar char="•"/>
            </a:pPr>
            <a:r>
              <a:rPr lang="en-US" b="1">
                <a:latin typeface="Book Antiqua" pitchFamily="18" charset="0"/>
              </a:rPr>
              <a:t>Préstamos de Asistência Técnica</a:t>
            </a:r>
            <a:r>
              <a:rPr lang="en-US">
                <a:latin typeface="Book Antiqua" pitchFamily="18" charset="0"/>
              </a:rPr>
              <a:t> (TALs apoyando los DPLs)</a:t>
            </a:r>
          </a:p>
          <a:p>
            <a:pPr marL="342900" indent="-342900" algn="l">
              <a:lnSpc>
                <a:spcPct val="80000"/>
              </a:lnSpc>
              <a:spcBef>
                <a:spcPct val="20000"/>
              </a:spcBef>
              <a:buClr>
                <a:schemeClr val="tx2"/>
              </a:buClr>
              <a:buSzPct val="75000"/>
              <a:buFontTx/>
              <a:buChar char="•"/>
            </a:pPr>
            <a:r>
              <a:rPr lang="en-US" b="1">
                <a:latin typeface="Book Antiqua" pitchFamily="18" charset="0"/>
              </a:rPr>
              <a:t>Garantias Parciales para riesgos</a:t>
            </a:r>
            <a:r>
              <a:rPr lang="en-US">
                <a:latin typeface="Book Antiqua" pitchFamily="18" charset="0"/>
              </a:rPr>
              <a:t> (Partial Risk Guarantees)-tanto el Banco Mundial como IFC</a:t>
            </a:r>
          </a:p>
          <a:p>
            <a:pPr marL="342900" indent="-342900" algn="l">
              <a:lnSpc>
                <a:spcPct val="80000"/>
              </a:lnSpc>
              <a:spcBef>
                <a:spcPct val="20000"/>
              </a:spcBef>
              <a:buClr>
                <a:schemeClr val="tx2"/>
              </a:buClr>
              <a:buSzPct val="75000"/>
              <a:buFontTx/>
              <a:buChar char="•"/>
            </a:pPr>
            <a:r>
              <a:rPr lang="en-US" b="1">
                <a:latin typeface="Book Antiqua" pitchFamily="18" charset="0"/>
              </a:rPr>
              <a:t>Garantias para Riesgos Políticos</a:t>
            </a:r>
            <a:r>
              <a:rPr lang="en-US">
                <a:latin typeface="Book Antiqua" pitchFamily="18" charset="0"/>
              </a:rPr>
              <a:t> (MIGA)</a:t>
            </a:r>
          </a:p>
          <a:p>
            <a:pPr marL="342900" indent="-342900" algn="l">
              <a:spcBef>
                <a:spcPct val="20000"/>
              </a:spcBef>
              <a:buClr>
                <a:schemeClr val="tx2"/>
              </a:buClr>
              <a:buSzPct val="75000"/>
            </a:pPr>
            <a:endParaRPr lang="en-US" sz="3200">
              <a:latin typeface="Book Antiqua"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rrowheads="1"/>
          </p:cNvPicPr>
          <p:nvPr/>
        </p:nvPicPr>
        <p:blipFill>
          <a:blip r:embed="rId2" cstate="print"/>
          <a:srcRect/>
          <a:stretch>
            <a:fillRect/>
          </a:stretch>
        </p:blipFill>
        <p:spPr bwMode="auto">
          <a:xfrm>
            <a:off x="3886200" y="2438400"/>
            <a:ext cx="1111250" cy="992188"/>
          </a:xfrm>
          <a:prstGeom prst="rect">
            <a:avLst/>
          </a:prstGeom>
          <a:noFill/>
          <a:ln w="12700">
            <a:noFill/>
            <a:miter lim="800000"/>
            <a:headEnd/>
            <a:tailEnd/>
          </a:ln>
          <a:effectLst/>
        </p:spPr>
      </p:pic>
      <p:sp>
        <p:nvSpPr>
          <p:cNvPr id="3" name="Rectangle 2"/>
          <p:cNvSpPr>
            <a:spLocks noChangeArrowheads="1"/>
          </p:cNvSpPr>
          <p:nvPr/>
        </p:nvSpPr>
        <p:spPr bwMode="auto">
          <a:xfrm>
            <a:off x="3276600" y="3429000"/>
            <a:ext cx="2174875" cy="457200"/>
          </a:xfrm>
          <a:prstGeom prst="rect">
            <a:avLst/>
          </a:prstGeom>
          <a:noFill/>
          <a:ln w="12700">
            <a:noFill/>
            <a:miter lim="800000"/>
            <a:headEnd/>
            <a:tailEnd/>
          </a:ln>
          <a:effectLst/>
        </p:spPr>
        <p:txBody>
          <a:bodyPr wrap="none">
            <a:spAutoFit/>
          </a:bodyPr>
          <a:ls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b="1" i="1">
                <a:latin typeface="Tahoma" pitchFamily="34" charset="0"/>
              </a:rPr>
              <a:t>Jorge Rebelo</a:t>
            </a:r>
          </a:p>
        </p:txBody>
      </p:sp>
      <p:sp>
        <p:nvSpPr>
          <p:cNvPr id="4" name="Text Box 4"/>
          <p:cNvSpPr txBox="1">
            <a:spLocks noChangeArrowheads="1"/>
          </p:cNvSpPr>
          <p:nvPr/>
        </p:nvSpPr>
        <p:spPr bwMode="auto">
          <a:xfrm>
            <a:off x="1752600" y="3962400"/>
            <a:ext cx="5638800" cy="457200"/>
          </a:xfrm>
          <a:prstGeom prst="rect">
            <a:avLst/>
          </a:prstGeom>
          <a:noFill/>
          <a:ln w="12700">
            <a:noFill/>
            <a:miter lim="800000"/>
            <a:headEnd/>
            <a:tailEnd/>
          </a:ln>
          <a:effectLst/>
        </p:spPr>
        <p:txBody>
          <a:bodyPr>
            <a:spAutoFit/>
          </a:bodyPr>
          <a:ls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b="1">
                <a:latin typeface="Tahoma" pitchFamily="34" charset="0"/>
              </a:rPr>
              <a:t>Jrebelo@worldbank.org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0" y="419100"/>
            <a:ext cx="8985250" cy="838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Arial" pitchFamily="34" charset="0"/>
              </a:defRPr>
            </a:lvl2pPr>
            <a:lvl3pPr algn="l" rtl="0" eaLnBrk="0" fontAlgn="base" hangingPunct="0">
              <a:lnSpc>
                <a:spcPct val="90000"/>
              </a:lnSpc>
              <a:spcBef>
                <a:spcPct val="0"/>
              </a:spcBef>
              <a:spcAft>
                <a:spcPct val="0"/>
              </a:spcAft>
              <a:defRPr sz="2200" b="1">
                <a:solidFill>
                  <a:schemeClr val="tx1"/>
                </a:solidFill>
                <a:latin typeface="Arial" pitchFamily="34" charset="0"/>
              </a:defRPr>
            </a:lvl3pPr>
            <a:lvl4pPr algn="l" rtl="0" eaLnBrk="0" fontAlgn="base" hangingPunct="0">
              <a:lnSpc>
                <a:spcPct val="90000"/>
              </a:lnSpc>
              <a:spcBef>
                <a:spcPct val="0"/>
              </a:spcBef>
              <a:spcAft>
                <a:spcPct val="0"/>
              </a:spcAft>
              <a:defRPr sz="2200" b="1">
                <a:solidFill>
                  <a:schemeClr val="tx1"/>
                </a:solidFill>
                <a:latin typeface="Arial" pitchFamily="34" charset="0"/>
              </a:defRPr>
            </a:lvl4pPr>
            <a:lvl5pPr algn="l" rtl="0" eaLnBrk="0" fontAlgn="base" hangingPunct="0">
              <a:lnSpc>
                <a:spcPct val="90000"/>
              </a:lnSpc>
              <a:spcBef>
                <a:spcPct val="0"/>
              </a:spcBef>
              <a:spcAft>
                <a:spcPct val="0"/>
              </a:spcAft>
              <a:defRPr sz="2200" b="1">
                <a:solidFill>
                  <a:schemeClr val="tx1"/>
                </a:solidFill>
                <a:latin typeface="Arial" pitchFamily="34" charset="0"/>
              </a:defRPr>
            </a:lvl5pPr>
            <a:lvl6pPr marL="457200" algn="l" rtl="0" eaLnBrk="0" fontAlgn="base" hangingPunct="0">
              <a:lnSpc>
                <a:spcPct val="90000"/>
              </a:lnSpc>
              <a:spcBef>
                <a:spcPct val="0"/>
              </a:spcBef>
              <a:spcAft>
                <a:spcPct val="0"/>
              </a:spcAft>
              <a:defRPr sz="2200" b="1">
                <a:solidFill>
                  <a:schemeClr val="tx1"/>
                </a:solidFill>
                <a:latin typeface="Arial" pitchFamily="34" charset="0"/>
              </a:defRPr>
            </a:lvl6pPr>
            <a:lvl7pPr marL="914400" algn="l" rtl="0" eaLnBrk="0" fontAlgn="base" hangingPunct="0">
              <a:lnSpc>
                <a:spcPct val="90000"/>
              </a:lnSpc>
              <a:spcBef>
                <a:spcPct val="0"/>
              </a:spcBef>
              <a:spcAft>
                <a:spcPct val="0"/>
              </a:spcAft>
              <a:defRPr sz="2200" b="1">
                <a:solidFill>
                  <a:schemeClr val="tx1"/>
                </a:solidFill>
                <a:latin typeface="Arial" pitchFamily="34" charset="0"/>
              </a:defRPr>
            </a:lvl7pPr>
            <a:lvl8pPr marL="1371600" algn="l" rtl="0" eaLnBrk="0" fontAlgn="base" hangingPunct="0">
              <a:lnSpc>
                <a:spcPct val="90000"/>
              </a:lnSpc>
              <a:spcBef>
                <a:spcPct val="0"/>
              </a:spcBef>
              <a:spcAft>
                <a:spcPct val="0"/>
              </a:spcAft>
              <a:defRPr sz="2200" b="1">
                <a:solidFill>
                  <a:schemeClr val="tx1"/>
                </a:solidFill>
                <a:latin typeface="Arial" pitchFamily="34" charset="0"/>
              </a:defRPr>
            </a:lvl8pPr>
            <a:lvl9pPr marL="1828800" algn="l" rtl="0" eaLnBrk="0" fontAlgn="base" hangingPunct="0">
              <a:lnSpc>
                <a:spcPct val="90000"/>
              </a:lnSpc>
              <a:spcBef>
                <a:spcPct val="0"/>
              </a:spcBef>
              <a:spcAft>
                <a:spcPct val="0"/>
              </a:spcAft>
              <a:defRPr sz="2200" b="1">
                <a:solidFill>
                  <a:schemeClr val="tx1"/>
                </a:solidFill>
                <a:latin typeface="Arial" pitchFamily="34" charset="0"/>
              </a:defRPr>
            </a:lvl9pPr>
          </a:lstStyle>
          <a:p>
            <a:r>
              <a:rPr lang="en-US" dirty="0"/>
              <a:t>… </a:t>
            </a:r>
            <a:r>
              <a:rPr lang="en-US" dirty="0" smtClean="0"/>
              <a:t>y </a:t>
            </a:r>
            <a:r>
              <a:rPr lang="en-US" dirty="0" err="1" smtClean="0"/>
              <a:t>permite</a:t>
            </a:r>
            <a:r>
              <a:rPr lang="en-US" dirty="0" smtClean="0"/>
              <a:t> la  </a:t>
            </a:r>
            <a:r>
              <a:rPr lang="en-US" dirty="0" err="1" smtClean="0"/>
              <a:t>identificacion</a:t>
            </a:r>
            <a:r>
              <a:rPr lang="en-US" dirty="0" smtClean="0"/>
              <a:t>  de  </a:t>
            </a:r>
            <a:r>
              <a:rPr lang="en-US" dirty="0" err="1" smtClean="0"/>
              <a:t>vários</a:t>
            </a:r>
            <a:r>
              <a:rPr lang="en-US" dirty="0" smtClean="0"/>
              <a:t> y </a:t>
            </a:r>
            <a:r>
              <a:rPr lang="en-US" dirty="0" err="1" smtClean="0"/>
              <a:t>principales</a:t>
            </a:r>
            <a:r>
              <a:rPr lang="en-US" dirty="0" smtClean="0"/>
              <a:t> </a:t>
            </a:r>
            <a:r>
              <a:rPr lang="en-US" dirty="0" err="1" smtClean="0"/>
              <a:t>problemas</a:t>
            </a:r>
            <a:r>
              <a:rPr lang="en-US" dirty="0" smtClean="0"/>
              <a:t> del sector </a:t>
            </a:r>
            <a:r>
              <a:rPr lang="en-US" dirty="0" err="1" smtClean="0"/>
              <a:t>que</a:t>
            </a:r>
            <a:r>
              <a:rPr lang="en-US" dirty="0" smtClean="0"/>
              <a:t> </a:t>
            </a:r>
            <a:r>
              <a:rPr lang="en-US" dirty="0" err="1" smtClean="0"/>
              <a:t>están</a:t>
            </a:r>
            <a:r>
              <a:rPr lang="en-US" dirty="0" smtClean="0"/>
              <a:t> inter-</a:t>
            </a:r>
            <a:r>
              <a:rPr lang="en-US" dirty="0" err="1" smtClean="0"/>
              <a:t>relacionados</a:t>
            </a:r>
            <a:r>
              <a:rPr lang="en-US" dirty="0"/>
              <a:t/>
            </a:r>
            <a:br>
              <a:rPr lang="en-US" dirty="0"/>
            </a:br>
            <a:endParaRPr lang="es-AR" dirty="0"/>
          </a:p>
        </p:txBody>
      </p:sp>
      <p:sp>
        <p:nvSpPr>
          <p:cNvPr id="3" name="AutoShape 6"/>
          <p:cNvSpPr>
            <a:spLocks noChangeArrowheads="1"/>
          </p:cNvSpPr>
          <p:nvPr/>
        </p:nvSpPr>
        <p:spPr bwMode="auto">
          <a:xfrm>
            <a:off x="2819400" y="1181100"/>
            <a:ext cx="4572000" cy="533400"/>
          </a:xfrm>
          <a:prstGeom prst="roundRect">
            <a:avLst>
              <a:gd name="adj" fmla="val 16667"/>
            </a:avLst>
          </a:prstGeom>
          <a:solidFill>
            <a:schemeClr val="bg1"/>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r>
              <a:rPr lang="es-AR" b="1" u="none" dirty="0" smtClean="0"/>
              <a:t>RÁPIDA </a:t>
            </a:r>
            <a:r>
              <a:rPr lang="es-AR" b="1" u="none" dirty="0" smtClean="0"/>
              <a:t>URBANIZACIÓN</a:t>
            </a:r>
            <a:r>
              <a:rPr lang="es-AR" b="1" u="none" dirty="0"/>
              <a:t>, </a:t>
            </a:r>
            <a:r>
              <a:rPr lang="es-AR" b="1" u="none" dirty="0" smtClean="0"/>
              <a:t>CRECIENTE CONGESTIÓN, POLUCIÓN Y RUIDO</a:t>
            </a:r>
            <a:endParaRPr lang="es-AR" b="1" u="none" dirty="0"/>
          </a:p>
        </p:txBody>
      </p:sp>
      <p:sp>
        <p:nvSpPr>
          <p:cNvPr id="4" name="AutoShape 7"/>
          <p:cNvSpPr>
            <a:spLocks noChangeArrowheads="1"/>
          </p:cNvSpPr>
          <p:nvPr/>
        </p:nvSpPr>
        <p:spPr bwMode="auto">
          <a:xfrm>
            <a:off x="2819400" y="1800225"/>
            <a:ext cx="4572000" cy="533400"/>
          </a:xfrm>
          <a:prstGeom prst="roundRect">
            <a:avLst>
              <a:gd name="adj" fmla="val 16667"/>
            </a:avLst>
          </a:prstGeom>
          <a:solidFill>
            <a:schemeClr val="bg1"/>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r>
              <a:rPr lang="es-AR" b="1" u="none" dirty="0" smtClean="0"/>
              <a:t>FALTA DE COORDINACIÓN ENTRE LOS  DIFERENTES NIVELES DE GOBIERNO EN LA REGIÓN METROPOLITANA </a:t>
            </a:r>
            <a:endParaRPr lang="es-AR" b="1" u="none" dirty="0"/>
          </a:p>
        </p:txBody>
      </p:sp>
      <p:sp>
        <p:nvSpPr>
          <p:cNvPr id="5" name="AutoShape 8"/>
          <p:cNvSpPr>
            <a:spLocks noChangeArrowheads="1"/>
          </p:cNvSpPr>
          <p:nvPr/>
        </p:nvSpPr>
        <p:spPr bwMode="auto">
          <a:xfrm>
            <a:off x="2819400" y="2420938"/>
            <a:ext cx="4572000" cy="533400"/>
          </a:xfrm>
          <a:prstGeom prst="roundRect">
            <a:avLst>
              <a:gd name="adj" fmla="val 16667"/>
            </a:avLst>
          </a:prstGeom>
          <a:solidFill>
            <a:schemeClr val="bg1"/>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r>
              <a:rPr lang="es-AR" b="1" u="none" dirty="0" smtClean="0"/>
              <a:t>LA ORGANIZACIÓN DEL TRANSPORTE POR AUTOBUS</a:t>
            </a:r>
            <a:endParaRPr lang="es-AR" b="1" u="none" dirty="0"/>
          </a:p>
        </p:txBody>
      </p:sp>
      <p:sp>
        <p:nvSpPr>
          <p:cNvPr id="6" name="AutoShape 9"/>
          <p:cNvSpPr>
            <a:spLocks noChangeArrowheads="1"/>
          </p:cNvSpPr>
          <p:nvPr/>
        </p:nvSpPr>
        <p:spPr bwMode="auto">
          <a:xfrm>
            <a:off x="2819400" y="3041650"/>
            <a:ext cx="4572000" cy="533400"/>
          </a:xfrm>
          <a:prstGeom prst="roundRect">
            <a:avLst>
              <a:gd name="adj" fmla="val 16667"/>
            </a:avLst>
          </a:prstGeom>
          <a:solidFill>
            <a:schemeClr val="bg1"/>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r>
              <a:rPr lang="es-AR" b="1" u="none" dirty="0" smtClean="0"/>
              <a:t>CRECIMIENTO EXPLOSIVO DEL SECTOR INFORMAL SECTOR (BUSETAS, VANS) Y DE LAS MOTOCICLETAS</a:t>
            </a:r>
            <a:endParaRPr lang="es-AR" b="1" u="none" dirty="0"/>
          </a:p>
        </p:txBody>
      </p:sp>
      <p:sp>
        <p:nvSpPr>
          <p:cNvPr id="7" name="AutoShape 10"/>
          <p:cNvSpPr>
            <a:spLocks noChangeArrowheads="1"/>
          </p:cNvSpPr>
          <p:nvPr/>
        </p:nvSpPr>
        <p:spPr bwMode="auto">
          <a:xfrm>
            <a:off x="2819400" y="3662363"/>
            <a:ext cx="4572000" cy="533400"/>
          </a:xfrm>
          <a:prstGeom prst="roundRect">
            <a:avLst>
              <a:gd name="adj" fmla="val 16667"/>
            </a:avLst>
          </a:prstGeom>
          <a:solidFill>
            <a:schemeClr val="bg1"/>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r>
              <a:rPr lang="es-AR" b="1" u="none" dirty="0" smtClean="0"/>
              <a:t>ACCESSIBILIDAD, CAPACIDAD DE PAGO, DISPONIBILIDAD, Y ACCEPTABILIDAD  DEL TRANSPORTE PARA EL USUÁRIO  DE BAJO RENTA</a:t>
            </a:r>
            <a:endParaRPr lang="es-AR" b="1" u="none" dirty="0"/>
          </a:p>
        </p:txBody>
      </p:sp>
      <p:sp>
        <p:nvSpPr>
          <p:cNvPr id="8" name="AutoShape 11"/>
          <p:cNvSpPr>
            <a:spLocks noChangeArrowheads="1"/>
          </p:cNvSpPr>
          <p:nvPr/>
        </p:nvSpPr>
        <p:spPr bwMode="auto">
          <a:xfrm>
            <a:off x="2819400" y="4283075"/>
            <a:ext cx="4572000" cy="533400"/>
          </a:xfrm>
          <a:prstGeom prst="roundRect">
            <a:avLst>
              <a:gd name="adj" fmla="val 16667"/>
            </a:avLst>
          </a:prstGeom>
          <a:solidFill>
            <a:schemeClr val="bg1"/>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r>
              <a:rPr lang="es-AR" b="1" u="none" dirty="0" smtClean="0"/>
              <a:t>SUBSÍDIOS  DIRIGIDOS  VS </a:t>
            </a:r>
            <a:r>
              <a:rPr lang="es-AR" b="1" u="none" dirty="0" smtClean="0"/>
              <a:t>SUBÍDIOS </a:t>
            </a:r>
            <a:r>
              <a:rPr lang="es-AR" b="1" u="none" dirty="0" smtClean="0"/>
              <a:t>GENERALES </a:t>
            </a:r>
            <a:endParaRPr lang="es-AR" b="1" u="none" dirty="0"/>
          </a:p>
        </p:txBody>
      </p:sp>
      <p:sp>
        <p:nvSpPr>
          <p:cNvPr id="9" name="AutoShape 13"/>
          <p:cNvSpPr>
            <a:spLocks noChangeArrowheads="1"/>
          </p:cNvSpPr>
          <p:nvPr/>
        </p:nvSpPr>
        <p:spPr bwMode="auto">
          <a:xfrm>
            <a:off x="2819400" y="4903788"/>
            <a:ext cx="4572000" cy="533400"/>
          </a:xfrm>
          <a:prstGeom prst="roundRect">
            <a:avLst>
              <a:gd name="adj" fmla="val 16667"/>
            </a:avLst>
          </a:prstGeom>
          <a:solidFill>
            <a:schemeClr val="bg1"/>
          </a:solidFill>
          <a:ln w="9525">
            <a:solidFill>
              <a:schemeClr val="tx1"/>
            </a:solidFill>
            <a:round/>
            <a:headEnd/>
            <a:tailEnd/>
          </a:ln>
          <a:effectLst>
            <a:outerShdw dist="35921" dir="2700000" algn="ctr" rotWithShape="0">
              <a:schemeClr val="tx1"/>
            </a:outerShdw>
          </a:effectLst>
        </p:spPr>
        <p:txBody>
          <a:bodyPr lIns="45720" rIns="45720" anchor="ctr"/>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r>
              <a:rPr lang="es-AR" b="1" u="none" dirty="0" smtClean="0"/>
              <a:t>FINANCIAMIENTO DEL TRANSPORTE URBANO </a:t>
            </a:r>
            <a:endParaRPr lang="es-AR" b="1" u="none" dirty="0"/>
          </a:p>
        </p:txBody>
      </p:sp>
      <p:grpSp>
        <p:nvGrpSpPr>
          <p:cNvPr id="10" name="Group 9"/>
          <p:cNvGrpSpPr>
            <a:grpSpLocks/>
          </p:cNvGrpSpPr>
          <p:nvPr/>
        </p:nvGrpSpPr>
        <p:grpSpPr bwMode="auto">
          <a:xfrm>
            <a:off x="8791575" y="266700"/>
            <a:ext cx="352425" cy="858838"/>
            <a:chOff x="5826" y="144"/>
            <a:chExt cx="222" cy="541"/>
          </a:xfrm>
        </p:grpSpPr>
        <p:sp>
          <p:nvSpPr>
            <p:cNvPr id="13" name="Rectangle 12"/>
            <p:cNvSpPr>
              <a:spLocks noChangeArrowheads="1"/>
            </p:cNvSpPr>
            <p:nvPr/>
          </p:nvSpPr>
          <p:spPr bwMode="auto">
            <a:xfrm>
              <a:off x="5826" y="144"/>
              <a:ext cx="222" cy="48"/>
            </a:xfrm>
            <a:prstGeom prst="rect">
              <a:avLst/>
            </a:prstGeom>
            <a:solidFill>
              <a:schemeClr val="bg1"/>
            </a:solidFill>
            <a:ln w="9525">
              <a:solidFill>
                <a:schemeClr val="tx1"/>
              </a:solidFill>
              <a:miter lim="800000"/>
              <a:headEnd/>
              <a:tailEnd/>
            </a:ln>
            <a:effectLst/>
          </p:spPr>
          <p:txBody>
            <a:bodyPr wrap="none" lIns="45720" rIns="45720" anchor="ctr"/>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endParaRPr lang="en-US"/>
            </a:p>
          </p:txBody>
        </p:sp>
        <p:sp>
          <p:nvSpPr>
            <p:cNvPr id="14" name="Rectangle 13"/>
            <p:cNvSpPr>
              <a:spLocks noChangeArrowheads="1"/>
            </p:cNvSpPr>
            <p:nvPr/>
          </p:nvSpPr>
          <p:spPr bwMode="auto">
            <a:xfrm>
              <a:off x="5826" y="226"/>
              <a:ext cx="222" cy="48"/>
            </a:xfrm>
            <a:prstGeom prst="rect">
              <a:avLst/>
            </a:prstGeom>
            <a:solidFill>
              <a:schemeClr val="bg1"/>
            </a:solidFill>
            <a:ln w="9525">
              <a:solidFill>
                <a:schemeClr val="tx1"/>
              </a:solidFill>
              <a:miter lim="800000"/>
              <a:headEnd/>
              <a:tailEnd/>
            </a:ln>
            <a:effectLst/>
          </p:spPr>
          <p:txBody>
            <a:bodyPr wrap="none" lIns="45720" rIns="45720" anchor="ctr"/>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endParaRPr lang="en-US"/>
            </a:p>
          </p:txBody>
        </p:sp>
        <p:sp>
          <p:nvSpPr>
            <p:cNvPr id="15" name="Rectangle 14"/>
            <p:cNvSpPr>
              <a:spLocks noChangeArrowheads="1"/>
            </p:cNvSpPr>
            <p:nvPr/>
          </p:nvSpPr>
          <p:spPr bwMode="auto">
            <a:xfrm>
              <a:off x="5826" y="308"/>
              <a:ext cx="222" cy="48"/>
            </a:xfrm>
            <a:prstGeom prst="rect">
              <a:avLst/>
            </a:prstGeom>
            <a:solidFill>
              <a:schemeClr val="bg1"/>
            </a:solidFill>
            <a:ln w="9525">
              <a:solidFill>
                <a:schemeClr val="tx1"/>
              </a:solidFill>
              <a:miter lim="800000"/>
              <a:headEnd/>
              <a:tailEnd/>
            </a:ln>
            <a:effectLst/>
          </p:spPr>
          <p:txBody>
            <a:bodyPr wrap="none" lIns="45720" rIns="45720" anchor="ctr"/>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endParaRPr lang="en-US"/>
            </a:p>
          </p:txBody>
        </p:sp>
        <p:sp>
          <p:nvSpPr>
            <p:cNvPr id="16" name="Rectangle 15"/>
            <p:cNvSpPr>
              <a:spLocks noChangeArrowheads="1"/>
            </p:cNvSpPr>
            <p:nvPr/>
          </p:nvSpPr>
          <p:spPr bwMode="auto">
            <a:xfrm>
              <a:off x="5826" y="390"/>
              <a:ext cx="222" cy="48"/>
            </a:xfrm>
            <a:prstGeom prst="rect">
              <a:avLst/>
            </a:prstGeom>
            <a:solidFill>
              <a:schemeClr val="bg1"/>
            </a:solidFill>
            <a:ln w="9525">
              <a:solidFill>
                <a:schemeClr val="tx1"/>
              </a:solidFill>
              <a:miter lim="800000"/>
              <a:headEnd/>
              <a:tailEnd/>
            </a:ln>
            <a:effectLst/>
          </p:spPr>
          <p:txBody>
            <a:bodyPr wrap="none" lIns="45720" rIns="45720" anchor="ctr"/>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endParaRPr lang="en-US"/>
            </a:p>
          </p:txBody>
        </p:sp>
        <p:sp>
          <p:nvSpPr>
            <p:cNvPr id="17" name="Rectangle 16"/>
            <p:cNvSpPr>
              <a:spLocks noChangeArrowheads="1"/>
            </p:cNvSpPr>
            <p:nvPr/>
          </p:nvSpPr>
          <p:spPr bwMode="auto">
            <a:xfrm>
              <a:off x="5826" y="473"/>
              <a:ext cx="222" cy="48"/>
            </a:xfrm>
            <a:prstGeom prst="rect">
              <a:avLst/>
            </a:prstGeom>
            <a:solidFill>
              <a:schemeClr val="bg1"/>
            </a:solidFill>
            <a:ln w="9525">
              <a:solidFill>
                <a:schemeClr val="tx1"/>
              </a:solidFill>
              <a:miter lim="800000"/>
              <a:headEnd/>
              <a:tailEnd/>
            </a:ln>
            <a:effectLst/>
          </p:spPr>
          <p:txBody>
            <a:bodyPr wrap="none" lIns="45720" rIns="45720" anchor="ctr"/>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endParaRPr lang="en-US"/>
            </a:p>
          </p:txBody>
        </p:sp>
        <p:sp>
          <p:nvSpPr>
            <p:cNvPr id="18" name="Rectangle 17"/>
            <p:cNvSpPr>
              <a:spLocks noChangeArrowheads="1"/>
            </p:cNvSpPr>
            <p:nvPr/>
          </p:nvSpPr>
          <p:spPr bwMode="auto">
            <a:xfrm>
              <a:off x="5826" y="555"/>
              <a:ext cx="222" cy="48"/>
            </a:xfrm>
            <a:prstGeom prst="rect">
              <a:avLst/>
            </a:prstGeom>
            <a:solidFill>
              <a:schemeClr val="bg1"/>
            </a:solidFill>
            <a:ln w="9525">
              <a:solidFill>
                <a:schemeClr val="tx1"/>
              </a:solidFill>
              <a:miter lim="800000"/>
              <a:headEnd/>
              <a:tailEnd/>
            </a:ln>
            <a:effectLst/>
          </p:spPr>
          <p:txBody>
            <a:bodyPr wrap="none" lIns="45720" rIns="45720" anchor="ctr"/>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endParaRPr lang="en-US"/>
            </a:p>
          </p:txBody>
        </p:sp>
        <p:sp>
          <p:nvSpPr>
            <p:cNvPr id="19" name="Rectangle 18"/>
            <p:cNvSpPr>
              <a:spLocks noChangeArrowheads="1"/>
            </p:cNvSpPr>
            <p:nvPr/>
          </p:nvSpPr>
          <p:spPr bwMode="auto">
            <a:xfrm>
              <a:off x="5826" y="637"/>
              <a:ext cx="222" cy="48"/>
            </a:xfrm>
            <a:prstGeom prst="rect">
              <a:avLst/>
            </a:prstGeom>
            <a:solidFill>
              <a:schemeClr val="bg1"/>
            </a:solidFill>
            <a:ln w="9525">
              <a:solidFill>
                <a:schemeClr val="tx1"/>
              </a:solidFill>
              <a:miter lim="800000"/>
              <a:headEnd/>
              <a:tailEnd/>
            </a:ln>
            <a:effectLst/>
          </p:spPr>
          <p:txBody>
            <a:bodyPr wrap="none" lIns="45720" rIns="45720" anchor="ctr"/>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endParaRPr lang="en-US"/>
            </a:p>
          </p:txBody>
        </p:sp>
      </p:grpSp>
      <p:sp>
        <p:nvSpPr>
          <p:cNvPr id="11" name="AutoShape 27"/>
          <p:cNvSpPr>
            <a:spLocks noChangeArrowheads="1"/>
          </p:cNvSpPr>
          <p:nvPr/>
        </p:nvSpPr>
        <p:spPr bwMode="auto">
          <a:xfrm>
            <a:off x="685800" y="1474788"/>
            <a:ext cx="1600200" cy="3581400"/>
          </a:xfrm>
          <a:prstGeom prst="homePlate">
            <a:avLst>
              <a:gd name="adj" fmla="val 16171"/>
            </a:avLst>
          </a:prstGeom>
          <a:solidFill>
            <a:srgbClr val="FF0000"/>
          </a:solidFill>
          <a:ln w="12700">
            <a:solidFill>
              <a:schemeClr val="tx1"/>
            </a:solidFill>
            <a:miter lim="800000"/>
            <a:headEnd/>
            <a:tailEnd/>
          </a:ln>
          <a:effectLst>
            <a:outerShdw dist="53882" dir="2700000" algn="ctr" rotWithShape="0">
              <a:schemeClr val="tx1"/>
            </a:outerShdw>
          </a:effectLst>
        </p:spPr>
        <p:txBody>
          <a:bodyPr lIns="0" tIns="0" rIns="0" bIns="0" anchor="ctr"/>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r>
              <a:rPr lang="es-ES_tradnl" sz="1600" b="1" u="none" dirty="0" smtClean="0"/>
              <a:t>Principales </a:t>
            </a:r>
            <a:endParaRPr lang="es-ES_tradnl" sz="1600" b="1" u="none" dirty="0"/>
          </a:p>
          <a:p>
            <a:r>
              <a:rPr lang="es-ES_tradnl" sz="1600" b="1" u="none" dirty="0" smtClean="0"/>
              <a:t>Problemas del sector</a:t>
            </a:r>
            <a:endParaRPr lang="es-ES_tradnl" sz="1600" b="1" u="none" dirty="0"/>
          </a:p>
        </p:txBody>
      </p:sp>
      <p:sp>
        <p:nvSpPr>
          <p:cNvPr id="12" name="Rectangle 11"/>
          <p:cNvSpPr>
            <a:spLocks noChangeArrowheads="1"/>
          </p:cNvSpPr>
          <p:nvPr/>
        </p:nvSpPr>
        <p:spPr bwMode="auto">
          <a:xfrm>
            <a:off x="304800" y="5981700"/>
            <a:ext cx="8458200" cy="609600"/>
          </a:xfrm>
          <a:prstGeom prst="rect">
            <a:avLst/>
          </a:prstGeom>
          <a:solidFill>
            <a:srgbClr val="FFFF00"/>
          </a:solidFill>
          <a:ln w="9525">
            <a:noFill/>
            <a:miter lim="800000"/>
            <a:headEnd/>
            <a:tailEnd/>
          </a:ln>
          <a:effectLst/>
        </p:spPr>
        <p:txBody>
          <a:bodyPr lIns="0" tIns="0" rIns="0" bIns="0"/>
          <a:lstStyle>
            <a:defPPr>
              <a:defRPr lang="en-US"/>
            </a:defPPr>
            <a:lvl1pPr algn="ctr" rtl="0" eaLnBrk="0" fontAlgn="base" hangingPunct="0">
              <a:spcBef>
                <a:spcPct val="0"/>
              </a:spcBef>
              <a:spcAft>
                <a:spcPct val="0"/>
              </a:spcAft>
              <a:defRPr sz="1200" u="sng"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200" u="sng"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200" u="sng"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200" u="sng"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200" u="sng" kern="1200">
                <a:solidFill>
                  <a:schemeClr val="tx1"/>
                </a:solidFill>
                <a:latin typeface="Arial" pitchFamily="34" charset="0"/>
                <a:ea typeface="+mn-ea"/>
                <a:cs typeface="+mn-cs"/>
              </a:defRPr>
            </a:lvl5pPr>
            <a:lvl6pPr marL="2286000" algn="l" defTabSz="914400" rtl="0" eaLnBrk="1" latinLnBrk="0" hangingPunct="1">
              <a:defRPr sz="1200" u="sng" kern="1200">
                <a:solidFill>
                  <a:schemeClr val="tx1"/>
                </a:solidFill>
                <a:latin typeface="Arial" pitchFamily="34" charset="0"/>
                <a:ea typeface="+mn-ea"/>
                <a:cs typeface="+mn-cs"/>
              </a:defRPr>
            </a:lvl6pPr>
            <a:lvl7pPr marL="2743200" algn="l" defTabSz="914400" rtl="0" eaLnBrk="1" latinLnBrk="0" hangingPunct="1">
              <a:defRPr sz="1200" u="sng" kern="1200">
                <a:solidFill>
                  <a:schemeClr val="tx1"/>
                </a:solidFill>
                <a:latin typeface="Arial" pitchFamily="34" charset="0"/>
                <a:ea typeface="+mn-ea"/>
                <a:cs typeface="+mn-cs"/>
              </a:defRPr>
            </a:lvl7pPr>
            <a:lvl8pPr marL="3200400" algn="l" defTabSz="914400" rtl="0" eaLnBrk="1" latinLnBrk="0" hangingPunct="1">
              <a:defRPr sz="1200" u="sng" kern="1200">
                <a:solidFill>
                  <a:schemeClr val="tx1"/>
                </a:solidFill>
                <a:latin typeface="Arial" pitchFamily="34" charset="0"/>
                <a:ea typeface="+mn-ea"/>
                <a:cs typeface="+mn-cs"/>
              </a:defRPr>
            </a:lvl8pPr>
            <a:lvl9pPr marL="3657600" algn="l" defTabSz="914400" rtl="0" eaLnBrk="1" latinLnBrk="0" hangingPunct="1">
              <a:defRPr sz="1200" u="sng" kern="1200">
                <a:solidFill>
                  <a:schemeClr val="tx1"/>
                </a:solidFill>
                <a:latin typeface="Arial" pitchFamily="34" charset="0"/>
                <a:ea typeface="+mn-ea"/>
                <a:cs typeface="+mn-cs"/>
              </a:defRPr>
            </a:lvl9pPr>
          </a:lstStyle>
          <a:p>
            <a:pPr>
              <a:lnSpc>
                <a:spcPct val="90000"/>
              </a:lnSpc>
              <a:spcBef>
                <a:spcPct val="100000"/>
              </a:spcBef>
              <a:buClr>
                <a:srgbClr val="0B1F65"/>
              </a:buClr>
              <a:buFont typeface="Webdings" pitchFamily="18" charset="2"/>
              <a:buNone/>
            </a:pPr>
            <a:r>
              <a:rPr lang="en-US" sz="1600" b="1" i="1" u="none" dirty="0" err="1" smtClean="0"/>
              <a:t>Ineficiências</a:t>
            </a:r>
            <a:r>
              <a:rPr lang="en-US" sz="1600" b="1" i="1" u="none" dirty="0" smtClean="0"/>
              <a:t>  en el </a:t>
            </a:r>
            <a:r>
              <a:rPr lang="en-US" sz="1600" b="1" i="1" u="none" dirty="0" err="1" smtClean="0"/>
              <a:t>sistema</a:t>
            </a:r>
            <a:r>
              <a:rPr lang="en-US" sz="1600" b="1" i="1" u="none" dirty="0" smtClean="0"/>
              <a:t> de </a:t>
            </a:r>
            <a:r>
              <a:rPr lang="en-US" sz="1600" b="1" i="1" u="none" dirty="0" err="1" smtClean="0"/>
              <a:t>transporte</a:t>
            </a:r>
            <a:r>
              <a:rPr lang="en-US" sz="1600" b="1" i="1" u="none" dirty="0" smtClean="0"/>
              <a:t> </a:t>
            </a:r>
            <a:r>
              <a:rPr lang="en-US" sz="1600" b="1" i="1" u="none" dirty="0" err="1" smtClean="0"/>
              <a:t>público</a:t>
            </a:r>
            <a:r>
              <a:rPr lang="en-US" sz="1600" b="1" i="1" u="none" dirty="0" smtClean="0"/>
              <a:t> </a:t>
            </a:r>
            <a:r>
              <a:rPr lang="en-US" sz="1600" b="1" i="1" u="none" dirty="0" err="1" smtClean="0"/>
              <a:t>urbano</a:t>
            </a:r>
            <a:r>
              <a:rPr lang="en-US" sz="1600" b="1" i="1" u="none" dirty="0" smtClean="0"/>
              <a:t> </a:t>
            </a:r>
            <a:r>
              <a:rPr lang="en-US" sz="1600" b="1" i="1" u="none" dirty="0" err="1" smtClean="0"/>
              <a:t>generán</a:t>
            </a:r>
            <a:r>
              <a:rPr lang="en-US" sz="1600" b="1" i="1" u="none" dirty="0" smtClean="0"/>
              <a:t> </a:t>
            </a:r>
            <a:r>
              <a:rPr lang="en-US" sz="1600" b="1" i="1" u="none" dirty="0" err="1" smtClean="0"/>
              <a:t>impactos</a:t>
            </a:r>
            <a:r>
              <a:rPr lang="en-US" sz="1600" b="1" i="1" u="none" dirty="0" smtClean="0"/>
              <a:t> </a:t>
            </a:r>
            <a:r>
              <a:rPr lang="en-US" sz="1600" b="1" i="1" u="none" dirty="0" err="1" smtClean="0"/>
              <a:t>sociales</a:t>
            </a:r>
            <a:r>
              <a:rPr lang="en-US" sz="1600" b="1" i="1" u="none" dirty="0" smtClean="0"/>
              <a:t> </a:t>
            </a:r>
            <a:r>
              <a:rPr lang="en-US" sz="1600" b="1" i="1" u="none" dirty="0" smtClean="0"/>
              <a:t>e </a:t>
            </a:r>
            <a:r>
              <a:rPr lang="en-US" sz="1600" b="1" i="1" u="none" dirty="0" err="1" smtClean="0"/>
              <a:t>ambientales</a:t>
            </a:r>
            <a:r>
              <a:rPr lang="en-US" sz="1600" b="1" i="1" u="none" dirty="0" smtClean="0"/>
              <a:t> </a:t>
            </a:r>
            <a:r>
              <a:rPr lang="en-US" sz="1600" b="1" i="1" u="none" dirty="0" err="1" smtClean="0"/>
              <a:t>negativos</a:t>
            </a:r>
            <a:r>
              <a:rPr lang="en-US" sz="1600" b="1" i="1" u="none" dirty="0" smtClean="0"/>
              <a:t> y </a:t>
            </a:r>
            <a:r>
              <a:rPr lang="en-US" sz="1600" b="1" i="1" u="none" dirty="0" err="1" smtClean="0"/>
              <a:t>disminuyen</a:t>
            </a:r>
            <a:r>
              <a:rPr lang="en-US" sz="1600" b="1" i="1" u="none" dirty="0" smtClean="0"/>
              <a:t> la </a:t>
            </a:r>
            <a:r>
              <a:rPr lang="en-US" sz="1600" b="1" i="1" u="none" dirty="0" err="1" smtClean="0"/>
              <a:t>capacidad</a:t>
            </a:r>
            <a:r>
              <a:rPr lang="en-US" sz="1600" b="1" i="1" u="none" dirty="0" smtClean="0"/>
              <a:t> de </a:t>
            </a:r>
            <a:r>
              <a:rPr lang="en-US" sz="1600" b="1" i="1" u="none" dirty="0" err="1" smtClean="0"/>
              <a:t>las</a:t>
            </a:r>
            <a:r>
              <a:rPr lang="en-US" sz="1600" b="1" i="1" u="none" dirty="0" smtClean="0"/>
              <a:t> </a:t>
            </a:r>
            <a:r>
              <a:rPr lang="en-US" sz="1600" b="1" i="1" u="none" dirty="0" err="1" smtClean="0"/>
              <a:t>ciudades</a:t>
            </a:r>
            <a:r>
              <a:rPr lang="en-US" sz="1600" b="1" i="1" u="none" dirty="0" smtClean="0"/>
              <a:t> de </a:t>
            </a:r>
            <a:r>
              <a:rPr lang="en-US" sz="1600" b="1" i="1" u="none" dirty="0" err="1" smtClean="0"/>
              <a:t>funcionar</a:t>
            </a:r>
            <a:r>
              <a:rPr lang="en-US" sz="1600" b="1" i="1" u="none" dirty="0" smtClean="0"/>
              <a:t> </a:t>
            </a:r>
            <a:r>
              <a:rPr lang="en-US" sz="1600" b="1" i="1" u="none" dirty="0" err="1" smtClean="0"/>
              <a:t>como</a:t>
            </a:r>
            <a:r>
              <a:rPr lang="en-US" sz="1600" b="1" i="1" u="none" dirty="0" smtClean="0"/>
              <a:t> </a:t>
            </a:r>
            <a:r>
              <a:rPr lang="en-US" sz="1600" b="1" i="1" u="none" dirty="0" err="1" smtClean="0"/>
              <a:t>motores</a:t>
            </a:r>
            <a:r>
              <a:rPr lang="en-US" sz="1600" b="1" i="1" u="none" dirty="0" smtClean="0"/>
              <a:t> de </a:t>
            </a:r>
            <a:r>
              <a:rPr lang="en-US" sz="1600" b="1" i="1" u="none" dirty="0" err="1" smtClean="0"/>
              <a:t>crecimiento</a:t>
            </a:r>
            <a:r>
              <a:rPr lang="en-US" sz="1600" b="1" i="1" u="none" dirty="0" smtClean="0"/>
              <a:t>  </a:t>
            </a:r>
            <a:r>
              <a:rPr lang="en-US" sz="1600" b="1" i="1" u="none" dirty="0" err="1" smtClean="0"/>
              <a:t>económico</a:t>
            </a:r>
            <a:endParaRPr lang="es-AR" sz="1600" b="1" i="1" u="non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wd2"/>
          <p:cNvPicPr>
            <a:picLocks noGrp="1" noChangeAspect="1" noChangeArrowheads="1"/>
          </p:cNvPicPr>
          <p:nvPr/>
        </p:nvPicPr>
        <p:blipFill>
          <a:blip r:embed="rId2" cstate="print"/>
          <a:srcRect/>
          <a:stretch>
            <a:fillRect/>
          </a:stretch>
        </p:blipFill>
        <p:spPr bwMode="auto">
          <a:xfrm>
            <a:off x="228600" y="1676401"/>
            <a:ext cx="4419600" cy="2590799"/>
          </a:xfrm>
          <a:prstGeom prst="rect">
            <a:avLst/>
          </a:prstGeom>
          <a:noFill/>
          <a:ln w="9525">
            <a:noFill/>
            <a:miter lim="800000"/>
            <a:headEnd/>
            <a:tailEnd/>
          </a:ln>
          <a:effectLst/>
        </p:spPr>
      </p:pic>
      <p:sp>
        <p:nvSpPr>
          <p:cNvPr id="3" name="Slide Number Placeholder 3"/>
          <p:cNvSpPr>
            <a:spLocks noGrp="1"/>
          </p:cNvSpPr>
          <p:nvPr/>
        </p:nvSpPr>
        <p:spPr bwMode="auto">
          <a:xfrm>
            <a:off x="6396050" y="6242062"/>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chemeClr val="bg1"/>
              </a:solidFill>
            </a:endParaRPr>
          </a:p>
        </p:txBody>
      </p:sp>
      <p:sp>
        <p:nvSpPr>
          <p:cNvPr id="4" name="Rectangle 3"/>
          <p:cNvSpPr/>
          <p:nvPr/>
        </p:nvSpPr>
        <p:spPr>
          <a:xfrm>
            <a:off x="152400" y="1143000"/>
            <a:ext cx="4836580"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err="1" smtClean="0">
                <a:latin typeface="Tahoma" pitchFamily="34" charset="0"/>
                <a:ea typeface="Tahoma" pitchFamily="34" charset="0"/>
                <a:cs typeface="Tahoma" pitchFamily="34" charset="0"/>
              </a:rPr>
              <a:t>Superlotación</a:t>
            </a:r>
            <a:r>
              <a:rPr lang="en-US" sz="2400" dirty="0" smtClean="0">
                <a:latin typeface="Tahoma" pitchFamily="34" charset="0"/>
                <a:ea typeface="Tahoma" pitchFamily="34" charset="0"/>
                <a:cs typeface="Tahoma" pitchFamily="34" charset="0"/>
              </a:rPr>
              <a:t> y </a:t>
            </a:r>
            <a:r>
              <a:rPr lang="en-US" sz="2400" dirty="0" err="1" smtClean="0">
                <a:latin typeface="Tahoma" pitchFamily="34" charset="0"/>
                <a:ea typeface="Tahoma" pitchFamily="34" charset="0"/>
                <a:cs typeface="Tahoma" pitchFamily="34" charset="0"/>
              </a:rPr>
              <a:t>falta</a:t>
            </a:r>
            <a:r>
              <a:rPr lang="en-US" sz="2400" dirty="0" smtClean="0">
                <a:latin typeface="Tahoma" pitchFamily="34" charset="0"/>
                <a:ea typeface="Tahoma" pitchFamily="34" charset="0"/>
                <a:cs typeface="Tahoma" pitchFamily="34" charset="0"/>
              </a:rPr>
              <a:t> de </a:t>
            </a:r>
            <a:r>
              <a:rPr lang="en-US" sz="2400" dirty="0" err="1" smtClean="0">
                <a:latin typeface="Tahoma" pitchFamily="34" charset="0"/>
                <a:ea typeface="Tahoma" pitchFamily="34" charset="0"/>
                <a:cs typeface="Tahoma" pitchFamily="34" charset="0"/>
              </a:rPr>
              <a:t>capacidad</a:t>
            </a:r>
            <a:endParaRPr lang="en-US" sz="2400" dirty="0"/>
          </a:p>
        </p:txBody>
      </p:sp>
      <p:sp>
        <p:nvSpPr>
          <p:cNvPr id="5" name="Rectangle 4"/>
          <p:cNvSpPr>
            <a:spLocks noGrp="1" noChangeArrowheads="1"/>
          </p:cNvSpPr>
          <p:nvPr/>
        </p:nvSpPr>
        <p:spPr bwMode="auto">
          <a:xfrm>
            <a:off x="842950" y="139689"/>
            <a:ext cx="7696200" cy="900114"/>
          </a:xfrm>
          <a:prstGeom prst="rect">
            <a:avLst/>
          </a:prstGeom>
          <a:solidFill>
            <a:srgbClr val="FFFF00"/>
          </a:solidFill>
          <a:ln w="9525">
            <a:noFill/>
            <a:miter lim="800000"/>
            <a:headEnd/>
            <a:tailEnd/>
          </a:ln>
          <a:effectLst/>
        </p:spPr>
        <p:txBody>
          <a:bodyPr vert="horz" wrap="square" lIns="91440" tIns="45720" rIns="91440" bIns="45720" numCol="1" rtlCol="0" anchor="ctr" anchorCtr="1"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spcAft>
                <a:spcPts val="0"/>
              </a:spcAft>
              <a:defRPr/>
            </a:pPr>
            <a:r>
              <a:rPr lang="en-US" sz="3600" dirty="0" smtClean="0">
                <a:solidFill>
                  <a:srgbClr val="C00000"/>
                </a:solidFill>
                <a:latin typeface="Tahoma" pitchFamily="34" charset="0"/>
                <a:ea typeface="Tahoma" pitchFamily="34" charset="0"/>
                <a:cs typeface="Tahoma" pitchFamily="34" charset="0"/>
              </a:rPr>
              <a:t/>
            </a:r>
            <a:br>
              <a:rPr lang="en-US" sz="3600" dirty="0" smtClean="0">
                <a:solidFill>
                  <a:srgbClr val="C00000"/>
                </a:solidFill>
                <a:latin typeface="Tahoma" pitchFamily="34" charset="0"/>
                <a:ea typeface="Tahoma" pitchFamily="34" charset="0"/>
                <a:cs typeface="Tahoma" pitchFamily="34" charset="0"/>
              </a:rPr>
            </a:br>
            <a:r>
              <a:rPr lang="en-US" sz="2400" dirty="0" smtClean="0">
                <a:solidFill>
                  <a:srgbClr val="C00000"/>
                </a:solidFill>
                <a:latin typeface="Tahoma" pitchFamily="34" charset="0"/>
                <a:ea typeface="Tahoma" pitchFamily="34" charset="0"/>
                <a:cs typeface="Tahoma" pitchFamily="34" charset="0"/>
              </a:rPr>
              <a:t>Mumbai (INDIA) Suburban Railway System</a:t>
            </a:r>
            <a:r>
              <a:rPr lang="en-US" sz="3600" dirty="0" smtClean="0">
                <a:solidFill>
                  <a:srgbClr val="C00000"/>
                </a:solidFill>
                <a:latin typeface="Tahoma" pitchFamily="34" charset="0"/>
                <a:ea typeface="Tahoma" pitchFamily="34" charset="0"/>
                <a:cs typeface="Tahoma" pitchFamily="34" charset="0"/>
              </a:rPr>
              <a:t/>
            </a:r>
            <a:br>
              <a:rPr lang="en-US" sz="3600" dirty="0" smtClean="0">
                <a:solidFill>
                  <a:srgbClr val="C00000"/>
                </a:solidFill>
                <a:latin typeface="Tahoma" pitchFamily="34" charset="0"/>
                <a:ea typeface="Tahoma" pitchFamily="34" charset="0"/>
                <a:cs typeface="Tahoma" pitchFamily="34" charset="0"/>
              </a:rPr>
            </a:br>
            <a:endParaRPr lang="en-US" sz="3600" dirty="0" smtClean="0">
              <a:solidFill>
                <a:srgbClr val="C00000"/>
              </a:solidFill>
              <a:latin typeface="Tahoma" pitchFamily="34" charset="0"/>
              <a:ea typeface="Tahoma" pitchFamily="34" charset="0"/>
              <a:cs typeface="Tahoma" pitchFamily="34" charset="0"/>
            </a:endParaRPr>
          </a:p>
        </p:txBody>
      </p:sp>
      <p:pic>
        <p:nvPicPr>
          <p:cNvPr id="7" name="Picture 6" descr="CCGCROD2"/>
          <p:cNvPicPr>
            <a:picLocks noChangeAspect="1" noChangeArrowheads="1"/>
          </p:cNvPicPr>
          <p:nvPr/>
        </p:nvPicPr>
        <p:blipFill>
          <a:blip r:embed="rId3" cstate="print"/>
          <a:srcRect/>
          <a:stretch>
            <a:fillRect/>
          </a:stretch>
        </p:blipFill>
        <p:spPr bwMode="auto">
          <a:xfrm>
            <a:off x="4648200" y="2286000"/>
            <a:ext cx="4495800" cy="3124200"/>
          </a:xfrm>
          <a:prstGeom prst="rect">
            <a:avLst/>
          </a:prstGeom>
          <a:noFill/>
          <a:ln w="9525">
            <a:noFill/>
            <a:miter lim="800000"/>
            <a:headEnd/>
            <a:tailEnd/>
          </a:ln>
        </p:spPr>
      </p:pic>
      <p:sp>
        <p:nvSpPr>
          <p:cNvPr id="8" name="Slide Number Placeholder 3"/>
          <p:cNvSpPr>
            <a:spLocks noGrp="1"/>
          </p:cNvSpPr>
          <p:nvPr/>
        </p:nvSpPr>
        <p:spPr bwMode="auto">
          <a:xfrm>
            <a:off x="7645531" y="6933417"/>
            <a:ext cx="992837" cy="24525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chemeClr val="bg1"/>
              </a:solidFill>
            </a:endParaRPr>
          </a:p>
        </p:txBody>
      </p:sp>
      <p:pic>
        <p:nvPicPr>
          <p:cNvPr id="9" name="Picture 8" descr="EXIB6"/>
          <p:cNvPicPr>
            <a:picLocks noChangeAspect="1" noChangeArrowheads="1"/>
          </p:cNvPicPr>
          <p:nvPr/>
        </p:nvPicPr>
        <p:blipFill>
          <a:blip r:embed="rId4" cstate="print"/>
          <a:srcRect/>
          <a:stretch>
            <a:fillRect/>
          </a:stretch>
        </p:blipFill>
        <p:spPr bwMode="auto">
          <a:xfrm>
            <a:off x="228600" y="4267200"/>
            <a:ext cx="4493418" cy="2590800"/>
          </a:xfrm>
          <a:prstGeom prst="rect">
            <a:avLst/>
          </a:prstGeom>
          <a:noFill/>
          <a:ln w="9525">
            <a:noFill/>
            <a:miter lim="800000"/>
            <a:headEnd/>
            <a:tailEnd/>
          </a:ln>
        </p:spPr>
      </p:pic>
      <p:sp>
        <p:nvSpPr>
          <p:cNvPr id="10" name="TextBox 9"/>
          <p:cNvSpPr txBox="1"/>
          <p:nvPr/>
        </p:nvSpPr>
        <p:spPr>
          <a:xfrm>
            <a:off x="5334000" y="5943600"/>
            <a:ext cx="3810000" cy="646331"/>
          </a:xfrm>
          <a:prstGeom prst="rect">
            <a:avLst/>
          </a:prstGeom>
          <a:noFill/>
        </p:spPr>
        <p:txBody>
          <a:bodyPr wrap="square" rtlCol="0">
            <a:spAutoFit/>
          </a:bodyPr>
          <a:lstStyle/>
          <a:p>
            <a:r>
              <a:rPr lang="en-US" b="1" dirty="0" smtClean="0"/>
              <a:t>7.2  MILIONES DE PAS/DÍA</a:t>
            </a:r>
          </a:p>
          <a:p>
            <a:r>
              <a:rPr lang="en-US" b="1" dirty="0" smtClean="0"/>
              <a:t>16 PAS/M2</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457200"/>
            <a:ext cx="86868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Content Placeholder 2"/>
          <p:cNvSpPr txBox="1">
            <a:spLocks/>
          </p:cNvSpPr>
          <p:nvPr/>
        </p:nvSpPr>
        <p:spPr>
          <a:xfrm>
            <a:off x="457200" y="1219200"/>
            <a:ext cx="86868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effectLst/>
                <a:uLnTx/>
                <a:uFillTx/>
                <a:latin typeface="+mn-lt"/>
                <a:ea typeface="+mn-ea"/>
                <a:cs typeface="+mn-cs"/>
              </a:rPr>
              <a:t>Crecimiento</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economico</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urbanización,pobreza</a:t>
            </a:r>
            <a:r>
              <a:rPr kumimoji="0" lang="en-US" sz="2400" b="1" i="0" u="none" strike="noStrike" kern="1200" cap="none" spc="0" normalizeH="0" baseline="0" noProof="0" dirty="0" smtClean="0">
                <a:ln>
                  <a:noFill/>
                </a:ln>
                <a:effectLst/>
                <a:uLnTx/>
                <a:uFillTx/>
                <a:latin typeface="+mn-lt"/>
                <a:ea typeface="+mn-ea"/>
                <a:cs typeface="+mn-cs"/>
              </a:rPr>
              <a:t> y </a:t>
            </a:r>
            <a:r>
              <a:rPr kumimoji="0" lang="en-US" sz="2400" b="1" i="0" u="none" strike="noStrike" kern="1200" cap="none" spc="0" normalizeH="0" baseline="0" noProof="0" dirty="0" err="1" smtClean="0">
                <a:ln>
                  <a:noFill/>
                </a:ln>
                <a:effectLst/>
                <a:uLnTx/>
                <a:uFillTx/>
                <a:latin typeface="+mn-lt"/>
                <a:ea typeface="+mn-ea"/>
                <a:cs typeface="+mn-cs"/>
              </a:rPr>
              <a:t>transporte</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urbano</a:t>
            </a:r>
            <a:endParaRPr kumimoji="0" lang="en-US" sz="24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Transporte</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Urbano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Como romper el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circulo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vicioso</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800" b="1" i="0" u="none" strike="noStrike" kern="1200" cap="none" spc="0" normalizeH="0" baseline="0" noProof="0" dirty="0" smtClean="0">
                <a:ln>
                  <a:noFill/>
                </a:ln>
                <a:solidFill>
                  <a:srgbClr val="FF0000"/>
                </a:solidFill>
                <a:effectLst/>
                <a:uLnTx/>
                <a:uFillTx/>
                <a:latin typeface="+mn-lt"/>
                <a:ea typeface="+mn-ea"/>
                <a:cs typeface="+mn-cs"/>
              </a:rPr>
              <a:t>Los </a:t>
            </a:r>
            <a:r>
              <a:rPr kumimoji="0" lang="en-US" sz="2800" b="1" i="0" u="none" strike="noStrike" kern="1200" cap="none" spc="0" normalizeH="0" baseline="0" noProof="0" dirty="0" err="1" smtClean="0">
                <a:ln>
                  <a:noFill/>
                </a:ln>
                <a:solidFill>
                  <a:srgbClr val="FF0000"/>
                </a:solidFill>
                <a:effectLst/>
                <a:uLnTx/>
                <a:uFillTx/>
                <a:latin typeface="+mn-lt"/>
                <a:ea typeface="+mn-ea"/>
                <a:cs typeface="+mn-cs"/>
              </a:rPr>
              <a:t>quatro</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mn-lt"/>
                <a:ea typeface="+mn-ea"/>
                <a:cs typeface="+mn-cs"/>
              </a:rPr>
              <a:t>pilares</a:t>
            </a:r>
            <a:endParaRPr kumimoji="0" lang="en-US" sz="2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Pero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quién</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financia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Nuestro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programa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principal en México</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PPPs (PPS):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Lecciones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aprendidas</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Recomendaciones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para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el design de PPPs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Grupo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del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Banco</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Mundial :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Instrumentos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para</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Préstamos</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y </a:t>
            </a:r>
            <a:r>
              <a:rPr kumimoji="0" lang="en-US" sz="2400" b="1" i="0" u="none" strike="noStrike" kern="1200" cap="none" spc="0" normalizeH="0" baseline="0" noProof="0" dirty="0" err="1" smtClean="0">
                <a:ln>
                  <a:noFill/>
                </a:ln>
                <a:solidFill>
                  <a:schemeClr val="tx2"/>
                </a:solidFill>
                <a:effectLst/>
                <a:uLnTx/>
                <a:uFillTx/>
                <a:latin typeface="+mn-lt"/>
                <a:ea typeface="+mn-ea"/>
                <a:cs typeface="+mn-cs"/>
              </a:rPr>
              <a:t>Garantías</a:t>
            </a:r>
            <a:endParaRPr kumimoji="0" lang="en-US"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5572</TotalTime>
  <Words>4537</Words>
  <Application>Microsoft Office PowerPoint</Application>
  <PresentationFormat>On-screen Show (4:3)</PresentationFormat>
  <Paragraphs>546</Paragraphs>
  <Slides>62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Trek</vt:lpstr>
      <vt:lpstr>Worksheet</vt:lpstr>
      <vt:lpstr>Microsoft Office Word 97 - 2003 Document</vt:lpstr>
      <vt:lpstr>Slide 1</vt:lpstr>
      <vt:lpstr>Indice</vt:lpstr>
      <vt:lpstr>Slide 3</vt:lpstr>
      <vt:lpstr>Slide 4</vt:lpstr>
      <vt:lpstr>Slide 5</vt:lpstr>
      <vt:lpstr>Slide 6</vt:lpstr>
      <vt:lpstr>Slide 7</vt:lpstr>
      <vt:lpstr>Slide 8</vt:lpstr>
      <vt:lpstr>Slide 9</vt:lpstr>
      <vt:lpstr>Slide 10</vt:lpstr>
      <vt:lpstr>Slide 11</vt:lpstr>
      <vt:lpstr>Slide 12</vt:lpstr>
      <vt:lpstr>Financiamiento del Transporte Urbano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wb18320</dc:creator>
  <cp:lastModifiedBy>JORGE REBELO</cp:lastModifiedBy>
  <cp:revision>44</cp:revision>
  <dcterms:created xsi:type="dcterms:W3CDTF">2010-11-29T23:45:42Z</dcterms:created>
  <dcterms:modified xsi:type="dcterms:W3CDTF">2011-11-23T14:42:59Z</dcterms:modified>
</cp:coreProperties>
</file>