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7" r:id="rId2"/>
    <p:sldId id="260" r:id="rId3"/>
    <p:sldId id="298" r:id="rId4"/>
    <p:sldId id="300" r:id="rId5"/>
    <p:sldId id="301" r:id="rId6"/>
    <p:sldId id="302" r:id="rId7"/>
    <p:sldId id="303" r:id="rId8"/>
    <p:sldId id="304" r:id="rId9"/>
    <p:sldId id="267" r:id="rId10"/>
    <p:sldId id="270" r:id="rId11"/>
    <p:sldId id="271" r:id="rId12"/>
    <p:sldId id="272" r:id="rId13"/>
    <p:sldId id="274" r:id="rId14"/>
    <p:sldId id="285" r:id="rId15"/>
    <p:sldId id="279" r:id="rId16"/>
    <p:sldId id="283" r:id="rId17"/>
    <p:sldId id="286" r:id="rId18"/>
    <p:sldId id="309" r:id="rId19"/>
    <p:sldId id="311" r:id="rId20"/>
    <p:sldId id="289" r:id="rId21"/>
    <p:sldId id="291" r:id="rId22"/>
    <p:sldId id="310" r:id="rId23"/>
    <p:sldId id="293" r:id="rId24"/>
    <p:sldId id="295" r:id="rId25"/>
    <p:sldId id="296" r:id="rId26"/>
    <p:sldId id="315" r:id="rId27"/>
    <p:sldId id="316" r:id="rId28"/>
    <p:sldId id="317" r:id="rId29"/>
    <p:sldId id="318" r:id="rId30"/>
    <p:sldId id="321" r:id="rId31"/>
    <p:sldId id="312" r:id="rId32"/>
    <p:sldId id="319" r:id="rId33"/>
    <p:sldId id="320" r:id="rId34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F5F5F"/>
    <a:srgbClr val="FF3300"/>
    <a:srgbClr val="0033CC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 horzBarState="maximized">
    <p:restoredLeft sz="15620" autoAdjust="0"/>
    <p:restoredTop sz="94660" autoAdjust="0"/>
  </p:normalViewPr>
  <p:slideViewPr>
    <p:cSldViewPr>
      <p:cViewPr varScale="1">
        <p:scale>
          <a:sx n="73" d="100"/>
          <a:sy n="73" d="100"/>
        </p:scale>
        <p:origin x="-708" y="-102"/>
      </p:cViewPr>
      <p:guideLst>
        <p:guide orient="horz" pos="2387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98F4BBB5-3066-4D3D-89A6-984C1EF2399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57E25C8F-2F4C-4862-8AB9-CA0DCCB7AE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B31A90-73B8-4BAD-A2E7-7EA45F75AEAE}" type="slidenum">
              <a:rPr lang="es-ES"/>
              <a:pPr/>
              <a:t>1</a:t>
            </a:fld>
            <a:endParaRPr lang="es-E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ED2D1E-066F-49FB-BA43-0B5520F5F750}" type="slidenum">
              <a:rPr lang="es-ES"/>
              <a:pPr/>
              <a:t>23</a:t>
            </a:fld>
            <a:endParaRPr lang="es-ES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/>
          <a:lstStyle/>
          <a:p>
            <a:pPr algn="r" defTabSz="990600"/>
            <a:fld id="{99B42357-B940-4616-A4D2-64150A094527}" type="slidenum">
              <a:rPr lang="es-ES" sz="1300"/>
              <a:pPr algn="r" defTabSz="990600"/>
              <a:t>23</a:t>
            </a:fld>
            <a:endParaRPr lang="es-ES" sz="13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9038" tIns="49520" rIns="99038" bIns="495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2B9FC-9787-4388-8D57-81BED0A5C227}" type="slidenum">
              <a:rPr lang="es-ES"/>
              <a:pPr/>
              <a:t>24</a:t>
            </a:fld>
            <a:endParaRPr lang="es-ES"/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/>
          <a:lstStyle/>
          <a:p>
            <a:pPr algn="r" defTabSz="990600"/>
            <a:fld id="{0689F6AE-D4B6-43BB-B5B8-1380BF673DCC}" type="slidenum">
              <a:rPr lang="es-ES" sz="1300"/>
              <a:pPr algn="r" defTabSz="990600"/>
              <a:t>24</a:t>
            </a:fld>
            <a:endParaRPr lang="es-ES" sz="13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9038" tIns="49520" rIns="99038" bIns="495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E8754-FB7B-4842-8077-CADF1FE05F57}" type="slidenum">
              <a:rPr lang="es-ES"/>
              <a:pPr/>
              <a:t>25</a:t>
            </a:fld>
            <a:endParaRPr lang="es-ES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/>
          <a:lstStyle/>
          <a:p>
            <a:pPr algn="r" defTabSz="990600"/>
            <a:fld id="{A4E81408-9F20-4732-86FD-3BFCA64DC1F1}" type="slidenum">
              <a:rPr lang="es-ES" sz="1300"/>
              <a:pPr algn="r" defTabSz="990600"/>
              <a:t>25</a:t>
            </a:fld>
            <a:endParaRPr lang="es-ES" sz="13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9038" tIns="49520" rIns="99038" bIns="495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3C1512-0D08-4653-ADC3-B7444D2D6523}" type="slidenum">
              <a:rPr lang="es-ES"/>
              <a:pPr/>
              <a:t>26</a:t>
            </a:fld>
            <a:endParaRPr lang="es-E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31E2F-4A51-483F-B51F-31852F281D63}" type="slidenum">
              <a:rPr lang="es-ES"/>
              <a:pPr/>
              <a:t>29</a:t>
            </a:fld>
            <a:endParaRPr lang="es-E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BA681-A15A-4E2F-9F25-97D2DAD2C0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C464D-66E6-4DE3-8203-6D9506C05D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0FE97-6554-4BB4-A114-D48BF2F128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08D6A-F0E0-4965-BD7E-0DE0D885E6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E4559-5916-46DD-90B7-134DD9871D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67DE5-01D0-4FC7-894C-198A50FE75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26B81-C522-4A55-ACE8-4B2A0D3188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2E9A5-2A0A-47D9-841E-00271386D2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93504-1CEA-4F86-B0CF-AE7AA5A4202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C723A-388F-4699-9AE8-8B3308A6B5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0C9DC-6155-4B8B-8E74-45D67D76FD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D33590C-0448-46AA-B012-CEF527A7B5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u\Desktop\ALAMYS\29_11_10\11_12\T2%20Conecta2.avi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8" descr="LOGOS MIGUEL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3" y="6142038"/>
            <a:ext cx="39592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9"/>
          <p:cNvSpPr>
            <a:spLocks noChangeArrowheads="1"/>
          </p:cNvSpPr>
          <p:nvPr/>
        </p:nvSpPr>
        <p:spPr bwMode="auto">
          <a:xfrm>
            <a:off x="465138" y="1268413"/>
            <a:ext cx="8212137" cy="39163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endParaRPr lang="es-ES_tradnl" sz="2800" b="1">
              <a:solidFill>
                <a:schemeClr val="bg1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_tradnl" sz="3200" b="1">
                <a:solidFill>
                  <a:schemeClr val="bg1"/>
                </a:solidFill>
              </a:rPr>
              <a:t>GTP MODELO EMPRESARIAL PÚBLICO</a:t>
            </a: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endParaRPr lang="es-ES_tradnl" sz="2800" b="1">
              <a:solidFill>
                <a:schemeClr val="bg1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_tradnl" sz="2500" b="1">
                <a:solidFill>
                  <a:schemeClr val="bg1"/>
                </a:solidFill>
              </a:rPr>
              <a:t>E</a:t>
            </a:r>
            <a:r>
              <a:rPr lang="es-ES_tradnl" sz="2300">
                <a:solidFill>
                  <a:schemeClr val="bg1"/>
                </a:solidFill>
              </a:rPr>
              <a:t>l papel del </a:t>
            </a:r>
            <a:r>
              <a:rPr lang="es-ES_tradnl" sz="2300" b="1">
                <a:solidFill>
                  <a:schemeClr val="bg1"/>
                </a:solidFill>
              </a:rPr>
              <a:t>GTP</a:t>
            </a:r>
            <a:endParaRPr lang="es-ES_tradnl" sz="2300">
              <a:solidFill>
                <a:schemeClr val="bg1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_tradnl" sz="2300">
                <a:solidFill>
                  <a:schemeClr val="bg1"/>
                </a:solidFill>
              </a:rPr>
              <a:t>en la gestión de las Infraestructuras de Transportes y Puertos</a:t>
            </a: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_tradnl" sz="2300">
                <a:solidFill>
                  <a:schemeClr val="bg1"/>
                </a:solidFill>
              </a:rPr>
              <a:t>de la </a:t>
            </a:r>
            <a:r>
              <a:rPr lang="es-ES_tradnl" sz="2300" b="1">
                <a:solidFill>
                  <a:schemeClr val="bg1"/>
                </a:solidFill>
              </a:rPr>
              <a:t>C</a:t>
            </a:r>
            <a:r>
              <a:rPr lang="es-ES_tradnl" sz="2300">
                <a:solidFill>
                  <a:schemeClr val="bg1"/>
                </a:solidFill>
              </a:rPr>
              <a:t>omunidad </a:t>
            </a:r>
            <a:r>
              <a:rPr lang="es-ES_tradnl" sz="2300" b="1">
                <a:solidFill>
                  <a:schemeClr val="bg1"/>
                </a:solidFill>
              </a:rPr>
              <a:t>V</a:t>
            </a:r>
            <a:r>
              <a:rPr lang="es-ES_tradnl" sz="2300">
                <a:solidFill>
                  <a:schemeClr val="bg1"/>
                </a:solidFill>
              </a:rPr>
              <a:t>alenciana</a:t>
            </a: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endParaRPr lang="es-ES" sz="2000" b="1">
              <a:solidFill>
                <a:schemeClr val="bg1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1600" b="1" i="1">
                <a:solidFill>
                  <a:srgbClr val="5F5F5F"/>
                </a:solidFill>
              </a:rPr>
              <a:t>Antonio Carbonell Pastor</a:t>
            </a: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1200" b="1" i="1">
                <a:solidFill>
                  <a:srgbClr val="5F5F5F"/>
                </a:solidFill>
              </a:rPr>
              <a:t>Valencia, 29 de Noviembre de 2010</a:t>
            </a:r>
            <a:endParaRPr lang="es-ES_tradnl" sz="1200" i="1">
              <a:solidFill>
                <a:srgbClr val="5F5F5F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endParaRPr lang="es-ES_tradnl" sz="1200" i="1">
              <a:solidFill>
                <a:srgbClr val="5F5F5F"/>
              </a:solidFill>
            </a:endParaRPr>
          </a:p>
        </p:txBody>
      </p:sp>
      <p:graphicFrame>
        <p:nvGraphicFramePr>
          <p:cNvPr id="1026" name="Object 20"/>
          <p:cNvGraphicFramePr>
            <a:graphicFrameLocks noChangeAspect="1"/>
          </p:cNvGraphicFramePr>
          <p:nvPr/>
        </p:nvGraphicFramePr>
        <p:xfrm>
          <a:off x="5219700" y="6372225"/>
          <a:ext cx="3700463" cy="225425"/>
        </p:xfrm>
        <a:graphic>
          <a:graphicData uri="http://schemas.openxmlformats.org/presentationml/2006/ole">
            <p:oleObj spid="_x0000_s1026" name="CorelDRAW" r:id="rId5" imgW="7143120" imgH="439920" progId="">
              <p:embed/>
            </p:oleObj>
          </a:graphicData>
        </a:graphic>
      </p:graphicFrame>
      <p:pic>
        <p:nvPicPr>
          <p:cNvPr id="1029" name="Picture 21" descr="logos negativo"/>
          <p:cNvPicPr>
            <a:picLocks noChangeAspect="1" noChangeArrowheads="1"/>
          </p:cNvPicPr>
          <p:nvPr/>
        </p:nvPicPr>
        <p:blipFill>
          <a:blip r:embed="rId6"/>
          <a:srcRect b="88260"/>
          <a:stretch>
            <a:fillRect/>
          </a:stretch>
        </p:blipFill>
        <p:spPr bwMode="auto">
          <a:xfrm>
            <a:off x="2411413" y="333375"/>
            <a:ext cx="43100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2" descr="logos negativo"/>
          <p:cNvPicPr>
            <a:picLocks noChangeAspect="1" noChangeArrowheads="1"/>
          </p:cNvPicPr>
          <p:nvPr/>
        </p:nvPicPr>
        <p:blipFill>
          <a:blip r:embed="rId6"/>
          <a:srcRect t="90704"/>
          <a:stretch>
            <a:fillRect/>
          </a:stretch>
        </p:blipFill>
        <p:spPr bwMode="auto">
          <a:xfrm>
            <a:off x="2416175" y="5445125"/>
            <a:ext cx="4310063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8"/>
          <p:cNvSpPr txBox="1">
            <a:spLocks noChangeArrowheads="1"/>
          </p:cNvSpPr>
          <p:nvPr/>
        </p:nvSpPr>
        <p:spPr bwMode="auto">
          <a:xfrm>
            <a:off x="457200" y="1752600"/>
            <a:ext cx="82296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700" b="1">
                <a:solidFill>
                  <a:schemeClr val="bg1"/>
                </a:solidFill>
              </a:rPr>
              <a:t>T</a:t>
            </a:r>
            <a:r>
              <a:rPr lang="es-ES_tradnl" sz="2400">
                <a:solidFill>
                  <a:schemeClr val="bg1"/>
                </a:solidFill>
              </a:rPr>
              <a:t>ransporte:</a:t>
            </a:r>
            <a:r>
              <a:rPr lang="es-ES_tradnl" sz="2200">
                <a:solidFill>
                  <a:schemeClr val="bg1"/>
                </a:solidFill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200"/>
              <a:t>		</a:t>
            </a:r>
            <a:r>
              <a:rPr lang="es-ES_tradnl" sz="2400">
                <a:solidFill>
                  <a:schemeClr val="bg1"/>
                </a:solidFill>
              </a:rPr>
              <a:t>- Actuaciones logísticas.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		- Actuaciones ferroviarias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		- Actuaciones ferroviarias enlazadas con 		  actuaciones urbanísticas.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		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700" b="1">
                <a:solidFill>
                  <a:schemeClr val="bg1"/>
                </a:solidFill>
              </a:rPr>
              <a:t>P</a:t>
            </a:r>
            <a:r>
              <a:rPr lang="es-ES_tradnl" sz="2400">
                <a:solidFill>
                  <a:schemeClr val="bg1"/>
                </a:solidFill>
              </a:rPr>
              <a:t>uertos: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		- Actuaciones portuarias.</a:t>
            </a:r>
            <a:endParaRPr lang="es-ES_tradnl" sz="2200">
              <a:solidFill>
                <a:schemeClr val="bg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200">
                <a:solidFill>
                  <a:srgbClr val="767676"/>
                </a:solidFill>
              </a:rPr>
              <a:t>   </a:t>
            </a:r>
            <a:endParaRPr lang="es-ES_tradnl" sz="2200" b="1"/>
          </a:p>
        </p:txBody>
      </p:sp>
      <p:sp>
        <p:nvSpPr>
          <p:cNvPr id="14339" name="Line 19"/>
          <p:cNvSpPr>
            <a:spLocks noChangeShapeType="1"/>
          </p:cNvSpPr>
          <p:nvPr/>
        </p:nvSpPr>
        <p:spPr bwMode="auto">
          <a:xfrm flipV="1">
            <a:off x="7235825" y="2781300"/>
            <a:ext cx="217488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340" name="Line 20"/>
          <p:cNvSpPr>
            <a:spLocks noChangeShapeType="1"/>
          </p:cNvSpPr>
          <p:nvPr/>
        </p:nvSpPr>
        <p:spPr bwMode="auto">
          <a:xfrm>
            <a:off x="5940425" y="27082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1" name="Text Box 21"/>
          <p:cNvSpPr txBox="1">
            <a:spLocks noChangeArrowheads="1"/>
          </p:cNvSpPr>
          <p:nvPr/>
        </p:nvSpPr>
        <p:spPr bwMode="auto">
          <a:xfrm>
            <a:off x="5940425" y="2708275"/>
            <a:ext cx="388778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" sz="1600"/>
              <a:t>Destinatario sector público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" sz="1600"/>
              <a:t>Destinatario sector privado</a:t>
            </a: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14343" name="Line 23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8"/>
          <p:cNvSpPr txBox="1">
            <a:spLocks noChangeArrowheads="1"/>
          </p:cNvSpPr>
          <p:nvPr/>
        </p:nvSpPr>
        <p:spPr bwMode="auto">
          <a:xfrm>
            <a:off x="457200" y="1622425"/>
            <a:ext cx="8153400" cy="358775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De </a:t>
            </a:r>
            <a:r>
              <a:rPr lang="es-ES_tradnl" sz="2100" b="1">
                <a:solidFill>
                  <a:schemeClr val="bg1"/>
                </a:solidFill>
              </a:rPr>
              <a:t>T</a:t>
            </a:r>
            <a:r>
              <a:rPr lang="es-ES_tradnl" sz="1900" b="1">
                <a:solidFill>
                  <a:schemeClr val="bg1"/>
                </a:solidFill>
              </a:rPr>
              <a:t>ransporte: </a:t>
            </a:r>
            <a:r>
              <a:rPr lang="es-ES_tradnl" sz="1900">
                <a:solidFill>
                  <a:schemeClr val="bg1"/>
                </a:solidFill>
              </a:rPr>
              <a:t>Actuaciones </a:t>
            </a:r>
            <a:r>
              <a:rPr lang="es-ES_tradnl" sz="1900" b="1">
                <a:solidFill>
                  <a:schemeClr val="bg1"/>
                </a:solidFill>
              </a:rPr>
              <a:t>logísticas</a:t>
            </a:r>
            <a:endParaRPr lang="es-ES_tradnl" sz="19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363" name="Rectangle 19"/>
          <p:cNvSpPr>
            <a:spLocks noChangeArrowheads="1"/>
          </p:cNvSpPr>
          <p:nvPr/>
        </p:nvSpPr>
        <p:spPr bwMode="auto">
          <a:xfrm>
            <a:off x="649288" y="2060575"/>
            <a:ext cx="2051050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>
                <a:solidFill>
                  <a:srgbClr val="747474"/>
                </a:solidFill>
              </a:rPr>
              <a:t>Parques logísticos</a:t>
            </a:r>
          </a:p>
        </p:txBody>
      </p:sp>
      <p:sp>
        <p:nvSpPr>
          <p:cNvPr id="15364" name="Text Box 20"/>
          <p:cNvSpPr txBox="1">
            <a:spLocks noChangeArrowheads="1"/>
          </p:cNvSpPr>
          <p:nvPr/>
        </p:nvSpPr>
        <p:spPr bwMode="auto">
          <a:xfrm>
            <a:off x="519113" y="2420938"/>
            <a:ext cx="82296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1900" b="1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Objeto</a:t>
            </a:r>
            <a:r>
              <a:rPr lang="es-ES_tradnl" sz="2400">
                <a:solidFill>
                  <a:schemeClr val="bg1"/>
                </a:solidFill>
              </a:rPr>
              <a:t>: </a:t>
            </a:r>
            <a:r>
              <a:rPr lang="es-ES_tradnl" sz="2000">
                <a:solidFill>
                  <a:schemeClr val="bg1"/>
                </a:solidFill>
              </a:rPr>
              <a:t>Construcción de parques logísticos en el área metropolitana</a:t>
            </a:r>
            <a:r>
              <a:rPr lang="es-ES_tradnl" sz="2400">
                <a:solidFill>
                  <a:schemeClr val="bg1"/>
                </a:solidFill>
              </a:rPr>
              <a:t>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Financiación</a:t>
            </a:r>
            <a:r>
              <a:rPr lang="es-ES_tradnl" sz="2200">
                <a:solidFill>
                  <a:schemeClr val="bg1"/>
                </a:solidFill>
              </a:rPr>
              <a:t>:</a:t>
            </a:r>
            <a:r>
              <a:rPr lang="es-ES_tradnl" sz="2400">
                <a:solidFill>
                  <a:schemeClr val="bg1"/>
                </a:solidFill>
              </a:rPr>
              <a:t> </a:t>
            </a:r>
            <a:r>
              <a:rPr lang="es-ES_tradnl" sz="2000">
                <a:solidFill>
                  <a:schemeClr val="bg1"/>
                </a:solidFill>
              </a:rPr>
              <a:t>Endeudamiento.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Recuperación de la inversión</a:t>
            </a:r>
            <a:r>
              <a:rPr lang="es-ES_tradnl" sz="2200">
                <a:solidFill>
                  <a:schemeClr val="bg1"/>
                </a:solidFill>
              </a:rPr>
              <a:t>:</a:t>
            </a:r>
          </a:p>
          <a:p>
            <a:pPr marL="457200" indent="-457200" eaLnBrk="0" hangingPunct="0">
              <a:lnSpc>
                <a:spcPct val="150000"/>
              </a:lnSpc>
              <a:buFontTx/>
              <a:buAutoNum type="arabicPeriod"/>
            </a:pPr>
            <a:r>
              <a:rPr lang="es-ES_tradnl">
                <a:solidFill>
                  <a:schemeClr val="bg1"/>
                </a:solidFill>
              </a:rPr>
              <a:t>Alquiler de parcelas para el depósito de contenedores.</a:t>
            </a:r>
          </a:p>
          <a:p>
            <a:pPr marL="457200" indent="-457200" eaLnBrk="0" hangingPunct="0"/>
            <a:r>
              <a:rPr lang="es-ES_tradnl">
                <a:solidFill>
                  <a:schemeClr val="bg1"/>
                </a:solidFill>
              </a:rPr>
              <a:t>2. 	Alquiler de parcelas para estacionamiento de vehículos pesados.</a:t>
            </a:r>
          </a:p>
          <a:p>
            <a:pPr marL="457200" indent="-457200" eaLnBrk="0" hangingPunct="0"/>
            <a:r>
              <a:rPr lang="es-ES_tradnl">
                <a:solidFill>
                  <a:schemeClr val="bg1"/>
                </a:solidFill>
              </a:rPr>
              <a:t>3. 	Venta parcelas al sector logístico para el desarrollo de sus actividades.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>
              <a:solidFill>
                <a:schemeClr val="bg1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>
              <a:solidFill>
                <a:schemeClr val="bg1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/>
              <a:t> </a:t>
            </a:r>
            <a:endParaRPr lang="es-ES_tradnl" sz="2200">
              <a:solidFill>
                <a:srgbClr val="767676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200">
                <a:solidFill>
                  <a:srgbClr val="767676"/>
                </a:solidFill>
              </a:rPr>
              <a:t>   </a:t>
            </a:r>
          </a:p>
        </p:txBody>
      </p:sp>
      <p:sp>
        <p:nvSpPr>
          <p:cNvPr id="15365" name="Text Box 22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15366" name="Line 23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47-nodos octubre 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1788"/>
            <a:ext cx="49815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LogoGENER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678113"/>
            <a:ext cx="3529013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anel doble a3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LogoP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6181725"/>
            <a:ext cx="1619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9"/>
          <p:cNvSpPr txBox="1">
            <a:spLocks noChangeArrowheads="1"/>
          </p:cNvSpPr>
          <p:nvPr/>
        </p:nvSpPr>
        <p:spPr bwMode="auto">
          <a:xfrm>
            <a:off x="457200" y="1600200"/>
            <a:ext cx="8153400" cy="358775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De </a:t>
            </a:r>
            <a:r>
              <a:rPr lang="es-ES_tradnl" sz="2100" b="1">
                <a:solidFill>
                  <a:schemeClr val="bg1"/>
                </a:solidFill>
              </a:rPr>
              <a:t>T</a:t>
            </a:r>
            <a:r>
              <a:rPr lang="es-ES_tradnl" sz="1900" b="1">
                <a:solidFill>
                  <a:schemeClr val="bg1"/>
                </a:solidFill>
              </a:rPr>
              <a:t>ransporte:</a:t>
            </a:r>
            <a:r>
              <a:rPr lang="es-ES_tradnl" sz="1900" b="1"/>
              <a:t> </a:t>
            </a:r>
            <a:r>
              <a:rPr lang="es-ES_tradnl" sz="1900">
                <a:solidFill>
                  <a:srgbClr val="767676"/>
                </a:solidFill>
              </a:rPr>
              <a:t>Actuaciones </a:t>
            </a:r>
            <a:r>
              <a:rPr lang="es-ES_tradnl" sz="1900" b="1">
                <a:solidFill>
                  <a:schemeClr val="bg1"/>
                </a:solidFill>
              </a:rPr>
              <a:t>ferroviarias</a:t>
            </a:r>
            <a:endParaRPr lang="es-ES_tradnl" sz="19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435" name="Rectangle 20"/>
          <p:cNvSpPr>
            <a:spLocks noChangeArrowheads="1"/>
          </p:cNvSpPr>
          <p:nvPr/>
        </p:nvSpPr>
        <p:spPr bwMode="auto">
          <a:xfrm>
            <a:off x="684213" y="2060575"/>
            <a:ext cx="1784350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>
                <a:solidFill>
                  <a:srgbClr val="747474"/>
                </a:solidFill>
              </a:rPr>
              <a:t>Metro y Tranvía</a:t>
            </a:r>
          </a:p>
        </p:txBody>
      </p:sp>
      <p:sp>
        <p:nvSpPr>
          <p:cNvPr id="18436" name="Text Box 21"/>
          <p:cNvSpPr txBox="1">
            <a:spLocks noChangeArrowheads="1"/>
          </p:cNvSpPr>
          <p:nvPr/>
        </p:nvSpPr>
        <p:spPr bwMode="auto">
          <a:xfrm>
            <a:off x="179388" y="2492375"/>
            <a:ext cx="82296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Objeto</a:t>
            </a:r>
            <a:r>
              <a:rPr lang="es-ES_tradnl" sz="2400">
                <a:solidFill>
                  <a:srgbClr val="747474"/>
                </a:solidFill>
              </a:rPr>
              <a:t>: </a:t>
            </a:r>
            <a:r>
              <a:rPr lang="es-ES_tradnl" sz="2000">
                <a:solidFill>
                  <a:srgbClr val="747474"/>
                </a:solidFill>
              </a:rPr>
              <a:t>Construcción de infraestructura ferroviaria para la explotación por un operador privado o privado.</a:t>
            </a:r>
            <a:endParaRPr lang="es-ES_tradnl" sz="2400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Financiación</a:t>
            </a:r>
            <a:r>
              <a:rPr lang="es-ES_tradnl" sz="2200">
                <a:solidFill>
                  <a:srgbClr val="747474"/>
                </a:solidFill>
              </a:rPr>
              <a:t>:</a:t>
            </a:r>
            <a:r>
              <a:rPr lang="es-ES_tradnl" sz="2400">
                <a:solidFill>
                  <a:srgbClr val="747474"/>
                </a:solidFill>
              </a:rPr>
              <a:t> </a:t>
            </a:r>
            <a:r>
              <a:rPr lang="es-ES_tradnl" sz="2000">
                <a:solidFill>
                  <a:srgbClr val="747474"/>
                </a:solidFill>
              </a:rPr>
              <a:t>Endeudamiento.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Recuperación de la inversión</a:t>
            </a:r>
            <a:r>
              <a:rPr lang="es-ES_tradnl" sz="2200">
                <a:solidFill>
                  <a:srgbClr val="747474"/>
                </a:solidFill>
              </a:rPr>
              <a:t>:</a:t>
            </a:r>
          </a:p>
          <a:p>
            <a:pPr marL="457200" indent="-457200" eaLnBrk="0" hangingPunct="0"/>
            <a:r>
              <a:rPr lang="es-ES">
                <a:solidFill>
                  <a:srgbClr val="747474"/>
                </a:solidFill>
              </a:rPr>
              <a:t>1.- 	Ingresos por disponibilidad: </a:t>
            </a:r>
          </a:p>
          <a:p>
            <a:pPr marL="457200" indent="-457200" eaLnBrk="0" hangingPunct="0"/>
            <a:r>
              <a:rPr lang="es-ES">
                <a:solidFill>
                  <a:srgbClr val="747474"/>
                </a:solidFill>
              </a:rPr>
              <a:t>	Tarifa fija (con sistema de </a:t>
            </a:r>
          </a:p>
          <a:p>
            <a:pPr marL="457200" indent="-457200" eaLnBrk="0" hangingPunct="0"/>
            <a:r>
              <a:rPr lang="es-ES">
                <a:solidFill>
                  <a:srgbClr val="747474"/>
                </a:solidFill>
              </a:rPr>
              <a:t>	bonificaciones/deducciones)</a:t>
            </a:r>
          </a:p>
          <a:p>
            <a:pPr marL="914400" lvl="1" indent="-457200" eaLnBrk="0" hangingPunct="0"/>
            <a:endParaRPr lang="es-ES">
              <a:solidFill>
                <a:srgbClr val="747474"/>
              </a:solidFill>
            </a:endParaRPr>
          </a:p>
          <a:p>
            <a:pPr marL="457200" indent="-457200" eaLnBrk="0" hangingPunct="0"/>
            <a:r>
              <a:rPr lang="es-ES">
                <a:solidFill>
                  <a:srgbClr val="747474"/>
                </a:solidFill>
              </a:rPr>
              <a:t>2.- 	Ingresos sujetos a demanda: </a:t>
            </a:r>
          </a:p>
          <a:p>
            <a:pPr marL="457200" indent="-457200" eaLnBrk="0" hangingPunct="0"/>
            <a:r>
              <a:rPr lang="es-ES">
                <a:solidFill>
                  <a:srgbClr val="747474"/>
                </a:solidFill>
              </a:rPr>
              <a:t>	Tarifa unitaria ligada a demanda</a:t>
            </a:r>
          </a:p>
          <a:p>
            <a:pPr marL="457200" indent="-457200" eaLnBrk="0" hangingPunct="0"/>
            <a:r>
              <a:rPr lang="es-ES">
                <a:solidFill>
                  <a:srgbClr val="747474"/>
                </a:solidFill>
              </a:rPr>
              <a:t>	X número de viajeros-km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/>
              <a:t> </a:t>
            </a:r>
            <a:endParaRPr lang="es-ES_tradnl" sz="2200">
              <a:solidFill>
                <a:srgbClr val="767676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200">
                <a:solidFill>
                  <a:srgbClr val="767676"/>
                </a:solidFill>
              </a:rPr>
              <a:t>   </a:t>
            </a:r>
          </a:p>
        </p:txBody>
      </p:sp>
      <p:pic>
        <p:nvPicPr>
          <p:cNvPr id="18437" name="Picture 23" descr="PLANO ALICANTE-SAN J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3478213"/>
            <a:ext cx="4968875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24"/>
          <p:cNvSpPr txBox="1">
            <a:spLocks noChangeArrowheads="1"/>
          </p:cNvSpPr>
          <p:nvPr/>
        </p:nvSpPr>
        <p:spPr bwMode="auto">
          <a:xfrm>
            <a:off x="3132138" y="7651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18439" name="Line 25"/>
          <p:cNvSpPr>
            <a:spLocks noChangeShapeType="1"/>
          </p:cNvSpPr>
          <p:nvPr/>
        </p:nvSpPr>
        <p:spPr bwMode="auto">
          <a:xfrm>
            <a:off x="2133600" y="12954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6"/>
          <p:cNvSpPr>
            <a:spLocks noChangeShapeType="1"/>
          </p:cNvSpPr>
          <p:nvPr/>
        </p:nvSpPr>
        <p:spPr bwMode="auto">
          <a:xfrm>
            <a:off x="1979613" y="6453188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19459" name="Picture 7" descr="PANEL_RED_TRAM_2010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3635375" y="6613525"/>
            <a:ext cx="5508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i="1">
                <a:solidFill>
                  <a:srgbClr val="FF6600"/>
                </a:solidFill>
                <a:latin typeface="Century Gothic" pitchFamily="34" charset="0"/>
              </a:rPr>
              <a:t>RED TRAM ALICANTE</a:t>
            </a:r>
            <a:endParaRPr lang="es-ES" sz="1200" b="1" i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461" name="Text Box 24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19462" name="Line 25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635375" y="6613525"/>
            <a:ext cx="5508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200" b="1" i="1">
                <a:solidFill>
                  <a:srgbClr val="FF6600"/>
                </a:solidFill>
                <a:latin typeface="Century Gothic" pitchFamily="34" charset="0"/>
              </a:rPr>
              <a:t>RED METRO VALENCIA</a:t>
            </a:r>
            <a:endParaRPr lang="es-ES" sz="1200" b="1" i="1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483" name="Picture 4" descr="Red metro foto aerea R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144000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21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20485" name="Line 22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/>
          <p:cNvSpPr txBox="1">
            <a:spLocks noChangeArrowheads="1"/>
          </p:cNvSpPr>
          <p:nvPr/>
        </p:nvSpPr>
        <p:spPr bwMode="auto">
          <a:xfrm>
            <a:off x="457200" y="1646238"/>
            <a:ext cx="8153400" cy="333375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>
                <a:solidFill>
                  <a:srgbClr val="767676"/>
                </a:solidFill>
              </a:rPr>
              <a:t>Actuaciones </a:t>
            </a:r>
            <a:r>
              <a:rPr lang="es-ES_tradnl" sz="1900" b="1">
                <a:solidFill>
                  <a:schemeClr val="bg1"/>
                </a:solidFill>
              </a:rPr>
              <a:t>ferroviarias  </a:t>
            </a:r>
            <a:r>
              <a:rPr lang="es-ES_tradnl" sz="1900">
                <a:solidFill>
                  <a:srgbClr val="767676"/>
                </a:solidFill>
              </a:rPr>
              <a:t>enlazadas con actuaciones urbanísticas.</a:t>
            </a:r>
          </a:p>
        </p:txBody>
      </p:sp>
      <p:sp>
        <p:nvSpPr>
          <p:cNvPr id="21507" name="Rectangle 19"/>
          <p:cNvSpPr>
            <a:spLocks noChangeArrowheads="1"/>
          </p:cNvSpPr>
          <p:nvPr/>
        </p:nvSpPr>
        <p:spPr bwMode="auto">
          <a:xfrm>
            <a:off x="555625" y="2325688"/>
            <a:ext cx="1784350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>
                <a:solidFill>
                  <a:srgbClr val="747474"/>
                </a:solidFill>
              </a:rPr>
              <a:t>Metro y Tranvía</a:t>
            </a:r>
          </a:p>
        </p:txBody>
      </p:sp>
      <p:sp>
        <p:nvSpPr>
          <p:cNvPr id="21508" name="Text Box 20"/>
          <p:cNvSpPr txBox="1">
            <a:spLocks noChangeArrowheads="1"/>
          </p:cNvSpPr>
          <p:nvPr/>
        </p:nvSpPr>
        <p:spPr bwMode="auto">
          <a:xfrm>
            <a:off x="398463" y="2644775"/>
            <a:ext cx="8229600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Objeto</a:t>
            </a:r>
            <a:r>
              <a:rPr lang="es-ES_tradnl" sz="2400">
                <a:solidFill>
                  <a:srgbClr val="747474"/>
                </a:solidFill>
              </a:rPr>
              <a:t>: </a:t>
            </a:r>
            <a:r>
              <a:rPr lang="es-ES_tradnl" sz="2000">
                <a:solidFill>
                  <a:srgbClr val="747474"/>
                </a:solidFill>
              </a:rPr>
              <a:t>Soterramiento de vías al paso por núcleos urbanos.</a:t>
            </a:r>
            <a:endParaRPr lang="es-ES_tradnl" sz="2400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Financiación</a:t>
            </a:r>
            <a:r>
              <a:rPr lang="es-ES_tradnl" sz="2200">
                <a:solidFill>
                  <a:srgbClr val="747474"/>
                </a:solidFill>
              </a:rPr>
              <a:t>:</a:t>
            </a:r>
            <a:r>
              <a:rPr lang="es-ES_tradnl" sz="2400">
                <a:solidFill>
                  <a:srgbClr val="747474"/>
                </a:solidFill>
              </a:rPr>
              <a:t> </a:t>
            </a:r>
            <a:r>
              <a:rPr lang="es-ES_tradnl" sz="2000">
                <a:solidFill>
                  <a:srgbClr val="747474"/>
                </a:solidFill>
              </a:rPr>
              <a:t>Cofinanciación con los ayuntamientos implicados al 50% beneficiados por las actuaciones.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Recuperación de la inversión</a:t>
            </a:r>
            <a:r>
              <a:rPr lang="es-ES_tradnl" sz="2200">
                <a:solidFill>
                  <a:srgbClr val="747474"/>
                </a:solidFill>
              </a:rPr>
              <a:t>: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>
                <a:solidFill>
                  <a:srgbClr val="747474"/>
                </a:solidFill>
              </a:rPr>
              <a:t>* Cargas Urbanísticas.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* Plusvalías urbanísticas generadas.	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* Alquiler de la infraestructura al operador  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  según la estructura tranviaria ligada a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  disponibilidad y demanda.</a:t>
            </a:r>
          </a:p>
          <a:p>
            <a:pPr marL="457200" indent="-457200" eaLnBrk="0" hangingPunct="0"/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/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/>
              <a:t> </a:t>
            </a:r>
            <a:endParaRPr lang="es-ES_tradnl" sz="2200">
              <a:solidFill>
                <a:srgbClr val="767676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200">
                <a:solidFill>
                  <a:srgbClr val="767676"/>
                </a:solidFill>
              </a:rPr>
              <a:t>   </a:t>
            </a:r>
          </a:p>
        </p:txBody>
      </p:sp>
      <p:pic>
        <p:nvPicPr>
          <p:cNvPr id="21509" name="Picture 22" descr="planos_vectoriales_Página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1900" y="3800475"/>
            <a:ext cx="41592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Oval 23"/>
          <p:cNvSpPr>
            <a:spLocks noChangeArrowheads="1"/>
          </p:cNvSpPr>
          <p:nvPr/>
        </p:nvSpPr>
        <p:spPr bwMode="auto">
          <a:xfrm>
            <a:off x="7056438" y="4562475"/>
            <a:ext cx="88900" cy="88900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1511" name="Text Box 24"/>
          <p:cNvSpPr txBox="1">
            <a:spLocks noChangeAspect="1" noChangeArrowheads="1"/>
          </p:cNvSpPr>
          <p:nvPr/>
        </p:nvSpPr>
        <p:spPr bwMode="auto">
          <a:xfrm>
            <a:off x="7080250" y="4421188"/>
            <a:ext cx="747713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" sz="700" b="1" u="sng">
                <a:solidFill>
                  <a:srgbClr val="FF3300"/>
                </a:solidFill>
              </a:rPr>
              <a:t>BURJASOT</a:t>
            </a:r>
          </a:p>
        </p:txBody>
      </p:sp>
      <p:sp>
        <p:nvSpPr>
          <p:cNvPr id="21512" name="Oval 25"/>
          <p:cNvSpPr>
            <a:spLocks noChangeArrowheads="1"/>
          </p:cNvSpPr>
          <p:nvPr/>
        </p:nvSpPr>
        <p:spPr bwMode="auto">
          <a:xfrm>
            <a:off x="8172450" y="4789488"/>
            <a:ext cx="88900" cy="88900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1513" name="Text Box 26"/>
          <p:cNvSpPr txBox="1">
            <a:spLocks noChangeAspect="1" noChangeArrowheads="1"/>
          </p:cNvSpPr>
          <p:nvPr/>
        </p:nvSpPr>
        <p:spPr bwMode="auto">
          <a:xfrm>
            <a:off x="8234363" y="4629150"/>
            <a:ext cx="747712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" sz="700" b="1" u="sng">
                <a:solidFill>
                  <a:srgbClr val="FF3300"/>
                </a:solidFill>
              </a:rPr>
              <a:t>ALBORAYA</a:t>
            </a:r>
          </a:p>
        </p:txBody>
      </p:sp>
      <p:sp>
        <p:nvSpPr>
          <p:cNvPr id="21514" name="Oval 27"/>
          <p:cNvSpPr>
            <a:spLocks noChangeArrowheads="1"/>
          </p:cNvSpPr>
          <p:nvPr/>
        </p:nvSpPr>
        <p:spPr bwMode="auto">
          <a:xfrm>
            <a:off x="6721475" y="4821238"/>
            <a:ext cx="88900" cy="88900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1515" name="Text Box 28"/>
          <p:cNvSpPr txBox="1">
            <a:spLocks noChangeAspect="1" noChangeArrowheads="1"/>
          </p:cNvSpPr>
          <p:nvPr/>
        </p:nvSpPr>
        <p:spPr bwMode="auto">
          <a:xfrm>
            <a:off x="6057900" y="4772025"/>
            <a:ext cx="747713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" sz="700" b="1" u="sng">
                <a:solidFill>
                  <a:srgbClr val="FF3300"/>
                </a:solidFill>
              </a:rPr>
              <a:t>BENIMAMET</a:t>
            </a:r>
          </a:p>
        </p:txBody>
      </p:sp>
      <p:sp>
        <p:nvSpPr>
          <p:cNvPr id="21516" name="Oval 29"/>
          <p:cNvSpPr>
            <a:spLocks noChangeArrowheads="1"/>
          </p:cNvSpPr>
          <p:nvPr/>
        </p:nvSpPr>
        <p:spPr bwMode="auto">
          <a:xfrm>
            <a:off x="6356350" y="5338763"/>
            <a:ext cx="88900" cy="88900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1517" name="Text Box 30"/>
          <p:cNvSpPr txBox="1">
            <a:spLocks noChangeAspect="1" noChangeArrowheads="1"/>
          </p:cNvSpPr>
          <p:nvPr/>
        </p:nvSpPr>
        <p:spPr bwMode="auto">
          <a:xfrm>
            <a:off x="6286500" y="5154613"/>
            <a:ext cx="1033463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" sz="700" b="1" u="sng">
                <a:solidFill>
                  <a:srgbClr val="FF3300"/>
                </a:solidFill>
              </a:rPr>
              <a:t>QUART DE POBLET</a:t>
            </a:r>
          </a:p>
        </p:txBody>
      </p:sp>
      <p:sp>
        <p:nvSpPr>
          <p:cNvPr id="21518" name="Oval 31"/>
          <p:cNvSpPr>
            <a:spLocks noChangeArrowheads="1"/>
          </p:cNvSpPr>
          <p:nvPr/>
        </p:nvSpPr>
        <p:spPr bwMode="auto">
          <a:xfrm>
            <a:off x="5905500" y="5057775"/>
            <a:ext cx="88900" cy="88900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1519" name="Text Box 32"/>
          <p:cNvSpPr txBox="1">
            <a:spLocks noChangeAspect="1" noChangeArrowheads="1"/>
          </p:cNvSpPr>
          <p:nvPr/>
        </p:nvSpPr>
        <p:spPr bwMode="auto">
          <a:xfrm>
            <a:off x="5392738" y="5084763"/>
            <a:ext cx="609600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" sz="700" b="1" u="sng">
                <a:solidFill>
                  <a:srgbClr val="FF3300"/>
                </a:solidFill>
              </a:rPr>
              <a:t>MANISES</a:t>
            </a:r>
          </a:p>
        </p:txBody>
      </p:sp>
      <p:sp>
        <p:nvSpPr>
          <p:cNvPr id="21520" name="Text Box 33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21521" name="Line 34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anel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47900"/>
            <a:ext cx="9144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84188" y="1492250"/>
            <a:ext cx="8153400" cy="333375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>
                <a:solidFill>
                  <a:schemeClr val="bg1"/>
                </a:solidFill>
              </a:rPr>
              <a:t>Actuaciones  </a:t>
            </a:r>
            <a:r>
              <a:rPr lang="es-ES_tradnl" sz="1900" b="1">
                <a:solidFill>
                  <a:schemeClr val="bg1"/>
                </a:solidFill>
              </a:rPr>
              <a:t>ferroviarias  </a:t>
            </a:r>
            <a:r>
              <a:rPr lang="es-ES_tradnl" sz="1900">
                <a:solidFill>
                  <a:schemeClr val="bg1"/>
                </a:solidFill>
              </a:rPr>
              <a:t>enlazadas con actuaciones urbanísticas.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28613" y="2074863"/>
            <a:ext cx="3084512" cy="488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200" b="1"/>
              <a:t>Soterramiento de la línea 1. Benimamet.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200" b="1"/>
              <a:t>PARQUE LÍNEAL</a:t>
            </a:r>
          </a:p>
        </p:txBody>
      </p:sp>
      <p:sp>
        <p:nvSpPr>
          <p:cNvPr id="22533" name="Text Box 22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22534" name="Line 23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8"/>
          <p:cNvSpPr txBox="1">
            <a:spLocks noChangeArrowheads="1"/>
          </p:cNvSpPr>
          <p:nvPr/>
        </p:nvSpPr>
        <p:spPr bwMode="auto">
          <a:xfrm>
            <a:off x="484188" y="260350"/>
            <a:ext cx="8153400" cy="333375"/>
          </a:xfrm>
          <a:prstGeom prst="rect">
            <a:avLst/>
          </a:prstGeom>
          <a:solidFill>
            <a:schemeClr val="tx1"/>
          </a:solidFill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>
                <a:solidFill>
                  <a:schemeClr val="bg1"/>
                </a:solidFill>
              </a:rPr>
              <a:t>Actuaciones  </a:t>
            </a:r>
            <a:r>
              <a:rPr lang="es-ES_tradnl" sz="1900" b="1">
                <a:solidFill>
                  <a:schemeClr val="bg1"/>
                </a:solidFill>
              </a:rPr>
              <a:t>ferroviarias  </a:t>
            </a:r>
            <a:r>
              <a:rPr lang="es-ES_tradnl" sz="1900">
                <a:solidFill>
                  <a:schemeClr val="bg1"/>
                </a:solidFill>
              </a:rPr>
              <a:t>enlazadas con actuaciones urbanísticas.</a:t>
            </a:r>
          </a:p>
        </p:txBody>
      </p:sp>
      <p:pic>
        <p:nvPicPr>
          <p:cNvPr id="23555" name="Picture 21" descr="433423 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65175"/>
            <a:ext cx="393541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2" descr="433423 041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765675" y="765175"/>
            <a:ext cx="398303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 descr="situacia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79216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Line 18"/>
          <p:cNvSpPr>
            <a:spLocks noChangeShapeType="1"/>
          </p:cNvSpPr>
          <p:nvPr/>
        </p:nvSpPr>
        <p:spPr bwMode="auto">
          <a:xfrm flipV="1">
            <a:off x="2843213" y="0"/>
            <a:ext cx="0" cy="68580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172" name="Line 20"/>
          <p:cNvSpPr>
            <a:spLocks noChangeShapeType="1"/>
          </p:cNvSpPr>
          <p:nvPr/>
        </p:nvSpPr>
        <p:spPr bwMode="auto">
          <a:xfrm flipH="1" flipV="1">
            <a:off x="0" y="450850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173" name="Text Box 21"/>
          <p:cNvSpPr txBox="1">
            <a:spLocks noChangeArrowheads="1"/>
          </p:cNvSpPr>
          <p:nvPr/>
        </p:nvSpPr>
        <p:spPr bwMode="auto">
          <a:xfrm>
            <a:off x="2843213" y="4149725"/>
            <a:ext cx="517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b="1">
                <a:solidFill>
                  <a:schemeClr val="bg1"/>
                </a:solidFill>
                <a:latin typeface="Verdana" pitchFamily="34" charset="0"/>
              </a:rPr>
              <a:t>Comunidad Valenciana</a:t>
            </a:r>
            <a:endParaRPr lang="es-ES_tradnl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174" name="Text Box 22"/>
          <p:cNvSpPr txBox="1">
            <a:spLocks noChangeArrowheads="1"/>
          </p:cNvSpPr>
          <p:nvPr/>
        </p:nvSpPr>
        <p:spPr bwMode="auto">
          <a:xfrm>
            <a:off x="2051050" y="4221163"/>
            <a:ext cx="647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>
                <a:solidFill>
                  <a:schemeClr val="bg1"/>
                </a:solidFill>
                <a:latin typeface="Verdana" pitchFamily="34" charset="0"/>
              </a:rPr>
              <a:t>España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18"/>
          <p:cNvSpPr txBox="1">
            <a:spLocks noChangeArrowheads="1"/>
          </p:cNvSpPr>
          <p:nvPr/>
        </p:nvSpPr>
        <p:spPr bwMode="auto">
          <a:xfrm>
            <a:off x="457200" y="1646238"/>
            <a:ext cx="8153400" cy="333375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De Puertos: </a:t>
            </a:r>
            <a:r>
              <a:rPr lang="es-ES_tradnl" sz="1900">
                <a:solidFill>
                  <a:schemeClr val="bg1"/>
                </a:solidFill>
              </a:rPr>
              <a:t>Actuaciones</a:t>
            </a:r>
            <a:r>
              <a:rPr lang="es-ES_tradnl" sz="1900">
                <a:solidFill>
                  <a:srgbClr val="767676"/>
                </a:solidFill>
              </a:rPr>
              <a:t> </a:t>
            </a:r>
            <a:r>
              <a:rPr lang="es-ES_tradnl" sz="1900" b="1">
                <a:solidFill>
                  <a:schemeClr val="bg1"/>
                </a:solidFill>
              </a:rPr>
              <a:t>portuarias</a:t>
            </a:r>
            <a:endParaRPr lang="es-ES_tradnl" sz="2400">
              <a:solidFill>
                <a:schemeClr val="bg1"/>
              </a:solidFill>
            </a:endParaRPr>
          </a:p>
        </p:txBody>
      </p:sp>
      <p:sp>
        <p:nvSpPr>
          <p:cNvPr id="4101" name="Rectangle 19"/>
          <p:cNvSpPr>
            <a:spLocks noChangeArrowheads="1"/>
          </p:cNvSpPr>
          <p:nvPr/>
        </p:nvSpPr>
        <p:spPr bwMode="auto">
          <a:xfrm>
            <a:off x="927100" y="2060575"/>
            <a:ext cx="971550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>
                <a:solidFill>
                  <a:srgbClr val="747474"/>
                </a:solidFill>
              </a:rPr>
              <a:t>Puertos</a:t>
            </a:r>
          </a:p>
        </p:txBody>
      </p:sp>
      <p:sp>
        <p:nvSpPr>
          <p:cNvPr id="4102" name="Text Box 20"/>
          <p:cNvSpPr txBox="1">
            <a:spLocks noChangeArrowheads="1"/>
          </p:cNvSpPr>
          <p:nvPr/>
        </p:nvSpPr>
        <p:spPr bwMode="auto">
          <a:xfrm>
            <a:off x="519113" y="2420938"/>
            <a:ext cx="82296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Objeto</a:t>
            </a:r>
            <a:r>
              <a:rPr lang="es-ES_tradnl" sz="2400">
                <a:solidFill>
                  <a:srgbClr val="747474"/>
                </a:solidFill>
              </a:rPr>
              <a:t>: </a:t>
            </a:r>
            <a:r>
              <a:rPr lang="es-ES_tradnl" sz="2000">
                <a:solidFill>
                  <a:srgbClr val="747474"/>
                </a:solidFill>
              </a:rPr>
              <a:t>Construcción de estaciones marítimas, puertos deportivos y acondicionamiento de puertos pesqueros.</a:t>
            </a:r>
            <a:endParaRPr lang="es-ES_tradnl" sz="2400">
              <a:solidFill>
                <a:srgbClr val="747474"/>
              </a:solidFill>
            </a:endParaRPr>
          </a:p>
          <a:p>
            <a:pPr marL="457200" indent="-457200" eaLnBrk="0" hangingPunct="0"/>
            <a:r>
              <a:rPr lang="es-ES_tradnl" sz="1900" b="1">
                <a:solidFill>
                  <a:srgbClr val="747474"/>
                </a:solidFill>
              </a:rPr>
              <a:t>Financiación</a:t>
            </a:r>
            <a:r>
              <a:rPr lang="es-ES_tradnl" sz="2200">
                <a:solidFill>
                  <a:srgbClr val="747474"/>
                </a:solidFill>
              </a:rPr>
              <a:t>:</a:t>
            </a:r>
            <a:r>
              <a:rPr lang="es-ES_tradnl" sz="2400">
                <a:solidFill>
                  <a:srgbClr val="747474"/>
                </a:solidFill>
              </a:rPr>
              <a:t> </a:t>
            </a:r>
            <a:r>
              <a:rPr lang="es-ES_tradnl" sz="2000">
                <a:solidFill>
                  <a:srgbClr val="747474"/>
                </a:solidFill>
              </a:rPr>
              <a:t>Endeudamiento o subvenciones </a:t>
            </a:r>
            <a:br>
              <a:rPr lang="es-ES_tradnl" sz="2000">
                <a:solidFill>
                  <a:srgbClr val="747474"/>
                </a:solidFill>
              </a:rPr>
            </a:br>
            <a:r>
              <a:rPr lang="es-ES_tradnl" sz="2000">
                <a:solidFill>
                  <a:srgbClr val="747474"/>
                </a:solidFill>
              </a:rPr>
              <a:t>de capital de la Generalitat Valenciana</a:t>
            </a:r>
          </a:p>
          <a:p>
            <a:pPr marL="457200" indent="-457200" eaLnBrk="0" hangingPunct="0"/>
            <a:r>
              <a:rPr lang="es-ES_tradnl" sz="2000">
                <a:solidFill>
                  <a:srgbClr val="747474"/>
                </a:solidFill>
              </a:rPr>
              <a:t>	cuando sea necesario.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1900" b="1">
                <a:solidFill>
                  <a:srgbClr val="747474"/>
                </a:solidFill>
              </a:rPr>
              <a:t>Recuperación de la inversión</a:t>
            </a:r>
            <a:r>
              <a:rPr lang="es-ES_tradnl" sz="2200">
                <a:solidFill>
                  <a:srgbClr val="747474"/>
                </a:solidFill>
              </a:rPr>
              <a:t>: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	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* Cobro de cánones y tarifas de concesiones </a:t>
            </a:r>
            <a:br>
              <a:rPr lang="es-ES_tradnl">
                <a:solidFill>
                  <a:srgbClr val="747474"/>
                </a:solidFill>
              </a:rPr>
            </a:br>
            <a:r>
              <a:rPr lang="es-ES_tradnl">
                <a:solidFill>
                  <a:srgbClr val="747474"/>
                </a:solidFill>
              </a:rPr>
              <a:t>y servicios portuarios.</a:t>
            </a:r>
          </a:p>
          <a:p>
            <a:pPr marL="457200" indent="-457200" eaLnBrk="0" hangingPunct="0"/>
            <a:r>
              <a:rPr lang="es-ES_tradnl">
                <a:solidFill>
                  <a:srgbClr val="747474"/>
                </a:solidFill>
              </a:rPr>
              <a:t>* Cánones por concesiones demaniales </a:t>
            </a:r>
            <a:br>
              <a:rPr lang="es-ES_tradnl">
                <a:solidFill>
                  <a:srgbClr val="747474"/>
                </a:solidFill>
              </a:rPr>
            </a:br>
            <a:r>
              <a:rPr lang="es-ES_tradnl">
                <a:solidFill>
                  <a:srgbClr val="747474"/>
                </a:solidFill>
              </a:rPr>
              <a:t>portuarias.</a:t>
            </a:r>
          </a:p>
          <a:p>
            <a:pPr marL="457200" indent="-457200" eaLnBrk="0" hangingPunct="0"/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/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>
              <a:solidFill>
                <a:srgbClr val="747474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endParaRPr lang="es-ES_tradnl" sz="2200"/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400"/>
              <a:t> </a:t>
            </a:r>
            <a:endParaRPr lang="es-ES_tradnl" sz="2200">
              <a:solidFill>
                <a:srgbClr val="767676"/>
              </a:solidFill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sz="2200">
                <a:solidFill>
                  <a:srgbClr val="767676"/>
                </a:solidFill>
              </a:rPr>
              <a:t>   </a:t>
            </a:r>
          </a:p>
        </p:txBody>
      </p:sp>
      <p:graphicFrame>
        <p:nvGraphicFramePr>
          <p:cNvPr id="4098" name="Object 22"/>
          <p:cNvGraphicFramePr>
            <a:graphicFrameLocks noChangeAspect="1"/>
          </p:cNvGraphicFramePr>
          <p:nvPr/>
        </p:nvGraphicFramePr>
        <p:xfrm>
          <a:off x="6551613" y="2862263"/>
          <a:ext cx="2420937" cy="1866900"/>
        </p:xfrm>
        <a:graphic>
          <a:graphicData uri="http://schemas.openxmlformats.org/presentationml/2006/ole">
            <p:oleObj spid="_x0000_s4098" name="PHOTO-PAINT" r:id="rId3" imgW="4533333" imgH="3495238" progId="">
              <p:embed/>
            </p:oleObj>
          </a:graphicData>
        </a:graphic>
      </p:graphicFrame>
      <p:graphicFrame>
        <p:nvGraphicFramePr>
          <p:cNvPr id="4099" name="Object 23"/>
          <p:cNvGraphicFramePr>
            <a:graphicFrameLocks noChangeAspect="1"/>
          </p:cNvGraphicFramePr>
          <p:nvPr/>
        </p:nvGraphicFramePr>
        <p:xfrm>
          <a:off x="5329238" y="4799013"/>
          <a:ext cx="2657475" cy="2058987"/>
        </p:xfrm>
        <a:graphic>
          <a:graphicData uri="http://schemas.openxmlformats.org/presentationml/2006/ole">
            <p:oleObj spid="_x0000_s4099" name="PHOTO-PAINT" r:id="rId4" imgW="4561905" imgH="3533333" progId="">
              <p:embed/>
            </p:oleObj>
          </a:graphicData>
        </a:graphic>
      </p:graphicFrame>
      <p:sp>
        <p:nvSpPr>
          <p:cNvPr id="4103" name="Text Box 24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4104" name="Line 25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8"/>
          <p:cNvSpPr txBox="1">
            <a:spLocks noChangeArrowheads="1"/>
          </p:cNvSpPr>
          <p:nvPr/>
        </p:nvSpPr>
        <p:spPr bwMode="auto">
          <a:xfrm>
            <a:off x="457200" y="1484313"/>
            <a:ext cx="8153400" cy="333375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bg1"/>
                </a:solidFill>
              </a:rPr>
              <a:t>De Puertos: </a:t>
            </a:r>
            <a:r>
              <a:rPr lang="es-ES_tradnl" sz="1900">
                <a:solidFill>
                  <a:schemeClr val="bg1"/>
                </a:solidFill>
              </a:rPr>
              <a:t>Actuaciones</a:t>
            </a:r>
            <a:r>
              <a:rPr lang="es-ES_tradnl" sz="1900">
                <a:solidFill>
                  <a:srgbClr val="767676"/>
                </a:solidFill>
              </a:rPr>
              <a:t> </a:t>
            </a:r>
            <a:r>
              <a:rPr lang="es-ES_tradnl" sz="1900" b="1">
                <a:solidFill>
                  <a:schemeClr val="bg1"/>
                </a:solidFill>
              </a:rPr>
              <a:t>portuarias</a:t>
            </a:r>
            <a:endParaRPr lang="es-ES_tradnl" sz="2400">
              <a:solidFill>
                <a:schemeClr val="bg1"/>
              </a:solidFill>
            </a:endParaRPr>
          </a:p>
        </p:txBody>
      </p:sp>
      <p:graphicFrame>
        <p:nvGraphicFramePr>
          <p:cNvPr id="5122" name="Object 21"/>
          <p:cNvGraphicFramePr>
            <a:graphicFrameLocks noChangeAspect="1"/>
          </p:cNvGraphicFramePr>
          <p:nvPr/>
        </p:nvGraphicFramePr>
        <p:xfrm>
          <a:off x="5686425" y="1893888"/>
          <a:ext cx="3271838" cy="2535237"/>
        </p:xfrm>
        <a:graphic>
          <a:graphicData uri="http://schemas.openxmlformats.org/presentationml/2006/ole">
            <p:oleObj spid="_x0000_s5122" name="PHOTO-PAINT" r:id="rId3" imgW="4561905" imgH="3533333" progId="">
              <p:embed/>
            </p:oleObj>
          </a:graphicData>
        </a:graphic>
      </p:graphicFrame>
      <p:pic>
        <p:nvPicPr>
          <p:cNvPr id="5124" name="Picture 22" descr="Panel 2 we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" y="1849438"/>
            <a:ext cx="529431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3" descr="Panel 2 est resol baja cop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488" y="4659313"/>
            <a:ext cx="4506912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24"/>
          <p:cNvSpPr txBox="1">
            <a:spLocks noChangeArrowheads="1"/>
          </p:cNvSpPr>
          <p:nvPr/>
        </p:nvSpPr>
        <p:spPr bwMode="auto">
          <a:xfrm>
            <a:off x="3132138" y="333375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</p:txBody>
      </p:sp>
      <p:sp>
        <p:nvSpPr>
          <p:cNvPr id="5127" name="Line 25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752-PC-PL-PANEL_Trazado_circui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543050"/>
            <a:ext cx="9144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10172865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16192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19"/>
          <p:cNvSpPr txBox="1">
            <a:spLocks noChangeArrowheads="1"/>
          </p:cNvSpPr>
          <p:nvPr/>
        </p:nvSpPr>
        <p:spPr bwMode="auto">
          <a:xfrm>
            <a:off x="3132138" y="333375"/>
            <a:ext cx="345598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GTP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O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tras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A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ctuaciones</a:t>
            </a:r>
          </a:p>
        </p:txBody>
      </p:sp>
      <p:sp>
        <p:nvSpPr>
          <p:cNvPr id="24581" name="Line 20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5364163" y="2852738"/>
            <a:ext cx="295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>
                <a:solidFill>
                  <a:srgbClr val="0099FF"/>
                </a:solidFill>
                <a:latin typeface="Century Gothic" pitchFamily="34" charset="0"/>
              </a:rPr>
              <a:t>CABINAS DE INFORMACIÓN</a:t>
            </a:r>
          </a:p>
        </p:txBody>
      </p:sp>
      <p:pic>
        <p:nvPicPr>
          <p:cNvPr id="25603" name="Picture 7" descr="DSCF08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950" y="3879850"/>
            <a:ext cx="4356100" cy="2863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4" name="Picture 5" descr="_MG_71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205038"/>
            <a:ext cx="4464050" cy="2605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323850" y="1557338"/>
            <a:ext cx="8496300" cy="3937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MANUAL BUENAS PRÁCTICAS PARA LA PROTECCIÓN DEL CIUDADANO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IMG_43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" y="2060575"/>
            <a:ext cx="802798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26628" name="Line 7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6629" name="Text Box 16"/>
          <p:cNvSpPr txBox="1">
            <a:spLocks noChangeArrowheads="1"/>
          </p:cNvSpPr>
          <p:nvPr/>
        </p:nvSpPr>
        <p:spPr bwMode="auto">
          <a:xfrm>
            <a:off x="323850" y="1557338"/>
            <a:ext cx="8496300" cy="3937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MANUAL BUENAS PRÁCTICAS PARA LA PROTECCIÓN DEL CIUDADANO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G_43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088" y="2060575"/>
            <a:ext cx="723582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27652" name="Line 8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7653" name="Text Box 16"/>
          <p:cNvSpPr txBox="1">
            <a:spLocks noChangeArrowheads="1"/>
          </p:cNvSpPr>
          <p:nvPr/>
        </p:nvSpPr>
        <p:spPr bwMode="auto">
          <a:xfrm>
            <a:off x="323850" y="1557338"/>
            <a:ext cx="8496300" cy="3937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MANUAL BUENAS PRÁCTICAS PARA LA PROTECCIÓN DEL CIUDADANO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7477"/>
          <p:cNvPicPr>
            <a:picLocks noChangeAspect="1" noChangeArrowheads="1"/>
          </p:cNvPicPr>
          <p:nvPr/>
        </p:nvPicPr>
        <p:blipFill>
          <a:blip r:embed="rId3"/>
          <a:srcRect t="2876"/>
          <a:stretch>
            <a:fillRect/>
          </a:stretch>
        </p:blipFill>
        <p:spPr bwMode="auto">
          <a:xfrm>
            <a:off x="468313" y="908050"/>
            <a:ext cx="817245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77" name="Text Box 16"/>
          <p:cNvSpPr txBox="1">
            <a:spLocks noChangeArrowheads="1"/>
          </p:cNvSpPr>
          <p:nvPr/>
        </p:nvSpPr>
        <p:spPr bwMode="auto">
          <a:xfrm>
            <a:off x="1042988" y="1090613"/>
            <a:ext cx="7058025" cy="393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INTEGRACIÓN URBANA. TRANVÍAS Y METROS LIGEROS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e 03"/>
          <p:cNvPicPr>
            <a:picLocks noChangeAspect="1" noChangeArrowheads="1"/>
          </p:cNvPicPr>
          <p:nvPr/>
        </p:nvPicPr>
        <p:blipFill>
          <a:blip r:embed="rId2"/>
          <a:srcRect t="12607"/>
          <a:stretch>
            <a:fillRect/>
          </a:stretch>
        </p:blipFill>
        <p:spPr bwMode="auto">
          <a:xfrm>
            <a:off x="88900" y="981075"/>
            <a:ext cx="896461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1042988" y="1090613"/>
            <a:ext cx="7058025" cy="393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INTEGRACIÓN URBANA. TRANVÍAS Y METROS LIGEROS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14"/>
          <p:cNvPicPr>
            <a:picLocks noChangeAspect="1" noChangeArrowheads="1"/>
          </p:cNvPicPr>
          <p:nvPr/>
        </p:nvPicPr>
        <p:blipFill>
          <a:blip r:embed="rId2"/>
          <a:srcRect t="1550" b="7381"/>
          <a:stretch>
            <a:fillRect/>
          </a:stretch>
        </p:blipFill>
        <p:spPr bwMode="auto">
          <a:xfrm>
            <a:off x="269875" y="981075"/>
            <a:ext cx="86042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18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30724" name="Line 19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0725" name="Text Box 16"/>
          <p:cNvSpPr txBox="1">
            <a:spLocks noChangeArrowheads="1"/>
          </p:cNvSpPr>
          <p:nvPr/>
        </p:nvSpPr>
        <p:spPr bwMode="auto">
          <a:xfrm>
            <a:off x="1042988" y="1090613"/>
            <a:ext cx="7058025" cy="393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INTEGRACIÓN URBANA. TRANVÍAS Y METROS LIGEROS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IMG_0019"/>
          <p:cNvPicPr>
            <a:picLocks noChangeAspect="1" noChangeArrowheads="1"/>
          </p:cNvPicPr>
          <p:nvPr/>
        </p:nvPicPr>
        <p:blipFill>
          <a:blip r:embed="rId3"/>
          <a:srcRect l="1607" b="11899"/>
          <a:stretch>
            <a:fillRect/>
          </a:stretch>
        </p:blipFill>
        <p:spPr bwMode="auto">
          <a:xfrm>
            <a:off x="250825" y="981075"/>
            <a:ext cx="87503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749" name="Text Box 16"/>
          <p:cNvSpPr txBox="1">
            <a:spLocks noChangeArrowheads="1"/>
          </p:cNvSpPr>
          <p:nvPr/>
        </p:nvSpPr>
        <p:spPr bwMode="auto">
          <a:xfrm>
            <a:off x="1042988" y="1090613"/>
            <a:ext cx="7058025" cy="393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INTEGRACIÓN URBANA. TRANVÍAS Y METROS LIGEROS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LOGOS MIGUEL1"/>
          <p:cNvPicPr>
            <a:picLocks noChangeAspect="1" noChangeArrowheads="1"/>
          </p:cNvPicPr>
          <p:nvPr/>
        </p:nvPicPr>
        <p:blipFill>
          <a:blip r:embed="rId3"/>
          <a:srcRect l="10709" t="52686"/>
          <a:stretch>
            <a:fillRect/>
          </a:stretch>
        </p:blipFill>
        <p:spPr bwMode="auto">
          <a:xfrm>
            <a:off x="1835150" y="2779713"/>
            <a:ext cx="5400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Group 3"/>
          <p:cNvGrpSpPr>
            <a:grpSpLocks/>
          </p:cNvGrpSpPr>
          <p:nvPr/>
        </p:nvGrpSpPr>
        <p:grpSpPr bwMode="auto">
          <a:xfrm>
            <a:off x="1116013" y="1412875"/>
            <a:ext cx="6623050" cy="877888"/>
            <a:chOff x="1202" y="1026"/>
            <a:chExt cx="4172" cy="553"/>
          </a:xfrm>
        </p:grpSpPr>
        <p:pic>
          <p:nvPicPr>
            <p:cNvPr id="2066" name="Picture 4" descr="LOGOS MIGUEL1"/>
            <p:cNvPicPr>
              <a:picLocks noChangeAspect="1" noChangeArrowheads="1"/>
            </p:cNvPicPr>
            <p:nvPr/>
          </p:nvPicPr>
          <p:blipFill>
            <a:blip r:embed="rId4"/>
            <a:srcRect r="90472"/>
            <a:stretch>
              <a:fillRect/>
            </a:stretch>
          </p:blipFill>
          <p:spPr bwMode="auto">
            <a:xfrm>
              <a:off x="1202" y="1026"/>
              <a:ext cx="291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5" descr="LOGOS MIGUEL1"/>
            <p:cNvPicPr>
              <a:picLocks noChangeAspect="1" noChangeArrowheads="1"/>
            </p:cNvPicPr>
            <p:nvPr/>
          </p:nvPicPr>
          <p:blipFill>
            <a:blip r:embed="rId5"/>
            <a:srcRect l="9528" b="40639"/>
            <a:stretch>
              <a:fillRect/>
            </a:stretch>
          </p:blipFill>
          <p:spPr bwMode="auto">
            <a:xfrm>
              <a:off x="1474" y="1026"/>
              <a:ext cx="390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492500" y="908050"/>
            <a:ext cx="2057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>
                <a:solidFill>
                  <a:srgbClr val="767676"/>
                </a:solidFill>
              </a:rPr>
              <a:t>A partir de</a:t>
            </a:r>
            <a:r>
              <a:rPr lang="es-ES_tradnl" sz="1900"/>
              <a:t> </a:t>
            </a:r>
            <a:r>
              <a:rPr lang="es-ES_tradnl" sz="1900" b="1">
                <a:solidFill>
                  <a:schemeClr val="bg1"/>
                </a:solidFill>
              </a:rPr>
              <a:t>2005</a:t>
            </a:r>
            <a:endParaRPr lang="es-ES_tradnl" sz="19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4427538" y="3209925"/>
            <a:ext cx="0" cy="20129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1454150" y="5214938"/>
            <a:ext cx="44592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63575" y="5502275"/>
            <a:ext cx="1584325" cy="6477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668588" y="5502275"/>
            <a:ext cx="6270625" cy="609600"/>
          </a:xfrm>
          <a:prstGeom prst="rect">
            <a:avLst/>
          </a:prstGeom>
          <a:noFill/>
          <a:ln w="28575">
            <a:solidFill>
              <a:srgbClr val="005BB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1455738" y="5214938"/>
            <a:ext cx="0" cy="2873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5907088" y="5214938"/>
            <a:ext cx="0" cy="2873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971550" y="1412875"/>
            <a:ext cx="6769100" cy="7921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1619250" y="2779713"/>
            <a:ext cx="5616575" cy="431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4427538" y="2205038"/>
            <a:ext cx="0" cy="5730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2050" name="Object 16"/>
          <p:cNvGraphicFramePr>
            <a:graphicFrameLocks noChangeAspect="1"/>
          </p:cNvGraphicFramePr>
          <p:nvPr/>
        </p:nvGraphicFramePr>
        <p:xfrm>
          <a:off x="736600" y="5575300"/>
          <a:ext cx="1365250" cy="487363"/>
        </p:xfrm>
        <a:graphic>
          <a:graphicData uri="http://schemas.openxmlformats.org/presentationml/2006/ole">
            <p:oleObj spid="_x0000_s2050" name="PHOTO-PAINT" r:id="rId6" imgW="1365507" imgH="487433" progId="">
              <p:embed/>
            </p:oleObj>
          </a:graphicData>
        </a:graphic>
      </p:graphicFrame>
      <p:sp>
        <p:nvSpPr>
          <p:cNvPr id="2064" name="Rectangle 17"/>
          <p:cNvSpPr>
            <a:spLocks noChangeArrowheads="1"/>
          </p:cNvSpPr>
          <p:nvPr/>
        </p:nvSpPr>
        <p:spPr bwMode="auto">
          <a:xfrm>
            <a:off x="4673600" y="3849688"/>
            <a:ext cx="3235325" cy="431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4789488" y="3908425"/>
            <a:ext cx="31353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ES_tradnl" sz="1900" b="1">
                <a:solidFill>
                  <a:schemeClr val="accent1"/>
                </a:solidFill>
              </a:rPr>
              <a:t>DIRECTIVAS EUROPEAS</a:t>
            </a:r>
            <a:endParaRPr lang="es-ES_tradnl" sz="1900" b="1">
              <a:solidFill>
                <a:schemeClr val="accent1"/>
              </a:solidFill>
              <a:latin typeface="Verdana" pitchFamily="34" charset="0"/>
            </a:endParaRPr>
          </a:p>
        </p:txBody>
      </p:sp>
      <p:graphicFrame>
        <p:nvGraphicFramePr>
          <p:cNvPr id="2051" name="Object 19"/>
          <p:cNvGraphicFramePr>
            <a:graphicFrameLocks noChangeAspect="1"/>
          </p:cNvGraphicFramePr>
          <p:nvPr/>
        </p:nvGraphicFramePr>
        <p:xfrm>
          <a:off x="2867025" y="5626100"/>
          <a:ext cx="5888038" cy="360363"/>
        </p:xfrm>
        <a:graphic>
          <a:graphicData uri="http://schemas.openxmlformats.org/presentationml/2006/ole">
            <p:oleObj spid="_x0000_s2051" name="CorelDRAW" r:id="rId7" imgW="7143120" imgH="43992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LANO ALICANTE-SAN JUAN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Oval 5"/>
          <p:cNvSpPr>
            <a:spLocks noChangeArrowheads="1"/>
          </p:cNvSpPr>
          <p:nvPr/>
        </p:nvSpPr>
        <p:spPr bwMode="auto">
          <a:xfrm rot="2629720">
            <a:off x="-468313" y="2133600"/>
            <a:ext cx="6408738" cy="2036763"/>
          </a:xfrm>
          <a:prstGeom prst="ellipse">
            <a:avLst/>
          </a:prstGeom>
          <a:solidFill>
            <a:srgbClr val="FF6600">
              <a:alpha val="30196"/>
            </a:srgb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2" name="Oval 6"/>
          <p:cNvSpPr>
            <a:spLocks noChangeArrowheads="1"/>
          </p:cNvSpPr>
          <p:nvPr/>
        </p:nvSpPr>
        <p:spPr bwMode="auto">
          <a:xfrm rot="-1748447">
            <a:off x="2303463" y="5413375"/>
            <a:ext cx="2376487" cy="112712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3" name="Oval 7"/>
          <p:cNvSpPr>
            <a:spLocks noChangeArrowheads="1"/>
          </p:cNvSpPr>
          <p:nvPr/>
        </p:nvSpPr>
        <p:spPr bwMode="auto">
          <a:xfrm rot="-1748447">
            <a:off x="4371975" y="3810000"/>
            <a:ext cx="3600450" cy="1476375"/>
          </a:xfrm>
          <a:prstGeom prst="ellipse">
            <a:avLst/>
          </a:prstGeom>
          <a:solidFill>
            <a:srgbClr val="99CC00">
              <a:alpha val="30196"/>
            </a:srgbClr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4" name="Text Box 16"/>
          <p:cNvSpPr txBox="1">
            <a:spLocks noChangeArrowheads="1"/>
          </p:cNvSpPr>
          <p:nvPr/>
        </p:nvSpPr>
        <p:spPr bwMode="auto">
          <a:xfrm>
            <a:off x="6588125" y="5516563"/>
            <a:ext cx="1296988" cy="287337"/>
          </a:xfrm>
          <a:prstGeom prst="rect">
            <a:avLst/>
          </a:prstGeom>
          <a:solidFill>
            <a:srgbClr val="FF6600">
              <a:alpha val="30196"/>
            </a:srgbClr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Century Gothic" pitchFamily="34" charset="0"/>
              </a:rPr>
              <a:t>Línea 2</a:t>
            </a: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6588125" y="5902325"/>
            <a:ext cx="1296988" cy="287338"/>
          </a:xfrm>
          <a:prstGeom prst="rect">
            <a:avLst/>
          </a:prstGeom>
          <a:solidFill>
            <a:srgbClr val="0000FF">
              <a:alpha val="30196"/>
            </a:srgbClr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Century Gothic" pitchFamily="34" charset="0"/>
              </a:rPr>
              <a:t>Tramo Común</a:t>
            </a:r>
          </a:p>
        </p:txBody>
      </p:sp>
      <p:sp>
        <p:nvSpPr>
          <p:cNvPr id="32776" name="Text Box 16"/>
          <p:cNvSpPr txBox="1">
            <a:spLocks noChangeArrowheads="1"/>
          </p:cNvSpPr>
          <p:nvPr/>
        </p:nvSpPr>
        <p:spPr bwMode="auto">
          <a:xfrm>
            <a:off x="6588125" y="6307138"/>
            <a:ext cx="1296988" cy="287337"/>
          </a:xfrm>
          <a:prstGeom prst="rect">
            <a:avLst/>
          </a:prstGeom>
          <a:solidFill>
            <a:schemeClr val="folHlink">
              <a:alpha val="30196"/>
            </a:schemeClr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Century Gothic" pitchFamily="34" charset="0"/>
              </a:rPr>
              <a:t>Líneas 1 y 3</a:t>
            </a:r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468313" y="260350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S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ingularidades del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 P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úblico</a:t>
            </a:r>
          </a:p>
        </p:txBody>
      </p:sp>
      <p:sp>
        <p:nvSpPr>
          <p:cNvPr id="32778" name="Line 12"/>
          <p:cNvSpPr>
            <a:spLocks noChangeShapeType="1"/>
          </p:cNvSpPr>
          <p:nvPr/>
        </p:nvSpPr>
        <p:spPr bwMode="auto">
          <a:xfrm>
            <a:off x="1116013" y="863600"/>
            <a:ext cx="7127875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9" name="Text Box 16"/>
          <p:cNvSpPr txBox="1">
            <a:spLocks noChangeArrowheads="1"/>
          </p:cNvSpPr>
          <p:nvPr/>
        </p:nvSpPr>
        <p:spPr bwMode="auto">
          <a:xfrm>
            <a:off x="2771775" y="1090613"/>
            <a:ext cx="3529013" cy="393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ES" sz="1900" b="1">
                <a:solidFill>
                  <a:schemeClr val="bg1"/>
                </a:solidFill>
                <a:latin typeface="Century Gothic" pitchFamily="34" charset="0"/>
              </a:rPr>
              <a:t>MODELO DE FINANCIACIÓN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700_2602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r="11507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7"/>
          <p:cNvSpPr>
            <a:spLocks noChangeArrowheads="1"/>
          </p:cNvSpPr>
          <p:nvPr/>
        </p:nvSpPr>
        <p:spPr bwMode="auto">
          <a:xfrm>
            <a:off x="1258888" y="404813"/>
            <a:ext cx="69151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tIns="324000" bIns="36000" anchor="ctr"/>
          <a:lstStyle/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3600" b="1">
                <a:solidFill>
                  <a:schemeClr val="bg1"/>
                </a:solidFill>
              </a:rPr>
              <a:t>GRACIAS POR SU ATENCIÓN</a:t>
            </a:r>
            <a:endParaRPr lang="es-ES" sz="2000" b="1">
              <a:solidFill>
                <a:schemeClr val="bg1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endParaRPr lang="es-ES_tradnl" sz="1200" i="1">
              <a:solidFill>
                <a:schemeClr val="bg1"/>
              </a:solidFill>
            </a:endParaRPr>
          </a:p>
        </p:txBody>
      </p:sp>
      <p:pic>
        <p:nvPicPr>
          <p:cNvPr id="35844" name="Picture 9" descr="GTP_RGB"/>
          <p:cNvPicPr>
            <a:picLocks noChangeAspect="1" noChangeArrowheads="1"/>
          </p:cNvPicPr>
          <p:nvPr/>
        </p:nvPicPr>
        <p:blipFill>
          <a:blip r:embed="rId3"/>
          <a:srcRect l="2919" t="22820" r="2921" b="23825"/>
          <a:stretch>
            <a:fillRect/>
          </a:stretch>
        </p:blipFill>
        <p:spPr bwMode="auto">
          <a:xfrm>
            <a:off x="2087563" y="6092825"/>
            <a:ext cx="49672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1" descr="conseller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3100" y="5105400"/>
            <a:ext cx="52562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2 Conecta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878" y="992588"/>
            <a:ext cx="8897278" cy="5151056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14546" y="333375"/>
            <a:ext cx="4643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 dirty="0" smtClean="0">
                <a:solidFill>
                  <a:srgbClr val="0093D5"/>
                </a:solidFill>
                <a:latin typeface="Verdana" pitchFamily="34" charset="0"/>
              </a:rPr>
              <a:t>Línea T2 </a:t>
            </a:r>
            <a:r>
              <a:rPr lang="es-ES_tradnl" sz="2400" b="1" dirty="0" err="1" smtClean="0">
                <a:solidFill>
                  <a:srgbClr val="0093D5"/>
                </a:solidFill>
                <a:latin typeface="Verdana" pitchFamily="34" charset="0"/>
              </a:rPr>
              <a:t>Metrovalencia</a:t>
            </a:r>
            <a:endParaRPr lang="es-ES_tradnl" sz="2400" b="1" dirty="0">
              <a:solidFill>
                <a:srgbClr val="0093D5"/>
              </a:solidFill>
              <a:latin typeface="Verdana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56322" name="Picture 2" descr="E:\logo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857496"/>
            <a:ext cx="3650897" cy="1081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514600" y="333375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C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reación del Ente Gestor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2133600" y="866775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8229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2"/>
                </a:solidFill>
                <a:latin typeface="Verdana" pitchFamily="34" charset="0"/>
              </a:rPr>
              <a:t> 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Ley de creación del Ente Gestor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:</a:t>
            </a:r>
            <a:r>
              <a:rPr lang="es-ES_tradnl" sz="2400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Creado en la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Ley 16/2003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 de medidas fiscales, de gestión administrativa y de organización de la Generalitat Valenciana. El Ente Gestor será un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Ente de Derecho Público con autonomía administrativa, económica y financiera.</a:t>
            </a:r>
            <a:endParaRPr lang="es-ES_tradnl" sz="2400">
              <a:solidFill>
                <a:schemeClr val="bg2"/>
              </a:solidFill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s-ES_tradnl" sz="2400" b="1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Estatuto:</a:t>
            </a:r>
            <a:r>
              <a:rPr lang="es-ES_tradnl" sz="2400" b="1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Aprobado por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Decreto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 del Consell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199/2004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 de fecha 1 de octubre de 2004.</a:t>
            </a:r>
          </a:p>
          <a:p>
            <a:pPr algn="just" eaLnBrk="0" hangingPunct="0">
              <a:spcBef>
                <a:spcPct val="50000"/>
              </a:spcBef>
            </a:pPr>
            <a:r>
              <a:rPr lang="es-ES_tradnl" sz="2400" b="1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Modificación de la Ley de Creación:</a:t>
            </a:r>
            <a:r>
              <a:rPr lang="es-ES_tradnl" sz="2400" b="1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A través de la </a:t>
            </a:r>
            <a:r>
              <a:rPr lang="es-ES_tradnl" sz="2000" b="1">
                <a:solidFill>
                  <a:schemeClr val="bg2"/>
                </a:solidFill>
                <a:latin typeface="Verdana" pitchFamily="34" charset="0"/>
              </a:rPr>
              <a:t>Ley 12/2004</a:t>
            </a:r>
            <a:r>
              <a:rPr lang="es-ES_tradnl" sz="2000">
                <a:solidFill>
                  <a:schemeClr val="bg2"/>
                </a:solidFill>
                <a:latin typeface="Verdana" pitchFamily="34" charset="0"/>
              </a:rPr>
              <a:t> de 27 de diciembre fue modificado el nombre y objeto del “Ente Gestor”. Pasa a denominarse “Ente Gestor de la red de Transporte y Puertos de la Generalitat”.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33400" y="2133600"/>
            <a:ext cx="76200" cy="76200"/>
          </a:xfrm>
          <a:prstGeom prst="rect">
            <a:avLst/>
          </a:prstGeom>
          <a:solidFill>
            <a:srgbClr val="767676"/>
          </a:solidFill>
          <a:ln w="9525">
            <a:solidFill>
              <a:srgbClr val="76767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33400" y="3886200"/>
            <a:ext cx="76200" cy="76200"/>
          </a:xfrm>
          <a:prstGeom prst="rect">
            <a:avLst/>
          </a:prstGeom>
          <a:solidFill>
            <a:srgbClr val="767676"/>
          </a:solidFill>
          <a:ln w="9525">
            <a:solidFill>
              <a:srgbClr val="76767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33400" y="4724400"/>
            <a:ext cx="76200" cy="76200"/>
          </a:xfrm>
          <a:prstGeom prst="rect">
            <a:avLst/>
          </a:prstGeom>
          <a:solidFill>
            <a:srgbClr val="767676"/>
          </a:solidFill>
          <a:ln w="9525">
            <a:solidFill>
              <a:srgbClr val="76767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962400" y="3333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O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bjeto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2133600" y="866775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4" name="Text Box 18"/>
          <p:cNvSpPr txBox="1">
            <a:spLocks noChangeArrowheads="1"/>
          </p:cNvSpPr>
          <p:nvPr/>
        </p:nvSpPr>
        <p:spPr bwMode="auto">
          <a:xfrm>
            <a:off x="446088" y="2306638"/>
            <a:ext cx="82296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s-ES_tradnl" sz="2400">
                <a:solidFill>
                  <a:srgbClr val="767676"/>
                </a:solidFill>
              </a:rPr>
              <a:t>Construcción de infraestructuras de transporte terrestre y de puertos que le sean asignados expresamente por la Consellería de Infraes</a:t>
            </a:r>
            <a:r>
              <a:rPr lang="es-ES_tradnl" sz="2400">
                <a:solidFill>
                  <a:srgbClr val="747474"/>
                </a:solidFill>
              </a:rPr>
              <a:t>tr</a:t>
            </a:r>
            <a:r>
              <a:rPr lang="es-ES_tradnl" sz="2400">
                <a:solidFill>
                  <a:srgbClr val="767676"/>
                </a:solidFill>
              </a:rPr>
              <a:t>ucturas y Transporte, así como su gestión, conservación, mantenimiento y explotación.</a:t>
            </a:r>
            <a:endParaRPr lang="es-ES_tradnl" sz="2200" b="1">
              <a:solidFill>
                <a:srgbClr val="767676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s-ES_tradnl" sz="2200">
              <a:solidFill>
                <a:srgbClr val="7676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g_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5450" y="1524000"/>
            <a:ext cx="2600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19"/>
          <p:cNvSpPr txBox="1">
            <a:spLocks noChangeArrowheads="1"/>
          </p:cNvSpPr>
          <p:nvPr/>
        </p:nvSpPr>
        <p:spPr bwMode="auto">
          <a:xfrm>
            <a:off x="827088" y="1773238"/>
            <a:ext cx="43211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PIE 2004 - 2010</a:t>
            </a:r>
          </a:p>
          <a:p>
            <a:pPr algn="just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PIE 2010 - 2020 </a:t>
            </a:r>
          </a:p>
          <a:p>
            <a:pPr algn="just" eaLnBrk="0" hangingPunct="0">
              <a:spcBef>
                <a:spcPct val="50000"/>
              </a:spcBef>
            </a:pPr>
            <a:endParaRPr lang="es-ES_tradnl" sz="2400">
              <a:solidFill>
                <a:schemeClr val="bg1"/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s-ES_tradnl">
                <a:solidFill>
                  <a:schemeClr val="bg2"/>
                </a:solidFill>
              </a:rPr>
              <a:t>Se pretende ofrecer un </a:t>
            </a:r>
            <a:r>
              <a:rPr lang="es-ES_tradnl" b="1">
                <a:solidFill>
                  <a:schemeClr val="bg1"/>
                </a:solidFill>
              </a:rPr>
              <a:t>marco de</a:t>
            </a:r>
            <a:r>
              <a:rPr lang="es-ES_tradnl" b="1">
                <a:solidFill>
                  <a:schemeClr val="bg2"/>
                </a:solidFill>
              </a:rPr>
              <a:t> </a:t>
            </a:r>
            <a:r>
              <a:rPr lang="es-ES_tradnl" b="1">
                <a:solidFill>
                  <a:schemeClr val="bg1"/>
                </a:solidFill>
              </a:rPr>
              <a:t>referencia estable</a:t>
            </a:r>
            <a:r>
              <a:rPr lang="es-ES_tradnl">
                <a:solidFill>
                  <a:schemeClr val="bg2"/>
                </a:solidFill>
              </a:rPr>
              <a:t> para las inversiones en infraestructuras.</a:t>
            </a:r>
            <a:endParaRPr lang="es-ES_tradnl" b="1">
              <a:solidFill>
                <a:schemeClr val="bg2"/>
              </a:solidFill>
            </a:endParaRPr>
          </a:p>
          <a:p>
            <a:pPr algn="just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ES_tradnl" b="1">
                <a:solidFill>
                  <a:schemeClr val="bg1"/>
                </a:solidFill>
              </a:rPr>
              <a:t>Permite</a:t>
            </a:r>
            <a:r>
              <a:rPr lang="es-ES_tradnl">
                <a:solidFill>
                  <a:schemeClr val="bg2"/>
                </a:solidFill>
              </a:rPr>
              <a:t> orientar las actuaciones de la Consellería de Infraestructuras y Transporte, mejorando la coordinación de los esfuerzos inversores y multiplicando los efectos positivos para la economía y la sociedad valenciana.</a:t>
            </a:r>
          </a:p>
          <a:p>
            <a:pPr algn="just" eaLnBrk="0" hangingPunct="0">
              <a:lnSpc>
                <a:spcPct val="80000"/>
              </a:lnSpc>
              <a:spcBef>
                <a:spcPct val="50000"/>
              </a:spcBef>
            </a:pPr>
            <a:endParaRPr lang="es-ES_tradnl">
              <a:solidFill>
                <a:schemeClr val="bg2"/>
              </a:solidFill>
            </a:endParaRPr>
          </a:p>
        </p:txBody>
      </p:sp>
      <p:sp>
        <p:nvSpPr>
          <p:cNvPr id="11268" name="Text Box 37"/>
          <p:cNvSpPr txBox="1">
            <a:spLocks noChangeArrowheads="1"/>
          </p:cNvSpPr>
          <p:nvPr/>
        </p:nvSpPr>
        <p:spPr bwMode="auto">
          <a:xfrm>
            <a:off x="2843213" y="333375"/>
            <a:ext cx="345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arco de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R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eferencia</a:t>
            </a:r>
          </a:p>
        </p:txBody>
      </p:sp>
      <p:sp>
        <p:nvSpPr>
          <p:cNvPr id="11269" name="Line 38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PORTADA PIE 2010-2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6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508625" y="4435475"/>
          <a:ext cx="3240088" cy="2119313"/>
        </p:xfrm>
        <a:graphic>
          <a:graphicData uri="http://schemas.openxmlformats.org/presentationml/2006/ole">
            <p:oleObj spid="_x0000_s3074" name="PHOTO-PAINT" r:id="rId3" imgW="4561905" imgH="3533333" progId="">
              <p:embed/>
            </p:oleObj>
          </a:graphicData>
        </a:graphic>
      </p:graphicFrame>
      <p:pic>
        <p:nvPicPr>
          <p:cNvPr id="3075" name="Picture 5" descr="28 433126 063 cop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60350"/>
            <a:ext cx="3203575" cy="213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6" name="Picture 6" descr="9J1Q77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188913"/>
            <a:ext cx="3240087" cy="21605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223963" y="3141663"/>
            <a:ext cx="6696075" cy="52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b="1">
                <a:solidFill>
                  <a:srgbClr val="0093D5"/>
                </a:solidFill>
                <a:latin typeface="Verdana" pitchFamily="34" charset="0"/>
              </a:rPr>
              <a:t> </a:t>
            </a:r>
            <a:r>
              <a:rPr lang="es-ES_tradnl" b="1">
                <a:solidFill>
                  <a:schemeClr val="bg1"/>
                </a:solidFill>
                <a:latin typeface="Verdana" pitchFamily="34" charset="0"/>
              </a:rPr>
              <a:t>INVERSIONES GTP 2005-2010:     </a:t>
            </a:r>
            <a:r>
              <a:rPr lang="es-ES_tradnl" sz="2800" b="1">
                <a:solidFill>
                  <a:schemeClr val="bg1"/>
                </a:solidFill>
                <a:latin typeface="Verdana" pitchFamily="34" charset="0"/>
              </a:rPr>
              <a:t>930mill. €</a:t>
            </a:r>
            <a:endParaRPr lang="es-ES_tradnl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1978025" y="2349500"/>
            <a:ext cx="1873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 b="1">
                <a:solidFill>
                  <a:schemeClr val="bg1"/>
                </a:solidFill>
                <a:latin typeface="Verdana" pitchFamily="34" charset="0"/>
              </a:rPr>
              <a:t> Actuaciones Logísticas</a:t>
            </a:r>
            <a:endParaRPr lang="es-ES_tradnl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6948488" y="2420938"/>
            <a:ext cx="2016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 b="1">
                <a:solidFill>
                  <a:schemeClr val="bg1"/>
                </a:solidFill>
                <a:latin typeface="Verdana" pitchFamily="34" charset="0"/>
              </a:rPr>
              <a:t>Actuaciones Ferroviarias</a:t>
            </a:r>
            <a:endParaRPr lang="es-ES_tradnl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539750" y="4192588"/>
            <a:ext cx="3241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 b="1">
                <a:solidFill>
                  <a:schemeClr val="bg1"/>
                </a:solidFill>
                <a:latin typeface="Verdana" pitchFamily="34" charset="0"/>
              </a:rPr>
              <a:t>Ferroviarias con actuaciones urbanísticas</a:t>
            </a:r>
          </a:p>
        </p:txBody>
      </p:sp>
      <p:sp>
        <p:nvSpPr>
          <p:cNvPr id="3081" name="Text Box 12"/>
          <p:cNvSpPr txBox="1">
            <a:spLocks noChangeArrowheads="1"/>
          </p:cNvSpPr>
          <p:nvPr/>
        </p:nvSpPr>
        <p:spPr bwMode="auto">
          <a:xfrm>
            <a:off x="6946900" y="4221163"/>
            <a:ext cx="2162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 b="1">
                <a:solidFill>
                  <a:schemeClr val="bg1"/>
                </a:solidFill>
                <a:latin typeface="Verdana" pitchFamily="34" charset="0"/>
              </a:rPr>
              <a:t>Actuaciones Portuarias</a:t>
            </a:r>
            <a:endParaRPr lang="es-ES_tradnl" sz="10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082" name="Picture 13" descr="433423 051"/>
          <p:cNvPicPr>
            <a:picLocks noChangeAspect="1" noChangeArrowheads="1"/>
          </p:cNvPicPr>
          <p:nvPr/>
        </p:nvPicPr>
        <p:blipFill>
          <a:blip r:embed="rId6"/>
          <a:srcRect t="7701"/>
          <a:stretch>
            <a:fillRect/>
          </a:stretch>
        </p:blipFill>
        <p:spPr bwMode="auto">
          <a:xfrm>
            <a:off x="468313" y="4437063"/>
            <a:ext cx="3240087" cy="1949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7"/>
          <p:cNvSpPr txBox="1">
            <a:spLocks noChangeArrowheads="1"/>
          </p:cNvSpPr>
          <p:nvPr/>
        </p:nvSpPr>
        <p:spPr bwMode="auto">
          <a:xfrm>
            <a:off x="457200" y="1752600"/>
            <a:ext cx="82296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El GTP nace, ante todo, con espíritu empresarial, fijando como objetivo prioritario la construcción de las infraestructuras y la explotación de las mismas.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s-ES_tradnl" sz="2400">
              <a:solidFill>
                <a:schemeClr val="bg1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</a:rPr>
              <a:t>La estrategia del GTP se centra sobre todo en la diversificación de sus actuaciones, gestionando cada una de ellas como negocios independientes con explotaciones totalmente distintas y destinatarios tanto públicos como privados.</a:t>
            </a:r>
            <a:endParaRPr lang="es-ES_tradnl" sz="2200" b="1">
              <a:solidFill>
                <a:schemeClr val="bg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s-ES_tradnl" sz="2200">
              <a:solidFill>
                <a:schemeClr val="bg1"/>
              </a:solidFill>
            </a:endParaRPr>
          </a:p>
        </p:txBody>
      </p:sp>
      <p:sp>
        <p:nvSpPr>
          <p:cNvPr id="13315" name="Text Box 18"/>
          <p:cNvSpPr txBox="1">
            <a:spLocks noChangeArrowheads="1"/>
          </p:cNvSpPr>
          <p:nvPr/>
        </p:nvSpPr>
        <p:spPr bwMode="auto">
          <a:xfrm>
            <a:off x="2914650" y="333375"/>
            <a:ext cx="3313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M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odelo </a:t>
            </a:r>
            <a:r>
              <a:rPr lang="es-ES_tradnl" sz="2400" b="1">
                <a:solidFill>
                  <a:srgbClr val="0093D5"/>
                </a:solidFill>
                <a:latin typeface="Verdana" pitchFamily="34" charset="0"/>
              </a:rPr>
              <a:t>E</a:t>
            </a:r>
            <a:r>
              <a:rPr lang="es-ES_tradnl" sz="2400">
                <a:solidFill>
                  <a:srgbClr val="0093D5"/>
                </a:solidFill>
                <a:latin typeface="Verdana" pitchFamily="34" charset="0"/>
              </a:rPr>
              <a:t>mpresarial</a:t>
            </a:r>
          </a:p>
        </p:txBody>
      </p:sp>
      <p:sp>
        <p:nvSpPr>
          <p:cNvPr id="13316" name="Line 19"/>
          <p:cNvSpPr>
            <a:spLocks noChangeShapeType="1"/>
          </p:cNvSpPr>
          <p:nvPr/>
        </p:nvSpPr>
        <p:spPr bwMode="auto">
          <a:xfrm>
            <a:off x="2133600" y="863600"/>
            <a:ext cx="4876800" cy="0"/>
          </a:xfrm>
          <a:prstGeom prst="line">
            <a:avLst/>
          </a:prstGeom>
          <a:noFill/>
          <a:ln w="9525">
            <a:solidFill>
              <a:srgbClr val="0093D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677</Words>
  <Application>Microsoft Office PowerPoint</Application>
  <PresentationFormat>Presentación en pantalla (4:3)</PresentationFormat>
  <Paragraphs>163</Paragraphs>
  <Slides>33</Slides>
  <Notes>6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36" baseType="lpstr">
      <vt:lpstr>Diseño predeterminado</vt:lpstr>
      <vt:lpstr>CorelDRAW</vt:lpstr>
      <vt:lpstr>PHOTO-PAINT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usu</cp:lastModifiedBy>
  <cp:revision>36</cp:revision>
  <dcterms:created xsi:type="dcterms:W3CDTF">2010-11-25T17:53:13Z</dcterms:created>
  <dcterms:modified xsi:type="dcterms:W3CDTF">2010-11-29T10:52:20Z</dcterms:modified>
</cp:coreProperties>
</file>