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85" r:id="rId2"/>
    <p:sldId id="386" r:id="rId3"/>
    <p:sldId id="439" r:id="rId4"/>
    <p:sldId id="577" r:id="rId5"/>
    <p:sldId id="573" r:id="rId6"/>
    <p:sldId id="440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604" r:id="rId19"/>
    <p:sldId id="605" r:id="rId20"/>
    <p:sldId id="457" r:id="rId21"/>
    <p:sldId id="456" r:id="rId22"/>
    <p:sldId id="458" r:id="rId23"/>
    <p:sldId id="553" r:id="rId24"/>
    <p:sldId id="564" r:id="rId25"/>
    <p:sldId id="607" r:id="rId26"/>
    <p:sldId id="464" r:id="rId27"/>
    <p:sldId id="465" r:id="rId28"/>
    <p:sldId id="500" r:id="rId29"/>
    <p:sldId id="504" r:id="rId30"/>
    <p:sldId id="505" r:id="rId31"/>
    <p:sldId id="506" r:id="rId32"/>
    <p:sldId id="507" r:id="rId33"/>
    <p:sldId id="516" r:id="rId34"/>
    <p:sldId id="508" r:id="rId35"/>
    <p:sldId id="509" r:id="rId36"/>
    <p:sldId id="510" r:id="rId37"/>
    <p:sldId id="511" r:id="rId38"/>
    <p:sldId id="512" r:id="rId39"/>
    <p:sldId id="513" r:id="rId40"/>
    <p:sldId id="514" r:id="rId41"/>
    <p:sldId id="515" r:id="rId42"/>
    <p:sldId id="598" r:id="rId43"/>
    <p:sldId id="583" r:id="rId44"/>
    <p:sldId id="584" r:id="rId45"/>
    <p:sldId id="585" r:id="rId46"/>
    <p:sldId id="586" r:id="rId47"/>
    <p:sldId id="587" r:id="rId48"/>
    <p:sldId id="588" r:id="rId49"/>
    <p:sldId id="589" r:id="rId50"/>
    <p:sldId id="590" r:id="rId51"/>
    <p:sldId id="396" r:id="rId52"/>
    <p:sldId id="536" r:id="rId53"/>
    <p:sldId id="550" r:id="rId54"/>
    <p:sldId id="541" r:id="rId55"/>
    <p:sldId id="542" r:id="rId56"/>
  </p:sldIdLst>
  <p:sldSz cx="9144000" cy="6858000" type="screen4x3"/>
  <p:notesSz cx="6950075" cy="9236075"/>
  <p:custDataLst>
    <p:tags r:id="rId59"/>
  </p:custDataLst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472" autoAdjust="0"/>
  </p:normalViewPr>
  <p:slideViewPr>
    <p:cSldViewPr>
      <p:cViewPr>
        <p:scale>
          <a:sx n="91" d="100"/>
          <a:sy n="91" d="100"/>
        </p:scale>
        <p:origin x="-14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1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909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F999D8E-F552-47F2-BAE8-ACAAC36EB325}" type="datetimeFigureOut">
              <a:rPr lang="es-PA" smtClean="0"/>
              <a:pPr/>
              <a:t>11/27/2010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4728360-A84E-4491-9085-7911EE8F31E5}" type="slidenum">
              <a:rPr lang="es-PA" smtClean="0"/>
              <a:pPr/>
              <a:t>‹#›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194792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C4670C0-4B2A-4AE9-A295-54A82DB098C4}" type="datetimeFigureOut">
              <a:rPr lang="es-PA" smtClean="0"/>
              <a:pPr/>
              <a:t>11/27/2010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06F733-1C77-41B4-8508-B2FF66D98D7C}" type="slidenum">
              <a:rPr lang="es-PA" smtClean="0"/>
              <a:pPr/>
              <a:t>‹#›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6676805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B0C85-5F36-4765-92D8-B525A50D969D}" type="slidenum">
              <a:rPr lang="es-VE" smtClean="0"/>
              <a:pPr/>
              <a:t>26</a:t>
            </a:fld>
            <a:endParaRPr lang="es-VE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35</a:t>
            </a:fld>
            <a:endParaRPr lang="es-P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36</a:t>
            </a:fld>
            <a:endParaRPr lang="es-P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37</a:t>
            </a:fld>
            <a:endParaRPr lang="es-P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38</a:t>
            </a:fld>
            <a:endParaRPr lang="es-P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39</a:t>
            </a:fld>
            <a:endParaRPr lang="es-P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40</a:t>
            </a:fld>
            <a:endParaRPr lang="es-P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41</a:t>
            </a:fld>
            <a:endParaRPr lang="es-P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54</a:t>
            </a:fld>
            <a:endParaRPr lang="es-PA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B0C85-5F36-4765-92D8-B525A50D969D}" type="slidenum">
              <a:rPr lang="es-VE" smtClean="0"/>
              <a:pPr/>
              <a:t>27</a:t>
            </a:fld>
            <a:endParaRPr lang="es-VE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28</a:t>
            </a:fld>
            <a:endParaRPr lang="es-P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29</a:t>
            </a:fld>
            <a:endParaRPr lang="es-P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30</a:t>
            </a:fld>
            <a:endParaRPr lang="es-P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31</a:t>
            </a:fld>
            <a:endParaRPr lang="es-P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32</a:t>
            </a:fld>
            <a:endParaRPr lang="es-P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33</a:t>
            </a:fld>
            <a:endParaRPr lang="es-P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6F733-1C77-41B4-8508-B2FF66D98D7C}" type="slidenum">
              <a:rPr lang="es-PA" smtClean="0"/>
              <a:pPr/>
              <a:t>34</a:t>
            </a:fld>
            <a:endParaRPr lang="es-P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F5772-5079-4295-9426-BE6AA451ADDD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86EE-C695-454C-83AD-BD4B3A61B936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61D2-D37F-4005-9897-74B5A6E69308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06C2-C0DE-41B7-AFF8-23EE5184D174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BBC5-2B5A-45DF-B8B9-64960E0F1B04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822F-48E7-47B0-8BA4-AC7E3A0E2D25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D4F7-516D-4FAB-9856-478FE9DA768B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B224-F5C8-401F-B15A-47A9E42CFBCB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F62F5-E96B-4BB6-A2FB-A3A03C98B906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6845C-074B-4A6E-9D86-B43A745EA37F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5DD-1C64-42F7-89CE-A21C2F551C3C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7657-5655-4472-A0A2-75363EFC0CAE}" type="datetime1">
              <a:rPr lang="es-PA" smtClean="0"/>
              <a:pPr/>
              <a:t>11/27/2010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6814B-82D6-4B64-A236-605E3DAD2CDB}" type="slidenum">
              <a:rPr lang="es-PA" smtClean="0"/>
              <a:pPr/>
              <a:t>‹#›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20075" r="1963" b="2123"/>
          <a:stretch>
            <a:fillRect/>
          </a:stretch>
        </p:blipFill>
        <p:spPr>
          <a:xfrm>
            <a:off x="683568" y="732700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755576" y="2604968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“PROYECTO DE INGENIERÍA DE DISEÑO, CONSTRUCCIÓN DE LAS OBRAS CIVILES, INSTALACIONES AUXILIARES DE LÍNEA Y ESTACIONES, SUMINISTRO E INSTALACIÓN DEL SISTEMA INTEGRAL FERROVIARIO QUE INCLUYE EL MATERIAL RODANTE, Y PUESTA EN MARCHA DEL SISTEMA PARA LA LÍNEA 1 DEL METRO DE PANAMÁ”</a:t>
            </a:r>
          </a:p>
          <a:p>
            <a:pPr algn="ctr"/>
            <a:endParaRPr lang="es-PA" sz="2400" b="1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15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5 Rectángulo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pic>
          <p:nvPicPr>
            <p:cNvPr id="11" name="10 Imagen" descr="Logo Metr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00396"/>
              <a:ext cx="611560" cy="757604"/>
            </a:xfrm>
            <a:prstGeom prst="rect">
              <a:avLst/>
            </a:prstGeom>
          </p:spPr>
        </p:pic>
        <p:pic>
          <p:nvPicPr>
            <p:cNvPr id="12" name="11 Imagen" descr="Logo Odebrecht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9000" y="6093296"/>
              <a:ext cx="1905000" cy="295275"/>
            </a:xfrm>
            <a:prstGeom prst="rect">
              <a:avLst/>
            </a:prstGeom>
          </p:spPr>
        </p:pic>
        <p:pic>
          <p:nvPicPr>
            <p:cNvPr id="13" name="12 Imagen" descr="Logo FCC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4368" y="6425953"/>
              <a:ext cx="720079" cy="432047"/>
            </a:xfrm>
            <a:prstGeom prst="rect">
              <a:avLst/>
            </a:prstGeom>
          </p:spPr>
        </p:pic>
      </p:grpSp>
      <p:sp>
        <p:nvSpPr>
          <p:cNvPr id="16" name="15 CuadroTexto"/>
          <p:cNvSpPr txBox="1"/>
          <p:nvPr/>
        </p:nvSpPr>
        <p:spPr>
          <a:xfrm>
            <a:off x="755576" y="1383159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u="sng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LINEA 1</a:t>
            </a:r>
          </a:p>
          <a:p>
            <a:pPr algn="ctr"/>
            <a:r>
              <a:rPr lang="es-MX" sz="2400" u="sng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METRO de PANAMA</a:t>
            </a:r>
          </a:p>
          <a:p>
            <a:pPr algn="ctr"/>
            <a:endParaRPr lang="es-MX" sz="2400" u="sng" dirty="0" smtClean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Est-d.png"/>
          <p:cNvPicPr>
            <a:picLocks noChangeAspect="1"/>
          </p:cNvPicPr>
          <p:nvPr/>
        </p:nvPicPr>
        <p:blipFill>
          <a:blip r:embed="rId2" cstate="print"/>
          <a:srcRect t="26900" b="25850"/>
          <a:stretch>
            <a:fillRect/>
          </a:stretch>
        </p:blipFill>
        <p:spPr>
          <a:xfrm>
            <a:off x="-1" y="764704"/>
            <a:ext cx="8000999" cy="302433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1268" name="Picture 21" descr="ANEXO 15 -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690852"/>
            <a:ext cx="4918521" cy="316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3789040"/>
            <a:ext cx="4211960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MEZZANINE</a:t>
            </a:r>
            <a:endParaRPr lang="es-E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179512" y="4941168"/>
            <a:ext cx="3707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SUBTERRÁNEAS   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VESTÍBULO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2292" name="Picture 7" descr="Iglesia de El Car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5643563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IGLESIA DE EL CAR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889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 descr="Iglesia de El Car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-27384"/>
            <a:ext cx="16561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3" descr="Iglesia de El Carmen"/>
          <p:cNvPicPr>
            <a:picLocks noChangeAspect="1" noChangeArrowheads="1"/>
          </p:cNvPicPr>
          <p:nvPr/>
        </p:nvPicPr>
        <p:blipFill>
          <a:blip r:embed="rId5" cstate="print"/>
          <a:srcRect l="11261"/>
          <a:stretch>
            <a:fillRect/>
          </a:stretch>
        </p:blipFill>
        <p:spPr bwMode="auto">
          <a:xfrm>
            <a:off x="5652120" y="3428999"/>
            <a:ext cx="3491880" cy="16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3" descr="Iglesia de El Carmen"/>
          <p:cNvPicPr>
            <a:picLocks noChangeAspect="1" noChangeArrowheads="1"/>
          </p:cNvPicPr>
          <p:nvPr/>
        </p:nvPicPr>
        <p:blipFill>
          <a:blip r:embed="rId6" cstate="print"/>
          <a:srcRect l="1878" r="9871" b="7410"/>
          <a:stretch>
            <a:fillRect/>
          </a:stretch>
        </p:blipFill>
        <p:spPr bwMode="auto">
          <a:xfrm>
            <a:off x="5652120" y="5072063"/>
            <a:ext cx="349188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 descr="Iglesia de El Carmen"/>
          <p:cNvPicPr>
            <a:picLocks noChangeAspect="1" noChangeArrowheads="1"/>
          </p:cNvPicPr>
          <p:nvPr/>
        </p:nvPicPr>
        <p:blipFill>
          <a:blip r:embed="rId7" cstate="print"/>
          <a:srcRect t="11781" r="2303"/>
          <a:stretch>
            <a:fillRect/>
          </a:stretch>
        </p:blipFill>
        <p:spPr bwMode="auto">
          <a:xfrm>
            <a:off x="2915816" y="908720"/>
            <a:ext cx="6228184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0" y="1260049"/>
            <a:ext cx="32038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SUBTERRÁNEAS   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DOS VESTÍBULOS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4437112"/>
            <a:ext cx="2051720" cy="242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3" name="12 Imagen" descr="Est-c.png"/>
          <p:cNvPicPr>
            <a:picLocks noChangeAspect="1"/>
          </p:cNvPicPr>
          <p:nvPr/>
        </p:nvPicPr>
        <p:blipFill>
          <a:blip r:embed="rId2" cstate="print"/>
          <a:srcRect l="4641" t="25850" b="26900"/>
          <a:stretch>
            <a:fillRect/>
          </a:stretch>
        </p:blipFill>
        <p:spPr>
          <a:xfrm>
            <a:off x="-36513" y="782278"/>
            <a:ext cx="9220301" cy="365483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3318" name="Picture 25" descr="C:\usr\PROYECTOS\L1- PANAMÁ\Doc SENER\VIDEO-PANELES\IMAGENES\IMAGENES 150710\ESTACION VIRGEN DEL CARMEN.tif"/>
          <p:cNvPicPr>
            <a:picLocks noChangeAspect="1" noChangeArrowheads="1"/>
          </p:cNvPicPr>
          <p:nvPr/>
        </p:nvPicPr>
        <p:blipFill>
          <a:blip r:embed="rId3" cstate="print"/>
          <a:srcRect l="-22107"/>
          <a:stretch>
            <a:fillRect/>
          </a:stretch>
        </p:blipFill>
        <p:spPr bwMode="auto">
          <a:xfrm>
            <a:off x="0" y="4313634"/>
            <a:ext cx="91805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344816" y="4365104"/>
            <a:ext cx="1835696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MEZANINE</a:t>
            </a:r>
          </a:p>
        </p:txBody>
      </p:sp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-468560" y="5661248"/>
            <a:ext cx="32038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SUBTERRÁNEAS   </a:t>
            </a:r>
          </a:p>
          <a:p>
            <a:pPr 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DOS VESTÍBULOS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 descr="IGLESIA DE EL CAR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89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Iglesia de El Carm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-27384"/>
            <a:ext cx="16561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4339" name="4 CuadroTexto"/>
          <p:cNvSpPr txBox="1">
            <a:spLocks noChangeArrowheads="1"/>
          </p:cNvSpPr>
          <p:nvPr/>
        </p:nvSpPr>
        <p:spPr bwMode="auto">
          <a:xfrm>
            <a:off x="5148064" y="972017"/>
            <a:ext cx="3960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ESTACIÓN 12 DE OCTUBRE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NIVEL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7" descr="12 de Octo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1285" y="3861048"/>
            <a:ext cx="571922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5" descr="12 DE OCTUB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885825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6" descr="12 de Octob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-27384"/>
            <a:ext cx="156293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5" descr="12 - ESTACIONES_Rev1_Página_03"/>
          <p:cNvPicPr>
            <a:picLocks noChangeAspect="1" noChangeArrowheads="1"/>
          </p:cNvPicPr>
          <p:nvPr/>
        </p:nvPicPr>
        <p:blipFill>
          <a:blip r:embed="rId5" cstate="print"/>
          <a:srcRect t="4507" b="8681"/>
          <a:stretch>
            <a:fillRect/>
          </a:stretch>
        </p:blipFill>
        <p:spPr bwMode="auto">
          <a:xfrm>
            <a:off x="-36512" y="764704"/>
            <a:ext cx="52276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5363" name="4 CuadroTexto"/>
          <p:cNvSpPr txBox="1">
            <a:spLocks noChangeArrowheads="1"/>
          </p:cNvSpPr>
          <p:nvPr/>
        </p:nvSpPr>
        <p:spPr bwMode="auto">
          <a:xfrm>
            <a:off x="0" y="858198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ESTACIÓN 12 DE OCTUBRE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18" descr="12 - ESTACIONES_Rev1_Página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5" y="4293096"/>
            <a:ext cx="9102279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12 - ESTACIONES_Rev1_Página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59160"/>
            <a:ext cx="9108503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5" descr="12 DE OCTUB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885825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12 de Octob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-27384"/>
            <a:ext cx="156293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6387" name="4 CuadroTexto"/>
          <p:cNvSpPr txBox="1">
            <a:spLocks noChangeArrowheads="1"/>
          </p:cNvSpPr>
          <p:nvPr/>
        </p:nvSpPr>
        <p:spPr bwMode="auto">
          <a:xfrm>
            <a:off x="-2282" y="786190"/>
            <a:ext cx="91462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ELEVADAS – TRAMO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en LINEA</a:t>
            </a:r>
          </a:p>
          <a:p>
            <a:pPr algn="ctr"/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Picture 6" descr="Typ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179" y="4653136"/>
            <a:ext cx="3921021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Typ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105520"/>
            <a:ext cx="6572250" cy="354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Typ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-27384"/>
            <a:ext cx="15841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5" descr="LOS ANDES con los and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525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grpSp>
        <p:nvGrpSpPr>
          <p:cNvPr id="19" name="18 Grupo"/>
          <p:cNvGrpSpPr/>
          <p:nvPr/>
        </p:nvGrpSpPr>
        <p:grpSpPr>
          <a:xfrm>
            <a:off x="745560" y="980728"/>
            <a:ext cx="7066800" cy="5906902"/>
            <a:chOff x="25943" y="980728"/>
            <a:chExt cx="7066800" cy="5906902"/>
          </a:xfrm>
        </p:grpSpPr>
        <p:grpSp>
          <p:nvGrpSpPr>
            <p:cNvPr id="18" name="17 Grupo"/>
            <p:cNvGrpSpPr/>
            <p:nvPr/>
          </p:nvGrpSpPr>
          <p:grpSpPr>
            <a:xfrm>
              <a:off x="25943" y="980728"/>
              <a:ext cx="7066800" cy="5906902"/>
              <a:chOff x="25943" y="980728"/>
              <a:chExt cx="7066800" cy="5906902"/>
            </a:xfrm>
          </p:grpSpPr>
          <p:pic>
            <p:nvPicPr>
              <p:cNvPr id="16" name="15 Imagen" descr="Est-a.png"/>
              <p:cNvPicPr>
                <a:picLocks noChangeAspect="1"/>
              </p:cNvPicPr>
              <p:nvPr/>
            </p:nvPicPr>
            <p:blipFill>
              <a:blip r:embed="rId2" cstate="print"/>
              <a:srcRect l="2121" t="29000" r="3801" b="23750"/>
              <a:stretch>
                <a:fillRect/>
              </a:stretch>
            </p:blipFill>
            <p:spPr>
              <a:xfrm>
                <a:off x="25943" y="4048230"/>
                <a:ext cx="7066800" cy="2839400"/>
              </a:xfrm>
              <a:prstGeom prst="rect">
                <a:avLst/>
              </a:prstGeom>
            </p:spPr>
          </p:pic>
          <p:pic>
            <p:nvPicPr>
              <p:cNvPr id="17" name="16 Imagen" descr="Est-b.png"/>
              <p:cNvPicPr>
                <a:picLocks noChangeAspect="1"/>
              </p:cNvPicPr>
              <p:nvPr/>
            </p:nvPicPr>
            <p:blipFill>
              <a:blip r:embed="rId3" cstate="print"/>
              <a:srcRect l="2121" t="20600" r="1281" b="25850"/>
              <a:stretch>
                <a:fillRect/>
              </a:stretch>
            </p:blipFill>
            <p:spPr>
              <a:xfrm>
                <a:off x="25943" y="980728"/>
                <a:ext cx="7066337" cy="3133832"/>
              </a:xfrm>
              <a:prstGeom prst="rect">
                <a:avLst/>
              </a:prstGeom>
            </p:spPr>
          </p:pic>
        </p:grp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5768" y="1052736"/>
              <a:ext cx="3240088" cy="304800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s-ES" sz="1400" b="1" dirty="0">
                  <a:latin typeface="Arial" pitchFamily="34" charset="0"/>
                  <a:cs typeface="Arial" pitchFamily="34" charset="0"/>
                </a:rPr>
                <a:t>NIVEL MEZANINE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5496" y="3933056"/>
              <a:ext cx="1835696" cy="304800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s-ES" sz="1400" b="1" dirty="0">
                  <a:latin typeface="Arial" pitchFamily="34" charset="0"/>
                  <a:cs typeface="Arial" pitchFamily="34" charset="0"/>
                </a:rPr>
                <a:t>NIVEL ANDENES</a:t>
              </a:r>
            </a:p>
          </p:txBody>
        </p:sp>
      </p:grpSp>
      <p:sp>
        <p:nvSpPr>
          <p:cNvPr id="17416" name="4 CuadroTexto"/>
          <p:cNvSpPr txBox="1">
            <a:spLocks noChangeArrowheads="1"/>
          </p:cNvSpPr>
          <p:nvPr/>
        </p:nvSpPr>
        <p:spPr bwMode="auto">
          <a:xfrm>
            <a:off x="0" y="69269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ELEVADAS – TRAMO RECTO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8" name="Picture 12" descr="LOS ANDES con los an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3994225"/>
            <a:ext cx="889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3" descr="SAN MIGUELI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636912"/>
            <a:ext cx="8858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Typ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-27384"/>
            <a:ext cx="15841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8438" name="Picture 11" descr="Typ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3" y="-27384"/>
            <a:ext cx="147565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2" descr="PAN DE AZU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3861048"/>
            <a:ext cx="889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3" descr="PUEBLO NUE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671" y="2420888"/>
            <a:ext cx="8858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4 CuadroTexto"/>
          <p:cNvSpPr txBox="1">
            <a:spLocks noChangeArrowheads="1"/>
          </p:cNvSpPr>
          <p:nvPr/>
        </p:nvSpPr>
        <p:spPr bwMode="auto">
          <a:xfrm>
            <a:off x="0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ELEVADAS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– TRAMO CURVO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 descr="Est-a.png"/>
          <p:cNvPicPr>
            <a:picLocks noChangeAspect="1"/>
          </p:cNvPicPr>
          <p:nvPr/>
        </p:nvPicPr>
        <p:blipFill>
          <a:blip r:embed="rId5" cstate="print"/>
          <a:srcRect l="1268" t="29000" r="3801" b="23750"/>
          <a:stretch>
            <a:fillRect/>
          </a:stretch>
        </p:blipFill>
        <p:spPr>
          <a:xfrm>
            <a:off x="899592" y="4077072"/>
            <a:ext cx="7056784" cy="2798117"/>
          </a:xfrm>
          <a:prstGeom prst="rect">
            <a:avLst/>
          </a:prstGeom>
        </p:spPr>
      </p:pic>
      <p:pic>
        <p:nvPicPr>
          <p:cNvPr id="16" name="15 Imagen" descr="Est-b.png"/>
          <p:cNvPicPr>
            <a:picLocks noChangeAspect="1"/>
          </p:cNvPicPr>
          <p:nvPr/>
        </p:nvPicPr>
        <p:blipFill>
          <a:blip r:embed="rId6" cstate="print"/>
          <a:srcRect l="2121" t="20600" r="1832" b="25850"/>
          <a:stretch>
            <a:fillRect/>
          </a:stretch>
        </p:blipFill>
        <p:spPr>
          <a:xfrm>
            <a:off x="899592" y="1052736"/>
            <a:ext cx="7056784" cy="3133832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43608" y="6309320"/>
            <a:ext cx="1691680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ANDENES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43608" y="3501008"/>
            <a:ext cx="1871936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MEZANINE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8438" name="Picture 11" descr="Typ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3" y="-27384"/>
            <a:ext cx="147565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4 CuadroTexto"/>
          <p:cNvSpPr txBox="1">
            <a:spLocks noChangeArrowheads="1"/>
          </p:cNvSpPr>
          <p:nvPr/>
        </p:nvSpPr>
        <p:spPr bwMode="auto">
          <a:xfrm>
            <a:off x="0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SECCIÓN DEL TÚNEL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86349"/>
            <a:ext cx="7992888" cy="57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8438" name="Picture 11" descr="Typ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3" y="-27384"/>
            <a:ext cx="147565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4 CuadroTexto"/>
          <p:cNvSpPr txBox="1">
            <a:spLocks noChangeArrowheads="1"/>
          </p:cNvSpPr>
          <p:nvPr/>
        </p:nvSpPr>
        <p:spPr bwMode="auto">
          <a:xfrm>
            <a:off x="0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SECCIÓN DEL TÚNEL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C:\Users\flopez\AppData\Local\Microsoft\Windows\Temporary Internet Files\Content.Outlook\4U9OS2DJ\tunel2 (2).png"/>
          <p:cNvPicPr>
            <a:picLocks noChangeAspect="1" noChangeArrowheads="1"/>
          </p:cNvPicPr>
          <p:nvPr/>
        </p:nvPicPr>
        <p:blipFill>
          <a:blip r:embed="rId3" cstate="print"/>
          <a:srcRect t="6951" r="16841" b="11151"/>
          <a:stretch>
            <a:fillRect/>
          </a:stretch>
        </p:blipFill>
        <p:spPr bwMode="auto">
          <a:xfrm>
            <a:off x="1043608" y="1196752"/>
            <a:ext cx="7128792" cy="56166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1371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7 CuadroTexto"/>
          <p:cNvSpPr txBox="1">
            <a:spLocks noChangeArrowheads="1"/>
          </p:cNvSpPr>
          <p:nvPr/>
        </p:nvSpPr>
        <p:spPr bwMode="auto">
          <a:xfrm>
            <a:off x="0" y="744959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DATOS GENERALES</a:t>
            </a:r>
            <a:endParaRPr lang="es-PA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980728"/>
            <a:ext cx="9144000" cy="5904656"/>
            <a:chOff x="583" y="746"/>
            <a:chExt cx="3947" cy="3769"/>
          </a:xfrm>
        </p:grpSpPr>
        <p:sp>
          <p:nvSpPr>
            <p:cNvPr id="3079" name="7 CuadroTexto"/>
            <p:cNvSpPr txBox="1">
              <a:spLocks noChangeArrowheads="1"/>
            </p:cNvSpPr>
            <p:nvPr/>
          </p:nvSpPr>
          <p:spPr bwMode="auto">
            <a:xfrm>
              <a:off x="583" y="746"/>
              <a:ext cx="3947" cy="37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ESTACIONES: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EN TRINCHERA:	1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SUBTERRÁNEAS:	</a:t>
              </a:r>
              <a:r>
                <a:rPr lang="es-PA" sz="1400" b="1" dirty="0">
                  <a:latin typeface="Arial" pitchFamily="34" charset="0"/>
                  <a:cs typeface="Arial" pitchFamily="34" charset="0"/>
                </a:rPr>
                <a:t>7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AÉREAS:	       	5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TRAMOS: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EN TRINCHERA:                   	1.188 KM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EN TÚNEL: 	                          	7.212 KM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EN VIADUCTO:                      	5.156 KM</a:t>
              </a:r>
            </a:p>
            <a:p>
              <a:pPr marL="742950" lvl="1" indent="-285750" algn="just">
                <a:buFont typeface="Wingdings" pitchFamily="2" charset="2"/>
                <a:buChar char="ü"/>
              </a:pP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COLA DE MANIOBRAS: 	0.300 KM</a:t>
              </a:r>
            </a:p>
            <a:p>
              <a:pPr algn="just"/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TOTAL LÍNEA:                   13.556 KM  -  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13 ESTACIONES</a:t>
              </a:r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LONGITUD ANDENES:		                               	91 M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ANCHO ANDENES:		           	                            4.0 - 5.7 M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PROFUNDIDAD MEDIA ESTACIONES SUBTERRÁNEAS:         	19 M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ALTURA MEDIA ESTACIONES AÉREAS:	                               	10 M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DIÁMETRO INTERIOR DEL TÚNEL:                                                 8.43 M</a:t>
              </a:r>
            </a:p>
            <a:p>
              <a:pPr algn="just"/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EQUIPO FERROVIARIO      14 TRENES – 4 COCHES POR TREN (5 COCHES MÁXIMO)</a:t>
              </a: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CAPACIDAD                         814 PASAJEROS POR TREN (4 COCHES)</a:t>
              </a:r>
            </a:p>
            <a:p>
              <a:pPr algn="just"/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TIEMPO DE RECORRIDO ALBROOK – LOS ANDES:                  23.00  MIN</a:t>
              </a:r>
            </a:p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 INTERVALO ENTRE TRENE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S AL INICIO DE LA OPERACIÓN     3.80  MIN</a:t>
              </a:r>
            </a:p>
            <a:p>
              <a:pPr algn="just"/>
              <a:endParaRPr lang="es-PA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DEMANDA  AL AÑO 2035:         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40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,000 </a:t>
              </a:r>
              <a:r>
                <a:rPr lang="es-PA" sz="1400" b="1" dirty="0" smtClean="0">
                  <a:latin typeface="Arial" pitchFamily="34" charset="0"/>
                  <a:cs typeface="Arial" pitchFamily="34" charset="0"/>
                </a:rPr>
                <a:t>PASAJEROS / HORA Y SENTIDO</a:t>
              </a:r>
            </a:p>
            <a:p>
              <a:pPr algn="just"/>
              <a:endParaRPr lang="en-US" sz="1400" b="1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DEMANDA  AL AÑO 2014:         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15,000 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PASAJEROS / HORA Y SENTIDO</a:t>
              </a:r>
              <a:endParaRPr lang="es-PA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2" name="Line 20"/>
            <p:cNvSpPr>
              <a:spLocks noChangeShapeType="1"/>
            </p:cNvSpPr>
            <p:nvPr/>
          </p:nvSpPr>
          <p:spPr bwMode="auto">
            <a:xfrm>
              <a:off x="1562" y="3195"/>
              <a:ext cx="23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PA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2195736" y="3429000"/>
            <a:ext cx="6192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PA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2195736" y="3068960"/>
            <a:ext cx="6192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PA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2273564" y="5373216"/>
            <a:ext cx="540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PA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3555" name="Picture 7" descr="Tablero en U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24744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2" descr="Tablero en U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24744"/>
            <a:ext cx="50760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ablero en U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384500"/>
            <a:ext cx="9108504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4 CuadroTexto"/>
          <p:cNvSpPr txBox="1">
            <a:spLocks noChangeArrowheads="1"/>
          </p:cNvSpPr>
          <p:nvPr/>
        </p:nvSpPr>
        <p:spPr bwMode="auto">
          <a:xfrm>
            <a:off x="0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VIADUCTO – TABLERO EN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DOBLE “U”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22531" name="4 CuadroTexto"/>
          <p:cNvSpPr txBox="1">
            <a:spLocks noChangeArrowheads="1"/>
          </p:cNvSpPr>
          <p:nvPr/>
        </p:nvSpPr>
        <p:spPr bwMode="auto">
          <a:xfrm>
            <a:off x="0" y="83671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VIADUCTO – TABLERO EN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DOBLE “U”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7524328" y="-27384"/>
            <a:ext cx="1631503" cy="792088"/>
            <a:chOff x="612" y="890"/>
            <a:chExt cx="1134" cy="495"/>
          </a:xfrm>
        </p:grpSpPr>
        <p:pic>
          <p:nvPicPr>
            <p:cNvPr id="22535" name="Picture 8" descr="Tablero en U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890"/>
              <a:ext cx="1134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Oval 15"/>
            <p:cNvSpPr>
              <a:spLocks noChangeArrowheads="1"/>
            </p:cNvSpPr>
            <p:nvPr/>
          </p:nvSpPr>
          <p:spPr bwMode="auto">
            <a:xfrm rot="-1763406">
              <a:off x="1202" y="969"/>
              <a:ext cx="499" cy="181"/>
            </a:xfrm>
            <a:prstGeom prst="ellipse">
              <a:avLst/>
            </a:prstGeom>
            <a:solidFill>
              <a:srgbClr val="CCDAEC">
                <a:alpha val="50195"/>
              </a:srgbClr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9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363" t="22148" r="46844" b="33556"/>
          <a:stretch>
            <a:fillRect/>
          </a:stretch>
        </p:blipFill>
        <p:spPr bwMode="auto">
          <a:xfrm>
            <a:off x="432048" y="1124744"/>
            <a:ext cx="8172400" cy="570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24579" name="4 CuadroTexto"/>
          <p:cNvSpPr txBox="1">
            <a:spLocks noChangeArrowheads="1"/>
          </p:cNvSpPr>
          <p:nvPr/>
        </p:nvSpPr>
        <p:spPr bwMode="auto">
          <a:xfrm>
            <a:off x="-77841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MATERIAL RODANTE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8" descr="Material Rodante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87" y="1307083"/>
            <a:ext cx="8909609" cy="226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107504" y="4000500"/>
            <a:ext cx="8856984" cy="2524844"/>
            <a:chOff x="285720" y="3429000"/>
            <a:chExt cx="8643998" cy="2357454"/>
          </a:xfrm>
        </p:grpSpPr>
        <p:sp>
          <p:nvSpPr>
            <p:cNvPr id="19" name="18 Rectángulo"/>
            <p:cNvSpPr/>
            <p:nvPr/>
          </p:nvSpPr>
          <p:spPr bwMode="auto">
            <a:xfrm>
              <a:off x="285720" y="3429000"/>
              <a:ext cx="8643998" cy="23574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" name="15 Grupo"/>
            <p:cNvGrpSpPr>
              <a:grpSpLocks noChangeAspect="1"/>
            </p:cNvGrpSpPr>
            <p:nvPr/>
          </p:nvGrpSpPr>
          <p:grpSpPr bwMode="auto">
            <a:xfrm>
              <a:off x="285720" y="3429000"/>
              <a:ext cx="8562336" cy="2357454"/>
              <a:chOff x="1249438" y="3179263"/>
              <a:chExt cx="4606924" cy="1268416"/>
            </a:xfrm>
          </p:grpSpPr>
          <p:pic>
            <p:nvPicPr>
              <p:cNvPr id="24586" name="Picture 9" descr="Material Rodante 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9438" y="3179263"/>
                <a:ext cx="4606924" cy="64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4" descr="Material Rodante 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-47"/>
              <a:stretch>
                <a:fillRect/>
              </a:stretch>
            </p:blipFill>
            <p:spPr bwMode="auto">
              <a:xfrm>
                <a:off x="1249438" y="3826966"/>
                <a:ext cx="3313112" cy="620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3" descr="ESQUEMA DE MODELO FINAL-100810_Página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05426" y="3826965"/>
                <a:ext cx="1054100" cy="51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75541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DESCRIPCIÓN TÉCNICA DEL MATERIAL RODANTE</a:t>
            </a:r>
            <a:endParaRPr lang="es-P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67544" y="1196752"/>
            <a:ext cx="8280920" cy="5256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1214413" y="1755592"/>
          <a:ext cx="7102003" cy="690216"/>
        </p:xfrm>
        <a:graphic>
          <a:graphicData uri="http://schemas.openxmlformats.org/drawingml/2006/table">
            <a:tbl>
              <a:tblPr/>
              <a:tblGrid>
                <a:gridCol w="7102003"/>
              </a:tblGrid>
              <a:tr h="230072">
                <a:tc>
                  <a:txBody>
                    <a:bodyPr/>
                    <a:lstStyle/>
                    <a:p>
                      <a:pPr algn="just" fontAlgn="b">
                        <a:tabLst/>
                      </a:pPr>
                      <a:r>
                        <a:rPr lang="es-V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TRENES FORMADOS</a:t>
                      </a:r>
                      <a:r>
                        <a:rPr lang="es-VE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POR 4 COCHES, CON OPCIÓN PARA TRANSFORMAR A 5 COCHES</a:t>
                      </a:r>
                      <a:endParaRPr lang="es-VE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72">
                <a:tc>
                  <a:txBody>
                    <a:bodyPr/>
                    <a:lstStyle/>
                    <a:p>
                      <a:pPr algn="l" fontAlgn="b"/>
                      <a:r>
                        <a:rPr lang="es-VE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COMPOSICIÓN</a:t>
                      </a:r>
                      <a:r>
                        <a:rPr lang="es-VE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M1-N-R-M2</a:t>
                      </a:r>
                      <a:endParaRPr lang="es-VE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072">
                <a:tc>
                  <a:txBody>
                    <a:bodyPr/>
                    <a:lstStyle/>
                    <a:p>
                      <a:pPr algn="l" fontAlgn="b"/>
                      <a:endParaRPr lang="es-VE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571472" y="1412776"/>
            <a:ext cx="80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C00000"/>
                </a:solidFill>
              </a:rPr>
              <a:t>COMPOSICIÓN DE LOS TRENES</a:t>
            </a:r>
            <a:endParaRPr lang="es-VE" b="1" dirty="0">
              <a:solidFill>
                <a:srgbClr val="C0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1472" y="2473751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C00000"/>
                </a:solidFill>
              </a:rPr>
              <a:t>PESOS Y CAPACIDAD</a:t>
            </a:r>
            <a:endParaRPr lang="es-VE" b="1" dirty="0">
              <a:solidFill>
                <a:srgbClr val="C00000"/>
              </a:solidFill>
            </a:endParaRPr>
          </a:p>
        </p:txBody>
      </p:sp>
      <p:graphicFrame>
        <p:nvGraphicFramePr>
          <p:cNvPr id="22" name="21 Tabla"/>
          <p:cNvGraphicFramePr>
            <a:graphicFrameLocks noGrp="1"/>
          </p:cNvGraphicFramePr>
          <p:nvPr/>
        </p:nvGraphicFramePr>
        <p:xfrm>
          <a:off x="1403648" y="2905799"/>
          <a:ext cx="691276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080120"/>
                <a:gridCol w="1008112"/>
                <a:gridCol w="1008112"/>
                <a:gridCol w="1008112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PESOS</a:t>
                      </a:r>
                      <a:r>
                        <a:rPr lang="es-MX" sz="1200" baseline="0" dirty="0" smtClean="0"/>
                        <a:t> DE CADA COCHE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M1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N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R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M2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M1-N-R-M2</a:t>
                      </a:r>
                      <a:endParaRPr lang="es-PA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Tara peso (Kg)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32010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31385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29470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32010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124875</a:t>
                      </a:r>
                      <a:endParaRPr lang="es-P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AW1 (asientos</a:t>
                      </a:r>
                      <a:r>
                        <a:rPr lang="es-MX" sz="1200" baseline="0" dirty="0" smtClean="0"/>
                        <a:t> o</a:t>
                      </a:r>
                      <a:r>
                        <a:rPr lang="es-MX" sz="1200" dirty="0" smtClean="0"/>
                        <a:t>cupados)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33550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33065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31150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33550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131315</a:t>
                      </a:r>
                      <a:endParaRPr lang="es-P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AW2 (4pax/m</a:t>
                      </a:r>
                      <a:r>
                        <a:rPr lang="es-MX" sz="1200" baseline="30000" dirty="0" smtClean="0"/>
                        <a:t>2</a:t>
                      </a:r>
                      <a:r>
                        <a:rPr lang="es-MX" sz="1200" baseline="0" dirty="0" smtClean="0"/>
                        <a:t>)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42160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41255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39340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42160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164915</a:t>
                      </a:r>
                      <a:endParaRPr lang="es-P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/>
                        <a:t>AW3 (6pax/m</a:t>
                      </a:r>
                      <a:r>
                        <a:rPr lang="es-MX" sz="1200" baseline="30000" dirty="0" smtClean="0"/>
                        <a:t>2</a:t>
                      </a:r>
                      <a:r>
                        <a:rPr lang="es-MX" sz="1200" baseline="0" dirty="0" smtClean="0"/>
                        <a:t>)</a:t>
                      </a:r>
                      <a:endParaRPr lang="es-PA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46500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45385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43470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46500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181855</a:t>
                      </a:r>
                      <a:endParaRPr lang="es-P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/>
                        <a:t>AW4 (8pax/m</a:t>
                      </a:r>
                      <a:r>
                        <a:rPr lang="es-MX" sz="1200" baseline="30000" dirty="0" smtClean="0"/>
                        <a:t>2</a:t>
                      </a:r>
                      <a:r>
                        <a:rPr lang="es-MX" sz="1200" baseline="0" dirty="0" smtClean="0"/>
                        <a:t>)</a:t>
                      </a:r>
                      <a:endParaRPr lang="es-PA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50840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49515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47600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50840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198795</a:t>
                      </a:r>
                      <a:endParaRPr lang="es-PA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22 Tabla"/>
          <p:cNvGraphicFramePr>
            <a:graphicFrameLocks noGrp="1"/>
          </p:cNvGraphicFramePr>
          <p:nvPr/>
        </p:nvGraphicFramePr>
        <p:xfrm>
          <a:off x="1403648" y="5268808"/>
          <a:ext cx="69127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080120"/>
                <a:gridCol w="1008112"/>
                <a:gridCol w="1008112"/>
                <a:gridCol w="1008112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CAPACIDADES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M1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N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R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M2</a:t>
                      </a:r>
                      <a:endParaRPr lang="es-PA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M1-N-R-M2</a:t>
                      </a:r>
                      <a:endParaRPr lang="es-PA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AW1 (asientos</a:t>
                      </a:r>
                      <a:r>
                        <a:rPr lang="es-MX" sz="1200" baseline="0" dirty="0" smtClean="0"/>
                        <a:t> o</a:t>
                      </a:r>
                      <a:r>
                        <a:rPr lang="es-MX" sz="1200" dirty="0" smtClean="0"/>
                        <a:t>cupados)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22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24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24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22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92</a:t>
                      </a:r>
                      <a:endParaRPr lang="es-PA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Densidad:</a:t>
                      </a:r>
                      <a:r>
                        <a:rPr lang="es-MX" sz="1200" baseline="0" dirty="0" smtClean="0"/>
                        <a:t> 5 </a:t>
                      </a:r>
                      <a:r>
                        <a:rPr lang="es-MX" sz="1200" baseline="0" dirty="0" err="1" smtClean="0"/>
                        <a:t>pax</a:t>
                      </a:r>
                      <a:r>
                        <a:rPr lang="es-MX" sz="1200" baseline="0" dirty="0" smtClean="0"/>
                        <a:t>/m</a:t>
                      </a:r>
                      <a:r>
                        <a:rPr lang="es-MX" sz="1200" baseline="30000" dirty="0" smtClean="0"/>
                        <a:t>2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154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147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147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154</a:t>
                      </a:r>
                      <a:endParaRPr lang="es-P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602</a:t>
                      </a:r>
                      <a:endParaRPr lang="es-PA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22 Rectángulo"/>
          <p:cNvSpPr/>
          <p:nvPr/>
        </p:nvSpPr>
        <p:spPr>
          <a:xfrm>
            <a:off x="179512" y="1412776"/>
            <a:ext cx="7776864" cy="525658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-36512" y="83671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CONTRATISTA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7584" y="1196752"/>
            <a:ext cx="7776863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A" sz="17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 </a:t>
            </a:r>
            <a:r>
              <a:rPr lang="pt-PT" sz="1600" b="1" dirty="0" smtClean="0"/>
              <a:t>Norberto Odebrecht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FCC</a:t>
            </a:r>
          </a:p>
          <a:p>
            <a:pPr>
              <a:buFont typeface="Wingdings" pitchFamily="2" charset="2"/>
              <a:buChar char="ü"/>
            </a:pPr>
            <a:endParaRPr lang="pt-PT" sz="1600" b="1" dirty="0"/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Tren Alstom</a:t>
            </a:r>
          </a:p>
          <a:p>
            <a:pPr>
              <a:buFont typeface="Wingdings" pitchFamily="2" charset="2"/>
              <a:buChar char="ü"/>
            </a:pPr>
            <a:endParaRPr lang="pt-PT" sz="1600" b="1" dirty="0"/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Equipo de Gerencia de Proyecto: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TMB (Metro de Barcelona)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Ayesa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Inelectra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Ferrocarriles Andaluces</a:t>
            </a:r>
          </a:p>
          <a:p>
            <a:pPr>
              <a:buFont typeface="Wingdings" pitchFamily="2" charset="2"/>
              <a:buChar char="ü"/>
            </a:pPr>
            <a:endParaRPr lang="pt-PT" sz="1600" b="1" dirty="0"/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Equipo de Ingeniería y Diseño: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SENER</a:t>
            </a:r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SYSTRA</a:t>
            </a:r>
          </a:p>
          <a:p>
            <a:pPr>
              <a:buFont typeface="Wingdings" pitchFamily="2" charset="2"/>
              <a:buChar char="ü"/>
            </a:pPr>
            <a:endParaRPr lang="pt-PT" sz="1600" b="1" dirty="0"/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Consultor: John R. Foster</a:t>
            </a:r>
          </a:p>
          <a:p>
            <a:pPr>
              <a:buFont typeface="Wingdings" pitchFamily="2" charset="2"/>
              <a:buChar char="ü"/>
            </a:pPr>
            <a:endParaRPr lang="pt-PT" sz="1600" b="1" dirty="0"/>
          </a:p>
          <a:p>
            <a:pPr>
              <a:buFont typeface="Wingdings" pitchFamily="2" charset="2"/>
              <a:buChar char="ü"/>
            </a:pPr>
            <a:r>
              <a:rPr lang="pt-PT" sz="1600" b="1" dirty="0" smtClean="0"/>
              <a:t>Tuneladoras (dos): Herrenknecht EPB 9370</a:t>
            </a:r>
            <a:endParaRPr lang="es-ES" sz="1600" dirty="0" smtClean="0"/>
          </a:p>
          <a:p>
            <a:pPr marL="84138" algn="just"/>
            <a:endParaRPr lang="es-ES" sz="1600" dirty="0" smtClean="0"/>
          </a:p>
          <a:p>
            <a:pPr marL="84138" algn="just"/>
            <a:endParaRPr lang="es-PA" sz="1600" dirty="0" smtClean="0"/>
          </a:p>
        </p:txBody>
      </p:sp>
      <p:sp>
        <p:nvSpPr>
          <p:cNvPr id="19" name="18 CuadroTexto"/>
          <p:cNvSpPr txBox="1"/>
          <p:nvPr/>
        </p:nvSpPr>
        <p:spPr>
          <a:xfrm>
            <a:off x="-36512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PLANEAMIENTO DE LA OBRA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21507" name="4 CuadroTexto"/>
          <p:cNvSpPr txBox="1">
            <a:spLocks noChangeArrowheads="1"/>
          </p:cNvSpPr>
          <p:nvPr/>
        </p:nvSpPr>
        <p:spPr bwMode="auto">
          <a:xfrm>
            <a:off x="0" y="7647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EQUIPOS DE CONSTRUCCIÓN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DEL TÚNEL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9" descr="Métodos Constructivos Tramo Subterraneo-190810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1488" y="1963738"/>
            <a:ext cx="35210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35496" y="1537047"/>
            <a:ext cx="29175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TUNELADORAS  </a:t>
            </a:r>
            <a:r>
              <a:rPr lang="es-ES" sz="1400" b="1" dirty="0">
                <a:latin typeface="Arial" pitchFamily="34" charset="0"/>
                <a:cs typeface="Arial" pitchFamily="34" charset="0"/>
              </a:rPr>
              <a:t>EPB</a:t>
            </a:r>
          </a:p>
        </p:txBody>
      </p:sp>
      <p:pic>
        <p:nvPicPr>
          <p:cNvPr id="21511" name="Picture 20" descr="Foto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965325"/>
            <a:ext cx="5357812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EQUIPOS PRINCIPALES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354 Rectángulo"/>
          <p:cNvSpPr/>
          <p:nvPr/>
        </p:nvSpPr>
        <p:spPr>
          <a:xfrm>
            <a:off x="0" y="1457325"/>
            <a:ext cx="9144000" cy="540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6" tIns="37033" rIns="74066" bIns="37033" rtlCol="0" anchor="ctr"/>
          <a:lstStyle/>
          <a:p>
            <a:pPr algn="ctr"/>
            <a:endParaRPr lang="es-VE"/>
          </a:p>
        </p:txBody>
      </p:sp>
      <p:pic>
        <p:nvPicPr>
          <p:cNvPr id="265" name="Picture 4"/>
          <p:cNvPicPr>
            <a:picLocks noChangeAspect="1" noChangeArrowheads="1"/>
          </p:cNvPicPr>
          <p:nvPr/>
        </p:nvPicPr>
        <p:blipFill>
          <a:blip r:embed="rId3" cstate="print"/>
          <a:srcRect t="5814" b="3488"/>
          <a:stretch>
            <a:fillRect/>
          </a:stretch>
        </p:blipFill>
        <p:spPr bwMode="auto">
          <a:xfrm>
            <a:off x="-53705" y="-2202515"/>
            <a:ext cx="12179300" cy="817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6" name="265 Conector recto"/>
          <p:cNvCxnSpPr/>
          <p:nvPr/>
        </p:nvCxnSpPr>
        <p:spPr>
          <a:xfrm rot="10800000">
            <a:off x="-53705" y="6311938"/>
            <a:ext cx="12179300" cy="0"/>
          </a:xfrm>
          <a:prstGeom prst="line">
            <a:avLst/>
          </a:prstGeom>
          <a:ln w="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266 Rectángulo"/>
          <p:cNvSpPr/>
          <p:nvPr/>
        </p:nvSpPr>
        <p:spPr>
          <a:xfrm>
            <a:off x="-53705" y="-2202515"/>
            <a:ext cx="12179300" cy="81830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68" name="267 Forma libre"/>
          <p:cNvSpPr/>
          <p:nvPr/>
        </p:nvSpPr>
        <p:spPr>
          <a:xfrm>
            <a:off x="851586" y="2886543"/>
            <a:ext cx="713668" cy="754327"/>
          </a:xfrm>
          <a:custGeom>
            <a:avLst/>
            <a:gdLst>
              <a:gd name="connsiteX0" fmla="*/ 542693 w 542693"/>
              <a:gd name="connsiteY0" fmla="*/ 0 h 568712"/>
              <a:gd name="connsiteX1" fmla="*/ 312234 w 542693"/>
              <a:gd name="connsiteY1" fmla="*/ 159834 h 568712"/>
              <a:gd name="connsiteX2" fmla="*/ 126381 w 542693"/>
              <a:gd name="connsiteY2" fmla="*/ 282498 h 568712"/>
              <a:gd name="connsiteX3" fmla="*/ 37171 w 542693"/>
              <a:gd name="connsiteY3" fmla="*/ 423746 h 568712"/>
              <a:gd name="connsiteX4" fmla="*/ 0 w 542693"/>
              <a:gd name="connsiteY4" fmla="*/ 568712 h 568712"/>
              <a:gd name="connsiteX0" fmla="*/ 652203 w 652203"/>
              <a:gd name="connsiteY0" fmla="*/ 0 h 543636"/>
              <a:gd name="connsiteX1" fmla="*/ 421744 w 652203"/>
              <a:gd name="connsiteY1" fmla="*/ 159834 h 543636"/>
              <a:gd name="connsiteX2" fmla="*/ 235891 w 652203"/>
              <a:gd name="connsiteY2" fmla="*/ 282498 h 543636"/>
              <a:gd name="connsiteX3" fmla="*/ 146681 w 652203"/>
              <a:gd name="connsiteY3" fmla="*/ 423746 h 543636"/>
              <a:gd name="connsiteX4" fmla="*/ 0 w 652203"/>
              <a:gd name="connsiteY4" fmla="*/ 543636 h 543636"/>
              <a:gd name="connsiteX0" fmla="*/ 654147 w 654147"/>
              <a:gd name="connsiteY0" fmla="*/ 0 h 543636"/>
              <a:gd name="connsiteX1" fmla="*/ 423688 w 654147"/>
              <a:gd name="connsiteY1" fmla="*/ 159834 h 543636"/>
              <a:gd name="connsiteX2" fmla="*/ 237835 w 654147"/>
              <a:gd name="connsiteY2" fmla="*/ 282498 h 543636"/>
              <a:gd name="connsiteX3" fmla="*/ 148625 w 654147"/>
              <a:gd name="connsiteY3" fmla="*/ 423746 h 543636"/>
              <a:gd name="connsiteX4" fmla="*/ 1944 w 654147"/>
              <a:gd name="connsiteY4" fmla="*/ 543636 h 543636"/>
              <a:gd name="connsiteX0" fmla="*/ 543830 w 543830"/>
              <a:gd name="connsiteY0" fmla="*/ 0 h 585988"/>
              <a:gd name="connsiteX1" fmla="*/ 313371 w 543830"/>
              <a:gd name="connsiteY1" fmla="*/ 159834 h 585988"/>
              <a:gd name="connsiteX2" fmla="*/ 127518 w 543830"/>
              <a:gd name="connsiteY2" fmla="*/ 282498 h 585988"/>
              <a:gd name="connsiteX3" fmla="*/ 38308 w 543830"/>
              <a:gd name="connsiteY3" fmla="*/ 423746 h 585988"/>
              <a:gd name="connsiteX4" fmla="*/ 1944 w 543830"/>
              <a:gd name="connsiteY4" fmla="*/ 585988 h 585988"/>
              <a:gd name="connsiteX0" fmla="*/ 535809 w 535809"/>
              <a:gd name="connsiteY0" fmla="*/ 0 h 573957"/>
              <a:gd name="connsiteX1" fmla="*/ 305350 w 535809"/>
              <a:gd name="connsiteY1" fmla="*/ 159834 h 573957"/>
              <a:gd name="connsiteX2" fmla="*/ 119497 w 535809"/>
              <a:gd name="connsiteY2" fmla="*/ 282498 h 573957"/>
              <a:gd name="connsiteX3" fmla="*/ 30287 w 535809"/>
              <a:gd name="connsiteY3" fmla="*/ 423746 h 573957"/>
              <a:gd name="connsiteX4" fmla="*/ 1944 w 535809"/>
              <a:gd name="connsiteY4" fmla="*/ 573957 h 57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09" h="573957">
                <a:moveTo>
                  <a:pt x="535809" y="0"/>
                </a:moveTo>
                <a:lnTo>
                  <a:pt x="305350" y="159834"/>
                </a:lnTo>
                <a:cubicBezTo>
                  <a:pt x="235965" y="206917"/>
                  <a:pt x="165341" y="238513"/>
                  <a:pt x="119497" y="282498"/>
                </a:cubicBezTo>
                <a:cubicBezTo>
                  <a:pt x="73653" y="326483"/>
                  <a:pt x="49879" y="375170"/>
                  <a:pt x="30287" y="423746"/>
                </a:cubicBezTo>
                <a:cubicBezTo>
                  <a:pt x="10695" y="472322"/>
                  <a:pt x="0" y="467414"/>
                  <a:pt x="1944" y="573957"/>
                </a:cubicBezTo>
              </a:path>
            </a:pathLst>
          </a:cu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69" name="268 Forma libre"/>
          <p:cNvSpPr/>
          <p:nvPr/>
        </p:nvSpPr>
        <p:spPr>
          <a:xfrm>
            <a:off x="842415" y="3624850"/>
            <a:ext cx="64362" cy="448795"/>
          </a:xfrm>
          <a:custGeom>
            <a:avLst/>
            <a:gdLst>
              <a:gd name="connsiteX0" fmla="*/ 0 w 48322"/>
              <a:gd name="connsiteY0" fmla="*/ 0 h 327103"/>
              <a:gd name="connsiteX1" fmla="*/ 48322 w 48322"/>
              <a:gd name="connsiteY1" fmla="*/ 327103 h 327103"/>
              <a:gd name="connsiteX0" fmla="*/ 0 w 48322"/>
              <a:gd name="connsiteY0" fmla="*/ 14379 h 341482"/>
              <a:gd name="connsiteX1" fmla="*/ 978 w 48322"/>
              <a:gd name="connsiteY1" fmla="*/ 0 h 341482"/>
              <a:gd name="connsiteX2" fmla="*/ 48322 w 48322"/>
              <a:gd name="connsiteY2" fmla="*/ 341482 h 34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22" h="341482">
                <a:moveTo>
                  <a:pt x="0" y="14379"/>
                </a:moveTo>
                <a:lnTo>
                  <a:pt x="978" y="0"/>
                </a:lnTo>
                <a:cubicBezTo>
                  <a:pt x="20117" y="103360"/>
                  <a:pt x="32215" y="232448"/>
                  <a:pt x="48322" y="341482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0" name="269 Forma libre"/>
          <p:cNvSpPr/>
          <p:nvPr/>
        </p:nvSpPr>
        <p:spPr>
          <a:xfrm>
            <a:off x="703790" y="4220201"/>
            <a:ext cx="440633" cy="1217225"/>
          </a:xfrm>
          <a:custGeom>
            <a:avLst/>
            <a:gdLst>
              <a:gd name="connsiteX0" fmla="*/ 167268 w 330820"/>
              <a:gd name="connsiteY0" fmla="*/ 0 h 926170"/>
              <a:gd name="connsiteX1" fmla="*/ 178420 w 330820"/>
              <a:gd name="connsiteY1" fmla="*/ 189571 h 926170"/>
              <a:gd name="connsiteX2" fmla="*/ 92927 w 330820"/>
              <a:gd name="connsiteY2" fmla="*/ 341971 h 926170"/>
              <a:gd name="connsiteX3" fmla="*/ 14868 w 330820"/>
              <a:gd name="connsiteY3" fmla="*/ 505522 h 926170"/>
              <a:gd name="connsiteX4" fmla="*/ 3717 w 330820"/>
              <a:gd name="connsiteY4" fmla="*/ 661639 h 926170"/>
              <a:gd name="connsiteX5" fmla="*/ 29737 w 330820"/>
              <a:gd name="connsiteY5" fmla="*/ 795454 h 926170"/>
              <a:gd name="connsiteX6" fmla="*/ 96644 w 330820"/>
              <a:gd name="connsiteY6" fmla="*/ 866078 h 926170"/>
              <a:gd name="connsiteX7" fmla="*/ 182137 w 330820"/>
              <a:gd name="connsiteY7" fmla="*/ 914400 h 926170"/>
              <a:gd name="connsiteX8" fmla="*/ 249044 w 330820"/>
              <a:gd name="connsiteY8" fmla="*/ 925551 h 926170"/>
              <a:gd name="connsiteX9" fmla="*/ 330820 w 330820"/>
              <a:gd name="connsiteY9" fmla="*/ 918117 h 9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20" h="926170">
                <a:moveTo>
                  <a:pt x="167268" y="0"/>
                </a:moveTo>
                <a:cubicBezTo>
                  <a:pt x="179039" y="66288"/>
                  <a:pt x="190810" y="132576"/>
                  <a:pt x="178420" y="189571"/>
                </a:cubicBezTo>
                <a:cubicBezTo>
                  <a:pt x="166030" y="246566"/>
                  <a:pt x="120186" y="289313"/>
                  <a:pt x="92927" y="341971"/>
                </a:cubicBezTo>
                <a:cubicBezTo>
                  <a:pt x="65668" y="394629"/>
                  <a:pt x="29736" y="452244"/>
                  <a:pt x="14868" y="505522"/>
                </a:cubicBezTo>
                <a:cubicBezTo>
                  <a:pt x="0" y="558800"/>
                  <a:pt x="1239" y="613317"/>
                  <a:pt x="3717" y="661639"/>
                </a:cubicBezTo>
                <a:cubicBezTo>
                  <a:pt x="6195" y="709961"/>
                  <a:pt x="14249" y="761381"/>
                  <a:pt x="29737" y="795454"/>
                </a:cubicBezTo>
                <a:cubicBezTo>
                  <a:pt x="45225" y="829527"/>
                  <a:pt x="71244" y="846254"/>
                  <a:pt x="96644" y="866078"/>
                </a:cubicBezTo>
                <a:cubicBezTo>
                  <a:pt x="122044" y="885902"/>
                  <a:pt x="156737" y="904488"/>
                  <a:pt x="182137" y="914400"/>
                </a:cubicBezTo>
                <a:cubicBezTo>
                  <a:pt x="207537" y="924312"/>
                  <a:pt x="224264" y="924932"/>
                  <a:pt x="249044" y="925551"/>
                </a:cubicBezTo>
                <a:cubicBezTo>
                  <a:pt x="273824" y="926170"/>
                  <a:pt x="330820" y="918117"/>
                  <a:pt x="330820" y="918117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1" name="270 Forma libre"/>
          <p:cNvSpPr/>
          <p:nvPr/>
        </p:nvSpPr>
        <p:spPr>
          <a:xfrm>
            <a:off x="1288243" y="5159388"/>
            <a:ext cx="676858" cy="265133"/>
          </a:xfrm>
          <a:custGeom>
            <a:avLst/>
            <a:gdLst>
              <a:gd name="connsiteX0" fmla="*/ 0 w 427464"/>
              <a:gd name="connsiteY0" fmla="*/ 156117 h 166649"/>
              <a:gd name="connsiteX1" fmla="*/ 156117 w 427464"/>
              <a:gd name="connsiteY1" fmla="*/ 152400 h 166649"/>
              <a:gd name="connsiteX2" fmla="*/ 289932 w 427464"/>
              <a:gd name="connsiteY2" fmla="*/ 70624 h 166649"/>
              <a:gd name="connsiteX3" fmla="*/ 427464 w 427464"/>
              <a:gd name="connsiteY3" fmla="*/ 0 h 166649"/>
              <a:gd name="connsiteX0" fmla="*/ 0 w 478620"/>
              <a:gd name="connsiteY0" fmla="*/ 181201 h 191733"/>
              <a:gd name="connsiteX1" fmla="*/ 156117 w 478620"/>
              <a:gd name="connsiteY1" fmla="*/ 177484 h 191733"/>
              <a:gd name="connsiteX2" fmla="*/ 289932 w 478620"/>
              <a:gd name="connsiteY2" fmla="*/ 95708 h 191733"/>
              <a:gd name="connsiteX3" fmla="*/ 478620 w 478620"/>
              <a:gd name="connsiteY3" fmla="*/ 0 h 191733"/>
              <a:gd name="connsiteX0" fmla="*/ 25083 w 503703"/>
              <a:gd name="connsiteY0" fmla="*/ 181201 h 201834"/>
              <a:gd name="connsiteX1" fmla="*/ 26019 w 503703"/>
              <a:gd name="connsiteY1" fmla="*/ 201215 h 201834"/>
              <a:gd name="connsiteX2" fmla="*/ 181200 w 503703"/>
              <a:gd name="connsiteY2" fmla="*/ 177484 h 201834"/>
              <a:gd name="connsiteX3" fmla="*/ 315015 w 503703"/>
              <a:gd name="connsiteY3" fmla="*/ 95708 h 201834"/>
              <a:gd name="connsiteX4" fmla="*/ 503703 w 503703"/>
              <a:gd name="connsiteY4" fmla="*/ 0 h 201834"/>
              <a:gd name="connsiteX0" fmla="*/ 96553 w 575173"/>
              <a:gd name="connsiteY0" fmla="*/ 194943 h 209364"/>
              <a:gd name="connsiteX1" fmla="*/ 26019 w 575173"/>
              <a:gd name="connsiteY1" fmla="*/ 619 h 209364"/>
              <a:gd name="connsiteX2" fmla="*/ 252670 w 575173"/>
              <a:gd name="connsiteY2" fmla="*/ 191226 h 209364"/>
              <a:gd name="connsiteX3" fmla="*/ 386485 w 575173"/>
              <a:gd name="connsiteY3" fmla="*/ 109450 h 209364"/>
              <a:gd name="connsiteX4" fmla="*/ 575173 w 575173"/>
              <a:gd name="connsiteY4" fmla="*/ 13742 h 209364"/>
              <a:gd name="connsiteX0" fmla="*/ 0 w 478620"/>
              <a:gd name="connsiteY0" fmla="*/ 181201 h 191733"/>
              <a:gd name="connsiteX1" fmla="*/ 156117 w 478620"/>
              <a:gd name="connsiteY1" fmla="*/ 177484 h 191733"/>
              <a:gd name="connsiteX2" fmla="*/ 289932 w 478620"/>
              <a:gd name="connsiteY2" fmla="*/ 95708 h 191733"/>
              <a:gd name="connsiteX3" fmla="*/ 478620 w 478620"/>
              <a:gd name="connsiteY3" fmla="*/ 0 h 191733"/>
              <a:gd name="connsiteX0" fmla="*/ 0 w 508173"/>
              <a:gd name="connsiteY0" fmla="*/ 201736 h 201736"/>
              <a:gd name="connsiteX1" fmla="*/ 185670 w 508173"/>
              <a:gd name="connsiteY1" fmla="*/ 177484 h 201736"/>
              <a:gd name="connsiteX2" fmla="*/ 319485 w 508173"/>
              <a:gd name="connsiteY2" fmla="*/ 95708 h 201736"/>
              <a:gd name="connsiteX3" fmla="*/ 508173 w 508173"/>
              <a:gd name="connsiteY3" fmla="*/ 0 h 20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73" h="201736">
                <a:moveTo>
                  <a:pt x="0" y="201736"/>
                </a:moveTo>
                <a:cubicBezTo>
                  <a:pt x="32524" y="200962"/>
                  <a:pt x="132423" y="195155"/>
                  <a:pt x="185670" y="177484"/>
                </a:cubicBezTo>
                <a:cubicBezTo>
                  <a:pt x="238917" y="159813"/>
                  <a:pt x="265734" y="125289"/>
                  <a:pt x="319485" y="95708"/>
                </a:cubicBezTo>
                <a:cubicBezTo>
                  <a:pt x="373236" y="66127"/>
                  <a:pt x="462019" y="22612"/>
                  <a:pt x="508173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2" name="271 Forma libre"/>
          <p:cNvSpPr/>
          <p:nvPr/>
        </p:nvSpPr>
        <p:spPr>
          <a:xfrm>
            <a:off x="2128446" y="4679406"/>
            <a:ext cx="743851" cy="382058"/>
          </a:xfrm>
          <a:custGeom>
            <a:avLst/>
            <a:gdLst>
              <a:gd name="connsiteX0" fmla="*/ 0 w 520390"/>
              <a:gd name="connsiteY0" fmla="*/ 275063 h 275063"/>
              <a:gd name="connsiteX1" fmla="*/ 520390 w 520390"/>
              <a:gd name="connsiteY1" fmla="*/ 0 h 275063"/>
              <a:gd name="connsiteX0" fmla="*/ 38080 w 558470"/>
              <a:gd name="connsiteY0" fmla="*/ 275063 h 290703"/>
              <a:gd name="connsiteX1" fmla="*/ 0 w 558470"/>
              <a:gd name="connsiteY1" fmla="*/ 290703 h 290703"/>
              <a:gd name="connsiteX2" fmla="*/ 558470 w 558470"/>
              <a:gd name="connsiteY2" fmla="*/ 0 h 2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470" h="290703">
                <a:moveTo>
                  <a:pt x="38080" y="275063"/>
                </a:moveTo>
                <a:lnTo>
                  <a:pt x="0" y="290703"/>
                </a:lnTo>
                <a:lnTo>
                  <a:pt x="558470" y="0"/>
                </a:ln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3" name="272 Forma libre"/>
          <p:cNvSpPr/>
          <p:nvPr/>
        </p:nvSpPr>
        <p:spPr>
          <a:xfrm>
            <a:off x="3030730" y="3702369"/>
            <a:ext cx="1678366" cy="884219"/>
          </a:xfrm>
          <a:custGeom>
            <a:avLst/>
            <a:gdLst>
              <a:gd name="connsiteX0" fmla="*/ 0 w 1260087"/>
              <a:gd name="connsiteY0" fmla="*/ 672791 h 672791"/>
              <a:gd name="connsiteX1" fmla="*/ 297365 w 1260087"/>
              <a:gd name="connsiteY1" fmla="*/ 520391 h 672791"/>
              <a:gd name="connsiteX2" fmla="*/ 550126 w 1260087"/>
              <a:gd name="connsiteY2" fmla="*/ 282498 h 672791"/>
              <a:gd name="connsiteX3" fmla="*/ 713678 w 1260087"/>
              <a:gd name="connsiteY3" fmla="*/ 137532 h 672791"/>
              <a:gd name="connsiteX4" fmla="*/ 791736 w 1260087"/>
              <a:gd name="connsiteY4" fmla="*/ 104078 h 672791"/>
              <a:gd name="connsiteX5" fmla="*/ 955287 w 1260087"/>
              <a:gd name="connsiteY5" fmla="*/ 96644 h 672791"/>
              <a:gd name="connsiteX6" fmla="*/ 1141141 w 1260087"/>
              <a:gd name="connsiteY6" fmla="*/ 55756 h 672791"/>
              <a:gd name="connsiteX7" fmla="*/ 1260087 w 1260087"/>
              <a:gd name="connsiteY7" fmla="*/ 0 h 67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0087" h="672791">
                <a:moveTo>
                  <a:pt x="0" y="672791"/>
                </a:moveTo>
                <a:cubicBezTo>
                  <a:pt x="102838" y="629115"/>
                  <a:pt x="205677" y="585440"/>
                  <a:pt x="297365" y="520391"/>
                </a:cubicBezTo>
                <a:cubicBezTo>
                  <a:pt x="389053" y="455342"/>
                  <a:pt x="480741" y="346308"/>
                  <a:pt x="550126" y="282498"/>
                </a:cubicBezTo>
                <a:cubicBezTo>
                  <a:pt x="619511" y="218688"/>
                  <a:pt x="673410" y="167269"/>
                  <a:pt x="713678" y="137532"/>
                </a:cubicBezTo>
                <a:cubicBezTo>
                  <a:pt x="753946" y="107795"/>
                  <a:pt x="751468" y="110893"/>
                  <a:pt x="791736" y="104078"/>
                </a:cubicBezTo>
                <a:cubicBezTo>
                  <a:pt x="832004" y="97263"/>
                  <a:pt x="897053" y="104698"/>
                  <a:pt x="955287" y="96644"/>
                </a:cubicBezTo>
                <a:cubicBezTo>
                  <a:pt x="1013521" y="88590"/>
                  <a:pt x="1090341" y="71863"/>
                  <a:pt x="1141141" y="55756"/>
                </a:cubicBezTo>
                <a:cubicBezTo>
                  <a:pt x="1191941" y="39649"/>
                  <a:pt x="1226014" y="19824"/>
                  <a:pt x="1260087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4" name="273 Forma libre"/>
          <p:cNvSpPr/>
          <p:nvPr/>
        </p:nvSpPr>
        <p:spPr>
          <a:xfrm>
            <a:off x="4852672" y="3135687"/>
            <a:ext cx="1118911" cy="498288"/>
          </a:xfrm>
          <a:custGeom>
            <a:avLst/>
            <a:gdLst>
              <a:gd name="connsiteX0" fmla="*/ 0 w 840058"/>
              <a:gd name="connsiteY0" fmla="*/ 379141 h 379141"/>
              <a:gd name="connsiteX1" fmla="*/ 234175 w 840058"/>
              <a:gd name="connsiteY1" fmla="*/ 275063 h 379141"/>
              <a:gd name="connsiteX2" fmla="*/ 434897 w 840058"/>
              <a:gd name="connsiteY2" fmla="*/ 200722 h 379141"/>
              <a:gd name="connsiteX3" fmla="*/ 579863 w 840058"/>
              <a:gd name="connsiteY3" fmla="*/ 167268 h 379141"/>
              <a:gd name="connsiteX4" fmla="*/ 773151 w 840058"/>
              <a:gd name="connsiteY4" fmla="*/ 44605 h 379141"/>
              <a:gd name="connsiteX5" fmla="*/ 840058 w 840058"/>
              <a:gd name="connsiteY5" fmla="*/ 0 h 37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058" h="379141">
                <a:moveTo>
                  <a:pt x="0" y="379141"/>
                </a:moveTo>
                <a:cubicBezTo>
                  <a:pt x="80846" y="341970"/>
                  <a:pt x="161692" y="304800"/>
                  <a:pt x="234175" y="275063"/>
                </a:cubicBezTo>
                <a:cubicBezTo>
                  <a:pt x="306658" y="245326"/>
                  <a:pt x="377282" y="218688"/>
                  <a:pt x="434897" y="200722"/>
                </a:cubicBezTo>
                <a:cubicBezTo>
                  <a:pt x="492512" y="182756"/>
                  <a:pt x="523487" y="193287"/>
                  <a:pt x="579863" y="167268"/>
                </a:cubicBezTo>
                <a:cubicBezTo>
                  <a:pt x="636239" y="141249"/>
                  <a:pt x="729785" y="72483"/>
                  <a:pt x="773151" y="44605"/>
                </a:cubicBezTo>
                <a:cubicBezTo>
                  <a:pt x="816517" y="16727"/>
                  <a:pt x="828287" y="8363"/>
                  <a:pt x="840058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5" name="274 Forma libre"/>
          <p:cNvSpPr/>
          <p:nvPr/>
        </p:nvSpPr>
        <p:spPr>
          <a:xfrm>
            <a:off x="6100309" y="2305206"/>
            <a:ext cx="846609" cy="757205"/>
          </a:xfrm>
          <a:custGeom>
            <a:avLst/>
            <a:gdLst>
              <a:gd name="connsiteX0" fmla="*/ 0 w 635619"/>
              <a:gd name="connsiteY0" fmla="*/ 576147 h 576147"/>
              <a:gd name="connsiteX1" fmla="*/ 249044 w 635619"/>
              <a:gd name="connsiteY1" fmla="*/ 449766 h 576147"/>
              <a:gd name="connsiteX2" fmla="*/ 464634 w 635619"/>
              <a:gd name="connsiteY2" fmla="*/ 330820 h 576147"/>
              <a:gd name="connsiteX3" fmla="*/ 538976 w 635619"/>
              <a:gd name="connsiteY3" fmla="*/ 271347 h 576147"/>
              <a:gd name="connsiteX4" fmla="*/ 583580 w 635619"/>
              <a:gd name="connsiteY4" fmla="*/ 204439 h 576147"/>
              <a:gd name="connsiteX5" fmla="*/ 591015 w 635619"/>
              <a:gd name="connsiteY5" fmla="*/ 89210 h 576147"/>
              <a:gd name="connsiteX6" fmla="*/ 635619 w 635619"/>
              <a:gd name="connsiteY6" fmla="*/ 0 h 576147"/>
              <a:gd name="connsiteX0" fmla="*/ 0 w 635619"/>
              <a:gd name="connsiteY0" fmla="*/ 576147 h 576147"/>
              <a:gd name="connsiteX1" fmla="*/ 249044 w 635619"/>
              <a:gd name="connsiteY1" fmla="*/ 449766 h 576147"/>
              <a:gd name="connsiteX2" fmla="*/ 464634 w 635619"/>
              <a:gd name="connsiteY2" fmla="*/ 330820 h 576147"/>
              <a:gd name="connsiteX3" fmla="*/ 538976 w 635619"/>
              <a:gd name="connsiteY3" fmla="*/ 271347 h 576147"/>
              <a:gd name="connsiteX4" fmla="*/ 583580 w 635619"/>
              <a:gd name="connsiteY4" fmla="*/ 204439 h 576147"/>
              <a:gd name="connsiteX5" fmla="*/ 591015 w 635619"/>
              <a:gd name="connsiteY5" fmla="*/ 89210 h 576147"/>
              <a:gd name="connsiteX6" fmla="*/ 635619 w 635619"/>
              <a:gd name="connsiteY6" fmla="*/ 0 h 57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619" h="576147">
                <a:moveTo>
                  <a:pt x="0" y="576147"/>
                </a:moveTo>
                <a:lnTo>
                  <a:pt x="249044" y="449766"/>
                </a:lnTo>
                <a:cubicBezTo>
                  <a:pt x="326483" y="408878"/>
                  <a:pt x="416312" y="360557"/>
                  <a:pt x="464634" y="330820"/>
                </a:cubicBezTo>
                <a:cubicBezTo>
                  <a:pt x="512956" y="301084"/>
                  <a:pt x="519152" y="292410"/>
                  <a:pt x="538976" y="271347"/>
                </a:cubicBezTo>
                <a:cubicBezTo>
                  <a:pt x="558800" y="250284"/>
                  <a:pt x="574907" y="234795"/>
                  <a:pt x="583580" y="204439"/>
                </a:cubicBezTo>
                <a:cubicBezTo>
                  <a:pt x="592253" y="174083"/>
                  <a:pt x="582342" y="123283"/>
                  <a:pt x="591015" y="89210"/>
                </a:cubicBezTo>
                <a:cubicBezTo>
                  <a:pt x="599688" y="55137"/>
                  <a:pt x="617653" y="27568"/>
                  <a:pt x="635619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6" name="275 Forma libre"/>
          <p:cNvSpPr/>
          <p:nvPr/>
        </p:nvSpPr>
        <p:spPr>
          <a:xfrm>
            <a:off x="7016231" y="1302148"/>
            <a:ext cx="518144" cy="880931"/>
          </a:xfrm>
          <a:custGeom>
            <a:avLst/>
            <a:gdLst>
              <a:gd name="connsiteX0" fmla="*/ 0 w 405161"/>
              <a:gd name="connsiteY0" fmla="*/ 672791 h 672791"/>
              <a:gd name="connsiteX1" fmla="*/ 271347 w 405161"/>
              <a:gd name="connsiteY1" fmla="*/ 167269 h 672791"/>
              <a:gd name="connsiteX2" fmla="*/ 405161 w 405161"/>
              <a:gd name="connsiteY2" fmla="*/ 0 h 672791"/>
              <a:gd name="connsiteX0" fmla="*/ 0 w 405161"/>
              <a:gd name="connsiteY0" fmla="*/ 672791 h 672791"/>
              <a:gd name="connsiteX1" fmla="*/ 271347 w 405161"/>
              <a:gd name="connsiteY1" fmla="*/ 167269 h 672791"/>
              <a:gd name="connsiteX2" fmla="*/ 405161 w 405161"/>
              <a:gd name="connsiteY2" fmla="*/ 0 h 672791"/>
              <a:gd name="connsiteX0" fmla="*/ 0 w 380992"/>
              <a:gd name="connsiteY0" fmla="*/ 674299 h 674299"/>
              <a:gd name="connsiteX1" fmla="*/ 271347 w 380992"/>
              <a:gd name="connsiteY1" fmla="*/ 168777 h 674299"/>
              <a:gd name="connsiteX2" fmla="*/ 380992 w 380992"/>
              <a:gd name="connsiteY2" fmla="*/ 0 h 674299"/>
              <a:gd name="connsiteX0" fmla="*/ 0 w 389013"/>
              <a:gd name="connsiteY0" fmla="*/ 670288 h 670288"/>
              <a:gd name="connsiteX1" fmla="*/ 271347 w 389013"/>
              <a:gd name="connsiteY1" fmla="*/ 164766 h 670288"/>
              <a:gd name="connsiteX2" fmla="*/ 389013 w 389013"/>
              <a:gd name="connsiteY2" fmla="*/ 0 h 67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013" h="670288">
                <a:moveTo>
                  <a:pt x="0" y="670288"/>
                </a:moveTo>
                <a:cubicBezTo>
                  <a:pt x="101910" y="473593"/>
                  <a:pt x="206512" y="276481"/>
                  <a:pt x="271347" y="164766"/>
                </a:cubicBezTo>
                <a:cubicBezTo>
                  <a:pt x="336182" y="53051"/>
                  <a:pt x="355869" y="27568"/>
                  <a:pt x="389013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7" name="276 Forma libre"/>
          <p:cNvSpPr/>
          <p:nvPr/>
        </p:nvSpPr>
        <p:spPr>
          <a:xfrm>
            <a:off x="7515103" y="927638"/>
            <a:ext cx="625698" cy="387087"/>
          </a:xfrm>
          <a:custGeom>
            <a:avLst/>
            <a:gdLst>
              <a:gd name="connsiteX0" fmla="*/ 0 w 453483"/>
              <a:gd name="connsiteY0" fmla="*/ 282497 h 282497"/>
              <a:gd name="connsiteX1" fmla="*/ 327103 w 453483"/>
              <a:gd name="connsiteY1" fmla="*/ 141249 h 282497"/>
              <a:gd name="connsiteX2" fmla="*/ 453483 w 453483"/>
              <a:gd name="connsiteY2" fmla="*/ 0 h 282497"/>
              <a:gd name="connsiteX0" fmla="*/ 0 w 469517"/>
              <a:gd name="connsiteY0" fmla="*/ 294574 h 294574"/>
              <a:gd name="connsiteX1" fmla="*/ 343137 w 469517"/>
              <a:gd name="connsiteY1" fmla="*/ 141249 h 294574"/>
              <a:gd name="connsiteX2" fmla="*/ 469517 w 469517"/>
              <a:gd name="connsiteY2" fmla="*/ 0 h 294574"/>
              <a:gd name="connsiteX0" fmla="*/ 0 w 469517"/>
              <a:gd name="connsiteY0" fmla="*/ 294574 h 294574"/>
              <a:gd name="connsiteX1" fmla="*/ 128661 w 469517"/>
              <a:gd name="connsiteY1" fmla="*/ 215482 h 294574"/>
              <a:gd name="connsiteX2" fmla="*/ 343137 w 469517"/>
              <a:gd name="connsiteY2" fmla="*/ 141249 h 294574"/>
              <a:gd name="connsiteX3" fmla="*/ 469517 w 469517"/>
              <a:gd name="connsiteY3" fmla="*/ 0 h 29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517" h="294574">
                <a:moveTo>
                  <a:pt x="0" y="294574"/>
                </a:moveTo>
                <a:cubicBezTo>
                  <a:pt x="1401" y="294094"/>
                  <a:pt x="71472" y="241036"/>
                  <a:pt x="128661" y="215482"/>
                </a:cubicBezTo>
                <a:cubicBezTo>
                  <a:pt x="185850" y="189928"/>
                  <a:pt x="286328" y="177163"/>
                  <a:pt x="343137" y="141249"/>
                </a:cubicBezTo>
                <a:cubicBezTo>
                  <a:pt x="399946" y="105335"/>
                  <a:pt x="444117" y="47083"/>
                  <a:pt x="469517" y="0"/>
                </a:cubicBezTo>
              </a:path>
            </a:pathLst>
          </a:cu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8" name="277 Forma libre"/>
          <p:cNvSpPr/>
          <p:nvPr/>
        </p:nvSpPr>
        <p:spPr>
          <a:xfrm>
            <a:off x="8386835" y="56018"/>
            <a:ext cx="1168363" cy="504807"/>
          </a:xfrm>
          <a:custGeom>
            <a:avLst/>
            <a:gdLst>
              <a:gd name="connsiteX0" fmla="*/ 0 w 877186"/>
              <a:gd name="connsiteY0" fmla="*/ 384100 h 384100"/>
              <a:gd name="connsiteX1" fmla="*/ 132907 w 877186"/>
              <a:gd name="connsiteY1" fmla="*/ 190056 h 384100"/>
              <a:gd name="connsiteX2" fmla="*/ 316318 w 877186"/>
              <a:gd name="connsiteY2" fmla="*/ 57149 h 384100"/>
              <a:gd name="connsiteX3" fmla="*/ 475807 w 877186"/>
              <a:gd name="connsiteY3" fmla="*/ 9303 h 384100"/>
              <a:gd name="connsiteX4" fmla="*/ 752253 w 877186"/>
              <a:gd name="connsiteY4" fmla="*/ 1328 h 384100"/>
              <a:gd name="connsiteX5" fmla="*/ 877186 w 877186"/>
              <a:gd name="connsiteY5" fmla="*/ 9303 h 3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7186" h="384100">
                <a:moveTo>
                  <a:pt x="0" y="384100"/>
                </a:moveTo>
                <a:cubicBezTo>
                  <a:pt x="40093" y="314324"/>
                  <a:pt x="80187" y="244548"/>
                  <a:pt x="132907" y="190056"/>
                </a:cubicBezTo>
                <a:cubicBezTo>
                  <a:pt x="185627" y="135564"/>
                  <a:pt x="259168" y="87275"/>
                  <a:pt x="316318" y="57149"/>
                </a:cubicBezTo>
                <a:cubicBezTo>
                  <a:pt x="373468" y="27024"/>
                  <a:pt x="403151" y="18607"/>
                  <a:pt x="475807" y="9303"/>
                </a:cubicBezTo>
                <a:cubicBezTo>
                  <a:pt x="548463" y="0"/>
                  <a:pt x="685357" y="1328"/>
                  <a:pt x="752253" y="1328"/>
                </a:cubicBezTo>
                <a:cubicBezTo>
                  <a:pt x="819149" y="1328"/>
                  <a:pt x="848167" y="5315"/>
                  <a:pt x="877186" y="9303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79" name="278 Forma libre"/>
          <p:cNvSpPr/>
          <p:nvPr/>
        </p:nvSpPr>
        <p:spPr>
          <a:xfrm>
            <a:off x="9672034" y="-169314"/>
            <a:ext cx="835557" cy="241050"/>
          </a:xfrm>
          <a:custGeom>
            <a:avLst/>
            <a:gdLst>
              <a:gd name="connsiteX0" fmla="*/ 0 w 627321"/>
              <a:gd name="connsiteY0" fmla="*/ 183412 h 183412"/>
              <a:gd name="connsiteX1" fmla="*/ 202019 w 627321"/>
              <a:gd name="connsiteY1" fmla="*/ 178095 h 183412"/>
              <a:gd name="connsiteX2" fmla="*/ 398721 w 627321"/>
              <a:gd name="connsiteY2" fmla="*/ 154172 h 183412"/>
              <a:gd name="connsiteX3" fmla="*/ 526312 w 627321"/>
              <a:gd name="connsiteY3" fmla="*/ 82402 h 183412"/>
              <a:gd name="connsiteX4" fmla="*/ 627321 w 627321"/>
              <a:gd name="connsiteY4" fmla="*/ 0 h 18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21" h="183412">
                <a:moveTo>
                  <a:pt x="0" y="183412"/>
                </a:moveTo>
                <a:cubicBezTo>
                  <a:pt x="67783" y="183190"/>
                  <a:pt x="135566" y="182968"/>
                  <a:pt x="202019" y="178095"/>
                </a:cubicBezTo>
                <a:cubicBezTo>
                  <a:pt x="268472" y="173222"/>
                  <a:pt x="344672" y="170121"/>
                  <a:pt x="398721" y="154172"/>
                </a:cubicBezTo>
                <a:cubicBezTo>
                  <a:pt x="452770" y="138223"/>
                  <a:pt x="488212" y="108097"/>
                  <a:pt x="526312" y="82402"/>
                </a:cubicBezTo>
                <a:cubicBezTo>
                  <a:pt x="564412" y="56707"/>
                  <a:pt x="595866" y="28353"/>
                  <a:pt x="627321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0" name="279 Forma libre"/>
          <p:cNvSpPr/>
          <p:nvPr/>
        </p:nvSpPr>
        <p:spPr>
          <a:xfrm>
            <a:off x="10589022" y="-1224343"/>
            <a:ext cx="297992" cy="985159"/>
          </a:xfrm>
          <a:custGeom>
            <a:avLst/>
            <a:gdLst>
              <a:gd name="connsiteX0" fmla="*/ 0 w 223727"/>
              <a:gd name="connsiteY0" fmla="*/ 749595 h 749595"/>
              <a:gd name="connsiteX1" fmla="*/ 138224 w 223727"/>
              <a:gd name="connsiteY1" fmla="*/ 643270 h 749595"/>
              <a:gd name="connsiteX2" fmla="*/ 196703 w 223727"/>
              <a:gd name="connsiteY2" fmla="*/ 568842 h 749595"/>
              <a:gd name="connsiteX3" fmla="*/ 220626 w 223727"/>
              <a:gd name="connsiteY3" fmla="*/ 470491 h 749595"/>
              <a:gd name="connsiteX4" fmla="*/ 178096 w 223727"/>
              <a:gd name="connsiteY4" fmla="*/ 337584 h 749595"/>
              <a:gd name="connsiteX5" fmla="*/ 119617 w 223727"/>
              <a:gd name="connsiteY5" fmla="*/ 191386 h 749595"/>
              <a:gd name="connsiteX6" fmla="*/ 116959 w 223727"/>
              <a:gd name="connsiteY6" fmla="*/ 77086 h 749595"/>
              <a:gd name="connsiteX7" fmla="*/ 140882 w 223727"/>
              <a:gd name="connsiteY7" fmla="*/ 0 h 7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727" h="749595">
                <a:moveTo>
                  <a:pt x="0" y="749595"/>
                </a:moveTo>
                <a:cubicBezTo>
                  <a:pt x="52720" y="711495"/>
                  <a:pt x="105440" y="673395"/>
                  <a:pt x="138224" y="643270"/>
                </a:cubicBezTo>
                <a:cubicBezTo>
                  <a:pt x="171008" y="613145"/>
                  <a:pt x="182969" y="597638"/>
                  <a:pt x="196703" y="568842"/>
                </a:cubicBezTo>
                <a:cubicBezTo>
                  <a:pt x="210437" y="540046"/>
                  <a:pt x="223727" y="509034"/>
                  <a:pt x="220626" y="470491"/>
                </a:cubicBezTo>
                <a:cubicBezTo>
                  <a:pt x="217525" y="431948"/>
                  <a:pt x="194931" y="384101"/>
                  <a:pt x="178096" y="337584"/>
                </a:cubicBezTo>
                <a:cubicBezTo>
                  <a:pt x="161261" y="291067"/>
                  <a:pt x="129807" y="234802"/>
                  <a:pt x="119617" y="191386"/>
                </a:cubicBezTo>
                <a:cubicBezTo>
                  <a:pt x="109428" y="147970"/>
                  <a:pt x="113415" y="108984"/>
                  <a:pt x="116959" y="77086"/>
                </a:cubicBezTo>
                <a:cubicBezTo>
                  <a:pt x="120503" y="45188"/>
                  <a:pt x="130692" y="22594"/>
                  <a:pt x="140882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1" name="280 Forma libre"/>
          <p:cNvSpPr/>
          <p:nvPr/>
        </p:nvSpPr>
        <p:spPr>
          <a:xfrm>
            <a:off x="10822694" y="-1825222"/>
            <a:ext cx="354640" cy="534501"/>
          </a:xfrm>
          <a:custGeom>
            <a:avLst/>
            <a:gdLst>
              <a:gd name="connsiteX0" fmla="*/ 0 w 266257"/>
              <a:gd name="connsiteY0" fmla="*/ 406695 h 406695"/>
              <a:gd name="connsiteX1" fmla="*/ 108983 w 266257"/>
              <a:gd name="connsiteY1" fmla="*/ 316319 h 406695"/>
              <a:gd name="connsiteX2" fmla="*/ 196702 w 266257"/>
              <a:gd name="connsiteY2" fmla="*/ 252523 h 406695"/>
              <a:gd name="connsiteX3" fmla="*/ 257839 w 266257"/>
              <a:gd name="connsiteY3" fmla="*/ 178095 h 406695"/>
              <a:gd name="connsiteX4" fmla="*/ 247207 w 266257"/>
              <a:gd name="connsiteY4" fmla="*/ 66453 h 406695"/>
              <a:gd name="connsiteX5" fmla="*/ 223283 w 266257"/>
              <a:gd name="connsiteY5" fmla="*/ 0 h 40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57" h="406695">
                <a:moveTo>
                  <a:pt x="0" y="406695"/>
                </a:moveTo>
                <a:cubicBezTo>
                  <a:pt x="38099" y="374354"/>
                  <a:pt x="76199" y="342014"/>
                  <a:pt x="108983" y="316319"/>
                </a:cubicBezTo>
                <a:cubicBezTo>
                  <a:pt x="141767" y="290624"/>
                  <a:pt x="171893" y="275560"/>
                  <a:pt x="196702" y="252523"/>
                </a:cubicBezTo>
                <a:cubicBezTo>
                  <a:pt x="221511" y="229486"/>
                  <a:pt x="249421" y="209107"/>
                  <a:pt x="257839" y="178095"/>
                </a:cubicBezTo>
                <a:cubicBezTo>
                  <a:pt x="266257" y="147083"/>
                  <a:pt x="252966" y="96136"/>
                  <a:pt x="247207" y="66453"/>
                </a:cubicBezTo>
                <a:cubicBezTo>
                  <a:pt x="241448" y="36771"/>
                  <a:pt x="223283" y="0"/>
                  <a:pt x="223283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2" name="281 Forma libre"/>
          <p:cNvSpPr/>
          <p:nvPr/>
        </p:nvSpPr>
        <p:spPr>
          <a:xfrm>
            <a:off x="11046927" y="-2132646"/>
            <a:ext cx="41305" cy="206114"/>
          </a:xfrm>
          <a:custGeom>
            <a:avLst/>
            <a:gdLst>
              <a:gd name="connsiteX0" fmla="*/ 31011 w 31011"/>
              <a:gd name="connsiteY0" fmla="*/ 156830 h 156830"/>
              <a:gd name="connsiteX1" fmla="*/ 1772 w 31011"/>
              <a:gd name="connsiteY1" fmla="*/ 66453 h 156830"/>
              <a:gd name="connsiteX2" fmla="*/ 20379 w 31011"/>
              <a:gd name="connsiteY2" fmla="*/ 0 h 15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11" h="156830">
                <a:moveTo>
                  <a:pt x="31011" y="156830"/>
                </a:moveTo>
                <a:cubicBezTo>
                  <a:pt x="17277" y="124710"/>
                  <a:pt x="3544" y="92591"/>
                  <a:pt x="1772" y="66453"/>
                </a:cubicBezTo>
                <a:cubicBezTo>
                  <a:pt x="0" y="40315"/>
                  <a:pt x="10189" y="20157"/>
                  <a:pt x="20379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3" name="282 Elipse"/>
          <p:cNvSpPr/>
          <p:nvPr/>
        </p:nvSpPr>
        <p:spPr>
          <a:xfrm>
            <a:off x="10983822" y="-1975468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4" name="283 Elipse"/>
          <p:cNvSpPr/>
          <p:nvPr/>
        </p:nvSpPr>
        <p:spPr>
          <a:xfrm>
            <a:off x="10698366" y="-1318252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5" name="284 Elipse"/>
          <p:cNvSpPr/>
          <p:nvPr/>
        </p:nvSpPr>
        <p:spPr>
          <a:xfrm>
            <a:off x="10454956" y="-273585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6" name="285 Elipse"/>
          <p:cNvSpPr/>
          <p:nvPr/>
        </p:nvSpPr>
        <p:spPr>
          <a:xfrm>
            <a:off x="9527543" y="-8977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7" name="286 Elipse"/>
          <p:cNvSpPr/>
          <p:nvPr/>
        </p:nvSpPr>
        <p:spPr>
          <a:xfrm>
            <a:off x="6890557" y="2140953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8" name="287 Elipse"/>
          <p:cNvSpPr/>
          <p:nvPr/>
        </p:nvSpPr>
        <p:spPr>
          <a:xfrm>
            <a:off x="5940795" y="3000924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89" name="288 Elipse"/>
          <p:cNvSpPr/>
          <p:nvPr/>
        </p:nvSpPr>
        <p:spPr>
          <a:xfrm>
            <a:off x="4689344" y="3585267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0" name="289 Elipse"/>
          <p:cNvSpPr/>
          <p:nvPr/>
        </p:nvSpPr>
        <p:spPr>
          <a:xfrm>
            <a:off x="2879209" y="4533441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1" name="290 Elipse"/>
          <p:cNvSpPr/>
          <p:nvPr/>
        </p:nvSpPr>
        <p:spPr>
          <a:xfrm>
            <a:off x="1951795" y="5029577"/>
            <a:ext cx="190302" cy="1877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2" name="291 Elipse"/>
          <p:cNvSpPr/>
          <p:nvPr/>
        </p:nvSpPr>
        <p:spPr>
          <a:xfrm>
            <a:off x="1136116" y="5338287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3" name="292 Elipse"/>
          <p:cNvSpPr/>
          <p:nvPr/>
        </p:nvSpPr>
        <p:spPr>
          <a:xfrm>
            <a:off x="823254" y="4059351"/>
            <a:ext cx="190302" cy="1877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4" name="293 Elipse"/>
          <p:cNvSpPr/>
          <p:nvPr/>
        </p:nvSpPr>
        <p:spPr>
          <a:xfrm>
            <a:off x="992920" y="3094476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296" name="295 CuadroTexto"/>
          <p:cNvSpPr txBox="1"/>
          <p:nvPr/>
        </p:nvSpPr>
        <p:spPr>
          <a:xfrm>
            <a:off x="992921" y="3939469"/>
            <a:ext cx="1162840" cy="430736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000" b="1" dirty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</a:rPr>
              <a:t>Curundú</a:t>
            </a:r>
          </a:p>
        </p:txBody>
      </p:sp>
      <p:sp>
        <p:nvSpPr>
          <p:cNvPr id="297" name="296 CuadroTexto"/>
          <p:cNvSpPr txBox="1"/>
          <p:nvPr/>
        </p:nvSpPr>
        <p:spPr>
          <a:xfrm>
            <a:off x="612314" y="5535564"/>
            <a:ext cx="1411957" cy="450916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 de Mayo</a:t>
            </a:r>
          </a:p>
        </p:txBody>
      </p:sp>
      <p:sp>
        <p:nvSpPr>
          <p:cNvPr id="298" name="297 CuadroTexto"/>
          <p:cNvSpPr txBox="1"/>
          <p:nvPr/>
        </p:nvSpPr>
        <p:spPr>
          <a:xfrm>
            <a:off x="2095805" y="5133165"/>
            <a:ext cx="1222921" cy="430736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000" b="1" dirty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</a:rPr>
              <a:t>Marañón</a:t>
            </a:r>
          </a:p>
        </p:txBody>
      </p:sp>
      <p:sp>
        <p:nvSpPr>
          <p:cNvPr id="299" name="298 CuadroTexto"/>
          <p:cNvSpPr txBox="1"/>
          <p:nvPr/>
        </p:nvSpPr>
        <p:spPr>
          <a:xfrm>
            <a:off x="3181403" y="4502795"/>
            <a:ext cx="1646991" cy="450916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Santo Tomás</a:t>
            </a:r>
          </a:p>
        </p:txBody>
      </p:sp>
      <p:sp>
        <p:nvSpPr>
          <p:cNvPr id="300" name="299 CuadroTexto"/>
          <p:cNvSpPr txBox="1"/>
          <p:nvPr/>
        </p:nvSpPr>
        <p:spPr>
          <a:xfrm>
            <a:off x="4894130" y="3657806"/>
            <a:ext cx="1373268" cy="450916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El Carmen</a:t>
            </a:r>
          </a:p>
        </p:txBody>
      </p:sp>
      <p:sp>
        <p:nvSpPr>
          <p:cNvPr id="301" name="300 CuadroTexto"/>
          <p:cNvSpPr txBox="1"/>
          <p:nvPr/>
        </p:nvSpPr>
        <p:spPr>
          <a:xfrm>
            <a:off x="6321399" y="2906702"/>
            <a:ext cx="1760248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Vía Argentina</a:t>
            </a:r>
          </a:p>
        </p:txBody>
      </p:sp>
      <p:sp>
        <p:nvSpPr>
          <p:cNvPr id="302" name="301 CuadroTexto"/>
          <p:cNvSpPr txBox="1"/>
          <p:nvPr/>
        </p:nvSpPr>
        <p:spPr>
          <a:xfrm>
            <a:off x="7177763" y="2061711"/>
            <a:ext cx="1426951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F. </a:t>
            </a:r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Córdoba</a:t>
            </a:r>
          </a:p>
        </p:txBody>
      </p:sp>
      <p:sp>
        <p:nvSpPr>
          <p:cNvPr id="304" name="303 CuadroTexto"/>
          <p:cNvSpPr txBox="1"/>
          <p:nvPr/>
        </p:nvSpPr>
        <p:spPr>
          <a:xfrm>
            <a:off x="8908128" y="134247"/>
            <a:ext cx="1800668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Pueblo Nuevo</a:t>
            </a:r>
          </a:p>
        </p:txBody>
      </p:sp>
      <p:sp>
        <p:nvSpPr>
          <p:cNvPr id="305" name="304 CuadroTexto"/>
          <p:cNvSpPr txBox="1"/>
          <p:nvPr/>
        </p:nvSpPr>
        <p:spPr>
          <a:xfrm>
            <a:off x="10497699" y="-159672"/>
            <a:ext cx="1767786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San Miguelito</a:t>
            </a:r>
          </a:p>
        </p:txBody>
      </p:sp>
      <p:sp>
        <p:nvSpPr>
          <p:cNvPr id="306" name="305 CuadroTexto"/>
          <p:cNvSpPr txBox="1"/>
          <p:nvPr/>
        </p:nvSpPr>
        <p:spPr>
          <a:xfrm>
            <a:off x="8908230" y="-1506028"/>
            <a:ext cx="180707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Pan de Azúcar</a:t>
            </a:r>
          </a:p>
        </p:txBody>
      </p:sp>
      <p:sp>
        <p:nvSpPr>
          <p:cNvPr id="307" name="306 CuadroTexto"/>
          <p:cNvSpPr txBox="1"/>
          <p:nvPr/>
        </p:nvSpPr>
        <p:spPr>
          <a:xfrm>
            <a:off x="9628324" y="-2163243"/>
            <a:ext cx="1362627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Los Andes</a:t>
            </a:r>
          </a:p>
        </p:txBody>
      </p:sp>
      <p:sp>
        <p:nvSpPr>
          <p:cNvPr id="308" name="307 Rectángulo"/>
          <p:cNvSpPr/>
          <p:nvPr/>
        </p:nvSpPr>
        <p:spPr>
          <a:xfrm>
            <a:off x="422010" y="6216786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09" name="308 Rectángulo"/>
          <p:cNvSpPr/>
          <p:nvPr/>
        </p:nvSpPr>
        <p:spPr>
          <a:xfrm>
            <a:off x="2229887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10" name="309 Rectángulo"/>
          <p:cNvSpPr/>
          <p:nvPr/>
        </p:nvSpPr>
        <p:spPr>
          <a:xfrm>
            <a:off x="2991099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11" name="310 Rectángulo"/>
          <p:cNvSpPr/>
          <p:nvPr/>
        </p:nvSpPr>
        <p:spPr>
          <a:xfrm>
            <a:off x="3847462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12" name="311 Rectángulo"/>
          <p:cNvSpPr/>
          <p:nvPr/>
        </p:nvSpPr>
        <p:spPr>
          <a:xfrm>
            <a:off x="4989279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13" name="312 Rectángulo"/>
          <p:cNvSpPr/>
          <p:nvPr/>
        </p:nvSpPr>
        <p:spPr>
          <a:xfrm>
            <a:off x="5940794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cxnSp>
        <p:nvCxnSpPr>
          <p:cNvPr id="314" name="313 Conector recto"/>
          <p:cNvCxnSpPr>
            <a:stCxn id="309" idx="2"/>
            <a:endCxn id="310" idx="2"/>
          </p:cNvCxnSpPr>
          <p:nvPr/>
        </p:nvCxnSpPr>
        <p:spPr>
          <a:xfrm rot="16200000" flipH="1">
            <a:off x="2753220" y="6283703"/>
            <a:ext cx="2115" cy="7612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314 Conector recto"/>
          <p:cNvCxnSpPr>
            <a:stCxn id="310" idx="2"/>
            <a:endCxn id="311" idx="2"/>
          </p:cNvCxnSpPr>
          <p:nvPr/>
        </p:nvCxnSpPr>
        <p:spPr>
          <a:xfrm rot="16200000" flipH="1">
            <a:off x="3562007" y="6236127"/>
            <a:ext cx="2115" cy="8563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315 Conector recto"/>
          <p:cNvCxnSpPr>
            <a:stCxn id="311" idx="2"/>
            <a:endCxn id="312" idx="2"/>
          </p:cNvCxnSpPr>
          <p:nvPr/>
        </p:nvCxnSpPr>
        <p:spPr>
          <a:xfrm rot="16200000" flipH="1">
            <a:off x="4561099" y="6093400"/>
            <a:ext cx="2115" cy="11418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316 Conector recto"/>
          <p:cNvCxnSpPr>
            <a:stCxn id="312" idx="2"/>
            <a:endCxn id="313" idx="2"/>
          </p:cNvCxnSpPr>
          <p:nvPr/>
        </p:nvCxnSpPr>
        <p:spPr>
          <a:xfrm rot="16200000" flipH="1">
            <a:off x="5607765" y="6188552"/>
            <a:ext cx="2115" cy="95151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322 Rectángulo"/>
          <p:cNvSpPr/>
          <p:nvPr/>
        </p:nvSpPr>
        <p:spPr>
          <a:xfrm>
            <a:off x="6797157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24" name="323 Rectángulo"/>
          <p:cNvSpPr/>
          <p:nvPr/>
        </p:nvSpPr>
        <p:spPr>
          <a:xfrm>
            <a:off x="1359932" y="6378855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cxnSp>
        <p:nvCxnSpPr>
          <p:cNvPr id="325" name="324 Conector recto"/>
          <p:cNvCxnSpPr>
            <a:stCxn id="323" idx="2"/>
          </p:cNvCxnSpPr>
          <p:nvPr/>
        </p:nvCxnSpPr>
        <p:spPr>
          <a:xfrm rot="16200000" flipH="1">
            <a:off x="7201549" y="6402643"/>
            <a:ext cx="3" cy="5233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325 Conector recto"/>
          <p:cNvCxnSpPr/>
          <p:nvPr/>
        </p:nvCxnSpPr>
        <p:spPr>
          <a:xfrm>
            <a:off x="41407" y="6407087"/>
            <a:ext cx="856362" cy="7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326 CuadroTexto"/>
          <p:cNvSpPr txBox="1"/>
          <p:nvPr/>
        </p:nvSpPr>
        <p:spPr>
          <a:xfrm>
            <a:off x="235455" y="6407089"/>
            <a:ext cx="66231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rgbClr val="00FF00"/>
                </a:solidFill>
              </a:rPr>
              <a:t>800</a:t>
            </a:r>
          </a:p>
        </p:txBody>
      </p:sp>
      <p:sp>
        <p:nvSpPr>
          <p:cNvPr id="328" name="327 CuadroTexto"/>
          <p:cNvSpPr txBox="1"/>
          <p:nvPr/>
        </p:nvSpPr>
        <p:spPr>
          <a:xfrm>
            <a:off x="4228069" y="5931332"/>
            <a:ext cx="1881459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rgbClr val="FFFF00"/>
                </a:solidFill>
              </a:rPr>
              <a:t>4,000  +  3,000</a:t>
            </a:r>
          </a:p>
        </p:txBody>
      </p:sp>
      <p:sp>
        <p:nvSpPr>
          <p:cNvPr id="330" name="329 CuadroTexto"/>
          <p:cNvSpPr txBox="1"/>
          <p:nvPr/>
        </p:nvSpPr>
        <p:spPr>
          <a:xfrm>
            <a:off x="7181510" y="5931332"/>
            <a:ext cx="66231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rgbClr val="00FF00"/>
                </a:solidFill>
              </a:rPr>
              <a:t>500</a:t>
            </a:r>
          </a:p>
        </p:txBody>
      </p:sp>
      <p:cxnSp>
        <p:nvCxnSpPr>
          <p:cNvPr id="332" name="331 Conector recto"/>
          <p:cNvCxnSpPr/>
          <p:nvPr/>
        </p:nvCxnSpPr>
        <p:spPr>
          <a:xfrm flipV="1">
            <a:off x="7427865" y="6295267"/>
            <a:ext cx="481200" cy="378635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335 Conector recto"/>
          <p:cNvCxnSpPr/>
          <p:nvPr/>
        </p:nvCxnSpPr>
        <p:spPr>
          <a:xfrm>
            <a:off x="874816" y="6403794"/>
            <a:ext cx="309485" cy="25003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44 Grupo"/>
          <p:cNvGrpSpPr/>
          <p:nvPr/>
        </p:nvGrpSpPr>
        <p:grpSpPr>
          <a:xfrm>
            <a:off x="8139811" y="676110"/>
            <a:ext cx="165590" cy="262055"/>
            <a:chOff x="6151545" y="2161219"/>
            <a:chExt cx="124322" cy="196746"/>
          </a:xfrm>
        </p:grpSpPr>
        <p:sp>
          <p:nvSpPr>
            <p:cNvPr id="338" name="337 Forma libre"/>
            <p:cNvSpPr/>
            <p:nvPr/>
          </p:nvSpPr>
          <p:spPr>
            <a:xfrm>
              <a:off x="6206756" y="2161219"/>
              <a:ext cx="69111" cy="107537"/>
            </a:xfrm>
            <a:custGeom>
              <a:avLst/>
              <a:gdLst>
                <a:gd name="connsiteX0" fmla="*/ 0 w 69111"/>
                <a:gd name="connsiteY0" fmla="*/ 108984 h 108984"/>
                <a:gd name="connsiteX1" fmla="*/ 69111 w 69111"/>
                <a:gd name="connsiteY1" fmla="*/ 0 h 10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111" h="108984">
                  <a:moveTo>
                    <a:pt x="0" y="108984"/>
                  </a:moveTo>
                  <a:lnTo>
                    <a:pt x="69111" y="0"/>
                  </a:lnTo>
                </a:path>
              </a:pathLst>
            </a:cu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339" name="338 Forma libre"/>
            <p:cNvSpPr/>
            <p:nvPr/>
          </p:nvSpPr>
          <p:spPr>
            <a:xfrm>
              <a:off x="6151545" y="2245512"/>
              <a:ext cx="68484" cy="112453"/>
            </a:xfrm>
            <a:custGeom>
              <a:avLst/>
              <a:gdLst>
                <a:gd name="connsiteX0" fmla="*/ 0 w 63190"/>
                <a:gd name="connsiteY0" fmla="*/ 81776 h 81776"/>
                <a:gd name="connsiteX1" fmla="*/ 63190 w 63190"/>
                <a:gd name="connsiteY1" fmla="*/ 0 h 81776"/>
                <a:gd name="connsiteX0" fmla="*/ 0 w 63190"/>
                <a:gd name="connsiteY0" fmla="*/ 81776 h 81776"/>
                <a:gd name="connsiteX1" fmla="*/ 1297 w 63190"/>
                <a:gd name="connsiteY1" fmla="*/ 79161 h 81776"/>
                <a:gd name="connsiteX2" fmla="*/ 63190 w 63190"/>
                <a:gd name="connsiteY2" fmla="*/ 0 h 81776"/>
                <a:gd name="connsiteX0" fmla="*/ 0 w 347520"/>
                <a:gd name="connsiteY0" fmla="*/ 81776 h 377267"/>
                <a:gd name="connsiteX1" fmla="*/ 1297 w 347520"/>
                <a:gd name="connsiteY1" fmla="*/ 79161 h 377267"/>
                <a:gd name="connsiteX2" fmla="*/ 337204 w 347520"/>
                <a:gd name="connsiteY2" fmla="*/ 364073 h 377267"/>
                <a:gd name="connsiteX3" fmla="*/ 63190 w 347520"/>
                <a:gd name="connsiteY3" fmla="*/ 0 h 377267"/>
                <a:gd name="connsiteX0" fmla="*/ 0 w 63190"/>
                <a:gd name="connsiteY0" fmla="*/ 81776 h 81776"/>
                <a:gd name="connsiteX1" fmla="*/ 1297 w 63190"/>
                <a:gd name="connsiteY1" fmla="*/ 79161 h 81776"/>
                <a:gd name="connsiteX2" fmla="*/ 63190 w 63190"/>
                <a:gd name="connsiteY2" fmla="*/ 0 h 81776"/>
                <a:gd name="connsiteX0" fmla="*/ 0 w 63190"/>
                <a:gd name="connsiteY0" fmla="*/ 81776 h 84387"/>
                <a:gd name="connsiteX1" fmla="*/ 1859 w 63190"/>
                <a:gd name="connsiteY1" fmla="*/ 84387 h 84387"/>
                <a:gd name="connsiteX2" fmla="*/ 63190 w 63190"/>
                <a:gd name="connsiteY2" fmla="*/ 0 h 84387"/>
                <a:gd name="connsiteX0" fmla="*/ 0 w 339789"/>
                <a:gd name="connsiteY0" fmla="*/ 81776 h 438694"/>
                <a:gd name="connsiteX1" fmla="*/ 329257 w 339789"/>
                <a:gd name="connsiteY1" fmla="*/ 438694 h 438694"/>
                <a:gd name="connsiteX2" fmla="*/ 63190 w 339789"/>
                <a:gd name="connsiteY2" fmla="*/ 0 h 438694"/>
                <a:gd name="connsiteX0" fmla="*/ 0 w 421684"/>
                <a:gd name="connsiteY0" fmla="*/ 719548 h 719548"/>
                <a:gd name="connsiteX1" fmla="*/ 411152 w 421684"/>
                <a:gd name="connsiteY1" fmla="*/ 438694 h 719548"/>
                <a:gd name="connsiteX2" fmla="*/ 145085 w 421684"/>
                <a:gd name="connsiteY2" fmla="*/ 0 h 719548"/>
                <a:gd name="connsiteX0" fmla="*/ 0 w 421684"/>
                <a:gd name="connsiteY0" fmla="*/ 750873 h 750873"/>
                <a:gd name="connsiteX1" fmla="*/ 411152 w 421684"/>
                <a:gd name="connsiteY1" fmla="*/ 470019 h 750873"/>
                <a:gd name="connsiteX2" fmla="*/ 160294 w 421684"/>
                <a:gd name="connsiteY2" fmla="*/ 0 h 750873"/>
                <a:gd name="connsiteX0" fmla="*/ 0 w 160294"/>
                <a:gd name="connsiteY0" fmla="*/ 750873 h 750873"/>
                <a:gd name="connsiteX1" fmla="*/ 160294 w 160294"/>
                <a:gd name="connsiteY1" fmla="*/ 0 h 750873"/>
                <a:gd name="connsiteX0" fmla="*/ 0 w 78472"/>
                <a:gd name="connsiteY0" fmla="*/ 113054 h 113054"/>
                <a:gd name="connsiteX1" fmla="*/ 78472 w 78472"/>
                <a:gd name="connsiteY1" fmla="*/ 0 h 113054"/>
                <a:gd name="connsiteX0" fmla="*/ 0 w 78472"/>
                <a:gd name="connsiteY0" fmla="*/ 113054 h 113054"/>
                <a:gd name="connsiteX1" fmla="*/ 78472 w 78472"/>
                <a:gd name="connsiteY1" fmla="*/ 0 h 1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472" h="113054">
                  <a:moveTo>
                    <a:pt x="0" y="113054"/>
                  </a:moveTo>
                  <a:lnTo>
                    <a:pt x="78472" y="0"/>
                  </a:lnTo>
                </a:path>
              </a:pathLst>
            </a:cu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</p:grpSp>
      <p:cxnSp>
        <p:nvCxnSpPr>
          <p:cNvPr id="340" name="339 Conector recto"/>
          <p:cNvCxnSpPr>
            <a:stCxn id="313" idx="2"/>
            <a:endCxn id="323" idx="2"/>
          </p:cNvCxnSpPr>
          <p:nvPr/>
        </p:nvCxnSpPr>
        <p:spPr>
          <a:xfrm rot="16200000" flipH="1">
            <a:off x="6511702" y="6236127"/>
            <a:ext cx="2115" cy="8563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340 Conector recto"/>
          <p:cNvCxnSpPr>
            <a:endCxn id="324" idx="2"/>
          </p:cNvCxnSpPr>
          <p:nvPr/>
        </p:nvCxnSpPr>
        <p:spPr>
          <a:xfrm>
            <a:off x="1183221" y="6664309"/>
            <a:ext cx="319438" cy="21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341 Conector recto"/>
          <p:cNvCxnSpPr>
            <a:stCxn id="324" idx="2"/>
            <a:endCxn id="309" idx="2"/>
          </p:cNvCxnSpPr>
          <p:nvPr/>
        </p:nvCxnSpPr>
        <p:spPr>
          <a:xfrm rot="16200000" flipH="1">
            <a:off x="1937636" y="6229332"/>
            <a:ext cx="2115" cy="8699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347 Flecha abajo"/>
          <p:cNvSpPr/>
          <p:nvPr/>
        </p:nvSpPr>
        <p:spPr>
          <a:xfrm>
            <a:off x="612314" y="2935631"/>
            <a:ext cx="475757" cy="57090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49" name="348 Flecha abajo"/>
          <p:cNvSpPr/>
          <p:nvPr/>
        </p:nvSpPr>
        <p:spPr>
          <a:xfrm>
            <a:off x="7272914" y="556845"/>
            <a:ext cx="475757" cy="57090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50" name="349 Elipse"/>
          <p:cNvSpPr/>
          <p:nvPr/>
        </p:nvSpPr>
        <p:spPr>
          <a:xfrm>
            <a:off x="8242571" y="542285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353" name="352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54" name="353 CuadroTexto"/>
          <p:cNvSpPr txBox="1"/>
          <p:nvPr/>
        </p:nvSpPr>
        <p:spPr>
          <a:xfrm>
            <a:off x="-160641" y="2031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PLANEAMIENTO TÚNELES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7403992" y="1285860"/>
            <a:ext cx="1805324" cy="769290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dirty="0" smtClean="0">
                <a:ln w="17780" cmpd="sng">
                  <a:solidFill>
                    <a:srgbClr val="00FF0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Trinchera</a:t>
            </a:r>
          </a:p>
          <a:p>
            <a:r>
              <a:rPr lang="es-VE" sz="2100" dirty="0" smtClean="0">
                <a:ln w="17780" cmpd="sng">
                  <a:solidFill>
                    <a:srgbClr val="00FF0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12 de Octubre</a:t>
            </a:r>
            <a:endParaRPr lang="es-VE" sz="2100" dirty="0">
              <a:ln w="17780" cmpd="sng">
                <a:solidFill>
                  <a:srgbClr val="00FF0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7" name="76 CuadroTexto"/>
          <p:cNvSpPr txBox="1"/>
          <p:nvPr/>
        </p:nvSpPr>
        <p:spPr>
          <a:xfrm>
            <a:off x="1512692" y="2638211"/>
            <a:ext cx="2183056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dirty="0" smtClean="0">
                <a:ln w="17780" cmpd="sng">
                  <a:solidFill>
                    <a:srgbClr val="00FF0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Trinchera </a:t>
            </a:r>
            <a:r>
              <a:rPr lang="es-VE" sz="2100" dirty="0" err="1" smtClean="0">
                <a:ln w="17780" cmpd="sng">
                  <a:solidFill>
                    <a:srgbClr val="00FF00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Albrook</a:t>
            </a:r>
            <a:endParaRPr lang="es-VE" sz="2100" dirty="0">
              <a:ln w="17780" cmpd="sng">
                <a:solidFill>
                  <a:srgbClr val="00FF00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1183609" y="3071810"/>
            <a:ext cx="1130716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Albrook</a:t>
            </a:r>
            <a:endParaRPr lang="es-VE" sz="2100" b="1" dirty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0" name="79 Rectángulo"/>
          <p:cNvSpPr/>
          <p:nvPr/>
        </p:nvSpPr>
        <p:spPr>
          <a:xfrm>
            <a:off x="142844" y="857232"/>
            <a:ext cx="6072230" cy="1857388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5" name="74 CuadroTexto"/>
          <p:cNvSpPr txBox="1"/>
          <p:nvPr/>
        </p:nvSpPr>
        <p:spPr>
          <a:xfrm>
            <a:off x="142844" y="840988"/>
            <a:ext cx="5836684" cy="399958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EXCAVACIÓN DE TRINCHERAS PARA MONTAJE DE LOS TBM</a:t>
            </a:r>
            <a:endParaRPr lang="es-VE" b="1" dirty="0">
              <a:ln w="17780" cmpd="sng">
                <a:noFill/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9" name="78 CuadroTexto"/>
          <p:cNvSpPr txBox="1"/>
          <p:nvPr/>
        </p:nvSpPr>
        <p:spPr>
          <a:xfrm>
            <a:off x="142844" y="1247319"/>
            <a:ext cx="4579353" cy="1437422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>
              <a:lnSpc>
                <a:spcPts val="17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TÚNEL ESCUDO:</a:t>
            </a:r>
          </a:p>
          <a:p>
            <a:pPr>
              <a:lnSpc>
                <a:spcPts val="1700"/>
              </a:lnSpc>
              <a:tabLst>
                <a:tab pos="357188" algn="l"/>
              </a:tabLst>
            </a:pPr>
            <a:endParaRPr lang="es-VE" b="1" dirty="0" smtClean="0">
              <a:ln w="17780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>
              <a:lnSpc>
                <a:spcPts val="17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2 TBM HERRENKNECHT EPB-9370</a:t>
            </a:r>
          </a:p>
          <a:p>
            <a:pPr>
              <a:lnSpc>
                <a:spcPts val="17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DIÁMETRO  EXTERNO: 9.37M</a:t>
            </a:r>
          </a:p>
          <a:p>
            <a:pPr>
              <a:lnSpc>
                <a:spcPts val="17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VELOCIDAD MEDIA: 14M/DÍA = 9.3 A/DÍA</a:t>
            </a:r>
          </a:p>
          <a:p>
            <a:pPr>
              <a:lnSpc>
                <a:spcPts val="17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ANILLOS: 1.5 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8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4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4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4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42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42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3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6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3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48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68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72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68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73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67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9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18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23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13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9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16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18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9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23" grpId="0" animBg="1"/>
      <p:bldP spid="324" grpId="0" animBg="1"/>
      <p:bldP spid="327" grpId="0"/>
      <p:bldP spid="328" grpId="0"/>
      <p:bldP spid="330" grpId="0"/>
      <p:bldP spid="348" grpId="0" animBg="1"/>
      <p:bldP spid="349" grpId="0" animBg="1"/>
      <p:bldP spid="80" grpId="0" animBg="1"/>
      <p:bldP spid="75" grpId="0"/>
      <p:bldP spid="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354 Rectángulo"/>
          <p:cNvSpPr/>
          <p:nvPr/>
        </p:nvSpPr>
        <p:spPr>
          <a:xfrm flipH="1">
            <a:off x="0" y="4714884"/>
            <a:ext cx="9144000" cy="2143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6" tIns="37033" rIns="74066" bIns="37033" rtlCol="0" anchor="ctr"/>
          <a:lstStyle/>
          <a:p>
            <a:pPr algn="ctr"/>
            <a:endParaRPr lang="es-VE"/>
          </a:p>
        </p:txBody>
      </p:sp>
      <p:sp>
        <p:nvSpPr>
          <p:cNvPr id="305" name="304 CuadroTexto"/>
          <p:cNvSpPr txBox="1"/>
          <p:nvPr/>
        </p:nvSpPr>
        <p:spPr>
          <a:xfrm>
            <a:off x="7497329" y="983078"/>
            <a:ext cx="1767786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San Miguelito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/>
          <a:srcRect l="24635" t="1851" r="-300" b="43460"/>
          <a:stretch>
            <a:fillRect/>
          </a:stretch>
        </p:blipFill>
        <p:spPr bwMode="auto">
          <a:xfrm>
            <a:off x="0" y="785560"/>
            <a:ext cx="921549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6" name="75 Conector recto"/>
          <p:cNvCxnSpPr/>
          <p:nvPr/>
        </p:nvCxnSpPr>
        <p:spPr>
          <a:xfrm rot="10800000">
            <a:off x="0" y="6311914"/>
            <a:ext cx="9144000" cy="0"/>
          </a:xfrm>
          <a:prstGeom prst="line">
            <a:avLst/>
          </a:prstGeom>
          <a:ln w="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76 Rectángulo"/>
          <p:cNvSpPr/>
          <p:nvPr/>
        </p:nvSpPr>
        <p:spPr>
          <a:xfrm flipH="1">
            <a:off x="0" y="714356"/>
            <a:ext cx="9144000" cy="500066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86" name="85 Forma libre"/>
          <p:cNvSpPr/>
          <p:nvPr/>
        </p:nvSpPr>
        <p:spPr>
          <a:xfrm>
            <a:off x="4069566" y="4647413"/>
            <a:ext cx="518144" cy="880931"/>
          </a:xfrm>
          <a:custGeom>
            <a:avLst/>
            <a:gdLst>
              <a:gd name="connsiteX0" fmla="*/ 0 w 405161"/>
              <a:gd name="connsiteY0" fmla="*/ 672791 h 672791"/>
              <a:gd name="connsiteX1" fmla="*/ 271347 w 405161"/>
              <a:gd name="connsiteY1" fmla="*/ 167269 h 672791"/>
              <a:gd name="connsiteX2" fmla="*/ 405161 w 405161"/>
              <a:gd name="connsiteY2" fmla="*/ 0 h 672791"/>
              <a:gd name="connsiteX0" fmla="*/ 0 w 405161"/>
              <a:gd name="connsiteY0" fmla="*/ 672791 h 672791"/>
              <a:gd name="connsiteX1" fmla="*/ 271347 w 405161"/>
              <a:gd name="connsiteY1" fmla="*/ 167269 h 672791"/>
              <a:gd name="connsiteX2" fmla="*/ 405161 w 405161"/>
              <a:gd name="connsiteY2" fmla="*/ 0 h 672791"/>
              <a:gd name="connsiteX0" fmla="*/ 0 w 380992"/>
              <a:gd name="connsiteY0" fmla="*/ 674299 h 674299"/>
              <a:gd name="connsiteX1" fmla="*/ 271347 w 380992"/>
              <a:gd name="connsiteY1" fmla="*/ 168777 h 674299"/>
              <a:gd name="connsiteX2" fmla="*/ 380992 w 380992"/>
              <a:gd name="connsiteY2" fmla="*/ 0 h 674299"/>
              <a:gd name="connsiteX0" fmla="*/ 0 w 389013"/>
              <a:gd name="connsiteY0" fmla="*/ 670288 h 670288"/>
              <a:gd name="connsiteX1" fmla="*/ 271347 w 389013"/>
              <a:gd name="connsiteY1" fmla="*/ 164766 h 670288"/>
              <a:gd name="connsiteX2" fmla="*/ 389013 w 389013"/>
              <a:gd name="connsiteY2" fmla="*/ 0 h 67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013" h="670288">
                <a:moveTo>
                  <a:pt x="0" y="670288"/>
                </a:moveTo>
                <a:cubicBezTo>
                  <a:pt x="101910" y="473593"/>
                  <a:pt x="206512" y="276481"/>
                  <a:pt x="271347" y="164766"/>
                </a:cubicBezTo>
                <a:cubicBezTo>
                  <a:pt x="336182" y="53051"/>
                  <a:pt x="355869" y="27568"/>
                  <a:pt x="389013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87" name="86 Forma libre"/>
          <p:cNvSpPr/>
          <p:nvPr/>
        </p:nvSpPr>
        <p:spPr>
          <a:xfrm>
            <a:off x="4568438" y="4272903"/>
            <a:ext cx="625698" cy="387087"/>
          </a:xfrm>
          <a:custGeom>
            <a:avLst/>
            <a:gdLst>
              <a:gd name="connsiteX0" fmla="*/ 0 w 453483"/>
              <a:gd name="connsiteY0" fmla="*/ 282497 h 282497"/>
              <a:gd name="connsiteX1" fmla="*/ 327103 w 453483"/>
              <a:gd name="connsiteY1" fmla="*/ 141249 h 282497"/>
              <a:gd name="connsiteX2" fmla="*/ 453483 w 453483"/>
              <a:gd name="connsiteY2" fmla="*/ 0 h 282497"/>
              <a:gd name="connsiteX0" fmla="*/ 0 w 469517"/>
              <a:gd name="connsiteY0" fmla="*/ 294574 h 294574"/>
              <a:gd name="connsiteX1" fmla="*/ 343137 w 469517"/>
              <a:gd name="connsiteY1" fmla="*/ 141249 h 294574"/>
              <a:gd name="connsiteX2" fmla="*/ 469517 w 469517"/>
              <a:gd name="connsiteY2" fmla="*/ 0 h 294574"/>
              <a:gd name="connsiteX0" fmla="*/ 0 w 469517"/>
              <a:gd name="connsiteY0" fmla="*/ 294574 h 294574"/>
              <a:gd name="connsiteX1" fmla="*/ 128661 w 469517"/>
              <a:gd name="connsiteY1" fmla="*/ 215482 h 294574"/>
              <a:gd name="connsiteX2" fmla="*/ 343137 w 469517"/>
              <a:gd name="connsiteY2" fmla="*/ 141249 h 294574"/>
              <a:gd name="connsiteX3" fmla="*/ 469517 w 469517"/>
              <a:gd name="connsiteY3" fmla="*/ 0 h 29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517" h="294574">
                <a:moveTo>
                  <a:pt x="0" y="294574"/>
                </a:moveTo>
                <a:cubicBezTo>
                  <a:pt x="1401" y="294094"/>
                  <a:pt x="71472" y="241036"/>
                  <a:pt x="128661" y="215482"/>
                </a:cubicBezTo>
                <a:cubicBezTo>
                  <a:pt x="185850" y="189928"/>
                  <a:pt x="286328" y="177163"/>
                  <a:pt x="343137" y="141249"/>
                </a:cubicBezTo>
                <a:cubicBezTo>
                  <a:pt x="399946" y="105335"/>
                  <a:pt x="444117" y="47083"/>
                  <a:pt x="469517" y="0"/>
                </a:cubicBezTo>
              </a:path>
            </a:pathLst>
          </a:cu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88" name="87 Forma libre"/>
          <p:cNvSpPr/>
          <p:nvPr/>
        </p:nvSpPr>
        <p:spPr>
          <a:xfrm>
            <a:off x="5440170" y="3401283"/>
            <a:ext cx="1168363" cy="504807"/>
          </a:xfrm>
          <a:custGeom>
            <a:avLst/>
            <a:gdLst>
              <a:gd name="connsiteX0" fmla="*/ 0 w 877186"/>
              <a:gd name="connsiteY0" fmla="*/ 384100 h 384100"/>
              <a:gd name="connsiteX1" fmla="*/ 132907 w 877186"/>
              <a:gd name="connsiteY1" fmla="*/ 190056 h 384100"/>
              <a:gd name="connsiteX2" fmla="*/ 316318 w 877186"/>
              <a:gd name="connsiteY2" fmla="*/ 57149 h 384100"/>
              <a:gd name="connsiteX3" fmla="*/ 475807 w 877186"/>
              <a:gd name="connsiteY3" fmla="*/ 9303 h 384100"/>
              <a:gd name="connsiteX4" fmla="*/ 752253 w 877186"/>
              <a:gd name="connsiteY4" fmla="*/ 1328 h 384100"/>
              <a:gd name="connsiteX5" fmla="*/ 877186 w 877186"/>
              <a:gd name="connsiteY5" fmla="*/ 9303 h 3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7186" h="384100">
                <a:moveTo>
                  <a:pt x="0" y="384100"/>
                </a:moveTo>
                <a:cubicBezTo>
                  <a:pt x="40093" y="314324"/>
                  <a:pt x="80187" y="244548"/>
                  <a:pt x="132907" y="190056"/>
                </a:cubicBezTo>
                <a:cubicBezTo>
                  <a:pt x="185627" y="135564"/>
                  <a:pt x="259168" y="87275"/>
                  <a:pt x="316318" y="57149"/>
                </a:cubicBezTo>
                <a:cubicBezTo>
                  <a:pt x="373468" y="27024"/>
                  <a:pt x="403151" y="18607"/>
                  <a:pt x="475807" y="9303"/>
                </a:cubicBezTo>
                <a:cubicBezTo>
                  <a:pt x="548463" y="0"/>
                  <a:pt x="685357" y="1328"/>
                  <a:pt x="752253" y="1328"/>
                </a:cubicBezTo>
                <a:cubicBezTo>
                  <a:pt x="819149" y="1328"/>
                  <a:pt x="848167" y="5315"/>
                  <a:pt x="877186" y="9303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89" name="88 Forma libre"/>
          <p:cNvSpPr/>
          <p:nvPr/>
        </p:nvSpPr>
        <p:spPr>
          <a:xfrm>
            <a:off x="6725369" y="3175951"/>
            <a:ext cx="835557" cy="241050"/>
          </a:xfrm>
          <a:custGeom>
            <a:avLst/>
            <a:gdLst>
              <a:gd name="connsiteX0" fmla="*/ 0 w 627321"/>
              <a:gd name="connsiteY0" fmla="*/ 183412 h 183412"/>
              <a:gd name="connsiteX1" fmla="*/ 202019 w 627321"/>
              <a:gd name="connsiteY1" fmla="*/ 178095 h 183412"/>
              <a:gd name="connsiteX2" fmla="*/ 398721 w 627321"/>
              <a:gd name="connsiteY2" fmla="*/ 154172 h 183412"/>
              <a:gd name="connsiteX3" fmla="*/ 526312 w 627321"/>
              <a:gd name="connsiteY3" fmla="*/ 82402 h 183412"/>
              <a:gd name="connsiteX4" fmla="*/ 627321 w 627321"/>
              <a:gd name="connsiteY4" fmla="*/ 0 h 18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21" h="183412">
                <a:moveTo>
                  <a:pt x="0" y="183412"/>
                </a:moveTo>
                <a:cubicBezTo>
                  <a:pt x="67783" y="183190"/>
                  <a:pt x="135566" y="182968"/>
                  <a:pt x="202019" y="178095"/>
                </a:cubicBezTo>
                <a:cubicBezTo>
                  <a:pt x="268472" y="173222"/>
                  <a:pt x="344672" y="170121"/>
                  <a:pt x="398721" y="154172"/>
                </a:cubicBezTo>
                <a:cubicBezTo>
                  <a:pt x="452770" y="138223"/>
                  <a:pt x="488212" y="108097"/>
                  <a:pt x="526312" y="82402"/>
                </a:cubicBezTo>
                <a:cubicBezTo>
                  <a:pt x="564412" y="56707"/>
                  <a:pt x="595866" y="28353"/>
                  <a:pt x="627321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0" name="89 Forma libre"/>
          <p:cNvSpPr/>
          <p:nvPr/>
        </p:nvSpPr>
        <p:spPr>
          <a:xfrm>
            <a:off x="7642357" y="2120922"/>
            <a:ext cx="297992" cy="985159"/>
          </a:xfrm>
          <a:custGeom>
            <a:avLst/>
            <a:gdLst>
              <a:gd name="connsiteX0" fmla="*/ 0 w 223727"/>
              <a:gd name="connsiteY0" fmla="*/ 749595 h 749595"/>
              <a:gd name="connsiteX1" fmla="*/ 138224 w 223727"/>
              <a:gd name="connsiteY1" fmla="*/ 643270 h 749595"/>
              <a:gd name="connsiteX2" fmla="*/ 196703 w 223727"/>
              <a:gd name="connsiteY2" fmla="*/ 568842 h 749595"/>
              <a:gd name="connsiteX3" fmla="*/ 220626 w 223727"/>
              <a:gd name="connsiteY3" fmla="*/ 470491 h 749595"/>
              <a:gd name="connsiteX4" fmla="*/ 178096 w 223727"/>
              <a:gd name="connsiteY4" fmla="*/ 337584 h 749595"/>
              <a:gd name="connsiteX5" fmla="*/ 119617 w 223727"/>
              <a:gd name="connsiteY5" fmla="*/ 191386 h 749595"/>
              <a:gd name="connsiteX6" fmla="*/ 116959 w 223727"/>
              <a:gd name="connsiteY6" fmla="*/ 77086 h 749595"/>
              <a:gd name="connsiteX7" fmla="*/ 140882 w 223727"/>
              <a:gd name="connsiteY7" fmla="*/ 0 h 74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727" h="749595">
                <a:moveTo>
                  <a:pt x="0" y="749595"/>
                </a:moveTo>
                <a:cubicBezTo>
                  <a:pt x="52720" y="711495"/>
                  <a:pt x="105440" y="673395"/>
                  <a:pt x="138224" y="643270"/>
                </a:cubicBezTo>
                <a:cubicBezTo>
                  <a:pt x="171008" y="613145"/>
                  <a:pt x="182969" y="597638"/>
                  <a:pt x="196703" y="568842"/>
                </a:cubicBezTo>
                <a:cubicBezTo>
                  <a:pt x="210437" y="540046"/>
                  <a:pt x="223727" y="509034"/>
                  <a:pt x="220626" y="470491"/>
                </a:cubicBezTo>
                <a:cubicBezTo>
                  <a:pt x="217525" y="431948"/>
                  <a:pt x="194931" y="384101"/>
                  <a:pt x="178096" y="337584"/>
                </a:cubicBezTo>
                <a:cubicBezTo>
                  <a:pt x="161261" y="291067"/>
                  <a:pt x="129807" y="234802"/>
                  <a:pt x="119617" y="191386"/>
                </a:cubicBezTo>
                <a:cubicBezTo>
                  <a:pt x="109428" y="147970"/>
                  <a:pt x="113415" y="108984"/>
                  <a:pt x="116959" y="77086"/>
                </a:cubicBezTo>
                <a:cubicBezTo>
                  <a:pt x="120503" y="45188"/>
                  <a:pt x="130692" y="22594"/>
                  <a:pt x="140882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1" name="90 Forma libre"/>
          <p:cNvSpPr/>
          <p:nvPr/>
        </p:nvSpPr>
        <p:spPr>
          <a:xfrm>
            <a:off x="7876029" y="1520043"/>
            <a:ext cx="354640" cy="534501"/>
          </a:xfrm>
          <a:custGeom>
            <a:avLst/>
            <a:gdLst>
              <a:gd name="connsiteX0" fmla="*/ 0 w 266257"/>
              <a:gd name="connsiteY0" fmla="*/ 406695 h 406695"/>
              <a:gd name="connsiteX1" fmla="*/ 108983 w 266257"/>
              <a:gd name="connsiteY1" fmla="*/ 316319 h 406695"/>
              <a:gd name="connsiteX2" fmla="*/ 196702 w 266257"/>
              <a:gd name="connsiteY2" fmla="*/ 252523 h 406695"/>
              <a:gd name="connsiteX3" fmla="*/ 257839 w 266257"/>
              <a:gd name="connsiteY3" fmla="*/ 178095 h 406695"/>
              <a:gd name="connsiteX4" fmla="*/ 247207 w 266257"/>
              <a:gd name="connsiteY4" fmla="*/ 66453 h 406695"/>
              <a:gd name="connsiteX5" fmla="*/ 223283 w 266257"/>
              <a:gd name="connsiteY5" fmla="*/ 0 h 40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57" h="406695">
                <a:moveTo>
                  <a:pt x="0" y="406695"/>
                </a:moveTo>
                <a:cubicBezTo>
                  <a:pt x="38099" y="374354"/>
                  <a:pt x="76199" y="342014"/>
                  <a:pt x="108983" y="316319"/>
                </a:cubicBezTo>
                <a:cubicBezTo>
                  <a:pt x="141767" y="290624"/>
                  <a:pt x="171893" y="275560"/>
                  <a:pt x="196702" y="252523"/>
                </a:cubicBezTo>
                <a:cubicBezTo>
                  <a:pt x="221511" y="229486"/>
                  <a:pt x="249421" y="209107"/>
                  <a:pt x="257839" y="178095"/>
                </a:cubicBezTo>
                <a:cubicBezTo>
                  <a:pt x="266257" y="147083"/>
                  <a:pt x="252966" y="96136"/>
                  <a:pt x="247207" y="66453"/>
                </a:cubicBezTo>
                <a:cubicBezTo>
                  <a:pt x="241448" y="36771"/>
                  <a:pt x="223283" y="0"/>
                  <a:pt x="223283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2" name="91 Forma libre"/>
          <p:cNvSpPr/>
          <p:nvPr/>
        </p:nvSpPr>
        <p:spPr>
          <a:xfrm>
            <a:off x="8100262" y="1212619"/>
            <a:ext cx="41305" cy="206114"/>
          </a:xfrm>
          <a:custGeom>
            <a:avLst/>
            <a:gdLst>
              <a:gd name="connsiteX0" fmla="*/ 31011 w 31011"/>
              <a:gd name="connsiteY0" fmla="*/ 156830 h 156830"/>
              <a:gd name="connsiteX1" fmla="*/ 1772 w 31011"/>
              <a:gd name="connsiteY1" fmla="*/ 66453 h 156830"/>
              <a:gd name="connsiteX2" fmla="*/ 20379 w 31011"/>
              <a:gd name="connsiteY2" fmla="*/ 0 h 15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11" h="156830">
                <a:moveTo>
                  <a:pt x="31011" y="156830"/>
                </a:moveTo>
                <a:cubicBezTo>
                  <a:pt x="17277" y="124710"/>
                  <a:pt x="3544" y="92591"/>
                  <a:pt x="1772" y="66453"/>
                </a:cubicBezTo>
                <a:cubicBezTo>
                  <a:pt x="0" y="40315"/>
                  <a:pt x="10189" y="20157"/>
                  <a:pt x="20379" y="0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3" name="92 Elipse"/>
          <p:cNvSpPr/>
          <p:nvPr/>
        </p:nvSpPr>
        <p:spPr>
          <a:xfrm>
            <a:off x="8037157" y="1369797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4" name="93 Elipse"/>
          <p:cNvSpPr/>
          <p:nvPr/>
        </p:nvSpPr>
        <p:spPr>
          <a:xfrm>
            <a:off x="7751701" y="2027013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5" name="94 Elipse"/>
          <p:cNvSpPr/>
          <p:nvPr/>
        </p:nvSpPr>
        <p:spPr>
          <a:xfrm>
            <a:off x="7508291" y="3071680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6" name="95 Elipse"/>
          <p:cNvSpPr/>
          <p:nvPr/>
        </p:nvSpPr>
        <p:spPr>
          <a:xfrm>
            <a:off x="6580878" y="3336288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97" name="96 Elipse"/>
          <p:cNvSpPr/>
          <p:nvPr/>
        </p:nvSpPr>
        <p:spPr>
          <a:xfrm>
            <a:off x="3943892" y="5486218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113" name="112 CuadroTexto"/>
          <p:cNvSpPr txBox="1"/>
          <p:nvPr/>
        </p:nvSpPr>
        <p:spPr>
          <a:xfrm>
            <a:off x="5249331" y="4011136"/>
            <a:ext cx="1830900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12 de Octubre</a:t>
            </a:r>
          </a:p>
        </p:txBody>
      </p:sp>
      <p:sp>
        <p:nvSpPr>
          <p:cNvPr id="114" name="113 CuadroTexto"/>
          <p:cNvSpPr txBox="1"/>
          <p:nvPr/>
        </p:nvSpPr>
        <p:spPr>
          <a:xfrm>
            <a:off x="5961463" y="3479512"/>
            <a:ext cx="1800668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Pueblo Nuevo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7430237" y="3200107"/>
            <a:ext cx="1786985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San Miguelito</a:t>
            </a:r>
          </a:p>
        </p:txBody>
      </p:sp>
      <p:sp>
        <p:nvSpPr>
          <p:cNvPr id="116" name="115 CuadroTexto"/>
          <p:cNvSpPr txBox="1"/>
          <p:nvPr/>
        </p:nvSpPr>
        <p:spPr>
          <a:xfrm>
            <a:off x="5961565" y="1839237"/>
            <a:ext cx="180707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Pan de Azúcar</a:t>
            </a:r>
          </a:p>
        </p:txBody>
      </p:sp>
      <p:sp>
        <p:nvSpPr>
          <p:cNvPr id="117" name="116 CuadroTexto"/>
          <p:cNvSpPr txBox="1"/>
          <p:nvPr/>
        </p:nvSpPr>
        <p:spPr>
          <a:xfrm>
            <a:off x="6681659" y="1182022"/>
            <a:ext cx="1362627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 algn="r"/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Los Andes</a:t>
            </a:r>
          </a:p>
        </p:txBody>
      </p:sp>
      <p:sp>
        <p:nvSpPr>
          <p:cNvPr id="120" name="119 Rectángulo"/>
          <p:cNvSpPr/>
          <p:nvPr/>
        </p:nvSpPr>
        <p:spPr>
          <a:xfrm>
            <a:off x="149268" y="6495678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121" name="120 Rectángulo"/>
          <p:cNvSpPr/>
          <p:nvPr/>
        </p:nvSpPr>
        <p:spPr>
          <a:xfrm>
            <a:off x="1005631" y="6495678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122" name="121 Rectángulo"/>
          <p:cNvSpPr/>
          <p:nvPr/>
        </p:nvSpPr>
        <p:spPr>
          <a:xfrm>
            <a:off x="2147448" y="6495678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123" name="122 Rectángulo"/>
          <p:cNvSpPr/>
          <p:nvPr/>
        </p:nvSpPr>
        <p:spPr>
          <a:xfrm>
            <a:off x="3098963" y="6495678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cxnSp>
        <p:nvCxnSpPr>
          <p:cNvPr id="124" name="123 Conector recto"/>
          <p:cNvCxnSpPr>
            <a:endCxn id="120" idx="2"/>
          </p:cNvCxnSpPr>
          <p:nvPr/>
        </p:nvCxnSpPr>
        <p:spPr>
          <a:xfrm rot="16200000" flipH="1">
            <a:off x="-88611" y="6400526"/>
            <a:ext cx="2115" cy="7612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124 Conector recto"/>
          <p:cNvCxnSpPr>
            <a:stCxn id="120" idx="2"/>
            <a:endCxn id="121" idx="2"/>
          </p:cNvCxnSpPr>
          <p:nvPr/>
        </p:nvCxnSpPr>
        <p:spPr>
          <a:xfrm rot="16200000" flipH="1">
            <a:off x="720176" y="6352950"/>
            <a:ext cx="2115" cy="8563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125 Conector recto"/>
          <p:cNvCxnSpPr>
            <a:stCxn id="121" idx="2"/>
            <a:endCxn id="122" idx="2"/>
          </p:cNvCxnSpPr>
          <p:nvPr/>
        </p:nvCxnSpPr>
        <p:spPr>
          <a:xfrm rot="16200000" flipH="1">
            <a:off x="1719268" y="6210223"/>
            <a:ext cx="2115" cy="11418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126 Conector recto"/>
          <p:cNvCxnSpPr>
            <a:stCxn id="122" idx="2"/>
            <a:endCxn id="123" idx="2"/>
          </p:cNvCxnSpPr>
          <p:nvPr/>
        </p:nvCxnSpPr>
        <p:spPr>
          <a:xfrm rot="16200000" flipH="1">
            <a:off x="2765934" y="6305375"/>
            <a:ext cx="2115" cy="95151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127 Conector recto"/>
          <p:cNvCxnSpPr>
            <a:stCxn id="157" idx="3"/>
            <a:endCxn id="153" idx="1"/>
          </p:cNvCxnSpPr>
          <p:nvPr/>
        </p:nvCxnSpPr>
        <p:spPr>
          <a:xfrm>
            <a:off x="5858357" y="6143306"/>
            <a:ext cx="404393" cy="21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128 Conector recto"/>
          <p:cNvCxnSpPr>
            <a:stCxn id="153" idx="3"/>
            <a:endCxn id="154" idx="1"/>
          </p:cNvCxnSpPr>
          <p:nvPr/>
        </p:nvCxnSpPr>
        <p:spPr>
          <a:xfrm>
            <a:off x="6548204" y="6143306"/>
            <a:ext cx="404393" cy="21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"/>
          <p:cNvCxnSpPr>
            <a:stCxn id="154" idx="3"/>
            <a:endCxn id="155" idx="1"/>
          </p:cNvCxnSpPr>
          <p:nvPr/>
        </p:nvCxnSpPr>
        <p:spPr>
          <a:xfrm>
            <a:off x="7238051" y="6143306"/>
            <a:ext cx="404393" cy="21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"/>
          <p:cNvCxnSpPr>
            <a:stCxn id="155" idx="3"/>
            <a:endCxn id="156" idx="1"/>
          </p:cNvCxnSpPr>
          <p:nvPr/>
        </p:nvCxnSpPr>
        <p:spPr>
          <a:xfrm>
            <a:off x="7927898" y="6143306"/>
            <a:ext cx="404396" cy="21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"/>
          <p:cNvCxnSpPr>
            <a:stCxn id="156" idx="3"/>
          </p:cNvCxnSpPr>
          <p:nvPr/>
        </p:nvCxnSpPr>
        <p:spPr>
          <a:xfrm>
            <a:off x="8617746" y="6143306"/>
            <a:ext cx="190303" cy="21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132 Rectángulo"/>
          <p:cNvSpPr/>
          <p:nvPr/>
        </p:nvSpPr>
        <p:spPr>
          <a:xfrm>
            <a:off x="3955326" y="6495678"/>
            <a:ext cx="285454" cy="285454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cxnSp>
        <p:nvCxnSpPr>
          <p:cNvPr id="135" name="134 Conector recto"/>
          <p:cNvCxnSpPr>
            <a:stCxn id="133" idx="2"/>
          </p:cNvCxnSpPr>
          <p:nvPr/>
        </p:nvCxnSpPr>
        <p:spPr>
          <a:xfrm rot="16200000" flipH="1">
            <a:off x="4359718" y="6519466"/>
            <a:ext cx="3" cy="5233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137 CuadroTexto"/>
          <p:cNvSpPr txBox="1"/>
          <p:nvPr/>
        </p:nvSpPr>
        <p:spPr>
          <a:xfrm>
            <a:off x="1386238" y="6048155"/>
            <a:ext cx="1881459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rgbClr val="FFFF00"/>
                </a:solidFill>
              </a:rPr>
              <a:t>4,000  +  3,000</a:t>
            </a:r>
          </a:p>
        </p:txBody>
      </p:sp>
      <p:sp>
        <p:nvSpPr>
          <p:cNvPr id="139" name="138 CuadroTexto"/>
          <p:cNvSpPr txBox="1"/>
          <p:nvPr/>
        </p:nvSpPr>
        <p:spPr>
          <a:xfrm>
            <a:off x="6809870" y="6431237"/>
            <a:ext cx="871553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chemeClr val="bg1"/>
                </a:solidFill>
              </a:rPr>
              <a:t>5,000</a:t>
            </a:r>
          </a:p>
        </p:txBody>
      </p:sp>
      <p:sp>
        <p:nvSpPr>
          <p:cNvPr id="140" name="139 CuadroTexto"/>
          <p:cNvSpPr txBox="1"/>
          <p:nvPr/>
        </p:nvSpPr>
        <p:spPr>
          <a:xfrm>
            <a:off x="4339679" y="6048155"/>
            <a:ext cx="66231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rgbClr val="00FF00"/>
                </a:solidFill>
              </a:rPr>
              <a:t>500</a:t>
            </a:r>
          </a:p>
        </p:txBody>
      </p:sp>
      <p:sp>
        <p:nvSpPr>
          <p:cNvPr id="141" name="140 CuadroTexto"/>
          <p:cNvSpPr txBox="1"/>
          <p:nvPr/>
        </p:nvSpPr>
        <p:spPr>
          <a:xfrm>
            <a:off x="5100891" y="6431237"/>
            <a:ext cx="662312" cy="45093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>
                <a:solidFill>
                  <a:schemeClr val="accent6">
                    <a:lumMod val="75000"/>
                  </a:schemeClr>
                </a:solidFill>
              </a:rPr>
              <a:t>120</a:t>
            </a:r>
          </a:p>
        </p:txBody>
      </p:sp>
      <p:cxnSp>
        <p:nvCxnSpPr>
          <p:cNvPr id="142" name="141 Conector recto"/>
          <p:cNvCxnSpPr/>
          <p:nvPr/>
        </p:nvCxnSpPr>
        <p:spPr>
          <a:xfrm flipV="1">
            <a:off x="4586034" y="6412090"/>
            <a:ext cx="481200" cy="378635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45 Grupo"/>
          <p:cNvGrpSpPr/>
          <p:nvPr/>
        </p:nvGrpSpPr>
        <p:grpSpPr>
          <a:xfrm>
            <a:off x="5061272" y="6133379"/>
            <a:ext cx="527775" cy="285213"/>
            <a:chOff x="5969251" y="6280220"/>
            <a:chExt cx="396244" cy="214132"/>
          </a:xfrm>
        </p:grpSpPr>
        <p:cxnSp>
          <p:nvCxnSpPr>
            <p:cNvPr id="144" name="143 Conector recto"/>
            <p:cNvCxnSpPr/>
            <p:nvPr/>
          </p:nvCxnSpPr>
          <p:spPr>
            <a:xfrm flipV="1">
              <a:off x="6239009" y="6281988"/>
              <a:ext cx="126486" cy="226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144 Conector recto"/>
            <p:cNvCxnSpPr/>
            <p:nvPr/>
          </p:nvCxnSpPr>
          <p:spPr>
            <a:xfrm flipV="1">
              <a:off x="5969251" y="6280220"/>
              <a:ext cx="280824" cy="214132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244 Grupo"/>
          <p:cNvGrpSpPr/>
          <p:nvPr/>
        </p:nvGrpSpPr>
        <p:grpSpPr>
          <a:xfrm>
            <a:off x="5193146" y="4021375"/>
            <a:ext cx="165590" cy="262055"/>
            <a:chOff x="6151545" y="2161219"/>
            <a:chExt cx="124322" cy="196746"/>
          </a:xfrm>
        </p:grpSpPr>
        <p:sp>
          <p:nvSpPr>
            <p:cNvPr id="148" name="147 Forma libre"/>
            <p:cNvSpPr/>
            <p:nvPr/>
          </p:nvSpPr>
          <p:spPr>
            <a:xfrm>
              <a:off x="6206756" y="2161219"/>
              <a:ext cx="69111" cy="107537"/>
            </a:xfrm>
            <a:custGeom>
              <a:avLst/>
              <a:gdLst>
                <a:gd name="connsiteX0" fmla="*/ 0 w 69111"/>
                <a:gd name="connsiteY0" fmla="*/ 108984 h 108984"/>
                <a:gd name="connsiteX1" fmla="*/ 69111 w 69111"/>
                <a:gd name="connsiteY1" fmla="*/ 0 h 10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111" h="108984">
                  <a:moveTo>
                    <a:pt x="0" y="108984"/>
                  </a:moveTo>
                  <a:lnTo>
                    <a:pt x="69111" y="0"/>
                  </a:lnTo>
                </a:path>
              </a:pathLst>
            </a:cu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49" name="148 Forma libre"/>
            <p:cNvSpPr/>
            <p:nvPr/>
          </p:nvSpPr>
          <p:spPr>
            <a:xfrm>
              <a:off x="6151545" y="2245512"/>
              <a:ext cx="68484" cy="112453"/>
            </a:xfrm>
            <a:custGeom>
              <a:avLst/>
              <a:gdLst>
                <a:gd name="connsiteX0" fmla="*/ 0 w 63190"/>
                <a:gd name="connsiteY0" fmla="*/ 81776 h 81776"/>
                <a:gd name="connsiteX1" fmla="*/ 63190 w 63190"/>
                <a:gd name="connsiteY1" fmla="*/ 0 h 81776"/>
                <a:gd name="connsiteX0" fmla="*/ 0 w 63190"/>
                <a:gd name="connsiteY0" fmla="*/ 81776 h 81776"/>
                <a:gd name="connsiteX1" fmla="*/ 1297 w 63190"/>
                <a:gd name="connsiteY1" fmla="*/ 79161 h 81776"/>
                <a:gd name="connsiteX2" fmla="*/ 63190 w 63190"/>
                <a:gd name="connsiteY2" fmla="*/ 0 h 81776"/>
                <a:gd name="connsiteX0" fmla="*/ 0 w 347520"/>
                <a:gd name="connsiteY0" fmla="*/ 81776 h 377267"/>
                <a:gd name="connsiteX1" fmla="*/ 1297 w 347520"/>
                <a:gd name="connsiteY1" fmla="*/ 79161 h 377267"/>
                <a:gd name="connsiteX2" fmla="*/ 337204 w 347520"/>
                <a:gd name="connsiteY2" fmla="*/ 364073 h 377267"/>
                <a:gd name="connsiteX3" fmla="*/ 63190 w 347520"/>
                <a:gd name="connsiteY3" fmla="*/ 0 h 377267"/>
                <a:gd name="connsiteX0" fmla="*/ 0 w 63190"/>
                <a:gd name="connsiteY0" fmla="*/ 81776 h 81776"/>
                <a:gd name="connsiteX1" fmla="*/ 1297 w 63190"/>
                <a:gd name="connsiteY1" fmla="*/ 79161 h 81776"/>
                <a:gd name="connsiteX2" fmla="*/ 63190 w 63190"/>
                <a:gd name="connsiteY2" fmla="*/ 0 h 81776"/>
                <a:gd name="connsiteX0" fmla="*/ 0 w 63190"/>
                <a:gd name="connsiteY0" fmla="*/ 81776 h 84387"/>
                <a:gd name="connsiteX1" fmla="*/ 1859 w 63190"/>
                <a:gd name="connsiteY1" fmla="*/ 84387 h 84387"/>
                <a:gd name="connsiteX2" fmla="*/ 63190 w 63190"/>
                <a:gd name="connsiteY2" fmla="*/ 0 h 84387"/>
                <a:gd name="connsiteX0" fmla="*/ 0 w 339789"/>
                <a:gd name="connsiteY0" fmla="*/ 81776 h 438694"/>
                <a:gd name="connsiteX1" fmla="*/ 329257 w 339789"/>
                <a:gd name="connsiteY1" fmla="*/ 438694 h 438694"/>
                <a:gd name="connsiteX2" fmla="*/ 63190 w 339789"/>
                <a:gd name="connsiteY2" fmla="*/ 0 h 438694"/>
                <a:gd name="connsiteX0" fmla="*/ 0 w 421684"/>
                <a:gd name="connsiteY0" fmla="*/ 719548 h 719548"/>
                <a:gd name="connsiteX1" fmla="*/ 411152 w 421684"/>
                <a:gd name="connsiteY1" fmla="*/ 438694 h 719548"/>
                <a:gd name="connsiteX2" fmla="*/ 145085 w 421684"/>
                <a:gd name="connsiteY2" fmla="*/ 0 h 719548"/>
                <a:gd name="connsiteX0" fmla="*/ 0 w 421684"/>
                <a:gd name="connsiteY0" fmla="*/ 750873 h 750873"/>
                <a:gd name="connsiteX1" fmla="*/ 411152 w 421684"/>
                <a:gd name="connsiteY1" fmla="*/ 470019 h 750873"/>
                <a:gd name="connsiteX2" fmla="*/ 160294 w 421684"/>
                <a:gd name="connsiteY2" fmla="*/ 0 h 750873"/>
                <a:gd name="connsiteX0" fmla="*/ 0 w 160294"/>
                <a:gd name="connsiteY0" fmla="*/ 750873 h 750873"/>
                <a:gd name="connsiteX1" fmla="*/ 160294 w 160294"/>
                <a:gd name="connsiteY1" fmla="*/ 0 h 750873"/>
                <a:gd name="connsiteX0" fmla="*/ 0 w 78472"/>
                <a:gd name="connsiteY0" fmla="*/ 113054 h 113054"/>
                <a:gd name="connsiteX1" fmla="*/ 78472 w 78472"/>
                <a:gd name="connsiteY1" fmla="*/ 0 h 113054"/>
                <a:gd name="connsiteX0" fmla="*/ 0 w 78472"/>
                <a:gd name="connsiteY0" fmla="*/ 113054 h 113054"/>
                <a:gd name="connsiteX1" fmla="*/ 78472 w 78472"/>
                <a:gd name="connsiteY1" fmla="*/ 0 h 1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472" h="113054">
                  <a:moveTo>
                    <a:pt x="0" y="113054"/>
                  </a:moveTo>
                  <a:lnTo>
                    <a:pt x="78472" y="0"/>
                  </a:lnTo>
                </a:path>
              </a:pathLst>
            </a:custGeom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</p:grpSp>
      <p:cxnSp>
        <p:nvCxnSpPr>
          <p:cNvPr id="150" name="149 Conector recto"/>
          <p:cNvCxnSpPr>
            <a:stCxn id="123" idx="2"/>
            <a:endCxn id="133" idx="2"/>
          </p:cNvCxnSpPr>
          <p:nvPr/>
        </p:nvCxnSpPr>
        <p:spPr>
          <a:xfrm rot="16200000" flipH="1">
            <a:off x="3669871" y="6352950"/>
            <a:ext cx="2115" cy="8563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152 Rectángulo"/>
          <p:cNvSpPr/>
          <p:nvPr/>
        </p:nvSpPr>
        <p:spPr>
          <a:xfrm>
            <a:off x="6262748" y="6048155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4" name="153 Rectángulo"/>
          <p:cNvSpPr/>
          <p:nvPr/>
        </p:nvSpPr>
        <p:spPr>
          <a:xfrm>
            <a:off x="6952595" y="6048155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5" name="154 Rectángulo"/>
          <p:cNvSpPr/>
          <p:nvPr/>
        </p:nvSpPr>
        <p:spPr>
          <a:xfrm>
            <a:off x="7642442" y="6048155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6" name="155 Rectángulo"/>
          <p:cNvSpPr/>
          <p:nvPr/>
        </p:nvSpPr>
        <p:spPr>
          <a:xfrm>
            <a:off x="8332292" y="6048155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7" name="156 Rectángulo"/>
          <p:cNvSpPr/>
          <p:nvPr/>
        </p:nvSpPr>
        <p:spPr>
          <a:xfrm>
            <a:off x="5572900" y="6048155"/>
            <a:ext cx="285454" cy="19030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60" name="159 Elipse"/>
          <p:cNvSpPr/>
          <p:nvPr/>
        </p:nvSpPr>
        <p:spPr>
          <a:xfrm>
            <a:off x="5295906" y="3887550"/>
            <a:ext cx="190302" cy="18777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2" tIns="60885" rIns="121772" bIns="60885" rtlCol="0" anchor="ctr"/>
          <a:lstStyle/>
          <a:p>
            <a:pPr algn="ctr"/>
            <a:endParaRPr lang="es-VE"/>
          </a:p>
        </p:txBody>
      </p:sp>
      <p:sp>
        <p:nvSpPr>
          <p:cNvPr id="162" name="161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3" name="162 CuadroTexto"/>
          <p:cNvSpPr txBox="1"/>
          <p:nvPr/>
        </p:nvSpPr>
        <p:spPr>
          <a:xfrm>
            <a:off x="-160641" y="2031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PLANEAMIENTO VIADUCTO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59 Rectángulo"/>
          <p:cNvSpPr/>
          <p:nvPr/>
        </p:nvSpPr>
        <p:spPr>
          <a:xfrm>
            <a:off x="142844" y="857232"/>
            <a:ext cx="5786478" cy="1714512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1" name="60 CuadroTexto"/>
          <p:cNvSpPr txBox="1"/>
          <p:nvPr/>
        </p:nvSpPr>
        <p:spPr>
          <a:xfrm>
            <a:off x="142844" y="928670"/>
            <a:ext cx="5801418" cy="1584898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pPr>
              <a:lnSpc>
                <a:spcPts val="19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VIADUCTO:</a:t>
            </a:r>
          </a:p>
          <a:p>
            <a:pPr>
              <a:lnSpc>
                <a:spcPts val="1900"/>
              </a:lnSpc>
              <a:tabLst>
                <a:tab pos="357188" algn="l"/>
              </a:tabLst>
            </a:pPr>
            <a:endParaRPr lang="es-VE" b="1" dirty="0" smtClean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>
              <a:lnSpc>
                <a:spcPts val="19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PILOTE ÚNICO:      1 UN/DÍA (2 FRENTES)</a:t>
            </a:r>
          </a:p>
          <a:p>
            <a:pPr>
              <a:lnSpc>
                <a:spcPts val="19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PILA IN SITU:         7 UN/MES (2 FRENTES)</a:t>
            </a:r>
          </a:p>
          <a:p>
            <a:pPr>
              <a:lnSpc>
                <a:spcPts val="19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CAPITEL IN SITU:   7 UN/MES (2 FRENTES)</a:t>
            </a:r>
          </a:p>
          <a:p>
            <a:pPr>
              <a:lnSpc>
                <a:spcPts val="1900"/>
              </a:lnSpc>
              <a:tabLst>
                <a:tab pos="357188" algn="l"/>
              </a:tabLst>
            </a:pPr>
            <a:r>
              <a:rPr lang="es-VE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	VIGA PREFABRICADA DOBLE ‘U’:  2 UN/DÍA (1 FRENTE)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4118320" y="5374070"/>
            <a:ext cx="1426951" cy="446125"/>
          </a:xfrm>
          <a:prstGeom prst="rect">
            <a:avLst/>
          </a:prstGeom>
          <a:noFill/>
        </p:spPr>
        <p:txBody>
          <a:bodyPr wrap="none" lIns="121772" tIns="60885" rIns="121772" bIns="60885" rtlCol="0">
            <a:spAutoFit/>
          </a:bodyPr>
          <a:lstStyle/>
          <a:p>
            <a:r>
              <a:rPr lang="es-VE" sz="21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F. </a:t>
            </a:r>
            <a:r>
              <a:rPr lang="es-VE" sz="2100" b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Córdoba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75465"/>
            <a:ext cx="3571900" cy="2625469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39" grpId="0"/>
      <p:bldP spid="141" grpId="0"/>
      <p:bldP spid="153" grpId="0" animBg="1"/>
      <p:bldP spid="154" grpId="0" animBg="1"/>
      <p:bldP spid="155" grpId="0" animBg="1"/>
      <p:bldP spid="156" grpId="0" animBg="1"/>
      <p:bldP spid="157" grpId="0" animBg="1"/>
      <p:bldP spid="60" grpId="0" animBg="1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478" t="16474" r="2554" b="9700"/>
          <a:stretch>
            <a:fillRect/>
          </a:stretch>
        </p:blipFill>
        <p:spPr bwMode="auto">
          <a:xfrm>
            <a:off x="539552" y="1196752"/>
            <a:ext cx="8064896" cy="517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83568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751831" y="1447500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32" descr="201008-TRIPTICO VERSION A_Página_2"/>
          <p:cNvPicPr>
            <a:picLocks noChangeAspect="1" noChangeArrowheads="1"/>
          </p:cNvPicPr>
          <p:nvPr/>
        </p:nvPicPr>
        <p:blipFill>
          <a:blip r:embed="rId3" cstate="print"/>
          <a:srcRect l="1128" t="671" r="1949" b="5708"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23"/>
          <p:cNvSpPr>
            <a:spLocks noChangeArrowheads="1"/>
          </p:cNvSpPr>
          <p:nvPr/>
        </p:nvSpPr>
        <p:spPr bwMode="auto">
          <a:xfrm>
            <a:off x="6337300" y="987425"/>
            <a:ext cx="2303463" cy="3744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27" name="Rectangle 24"/>
          <p:cNvSpPr>
            <a:spLocks noChangeArrowheads="1"/>
          </p:cNvSpPr>
          <p:nvPr/>
        </p:nvSpPr>
        <p:spPr bwMode="auto">
          <a:xfrm>
            <a:off x="0" y="4975225"/>
            <a:ext cx="1692275" cy="220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29" name="Picture 10" descr="ALBROK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785813"/>
            <a:ext cx="949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25"/>
          <p:cNvSpPr>
            <a:spLocks noChangeArrowheads="1"/>
          </p:cNvSpPr>
          <p:nvPr/>
        </p:nvSpPr>
        <p:spPr bwMode="auto">
          <a:xfrm>
            <a:off x="323850" y="3148013"/>
            <a:ext cx="215900" cy="865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 flipV="1">
            <a:off x="539750" y="3074988"/>
            <a:ext cx="0" cy="1441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5131" name="Rectangle 27"/>
          <p:cNvSpPr>
            <a:spLocks noChangeArrowheads="1"/>
          </p:cNvSpPr>
          <p:nvPr/>
        </p:nvSpPr>
        <p:spPr bwMode="auto">
          <a:xfrm>
            <a:off x="755650" y="3435350"/>
            <a:ext cx="2159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32" name="Rectangle 28"/>
          <p:cNvSpPr>
            <a:spLocks noChangeArrowheads="1"/>
          </p:cNvSpPr>
          <p:nvPr/>
        </p:nvSpPr>
        <p:spPr bwMode="auto">
          <a:xfrm>
            <a:off x="1042988" y="3651250"/>
            <a:ext cx="288925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33" name="Rectangle 29"/>
          <p:cNvSpPr>
            <a:spLocks noChangeArrowheads="1"/>
          </p:cNvSpPr>
          <p:nvPr/>
        </p:nvSpPr>
        <p:spPr bwMode="auto">
          <a:xfrm>
            <a:off x="1979613" y="4227513"/>
            <a:ext cx="288925" cy="1512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27" name="Picture 8" descr="5 DE MAY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43413"/>
            <a:ext cx="8874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2268538" y="4156075"/>
            <a:ext cx="0" cy="20161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V="1">
            <a:off x="1403350" y="3579813"/>
            <a:ext cx="0" cy="1441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pic>
        <p:nvPicPr>
          <p:cNvPr id="30736" name="Picture 21" descr="SANTO TOM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4443413"/>
            <a:ext cx="9556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2" name="Line 32"/>
          <p:cNvSpPr>
            <a:spLocks noChangeShapeType="1"/>
          </p:cNvSpPr>
          <p:nvPr/>
        </p:nvSpPr>
        <p:spPr bwMode="auto">
          <a:xfrm rot="16200000" flipV="1">
            <a:off x="-396875" y="4732338"/>
            <a:ext cx="2736850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pic>
        <p:nvPicPr>
          <p:cNvPr id="30742" name="Picture 35" descr="201008-TRIPTICO VERSION A_Página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5667375"/>
            <a:ext cx="9906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Rectangle 33"/>
          <p:cNvSpPr>
            <a:spLocks noChangeArrowheads="1"/>
          </p:cNvSpPr>
          <p:nvPr/>
        </p:nvSpPr>
        <p:spPr bwMode="auto">
          <a:xfrm>
            <a:off x="2555875" y="4587875"/>
            <a:ext cx="288925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41" name="Rectangle 34"/>
          <p:cNvSpPr>
            <a:spLocks noChangeArrowheads="1"/>
          </p:cNvSpPr>
          <p:nvPr/>
        </p:nvSpPr>
        <p:spPr bwMode="auto">
          <a:xfrm>
            <a:off x="3995738" y="4875213"/>
            <a:ext cx="288925" cy="151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42" name="Rectangle 35"/>
          <p:cNvSpPr>
            <a:spLocks noChangeArrowheads="1"/>
          </p:cNvSpPr>
          <p:nvPr/>
        </p:nvSpPr>
        <p:spPr bwMode="auto">
          <a:xfrm>
            <a:off x="5219700" y="5164138"/>
            <a:ext cx="288925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43" name="Rectangle 36"/>
          <p:cNvSpPr>
            <a:spLocks noChangeArrowheads="1"/>
          </p:cNvSpPr>
          <p:nvPr/>
        </p:nvSpPr>
        <p:spPr bwMode="auto">
          <a:xfrm>
            <a:off x="5940425" y="5667375"/>
            <a:ext cx="288925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31" name="Picture 13" descr="IGLESIA DE EL CARM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5667375"/>
            <a:ext cx="9525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4284663" y="4803775"/>
            <a:ext cx="0" cy="12969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 rot="10800000" flipV="1">
            <a:off x="5435600" y="2355850"/>
            <a:ext cx="0" cy="24479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rot="10800000" flipV="1">
            <a:off x="6143625" y="3436938"/>
            <a:ext cx="0" cy="18732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pic>
        <p:nvPicPr>
          <p:cNvPr id="30734" name="Picture 19" descr="PUEBLO NUEV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2643188"/>
            <a:ext cx="9509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 descr="12 DE OCTUB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9188" y="1365250"/>
            <a:ext cx="9509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2" descr="FERNANDEZ DE CORDOB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1275" y="5595938"/>
            <a:ext cx="95091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1" name="Line 41"/>
          <p:cNvSpPr>
            <a:spLocks noChangeShapeType="1"/>
          </p:cNvSpPr>
          <p:nvPr/>
        </p:nvSpPr>
        <p:spPr bwMode="auto">
          <a:xfrm rot="10800000" flipV="1">
            <a:off x="6804025" y="4371975"/>
            <a:ext cx="0" cy="15128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 rot="10800000" flipV="1">
            <a:off x="7380288" y="3579813"/>
            <a:ext cx="0" cy="22336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 rot="10800000" flipV="1">
            <a:off x="8459788" y="3795713"/>
            <a:ext cx="0" cy="18732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pic>
        <p:nvPicPr>
          <p:cNvPr id="30735" name="Picture 20" descr="SAN MIGUELIT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72225" y="4048125"/>
            <a:ext cx="9509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8" descr="PAN DE AZUCA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643188"/>
            <a:ext cx="952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5" descr="LOS ANDES con los ande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0" y="3508375"/>
            <a:ext cx="9525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4" name="Line 44"/>
          <p:cNvSpPr>
            <a:spLocks noChangeShapeType="1"/>
          </p:cNvSpPr>
          <p:nvPr/>
        </p:nvSpPr>
        <p:spPr bwMode="auto">
          <a:xfrm rot="10800000" flipV="1">
            <a:off x="2843213" y="2787650"/>
            <a:ext cx="0" cy="15128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A"/>
          </a:p>
        </p:txBody>
      </p:sp>
      <p:pic>
        <p:nvPicPr>
          <p:cNvPr id="30726" name="Picture 7" descr="VIA ARGENTIN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11413" y="2508250"/>
            <a:ext cx="9509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9" name="Rectangle 45"/>
          <p:cNvSpPr>
            <a:spLocks noChangeArrowheads="1"/>
          </p:cNvSpPr>
          <p:nvPr/>
        </p:nvSpPr>
        <p:spPr bwMode="auto">
          <a:xfrm>
            <a:off x="6516688" y="6172200"/>
            <a:ext cx="2889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60" name="Rectangle 46"/>
          <p:cNvSpPr>
            <a:spLocks noChangeArrowheads="1"/>
          </p:cNvSpPr>
          <p:nvPr/>
        </p:nvSpPr>
        <p:spPr bwMode="auto">
          <a:xfrm>
            <a:off x="7092950" y="6172200"/>
            <a:ext cx="2889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61" name="Rectangle 47"/>
          <p:cNvSpPr>
            <a:spLocks noChangeArrowheads="1"/>
          </p:cNvSpPr>
          <p:nvPr/>
        </p:nvSpPr>
        <p:spPr bwMode="auto">
          <a:xfrm>
            <a:off x="8172450" y="6027738"/>
            <a:ext cx="288925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162" name="Rectangle 48"/>
          <p:cNvSpPr>
            <a:spLocks noChangeArrowheads="1"/>
          </p:cNvSpPr>
          <p:nvPr/>
        </p:nvSpPr>
        <p:spPr bwMode="auto">
          <a:xfrm>
            <a:off x="755650" y="1130300"/>
            <a:ext cx="288925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41" name="Picture 33" descr="201008-TRIPTICO VERSION A_Página_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925" y="1079500"/>
            <a:ext cx="9636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4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28384" y="1079500"/>
            <a:ext cx="100012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5" name="Rectangle 36"/>
          <p:cNvSpPr>
            <a:spLocks noChangeArrowheads="1"/>
          </p:cNvSpPr>
          <p:nvPr/>
        </p:nvSpPr>
        <p:spPr bwMode="auto">
          <a:xfrm>
            <a:off x="6092825" y="5819775"/>
            <a:ext cx="288925" cy="103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5166" name="Picture 32" descr="201008-TRIPTICO VERSION A_Página_2"/>
          <p:cNvPicPr>
            <a:picLocks noChangeAspect="1" noChangeArrowheads="1"/>
          </p:cNvPicPr>
          <p:nvPr/>
        </p:nvPicPr>
        <p:blipFill>
          <a:blip r:embed="rId18" cstate="print"/>
          <a:srcRect l="63264" t="79942" r="4794" b="4156"/>
          <a:stretch>
            <a:fillRect/>
          </a:stretch>
        </p:blipFill>
        <p:spPr bwMode="auto">
          <a:xfrm>
            <a:off x="2643188" y="936625"/>
            <a:ext cx="20621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6" grpId="0" animBg="1"/>
      <p:bldP spid="30750" grpId="0" animBg="1"/>
      <p:bldP spid="30751" grpId="0" animBg="1"/>
      <p:bldP spid="30752" grpId="0" animBg="1"/>
      <p:bldP spid="30758" grpId="0" animBg="1"/>
      <p:bldP spid="30759" grpId="0" animBg="1"/>
      <p:bldP spid="30760" grpId="0" animBg="1"/>
      <p:bldP spid="30761" grpId="0" animBg="1"/>
      <p:bldP spid="30762" grpId="0" animBg="1"/>
      <p:bldP spid="30763" grpId="0" animBg="1"/>
      <p:bldP spid="307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83568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83568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83568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83568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PLANTA GEOLÓGICA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6322" t="16474" r="3398" b="9699"/>
          <a:stretch>
            <a:fillRect/>
          </a:stretch>
        </p:blipFill>
        <p:spPr bwMode="auto">
          <a:xfrm>
            <a:off x="755576" y="1268760"/>
            <a:ext cx="77048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11560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611560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6322" t="16474" r="2554" b="9699"/>
          <a:stretch>
            <a:fillRect/>
          </a:stretch>
        </p:blipFill>
        <p:spPr bwMode="auto">
          <a:xfrm>
            <a:off x="611560" y="1268760"/>
            <a:ext cx="777686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3398" b="9699"/>
          <a:stretch>
            <a:fillRect/>
          </a:stretch>
        </p:blipFill>
        <p:spPr bwMode="auto">
          <a:xfrm>
            <a:off x="611560" y="1268760"/>
            <a:ext cx="777686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539552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5" name="14 Imagen" descr="Apresent_Caminhamento-Trecho-r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975" y="785813"/>
            <a:ext cx="395605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Apresent_Caminhamento-Trecho-r4.jpg"/>
          <p:cNvPicPr>
            <a:picLocks noChangeAspect="1"/>
          </p:cNvPicPr>
          <p:nvPr/>
        </p:nvPicPr>
        <p:blipFill>
          <a:blip r:embed="rId2" cstate="print"/>
          <a:srcRect t="670" b="44363"/>
          <a:stretch>
            <a:fillRect/>
          </a:stretch>
        </p:blipFill>
        <p:spPr bwMode="auto">
          <a:xfrm>
            <a:off x="1187624" y="857250"/>
            <a:ext cx="684076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Apresent_Caminhamento-Trecho-r4.jpg"/>
          <p:cNvPicPr>
            <a:picLocks noChangeAspect="1"/>
          </p:cNvPicPr>
          <p:nvPr/>
        </p:nvPicPr>
        <p:blipFill>
          <a:blip r:embed="rId2" cstate="print"/>
          <a:srcRect t="44241" b="124"/>
          <a:stretch>
            <a:fillRect/>
          </a:stretch>
        </p:blipFill>
        <p:spPr bwMode="auto">
          <a:xfrm>
            <a:off x="1144465" y="764704"/>
            <a:ext cx="696945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 (</a:t>
            </a:r>
            <a:r>
              <a:rPr lang="en-US" sz="24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Ruta</a:t>
            </a:r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</a:t>
            </a:r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539552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5478" t="16474" r="2554" b="9699"/>
          <a:stretch>
            <a:fillRect/>
          </a:stretch>
        </p:blipFill>
        <p:spPr bwMode="auto">
          <a:xfrm>
            <a:off x="539552" y="1268760"/>
            <a:ext cx="78488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PERFIL LONGITUDINAL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CONDICIONES GEOLÓGICAS - GEOTÉCNICAS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 descr="tiempo camino (2).png"/>
          <p:cNvPicPr>
            <a:picLocks noChangeAspect="1"/>
          </p:cNvPicPr>
          <p:nvPr/>
        </p:nvPicPr>
        <p:blipFill>
          <a:blip r:embed="rId2" cstate="print"/>
          <a:srcRect l="2992" t="39500" r="38681" b="46916"/>
          <a:stretch>
            <a:fillRect/>
          </a:stretch>
        </p:blipFill>
        <p:spPr>
          <a:xfrm>
            <a:off x="35496" y="4365104"/>
            <a:ext cx="9036496" cy="1800200"/>
          </a:xfrm>
          <a:prstGeom prst="rect">
            <a:avLst/>
          </a:prstGeom>
        </p:spPr>
      </p:pic>
      <p:pic>
        <p:nvPicPr>
          <p:cNvPr id="12" name="11 Imagen" descr="Unifilar (2).jpg"/>
          <p:cNvPicPr>
            <a:picLocks noChangeAspect="1"/>
          </p:cNvPicPr>
          <p:nvPr/>
        </p:nvPicPr>
        <p:blipFill>
          <a:blip r:embed="rId3" cstate="print"/>
          <a:srcRect l="2751" t="36640" r="28632" b="34642"/>
          <a:stretch>
            <a:fillRect/>
          </a:stretch>
        </p:blipFill>
        <p:spPr>
          <a:xfrm>
            <a:off x="-1" y="1556792"/>
            <a:ext cx="9040438" cy="244827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0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DIAGRAMA UNIFILAR DEL TÚNEL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7" name="6 Imagen" descr="CRITERIO 2_3 AFECTACIONES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91670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8" name="7 Imagen" descr="CRITERIO 2_3 AFECTACIONES_Page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RITERIO 2_3 AFECTACIONES_Pag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8" name="7 Imagen" descr="CRITERIO 2_3 AFECTACIONES_Pag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RITERIO 2_3 AFECTACIONES_Page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 descr="CRITERIO 2_3 AFECTACIONES_Page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RITERIO 2_3 AFECTACIONES_Page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22 Rectángulo"/>
          <p:cNvSpPr/>
          <p:nvPr/>
        </p:nvSpPr>
        <p:spPr>
          <a:xfrm>
            <a:off x="395536" y="1268760"/>
            <a:ext cx="8496944" cy="54006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10 CuadroTexto"/>
          <p:cNvSpPr txBox="1"/>
          <p:nvPr/>
        </p:nvSpPr>
        <p:spPr>
          <a:xfrm>
            <a:off x="36512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SISMICIDAD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10852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97804" y="1762363"/>
            <a:ext cx="83946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es-PA" sz="1400" b="1" dirty="0" smtClean="0">
                <a:latin typeface="Arial" pitchFamily="34" charset="0"/>
                <a:cs typeface="Arial" pitchFamily="34" charset="0"/>
              </a:rPr>
              <a:t>	</a:t>
            </a:r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La carga debida a sismo considerada para el proyecto está en conformidad con la estipulada en el informe “Especificaciones funcionales, técnicas y contractuales – Tomo I Obras Civiles” presentado por la SMP.</a:t>
            </a: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PA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Se consideraron dos casos de sismos:</a:t>
            </a: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636588" lvl="1" indent="-179388" algn="just" defTabSz="177800">
              <a:buFont typeface="Wingdings" pitchFamily="2" charset="2"/>
              <a:buChar char="§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El Máximo Sismo Considerado (</a:t>
            </a:r>
            <a:r>
              <a:rPr lang="es-PA" sz="1400" b="1" dirty="0" err="1" smtClean="0">
                <a:latin typeface="Arial" pitchFamily="34" charset="0"/>
                <a:cs typeface="Arial" pitchFamily="34" charset="0"/>
              </a:rPr>
              <a:t>Máximun</a:t>
            </a: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PA" sz="1400" b="1" dirty="0" err="1" smtClean="0">
                <a:latin typeface="Arial" pitchFamily="34" charset="0"/>
                <a:cs typeface="Arial" pitchFamily="34" charset="0"/>
              </a:rPr>
              <a:t>Considered</a:t>
            </a: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PA" sz="1400" b="1" dirty="0" err="1" smtClean="0">
                <a:latin typeface="Arial" pitchFamily="34" charset="0"/>
                <a:cs typeface="Arial" pitchFamily="34" charset="0"/>
              </a:rPr>
              <a:t>Earthquake</a:t>
            </a: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 MCE) con:</a:t>
            </a:r>
          </a:p>
          <a:p>
            <a:pPr marL="1255713" lvl="1" indent="-4460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071563" lvl="1" indent="-261938" algn="just" defTabSz="177800">
              <a:buFont typeface="Courier New" pitchFamily="49" charset="0"/>
              <a:buChar char="o"/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una magnitud de momento </a:t>
            </a: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s-MX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= 7.7;</a:t>
            </a:r>
          </a:p>
          <a:p>
            <a:pPr marL="1071563" lvl="1" indent="-258763" algn="just" defTabSz="177800">
              <a:buFont typeface="Courier New" pitchFamily="49" charset="0"/>
              <a:buChar char="o"/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una aceleración horizontal pico </a:t>
            </a: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s-MX" sz="1400" b="1" baseline="-25000" dirty="0" err="1" smtClean="0">
                <a:latin typeface="Arial" pitchFamily="34" charset="0"/>
                <a:cs typeface="Arial" pitchFamily="34" charset="0"/>
              </a:rPr>
              <a:t>máx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= 0.33 g.</a:t>
            </a: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636588" lvl="1" indent="-179388" algn="just" defTabSz="177800">
              <a:buFont typeface="Wingdings" pitchFamily="2" charset="2"/>
              <a:buChar char="§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El Sismo Esperado (</a:t>
            </a:r>
            <a:r>
              <a:rPr lang="es-PA" sz="1400" b="1" dirty="0" err="1" smtClean="0">
                <a:latin typeface="Arial" pitchFamily="34" charset="0"/>
                <a:cs typeface="Arial" pitchFamily="34" charset="0"/>
              </a:rPr>
              <a:t>Expected</a:t>
            </a: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PA" sz="1400" b="1" dirty="0" err="1" smtClean="0">
                <a:latin typeface="Arial" pitchFamily="34" charset="0"/>
                <a:cs typeface="Arial" pitchFamily="34" charset="0"/>
              </a:rPr>
              <a:t>Earthquake</a:t>
            </a: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 EE) con:</a:t>
            </a:r>
          </a:p>
          <a:p>
            <a:pPr marL="1255713" lvl="1" indent="-4460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071563" lvl="1" indent="-261938" algn="just" defTabSz="177800">
              <a:buFont typeface="Courier New" pitchFamily="49" charset="0"/>
              <a:buChar char="o"/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una magnitud de momento </a:t>
            </a: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s-MX" sz="1400" b="1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= 6.5;</a:t>
            </a:r>
          </a:p>
          <a:p>
            <a:pPr marL="1071563" lvl="1" indent="-258763" algn="just" defTabSz="177800">
              <a:buFont typeface="Courier New" pitchFamily="49" charset="0"/>
              <a:buChar char="o"/>
            </a:pP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una aceleración horizontal pico </a:t>
            </a:r>
            <a:r>
              <a:rPr lang="es-MX" sz="1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s-MX" sz="1400" b="1" baseline="-25000" dirty="0" err="1" smtClean="0">
                <a:latin typeface="Arial" pitchFamily="34" charset="0"/>
                <a:cs typeface="Arial" pitchFamily="34" charset="0"/>
              </a:rPr>
              <a:t>máx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= 0.21 g.</a:t>
            </a:r>
          </a:p>
          <a:p>
            <a:pPr marL="179388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PA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METODOLOGÍA DE CONSTRUCCIÓN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 descr="CRITERIO 2_3 AFECTACIONES_Page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8678"/>
            <a:ext cx="9144000" cy="5916706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-36512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ADQUISICIÓN Y/O AFECTACIÓN DE PROPIEDAD PÚBLICA O PRIVADA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23" name="22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Forma libre"/>
          <p:cNvSpPr/>
          <p:nvPr/>
        </p:nvSpPr>
        <p:spPr>
          <a:xfrm rot="16200000" flipV="1">
            <a:off x="3756025" y="2829048"/>
            <a:ext cx="1606550" cy="25400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0" y="16303"/>
                </a:moveTo>
                <a:lnTo>
                  <a:pt x="1564237" y="163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0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18" name="17 Forma libre"/>
          <p:cNvSpPr/>
          <p:nvPr/>
        </p:nvSpPr>
        <p:spPr>
          <a:xfrm rot="18600000" flipV="1">
            <a:off x="4588526" y="2875765"/>
            <a:ext cx="1779762" cy="276130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0" y="16303"/>
                </a:moveTo>
                <a:lnTo>
                  <a:pt x="1564237" y="163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199" tIns="-14248" rIns="472201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22" name="21 Forma libre"/>
          <p:cNvSpPr/>
          <p:nvPr/>
        </p:nvSpPr>
        <p:spPr>
          <a:xfrm rot="1800000">
            <a:off x="5235575" y="4305300"/>
            <a:ext cx="920750" cy="22225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0" y="16303"/>
                </a:moveTo>
                <a:lnTo>
                  <a:pt x="1564237" y="163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0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24" name="23 Forma libre"/>
          <p:cNvSpPr/>
          <p:nvPr/>
        </p:nvSpPr>
        <p:spPr>
          <a:xfrm rot="16200000">
            <a:off x="3923929" y="4869160"/>
            <a:ext cx="1224135" cy="72008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0" y="16303"/>
                </a:moveTo>
                <a:lnTo>
                  <a:pt x="1564237" y="163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0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30" name="29 Forma libre"/>
          <p:cNvSpPr/>
          <p:nvPr/>
        </p:nvSpPr>
        <p:spPr>
          <a:xfrm rot="20513507">
            <a:off x="3111500" y="3948113"/>
            <a:ext cx="1031875" cy="31750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1564237" y="16304"/>
                </a:moveTo>
                <a:lnTo>
                  <a:pt x="0" y="1630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1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32" name="31 Forma libre"/>
          <p:cNvSpPr/>
          <p:nvPr/>
        </p:nvSpPr>
        <p:spPr>
          <a:xfrm rot="2551077">
            <a:off x="2981615" y="3133471"/>
            <a:ext cx="1424372" cy="45719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1564237" y="16304"/>
                </a:moveTo>
                <a:lnTo>
                  <a:pt x="0" y="1630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0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37" name="36 Rectángulo redondeado">
            <a:hlinkClick r:id="" action="ppaction://noaction"/>
          </p:cNvPr>
          <p:cNvSpPr/>
          <p:nvPr/>
        </p:nvSpPr>
        <p:spPr>
          <a:xfrm>
            <a:off x="3707904" y="1256255"/>
            <a:ext cx="1691947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MEDIOS DE COMUNICACIÓN</a:t>
            </a:r>
          </a:p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TRADICIONALES </a:t>
            </a:r>
            <a:endParaRPr lang="es-PA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37 Rectángulo redondeado">
            <a:hlinkClick r:id="" action="ppaction://noaction"/>
          </p:cNvPr>
          <p:cNvSpPr/>
          <p:nvPr/>
        </p:nvSpPr>
        <p:spPr>
          <a:xfrm>
            <a:off x="3491880" y="5517232"/>
            <a:ext cx="2160240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RELACIONES  INTERINSTITUCIONALES </a:t>
            </a:r>
          </a:p>
        </p:txBody>
      </p:sp>
      <p:sp>
        <p:nvSpPr>
          <p:cNvPr id="40" name="39 Rectángulo redondeado">
            <a:hlinkClick r:id="" action="ppaction://noaction"/>
          </p:cNvPr>
          <p:cNvSpPr/>
          <p:nvPr/>
        </p:nvSpPr>
        <p:spPr>
          <a:xfrm>
            <a:off x="1619672" y="2204864"/>
            <a:ext cx="1584176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MEDIOS </a:t>
            </a:r>
            <a:r>
              <a:rPr lang="es-PA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-LINE</a:t>
            </a:r>
          </a:p>
        </p:txBody>
      </p:sp>
      <p:sp>
        <p:nvSpPr>
          <p:cNvPr id="41" name="40 Rectángulo redondeado">
            <a:hlinkClick r:id="" action="ppaction://noaction"/>
          </p:cNvPr>
          <p:cNvSpPr/>
          <p:nvPr/>
        </p:nvSpPr>
        <p:spPr>
          <a:xfrm>
            <a:off x="6084168" y="4365104"/>
            <a:ext cx="1337681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PUBLICIDAD</a:t>
            </a:r>
          </a:p>
        </p:txBody>
      </p:sp>
      <p:sp>
        <p:nvSpPr>
          <p:cNvPr id="44" name="43 Rectángulo redondeado">
            <a:hlinkClick r:id="" action="ppaction://noaction"/>
          </p:cNvPr>
          <p:cNvSpPr/>
          <p:nvPr/>
        </p:nvSpPr>
        <p:spPr>
          <a:xfrm>
            <a:off x="1619672" y="3861048"/>
            <a:ext cx="1518102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COMUNICACIÓN DE CRISIS</a:t>
            </a:r>
          </a:p>
        </p:txBody>
      </p:sp>
      <p:sp>
        <p:nvSpPr>
          <p:cNvPr id="45" name="44 Rectángulo redondeado">
            <a:hlinkClick r:id="" action="ppaction://noaction"/>
          </p:cNvPr>
          <p:cNvSpPr/>
          <p:nvPr/>
        </p:nvSpPr>
        <p:spPr>
          <a:xfrm>
            <a:off x="6012160" y="1916832"/>
            <a:ext cx="1296144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ÁREA SOCIAL</a:t>
            </a:r>
          </a:p>
        </p:txBody>
      </p:sp>
      <p:sp>
        <p:nvSpPr>
          <p:cNvPr id="46" name="45 Rectángulo redondeado"/>
          <p:cNvSpPr/>
          <p:nvPr/>
        </p:nvSpPr>
        <p:spPr>
          <a:xfrm>
            <a:off x="3719080" y="3429001"/>
            <a:ext cx="1717016" cy="86409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EJES </a:t>
            </a: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 COMUNICACIÓN</a:t>
            </a:r>
          </a:p>
        </p:txBody>
      </p:sp>
      <p:sp>
        <p:nvSpPr>
          <p:cNvPr id="19" name="18 Forma libre"/>
          <p:cNvSpPr/>
          <p:nvPr/>
        </p:nvSpPr>
        <p:spPr>
          <a:xfrm flipV="1">
            <a:off x="5436096" y="3748088"/>
            <a:ext cx="892175" cy="44450"/>
          </a:xfrm>
          <a:custGeom>
            <a:avLst/>
            <a:gdLst>
              <a:gd name="connsiteX0" fmla="*/ 0 w 1564237"/>
              <a:gd name="connsiteY0" fmla="*/ 16303 h 32607"/>
              <a:gd name="connsiteX1" fmla="*/ 1564237 w 1564237"/>
              <a:gd name="connsiteY1" fmla="*/ 16303 h 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4237" h="32607">
                <a:moveTo>
                  <a:pt x="0" y="16303"/>
                </a:moveTo>
                <a:lnTo>
                  <a:pt x="1564237" y="163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72200" tIns="-14248" rIns="472200" bIns="-14248" spcCol="793" anchor="ctr"/>
          <a:lstStyle/>
          <a:p>
            <a:pPr algn="ctr" defTabSz="138871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PA" sz="300" dirty="0"/>
          </a:p>
        </p:txBody>
      </p:sp>
      <p:sp>
        <p:nvSpPr>
          <p:cNvPr id="20" name="19 Rectángulo redondeado">
            <a:hlinkClick r:id="" action="ppaction://noaction"/>
          </p:cNvPr>
          <p:cNvSpPr/>
          <p:nvPr/>
        </p:nvSpPr>
        <p:spPr>
          <a:xfrm>
            <a:off x="6042631" y="3212976"/>
            <a:ext cx="1337681" cy="8766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anchor="ctr"/>
          <a:lstStyle/>
          <a:p>
            <a:pPr algn="ctr" defTabSz="9135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CLIENTE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0" y="78619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COMUNICACION  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PROGRAMAS SOCIALES Y COMUNICACIÓN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0" y="100221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HISTOGRAMA MANO DE OBRA INDIRECTA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355" y="5414739"/>
            <a:ext cx="816711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-36512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ANÁLISIS DE MANO DE OBRA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1772816"/>
            <a:ext cx="8848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ANÁLISIS DE MANO DE OBRA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552" y="1412776"/>
            <a:ext cx="83946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es-PA" sz="1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PA" b="1" dirty="0" smtClean="0">
                <a:latin typeface="Arial" pitchFamily="34" charset="0"/>
                <a:cs typeface="Arial" pitchFamily="34" charset="0"/>
              </a:rPr>
              <a:t>MANO DE OBRA DIRECTA</a:t>
            </a:r>
          </a:p>
          <a:p>
            <a:pPr marL="179388" indent="-179388" algn="just"/>
            <a:endParaRPr lang="es-PA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Ejecución del túnel:	365 días de trabajo por año</a:t>
            </a:r>
          </a:p>
          <a:p>
            <a:pPr marL="2008188" lvl="4" indent="-179388" algn="just" defTabSz="177800"/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      3 turnos por día</a:t>
            </a:r>
          </a:p>
          <a:p>
            <a:pPr marL="2008188" lvl="4" indent="-179388" algn="just" defTabSz="177800"/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      4 cuadrillas (3 trabajando y 1 descansando)</a:t>
            </a:r>
          </a:p>
          <a:p>
            <a:pPr marL="2008188" lvl="4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2008188" lvl="4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r>
              <a:rPr lang="es-PA" sz="1400" b="1" dirty="0" smtClean="0">
                <a:latin typeface="Arial" pitchFamily="34" charset="0"/>
                <a:cs typeface="Arial" pitchFamily="34" charset="0"/>
              </a:rPr>
              <a:t>Ejecución de estaciones:	365 días de trabajo por año</a:t>
            </a:r>
          </a:p>
          <a:p>
            <a:pPr marL="2008188" lvl="4" indent="-179388" algn="just" defTabSz="177800"/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             2 turnos de 10 horas (lunes a viernes)</a:t>
            </a:r>
          </a:p>
          <a:p>
            <a:pPr marL="2008188" lvl="4" indent="-179388" algn="just" defTabSz="177800"/>
            <a:r>
              <a:rPr lang="es-MX" sz="1400" b="1" dirty="0" smtClean="0">
                <a:latin typeface="Arial" pitchFamily="34" charset="0"/>
                <a:cs typeface="Arial" pitchFamily="34" charset="0"/>
              </a:rPr>
              <a:t>              2 turnos de 8 horas (sábados)</a:t>
            </a:r>
          </a:p>
          <a:p>
            <a:pPr marL="2008188" lvl="4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2008188" lvl="4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/>
            <a:endParaRPr lang="es-MX" sz="1400" b="1" dirty="0" smtClean="0">
              <a:latin typeface="Arial" pitchFamily="34" charset="0"/>
              <a:cs typeface="Arial" pitchFamily="34" charset="0"/>
            </a:endParaRPr>
          </a:p>
          <a:p>
            <a:pPr marL="2008188" lvl="4" indent="-179388" algn="just" defTabSz="177800"/>
            <a:endParaRPr lang="es-PA" sz="1400" b="1" dirty="0" smtClean="0">
              <a:latin typeface="Arial" pitchFamily="34" charset="0"/>
              <a:cs typeface="Arial" pitchFamily="34" charset="0"/>
            </a:endParaRPr>
          </a:p>
          <a:p>
            <a:pPr marL="179388" indent="-179388" algn="just" defTabSz="177800">
              <a:buFont typeface="Wingdings" pitchFamily="2" charset="2"/>
              <a:buChar char="ü"/>
            </a:pPr>
            <a:endParaRPr lang="es-MX" sz="1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36512" y="786190"/>
            <a:ext cx="910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HISTOGRAMA MANO DE OBRA DIRECTA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48" y="6381328"/>
            <a:ext cx="846043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ANÁLISIS DE MANO DE OBRA – OBRA CIVIL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0" y="1124744"/>
            <a:ext cx="9180512" cy="5238750"/>
            <a:chOff x="0" y="1124744"/>
            <a:chExt cx="9180512" cy="52387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124744"/>
              <a:ext cx="9180512" cy="523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9 CuadroTexto"/>
            <p:cNvSpPr txBox="1"/>
            <p:nvPr/>
          </p:nvSpPr>
          <p:spPr>
            <a:xfrm>
              <a:off x="7092280" y="1897668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latin typeface="Franklin Gothic Book" pitchFamily="34" charset="0"/>
                  <a:ea typeface="Dotum" pitchFamily="34" charset="-127"/>
                </a:rPr>
                <a:t>GRUPO ELECTROMECÁNICO</a:t>
              </a:r>
              <a:endParaRPr lang="es-PA" sz="1400" b="1" dirty="0">
                <a:latin typeface="Franklin Gothic Book" pitchFamily="34" charset="0"/>
                <a:ea typeface="Dotum" pitchFamily="34" charset="-127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" name="6 Imagen" descr="Panel_Tren - copi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20075" r="1963" b="2123"/>
          <a:stretch>
            <a:fillRect/>
          </a:stretch>
        </p:blipFill>
        <p:spPr>
          <a:xfrm>
            <a:off x="683568" y="1124744"/>
            <a:ext cx="7920880" cy="536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0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DESCRIPCIÓN DE CARGOS MANO DE OBRA DIRECTA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784887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ANÁLISIS DE MANO DE OBRA – OBRA CIVIL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6147" name="4 CuadroTexto"/>
          <p:cNvSpPr txBox="1">
            <a:spLocks noChangeArrowheads="1"/>
          </p:cNvSpPr>
          <p:nvPr/>
        </p:nvSpPr>
        <p:spPr bwMode="auto">
          <a:xfrm>
            <a:off x="0" y="73955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ESTACIÓN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SEMIENTERRADA-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ALBROOK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7" descr="Albr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7" y="3419301"/>
            <a:ext cx="5500687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9" descr="Albr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635" y="1052736"/>
            <a:ext cx="412133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150" name="Picture 10" descr="ALBROKK"/>
          <p:cNvPicPr>
            <a:picLocks noChangeAspect="1" noChangeArrowheads="1"/>
          </p:cNvPicPr>
          <p:nvPr/>
        </p:nvPicPr>
        <p:blipFill>
          <a:blip r:embed="rId4" cstate="print"/>
          <a:srcRect l="-9714" r="-4857"/>
          <a:stretch>
            <a:fillRect/>
          </a:stretch>
        </p:blipFill>
        <p:spPr bwMode="auto">
          <a:xfrm>
            <a:off x="-108520" y="-27384"/>
            <a:ext cx="1016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9" descr="Albro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02477"/>
            <a:ext cx="3635896" cy="181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5136" name="Picture 9" descr="Albroo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3230" y="1052736"/>
            <a:ext cx="506728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154" name="Picture 12" descr="Albroo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6979" y="-27384"/>
            <a:ext cx="181353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8196" name="4 CuadroTexto"/>
          <p:cNvSpPr txBox="1">
            <a:spLocks noChangeArrowheads="1"/>
          </p:cNvSpPr>
          <p:nvPr/>
        </p:nvSpPr>
        <p:spPr bwMode="auto">
          <a:xfrm>
            <a:off x="4644008" y="714182"/>
            <a:ext cx="46805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ACCESOS ESTACIONES SUBTERRÁNEAS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12" descr="Archi Ediculos "/>
          <p:cNvPicPr>
            <a:picLocks noChangeAspect="1" noChangeArrowheads="1"/>
          </p:cNvPicPr>
          <p:nvPr/>
        </p:nvPicPr>
        <p:blipFill>
          <a:blip r:embed="rId2" cstate="print"/>
          <a:srcRect t="6233" b="5734"/>
          <a:stretch>
            <a:fillRect/>
          </a:stretch>
        </p:blipFill>
        <p:spPr bwMode="auto">
          <a:xfrm>
            <a:off x="-1" y="785813"/>
            <a:ext cx="4890431" cy="228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3" descr="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000124"/>
            <a:ext cx="2281638" cy="16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4" descr="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406650"/>
            <a:ext cx="2267744" cy="162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797152"/>
            <a:ext cx="3521075" cy="20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68960"/>
            <a:ext cx="3528392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Archi Ediculos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104" y="5013175"/>
            <a:ext cx="3071936" cy="182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6" descr="Archi Ediculos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2104" y="3068960"/>
            <a:ext cx="30719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Text Box 28"/>
          <p:cNvSpPr txBox="1">
            <a:spLocks noChangeArrowheads="1"/>
          </p:cNvSpPr>
          <p:nvPr/>
        </p:nvSpPr>
        <p:spPr bwMode="auto">
          <a:xfrm>
            <a:off x="4858667" y="1503075"/>
            <a:ext cx="201758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LOS ACCESOS SE INSPIRAN EN LA IMAGEN DE LA LÍNEA </a:t>
            </a:r>
          </a:p>
          <a:p>
            <a:pPr algn="ctr">
              <a:spcBef>
                <a:spcPct val="50000"/>
              </a:spcBef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“LA HOJA”</a:t>
            </a: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9" name="Picture 22" descr="0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789040"/>
            <a:ext cx="2267744" cy="162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1" descr="Ediculo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5" y="5229200"/>
            <a:ext cx="2267877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8" name="Text Box 23"/>
          <p:cNvSpPr txBox="1">
            <a:spLocks noChangeArrowheads="1"/>
          </p:cNvSpPr>
          <p:nvPr/>
        </p:nvSpPr>
        <p:spPr bwMode="auto">
          <a:xfrm rot="16200000">
            <a:off x="4097934" y="3765475"/>
            <a:ext cx="5877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ESTUDIO LUMÍNICO DE “LA HOJA”</a:t>
            </a:r>
            <a:endParaRPr lang="es-E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9220" name="4 CuadroTexto"/>
          <p:cNvSpPr txBox="1">
            <a:spLocks noChangeArrowheads="1"/>
          </p:cNvSpPr>
          <p:nvPr/>
        </p:nvSpPr>
        <p:spPr bwMode="auto">
          <a:xfrm>
            <a:off x="0" y="78619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ACCESOS ESTACIONES SUBTERRÁNEAS</a:t>
            </a:r>
            <a:endParaRPr lang="es-P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35768" y="1107976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ACCESO TIPO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2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10" descr="Archi Ediculos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628800"/>
            <a:ext cx="591661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1" descr="Archi Ediculos "/>
          <p:cNvPicPr>
            <a:picLocks noChangeAspect="1" noChangeArrowheads="1"/>
          </p:cNvPicPr>
          <p:nvPr/>
        </p:nvPicPr>
        <p:blipFill>
          <a:blip r:embed="rId3" cstate="print"/>
          <a:srcRect r="-159"/>
          <a:stretch>
            <a:fillRect/>
          </a:stretch>
        </p:blipFill>
        <p:spPr bwMode="auto">
          <a:xfrm>
            <a:off x="6588224" y="4869501"/>
            <a:ext cx="2520280" cy="201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4" descr="Archi Ediculo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762" y="1215919"/>
            <a:ext cx="2499742" cy="203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5" descr="Archi Ediculos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3" y="3144731"/>
            <a:ext cx="2520281" cy="179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35496" y="1340768"/>
            <a:ext cx="65527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LOS ACCESOS + CUARTOS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TÉCNICOS MINIMIZAR 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EL IMPACTO URBANO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1700808"/>
            <a:ext cx="1619672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Times New Roman" pitchFamily="18" charset="0"/>
              </a:rPr>
              <a:t>PLANTA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4000500"/>
            <a:ext cx="3240088" cy="3048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Times New Roman" pitchFamily="18" charset="0"/>
              </a:rPr>
              <a:t>SECCIÓN</a:t>
            </a:r>
          </a:p>
        </p:txBody>
      </p:sp>
      <p:sp>
        <p:nvSpPr>
          <p:cNvPr id="14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0245" name="Picture 6" descr="5 ma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5" y="3645024"/>
            <a:ext cx="571029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5 ma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206" y="5296297"/>
            <a:ext cx="250825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5 DE MAY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1350516"/>
            <a:ext cx="8874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0" descr="VIA ARGENT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" y="2563366"/>
            <a:ext cx="8874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1" descr="FERNANDEZ DE CORDO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1525" y="2564953"/>
            <a:ext cx="887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2" descr="SANTO TOM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5650" y="1350516"/>
            <a:ext cx="8905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7" descr="5 may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717032"/>
            <a:ext cx="25082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8" descr="5 may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8683" y="869503"/>
            <a:ext cx="546531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4 CuadroTexto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 BÁSICO</a:t>
            </a:r>
            <a:endParaRPr lang="es-PA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4 CuadroTexto"/>
          <p:cNvSpPr txBox="1">
            <a:spLocks noChangeArrowheads="1"/>
          </p:cNvSpPr>
          <p:nvPr/>
        </p:nvSpPr>
        <p:spPr bwMode="auto">
          <a:xfrm>
            <a:off x="0" y="764704"/>
            <a:ext cx="3707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ESTACIONES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SUBTERRÁNEAS   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VESTÍBULO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a 1&quot;/&gt;&lt;property id=&quot;20307&quot; value=&quot;385&quot;/&gt;&lt;/object&gt;&lt;object type=&quot;3&quot; unique_id=&quot;10005&quot;&gt;&lt;property id=&quot;20148&quot; value=&quot;5&quot;/&gt;&lt;property id=&quot;20300&quot; value=&quot;Diapositiva 2&quot;/&gt;&lt;property id=&quot;20307&quot; value=&quot;388&quot;/&gt;&lt;/object&gt;&lt;object type=&quot;3&quot; unique_id=&quot;10006&quot;&gt;&lt;property id=&quot;20148&quot; value=&quot;5&quot;/&gt;&lt;property id=&quot;20300&quot; value=&quot;Diapositiva 3&quot;/&gt;&lt;property id=&quot;20307&quot; value=&quot;405&quot;/&gt;&lt;/object&gt;&lt;object type=&quot;3&quot; unique_id=&quot;10007&quot;&gt;&lt;property id=&quot;20148&quot; value=&quot;5&quot;/&gt;&lt;property id=&quot;20300&quot; value=&quot;Diapositiva 4&quot;/&gt;&lt;property id=&quot;20307&quot; value=&quot;386&quot;/&gt;&lt;/object&gt;&lt;object type=&quot;3&quot; unique_id=&quot;10008&quot;&gt;&lt;property id=&quot;20148&quot; value=&quot;5&quot;/&gt;&lt;property id=&quot;20300&quot; value=&quot;Diapositiva 5&quot;/&gt;&lt;property id=&quot;20307&quot; value=&quot;367&quot;/&gt;&lt;/object&gt;&lt;object type=&quot;3&quot; unique_id=&quot;10009&quot;&gt;&lt;property id=&quot;20148&quot; value=&quot;5&quot;/&gt;&lt;property id=&quot;20300&quot; value=&quot;Diapositiva 6&quot;/&gt;&lt;property id=&quot;20307&quot; value=&quot;368&quot;/&gt;&lt;/object&gt;&lt;object type=&quot;3&quot; unique_id=&quot;10010&quot;&gt;&lt;property id=&quot;20148&quot; value=&quot;5&quot;/&gt;&lt;property id=&quot;20300&quot; value=&quot;Diapositiva 7&quot;/&gt;&lt;property id=&quot;20307&quot; value=&quot;369&quot;/&gt;&lt;/object&gt;&lt;object type=&quot;3&quot; unique_id=&quot;10011&quot;&gt;&lt;property id=&quot;20148&quot; value=&quot;5&quot;/&gt;&lt;property id=&quot;20300&quot; value=&quot;Diapositiva 8&quot;/&gt;&lt;property id=&quot;20307&quot; value=&quot;370&quot;/&gt;&lt;/object&gt;&lt;object type=&quot;3&quot; unique_id=&quot;10012&quot;&gt;&lt;property id=&quot;20148&quot; value=&quot;5&quot;/&gt;&lt;property id=&quot;20300&quot; value=&quot;Diapositiva 9&quot;/&gt;&lt;property id=&quot;20307&quot; value=&quot;371&quot;/&gt;&lt;/object&gt;&lt;object type=&quot;3&quot; unique_id=&quot;10013&quot;&gt;&lt;property id=&quot;20148&quot; value=&quot;5&quot;/&gt;&lt;property id=&quot;20300&quot; value=&quot;Diapositiva 10&quot;/&gt;&lt;property id=&quot;20307&quot; value=&quot;372&quot;/&gt;&lt;/object&gt;&lt;object type=&quot;3&quot; unique_id=&quot;10014&quot;&gt;&lt;property id=&quot;20148&quot; value=&quot;5&quot;/&gt;&lt;property id=&quot;20300&quot; value=&quot;Diapositiva 11&quot;/&gt;&lt;property id=&quot;20307&quot; value=&quot;373&quot;/&gt;&lt;/object&gt;&lt;object type=&quot;3&quot; unique_id=&quot;10015&quot;&gt;&lt;property id=&quot;20148&quot; value=&quot;5&quot;/&gt;&lt;property id=&quot;20300&quot; value=&quot;Diapositiva 12&quot;/&gt;&lt;property id=&quot;20307&quot; value=&quot;374&quot;/&gt;&lt;/object&gt;&lt;object type=&quot;3&quot; unique_id=&quot;10016&quot;&gt;&lt;property id=&quot;20148&quot; value=&quot;5&quot;/&gt;&lt;property id=&quot;20300&quot; value=&quot;Diapositiva 13&quot;/&gt;&lt;property id=&quot;20307&quot; value=&quot;375&quot;/&gt;&lt;/object&gt;&lt;object type=&quot;3&quot; unique_id=&quot;10017&quot;&gt;&lt;property id=&quot;20148&quot; value=&quot;5&quot;/&gt;&lt;property id=&quot;20300&quot; value=&quot;Diapositiva 14&quot;/&gt;&lt;property id=&quot;20307&quot; value=&quot;376&quot;/&gt;&lt;/object&gt;&lt;object type=&quot;3&quot; unique_id=&quot;10018&quot;&gt;&lt;property id=&quot;20148&quot; value=&quot;5&quot;/&gt;&lt;property id=&quot;20300&quot; value=&quot;Diapositiva 15&quot;/&gt;&lt;property id=&quot;20307&quot; value=&quot;377&quot;/&gt;&lt;/object&gt;&lt;object type=&quot;3&quot; unique_id=&quot;10019&quot;&gt;&lt;property id=&quot;20148&quot; value=&quot;5&quot;/&gt;&lt;property id=&quot;20300&quot; value=&quot;Diapositiva 16&quot;/&gt;&lt;property id=&quot;20307&quot; value=&quot;378&quot;/&gt;&lt;/object&gt;&lt;object type=&quot;3&quot; unique_id=&quot;10020&quot;&gt;&lt;property id=&quot;20148&quot; value=&quot;5&quot;/&gt;&lt;property id=&quot;20300&quot; value=&quot;Diapositiva 17&quot;/&gt;&lt;property id=&quot;20307&quot; value=&quot;379&quot;/&gt;&lt;/object&gt;&lt;object type=&quot;3&quot; unique_id=&quot;10021&quot;&gt;&lt;property id=&quot;20148&quot; value=&quot;5&quot;/&gt;&lt;property id=&quot;20300&quot; value=&quot;Diapositiva 18&quot;/&gt;&lt;property id=&quot;20307&quot; value=&quot;380&quot;/&gt;&lt;/object&gt;&lt;object type=&quot;3&quot; unique_id=&quot;10022&quot;&gt;&lt;property id=&quot;20148&quot; value=&quot;5&quot;/&gt;&lt;property id=&quot;20300&quot; value=&quot;Diapositiva 19&quot;/&gt;&lt;property id=&quot;20307&quot; value=&quot;381&quot;/&gt;&lt;/object&gt;&lt;object type=&quot;3&quot; unique_id=&quot;10023&quot;&gt;&lt;property id=&quot;20148&quot; value=&quot;5&quot;/&gt;&lt;property id=&quot;20300&quot; value=&quot;Diapositiva 20&quot;/&gt;&lt;property id=&quot;20307&quot; value=&quot;382&quot;/&gt;&lt;/object&gt;&lt;object type=&quot;3&quot; unique_id=&quot;10024&quot;&gt;&lt;property id=&quot;20148&quot; value=&quot;5&quot;/&gt;&lt;property id=&quot;20300&quot; value=&quot;Diapositiva 21&quot;/&gt;&lt;property id=&quot;20307&quot; value=&quot;383&quot;/&gt;&lt;/object&gt;&lt;object type=&quot;3&quot; unique_id=&quot;10025&quot;&gt;&lt;property id=&quot;20148&quot; value=&quot;5&quot;/&gt;&lt;property id=&quot;20300&quot; value=&quot;Diapositiva 22&quot;/&gt;&lt;property id=&quot;20307&quot; value=&quot;413&quot;/&gt;&lt;/object&gt;&lt;object type=&quot;3&quot; unique_id=&quot;10026&quot;&gt;&lt;property id=&quot;20148&quot; value=&quot;5&quot;/&gt;&lt;property id=&quot;20300&quot; value=&quot;Diapositiva 23&quot;/&gt;&lt;property id=&quot;20307&quot; value=&quot;357&quot;/&gt;&lt;/object&gt;&lt;object type=&quot;3&quot; unique_id=&quot;10027&quot;&gt;&lt;property id=&quot;20148&quot; value=&quot;5&quot;/&gt;&lt;property id=&quot;20300&quot; value=&quot;Diapositiva 24&quot;/&gt;&lt;property id=&quot;20307&quot; value=&quot;358&quot;/&gt;&lt;/object&gt;&lt;object type=&quot;3&quot; unique_id=&quot;10028&quot;&gt;&lt;property id=&quot;20148&quot; value=&quot;5&quot;/&gt;&lt;property id=&quot;20300&quot; value=&quot;Diapositiva 25&quot;/&gt;&lt;property id=&quot;20307&quot; value=&quot;359&quot;/&gt;&lt;/object&gt;&lt;object type=&quot;3&quot; unique_id=&quot;10029&quot;&gt;&lt;property id=&quot;20148&quot; value=&quot;5&quot;/&gt;&lt;property id=&quot;20300&quot; value=&quot;Diapositiva 26&quot;/&gt;&lt;property id=&quot;20307&quot; value=&quot;360&quot;/&gt;&lt;/object&gt;&lt;object type=&quot;3&quot; unique_id=&quot;10030&quot;&gt;&lt;property id=&quot;20148&quot; value=&quot;5&quot;/&gt;&lt;property id=&quot;20300&quot; value=&quot;Diapositiva 27&quot;/&gt;&lt;property id=&quot;20307&quot; value=&quot;361&quot;/&gt;&lt;/object&gt;&lt;object type=&quot;3&quot; unique_id=&quot;10031&quot;&gt;&lt;property id=&quot;20148&quot; value=&quot;5&quot;/&gt;&lt;property id=&quot;20300&quot; value=&quot;Diapositiva 28&quot;/&gt;&lt;property id=&quot;20307&quot; value=&quot;362&quot;/&gt;&lt;/object&gt;&lt;object type=&quot;3&quot; unique_id=&quot;10032&quot;&gt;&lt;property id=&quot;20148&quot; value=&quot;5&quot;/&gt;&lt;property id=&quot;20300&quot; value=&quot;Diapositiva 29&quot;/&gt;&lt;property id=&quot;20307&quot; value=&quot;412&quot;/&gt;&lt;/object&gt;&lt;object type=&quot;3&quot; unique_id=&quot;10033&quot;&gt;&lt;property id=&quot;20148&quot; value=&quot;5&quot;/&gt;&lt;property id=&quot;20300&quot; value=&quot;Diapositiva 30&quot;/&gt;&lt;property id=&quot;20307&quot; value=&quot;409&quot;/&gt;&lt;/object&gt;&lt;object type=&quot;3&quot; unique_id=&quot;10034&quot;&gt;&lt;property id=&quot;20148&quot; value=&quot;5&quot;/&gt;&lt;property id=&quot;20300&quot; value=&quot;Diapositiva 31&quot;/&gt;&lt;property id=&quot;20307&quot; value=&quot;410&quot;/&gt;&lt;/object&gt;&lt;object type=&quot;3&quot; unique_id=&quot;10035&quot;&gt;&lt;property id=&quot;20148&quot; value=&quot;5&quot;/&gt;&lt;property id=&quot;20300&quot; value=&quot;Diapositiva 32&quot;/&gt;&lt;property id=&quot;20307&quot; value=&quot;411&quot;/&gt;&lt;/object&gt;&lt;object type=&quot;3&quot; unique_id=&quot;10036&quot;&gt;&lt;property id=&quot;20148&quot; value=&quot;5&quot;/&gt;&lt;property id=&quot;20300&quot; value=&quot;Diapositiva 33&quot;/&gt;&lt;property id=&quot;20307&quot; value=&quot;414&quot;/&gt;&lt;/object&gt;&lt;object type=&quot;3&quot; unique_id=&quot;10037&quot;&gt;&lt;property id=&quot;20148&quot; value=&quot;5&quot;/&gt;&lt;property id=&quot;20300&quot; value=&quot;Diapositiva 34&quot;/&gt;&lt;property id=&quot;20307&quot; value=&quot;290&quot;/&gt;&lt;/object&gt;&lt;object type=&quot;3&quot; unique_id=&quot;10038&quot;&gt;&lt;property id=&quot;20148&quot; value=&quot;5&quot;/&gt;&lt;property id=&quot;20300&quot; value=&quot;Diapositiva 35&quot;/&gt;&lt;property id=&quot;20307&quot; value=&quot;291&quot;/&gt;&lt;/object&gt;&lt;object type=&quot;3&quot; unique_id=&quot;10039&quot;&gt;&lt;property id=&quot;20148&quot; value=&quot;5&quot;/&gt;&lt;property id=&quot;20300&quot; value=&quot;Diapositiva 36&quot;/&gt;&lt;property id=&quot;20307&quot; value=&quot;301&quot;/&gt;&lt;/object&gt;&lt;object type=&quot;3&quot; unique_id=&quot;10040&quot;&gt;&lt;property id=&quot;20148&quot; value=&quot;5&quot;/&gt;&lt;property id=&quot;20300&quot; value=&quot;Diapositiva 37&quot;/&gt;&lt;property id=&quot;20307&quot; value=&quot;308&quot;/&gt;&lt;/object&gt;&lt;object type=&quot;3&quot; unique_id=&quot;10041&quot;&gt;&lt;property id=&quot;20148&quot; value=&quot;5&quot;/&gt;&lt;property id=&quot;20300&quot; value=&quot;Diapositiva 38&quot;/&gt;&lt;property id=&quot;20307&quot; value=&quot;302&quot;/&gt;&lt;/object&gt;&lt;object type=&quot;3&quot; unique_id=&quot;10042&quot;&gt;&lt;property id=&quot;20148&quot; value=&quot;5&quot;/&gt;&lt;property id=&quot;20300&quot; value=&quot;Diapositiva 39&quot;/&gt;&lt;property id=&quot;20307&quot; value=&quot;323&quot;/&gt;&lt;/object&gt;&lt;object type=&quot;3&quot; unique_id=&quot;10043&quot;&gt;&lt;property id=&quot;20148&quot; value=&quot;5&quot;/&gt;&lt;property id=&quot;20300&quot; value=&quot;Diapositiva 40&quot;/&gt;&lt;property id=&quot;20307&quot; value=&quot;303&quot;/&gt;&lt;/object&gt;&lt;object type=&quot;3&quot; unique_id=&quot;10044&quot;&gt;&lt;property id=&quot;20148&quot; value=&quot;5&quot;/&gt;&lt;property id=&quot;20300&quot; value=&quot;Diapositiva 41&quot;/&gt;&lt;property id=&quot;20307&quot; value=&quot;307&quot;/&gt;&lt;/object&gt;&lt;object type=&quot;3&quot; unique_id=&quot;10045&quot;&gt;&lt;property id=&quot;20148&quot; value=&quot;5&quot;/&gt;&lt;property id=&quot;20300&quot; value=&quot;Diapositiva 42&quot;/&gt;&lt;property id=&quot;20307&quot; value=&quot;292&quot;/&gt;&lt;/object&gt;&lt;object type=&quot;3&quot; unique_id=&quot;10046&quot;&gt;&lt;property id=&quot;20148&quot; value=&quot;5&quot;/&gt;&lt;property id=&quot;20300&quot; value=&quot;Diapositiva 43&quot;/&gt;&lt;property id=&quot;20307&quot; value=&quot;304&quot;/&gt;&lt;/object&gt;&lt;object type=&quot;3&quot; unique_id=&quot;10047&quot;&gt;&lt;property id=&quot;20148&quot; value=&quot;5&quot;/&gt;&lt;property id=&quot;20300&quot; value=&quot;Diapositiva 44&quot;/&gt;&lt;property id=&quot;20307&quot; value=&quot;293&quot;/&gt;&lt;/object&gt;&lt;object type=&quot;3&quot; unique_id=&quot;10048&quot;&gt;&lt;property id=&quot;20148&quot; value=&quot;5&quot;/&gt;&lt;property id=&quot;20300&quot; value=&quot;Diapositiva 45&quot;/&gt;&lt;property id=&quot;20307&quot; value=&quot;294&quot;/&gt;&lt;/object&gt;&lt;object type=&quot;3&quot; unique_id=&quot;10049&quot;&gt;&lt;property id=&quot;20148&quot; value=&quot;5&quot;/&gt;&lt;property id=&quot;20300&quot; value=&quot;Diapositiva 46&quot;/&gt;&lt;property id=&quot;20307&quot; value=&quot;296&quot;/&gt;&lt;/object&gt;&lt;object type=&quot;3&quot; unique_id=&quot;10050&quot;&gt;&lt;property id=&quot;20148&quot; value=&quot;5&quot;/&gt;&lt;property id=&quot;20300&quot; value=&quot;Diapositiva 47&quot;/&gt;&lt;property id=&quot;20307&quot; value=&quot;297&quot;/&gt;&lt;/object&gt;&lt;object type=&quot;3&quot; unique_id=&quot;10051&quot;&gt;&lt;property id=&quot;20148&quot; value=&quot;5&quot;/&gt;&lt;property id=&quot;20300&quot; value=&quot;Diapositiva 48&quot;/&gt;&lt;property id=&quot;20307&quot; value=&quot;319&quot;/&gt;&lt;/object&gt;&lt;object type=&quot;3&quot; unique_id=&quot;10052&quot;&gt;&lt;property id=&quot;20148&quot; value=&quot;5&quot;/&gt;&lt;property id=&quot;20300&quot; value=&quot;Diapositiva 49&quot;/&gt;&lt;property id=&quot;20307&quot; value=&quot;320&quot;/&gt;&lt;/object&gt;&lt;object type=&quot;3&quot; unique_id=&quot;10053&quot;&gt;&lt;property id=&quot;20148&quot; value=&quot;5&quot;/&gt;&lt;property id=&quot;20300&quot; value=&quot;Diapositiva 50&quot;/&gt;&lt;property id=&quot;20307&quot; value=&quot;321&quot;/&gt;&lt;/object&gt;&lt;object type=&quot;3&quot; unique_id=&quot;10054&quot;&gt;&lt;property id=&quot;20148&quot; value=&quot;5&quot;/&gt;&lt;property id=&quot;20300&quot; value=&quot;Diapositiva 51&quot;/&gt;&lt;property id=&quot;20307&quot; value=&quot;351&quot;/&gt;&lt;/object&gt;&lt;object type=&quot;3&quot; unique_id=&quot;10055&quot;&gt;&lt;property id=&quot;20148&quot; value=&quot;5&quot;/&gt;&lt;property id=&quot;20300&quot; value=&quot;Diapositiva 52&quot;/&gt;&lt;property id=&quot;20307&quot; value=&quot;415&quot;/&gt;&lt;/object&gt;&lt;object type=&quot;3&quot; unique_id=&quot;10056&quot;&gt;&lt;property id=&quot;20148&quot; value=&quot;5&quot;/&gt;&lt;property id=&quot;20300&quot; value=&quot;Diapositiva 53&quot;/&gt;&lt;property id=&quot;20307&quot; value=&quot;305&quot;/&gt;&lt;/object&gt;&lt;object type=&quot;3&quot; unique_id=&quot;10057&quot;&gt;&lt;property id=&quot;20148&quot; value=&quot;5&quot;/&gt;&lt;property id=&quot;20300&quot; value=&quot;Diapositiva 54&quot;/&gt;&lt;property id=&quot;20307&quot; value=&quot;313&quot;/&gt;&lt;/object&gt;&lt;object type=&quot;3&quot; unique_id=&quot;10058&quot;&gt;&lt;property id=&quot;20148&quot; value=&quot;5&quot;/&gt;&lt;property id=&quot;20300&quot; value=&quot;Diapositiva 55&quot;/&gt;&lt;property id=&quot;20307&quot; value=&quot;314&quot;/&gt;&lt;/object&gt;&lt;object type=&quot;3&quot; unique_id=&quot;10059&quot;&gt;&lt;property id=&quot;20148&quot; value=&quot;5&quot;/&gt;&lt;property id=&quot;20300&quot; value=&quot;Diapositiva 56&quot;/&gt;&lt;property id=&quot;20307&quot; value=&quot;315&quot;/&gt;&lt;/object&gt;&lt;object type=&quot;3&quot; unique_id=&quot;10060&quot;&gt;&lt;property id=&quot;20148&quot; value=&quot;5&quot;/&gt;&lt;property id=&quot;20300&quot; value=&quot;Diapositiva 57&quot;/&gt;&lt;property id=&quot;20307&quot; value=&quot;310&quot;/&gt;&lt;/object&gt;&lt;object type=&quot;3&quot; unique_id=&quot;10061&quot;&gt;&lt;property id=&quot;20148&quot; value=&quot;5&quot;/&gt;&lt;property id=&quot;20300&quot; value=&quot;Diapositiva 58&quot;/&gt;&lt;property id=&quot;20307&quot; value=&quot;311&quot;/&gt;&lt;/object&gt;&lt;object type=&quot;3&quot; unique_id=&quot;10062&quot;&gt;&lt;property id=&quot;20148&quot; value=&quot;5&quot;/&gt;&lt;property id=&quot;20300&quot; value=&quot;Diapositiva 59&quot;/&gt;&lt;property id=&quot;20307&quot; value=&quot;338&quot;/&gt;&lt;/object&gt;&lt;object type=&quot;3&quot; unique_id=&quot;10063&quot;&gt;&lt;property id=&quot;20148&quot; value=&quot;5&quot;/&gt;&lt;property id=&quot;20300&quot; value=&quot;Diapositiva 60&quot;/&gt;&lt;property id=&quot;20307&quot; value=&quot;349&quot;/&gt;&lt;/object&gt;&lt;object type=&quot;3&quot; unique_id=&quot;10064&quot;&gt;&lt;property id=&quot;20148&quot; value=&quot;5&quot;/&gt;&lt;property id=&quot;20300&quot; value=&quot;Diapositiva 61&quot;/&gt;&lt;property id=&quot;20307&quot; value=&quot;325&quot;/&gt;&lt;/object&gt;&lt;object type=&quot;3&quot; unique_id=&quot;10065&quot;&gt;&lt;property id=&quot;20148&quot; value=&quot;5&quot;/&gt;&lt;property id=&quot;20300&quot; value=&quot;Diapositiva 62&quot;/&gt;&lt;property id=&quot;20307&quot; value=&quot;352&quot;/&gt;&lt;/object&gt;&lt;object type=&quot;3&quot; unique_id=&quot;10066&quot;&gt;&lt;property id=&quot;20148&quot; value=&quot;5&quot;/&gt;&lt;property id=&quot;20300&quot; value=&quot;Diapositiva 63&quot;/&gt;&lt;property id=&quot;20307&quot; value=&quot;263&quot;/&gt;&lt;/object&gt;&lt;object type=&quot;3&quot; unique_id=&quot;10067&quot;&gt;&lt;property id=&quot;20148&quot; value=&quot;5&quot;/&gt;&lt;property id=&quot;20300&quot; value=&quot;Diapositiva 64&quot;/&gt;&lt;property id=&quot;20307&quot; value=&quot;264&quot;/&gt;&lt;/object&gt;&lt;object type=&quot;3&quot; unique_id=&quot;10068&quot;&gt;&lt;property id=&quot;20148&quot; value=&quot;5&quot;/&gt;&lt;property id=&quot;20300&quot; value=&quot;Diapositiva 65&quot;/&gt;&lt;property id=&quot;20307&quot; value=&quot;265&quot;/&gt;&lt;/object&gt;&lt;object type=&quot;3&quot; unique_id=&quot;10069&quot;&gt;&lt;property id=&quot;20148&quot; value=&quot;5&quot;/&gt;&lt;property id=&quot;20300&quot; value=&quot;Diapositiva 66&quot;/&gt;&lt;property id=&quot;20307&quot; value=&quot;269&quot;/&gt;&lt;/object&gt;&lt;object type=&quot;3&quot; unique_id=&quot;10070&quot;&gt;&lt;property id=&quot;20148&quot; value=&quot;5&quot;/&gt;&lt;property id=&quot;20300&quot; value=&quot;Diapositiva 67&quot;/&gt;&lt;property id=&quot;20307&quot; value=&quot;331&quot;/&gt;&lt;/object&gt;&lt;object type=&quot;3&quot; unique_id=&quot;10071&quot;&gt;&lt;property id=&quot;20148&quot; value=&quot;5&quot;/&gt;&lt;property id=&quot;20300&quot; value=&quot;Diapositiva 68&quot;/&gt;&lt;property id=&quot;20307&quot; value=&quot;266&quot;/&gt;&lt;/object&gt;&lt;object type=&quot;3&quot; unique_id=&quot;10072&quot;&gt;&lt;property id=&quot;20148&quot; value=&quot;5&quot;/&gt;&lt;property id=&quot;20300&quot; value=&quot;Diapositiva 69&quot;/&gt;&lt;property id=&quot;20307&quot; value=&quot;267&quot;/&gt;&lt;/object&gt;&lt;object type=&quot;3&quot; unique_id=&quot;10073&quot;&gt;&lt;property id=&quot;20148&quot; value=&quot;5&quot;/&gt;&lt;property id=&quot;20300&quot; value=&quot;Diapositiva 70&quot;/&gt;&lt;property id=&quot;20307&quot; value=&quot;287&quot;/&gt;&lt;/object&gt;&lt;object type=&quot;3&quot; unique_id=&quot;10074&quot;&gt;&lt;property id=&quot;20148&quot; value=&quot;5&quot;/&gt;&lt;property id=&quot;20300&quot; value=&quot;Diapositiva 71&quot;/&gt;&lt;property id=&quot;20307&quot; value=&quot;288&quot;/&gt;&lt;/object&gt;&lt;object type=&quot;3&quot; unique_id=&quot;10075&quot;&gt;&lt;property id=&quot;20148&quot; value=&quot;5&quot;/&gt;&lt;property id=&quot;20300&quot; value=&quot;Diapositiva 72&quot;/&gt;&lt;property id=&quot;20307&quot; value=&quot;324&quot;/&gt;&lt;/object&gt;&lt;object type=&quot;3&quot; unique_id=&quot;10076&quot;&gt;&lt;property id=&quot;20148&quot; value=&quot;5&quot;/&gt;&lt;property id=&quot;20300&quot; value=&quot;Diapositiva 73&quot;/&gt;&lt;property id=&quot;20307&quot; value=&quot;334&quot;/&gt;&lt;/object&gt;&lt;object type=&quot;3&quot; unique_id=&quot;10077&quot;&gt;&lt;property id=&quot;20148&quot; value=&quot;5&quot;/&gt;&lt;property id=&quot;20300&quot; value=&quot;Diapositiva 74&quot;/&gt;&lt;property id=&quot;20307&quot; value=&quot;416&quot;/&gt;&lt;/object&gt;&lt;object type=&quot;3&quot; unique_id=&quot;10078&quot;&gt;&lt;property id=&quot;20148&quot; value=&quot;5&quot;/&gt;&lt;property id=&quot;20300&quot; value=&quot;Diapositiva 75&quot;/&gt;&lt;property id=&quot;20307&quot; value=&quot;353&quot;/&gt;&lt;/object&gt;&lt;object type=&quot;3&quot; unique_id=&quot;10079&quot;&gt;&lt;property id=&quot;20148&quot; value=&quot;5&quot;/&gt;&lt;property id=&quot;20300&quot; value=&quot;Diapositiva 76&quot;/&gt;&lt;property id=&quot;20307&quot; value=&quot;330&quot;/&gt;&lt;/object&gt;&lt;object type=&quot;3&quot; unique_id=&quot;10080&quot;&gt;&lt;property id=&quot;20148&quot; value=&quot;5&quot;/&gt;&lt;property id=&quot;20300&quot; value=&quot;Diapositiva 77&quot;/&gt;&lt;property id=&quot;20307&quot; value=&quot;417&quot;/&gt;&lt;/object&gt;&lt;object type=&quot;3&quot; unique_id=&quot;10081&quot;&gt;&lt;property id=&quot;20148&quot; value=&quot;5&quot;/&gt;&lt;property id=&quot;20300&quot; value=&quot;Diapositiva 78&quot;/&gt;&lt;property id=&quot;20307&quot; value=&quot;327&quot;/&gt;&lt;/object&gt;&lt;object type=&quot;3&quot; unique_id=&quot;10082&quot;&gt;&lt;property id=&quot;20148&quot; value=&quot;5&quot;/&gt;&lt;property id=&quot;20300&quot; value=&quot;Diapositiva 79&quot;/&gt;&lt;property id=&quot;20307&quot; value=&quot;333&quot;/&gt;&lt;/object&gt;&lt;object type=&quot;3&quot; unique_id=&quot;10083&quot;&gt;&lt;property id=&quot;20148&quot; value=&quot;5&quot;/&gt;&lt;property id=&quot;20300&quot; value=&quot;Diapositiva 80&quot;/&gt;&lt;property id=&quot;20307&quot; value=&quot;337&quot;/&gt;&lt;/object&gt;&lt;object type=&quot;3&quot; unique_id=&quot;10084&quot;&gt;&lt;property id=&quot;20148&quot; value=&quot;5&quot;/&gt;&lt;property id=&quot;20300&quot; value=&quot;Diapositiva 81&quot;/&gt;&lt;property id=&quot;20307&quot; value=&quot;418&quot;/&gt;&lt;/object&gt;&lt;object type=&quot;3&quot; unique_id=&quot;10085&quot;&gt;&lt;property id=&quot;20148&quot; value=&quot;5&quot;/&gt;&lt;property id=&quot;20300&quot; value=&quot;Diapositiva 82&quot;/&gt;&lt;property id=&quot;20307&quot; value=&quot;399&quot;/&gt;&lt;/object&gt;&lt;object type=&quot;3&quot; unique_id=&quot;10086&quot;&gt;&lt;property id=&quot;20148&quot; value=&quot;5&quot;/&gt;&lt;property id=&quot;20300&quot; value=&quot;Diapositiva 83&quot;/&gt;&lt;property id=&quot;20307&quot; value=&quot;394&quot;/&gt;&lt;/object&gt;&lt;object type=&quot;3&quot; unique_id=&quot;10087&quot;&gt;&lt;property id=&quot;20148&quot; value=&quot;5&quot;/&gt;&lt;property id=&quot;20300&quot; value=&quot;Diapositiva 84&quot;/&gt;&lt;property id=&quot;20307&quot; value=&quot;396&quot;/&gt;&lt;/object&gt;&lt;object type=&quot;3&quot; unique_id=&quot;10088&quot;&gt;&lt;property id=&quot;20148&quot; value=&quot;5&quot;/&gt;&lt;property id=&quot;20300&quot; value=&quot;Diapositiva 85&quot;/&gt;&lt;property id=&quot;20307&quot; value=&quot;397&quot;/&gt;&lt;/object&gt;&lt;object type=&quot;3&quot; unique_id=&quot;10089&quot;&gt;&lt;property id=&quot;20148&quot; value=&quot;5&quot;/&gt;&lt;property id=&quot;20300&quot; value=&quot;Diapositiva 86&quot;/&gt;&lt;property id=&quot;20307&quot; value=&quot;398&quot;/&gt;&lt;/object&gt;&lt;object type=&quot;3&quot; unique_id=&quot;10090&quot;&gt;&lt;property id=&quot;20148&quot; value=&quot;5&quot;/&gt;&lt;property id=&quot;20300&quot; value=&quot;Diapositiva 87&quot;/&gt;&lt;property id=&quot;20307&quot; value=&quot;400&quot;/&gt;&lt;/object&gt;&lt;object type=&quot;3&quot; unique_id=&quot;10091&quot;&gt;&lt;property id=&quot;20148&quot; value=&quot;5&quot;/&gt;&lt;property id=&quot;20300&quot; value=&quot;Diapositiva 88&quot;/&gt;&lt;property id=&quot;20307&quot; value=&quot;401&quot;/&gt;&lt;/object&gt;&lt;object type=&quot;3&quot; unique_id=&quot;10092&quot;&gt;&lt;property id=&quot;20148&quot; value=&quot;5&quot;/&gt;&lt;property id=&quot;20300&quot; value=&quot;Diapositiva 89&quot;/&gt;&lt;property id=&quot;20307&quot; value=&quot;402&quot;/&gt;&lt;/object&gt;&lt;object type=&quot;3&quot; unique_id=&quot;10093&quot;&gt;&lt;property id=&quot;20148&quot; value=&quot;5&quot;/&gt;&lt;property id=&quot;20300&quot; value=&quot;Diapositiva 90&quot;/&gt;&lt;property id=&quot;20307&quot; value=&quot;407&quot;/&gt;&lt;/object&gt;&lt;object type=&quot;3&quot; unique_id=&quot;10094&quot;&gt;&lt;property id=&quot;20148&quot; value=&quot;5&quot;/&gt;&lt;property id=&quot;20300&quot; value=&quot;Diapositiva 91&quot;/&gt;&lt;property id=&quot;20307&quot; value=&quot;40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11060</TotalTime>
  <Words>741</Words>
  <Application>Microsoft Office PowerPoint</Application>
  <PresentationFormat>On-screen Show (4:3)</PresentationFormat>
  <Paragraphs>329</Paragraphs>
  <Slides>55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ycastillo</dc:creator>
  <cp:lastModifiedBy>Roberto</cp:lastModifiedBy>
  <cp:revision>893</cp:revision>
  <dcterms:created xsi:type="dcterms:W3CDTF">2010-08-06T18:51:33Z</dcterms:created>
  <dcterms:modified xsi:type="dcterms:W3CDTF">2010-11-29T11:28:58Z</dcterms:modified>
</cp:coreProperties>
</file>