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97" r:id="rId2"/>
    <p:sldId id="785" r:id="rId3"/>
    <p:sldId id="648" r:id="rId4"/>
    <p:sldId id="655" r:id="rId5"/>
    <p:sldId id="1019" r:id="rId6"/>
    <p:sldId id="1018" r:id="rId7"/>
    <p:sldId id="1005" r:id="rId8"/>
    <p:sldId id="756" r:id="rId9"/>
    <p:sldId id="1028" r:id="rId10"/>
    <p:sldId id="1001" r:id="rId11"/>
    <p:sldId id="983" r:id="rId12"/>
    <p:sldId id="1075" r:id="rId13"/>
    <p:sldId id="1076" r:id="rId14"/>
    <p:sldId id="1079" r:id="rId15"/>
    <p:sldId id="1080" r:id="rId16"/>
    <p:sldId id="1083" r:id="rId17"/>
    <p:sldId id="798" r:id="rId18"/>
    <p:sldId id="664" r:id="rId19"/>
    <p:sldId id="778" r:id="rId20"/>
    <p:sldId id="777" r:id="rId21"/>
    <p:sldId id="822" r:id="rId22"/>
    <p:sldId id="780" r:id="rId23"/>
    <p:sldId id="1122" r:id="rId24"/>
    <p:sldId id="1120" r:id="rId25"/>
    <p:sldId id="1121" r:id="rId26"/>
    <p:sldId id="1123" r:id="rId27"/>
    <p:sldId id="1124" r:id="rId28"/>
    <p:sldId id="1125" r:id="rId29"/>
    <p:sldId id="1126" r:id="rId30"/>
    <p:sldId id="672" r:id="rId31"/>
    <p:sldId id="1064" r:id="rId32"/>
    <p:sldId id="781" r:id="rId33"/>
    <p:sldId id="691" r:id="rId34"/>
    <p:sldId id="1024" r:id="rId35"/>
    <p:sldId id="1097" r:id="rId36"/>
    <p:sldId id="1098" r:id="rId37"/>
    <p:sldId id="1099" r:id="rId38"/>
    <p:sldId id="1100" r:id="rId39"/>
    <p:sldId id="1101" r:id="rId40"/>
    <p:sldId id="889" r:id="rId41"/>
    <p:sldId id="891" r:id="rId42"/>
    <p:sldId id="670" r:id="rId43"/>
    <p:sldId id="1095" r:id="rId44"/>
    <p:sldId id="710" r:id="rId45"/>
    <p:sldId id="899" r:id="rId46"/>
  </p:sldIdLst>
  <p:sldSz cx="9144000" cy="6858000" type="screen4x3"/>
  <p:notesSz cx="6797675" cy="987425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Arial Unicode MS" pitchFamily="34" charset="-128"/>
      <p:regular r:id="rId53"/>
    </p:embeddedFont>
    <p:embeddedFont>
      <p:font typeface="Verdana" pitchFamily="34" charset="0"/>
      <p:regular r:id="rId54"/>
      <p:bold r:id="rId55"/>
      <p:italic r:id="rId56"/>
      <p:boldItalic r:id="rId57"/>
    </p:embeddedFont>
  </p:embeddedFontLst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2B4C90"/>
    <a:srgbClr val="FF99FF"/>
    <a:srgbClr val="C7C7DB"/>
    <a:srgbClr val="D3D3E3"/>
    <a:srgbClr val="A3A4C3"/>
    <a:srgbClr val="FFA7A7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4" autoAdjust="0"/>
    <p:restoredTop sz="90159" autoAdjust="0"/>
  </p:normalViewPr>
  <p:slideViewPr>
    <p:cSldViewPr snapToGrid="0" snapToObjects="1">
      <p:cViewPr>
        <p:scale>
          <a:sx n="75" d="100"/>
          <a:sy n="75" d="100"/>
        </p:scale>
        <p:origin x="-1242" y="-180"/>
      </p:cViewPr>
      <p:guideLst>
        <p:guide orient="horz" pos="3979"/>
        <p:guide pos="4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480"/>
    </p:cViewPr>
  </p:sorterViewPr>
  <p:notesViewPr>
    <p:cSldViewPr snapToGrid="0" snapToObjects="1">
      <p:cViewPr varScale="1">
        <p:scale>
          <a:sx n="54" d="100"/>
          <a:sy n="54" d="100"/>
        </p:scale>
        <p:origin x="-1818" y="-78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71D3EAD-C90E-4591-A501-1472D8264FE5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894CAFB-65DB-48F3-A601-D3073EE615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94FCF-291D-494F-8704-914DD30ABC24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pt-B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73F9B2-9AD5-4907-A559-81D4FF6C9B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9B4A88-0664-4813-A06E-6C8670BD209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E42593-E0FF-468A-A60A-73C2072D970E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7BF93833-896D-4AF1-835A-B2C38A40B852}" type="slidenum">
              <a:rPr lang="pt-BR" sz="1200">
                <a:latin typeface="+mn-lt"/>
              </a:rPr>
              <a:pPr algn="r">
                <a:defRPr/>
              </a:pPr>
              <a:t>14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C43BB599-69CF-482E-AFB3-6B55690D62D8}" type="slidenum">
              <a:rPr lang="pt-BR" sz="1200">
                <a:latin typeface="+mn-lt"/>
              </a:rPr>
              <a:pPr algn="r">
                <a:defRPr/>
              </a:pPr>
              <a:t>15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0080EF-9CA3-47EA-9A2B-9283E839D425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E8E3CD10-F1F9-4183-B2C4-B8B5BD7B2835}" type="slidenum">
              <a:rPr lang="pt-BR" sz="1200">
                <a:latin typeface="+mn-lt"/>
              </a:rPr>
              <a:pPr algn="r">
                <a:defRPr/>
              </a:pPr>
              <a:t>17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7AA640D-7FD5-4E62-B58D-1F94B2AE31F2}" type="slidenum">
              <a:rPr lang="pt-BR" sz="1200">
                <a:latin typeface="+mn-lt"/>
              </a:rPr>
              <a:pPr algn="r">
                <a:defRPr/>
              </a:pPr>
              <a:t>18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40D1EC9-2097-4576-8988-760055379A76}" type="slidenum">
              <a:rPr lang="pt-BR" sz="1200">
                <a:latin typeface="+mn-lt"/>
              </a:rPr>
              <a:pPr algn="r">
                <a:defRPr/>
              </a:pPr>
              <a:t>19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EA57ACF-6638-41CB-8D52-552EEC02E83C}" type="slidenum">
              <a:rPr lang="pt-BR" sz="1200">
                <a:latin typeface="+mn-lt"/>
              </a:rPr>
              <a:pPr algn="r">
                <a:defRPr/>
              </a:pPr>
              <a:t>20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8D1BBAA9-44CE-47AC-A919-C9799CB3F41B}" type="slidenum">
              <a:rPr lang="pt-BR" sz="1200">
                <a:latin typeface="+mn-lt"/>
              </a:rPr>
              <a:pPr algn="r">
                <a:defRPr/>
              </a:pPr>
              <a:t>21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DFBD51D8-DA0C-41BF-8594-3D776CE33DCE}" type="slidenum">
              <a:rPr lang="pt-BR" sz="1200">
                <a:latin typeface="+mn-lt"/>
              </a:rPr>
              <a:pPr algn="r">
                <a:defRPr/>
              </a:pPr>
              <a:t>22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8D05127-2A3E-48F6-84BC-D6CC9855875F}" type="slidenum">
              <a:rPr lang="pt-BR" sz="1200">
                <a:latin typeface="+mn-lt"/>
              </a:rPr>
              <a:pPr algn="r">
                <a:defRPr/>
              </a:pPr>
              <a:t>2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8EB3F9B5-7531-4CF7-8470-E12E412A13B8}" type="slidenum">
              <a:rPr lang="pt-BR" sz="1200">
                <a:latin typeface="+mn-lt"/>
              </a:rPr>
              <a:pPr algn="r">
                <a:defRPr/>
              </a:pPr>
              <a:t>23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r">
              <a:defRPr/>
            </a:pPr>
            <a:fld id="{DDE9A583-E50C-4988-B42D-E906CBB3B56C}" type="slidenum">
              <a:rPr lang="pt-BR" sz="1200">
                <a:latin typeface="+mn-lt"/>
              </a:rPr>
              <a:pPr algn="r">
                <a:defRPr/>
              </a:pPr>
              <a:t>24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r">
              <a:defRPr/>
            </a:pPr>
            <a:fld id="{41D25047-CE6A-4F39-B554-65C11A821B19}" type="slidenum">
              <a:rPr lang="pt-BR" sz="1200">
                <a:latin typeface="+mn-lt"/>
              </a:rPr>
              <a:pPr algn="r">
                <a:defRPr/>
              </a:pPr>
              <a:t>25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F80A9E91-594D-463E-81BD-30B16C1466AE}" type="slidenum">
              <a:rPr lang="pt-BR" sz="1200">
                <a:latin typeface="+mn-lt"/>
              </a:rPr>
              <a:pPr algn="r">
                <a:defRPr/>
              </a:pPr>
              <a:t>26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099C8BF3-B43F-4923-94AB-CB4C66932CF9}" type="slidenum">
              <a:rPr lang="pt-BR" sz="1200">
                <a:latin typeface="+mn-lt"/>
              </a:rPr>
              <a:pPr algn="r">
                <a:defRPr/>
              </a:pPr>
              <a:t>27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D7B2B469-8122-4ABF-A647-8842DB87EB43}" type="slidenum">
              <a:rPr lang="pt-BR" sz="1200">
                <a:latin typeface="+mn-lt"/>
              </a:rPr>
              <a:pPr algn="r">
                <a:defRPr/>
              </a:pPr>
              <a:t>28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9A2C6F-CD20-430D-8B24-77DB9ACF31E7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0CE01-C68E-439A-B522-DB160C8274E6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44A225-0AC0-4DA9-93A9-67D4484B4A9F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75" tIns="44137" rIns="88275" bIns="44137" anchor="b"/>
          <a:lstStyle/>
          <a:p>
            <a:pPr algn="r">
              <a:defRPr/>
            </a:pPr>
            <a:fld id="{AC281904-545B-42C3-B61B-678E0BAFCFB7}" type="slidenum">
              <a:rPr lang="pt-BR" sz="1200">
                <a:latin typeface="+mn-lt"/>
              </a:rPr>
              <a:pPr algn="r">
                <a:defRPr/>
              </a:pPr>
              <a:t>33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86" tIns="45743" rIns="91486" bIns="45743" anchor="b"/>
          <a:lstStyle/>
          <a:p>
            <a:pPr algn="r">
              <a:defRPr/>
            </a:pPr>
            <a:fld id="{117798C7-9AF8-4C46-B3F4-0CFF3DB818E4}" type="slidenum">
              <a:rPr lang="pt-BR" sz="1200">
                <a:latin typeface="+mn-lt"/>
              </a:rPr>
              <a:pPr algn="r">
                <a:defRPr/>
              </a:pPr>
              <a:t>3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03AC3B-A0C1-4547-B325-80482B0DEBA2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7686C7-E7E2-4494-9CCD-0A909AF3FCCB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>
              <a:defRPr/>
            </a:pPr>
            <a:fld id="{068E7EDF-8999-494F-9BAB-F57F982B5726}" type="slidenum">
              <a:rPr lang="pt-BR" sz="1300">
                <a:latin typeface="+mn-lt"/>
              </a:rPr>
              <a:pPr algn="r">
                <a:defRPr/>
              </a:pPr>
              <a:t>42</a:t>
            </a:fld>
            <a:endParaRPr lang="pt-BR" sz="13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2B3851-073C-430F-A66C-405D7FAB7736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4FC65-1C3A-447D-AC93-28058D3E587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D239C9E0-7A37-4E93-B043-DD059C48E128}" type="slidenum">
              <a:rPr lang="pt-BR" sz="1200">
                <a:latin typeface="+mn-lt"/>
              </a:rPr>
              <a:pPr algn="r">
                <a:defRPr/>
              </a:pPr>
              <a:t>45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96A93F5-E3A2-47EC-871F-E945907B1B21}" type="slidenum">
              <a:rPr lang="pt-BR" sz="1200">
                <a:latin typeface="+mn-lt"/>
              </a:rPr>
              <a:pPr algn="r">
                <a:defRPr/>
              </a:pPr>
              <a:t>4</a:t>
            </a:fld>
            <a:endParaRPr lang="pt-BR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6471C-659F-430E-8C6D-074C9F9F0500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A8D882-CD11-4E51-A587-5829898593FC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EF794-6E10-403C-A821-2D3ED7680EC9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230" tIns="44115" rIns="88230" bIns="44115" anchor="b"/>
          <a:lstStyle/>
          <a:p>
            <a:pPr algn="r">
              <a:defRPr/>
            </a:pPr>
            <a:fld id="{9ECD08FC-FC3B-4591-9BF0-EA7DB5069C59}" type="slidenum">
              <a:rPr lang="pt-BR" sz="1200">
                <a:latin typeface="+mn-lt"/>
              </a:rPr>
              <a:pPr algn="r">
                <a:defRPr/>
              </a:pPr>
              <a:t>11</a:t>
            </a:fld>
            <a:endParaRPr lang="pt-BR" sz="12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08CE19-0145-43E1-8B76-75A59ECB38AA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1555F-12CF-4859-A1E1-CAB81B4E9EDB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0C40-2420-49B9-A7DC-33667F97AD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47EA-7D41-492C-85EA-06D2AF6B36E3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F631-AA6F-48C1-84EF-A656FC8599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C8C35-6656-4447-A5EB-02C6103B78F6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55868-CAFA-4756-BC22-B6FEEFDC5D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55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622300"/>
            <a:ext cx="9144000" cy="6235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97EC4-5C3D-4ECA-937F-83E90C34891D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EE88-2895-4EBD-A5E7-D32915B2BB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075C-B133-4E48-A0AF-706B28549EDC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E57F-C4C0-4D8A-819E-FFF6E28396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4C42-11A6-42B7-91F2-0DFC6FF07DD6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5742-9C30-4823-AF5E-0EA0A37B1A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7D97-FEC6-4FD5-A607-9F60B25DC2FB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AB7D8-EE0E-4929-B8BD-EEA4B1BACA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7CC3E-6FE0-4E92-BA3A-1BF852E799D3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A2B91-0F50-4C03-BEA9-7E987F0C53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7436B-B8A4-42AA-8E4B-FB55033F766B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3695-DD9F-4005-BF25-E5960FB827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C0F3D-0F4A-477F-BC80-CB36F0B14C7A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0454-7C3C-40D0-8E67-C9B840D6FC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66218-8211-4A85-A587-9397D4756175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D047B-F233-4324-B14A-122BD1A360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BC3C59-81BA-4921-8330-FB43EAB98D2B}" type="datetimeFigureOut">
              <a:rPr lang="pt-BR"/>
              <a:pPr>
                <a:defRPr/>
              </a:pPr>
              <a:t>29/11/2010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06AEA9-C675-4614-B5F9-80ABDDCDB3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  <p:sldLayoutId id="2147484636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45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patriciafe\Desktop\Apresenta&#231;&#227;o%20CPTM\FILME-CPTM_REV02.wm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78605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6" name="Picture 5" descr="WK-BDF-BFU-PLA-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0"/>
            <a:ext cx="96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st itaim e jd helena inauguracao (3)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835400" y="-1588"/>
            <a:ext cx="16367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003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9075" y="-3175"/>
            <a:ext cx="130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P2280020.JPG"/>
          <p:cNvPicPr>
            <a:picLocks noChangeAspect="1"/>
          </p:cNvPicPr>
          <p:nvPr/>
        </p:nvPicPr>
        <p:blipFill>
          <a:blip r:embed="rId6"/>
          <a:srcRect b="-41"/>
          <a:stretch>
            <a:fillRect/>
          </a:stretch>
        </p:blipFill>
        <p:spPr bwMode="auto">
          <a:xfrm>
            <a:off x="5580063" y="0"/>
            <a:ext cx="214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TextBox 7"/>
          <p:cNvSpPr txBox="1">
            <a:spLocks noChangeArrowheads="1"/>
          </p:cNvSpPr>
          <p:nvPr/>
        </p:nvSpPr>
        <p:spPr bwMode="auto">
          <a:xfrm>
            <a:off x="0" y="1698625"/>
            <a:ext cx="2836863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300" b="1">
                <a:solidFill>
                  <a:schemeClr val="bg1"/>
                </a:solidFill>
                <a:cs typeface="Arial" charset="0"/>
              </a:rPr>
              <a:t>CPTM</a:t>
            </a:r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-36513" y="4116388"/>
            <a:ext cx="297497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cs typeface="Arial" charset="0"/>
              </a:rPr>
              <a:t>PLANO DE</a:t>
            </a:r>
            <a:r>
              <a:rPr lang="pt-BR" sz="4000" b="1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  <p:sp>
        <p:nvSpPr>
          <p:cNvPr id="6155" name="TextBox 9"/>
          <p:cNvSpPr txBox="1">
            <a:spLocks noChangeArrowheads="1"/>
          </p:cNvSpPr>
          <p:nvPr/>
        </p:nvSpPr>
        <p:spPr bwMode="auto">
          <a:xfrm>
            <a:off x="-50800" y="4795838"/>
            <a:ext cx="28860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800" b="1">
                <a:solidFill>
                  <a:srgbClr val="FFFF00"/>
                </a:solidFill>
                <a:cs typeface="Arial" charset="0"/>
              </a:rPr>
              <a:t>EXPANSÃO</a:t>
            </a:r>
            <a:endParaRPr lang="pt-BR" sz="3800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6156" name="TextBox 9"/>
          <p:cNvSpPr txBox="1">
            <a:spLocks noChangeArrowheads="1"/>
          </p:cNvSpPr>
          <p:nvPr/>
        </p:nvSpPr>
        <p:spPr bwMode="auto">
          <a:xfrm>
            <a:off x="-50800" y="5524500"/>
            <a:ext cx="2801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Arial" charset="0"/>
              </a:rPr>
              <a:t>E NOVOS PROJETOS</a:t>
            </a:r>
            <a:endParaRPr lang="pt-BR" sz="20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8" descr="DSC010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8918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3548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12 – ESTAÇÃO JARDIM ROMANO</a:t>
            </a:r>
          </a:p>
        </p:txBody>
      </p:sp>
      <p:sp>
        <p:nvSpPr>
          <p:cNvPr id="38920" name="TextBox 7"/>
          <p:cNvSpPr txBox="1">
            <a:spLocks noChangeArrowheads="1"/>
          </p:cNvSpPr>
          <p:nvPr/>
        </p:nvSpPr>
        <p:spPr bwMode="auto">
          <a:xfrm>
            <a:off x="7718425" y="61595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VOLTAR</a:t>
            </a:r>
            <a:endParaRPr lang="pt-BR" sz="1400">
              <a:cs typeface="Arial" charset="0"/>
            </a:endParaRPr>
          </a:p>
        </p:txBody>
      </p:sp>
      <p:sp>
        <p:nvSpPr>
          <p:cNvPr id="8" name="Triângulo isósceles 7">
            <a:hlinkClick r:id="" action="ppaction://noaction"/>
          </p:cNvPr>
          <p:cNvSpPr/>
          <p:nvPr/>
        </p:nvSpPr>
        <p:spPr>
          <a:xfrm rot="16200000">
            <a:off x="8351838" y="61245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7034213" y="10922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JUL/2008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35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ESTAÇÕES EM OBRAS</a:t>
            </a:r>
          </a:p>
        </p:txBody>
      </p:sp>
      <p:pic>
        <p:nvPicPr>
          <p:cNvPr id="39942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120650" y="1176338"/>
            <a:ext cx="81232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rgbClr val="C00000"/>
                </a:solidFill>
                <a:cs typeface="Arial" charset="0"/>
              </a:rPr>
              <a:t>LINHA 7</a:t>
            </a:r>
          </a:p>
          <a:p>
            <a:endParaRPr lang="pt-BR" sz="500">
              <a:solidFill>
                <a:srgbClr val="C00000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1700">
                <a:solidFill>
                  <a:srgbClr val="C00000"/>
                </a:solidFill>
                <a:cs typeface="Arial" charset="0"/>
              </a:rPr>
              <a:t>ESTAÇÃO NOVA</a:t>
            </a:r>
          </a:p>
          <a:p>
            <a:pPr>
              <a:lnSpc>
                <a:spcPct val="150000"/>
              </a:lnSpc>
            </a:pPr>
            <a:r>
              <a:rPr lang="pt-BR" sz="1700">
                <a:solidFill>
                  <a:srgbClr val="595959"/>
                </a:solidFill>
                <a:cs typeface="Arial" charset="0"/>
              </a:rPr>
              <a:t>1 – VILA AURORA		</a:t>
            </a:r>
            <a:r>
              <a:rPr lang="pt-BR" sz="1700">
                <a:solidFill>
                  <a:srgbClr val="FF0000"/>
                </a:solidFill>
                <a:cs typeface="Arial" charset="0"/>
              </a:rPr>
              <a:t>30/04/2011</a:t>
            </a:r>
          </a:p>
          <a:p>
            <a:endParaRPr lang="pt-BR" sz="500">
              <a:solidFill>
                <a:srgbClr val="C00000"/>
              </a:solidFill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1700">
                <a:solidFill>
                  <a:srgbClr val="C00000"/>
                </a:solidFill>
                <a:cs typeface="Arial" charset="0"/>
              </a:rPr>
              <a:t>ESTAÇÕES EM RECONSTRUÇÃO </a:t>
            </a:r>
          </a:p>
          <a:p>
            <a:pPr>
              <a:lnSpc>
                <a:spcPct val="150000"/>
              </a:lnSpc>
            </a:pPr>
            <a:r>
              <a:rPr lang="pt-BR" sz="1700">
                <a:solidFill>
                  <a:srgbClr val="595959"/>
                </a:solidFill>
                <a:cs typeface="Arial" charset="0"/>
              </a:rPr>
              <a:t>2 – FRANCO DA ROCHA 	</a:t>
            </a:r>
            <a:r>
              <a:rPr lang="pt-BR" sz="1700">
                <a:solidFill>
                  <a:srgbClr val="FF0000"/>
                </a:solidFill>
                <a:cs typeface="Arial" charset="0"/>
              </a:rPr>
              <a:t>31/05/2011</a:t>
            </a:r>
          </a:p>
          <a:p>
            <a:r>
              <a:rPr lang="pt-BR" sz="1700">
                <a:solidFill>
                  <a:srgbClr val="595959"/>
                </a:solidFill>
                <a:cs typeface="Arial" charset="0"/>
              </a:rPr>
              <a:t>3 – FRANCISCO MORATO</a:t>
            </a:r>
            <a:r>
              <a:rPr lang="pt-BR" sz="1700">
                <a:solidFill>
                  <a:srgbClr val="FF0000"/>
                </a:solidFill>
                <a:cs typeface="Arial" charset="0"/>
              </a:rPr>
              <a:t>	31/05/2011</a:t>
            </a:r>
          </a:p>
          <a:p>
            <a:endParaRPr lang="pt-BR" sz="170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106363" y="3768725"/>
            <a:ext cx="81232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rgbClr val="C00000"/>
                </a:solidFill>
                <a:cs typeface="Arial" charset="0"/>
              </a:rPr>
              <a:t>LINHA 8</a:t>
            </a:r>
            <a:endParaRPr lang="pt-BR" sz="1700" b="1">
              <a:cs typeface="Arial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19063" y="4113213"/>
            <a:ext cx="4221162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4 – OSASCO	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30/04/2011</a:t>
            </a:r>
          </a:p>
          <a:p>
            <a:pPr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5 – CARAPICUÍBA	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13/12/2010</a:t>
            </a:r>
          </a:p>
          <a:p>
            <a:pPr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6 – BARUERI 	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28/12/2010</a:t>
            </a:r>
          </a:p>
        </p:txBody>
      </p:sp>
      <p:sp>
        <p:nvSpPr>
          <p:cNvPr id="39946" name="TextBox 7"/>
          <p:cNvSpPr txBox="1">
            <a:spLocks noChangeArrowheads="1"/>
          </p:cNvSpPr>
          <p:nvPr/>
        </p:nvSpPr>
        <p:spPr bwMode="auto">
          <a:xfrm>
            <a:off x="4359275" y="1344613"/>
            <a:ext cx="11620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rgbClr val="C00000"/>
                </a:solidFill>
                <a:cs typeface="Arial" charset="0"/>
              </a:rPr>
              <a:t>LINHA 9</a:t>
            </a:r>
            <a:endParaRPr lang="pt-BR" sz="1700" b="1">
              <a:cs typeface="Arial" charset="0"/>
            </a:endParaRP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4359275" y="1766888"/>
            <a:ext cx="47847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95675" algn="l"/>
              </a:tabLst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7 – PINHEIROS 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30/03/2011</a:t>
            </a:r>
          </a:p>
        </p:txBody>
      </p:sp>
      <p:sp>
        <p:nvSpPr>
          <p:cNvPr id="39948" name="TextBox 7"/>
          <p:cNvSpPr txBox="1">
            <a:spLocks noChangeArrowheads="1"/>
          </p:cNvSpPr>
          <p:nvPr/>
        </p:nvSpPr>
        <p:spPr bwMode="auto">
          <a:xfrm>
            <a:off x="4359275" y="2506663"/>
            <a:ext cx="11620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rgbClr val="C00000"/>
                </a:solidFill>
                <a:cs typeface="Arial" charset="0"/>
              </a:rPr>
              <a:t>LINHA 11</a:t>
            </a:r>
            <a:endParaRPr lang="pt-BR" sz="1700" b="1">
              <a:cs typeface="Arial" charset="0"/>
            </a:endParaRP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4359275" y="2890838"/>
            <a:ext cx="5073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60400">
              <a:tabLst>
                <a:tab pos="3403600" algn="l"/>
              </a:tabLst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8 – FERRAZ DE VASCONCELOS   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30/04/2011</a:t>
            </a:r>
          </a:p>
          <a:p>
            <a:pPr>
              <a:tabLst>
                <a:tab pos="3492500" algn="l"/>
              </a:tabLst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9 – SUZANO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13/12/2011</a:t>
            </a:r>
          </a:p>
        </p:txBody>
      </p:sp>
      <p:sp>
        <p:nvSpPr>
          <p:cNvPr id="39950" name="TextBox 7"/>
          <p:cNvSpPr txBox="1">
            <a:spLocks noChangeArrowheads="1"/>
          </p:cNvSpPr>
          <p:nvPr/>
        </p:nvSpPr>
        <p:spPr bwMode="auto">
          <a:xfrm>
            <a:off x="4359275" y="4129088"/>
            <a:ext cx="11620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rgbClr val="C00000"/>
                </a:solidFill>
                <a:cs typeface="Arial" charset="0"/>
              </a:rPr>
              <a:t>LINHA 12</a:t>
            </a:r>
            <a:endParaRPr lang="pt-BR" sz="1700" b="1">
              <a:cs typeface="Arial" charset="0"/>
            </a:endParaRPr>
          </a:p>
        </p:txBody>
      </p: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4359275" y="4551363"/>
            <a:ext cx="48418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60400">
              <a:tabLst>
                <a:tab pos="3492500" algn="l"/>
              </a:tabLst>
              <a:defRPr/>
            </a:pPr>
            <a:r>
              <a:rPr lang="pt-BR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10 – SÃO MIGUEL PAULISTA	</a:t>
            </a:r>
            <a:r>
              <a:rPr lang="pt-BR" sz="1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06/04/2011</a:t>
            </a:r>
          </a:p>
        </p:txBody>
      </p:sp>
      <p:sp>
        <p:nvSpPr>
          <p:cNvPr id="39952" name="TextBox 7"/>
          <p:cNvSpPr txBox="1">
            <a:spLocks noChangeArrowheads="1"/>
          </p:cNvSpPr>
          <p:nvPr/>
        </p:nvSpPr>
        <p:spPr bwMode="auto">
          <a:xfrm>
            <a:off x="7718425" y="61595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VOLTAR</a:t>
            </a:r>
            <a:endParaRPr lang="pt-BR" sz="1400">
              <a:cs typeface="Arial" charset="0"/>
            </a:endParaRPr>
          </a:p>
        </p:txBody>
      </p:sp>
      <p:sp>
        <p:nvSpPr>
          <p:cNvPr id="17" name="Elipse 16">
            <a:hlinkClick r:id="" action="ppaction://noaction"/>
          </p:cNvPr>
          <p:cNvSpPr/>
          <p:nvPr/>
        </p:nvSpPr>
        <p:spPr>
          <a:xfrm>
            <a:off x="7740650" y="5006975"/>
            <a:ext cx="898525" cy="898525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000" dirty="0">
                <a:latin typeface="Arial" pitchFamily="34" charset="0"/>
                <a:cs typeface="Arial" pitchFamily="34" charset="0"/>
              </a:rPr>
              <a:t>FOTOS</a:t>
            </a:r>
          </a:p>
        </p:txBody>
      </p:sp>
      <p:sp>
        <p:nvSpPr>
          <p:cNvPr id="42" name="Triângulo isósceles 41">
            <a:hlinkClick r:id="" action="ppaction://noaction"/>
          </p:cNvPr>
          <p:cNvSpPr/>
          <p:nvPr/>
        </p:nvSpPr>
        <p:spPr>
          <a:xfrm rot="16200000">
            <a:off x="8351838" y="61245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120650" y="307975"/>
            <a:ext cx="7354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7 - ESTAÇÃO FRANCO DA ROCHA</a:t>
            </a:r>
            <a:endParaRPr lang="pt-BR" sz="2500" b="1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41991" name="Picture 3" descr="\\Mboa02\gpt_banco\LINHAS - ESTAÇÕES\LINHA 7 - RUBI\Estação Franco da Rocha\Maquete Eletrônica\FRANCO DA ROCHA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1833563"/>
            <a:ext cx="85756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295275" y="13208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MAI/2011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Mboa02\gpt_banco\LINHAS - ESTAÇÕES\LINHA 7 - RUBI\Estação Francisco Morato\Maquete Eletrônica\FRANCISCO MORATO 1.jpg"/>
          <p:cNvPicPr>
            <a:picLocks noChangeAspect="1" noChangeArrowheads="1"/>
          </p:cNvPicPr>
          <p:nvPr/>
        </p:nvPicPr>
        <p:blipFill>
          <a:blip r:embed="rId3"/>
          <a:srcRect t="4617" b="6865"/>
          <a:stretch>
            <a:fillRect/>
          </a:stretch>
        </p:blipFill>
        <p:spPr bwMode="auto">
          <a:xfrm>
            <a:off x="622300" y="1146175"/>
            <a:ext cx="79756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4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120650" y="306388"/>
            <a:ext cx="76152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7 - ESTAÇÃO FRANCISCO MORATO</a:t>
            </a:r>
            <a:endParaRPr lang="pt-BR" sz="2500" b="1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7038975" y="10287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MAI/2011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7" name="Picture 43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Imagem 13" descr="Osasco_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8475"/>
            <a:ext cx="91440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9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44041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103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8 E 9 - ESTAÇÃO OSASCO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44042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ângulo de cantos arredondados 7"/>
          <p:cNvSpPr/>
          <p:nvPr/>
        </p:nvSpPr>
        <p:spPr>
          <a:xfrm>
            <a:off x="7038975" y="10541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ABR/2011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Imagem 6" descr="Integração Pinheiros - Opção 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5300"/>
            <a:ext cx="91424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120650" y="287338"/>
            <a:ext cx="67373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9 - ESTAÇÃO PINHEIROS</a:t>
            </a:r>
            <a:endParaRPr lang="pt-BR" sz="16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Texto explicativo retangular com cantos arredondados 8"/>
          <p:cNvSpPr/>
          <p:nvPr/>
        </p:nvSpPr>
        <p:spPr>
          <a:xfrm>
            <a:off x="6946900" y="2006600"/>
            <a:ext cx="1073150" cy="546100"/>
          </a:xfrm>
          <a:prstGeom prst="wedgeRoundRectCallout">
            <a:avLst>
              <a:gd name="adj1" fmla="val -20274"/>
              <a:gd name="adj2" fmla="val 104196"/>
              <a:gd name="adj3" fmla="val 16667"/>
            </a:avLst>
          </a:prstGeom>
          <a:solidFill>
            <a:srgbClr val="000000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CPTM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 explicativo retangular com cantos arredondados 9"/>
          <p:cNvSpPr/>
          <p:nvPr/>
        </p:nvSpPr>
        <p:spPr>
          <a:xfrm>
            <a:off x="1244600" y="2108200"/>
            <a:ext cx="1270000" cy="546100"/>
          </a:xfrm>
          <a:prstGeom prst="wedgeRoundRectCallout">
            <a:avLst>
              <a:gd name="adj1" fmla="val -20274"/>
              <a:gd name="adj2" fmla="val 104196"/>
              <a:gd name="adj3" fmla="val 16667"/>
            </a:avLst>
          </a:prstGeom>
          <a:solidFill>
            <a:srgbClr val="000000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METRÔ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997700" y="47371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MAR/2011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857750" y="47371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INTEGRAÇÃO METRÔ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LINHA 4 -AMARELA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181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50186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78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12 - ESTAÇÃO SÃO MIGUEL PAULISTA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50187" name="Picture 6" descr="Logo_branco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82" name="Picture 2" descr="aerea R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7038975" y="3644900"/>
            <a:ext cx="1831975" cy="1831975"/>
          </a:xfrm>
          <a:prstGeom prst="roundRect">
            <a:avLst/>
          </a:prstGeom>
          <a:gradFill>
            <a:gsLst>
              <a:gs pos="45000">
                <a:schemeClr val="accent2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PREVISÃO DE ENTREGA</a:t>
            </a:r>
          </a:p>
          <a:p>
            <a:pPr algn="ctr">
              <a:defRPr/>
            </a:pPr>
            <a:endParaRPr lang="pt-BR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ABR/2011</a:t>
            </a:r>
          </a:p>
        </p:txBody>
      </p:sp>
      <p:sp>
        <p:nvSpPr>
          <p:cNvPr id="50184" name="TextBox 7"/>
          <p:cNvSpPr txBox="1">
            <a:spLocks noChangeArrowheads="1"/>
          </p:cNvSpPr>
          <p:nvPr/>
        </p:nvSpPr>
        <p:spPr bwMode="auto">
          <a:xfrm>
            <a:off x="7718425" y="61595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VOLTAR</a:t>
            </a:r>
            <a:endParaRPr lang="pt-BR" sz="1400">
              <a:cs typeface="Arial" charset="0"/>
            </a:endParaRPr>
          </a:p>
        </p:txBody>
      </p:sp>
      <p:sp>
        <p:nvSpPr>
          <p:cNvPr id="9" name="Triângulo isósceles 8">
            <a:hlinkClick r:id="" action="ppaction://noaction"/>
          </p:cNvPr>
          <p:cNvSpPr/>
          <p:nvPr/>
        </p:nvSpPr>
        <p:spPr>
          <a:xfrm rot="16200000">
            <a:off x="8351838" y="61245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5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506413" y="1185863"/>
            <a:ext cx="8123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rgbClr val="C00000"/>
                </a:solidFill>
                <a:cs typeface="Arial" charset="0"/>
              </a:rPr>
              <a:t>LINHA 7</a:t>
            </a:r>
            <a:endParaRPr lang="pt-BR" b="1">
              <a:cs typeface="Arial" charset="0"/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6413" y="1584325"/>
            <a:ext cx="37512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 – ÁGUA BRANCA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 – LAPA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3 – PIQUERI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4 – PIRITUBA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5 – VILA CLARICE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6 – JARAGUÁ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7 – PERUS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8 – CAIEIRAS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9 – BALTAZAR FIDELIS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10 – BOTUJURU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11 – CAMPO LIMPO PAULISTA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12 – VÁRZEA PAULISTA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13 - JUNDIAÍ</a:t>
            </a:r>
          </a:p>
          <a:p>
            <a:pPr>
              <a:defRPr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TextBox 7"/>
          <p:cNvSpPr txBox="1">
            <a:spLocks noChangeArrowheads="1"/>
          </p:cNvSpPr>
          <p:nvPr/>
        </p:nvSpPr>
        <p:spPr bwMode="auto">
          <a:xfrm>
            <a:off x="4583113" y="1208088"/>
            <a:ext cx="1162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rgbClr val="C00000"/>
                </a:solidFill>
                <a:cs typeface="Arial" charset="0"/>
              </a:rPr>
              <a:t>LINHA 8</a:t>
            </a:r>
            <a:endParaRPr lang="pt-BR" b="1">
              <a:cs typeface="Arial" charset="0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583113" y="1630363"/>
            <a:ext cx="407352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14 – LAPA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15 – DOMINGOS DE MORAES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16 – IMPERATRIZ LEOPOLDINA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17 – PRES. ALTINO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18 – COM. SAMPAIO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19 – QUITAÚNA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 – GAL. MIGUEL COSTA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21 – SANTA TEREZINHA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22 – ANTONIO JOÃO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 – JD. BELVAL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24 – JD. SILVEIRA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25 – SAGRADO CORAÇÃO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26 – SANTA RITA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27 – AMBUITÁ</a:t>
            </a:r>
          </a:p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28 – AMADOR BUENO</a:t>
            </a:r>
          </a:p>
        </p:txBody>
      </p:sp>
      <p:sp>
        <p:nvSpPr>
          <p:cNvPr id="51210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35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ESTAÇÕES A RECONSTRUIR</a:t>
            </a:r>
          </a:p>
        </p:txBody>
      </p:sp>
      <p:sp>
        <p:nvSpPr>
          <p:cNvPr id="51211" name="TextBox 7"/>
          <p:cNvSpPr txBox="1">
            <a:spLocks noChangeArrowheads="1"/>
          </p:cNvSpPr>
          <p:nvPr/>
        </p:nvSpPr>
        <p:spPr bwMode="auto">
          <a:xfrm>
            <a:off x="7513638" y="61595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AVANÇAR</a:t>
            </a:r>
            <a:endParaRPr lang="pt-BR" sz="1400">
              <a:cs typeface="Arial" charset="0"/>
            </a:endParaRPr>
          </a:p>
        </p:txBody>
      </p:sp>
      <p:sp>
        <p:nvSpPr>
          <p:cNvPr id="51212" name="TextBox 7"/>
          <p:cNvSpPr txBox="1">
            <a:spLocks noChangeArrowheads="1"/>
          </p:cNvSpPr>
          <p:nvPr/>
        </p:nvSpPr>
        <p:spPr bwMode="auto">
          <a:xfrm>
            <a:off x="95250" y="61595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VOLTAR</a:t>
            </a:r>
            <a:endParaRPr lang="pt-BR" sz="1400">
              <a:cs typeface="Arial" charset="0"/>
            </a:endParaRPr>
          </a:p>
        </p:txBody>
      </p:sp>
      <p:sp>
        <p:nvSpPr>
          <p:cNvPr id="29" name="Triângulo isósceles 28">
            <a:hlinkClick r:id="" action="ppaction://noaction"/>
          </p:cNvPr>
          <p:cNvSpPr/>
          <p:nvPr/>
        </p:nvSpPr>
        <p:spPr>
          <a:xfrm rot="16200000">
            <a:off x="728663" y="61245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riângulo isósceles 26">
            <a:hlinkClick r:id="" action="ppaction://noaction"/>
          </p:cNvPr>
          <p:cNvSpPr/>
          <p:nvPr/>
        </p:nvSpPr>
        <p:spPr>
          <a:xfrm rot="5400000">
            <a:off x="8351838" y="61245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22223" y="5097463"/>
            <a:ext cx="9144001" cy="1015663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39700" dist="152400" dir="5400000" sx="102000" sy="102000" algn="t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142875" y="5354638"/>
            <a:ext cx="7947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AÇÕES COMPLEMENTARES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7458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VEDAÇÃO DE FAIXA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-180975" y="3327400"/>
            <a:ext cx="21732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>
                <a:solidFill>
                  <a:srgbClr val="C00000"/>
                </a:solidFill>
                <a:cs typeface="Arial" charset="0"/>
              </a:rPr>
              <a:t> </a:t>
            </a:r>
            <a:r>
              <a:rPr lang="pt-BR" b="1">
                <a:solidFill>
                  <a:srgbClr val="C00000"/>
                </a:solidFill>
                <a:cs typeface="Arial" charset="0"/>
              </a:rPr>
              <a:t>GRADIS</a:t>
            </a:r>
            <a:endParaRPr lang="pt-BR" sz="1600" b="1">
              <a:cs typeface="Arial" charset="0"/>
            </a:endParaRPr>
          </a:p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MUROS</a:t>
            </a:r>
            <a:endParaRPr lang="pt-BR" sz="1600" b="1">
              <a:cs typeface="Arial" charset="0"/>
            </a:endParaRPr>
          </a:p>
          <a:p>
            <a:pPr algn="r"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ALAMBRADOS </a:t>
            </a:r>
            <a:endParaRPr lang="pt-BR" b="1">
              <a:cs typeface="Arial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2693988"/>
            <a:ext cx="3359150" cy="369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TIPOLOGIA ADOTADA</a:t>
            </a:r>
          </a:p>
        </p:txBody>
      </p:sp>
      <p:sp>
        <p:nvSpPr>
          <p:cNvPr id="57353" name="TextBox 7"/>
          <p:cNvSpPr txBox="1">
            <a:spLocks noChangeArrowheads="1"/>
          </p:cNvSpPr>
          <p:nvPr/>
        </p:nvSpPr>
        <p:spPr bwMode="auto">
          <a:xfrm>
            <a:off x="246063" y="1146175"/>
            <a:ext cx="8232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OBJETIVO:</a:t>
            </a:r>
          </a:p>
        </p:txBody>
      </p:sp>
      <p:pic>
        <p:nvPicPr>
          <p:cNvPr id="57354" name="Imagem 19" descr="DSC015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2425" y="4418013"/>
            <a:ext cx="3252788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5" name="TextBox 7"/>
          <p:cNvSpPr txBox="1">
            <a:spLocks noChangeArrowheads="1"/>
          </p:cNvSpPr>
          <p:nvPr/>
        </p:nvSpPr>
        <p:spPr bwMode="auto">
          <a:xfrm>
            <a:off x="246063" y="1606550"/>
            <a:ext cx="8232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GARANTIR A SEGURANÇA OPERACIONAL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ADEQUAR A VEDAÇÃO AO CONTEXTO URBANÍSTICO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</p:txBody>
      </p:sp>
      <p:sp>
        <p:nvSpPr>
          <p:cNvPr id="57356" name="TextBox 7"/>
          <p:cNvSpPr txBox="1">
            <a:spLocks noChangeArrowheads="1"/>
          </p:cNvSpPr>
          <p:nvPr/>
        </p:nvSpPr>
        <p:spPr bwMode="auto">
          <a:xfrm>
            <a:off x="2009775" y="3286125"/>
            <a:ext cx="5568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convivência em área urbana/sistema viário lindeiro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na divisa com outros imóveis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- </a:t>
            </a:r>
            <a:r>
              <a:rPr lang="pt-BR" sz="1600" b="1">
                <a:cs typeface="Arial" charset="0"/>
              </a:rPr>
              <a:t>em áreas rurais</a:t>
            </a:r>
          </a:p>
        </p:txBody>
      </p:sp>
      <p:pic>
        <p:nvPicPr>
          <p:cNvPr id="57357" name="Imagem 11" descr="FOTO V21.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16425"/>
            <a:ext cx="2840038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Imagem 12" descr="Foto-0137.jpg"/>
          <p:cNvPicPr>
            <a:picLocks noChangeAspect="1"/>
          </p:cNvPicPr>
          <p:nvPr/>
        </p:nvPicPr>
        <p:blipFill>
          <a:blip r:embed="rId6">
            <a:lum bright="-10000" contrast="10000"/>
          </a:blip>
          <a:srcRect/>
          <a:stretch>
            <a:fillRect/>
          </a:stretch>
        </p:blipFill>
        <p:spPr bwMode="auto">
          <a:xfrm>
            <a:off x="6207125" y="4410075"/>
            <a:ext cx="29368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26"/>
          <p:cNvCxnSpPr/>
          <p:nvPr/>
        </p:nvCxnSpPr>
        <p:spPr>
          <a:xfrm rot="10800000">
            <a:off x="0" y="3057525"/>
            <a:ext cx="289242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0"/>
          <p:cNvSpPr/>
          <p:nvPr/>
        </p:nvSpPr>
        <p:spPr>
          <a:xfrm flipV="1">
            <a:off x="2616200" y="3063875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784225"/>
            <a:ext cx="9144000" cy="6061075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3" name="Imagem 6" descr="Mapa Metropolitano_ago.2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819150"/>
            <a:ext cx="7959725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20650" y="301625"/>
            <a:ext cx="76295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cs typeface="Arial" charset="0"/>
              </a:rPr>
              <a:t>REDE ESTRUTURAL DE TRANSPORTE NA RMSP </a:t>
            </a:r>
          </a:p>
        </p:txBody>
      </p:sp>
      <p:pic>
        <p:nvPicPr>
          <p:cNvPr id="10248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120650" y="228600"/>
            <a:ext cx="7458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TRANSPOSIÇÕES </a:t>
            </a:r>
          </a:p>
        </p:txBody>
      </p:sp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850900" y="4079875"/>
            <a:ext cx="3311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PASSARELAS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VIADUTOS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 PASSAGENS INFERIORES</a:t>
            </a:r>
            <a:endParaRPr lang="pt-BR" sz="800" b="1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3654425"/>
            <a:ext cx="3600450" cy="3698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TRANSPOSIÇÕES</a:t>
            </a:r>
          </a:p>
        </p:txBody>
      </p:sp>
      <p:sp>
        <p:nvSpPr>
          <p:cNvPr id="58377" name="TextBox 7"/>
          <p:cNvSpPr txBox="1">
            <a:spLocks noChangeArrowheads="1"/>
          </p:cNvSpPr>
          <p:nvPr/>
        </p:nvSpPr>
        <p:spPr bwMode="auto">
          <a:xfrm>
            <a:off x="246063" y="1146175"/>
            <a:ext cx="8232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solidFill>
                  <a:srgbClr val="C00000"/>
                </a:solidFill>
                <a:cs typeface="Arial" charset="0"/>
              </a:rPr>
              <a:t>OBJETIVO:</a:t>
            </a:r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46063" y="1606550"/>
            <a:ext cx="87455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AMPLIAR A CONECTIVIDADE ENTRE AS ÁREAS LINDEIRAS À FERROVIA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AMPLIAR OS PONTOS DE TRANSPOSIÇÃO DA REDE, COMPLEMENTANDO-OS AOS 	 DAS ESTAÇÕES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§"/>
              <a:tabLst>
                <a:tab pos="265113" algn="l"/>
              </a:tabLst>
            </a:pPr>
            <a:r>
              <a:rPr lang="pt-BR" sz="1600" b="1">
                <a:cs typeface="Arial" charset="0"/>
              </a:rPr>
              <a:t> ASSEGURAR ACESSIBILIDADE UNIVERSAL NAS TRANSPOSIÇÕES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endParaRPr lang="pt-BR" sz="1600" b="1">
              <a:cs typeface="Arial" charset="0"/>
            </a:endParaRPr>
          </a:p>
        </p:txBody>
      </p:sp>
      <p:sp>
        <p:nvSpPr>
          <p:cNvPr id="58379" name="TextBox 7"/>
          <p:cNvSpPr txBox="1">
            <a:spLocks noChangeArrowheads="1"/>
          </p:cNvSpPr>
          <p:nvPr/>
        </p:nvSpPr>
        <p:spPr bwMode="auto">
          <a:xfrm>
            <a:off x="850900" y="5500688"/>
            <a:ext cx="36401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b="1">
                <a:cs typeface="Arial" charset="0"/>
              </a:rPr>
              <a:t>NOVAS PASSARELAS</a:t>
            </a:r>
            <a:endParaRPr lang="pt-BR" b="1">
              <a:solidFill>
                <a:srgbClr val="C00000"/>
              </a:solidFill>
              <a:cs typeface="Arial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 19 novas transposições </a:t>
            </a:r>
          </a:p>
          <a:p>
            <a:pPr>
              <a:buClr>
                <a:schemeClr val="tx1"/>
              </a:buClr>
              <a:tabLst>
                <a:tab pos="265113" algn="l"/>
              </a:tabLst>
            </a:pPr>
            <a:r>
              <a:rPr lang="pt-BR" b="1">
                <a:solidFill>
                  <a:srgbClr val="C00000"/>
                </a:solidFill>
                <a:cs typeface="Arial" charset="0"/>
              </a:rPr>
              <a:t>	para pedestres até dez/2010</a:t>
            </a:r>
          </a:p>
        </p:txBody>
      </p:sp>
      <p:cxnSp>
        <p:nvCxnSpPr>
          <p:cNvPr id="21" name="Straight Connector 7"/>
          <p:cNvCxnSpPr/>
          <p:nvPr/>
        </p:nvCxnSpPr>
        <p:spPr>
          <a:xfrm flipV="1">
            <a:off x="936625" y="5815013"/>
            <a:ext cx="3570288" cy="31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81" name="Imagem 11" descr="CPTM - L 12 - ESTAÇÃO ITAIM PAULISTA 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3752850"/>
            <a:ext cx="46450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26"/>
          <p:cNvCxnSpPr/>
          <p:nvPr/>
        </p:nvCxnSpPr>
        <p:spPr>
          <a:xfrm rot="10800000">
            <a:off x="0" y="4002088"/>
            <a:ext cx="277971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0"/>
          <p:cNvSpPr/>
          <p:nvPr/>
        </p:nvSpPr>
        <p:spPr>
          <a:xfrm flipV="1">
            <a:off x="2503488" y="400843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0"/>
          <p:cNvSpPr/>
          <p:nvPr/>
        </p:nvSpPr>
        <p:spPr>
          <a:xfrm flipV="1">
            <a:off x="936625" y="5818188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6" descr="Muros%20e%20gradis%2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8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Box 7"/>
          <p:cNvSpPr txBox="1">
            <a:spLocks noChangeArrowheads="1"/>
          </p:cNvSpPr>
          <p:nvPr/>
        </p:nvSpPr>
        <p:spPr bwMode="auto">
          <a:xfrm>
            <a:off x="0" y="6365875"/>
            <a:ext cx="69056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pt-BR" sz="2600" b="1">
                <a:cs typeface="Arial" charset="0"/>
              </a:rPr>
              <a:t>SUBSTITUIÇÃO DE MUROS POR GRADIS 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120650" y="242888"/>
            <a:ext cx="7458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charset="0"/>
              </a:rPr>
              <a:t>VEDAÇÃO C/ PERMEABILIDADE VISUAL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7" descr="Muros%20e%20gradis%2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2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7"/>
          <p:cNvSpPr txBox="1">
            <a:spLocks noChangeArrowheads="1"/>
          </p:cNvSpPr>
          <p:nvPr/>
        </p:nvSpPr>
        <p:spPr bwMode="auto">
          <a:xfrm>
            <a:off x="120650" y="242888"/>
            <a:ext cx="7458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charset="0"/>
              </a:rPr>
              <a:t>VEDAÇÃO C/ PERMEABILIDADE VISUAL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120650" y="192088"/>
            <a:ext cx="735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INTEGRAÇÃO MODAL</a:t>
            </a:r>
          </a:p>
        </p:txBody>
      </p:sp>
      <p:pic>
        <p:nvPicPr>
          <p:cNvPr id="61446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246063" y="1317625"/>
            <a:ext cx="58959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>
                <a:solidFill>
                  <a:srgbClr val="C00000"/>
                </a:solidFill>
                <a:cs typeface="Arial" charset="0"/>
              </a:rPr>
              <a:t>PROGRAMAS EM DESENVOLVIMENTO:</a:t>
            </a:r>
            <a:endParaRPr lang="pt-BR" sz="2200" b="1">
              <a:cs typeface="Arial" charset="0"/>
            </a:endParaRPr>
          </a:p>
        </p:txBody>
      </p:sp>
      <p:grpSp>
        <p:nvGrpSpPr>
          <p:cNvPr id="2" name="Grupo 31"/>
          <p:cNvGrpSpPr>
            <a:grpSpLocks/>
          </p:cNvGrpSpPr>
          <p:nvPr/>
        </p:nvGrpSpPr>
        <p:grpSpPr bwMode="auto">
          <a:xfrm>
            <a:off x="0" y="2570163"/>
            <a:ext cx="3127375" cy="2073275"/>
            <a:chOff x="1" y="3818812"/>
            <a:chExt cx="3128020" cy="2074797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1" y="3818812"/>
              <a:ext cx="3128020" cy="43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CICLISTA CIDADÃO</a:t>
              </a: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1" y="4316064"/>
              <a:ext cx="3108966" cy="157754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465" name="TextBox 7"/>
            <p:cNvSpPr txBox="1">
              <a:spLocks noChangeArrowheads="1"/>
            </p:cNvSpPr>
            <p:nvPr/>
          </p:nvSpPr>
          <p:spPr bwMode="auto">
            <a:xfrm>
              <a:off x="80913" y="4708574"/>
              <a:ext cx="3047108" cy="1015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TRANSPORTE DE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BICICLETAS NOS TRENS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AOS FINAIS DE SEMANA E FERIADOS</a:t>
              </a:r>
            </a:p>
          </p:txBody>
        </p:sp>
      </p:grpSp>
      <p:grpSp>
        <p:nvGrpSpPr>
          <p:cNvPr id="3" name="Grupo 32"/>
          <p:cNvGrpSpPr>
            <a:grpSpLocks/>
          </p:cNvGrpSpPr>
          <p:nvPr/>
        </p:nvGrpSpPr>
        <p:grpSpPr bwMode="auto">
          <a:xfrm>
            <a:off x="6113463" y="2570163"/>
            <a:ext cx="3030537" cy="2073275"/>
            <a:chOff x="3107763" y="3802962"/>
            <a:chExt cx="3030443" cy="2074780"/>
          </a:xfrm>
        </p:grpSpPr>
        <p:sp>
          <p:nvSpPr>
            <p:cNvPr id="24" name="Retângulo 23"/>
            <p:cNvSpPr/>
            <p:nvPr/>
          </p:nvSpPr>
          <p:spPr>
            <a:xfrm>
              <a:off x="3107763" y="4316096"/>
              <a:ext cx="3030443" cy="1561646"/>
            </a:xfrm>
            <a:prstGeom prst="rect">
              <a:avLst/>
            </a:prstGeom>
            <a:solidFill>
              <a:schemeClr val="accent6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3126812" y="3802962"/>
              <a:ext cx="3009807" cy="430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BICICLETÁRIOS</a:t>
              </a:r>
            </a:p>
          </p:txBody>
        </p:sp>
        <p:sp>
          <p:nvSpPr>
            <p:cNvPr id="61462" name="TextBox 7"/>
            <p:cNvSpPr txBox="1">
              <a:spLocks noChangeArrowheads="1"/>
            </p:cNvSpPr>
            <p:nvPr/>
          </p:nvSpPr>
          <p:spPr bwMode="auto">
            <a:xfrm>
              <a:off x="3127031" y="4707355"/>
              <a:ext cx="3009588" cy="1015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ESTIMULA USUÁRIOS QUE MORAM PERTO DAS 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ESTAÇÕES A SE LOCOMOVER DE BICICLETA</a:t>
              </a:r>
            </a:p>
          </p:txBody>
        </p:sp>
      </p:grpSp>
      <p:grpSp>
        <p:nvGrpSpPr>
          <p:cNvPr id="4" name="Grupo 33"/>
          <p:cNvGrpSpPr>
            <a:grpSpLocks/>
          </p:cNvGrpSpPr>
          <p:nvPr/>
        </p:nvGrpSpPr>
        <p:grpSpPr bwMode="auto">
          <a:xfrm>
            <a:off x="3106738" y="3224213"/>
            <a:ext cx="3006725" cy="2074862"/>
            <a:chOff x="6137751" y="3802964"/>
            <a:chExt cx="3005965" cy="2074777"/>
          </a:xfrm>
        </p:grpSpPr>
        <p:sp>
          <p:nvSpPr>
            <p:cNvPr id="25" name="Retângulo 24"/>
            <p:cNvSpPr/>
            <p:nvPr/>
          </p:nvSpPr>
          <p:spPr>
            <a:xfrm>
              <a:off x="6137751" y="4299831"/>
              <a:ext cx="3005965" cy="1577910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7"/>
            <p:cNvSpPr txBox="1">
              <a:spLocks noChangeArrowheads="1"/>
            </p:cNvSpPr>
            <p:nvPr/>
          </p:nvSpPr>
          <p:spPr bwMode="auto">
            <a:xfrm>
              <a:off x="6137751" y="3802964"/>
              <a:ext cx="3005965" cy="430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CICLOVIA</a:t>
              </a:r>
            </a:p>
          </p:txBody>
        </p:sp>
        <p:sp>
          <p:nvSpPr>
            <p:cNvPr id="61459" name="TextBox 7"/>
            <p:cNvSpPr txBox="1">
              <a:spLocks noChangeArrowheads="1"/>
            </p:cNvSpPr>
            <p:nvPr/>
          </p:nvSpPr>
          <p:spPr bwMode="auto">
            <a:xfrm>
              <a:off x="6205501" y="4706137"/>
              <a:ext cx="2938215" cy="1015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ESTÍMULO A PERCURSOS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CICLOVIÁRIOS INTEGRADOS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À FERROVIA E A OUTROS</a:t>
              </a:r>
            </a:p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PÓLOS </a:t>
              </a:r>
            </a:p>
          </p:txBody>
        </p:sp>
      </p:grpSp>
      <p:cxnSp>
        <p:nvCxnSpPr>
          <p:cNvPr id="19" name="Straight Connector 26"/>
          <p:cNvCxnSpPr/>
          <p:nvPr/>
        </p:nvCxnSpPr>
        <p:spPr>
          <a:xfrm rot="10800000">
            <a:off x="0" y="1749425"/>
            <a:ext cx="5575300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0"/>
          <p:cNvSpPr/>
          <p:nvPr/>
        </p:nvSpPr>
        <p:spPr>
          <a:xfrm flipV="1">
            <a:off x="5319713" y="1755775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o 32"/>
          <p:cNvGrpSpPr>
            <a:grpSpLocks/>
          </p:cNvGrpSpPr>
          <p:nvPr/>
        </p:nvGrpSpPr>
        <p:grpSpPr bwMode="auto">
          <a:xfrm>
            <a:off x="6113463" y="4783138"/>
            <a:ext cx="3030537" cy="2074862"/>
            <a:chOff x="3107763" y="3802962"/>
            <a:chExt cx="3030443" cy="2074780"/>
          </a:xfrm>
        </p:grpSpPr>
        <p:sp>
          <p:nvSpPr>
            <p:cNvPr id="22" name="Retângulo 21"/>
            <p:cNvSpPr/>
            <p:nvPr/>
          </p:nvSpPr>
          <p:spPr>
            <a:xfrm>
              <a:off x="3107763" y="4315704"/>
              <a:ext cx="3030443" cy="1562038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3126812" y="3802962"/>
              <a:ext cx="3009807" cy="43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E-FÁCIL</a:t>
              </a:r>
              <a:endPara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456" name="TextBox 7"/>
            <p:cNvSpPr txBox="1">
              <a:spLocks noChangeArrowheads="1"/>
            </p:cNvSpPr>
            <p:nvPr/>
          </p:nvSpPr>
          <p:spPr bwMode="auto">
            <a:xfrm>
              <a:off x="3127031" y="4707355"/>
              <a:ext cx="3009588" cy="785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500" b="1">
                  <a:solidFill>
                    <a:schemeClr val="bg1"/>
                  </a:solidFill>
                  <a:cs typeface="Arial" charset="0"/>
                </a:rPr>
                <a:t>ESTIMULA USUÁRIOS A UTILIZAREM O AUTOMÓVEL DE MANEIRA MAIS RACIONAL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b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412875"/>
            <a:ext cx="91344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0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74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3200" b="1">
                <a:solidFill>
                  <a:schemeClr val="bg1"/>
                </a:solidFill>
                <a:cs typeface="Arial" charset="0"/>
              </a:rPr>
              <a:t>CICLOVIA RIO PINHEIROS</a:t>
            </a:r>
            <a:endParaRPr lang="pt-BR" sz="28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9" name="Forma livre 158"/>
          <p:cNvSpPr/>
          <p:nvPr/>
        </p:nvSpPr>
        <p:spPr>
          <a:xfrm>
            <a:off x="3995738" y="1824038"/>
            <a:ext cx="4776787" cy="2071687"/>
          </a:xfrm>
          <a:custGeom>
            <a:avLst/>
            <a:gdLst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109538 w 3543300"/>
              <a:gd name="connsiteY18" fmla="*/ 195262 h 966787"/>
              <a:gd name="connsiteX19" fmla="*/ 0 w 3543300"/>
              <a:gd name="connsiteY19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238125 w 3543300"/>
              <a:gd name="connsiteY18" fmla="*/ 404812 h 966787"/>
              <a:gd name="connsiteX19" fmla="*/ 109538 w 3543300"/>
              <a:gd name="connsiteY19" fmla="*/ 195262 h 966787"/>
              <a:gd name="connsiteX20" fmla="*/ 0 w 3543300"/>
              <a:gd name="connsiteY20" fmla="*/ 0 h 966787"/>
              <a:gd name="connsiteX0" fmla="*/ 3543300 w 3543300"/>
              <a:gd name="connsiteY0" fmla="*/ 133350 h 966787"/>
              <a:gd name="connsiteX1" fmla="*/ 3324225 w 3543300"/>
              <a:gd name="connsiteY1" fmla="*/ 266700 h 966787"/>
              <a:gd name="connsiteX2" fmla="*/ 2981325 w 3543300"/>
              <a:gd name="connsiteY2" fmla="*/ 323850 h 966787"/>
              <a:gd name="connsiteX3" fmla="*/ 2657475 w 3543300"/>
              <a:gd name="connsiteY3" fmla="*/ 376237 h 966787"/>
              <a:gd name="connsiteX4" fmla="*/ 2438400 w 3543300"/>
              <a:gd name="connsiteY4" fmla="*/ 452437 h 966787"/>
              <a:gd name="connsiteX5" fmla="*/ 2305050 w 3543300"/>
              <a:gd name="connsiteY5" fmla="*/ 490537 h 966787"/>
              <a:gd name="connsiteX6" fmla="*/ 2009775 w 3543300"/>
              <a:gd name="connsiteY6" fmla="*/ 557212 h 966787"/>
              <a:gd name="connsiteX7" fmla="*/ 1738313 w 3543300"/>
              <a:gd name="connsiteY7" fmla="*/ 614362 h 966787"/>
              <a:gd name="connsiteX8" fmla="*/ 1595438 w 3543300"/>
              <a:gd name="connsiteY8" fmla="*/ 633412 h 966787"/>
              <a:gd name="connsiteX9" fmla="*/ 1490663 w 3543300"/>
              <a:gd name="connsiteY9" fmla="*/ 657225 h 966787"/>
              <a:gd name="connsiteX10" fmla="*/ 1338263 w 3543300"/>
              <a:gd name="connsiteY10" fmla="*/ 762000 h 966787"/>
              <a:gd name="connsiteX11" fmla="*/ 1076325 w 3543300"/>
              <a:gd name="connsiteY11" fmla="*/ 890587 h 966787"/>
              <a:gd name="connsiteX12" fmla="*/ 828675 w 3543300"/>
              <a:gd name="connsiteY12" fmla="*/ 966787 h 966787"/>
              <a:gd name="connsiteX13" fmla="*/ 681038 w 3543300"/>
              <a:gd name="connsiteY13" fmla="*/ 957262 h 966787"/>
              <a:gd name="connsiteX14" fmla="*/ 557213 w 3543300"/>
              <a:gd name="connsiteY14" fmla="*/ 914400 h 966787"/>
              <a:gd name="connsiteX15" fmla="*/ 471488 w 3543300"/>
              <a:gd name="connsiteY15" fmla="*/ 814387 h 966787"/>
              <a:gd name="connsiteX16" fmla="*/ 361950 w 3543300"/>
              <a:gd name="connsiteY16" fmla="*/ 614362 h 966787"/>
              <a:gd name="connsiteX17" fmla="*/ 242888 w 3543300"/>
              <a:gd name="connsiteY17" fmla="*/ 414337 h 966787"/>
              <a:gd name="connsiteX18" fmla="*/ 238125 w 3543300"/>
              <a:gd name="connsiteY18" fmla="*/ 404812 h 966787"/>
              <a:gd name="connsiteX19" fmla="*/ 109538 w 3543300"/>
              <a:gd name="connsiteY19" fmla="*/ 195262 h 966787"/>
              <a:gd name="connsiteX20" fmla="*/ 0 w 3543300"/>
              <a:gd name="connsiteY20" fmla="*/ 0 h 966787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0 w 3990975"/>
              <a:gd name="connsiteY20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390526 w 3990975"/>
              <a:gd name="connsiteY20" fmla="*/ 338137 h 1600199"/>
              <a:gd name="connsiteX21" fmla="*/ 0 w 3990975"/>
              <a:gd name="connsiteY21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0 w 3990975"/>
              <a:gd name="connsiteY22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390526 w 3990975"/>
              <a:gd name="connsiteY21" fmla="*/ 338137 h 1600199"/>
              <a:gd name="connsiteX22" fmla="*/ 214314 w 3990975"/>
              <a:gd name="connsiteY22" fmla="*/ 176212 h 1600199"/>
              <a:gd name="connsiteX23" fmla="*/ 0 w 3990975"/>
              <a:gd name="connsiteY23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28626 w 3990975"/>
              <a:gd name="connsiteY21" fmla="*/ 490537 h 1600199"/>
              <a:gd name="connsiteX22" fmla="*/ 390526 w 3990975"/>
              <a:gd name="connsiteY22" fmla="*/ 338137 h 1600199"/>
              <a:gd name="connsiteX23" fmla="*/ 214314 w 3990975"/>
              <a:gd name="connsiteY23" fmla="*/ 176212 h 1600199"/>
              <a:gd name="connsiteX24" fmla="*/ 0 w 3990975"/>
              <a:gd name="connsiteY24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28626 w 3990975"/>
              <a:gd name="connsiteY21" fmla="*/ 490537 h 1600199"/>
              <a:gd name="connsiteX22" fmla="*/ 390526 w 3990975"/>
              <a:gd name="connsiteY22" fmla="*/ 338137 h 1600199"/>
              <a:gd name="connsiteX23" fmla="*/ 214314 w 3990975"/>
              <a:gd name="connsiteY23" fmla="*/ 176212 h 1600199"/>
              <a:gd name="connsiteX24" fmla="*/ 0 w 3990975"/>
              <a:gd name="connsiteY24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500064 w 3990975"/>
              <a:gd name="connsiteY21" fmla="*/ 571499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66762 h 1600199"/>
              <a:gd name="connsiteX1" fmla="*/ 3771900 w 3990975"/>
              <a:gd name="connsiteY1" fmla="*/ 900112 h 1600199"/>
              <a:gd name="connsiteX2" fmla="*/ 3429000 w 3990975"/>
              <a:gd name="connsiteY2" fmla="*/ 957262 h 1600199"/>
              <a:gd name="connsiteX3" fmla="*/ 3105150 w 3990975"/>
              <a:gd name="connsiteY3" fmla="*/ 1009649 h 1600199"/>
              <a:gd name="connsiteX4" fmla="*/ 2886075 w 3990975"/>
              <a:gd name="connsiteY4" fmla="*/ 1085849 h 1600199"/>
              <a:gd name="connsiteX5" fmla="*/ 2752725 w 3990975"/>
              <a:gd name="connsiteY5" fmla="*/ 1123949 h 1600199"/>
              <a:gd name="connsiteX6" fmla="*/ 2457450 w 3990975"/>
              <a:gd name="connsiteY6" fmla="*/ 1190624 h 1600199"/>
              <a:gd name="connsiteX7" fmla="*/ 2185988 w 3990975"/>
              <a:gd name="connsiteY7" fmla="*/ 1247774 h 1600199"/>
              <a:gd name="connsiteX8" fmla="*/ 2043113 w 3990975"/>
              <a:gd name="connsiteY8" fmla="*/ 1266824 h 1600199"/>
              <a:gd name="connsiteX9" fmla="*/ 1938338 w 3990975"/>
              <a:gd name="connsiteY9" fmla="*/ 1290637 h 1600199"/>
              <a:gd name="connsiteX10" fmla="*/ 1785938 w 3990975"/>
              <a:gd name="connsiteY10" fmla="*/ 1395412 h 1600199"/>
              <a:gd name="connsiteX11" fmla="*/ 1524000 w 3990975"/>
              <a:gd name="connsiteY11" fmla="*/ 1523999 h 1600199"/>
              <a:gd name="connsiteX12" fmla="*/ 1276350 w 3990975"/>
              <a:gd name="connsiteY12" fmla="*/ 1600199 h 1600199"/>
              <a:gd name="connsiteX13" fmla="*/ 1128713 w 3990975"/>
              <a:gd name="connsiteY13" fmla="*/ 1590674 h 1600199"/>
              <a:gd name="connsiteX14" fmla="*/ 1004888 w 3990975"/>
              <a:gd name="connsiteY14" fmla="*/ 1547812 h 1600199"/>
              <a:gd name="connsiteX15" fmla="*/ 919163 w 3990975"/>
              <a:gd name="connsiteY15" fmla="*/ 1447799 h 1600199"/>
              <a:gd name="connsiteX16" fmla="*/ 809625 w 3990975"/>
              <a:gd name="connsiteY16" fmla="*/ 1247774 h 1600199"/>
              <a:gd name="connsiteX17" fmla="*/ 690563 w 3990975"/>
              <a:gd name="connsiteY17" fmla="*/ 1047749 h 1600199"/>
              <a:gd name="connsiteX18" fmla="*/ 685800 w 3990975"/>
              <a:gd name="connsiteY18" fmla="*/ 1038224 h 1600199"/>
              <a:gd name="connsiteX19" fmla="*/ 557213 w 3990975"/>
              <a:gd name="connsiteY19" fmla="*/ 828674 h 1600199"/>
              <a:gd name="connsiteX20" fmla="*/ 485776 w 3990975"/>
              <a:gd name="connsiteY20" fmla="*/ 695324 h 1600199"/>
              <a:gd name="connsiteX21" fmla="*/ 442914 w 3990975"/>
              <a:gd name="connsiteY21" fmla="*/ 638174 h 1600199"/>
              <a:gd name="connsiteX22" fmla="*/ 428626 w 3990975"/>
              <a:gd name="connsiteY22" fmla="*/ 490537 h 1600199"/>
              <a:gd name="connsiteX23" fmla="*/ 390526 w 3990975"/>
              <a:gd name="connsiteY23" fmla="*/ 338137 h 1600199"/>
              <a:gd name="connsiteX24" fmla="*/ 214314 w 3990975"/>
              <a:gd name="connsiteY24" fmla="*/ 176212 h 1600199"/>
              <a:gd name="connsiteX25" fmla="*/ 0 w 3990975"/>
              <a:gd name="connsiteY25" fmla="*/ 0 h 1600199"/>
              <a:gd name="connsiteX0" fmla="*/ 3990975 w 3990975"/>
              <a:gd name="connsiteY0" fmla="*/ 709612 h 1543049"/>
              <a:gd name="connsiteX1" fmla="*/ 3771900 w 3990975"/>
              <a:gd name="connsiteY1" fmla="*/ 842962 h 1543049"/>
              <a:gd name="connsiteX2" fmla="*/ 3429000 w 3990975"/>
              <a:gd name="connsiteY2" fmla="*/ 900112 h 1543049"/>
              <a:gd name="connsiteX3" fmla="*/ 3105150 w 3990975"/>
              <a:gd name="connsiteY3" fmla="*/ 952499 h 1543049"/>
              <a:gd name="connsiteX4" fmla="*/ 2886075 w 3990975"/>
              <a:gd name="connsiteY4" fmla="*/ 1028699 h 1543049"/>
              <a:gd name="connsiteX5" fmla="*/ 2752725 w 3990975"/>
              <a:gd name="connsiteY5" fmla="*/ 1066799 h 1543049"/>
              <a:gd name="connsiteX6" fmla="*/ 2457450 w 3990975"/>
              <a:gd name="connsiteY6" fmla="*/ 1133474 h 1543049"/>
              <a:gd name="connsiteX7" fmla="*/ 2185988 w 3990975"/>
              <a:gd name="connsiteY7" fmla="*/ 1190624 h 1543049"/>
              <a:gd name="connsiteX8" fmla="*/ 2043113 w 3990975"/>
              <a:gd name="connsiteY8" fmla="*/ 1209674 h 1543049"/>
              <a:gd name="connsiteX9" fmla="*/ 1938338 w 3990975"/>
              <a:gd name="connsiteY9" fmla="*/ 1233487 h 1543049"/>
              <a:gd name="connsiteX10" fmla="*/ 1785938 w 3990975"/>
              <a:gd name="connsiteY10" fmla="*/ 1338262 h 1543049"/>
              <a:gd name="connsiteX11" fmla="*/ 1524000 w 3990975"/>
              <a:gd name="connsiteY11" fmla="*/ 1466849 h 1543049"/>
              <a:gd name="connsiteX12" fmla="*/ 1276350 w 3990975"/>
              <a:gd name="connsiteY12" fmla="*/ 1543049 h 1543049"/>
              <a:gd name="connsiteX13" fmla="*/ 1128713 w 3990975"/>
              <a:gd name="connsiteY13" fmla="*/ 1533524 h 1543049"/>
              <a:gd name="connsiteX14" fmla="*/ 1004888 w 3990975"/>
              <a:gd name="connsiteY14" fmla="*/ 1490662 h 1543049"/>
              <a:gd name="connsiteX15" fmla="*/ 919163 w 3990975"/>
              <a:gd name="connsiteY15" fmla="*/ 1390649 h 1543049"/>
              <a:gd name="connsiteX16" fmla="*/ 809625 w 3990975"/>
              <a:gd name="connsiteY16" fmla="*/ 1190624 h 1543049"/>
              <a:gd name="connsiteX17" fmla="*/ 690563 w 3990975"/>
              <a:gd name="connsiteY17" fmla="*/ 990599 h 1543049"/>
              <a:gd name="connsiteX18" fmla="*/ 685800 w 3990975"/>
              <a:gd name="connsiteY18" fmla="*/ 981074 h 1543049"/>
              <a:gd name="connsiteX19" fmla="*/ 557213 w 3990975"/>
              <a:gd name="connsiteY19" fmla="*/ 771524 h 1543049"/>
              <a:gd name="connsiteX20" fmla="*/ 485776 w 3990975"/>
              <a:gd name="connsiteY20" fmla="*/ 638174 h 1543049"/>
              <a:gd name="connsiteX21" fmla="*/ 442914 w 3990975"/>
              <a:gd name="connsiteY21" fmla="*/ 581024 h 1543049"/>
              <a:gd name="connsiteX22" fmla="*/ 428626 w 3990975"/>
              <a:gd name="connsiteY22" fmla="*/ 433387 h 1543049"/>
              <a:gd name="connsiteX23" fmla="*/ 390526 w 3990975"/>
              <a:gd name="connsiteY23" fmla="*/ 280987 h 1543049"/>
              <a:gd name="connsiteX24" fmla="*/ 214314 w 3990975"/>
              <a:gd name="connsiteY24" fmla="*/ 119062 h 1543049"/>
              <a:gd name="connsiteX25" fmla="*/ 0 w 3990975"/>
              <a:gd name="connsiteY25" fmla="*/ 0 h 1543049"/>
              <a:gd name="connsiteX0" fmla="*/ 4776787 w 4776787"/>
              <a:gd name="connsiteY0" fmla="*/ 1238250 h 2071687"/>
              <a:gd name="connsiteX1" fmla="*/ 4557712 w 4776787"/>
              <a:gd name="connsiteY1" fmla="*/ 1371600 h 2071687"/>
              <a:gd name="connsiteX2" fmla="*/ 4214812 w 4776787"/>
              <a:gd name="connsiteY2" fmla="*/ 1428750 h 2071687"/>
              <a:gd name="connsiteX3" fmla="*/ 3890962 w 4776787"/>
              <a:gd name="connsiteY3" fmla="*/ 1481137 h 2071687"/>
              <a:gd name="connsiteX4" fmla="*/ 3671887 w 4776787"/>
              <a:gd name="connsiteY4" fmla="*/ 1557337 h 2071687"/>
              <a:gd name="connsiteX5" fmla="*/ 3538537 w 4776787"/>
              <a:gd name="connsiteY5" fmla="*/ 1595437 h 2071687"/>
              <a:gd name="connsiteX6" fmla="*/ 3243262 w 4776787"/>
              <a:gd name="connsiteY6" fmla="*/ 1662112 h 2071687"/>
              <a:gd name="connsiteX7" fmla="*/ 2971800 w 4776787"/>
              <a:gd name="connsiteY7" fmla="*/ 1719262 h 2071687"/>
              <a:gd name="connsiteX8" fmla="*/ 2828925 w 4776787"/>
              <a:gd name="connsiteY8" fmla="*/ 1738312 h 2071687"/>
              <a:gd name="connsiteX9" fmla="*/ 2724150 w 4776787"/>
              <a:gd name="connsiteY9" fmla="*/ 1762125 h 2071687"/>
              <a:gd name="connsiteX10" fmla="*/ 2571750 w 4776787"/>
              <a:gd name="connsiteY10" fmla="*/ 1866900 h 2071687"/>
              <a:gd name="connsiteX11" fmla="*/ 2309812 w 4776787"/>
              <a:gd name="connsiteY11" fmla="*/ 1995487 h 2071687"/>
              <a:gd name="connsiteX12" fmla="*/ 2062162 w 4776787"/>
              <a:gd name="connsiteY12" fmla="*/ 2071687 h 2071687"/>
              <a:gd name="connsiteX13" fmla="*/ 1914525 w 4776787"/>
              <a:gd name="connsiteY13" fmla="*/ 2062162 h 2071687"/>
              <a:gd name="connsiteX14" fmla="*/ 1790700 w 4776787"/>
              <a:gd name="connsiteY14" fmla="*/ 2019300 h 2071687"/>
              <a:gd name="connsiteX15" fmla="*/ 1704975 w 4776787"/>
              <a:gd name="connsiteY15" fmla="*/ 1919287 h 2071687"/>
              <a:gd name="connsiteX16" fmla="*/ 1595437 w 4776787"/>
              <a:gd name="connsiteY16" fmla="*/ 1719262 h 2071687"/>
              <a:gd name="connsiteX17" fmla="*/ 1476375 w 4776787"/>
              <a:gd name="connsiteY17" fmla="*/ 1519237 h 2071687"/>
              <a:gd name="connsiteX18" fmla="*/ 1471612 w 4776787"/>
              <a:gd name="connsiteY18" fmla="*/ 1509712 h 2071687"/>
              <a:gd name="connsiteX19" fmla="*/ 1343025 w 4776787"/>
              <a:gd name="connsiteY19" fmla="*/ 1300162 h 2071687"/>
              <a:gd name="connsiteX20" fmla="*/ 1271588 w 4776787"/>
              <a:gd name="connsiteY20" fmla="*/ 1166812 h 2071687"/>
              <a:gd name="connsiteX21" fmla="*/ 1228726 w 4776787"/>
              <a:gd name="connsiteY21" fmla="*/ 1109662 h 2071687"/>
              <a:gd name="connsiteX22" fmla="*/ 1214438 w 4776787"/>
              <a:gd name="connsiteY22" fmla="*/ 962025 h 2071687"/>
              <a:gd name="connsiteX23" fmla="*/ 1176338 w 4776787"/>
              <a:gd name="connsiteY23" fmla="*/ 809625 h 2071687"/>
              <a:gd name="connsiteX24" fmla="*/ 1000126 w 4776787"/>
              <a:gd name="connsiteY24" fmla="*/ 647700 h 2071687"/>
              <a:gd name="connsiteX25" fmla="*/ 0 w 4776787"/>
              <a:gd name="connsiteY25" fmla="*/ 0 h 207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76787" h="2071687">
                <a:moveTo>
                  <a:pt x="4776787" y="1238250"/>
                </a:moveTo>
                <a:cubicBezTo>
                  <a:pt x="4704202" y="1283414"/>
                  <a:pt x="4643201" y="1371600"/>
                  <a:pt x="4557712" y="1371600"/>
                </a:cubicBezTo>
                <a:lnTo>
                  <a:pt x="4214812" y="1428750"/>
                </a:lnTo>
                <a:lnTo>
                  <a:pt x="3890962" y="1481137"/>
                </a:lnTo>
                <a:lnTo>
                  <a:pt x="3671887" y="1557337"/>
                </a:lnTo>
                <a:lnTo>
                  <a:pt x="3538537" y="1595437"/>
                </a:lnTo>
                <a:cubicBezTo>
                  <a:pt x="3440191" y="1618008"/>
                  <a:pt x="3344165" y="1662112"/>
                  <a:pt x="3243262" y="1662112"/>
                </a:cubicBezTo>
                <a:cubicBezTo>
                  <a:pt x="2970241" y="1714801"/>
                  <a:pt x="3119438" y="1674731"/>
                  <a:pt x="2971800" y="1719262"/>
                </a:cubicBezTo>
                <a:cubicBezTo>
                  <a:pt x="2832115" y="1738529"/>
                  <a:pt x="2880161" y="1738312"/>
                  <a:pt x="2828925" y="1738312"/>
                </a:cubicBezTo>
                <a:cubicBezTo>
                  <a:pt x="2730194" y="1758058"/>
                  <a:pt x="2762635" y="1742881"/>
                  <a:pt x="2724150" y="1762125"/>
                </a:cubicBezTo>
                <a:cubicBezTo>
                  <a:pt x="2570423" y="1863008"/>
                  <a:pt x="2676525" y="1825187"/>
                  <a:pt x="2571750" y="1866900"/>
                </a:cubicBezTo>
                <a:lnTo>
                  <a:pt x="2309812" y="1995487"/>
                </a:lnTo>
                <a:lnTo>
                  <a:pt x="2062162" y="2071687"/>
                </a:lnTo>
                <a:lnTo>
                  <a:pt x="1914525" y="2062162"/>
                </a:lnTo>
                <a:lnTo>
                  <a:pt x="1790700" y="2019300"/>
                </a:lnTo>
                <a:lnTo>
                  <a:pt x="1704975" y="1919287"/>
                </a:lnTo>
                <a:lnTo>
                  <a:pt x="1595437" y="1719262"/>
                </a:lnTo>
                <a:lnTo>
                  <a:pt x="1476375" y="1519237"/>
                </a:lnTo>
                <a:lnTo>
                  <a:pt x="1471612" y="1509712"/>
                </a:lnTo>
                <a:lnTo>
                  <a:pt x="1343025" y="1300162"/>
                </a:lnTo>
                <a:lnTo>
                  <a:pt x="1271588" y="1166812"/>
                </a:lnTo>
                <a:lnTo>
                  <a:pt x="1228726" y="1109662"/>
                </a:lnTo>
                <a:lnTo>
                  <a:pt x="1214438" y="962025"/>
                </a:lnTo>
                <a:lnTo>
                  <a:pt x="1176338" y="809625"/>
                </a:lnTo>
                <a:lnTo>
                  <a:pt x="1000126" y="647700"/>
                </a:lnTo>
                <a:cubicBezTo>
                  <a:pt x="909638" y="612775"/>
                  <a:pt x="71438" y="58737"/>
                  <a:pt x="0" y="0"/>
                </a:cubicBezTo>
              </a:path>
            </a:pathLst>
          </a:custGeom>
          <a:ln w="5715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Forma livre 161"/>
          <p:cNvSpPr/>
          <p:nvPr/>
        </p:nvSpPr>
        <p:spPr>
          <a:xfrm>
            <a:off x="4029075" y="3005138"/>
            <a:ext cx="723900" cy="390525"/>
          </a:xfrm>
          <a:custGeom>
            <a:avLst/>
            <a:gdLst>
              <a:gd name="connsiteX0" fmla="*/ 547687 w 723900"/>
              <a:gd name="connsiteY0" fmla="*/ 0 h 390525"/>
              <a:gd name="connsiteX1" fmla="*/ 723900 w 723900"/>
              <a:gd name="connsiteY1" fmla="*/ 314325 h 390525"/>
              <a:gd name="connsiteX2" fmla="*/ 609600 w 723900"/>
              <a:gd name="connsiteY2" fmla="*/ 376237 h 390525"/>
              <a:gd name="connsiteX3" fmla="*/ 238125 w 723900"/>
              <a:gd name="connsiteY3" fmla="*/ 390525 h 390525"/>
              <a:gd name="connsiteX4" fmla="*/ 0 w 723900"/>
              <a:gd name="connsiteY4" fmla="*/ 33813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90525">
                <a:moveTo>
                  <a:pt x="547687" y="0"/>
                </a:moveTo>
                <a:lnTo>
                  <a:pt x="723900" y="314325"/>
                </a:lnTo>
                <a:lnTo>
                  <a:pt x="609600" y="376237"/>
                </a:lnTo>
                <a:cubicBezTo>
                  <a:pt x="485777" y="381061"/>
                  <a:pt x="362042" y="390525"/>
                  <a:pt x="238125" y="390525"/>
                </a:cubicBezTo>
                <a:lnTo>
                  <a:pt x="0" y="33813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Forma livre 162"/>
          <p:cNvSpPr/>
          <p:nvPr/>
        </p:nvSpPr>
        <p:spPr>
          <a:xfrm>
            <a:off x="1697038" y="1687513"/>
            <a:ext cx="2185987" cy="1009650"/>
          </a:xfrm>
          <a:custGeom>
            <a:avLst/>
            <a:gdLst>
              <a:gd name="connsiteX0" fmla="*/ 2124075 w 2124075"/>
              <a:gd name="connsiteY0" fmla="*/ 133350 h 862013"/>
              <a:gd name="connsiteX1" fmla="*/ 2014537 w 2124075"/>
              <a:gd name="connsiteY1" fmla="*/ 52388 h 862013"/>
              <a:gd name="connsiteX2" fmla="*/ 1909762 w 2124075"/>
              <a:gd name="connsiteY2" fmla="*/ 9525 h 862013"/>
              <a:gd name="connsiteX3" fmla="*/ 1804987 w 2124075"/>
              <a:gd name="connsiteY3" fmla="*/ 0 h 862013"/>
              <a:gd name="connsiteX4" fmla="*/ 1585912 w 2124075"/>
              <a:gd name="connsiteY4" fmla="*/ 38100 h 862013"/>
              <a:gd name="connsiteX5" fmla="*/ 1485900 w 2124075"/>
              <a:gd name="connsiteY5" fmla="*/ 61913 h 862013"/>
              <a:gd name="connsiteX6" fmla="*/ 1419225 w 2124075"/>
              <a:gd name="connsiteY6" fmla="*/ 66675 h 862013"/>
              <a:gd name="connsiteX7" fmla="*/ 1343025 w 2124075"/>
              <a:gd name="connsiteY7" fmla="*/ 95250 h 862013"/>
              <a:gd name="connsiteX8" fmla="*/ 1266825 w 2124075"/>
              <a:gd name="connsiteY8" fmla="*/ 166688 h 862013"/>
              <a:gd name="connsiteX9" fmla="*/ 1147762 w 2124075"/>
              <a:gd name="connsiteY9" fmla="*/ 223838 h 862013"/>
              <a:gd name="connsiteX10" fmla="*/ 1000125 w 2124075"/>
              <a:gd name="connsiteY10" fmla="*/ 238125 h 862013"/>
              <a:gd name="connsiteX11" fmla="*/ 790575 w 2124075"/>
              <a:gd name="connsiteY11" fmla="*/ 223838 h 862013"/>
              <a:gd name="connsiteX12" fmla="*/ 685800 w 2124075"/>
              <a:gd name="connsiteY12" fmla="*/ 238125 h 862013"/>
              <a:gd name="connsiteX13" fmla="*/ 595312 w 2124075"/>
              <a:gd name="connsiteY13" fmla="*/ 285750 h 862013"/>
              <a:gd name="connsiteX14" fmla="*/ 504825 w 2124075"/>
              <a:gd name="connsiteY14" fmla="*/ 352425 h 862013"/>
              <a:gd name="connsiteX15" fmla="*/ 347662 w 2124075"/>
              <a:gd name="connsiteY15" fmla="*/ 542925 h 862013"/>
              <a:gd name="connsiteX16" fmla="*/ 242887 w 2124075"/>
              <a:gd name="connsiteY16" fmla="*/ 628650 h 862013"/>
              <a:gd name="connsiteX17" fmla="*/ 133350 w 2124075"/>
              <a:gd name="connsiteY17" fmla="*/ 733425 h 862013"/>
              <a:gd name="connsiteX18" fmla="*/ 52387 w 2124075"/>
              <a:gd name="connsiteY18" fmla="*/ 819150 h 862013"/>
              <a:gd name="connsiteX19" fmla="*/ 0 w 2124075"/>
              <a:gd name="connsiteY19" fmla="*/ 862013 h 862013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747713 w 2366963"/>
              <a:gd name="connsiteY14" fmla="*/ 352425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747713 w 2366963"/>
              <a:gd name="connsiteY14" fmla="*/ 419100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833438 w 2366963"/>
              <a:gd name="connsiteY14" fmla="*/ 295274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838200 w 2366963"/>
              <a:gd name="connsiteY13" fmla="*/ 285750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590550 w 2366963"/>
              <a:gd name="connsiteY13" fmla="*/ 542925 h 1081088"/>
              <a:gd name="connsiteX14" fmla="*/ 485775 w 2366963"/>
              <a:gd name="connsiteY14" fmla="*/ 628650 h 1081088"/>
              <a:gd name="connsiteX15" fmla="*/ 376238 w 2366963"/>
              <a:gd name="connsiteY15" fmla="*/ 733425 h 1081088"/>
              <a:gd name="connsiteX16" fmla="*/ 295275 w 2366963"/>
              <a:gd name="connsiteY16" fmla="*/ 819150 h 1081088"/>
              <a:gd name="connsiteX17" fmla="*/ 0 w 2366963"/>
              <a:gd name="connsiteY17" fmla="*/ 1081088 h 1081088"/>
              <a:gd name="connsiteX0" fmla="*/ 2366963 w 2366963"/>
              <a:gd name="connsiteY0" fmla="*/ 133350 h 1081088"/>
              <a:gd name="connsiteX1" fmla="*/ 2257425 w 2366963"/>
              <a:gd name="connsiteY1" fmla="*/ 52388 h 1081088"/>
              <a:gd name="connsiteX2" fmla="*/ 2152650 w 2366963"/>
              <a:gd name="connsiteY2" fmla="*/ 9525 h 1081088"/>
              <a:gd name="connsiteX3" fmla="*/ 2047875 w 2366963"/>
              <a:gd name="connsiteY3" fmla="*/ 0 h 1081088"/>
              <a:gd name="connsiteX4" fmla="*/ 1828800 w 2366963"/>
              <a:gd name="connsiteY4" fmla="*/ 38100 h 1081088"/>
              <a:gd name="connsiteX5" fmla="*/ 1728788 w 2366963"/>
              <a:gd name="connsiteY5" fmla="*/ 61913 h 1081088"/>
              <a:gd name="connsiteX6" fmla="*/ 1662113 w 2366963"/>
              <a:gd name="connsiteY6" fmla="*/ 66675 h 1081088"/>
              <a:gd name="connsiteX7" fmla="*/ 1585913 w 2366963"/>
              <a:gd name="connsiteY7" fmla="*/ 95250 h 1081088"/>
              <a:gd name="connsiteX8" fmla="*/ 1509713 w 2366963"/>
              <a:gd name="connsiteY8" fmla="*/ 166688 h 1081088"/>
              <a:gd name="connsiteX9" fmla="*/ 1390650 w 2366963"/>
              <a:gd name="connsiteY9" fmla="*/ 223838 h 1081088"/>
              <a:gd name="connsiteX10" fmla="*/ 1243013 w 2366963"/>
              <a:gd name="connsiteY10" fmla="*/ 238125 h 1081088"/>
              <a:gd name="connsiteX11" fmla="*/ 1033463 w 2366963"/>
              <a:gd name="connsiteY11" fmla="*/ 223838 h 1081088"/>
              <a:gd name="connsiteX12" fmla="*/ 928688 w 2366963"/>
              <a:gd name="connsiteY12" fmla="*/ 238125 h 1081088"/>
              <a:gd name="connsiteX13" fmla="*/ 771525 w 2366963"/>
              <a:gd name="connsiteY13" fmla="*/ 366712 h 1081088"/>
              <a:gd name="connsiteX14" fmla="*/ 590550 w 2366963"/>
              <a:gd name="connsiteY14" fmla="*/ 542925 h 1081088"/>
              <a:gd name="connsiteX15" fmla="*/ 485775 w 2366963"/>
              <a:gd name="connsiteY15" fmla="*/ 628650 h 1081088"/>
              <a:gd name="connsiteX16" fmla="*/ 376238 w 2366963"/>
              <a:gd name="connsiteY16" fmla="*/ 733425 h 1081088"/>
              <a:gd name="connsiteX17" fmla="*/ 295275 w 2366963"/>
              <a:gd name="connsiteY17" fmla="*/ 819150 h 1081088"/>
              <a:gd name="connsiteX18" fmla="*/ 0 w 2366963"/>
              <a:gd name="connsiteY18" fmla="*/ 1081088 h 1081088"/>
              <a:gd name="connsiteX0" fmla="*/ 2366963 w 2366963"/>
              <a:gd name="connsiteY0" fmla="*/ 133350 h 1081088"/>
              <a:gd name="connsiteX1" fmla="*/ 2362200 w 2366963"/>
              <a:gd name="connsiteY1" fmla="*/ 133349 h 1081088"/>
              <a:gd name="connsiteX2" fmla="*/ 2257425 w 2366963"/>
              <a:gd name="connsiteY2" fmla="*/ 52388 h 1081088"/>
              <a:gd name="connsiteX3" fmla="*/ 2152650 w 2366963"/>
              <a:gd name="connsiteY3" fmla="*/ 9525 h 1081088"/>
              <a:gd name="connsiteX4" fmla="*/ 2047875 w 2366963"/>
              <a:gd name="connsiteY4" fmla="*/ 0 h 1081088"/>
              <a:gd name="connsiteX5" fmla="*/ 1828800 w 2366963"/>
              <a:gd name="connsiteY5" fmla="*/ 38100 h 1081088"/>
              <a:gd name="connsiteX6" fmla="*/ 1728788 w 2366963"/>
              <a:gd name="connsiteY6" fmla="*/ 61913 h 1081088"/>
              <a:gd name="connsiteX7" fmla="*/ 1662113 w 2366963"/>
              <a:gd name="connsiteY7" fmla="*/ 66675 h 1081088"/>
              <a:gd name="connsiteX8" fmla="*/ 1585913 w 2366963"/>
              <a:gd name="connsiteY8" fmla="*/ 95250 h 1081088"/>
              <a:gd name="connsiteX9" fmla="*/ 1509713 w 2366963"/>
              <a:gd name="connsiteY9" fmla="*/ 166688 h 1081088"/>
              <a:gd name="connsiteX10" fmla="*/ 1390650 w 2366963"/>
              <a:gd name="connsiteY10" fmla="*/ 223838 h 1081088"/>
              <a:gd name="connsiteX11" fmla="*/ 1243013 w 2366963"/>
              <a:gd name="connsiteY11" fmla="*/ 238125 h 1081088"/>
              <a:gd name="connsiteX12" fmla="*/ 1033463 w 2366963"/>
              <a:gd name="connsiteY12" fmla="*/ 223838 h 1081088"/>
              <a:gd name="connsiteX13" fmla="*/ 928688 w 2366963"/>
              <a:gd name="connsiteY13" fmla="*/ 238125 h 1081088"/>
              <a:gd name="connsiteX14" fmla="*/ 771525 w 2366963"/>
              <a:gd name="connsiteY14" fmla="*/ 366712 h 1081088"/>
              <a:gd name="connsiteX15" fmla="*/ 590550 w 2366963"/>
              <a:gd name="connsiteY15" fmla="*/ 542925 h 1081088"/>
              <a:gd name="connsiteX16" fmla="*/ 485775 w 2366963"/>
              <a:gd name="connsiteY16" fmla="*/ 628650 h 1081088"/>
              <a:gd name="connsiteX17" fmla="*/ 376238 w 2366963"/>
              <a:gd name="connsiteY17" fmla="*/ 733425 h 1081088"/>
              <a:gd name="connsiteX18" fmla="*/ 295275 w 2366963"/>
              <a:gd name="connsiteY18" fmla="*/ 819150 h 1081088"/>
              <a:gd name="connsiteX19" fmla="*/ 0 w 2366963"/>
              <a:gd name="connsiteY19" fmla="*/ 1081088 h 1081088"/>
              <a:gd name="connsiteX0" fmla="*/ 2366963 w 2406651"/>
              <a:gd name="connsiteY0" fmla="*/ 133350 h 1081088"/>
              <a:gd name="connsiteX1" fmla="*/ 2362200 w 2406651"/>
              <a:gd name="connsiteY1" fmla="*/ 133349 h 1081088"/>
              <a:gd name="connsiteX2" fmla="*/ 2257425 w 2406651"/>
              <a:gd name="connsiteY2" fmla="*/ 52388 h 1081088"/>
              <a:gd name="connsiteX3" fmla="*/ 2152650 w 2406651"/>
              <a:gd name="connsiteY3" fmla="*/ 9525 h 1081088"/>
              <a:gd name="connsiteX4" fmla="*/ 2047875 w 2406651"/>
              <a:gd name="connsiteY4" fmla="*/ 0 h 1081088"/>
              <a:gd name="connsiteX5" fmla="*/ 1828800 w 2406651"/>
              <a:gd name="connsiteY5" fmla="*/ 38100 h 1081088"/>
              <a:gd name="connsiteX6" fmla="*/ 1728788 w 2406651"/>
              <a:gd name="connsiteY6" fmla="*/ 61913 h 1081088"/>
              <a:gd name="connsiteX7" fmla="*/ 1662113 w 2406651"/>
              <a:gd name="connsiteY7" fmla="*/ 66675 h 1081088"/>
              <a:gd name="connsiteX8" fmla="*/ 1585913 w 2406651"/>
              <a:gd name="connsiteY8" fmla="*/ 95250 h 1081088"/>
              <a:gd name="connsiteX9" fmla="*/ 1509713 w 2406651"/>
              <a:gd name="connsiteY9" fmla="*/ 166688 h 1081088"/>
              <a:gd name="connsiteX10" fmla="*/ 1390650 w 2406651"/>
              <a:gd name="connsiteY10" fmla="*/ 223838 h 1081088"/>
              <a:gd name="connsiteX11" fmla="*/ 1243013 w 2406651"/>
              <a:gd name="connsiteY11" fmla="*/ 238125 h 1081088"/>
              <a:gd name="connsiteX12" fmla="*/ 1033463 w 2406651"/>
              <a:gd name="connsiteY12" fmla="*/ 223838 h 1081088"/>
              <a:gd name="connsiteX13" fmla="*/ 928688 w 2406651"/>
              <a:gd name="connsiteY13" fmla="*/ 238125 h 1081088"/>
              <a:gd name="connsiteX14" fmla="*/ 771525 w 2406651"/>
              <a:gd name="connsiteY14" fmla="*/ 366712 h 1081088"/>
              <a:gd name="connsiteX15" fmla="*/ 590550 w 2406651"/>
              <a:gd name="connsiteY15" fmla="*/ 542925 h 1081088"/>
              <a:gd name="connsiteX16" fmla="*/ 485775 w 2406651"/>
              <a:gd name="connsiteY16" fmla="*/ 628650 h 1081088"/>
              <a:gd name="connsiteX17" fmla="*/ 376238 w 2406651"/>
              <a:gd name="connsiteY17" fmla="*/ 733425 h 1081088"/>
              <a:gd name="connsiteX18" fmla="*/ 295275 w 2406651"/>
              <a:gd name="connsiteY18" fmla="*/ 819150 h 1081088"/>
              <a:gd name="connsiteX19" fmla="*/ 0 w 2406651"/>
              <a:gd name="connsiteY19" fmla="*/ 1081088 h 1081088"/>
              <a:gd name="connsiteX0" fmla="*/ 2295526 w 2335214"/>
              <a:gd name="connsiteY0" fmla="*/ 133350 h 1009651"/>
              <a:gd name="connsiteX1" fmla="*/ 2290763 w 2335214"/>
              <a:gd name="connsiteY1" fmla="*/ 133349 h 1009651"/>
              <a:gd name="connsiteX2" fmla="*/ 2185988 w 2335214"/>
              <a:gd name="connsiteY2" fmla="*/ 52388 h 1009651"/>
              <a:gd name="connsiteX3" fmla="*/ 2081213 w 2335214"/>
              <a:gd name="connsiteY3" fmla="*/ 9525 h 1009651"/>
              <a:gd name="connsiteX4" fmla="*/ 1976438 w 2335214"/>
              <a:gd name="connsiteY4" fmla="*/ 0 h 1009651"/>
              <a:gd name="connsiteX5" fmla="*/ 1757363 w 2335214"/>
              <a:gd name="connsiteY5" fmla="*/ 38100 h 1009651"/>
              <a:gd name="connsiteX6" fmla="*/ 1657351 w 2335214"/>
              <a:gd name="connsiteY6" fmla="*/ 61913 h 1009651"/>
              <a:gd name="connsiteX7" fmla="*/ 1590676 w 2335214"/>
              <a:gd name="connsiteY7" fmla="*/ 66675 h 1009651"/>
              <a:gd name="connsiteX8" fmla="*/ 1514476 w 2335214"/>
              <a:gd name="connsiteY8" fmla="*/ 95250 h 1009651"/>
              <a:gd name="connsiteX9" fmla="*/ 1438276 w 2335214"/>
              <a:gd name="connsiteY9" fmla="*/ 166688 h 1009651"/>
              <a:gd name="connsiteX10" fmla="*/ 1319213 w 2335214"/>
              <a:gd name="connsiteY10" fmla="*/ 223838 h 1009651"/>
              <a:gd name="connsiteX11" fmla="*/ 1171576 w 2335214"/>
              <a:gd name="connsiteY11" fmla="*/ 238125 h 1009651"/>
              <a:gd name="connsiteX12" fmla="*/ 962026 w 2335214"/>
              <a:gd name="connsiteY12" fmla="*/ 223838 h 1009651"/>
              <a:gd name="connsiteX13" fmla="*/ 857251 w 2335214"/>
              <a:gd name="connsiteY13" fmla="*/ 238125 h 1009651"/>
              <a:gd name="connsiteX14" fmla="*/ 700088 w 2335214"/>
              <a:gd name="connsiteY14" fmla="*/ 366712 h 1009651"/>
              <a:gd name="connsiteX15" fmla="*/ 519113 w 2335214"/>
              <a:gd name="connsiteY15" fmla="*/ 542925 h 1009651"/>
              <a:gd name="connsiteX16" fmla="*/ 414338 w 2335214"/>
              <a:gd name="connsiteY16" fmla="*/ 628650 h 1009651"/>
              <a:gd name="connsiteX17" fmla="*/ 304801 w 2335214"/>
              <a:gd name="connsiteY17" fmla="*/ 733425 h 1009651"/>
              <a:gd name="connsiteX18" fmla="*/ 223838 w 2335214"/>
              <a:gd name="connsiteY18" fmla="*/ 819150 h 1009651"/>
              <a:gd name="connsiteX19" fmla="*/ 0 w 2335214"/>
              <a:gd name="connsiteY19" fmla="*/ 1009651 h 1009651"/>
              <a:gd name="connsiteX0" fmla="*/ 2295526 w 2295526"/>
              <a:gd name="connsiteY0" fmla="*/ 133350 h 1009651"/>
              <a:gd name="connsiteX1" fmla="*/ 2185988 w 2295526"/>
              <a:gd name="connsiteY1" fmla="*/ 52388 h 1009651"/>
              <a:gd name="connsiteX2" fmla="*/ 2081213 w 2295526"/>
              <a:gd name="connsiteY2" fmla="*/ 9525 h 1009651"/>
              <a:gd name="connsiteX3" fmla="*/ 1976438 w 2295526"/>
              <a:gd name="connsiteY3" fmla="*/ 0 h 1009651"/>
              <a:gd name="connsiteX4" fmla="*/ 1757363 w 2295526"/>
              <a:gd name="connsiteY4" fmla="*/ 38100 h 1009651"/>
              <a:gd name="connsiteX5" fmla="*/ 1657351 w 2295526"/>
              <a:gd name="connsiteY5" fmla="*/ 61913 h 1009651"/>
              <a:gd name="connsiteX6" fmla="*/ 1590676 w 2295526"/>
              <a:gd name="connsiteY6" fmla="*/ 66675 h 1009651"/>
              <a:gd name="connsiteX7" fmla="*/ 1514476 w 2295526"/>
              <a:gd name="connsiteY7" fmla="*/ 95250 h 1009651"/>
              <a:gd name="connsiteX8" fmla="*/ 1438276 w 2295526"/>
              <a:gd name="connsiteY8" fmla="*/ 166688 h 1009651"/>
              <a:gd name="connsiteX9" fmla="*/ 1319213 w 2295526"/>
              <a:gd name="connsiteY9" fmla="*/ 223838 h 1009651"/>
              <a:gd name="connsiteX10" fmla="*/ 1171576 w 2295526"/>
              <a:gd name="connsiteY10" fmla="*/ 238125 h 1009651"/>
              <a:gd name="connsiteX11" fmla="*/ 962026 w 2295526"/>
              <a:gd name="connsiteY11" fmla="*/ 223838 h 1009651"/>
              <a:gd name="connsiteX12" fmla="*/ 857251 w 2295526"/>
              <a:gd name="connsiteY12" fmla="*/ 238125 h 1009651"/>
              <a:gd name="connsiteX13" fmla="*/ 700088 w 2295526"/>
              <a:gd name="connsiteY13" fmla="*/ 366712 h 1009651"/>
              <a:gd name="connsiteX14" fmla="*/ 519113 w 2295526"/>
              <a:gd name="connsiteY14" fmla="*/ 542925 h 1009651"/>
              <a:gd name="connsiteX15" fmla="*/ 414338 w 2295526"/>
              <a:gd name="connsiteY15" fmla="*/ 628650 h 1009651"/>
              <a:gd name="connsiteX16" fmla="*/ 304801 w 2295526"/>
              <a:gd name="connsiteY16" fmla="*/ 733425 h 1009651"/>
              <a:gd name="connsiteX17" fmla="*/ 223838 w 2295526"/>
              <a:gd name="connsiteY17" fmla="*/ 819150 h 1009651"/>
              <a:gd name="connsiteX18" fmla="*/ 0 w 2295526"/>
              <a:gd name="connsiteY18" fmla="*/ 1009651 h 1009651"/>
              <a:gd name="connsiteX0" fmla="*/ 2185988 w 2185988"/>
              <a:gd name="connsiteY0" fmla="*/ 52388 h 1009651"/>
              <a:gd name="connsiteX1" fmla="*/ 2081213 w 2185988"/>
              <a:gd name="connsiteY1" fmla="*/ 9525 h 1009651"/>
              <a:gd name="connsiteX2" fmla="*/ 1976438 w 2185988"/>
              <a:gd name="connsiteY2" fmla="*/ 0 h 1009651"/>
              <a:gd name="connsiteX3" fmla="*/ 1757363 w 2185988"/>
              <a:gd name="connsiteY3" fmla="*/ 38100 h 1009651"/>
              <a:gd name="connsiteX4" fmla="*/ 1657351 w 2185988"/>
              <a:gd name="connsiteY4" fmla="*/ 61913 h 1009651"/>
              <a:gd name="connsiteX5" fmla="*/ 1590676 w 2185988"/>
              <a:gd name="connsiteY5" fmla="*/ 66675 h 1009651"/>
              <a:gd name="connsiteX6" fmla="*/ 1514476 w 2185988"/>
              <a:gd name="connsiteY6" fmla="*/ 95250 h 1009651"/>
              <a:gd name="connsiteX7" fmla="*/ 1438276 w 2185988"/>
              <a:gd name="connsiteY7" fmla="*/ 166688 h 1009651"/>
              <a:gd name="connsiteX8" fmla="*/ 1319213 w 2185988"/>
              <a:gd name="connsiteY8" fmla="*/ 223838 h 1009651"/>
              <a:gd name="connsiteX9" fmla="*/ 1171576 w 2185988"/>
              <a:gd name="connsiteY9" fmla="*/ 238125 h 1009651"/>
              <a:gd name="connsiteX10" fmla="*/ 962026 w 2185988"/>
              <a:gd name="connsiteY10" fmla="*/ 223838 h 1009651"/>
              <a:gd name="connsiteX11" fmla="*/ 857251 w 2185988"/>
              <a:gd name="connsiteY11" fmla="*/ 238125 h 1009651"/>
              <a:gd name="connsiteX12" fmla="*/ 700088 w 2185988"/>
              <a:gd name="connsiteY12" fmla="*/ 366712 h 1009651"/>
              <a:gd name="connsiteX13" fmla="*/ 519113 w 2185988"/>
              <a:gd name="connsiteY13" fmla="*/ 542925 h 1009651"/>
              <a:gd name="connsiteX14" fmla="*/ 414338 w 2185988"/>
              <a:gd name="connsiteY14" fmla="*/ 628650 h 1009651"/>
              <a:gd name="connsiteX15" fmla="*/ 304801 w 2185988"/>
              <a:gd name="connsiteY15" fmla="*/ 733425 h 1009651"/>
              <a:gd name="connsiteX16" fmla="*/ 223838 w 2185988"/>
              <a:gd name="connsiteY16" fmla="*/ 819150 h 1009651"/>
              <a:gd name="connsiteX17" fmla="*/ 0 w 2185988"/>
              <a:gd name="connsiteY17" fmla="*/ 1009651 h 10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85988" h="1009651">
                <a:moveTo>
                  <a:pt x="2185988" y="52388"/>
                </a:moveTo>
                <a:lnTo>
                  <a:pt x="2081213" y="9525"/>
                </a:lnTo>
                <a:lnTo>
                  <a:pt x="1976438" y="0"/>
                </a:lnTo>
                <a:cubicBezTo>
                  <a:pt x="1903461" y="12974"/>
                  <a:pt x="1831484" y="38100"/>
                  <a:pt x="1757363" y="38100"/>
                </a:cubicBezTo>
                <a:lnTo>
                  <a:pt x="1657351" y="61913"/>
                </a:lnTo>
                <a:cubicBezTo>
                  <a:pt x="1593855" y="66797"/>
                  <a:pt x="1616137" y="66675"/>
                  <a:pt x="1590676" y="66675"/>
                </a:cubicBezTo>
                <a:lnTo>
                  <a:pt x="1514476" y="95250"/>
                </a:lnTo>
                <a:lnTo>
                  <a:pt x="1438276" y="166688"/>
                </a:lnTo>
                <a:lnTo>
                  <a:pt x="1319213" y="223838"/>
                </a:lnTo>
                <a:lnTo>
                  <a:pt x="1171576" y="238125"/>
                </a:lnTo>
                <a:lnTo>
                  <a:pt x="962026" y="223838"/>
                </a:lnTo>
                <a:lnTo>
                  <a:pt x="857251" y="238125"/>
                </a:lnTo>
                <a:cubicBezTo>
                  <a:pt x="838995" y="242887"/>
                  <a:pt x="756444" y="315912"/>
                  <a:pt x="700088" y="366712"/>
                </a:cubicBezTo>
                <a:cubicBezTo>
                  <a:pt x="643732" y="417512"/>
                  <a:pt x="592138" y="480219"/>
                  <a:pt x="519113" y="542925"/>
                </a:cubicBezTo>
                <a:lnTo>
                  <a:pt x="414338" y="628650"/>
                </a:lnTo>
                <a:lnTo>
                  <a:pt x="304801" y="733425"/>
                </a:lnTo>
                <a:lnTo>
                  <a:pt x="223838" y="819150"/>
                </a:lnTo>
                <a:lnTo>
                  <a:pt x="0" y="1009651"/>
                </a:lnTo>
              </a:path>
            </a:pathLst>
          </a:custGeom>
          <a:ln w="57150">
            <a:solidFill>
              <a:srgbClr val="FFFF00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Conector de seta reta 164"/>
          <p:cNvCxnSpPr/>
          <p:nvPr/>
        </p:nvCxnSpPr>
        <p:spPr>
          <a:xfrm>
            <a:off x="3983038" y="4668838"/>
            <a:ext cx="48212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to 166"/>
          <p:cNvCxnSpPr/>
          <p:nvPr/>
        </p:nvCxnSpPr>
        <p:spPr>
          <a:xfrm rot="5400000">
            <a:off x="3136106" y="4074319"/>
            <a:ext cx="1687513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to 169"/>
          <p:cNvCxnSpPr/>
          <p:nvPr/>
        </p:nvCxnSpPr>
        <p:spPr>
          <a:xfrm rot="5400000">
            <a:off x="7967663" y="4084637"/>
            <a:ext cx="1689100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de seta reta 172"/>
          <p:cNvCxnSpPr/>
          <p:nvPr/>
        </p:nvCxnSpPr>
        <p:spPr>
          <a:xfrm flipV="1">
            <a:off x="1743075" y="4668838"/>
            <a:ext cx="2219325" cy="793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to 176"/>
          <p:cNvCxnSpPr/>
          <p:nvPr/>
        </p:nvCxnSpPr>
        <p:spPr>
          <a:xfrm rot="5400000">
            <a:off x="912813" y="4084637"/>
            <a:ext cx="1689100" cy="22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7"/>
          <p:cNvSpPr txBox="1">
            <a:spLocks noChangeArrowheads="1"/>
          </p:cNvSpPr>
          <p:nvPr/>
        </p:nvSpPr>
        <p:spPr bwMode="auto">
          <a:xfrm>
            <a:off x="5761038" y="4332288"/>
            <a:ext cx="1398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000">
                <a:solidFill>
                  <a:srgbClr val="C00000"/>
                </a:solidFill>
                <a:cs typeface="Arial" charset="0"/>
              </a:rPr>
              <a:t>FASE 1</a:t>
            </a:r>
          </a:p>
        </p:txBody>
      </p:sp>
      <p:sp>
        <p:nvSpPr>
          <p:cNvPr id="179" name="TextBox 7"/>
          <p:cNvSpPr txBox="1">
            <a:spLocks noChangeArrowheads="1"/>
          </p:cNvSpPr>
          <p:nvPr/>
        </p:nvSpPr>
        <p:spPr bwMode="auto">
          <a:xfrm>
            <a:off x="2295525" y="4327525"/>
            <a:ext cx="140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000">
                <a:solidFill>
                  <a:srgbClr val="C00000"/>
                </a:solidFill>
                <a:cs typeface="Arial" charset="0"/>
              </a:rPr>
              <a:t>FASE 2</a:t>
            </a:r>
          </a:p>
        </p:txBody>
      </p:sp>
      <p:grpSp>
        <p:nvGrpSpPr>
          <p:cNvPr id="2" name="Grupo 189"/>
          <p:cNvGrpSpPr>
            <a:grpSpLocks/>
          </p:cNvGrpSpPr>
          <p:nvPr/>
        </p:nvGrpSpPr>
        <p:grpSpPr bwMode="auto">
          <a:xfrm>
            <a:off x="5919788" y="4903788"/>
            <a:ext cx="1673225" cy="874712"/>
            <a:chOff x="5188739" y="5302102"/>
            <a:chExt cx="1672827" cy="874488"/>
          </a:xfrm>
        </p:grpSpPr>
        <p:sp>
          <p:nvSpPr>
            <p:cNvPr id="185" name="Retângulo de cantos arredondados 184"/>
            <p:cNvSpPr/>
            <p:nvPr/>
          </p:nvSpPr>
          <p:spPr>
            <a:xfrm>
              <a:off x="5195087" y="5302102"/>
              <a:ext cx="1666479" cy="87448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509" name="TextBox 7"/>
            <p:cNvSpPr txBox="1">
              <a:spLocks noChangeArrowheads="1"/>
            </p:cNvSpPr>
            <p:nvPr/>
          </p:nvSpPr>
          <p:spPr bwMode="auto">
            <a:xfrm>
              <a:off x="5188739" y="5431239"/>
              <a:ext cx="1672827" cy="58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PEDREIRA ATÉ </a:t>
              </a:r>
            </a:p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VILA OLÍMPIA</a:t>
              </a:r>
            </a:p>
          </p:txBody>
        </p:sp>
      </p:grpSp>
      <p:sp>
        <p:nvSpPr>
          <p:cNvPr id="186" name="TextBox 7"/>
          <p:cNvSpPr txBox="1">
            <a:spLocks noChangeArrowheads="1"/>
          </p:cNvSpPr>
          <p:nvPr/>
        </p:nvSpPr>
        <p:spPr bwMode="auto">
          <a:xfrm>
            <a:off x="6076950" y="5778500"/>
            <a:ext cx="1400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400" b="1">
                <a:solidFill>
                  <a:srgbClr val="CD8E11"/>
                </a:solidFill>
                <a:cs typeface="Arial" charset="0"/>
              </a:rPr>
              <a:t>14 km</a:t>
            </a:r>
          </a:p>
        </p:txBody>
      </p:sp>
      <p:grpSp>
        <p:nvGrpSpPr>
          <p:cNvPr id="3" name="Grupo 190"/>
          <p:cNvGrpSpPr>
            <a:grpSpLocks/>
          </p:cNvGrpSpPr>
          <p:nvPr/>
        </p:nvGrpSpPr>
        <p:grpSpPr bwMode="auto">
          <a:xfrm>
            <a:off x="1511300" y="4916488"/>
            <a:ext cx="2671763" cy="881062"/>
            <a:chOff x="5174655" y="5302102"/>
            <a:chExt cx="2600722" cy="881498"/>
          </a:xfrm>
        </p:grpSpPr>
        <p:sp>
          <p:nvSpPr>
            <p:cNvPr id="192" name="Retângulo de cantos arredondados 191"/>
            <p:cNvSpPr/>
            <p:nvPr/>
          </p:nvSpPr>
          <p:spPr>
            <a:xfrm>
              <a:off x="5174655" y="5302102"/>
              <a:ext cx="2600722" cy="881498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507" name="TextBox 7"/>
            <p:cNvSpPr txBox="1">
              <a:spLocks noChangeArrowheads="1"/>
            </p:cNvSpPr>
            <p:nvPr/>
          </p:nvSpPr>
          <p:spPr bwMode="auto">
            <a:xfrm>
              <a:off x="5188740" y="5431239"/>
              <a:ext cx="2586637" cy="58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VILA OLÍMPIA ATÉ </a:t>
              </a:r>
            </a:p>
            <a:p>
              <a:pPr algn="ctr">
                <a:buClr>
                  <a:schemeClr val="tx1"/>
                </a:buClr>
                <a:buFont typeface="Wingdings" pitchFamily="2" charset="2"/>
                <a:buNone/>
                <a:tabLst>
                  <a:tab pos="265113" algn="l"/>
                </a:tabLst>
              </a:pPr>
              <a:r>
                <a:rPr lang="pt-BR" sz="1600" b="1">
                  <a:cs typeface="Arial" charset="0"/>
                </a:rPr>
                <a:t>VILLA LOBOS-JAGUARÉ</a:t>
              </a:r>
            </a:p>
          </p:txBody>
        </p:sp>
      </p:grpSp>
      <p:sp>
        <p:nvSpPr>
          <p:cNvPr id="194" name="TextBox 7"/>
          <p:cNvSpPr txBox="1">
            <a:spLocks noChangeArrowheads="1"/>
          </p:cNvSpPr>
          <p:nvPr/>
        </p:nvSpPr>
        <p:spPr bwMode="auto">
          <a:xfrm>
            <a:off x="2181225" y="5805488"/>
            <a:ext cx="1400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2400" b="1">
                <a:solidFill>
                  <a:srgbClr val="CD8E11"/>
                </a:solidFill>
                <a:cs typeface="Arial" charset="0"/>
              </a:rPr>
              <a:t>6,7 km</a:t>
            </a:r>
          </a:p>
        </p:txBody>
      </p:sp>
      <p:sp>
        <p:nvSpPr>
          <p:cNvPr id="62486" name="TextBox 7"/>
          <p:cNvSpPr txBox="1">
            <a:spLocks noChangeArrowheads="1"/>
          </p:cNvSpPr>
          <p:nvPr/>
        </p:nvSpPr>
        <p:spPr bwMode="auto">
          <a:xfrm>
            <a:off x="2252663" y="1465263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CIDADE JARDIM</a:t>
            </a:r>
          </a:p>
        </p:txBody>
      </p:sp>
      <p:grpSp>
        <p:nvGrpSpPr>
          <p:cNvPr id="4" name="Grupo 51"/>
          <p:cNvGrpSpPr>
            <a:grpSpLocks/>
          </p:cNvGrpSpPr>
          <p:nvPr/>
        </p:nvGrpSpPr>
        <p:grpSpPr bwMode="auto">
          <a:xfrm>
            <a:off x="1611313" y="1617663"/>
            <a:ext cx="4810125" cy="2278062"/>
            <a:chOff x="1611313" y="1617663"/>
            <a:chExt cx="4810125" cy="2278062"/>
          </a:xfrm>
        </p:grpSpPr>
        <p:sp>
          <p:nvSpPr>
            <p:cNvPr id="35" name="Elipse 34"/>
            <p:cNvSpPr/>
            <p:nvPr/>
          </p:nvSpPr>
          <p:spPr>
            <a:xfrm>
              <a:off x="1611313" y="260985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1935163" y="229870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Elipse 37"/>
            <p:cNvSpPr/>
            <p:nvPr/>
          </p:nvSpPr>
          <p:spPr>
            <a:xfrm>
              <a:off x="3495675" y="1617663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Elipse 38"/>
            <p:cNvSpPr/>
            <p:nvPr/>
          </p:nvSpPr>
          <p:spPr>
            <a:xfrm>
              <a:off x="5108575" y="2714625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Elipse 39"/>
            <p:cNvSpPr/>
            <p:nvPr/>
          </p:nvSpPr>
          <p:spPr>
            <a:xfrm>
              <a:off x="6249988" y="3721100"/>
              <a:ext cx="171450" cy="1746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Elipse 40"/>
          <p:cNvSpPr/>
          <p:nvPr/>
        </p:nvSpPr>
        <p:spPr>
          <a:xfrm>
            <a:off x="7780338" y="3240088"/>
            <a:ext cx="171450" cy="174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0" y="6165850"/>
            <a:ext cx="2181225" cy="69215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182563" y="6251575"/>
            <a:ext cx="171450" cy="174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182563" y="6540500"/>
            <a:ext cx="171450" cy="1730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92" name="TextBox 7"/>
          <p:cNvSpPr txBox="1">
            <a:spLocks noChangeArrowheads="1"/>
          </p:cNvSpPr>
          <p:nvPr/>
        </p:nvSpPr>
        <p:spPr bwMode="auto">
          <a:xfrm>
            <a:off x="355600" y="6200775"/>
            <a:ext cx="173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 b="1">
                <a:solidFill>
                  <a:schemeClr val="bg1"/>
                </a:solidFill>
                <a:cs typeface="Arial" charset="0"/>
              </a:rPr>
              <a:t>ACESSO EXISTENTE</a:t>
            </a:r>
          </a:p>
        </p:txBody>
      </p:sp>
      <p:sp>
        <p:nvSpPr>
          <p:cNvPr id="62493" name="TextBox 7"/>
          <p:cNvSpPr txBox="1">
            <a:spLocks noChangeArrowheads="1"/>
          </p:cNvSpPr>
          <p:nvPr/>
        </p:nvSpPr>
        <p:spPr bwMode="auto">
          <a:xfrm>
            <a:off x="368300" y="6491288"/>
            <a:ext cx="1738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 b="1">
                <a:solidFill>
                  <a:schemeClr val="bg1"/>
                </a:solidFill>
                <a:cs typeface="Arial" charset="0"/>
              </a:rPr>
              <a:t>ACESSO FUTURO</a:t>
            </a:r>
          </a:p>
        </p:txBody>
      </p:sp>
      <p:sp>
        <p:nvSpPr>
          <p:cNvPr id="62494" name="TextBox 7"/>
          <p:cNvSpPr txBox="1">
            <a:spLocks noChangeArrowheads="1"/>
          </p:cNvSpPr>
          <p:nvPr/>
        </p:nvSpPr>
        <p:spPr bwMode="auto">
          <a:xfrm>
            <a:off x="1089025" y="2743200"/>
            <a:ext cx="2436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VILLA LOBOS-JAGUARÉ</a:t>
            </a:r>
          </a:p>
        </p:txBody>
      </p:sp>
      <p:sp>
        <p:nvSpPr>
          <p:cNvPr id="62495" name="TextBox 7"/>
          <p:cNvSpPr txBox="1">
            <a:spLocks noChangeArrowheads="1"/>
          </p:cNvSpPr>
          <p:nvPr/>
        </p:nvSpPr>
        <p:spPr bwMode="auto">
          <a:xfrm>
            <a:off x="5849938" y="3917950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SANTO AMARO</a:t>
            </a:r>
          </a:p>
        </p:txBody>
      </p:sp>
      <p:sp>
        <p:nvSpPr>
          <p:cNvPr id="62496" name="TextBox 7"/>
          <p:cNvSpPr txBox="1">
            <a:spLocks noChangeArrowheads="1"/>
          </p:cNvSpPr>
          <p:nvPr/>
        </p:nvSpPr>
        <p:spPr bwMode="auto">
          <a:xfrm>
            <a:off x="5203825" y="2668588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MORUMBI (GLOBO)</a:t>
            </a:r>
          </a:p>
        </p:txBody>
      </p:sp>
      <p:sp>
        <p:nvSpPr>
          <p:cNvPr id="62497" name="TextBox 7"/>
          <p:cNvSpPr txBox="1">
            <a:spLocks noChangeArrowheads="1"/>
          </p:cNvSpPr>
          <p:nvPr/>
        </p:nvSpPr>
        <p:spPr bwMode="auto">
          <a:xfrm>
            <a:off x="7477125" y="3409950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JURUBATUBA</a:t>
            </a:r>
          </a:p>
        </p:txBody>
      </p:sp>
      <p:sp>
        <p:nvSpPr>
          <p:cNvPr id="62498" name="TextBox 7"/>
          <p:cNvSpPr txBox="1">
            <a:spLocks noChangeArrowheads="1"/>
          </p:cNvSpPr>
          <p:nvPr/>
        </p:nvSpPr>
        <p:spPr bwMode="auto">
          <a:xfrm>
            <a:off x="2046288" y="2289175"/>
            <a:ext cx="24368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CIDADE UNIVERSITÁRIA</a:t>
            </a:r>
          </a:p>
        </p:txBody>
      </p:sp>
      <p:sp>
        <p:nvSpPr>
          <p:cNvPr id="62499" name="TextBox 7"/>
          <p:cNvSpPr txBox="1">
            <a:spLocks noChangeArrowheads="1"/>
          </p:cNvSpPr>
          <p:nvPr/>
        </p:nvSpPr>
        <p:spPr bwMode="auto">
          <a:xfrm>
            <a:off x="3973513" y="1536700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VILA OLÍMPIA</a:t>
            </a:r>
          </a:p>
        </p:txBody>
      </p:sp>
      <p:sp>
        <p:nvSpPr>
          <p:cNvPr id="62500" name="TextBox 7"/>
          <p:cNvSpPr txBox="1">
            <a:spLocks noChangeArrowheads="1"/>
          </p:cNvSpPr>
          <p:nvPr/>
        </p:nvSpPr>
        <p:spPr bwMode="auto">
          <a:xfrm>
            <a:off x="8070850" y="272891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1200">
                <a:solidFill>
                  <a:schemeClr val="bg1"/>
                </a:solidFill>
                <a:cs typeface="Arial" charset="0"/>
              </a:rPr>
              <a:t>PEDREIRA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86" grpId="0"/>
      <p:bldP spid="1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160" descr="DSC0639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Imagem 161" descr="DSC0637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Imagem 159" descr="DSC0639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6" name="Picture 28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740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None/>
              <a:tabLst>
                <a:tab pos="265113" algn="l"/>
              </a:tabLst>
            </a:pPr>
            <a:r>
              <a:rPr lang="pt-BR" sz="3200" b="1">
                <a:solidFill>
                  <a:schemeClr val="bg1"/>
                </a:solidFill>
                <a:cs typeface="Arial" charset="0"/>
              </a:rPr>
              <a:t>CICLOVIA RIO PINHEIROS</a:t>
            </a:r>
            <a:endParaRPr lang="pt-BR" sz="28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9" descr="Bicicletarios ante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8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64519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7113" y="6305550"/>
            <a:ext cx="2635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Box 7"/>
          <p:cNvSpPr txBox="1">
            <a:spLocks noChangeArrowheads="1"/>
          </p:cNvSpPr>
          <p:nvPr/>
        </p:nvSpPr>
        <p:spPr bwMode="auto">
          <a:xfrm>
            <a:off x="6315075" y="6297613"/>
            <a:ext cx="28590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OPERAÇÃO</a:t>
            </a:r>
          </a:p>
        </p:txBody>
      </p:sp>
      <p:sp>
        <p:nvSpPr>
          <p:cNvPr id="31" name="Retângulo de cantos arredondados 30"/>
          <p:cNvSpPr/>
          <p:nvPr/>
        </p:nvSpPr>
        <p:spPr bwMode="auto">
          <a:xfrm>
            <a:off x="171450" y="4121150"/>
            <a:ext cx="1838325" cy="2100263"/>
          </a:xfrm>
          <a:prstGeom prst="roundRect">
            <a:avLst/>
          </a:prstGeom>
          <a:solidFill>
            <a:srgbClr val="669900"/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600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500" b="1" i="1" dirty="0">
                <a:latin typeface="Arial" pitchFamily="34" charset="0"/>
                <a:cs typeface="Arial" pitchFamily="34" charset="0"/>
              </a:rPr>
              <a:t>22 EM 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OPERAÇÃO</a:t>
            </a:r>
          </a:p>
          <a:p>
            <a:pPr algn="ctr">
              <a:defRPr/>
            </a:pPr>
            <a:endParaRPr lang="pt-BR" sz="10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5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6.044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VAGAS</a:t>
            </a:r>
          </a:p>
        </p:txBody>
      </p:sp>
      <p:pic>
        <p:nvPicPr>
          <p:cNvPr id="6452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4788" y="2476500"/>
            <a:ext cx="128587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lipse 15"/>
          <p:cNvSpPr/>
          <p:nvPr/>
        </p:nvSpPr>
        <p:spPr>
          <a:xfrm>
            <a:off x="1090613" y="3232150"/>
            <a:ext cx="319087" cy="120650"/>
          </a:xfrm>
          <a:prstGeom prst="ellipse">
            <a:avLst/>
          </a:prstGeom>
          <a:solidFill>
            <a:srgbClr val="C7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4527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9950" y="311467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19" descr="Bicicletarios ante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Imagem 20" descr="Bicicletarios depois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812800"/>
            <a:ext cx="89408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65544" name="Picture 28" descr="Logo_branco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07113" y="6305550"/>
            <a:ext cx="2635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05525" y="65913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TextBox 7"/>
          <p:cNvSpPr txBox="1">
            <a:spLocks noChangeArrowheads="1"/>
          </p:cNvSpPr>
          <p:nvPr/>
        </p:nvSpPr>
        <p:spPr bwMode="auto">
          <a:xfrm>
            <a:off x="6315075" y="6297613"/>
            <a:ext cx="28590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OPERAÇÃO</a:t>
            </a:r>
          </a:p>
        </p:txBody>
      </p:sp>
      <p:sp>
        <p:nvSpPr>
          <p:cNvPr id="65548" name="TextBox 7"/>
          <p:cNvSpPr txBox="1">
            <a:spLocks noChangeArrowheads="1"/>
          </p:cNvSpPr>
          <p:nvPr/>
        </p:nvSpPr>
        <p:spPr bwMode="auto">
          <a:xfrm>
            <a:off x="6315075" y="6578600"/>
            <a:ext cx="30194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cs typeface="Arial" charset="0"/>
              </a:rPr>
              <a:t>BICICLETÁRIO EM CONSTRUÇÃO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171450" y="4121150"/>
            <a:ext cx="1838325" cy="21002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i="1" dirty="0">
                <a:latin typeface="Arial" pitchFamily="34" charset="0"/>
                <a:cs typeface="Arial" pitchFamily="34" charset="0"/>
              </a:rPr>
              <a:t>10</a:t>
            </a:r>
            <a:r>
              <a:rPr lang="pt-BR" sz="24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pt-BR" sz="16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 CONSTRUÇÃO</a:t>
            </a:r>
          </a:p>
        </p:txBody>
      </p:sp>
      <p:pic>
        <p:nvPicPr>
          <p:cNvPr id="6555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8975" y="440372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4788" y="2476500"/>
            <a:ext cx="128587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1090613" y="3232150"/>
            <a:ext cx="319087" cy="120650"/>
          </a:xfrm>
          <a:prstGeom prst="ellipse">
            <a:avLst/>
          </a:prstGeom>
          <a:solidFill>
            <a:srgbClr val="C7C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5553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9950" y="3114675"/>
            <a:ext cx="128588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m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9850" y="866775"/>
            <a:ext cx="3967163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Imagem 8" descr="DSC00313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866775"/>
            <a:ext cx="4068763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Imagem 13" descr="DSC0003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9850" y="3883025"/>
            <a:ext cx="3973513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3478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BICICLETÁRIOS   </a:t>
            </a:r>
          </a:p>
        </p:txBody>
      </p:sp>
      <p:pic>
        <p:nvPicPr>
          <p:cNvPr id="66569" name="Picture 28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TextBox 7"/>
          <p:cNvSpPr txBox="1">
            <a:spLocks noChangeArrowheads="1"/>
          </p:cNvSpPr>
          <p:nvPr/>
        </p:nvSpPr>
        <p:spPr bwMode="auto">
          <a:xfrm>
            <a:off x="25400" y="3586163"/>
            <a:ext cx="4068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 i="1">
                <a:cs typeface="Arial" charset="0"/>
              </a:rPr>
              <a:t>Bicicletário Estação Itaim Paulista</a:t>
            </a:r>
          </a:p>
        </p:txBody>
      </p:sp>
      <p:sp>
        <p:nvSpPr>
          <p:cNvPr id="66571" name="TextBox 7"/>
          <p:cNvSpPr txBox="1">
            <a:spLocks noChangeArrowheads="1"/>
          </p:cNvSpPr>
          <p:nvPr/>
        </p:nvSpPr>
        <p:spPr bwMode="auto">
          <a:xfrm>
            <a:off x="6516688" y="6581775"/>
            <a:ext cx="2600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cs typeface="Arial" charset="0"/>
              </a:rPr>
              <a:t>Bicicletário Estação Mauá</a:t>
            </a:r>
          </a:p>
        </p:txBody>
      </p:sp>
      <p:pic>
        <p:nvPicPr>
          <p:cNvPr id="66572" name="Imagem 1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" y="3881438"/>
            <a:ext cx="4068763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3" name="TextBox 7"/>
          <p:cNvSpPr txBox="1">
            <a:spLocks noChangeArrowheads="1"/>
          </p:cNvSpPr>
          <p:nvPr/>
        </p:nvSpPr>
        <p:spPr bwMode="auto">
          <a:xfrm>
            <a:off x="25400" y="6581775"/>
            <a:ext cx="40687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 i="1">
                <a:cs typeface="Arial" charset="0"/>
              </a:rPr>
              <a:t>Bicicletário Estação Ceasa</a:t>
            </a:r>
          </a:p>
        </p:txBody>
      </p:sp>
      <p:sp>
        <p:nvSpPr>
          <p:cNvPr id="66574" name="TextBox 7"/>
          <p:cNvSpPr txBox="1">
            <a:spLocks noChangeArrowheads="1"/>
          </p:cNvSpPr>
          <p:nvPr/>
        </p:nvSpPr>
        <p:spPr bwMode="auto">
          <a:xfrm>
            <a:off x="6516688" y="3586163"/>
            <a:ext cx="2600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cs typeface="Arial" charset="0"/>
              </a:rPr>
              <a:t>Bicicletário Estação USP Leste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4" descr="C:\Users\renatami\Desktop\Estações\E-facil\DSC00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5038725" y="6599238"/>
            <a:ext cx="4105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200" b="1" i="1">
                <a:solidFill>
                  <a:schemeClr val="bg1"/>
                </a:solidFill>
                <a:cs typeface="Arial" charset="0"/>
              </a:rPr>
              <a:t>Estação Guaianazes, Linha 11 - Coral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0" y="4292600"/>
            <a:ext cx="3340100" cy="25844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127000" dist="38100" dir="2700000" sx="101000" sy="101000" algn="tl" rotWithShape="0">
              <a:prstClr val="black">
                <a:alpha val="59000"/>
              </a:prstClr>
            </a:outerShdw>
          </a:effectLst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CPTM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Guaianazes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Metrô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Santos – Imigrantes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Corinthians – Itaquera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Marechal Deodoro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Bresser – Mooca</a:t>
            </a:r>
          </a:p>
          <a:p>
            <a:pPr marL="0" lvl="1">
              <a:buFont typeface="Arial" pitchFamily="34" charset="0"/>
              <a:buChar char="•"/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Brás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67595" name="TextBox 7"/>
          <p:cNvSpPr txBox="1">
            <a:spLocks noChangeArrowheads="1"/>
          </p:cNvSpPr>
          <p:nvPr/>
        </p:nvSpPr>
        <p:spPr bwMode="auto">
          <a:xfrm>
            <a:off x="120650" y="344488"/>
            <a:ext cx="73485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100" b="1">
                <a:solidFill>
                  <a:schemeClr val="bg1"/>
                </a:solidFill>
                <a:cs typeface="Arial" charset="0"/>
              </a:rPr>
              <a:t>ESTACIONAMENTOS INTEGRADOS À CPTM E METRÔ </a:t>
            </a:r>
          </a:p>
        </p:txBody>
      </p:sp>
      <p:pic>
        <p:nvPicPr>
          <p:cNvPr id="67596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SUSTENTABILIDADE </a:t>
            </a:r>
          </a:p>
        </p:txBody>
      </p:sp>
      <p:grpSp>
        <p:nvGrpSpPr>
          <p:cNvPr id="11270" name="Group 7"/>
          <p:cNvGrpSpPr>
            <a:grpSpLocks/>
          </p:cNvGrpSpPr>
          <p:nvPr/>
        </p:nvGrpSpPr>
        <p:grpSpPr bwMode="auto">
          <a:xfrm>
            <a:off x="1512888" y="1670050"/>
            <a:ext cx="4991100" cy="4043363"/>
            <a:chOff x="643" y="630"/>
            <a:chExt cx="4279" cy="3470"/>
          </a:xfrm>
        </p:grpSpPr>
        <p:pic>
          <p:nvPicPr>
            <p:cNvPr id="1127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6" y="630"/>
              <a:ext cx="3466" cy="34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277" name="Text Box 3"/>
            <p:cNvSpPr txBox="1">
              <a:spLocks noChangeArrowheads="1"/>
            </p:cNvSpPr>
            <p:nvPr/>
          </p:nvSpPr>
          <p:spPr bwMode="auto">
            <a:xfrm>
              <a:off x="643" y="2151"/>
              <a:ext cx="1512" cy="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700">
                  <a:solidFill>
                    <a:srgbClr val="C00000"/>
                  </a:solidFill>
                  <a:ea typeface="Arial Unicode MS" pitchFamily="34" charset="-128"/>
                  <a:cs typeface="Arial Unicode MS" pitchFamily="34" charset="-128"/>
                </a:rPr>
                <a:t>URBANÍSTICA</a:t>
              </a:r>
            </a:p>
          </p:txBody>
        </p:sp>
        <p:sp>
          <p:nvSpPr>
            <p:cNvPr id="11278" name="Text Box 4"/>
            <p:cNvSpPr txBox="1">
              <a:spLocks noChangeArrowheads="1"/>
            </p:cNvSpPr>
            <p:nvPr/>
          </p:nvSpPr>
          <p:spPr bwMode="auto">
            <a:xfrm>
              <a:off x="2479" y="3303"/>
              <a:ext cx="892" cy="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49263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700">
                  <a:solidFill>
                    <a:srgbClr val="C00000"/>
                  </a:solidFill>
                  <a:ea typeface="Arial Unicode MS" pitchFamily="34" charset="-128"/>
                  <a:cs typeface="Arial Unicode MS" pitchFamily="34" charset="-128"/>
                </a:rPr>
                <a:t>SOCIAL</a:t>
              </a:r>
            </a:p>
          </p:txBody>
        </p:sp>
        <p:sp>
          <p:nvSpPr>
            <p:cNvPr id="11279" name="Text Box 5"/>
            <p:cNvSpPr txBox="1">
              <a:spLocks noChangeArrowheads="1"/>
            </p:cNvSpPr>
            <p:nvPr/>
          </p:nvSpPr>
          <p:spPr bwMode="auto">
            <a:xfrm>
              <a:off x="3598" y="2239"/>
              <a:ext cx="1324" cy="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r" defTabSz="449263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700">
                  <a:solidFill>
                    <a:srgbClr val="C00000"/>
                  </a:solidFill>
                  <a:ea typeface="Arial Unicode MS" pitchFamily="34" charset="-128"/>
                  <a:cs typeface="Arial Unicode MS" pitchFamily="34" charset="-128"/>
                </a:rPr>
                <a:t>AMBIENTAL</a:t>
              </a:r>
            </a:p>
          </p:txBody>
        </p:sp>
        <p:sp>
          <p:nvSpPr>
            <p:cNvPr id="11280" name="Text Box 6"/>
            <p:cNvSpPr txBox="1">
              <a:spLocks noChangeArrowheads="1"/>
            </p:cNvSpPr>
            <p:nvPr/>
          </p:nvSpPr>
          <p:spPr bwMode="auto">
            <a:xfrm>
              <a:off x="2283" y="948"/>
              <a:ext cx="1315" cy="3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700">
                  <a:solidFill>
                    <a:srgbClr val="C00000"/>
                  </a:solidFill>
                  <a:ea typeface="Arial Unicode MS" pitchFamily="34" charset="-128"/>
                  <a:cs typeface="Arial Unicode MS" pitchFamily="34" charset="-128"/>
                </a:rPr>
                <a:t>ECONÔMICA</a:t>
              </a:r>
            </a:p>
          </p:txBody>
        </p:sp>
      </p:grp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4006850" y="930275"/>
            <a:ext cx="3765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Capacidade produtiva; 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Empreendimentos associados;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Fortalecimento de pólos econômicos;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Competitividade da metrópole. 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6573838" y="3371850"/>
            <a:ext cx="25749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solidFill>
                  <a:srgbClr val="5F5F5F"/>
                </a:solidFill>
                <a:cs typeface="Arial" charset="0"/>
              </a:rPr>
              <a:t> </a:t>
            </a:r>
            <a:r>
              <a:rPr lang="en-GB" sz="1400">
                <a:cs typeface="Arial" charset="0"/>
              </a:rPr>
              <a:t>Emissão de poluentes;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Dispêndio de energia;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Qualidade ambiental.</a:t>
            </a:r>
          </a:p>
        </p:txBody>
      </p:sp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4027488" y="5681663"/>
            <a:ext cx="37115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pt-BR" sz="1400">
                <a:cs typeface="Arial" charset="0"/>
              </a:rPr>
              <a:t> </a:t>
            </a:r>
            <a:r>
              <a:rPr lang="en-GB" sz="1400">
                <a:cs typeface="Arial" charset="0"/>
              </a:rPr>
              <a:t>Tempo de deslocamento;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Políticas tarifárias de inclusão social;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 Garantia de exercício da cidadania.</a:t>
            </a:r>
            <a:endParaRPr lang="pt-BR" sz="1400">
              <a:cs typeface="Arial" charset="0"/>
            </a:endParaRPr>
          </a:p>
        </p:txBody>
      </p:sp>
      <p:sp>
        <p:nvSpPr>
          <p:cNvPr id="11274" name="TextBox 7"/>
          <p:cNvSpPr txBox="1">
            <a:spLocks noChangeArrowheads="1"/>
          </p:cNvSpPr>
          <p:nvPr/>
        </p:nvSpPr>
        <p:spPr bwMode="auto">
          <a:xfrm>
            <a:off x="85725" y="3973513"/>
            <a:ext cx="3190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Articulação de agentes; 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Uso e ocupação do solo;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Conectividade urbana;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Valorização do desenho urbano;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Patrimônio histórico e cultural;</a:t>
            </a:r>
          </a:p>
          <a:p>
            <a:pPr>
              <a:buClr>
                <a:srgbClr val="B22C52"/>
              </a:buClr>
              <a:buFont typeface="Wingdings" pitchFamily="2" charset="2"/>
              <a:buChar char="ü"/>
              <a:tabLst>
                <a:tab pos="265113" algn="l"/>
              </a:tabLst>
            </a:pPr>
            <a:r>
              <a:rPr lang="en-GB" sz="1400">
                <a:cs typeface="Arial" charset="0"/>
              </a:rPr>
              <a:t>Requalificação urbana.</a:t>
            </a:r>
          </a:p>
        </p:txBody>
      </p:sp>
      <p:pic>
        <p:nvPicPr>
          <p:cNvPr id="11275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6063" y="1227138"/>
            <a:ext cx="20431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PREMISSAS</a:t>
            </a:r>
            <a:r>
              <a:rPr lang="pt-BR" sz="220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063" y="2427288"/>
            <a:ext cx="85613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  <a:tabLst>
                <a:tab pos="182563" algn="l"/>
                <a:tab pos="269875" algn="l"/>
                <a:tab pos="628650" algn="l"/>
              </a:tabLst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	REQUALIFICAR URBANISTICAMENTE ÁREAS DEGRADAS DA ORLA                 	FERROVIÁRIA;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 indent="182563">
              <a:buClr>
                <a:srgbClr val="C00000"/>
              </a:buClr>
              <a:buFont typeface="Wingdings" pitchFamily="2" charset="2"/>
              <a:buChar char="§"/>
              <a:tabLst>
                <a:tab pos="182563" algn="l"/>
              </a:tabLst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INTEGRAR O TECIDO URBANO HISTORICAMENTE SEGREGADO PELA                	FAIXA FERROVIÁRIA;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INCORPORAR À DINÂMICA URBANA ESTOQUE IMOBILIÁRIO </a:t>
            </a:r>
          </a:p>
          <a:p>
            <a:pPr>
              <a:buClr>
                <a:srgbClr val="C00000"/>
              </a:buClr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  SUB-UTILIZADO, INCENTIVANDO A ATIVIDADE ECONÔMICA.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 MELHORAR A DISTRIBUIÇÃO DE VIAGENS POR TRANSPORTE COLETIVO, PROMOVENDO MAIOR ÍNDICE DE RENOVAÇÃO.</a:t>
            </a:r>
          </a:p>
        </p:txBody>
      </p:sp>
      <p:pic>
        <p:nvPicPr>
          <p:cNvPr id="92168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26"/>
          <p:cNvCxnSpPr/>
          <p:nvPr/>
        </p:nvCxnSpPr>
        <p:spPr>
          <a:xfrm rot="10800000">
            <a:off x="0" y="2006600"/>
            <a:ext cx="2047875" cy="63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0"/>
          <p:cNvSpPr/>
          <p:nvPr/>
        </p:nvSpPr>
        <p:spPr>
          <a:xfrm flipV="1">
            <a:off x="1779588" y="2012950"/>
            <a:ext cx="276225" cy="44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CaixaDeTexto 4"/>
          <p:cNvSpPr txBox="1">
            <a:spLocks noChangeArrowheads="1"/>
          </p:cNvSpPr>
          <p:nvPr/>
        </p:nvSpPr>
        <p:spPr bwMode="auto">
          <a:xfrm>
            <a:off x="7535863" y="6142038"/>
            <a:ext cx="160813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900" b="1"/>
              <a:t>LEGENDA</a:t>
            </a:r>
          </a:p>
          <a:p>
            <a:pPr lvl="1">
              <a:lnSpc>
                <a:spcPct val="150000"/>
              </a:lnSpc>
            </a:pPr>
            <a:r>
              <a:rPr lang="pt-BR" sz="900" b="1"/>
              <a:t>Estações CPTM</a:t>
            </a:r>
          </a:p>
          <a:p>
            <a:pPr lvl="1">
              <a:lnSpc>
                <a:spcPct val="150000"/>
              </a:lnSpc>
            </a:pPr>
            <a:r>
              <a:rPr lang="pt-BR" sz="900" b="1"/>
              <a:t>Operação Urbana</a:t>
            </a:r>
          </a:p>
        </p:txBody>
      </p:sp>
      <p:pic>
        <p:nvPicPr>
          <p:cNvPr id="93187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1374775"/>
            <a:ext cx="90995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2738" y="4725988"/>
            <a:ext cx="4165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defRPr/>
            </a:pPr>
            <a:r>
              <a:rPr lang="pt-BR" sz="1600" b="1" dirty="0">
                <a:solidFill>
                  <a:srgbClr val="C00000"/>
                </a:solidFill>
              </a:rPr>
              <a:t>HABITACIONAL E HOTELEIRO</a:t>
            </a:r>
          </a:p>
          <a:p>
            <a:pPr marL="285750" indent="-285750" algn="just">
              <a:buFont typeface="Wingdings" pitchFamily="2" charset="2"/>
              <a:buChar char="§"/>
              <a:defRPr/>
            </a:pPr>
            <a:r>
              <a:rPr lang="pt-BR" sz="1600" dirty="0"/>
              <a:t>Reverter a evasão populacional e promover a diversificação do perfil socioeconômico, com comércio e serviços locais;</a:t>
            </a:r>
          </a:p>
          <a:p>
            <a:pPr marL="285750" indent="-285750" algn="just">
              <a:buFont typeface="Wingdings" pitchFamily="2" charset="2"/>
              <a:buChar char="§"/>
              <a:defRPr/>
            </a:pPr>
            <a:r>
              <a:rPr lang="pt-BR" sz="1600" dirty="0"/>
              <a:t>Existência de terrenos subutilizados com potencial de aproveitamento.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35513" y="4725988"/>
            <a:ext cx="42592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defRPr/>
            </a:pPr>
            <a:r>
              <a:rPr lang="pt-BR" sz="1600" b="1" dirty="0">
                <a:solidFill>
                  <a:srgbClr val="C00000"/>
                </a:solidFill>
              </a:rPr>
              <a:t>INSTITUCIONAL E EDUCACIONAL</a:t>
            </a:r>
          </a:p>
          <a:p>
            <a:pPr marL="285750" indent="-285750" algn="just">
              <a:buFont typeface="Wingdings" pitchFamily="2" charset="2"/>
              <a:buChar char="§"/>
              <a:defRPr/>
            </a:pPr>
            <a:r>
              <a:rPr lang="pt-BR" sz="1600" dirty="0"/>
              <a:t>Vocação da região, com equipamentos  como Memorial da América Latina, Centro Universitário SENAC Francisco Matarazzo, UNINOVE, novo campus da UNESP.</a:t>
            </a:r>
          </a:p>
        </p:txBody>
      </p:sp>
      <p:sp>
        <p:nvSpPr>
          <p:cNvPr id="11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93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7" name="TextBox 7"/>
          <p:cNvSpPr txBox="1">
            <a:spLocks noChangeArrowheads="1"/>
          </p:cNvSpPr>
          <p:nvPr/>
        </p:nvSpPr>
        <p:spPr bwMode="auto">
          <a:xfrm>
            <a:off x="0" y="912813"/>
            <a:ext cx="7118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POTENCIAL DE DESENVOLVIMENTO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44450" y="1404938"/>
            <a:ext cx="9055100" cy="32131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7" name="Retângulo 36"/>
          <p:cNvSpPr/>
          <p:nvPr/>
        </p:nvSpPr>
        <p:spPr>
          <a:xfrm>
            <a:off x="3278188" y="1544638"/>
            <a:ext cx="1554162" cy="21542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39" name="Conector de seta reta 38"/>
          <p:cNvCxnSpPr/>
          <p:nvPr/>
        </p:nvCxnSpPr>
        <p:spPr>
          <a:xfrm flipH="1" flipV="1">
            <a:off x="4735513" y="3698875"/>
            <a:ext cx="3175" cy="252095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312738" y="4619625"/>
            <a:ext cx="1587" cy="1881188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9" name="CaixaDeTexto 11"/>
          <p:cNvSpPr txBox="1">
            <a:spLocks noChangeArrowheads="1"/>
          </p:cNvSpPr>
          <p:nvPr/>
        </p:nvSpPr>
        <p:spPr bwMode="auto">
          <a:xfrm>
            <a:off x="1658938" y="1817688"/>
            <a:ext cx="544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rgbClr val="C00000"/>
                </a:solidFill>
              </a:rPr>
              <a:t>Lapa</a:t>
            </a:r>
          </a:p>
        </p:txBody>
      </p:sp>
      <p:sp>
        <p:nvSpPr>
          <p:cNvPr id="93200" name="CaixaDeTexto 11"/>
          <p:cNvSpPr txBox="1">
            <a:spLocks noChangeArrowheads="1"/>
          </p:cNvSpPr>
          <p:nvPr/>
        </p:nvSpPr>
        <p:spPr bwMode="auto">
          <a:xfrm>
            <a:off x="3730625" y="2063750"/>
            <a:ext cx="649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>
                <a:solidFill>
                  <a:srgbClr val="C00000"/>
                </a:solidFill>
              </a:rPr>
              <a:t>Barra </a:t>
            </a:r>
          </a:p>
          <a:p>
            <a:pPr algn="ctr"/>
            <a:r>
              <a:rPr lang="pt-BR" sz="1200" b="1">
                <a:solidFill>
                  <a:srgbClr val="C00000"/>
                </a:solidFill>
              </a:rPr>
              <a:t>Funda</a:t>
            </a:r>
          </a:p>
        </p:txBody>
      </p:sp>
      <p:sp>
        <p:nvSpPr>
          <p:cNvPr id="93201" name="CaixaDeTexto 11"/>
          <p:cNvSpPr txBox="1">
            <a:spLocks noChangeArrowheads="1"/>
          </p:cNvSpPr>
          <p:nvPr/>
        </p:nvSpPr>
        <p:spPr bwMode="auto">
          <a:xfrm>
            <a:off x="2370138" y="2354263"/>
            <a:ext cx="703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>
                <a:solidFill>
                  <a:srgbClr val="C00000"/>
                </a:solidFill>
              </a:rPr>
              <a:t>Água </a:t>
            </a:r>
          </a:p>
          <a:p>
            <a:pPr algn="ctr"/>
            <a:r>
              <a:rPr lang="pt-BR" sz="1200" b="1">
                <a:solidFill>
                  <a:srgbClr val="C00000"/>
                </a:solidFill>
              </a:rPr>
              <a:t>Branca</a:t>
            </a:r>
          </a:p>
        </p:txBody>
      </p:sp>
      <p:sp>
        <p:nvSpPr>
          <p:cNvPr id="93202" name="CaixaDeTexto 11"/>
          <p:cNvSpPr txBox="1">
            <a:spLocks noChangeArrowheads="1"/>
          </p:cNvSpPr>
          <p:nvPr/>
        </p:nvSpPr>
        <p:spPr bwMode="auto">
          <a:xfrm>
            <a:off x="5045075" y="3033713"/>
            <a:ext cx="738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1200" b="1">
                <a:solidFill>
                  <a:srgbClr val="C00000"/>
                </a:solidFill>
              </a:rPr>
              <a:t>Júlio</a:t>
            </a:r>
          </a:p>
          <a:p>
            <a:pPr algn="r"/>
            <a:r>
              <a:rPr lang="pt-BR" sz="1200" b="1">
                <a:solidFill>
                  <a:srgbClr val="C00000"/>
                </a:solidFill>
              </a:rPr>
              <a:t>Prestes</a:t>
            </a:r>
          </a:p>
        </p:txBody>
      </p:sp>
      <p:sp>
        <p:nvSpPr>
          <p:cNvPr id="93203" name="CaixaDeTexto 11"/>
          <p:cNvSpPr txBox="1">
            <a:spLocks noChangeArrowheads="1"/>
          </p:cNvSpPr>
          <p:nvPr/>
        </p:nvSpPr>
        <p:spPr bwMode="auto">
          <a:xfrm>
            <a:off x="5827713" y="2809875"/>
            <a:ext cx="450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rgbClr val="C00000"/>
                </a:solidFill>
              </a:rPr>
              <a:t>Luz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3" name="Elipse 2"/>
          <p:cNvSpPr/>
          <p:nvPr/>
        </p:nvSpPr>
        <p:spPr>
          <a:xfrm>
            <a:off x="1871663" y="2060575"/>
            <a:ext cx="119062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2662238" y="2254250"/>
            <a:ext cx="119062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3995738" y="2492375"/>
            <a:ext cx="119062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5994400" y="3074988"/>
            <a:ext cx="117475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5724525" y="3033713"/>
            <a:ext cx="117475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3210" name="CaixaDeTexto 11"/>
          <p:cNvSpPr txBox="1">
            <a:spLocks noChangeArrowheads="1"/>
          </p:cNvSpPr>
          <p:nvPr/>
        </p:nvSpPr>
        <p:spPr bwMode="auto">
          <a:xfrm>
            <a:off x="7058025" y="3565525"/>
            <a:ext cx="5238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rgbClr val="C00000"/>
                </a:solidFill>
              </a:rPr>
              <a:t>Brás</a:t>
            </a:r>
          </a:p>
        </p:txBody>
      </p:sp>
      <p:sp>
        <p:nvSpPr>
          <p:cNvPr id="28" name="Elipse 27"/>
          <p:cNvSpPr/>
          <p:nvPr/>
        </p:nvSpPr>
        <p:spPr>
          <a:xfrm>
            <a:off x="7224713" y="3830638"/>
            <a:ext cx="117475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7869238" y="6437313"/>
            <a:ext cx="117475" cy="127000"/>
          </a:xfrm>
          <a:prstGeom prst="ellipse">
            <a:avLst/>
          </a:prstGeom>
          <a:solidFill>
            <a:srgbClr val="FFD347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839075" y="6670675"/>
            <a:ext cx="176213" cy="104775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 b="2119"/>
          <a:stretch>
            <a:fillRect/>
          </a:stretch>
        </p:blipFill>
        <p:spPr bwMode="auto">
          <a:xfrm>
            <a:off x="50800" y="827088"/>
            <a:ext cx="853440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" y="-39688"/>
            <a:ext cx="7451725" cy="1143001"/>
          </a:xfrm>
        </p:spPr>
        <p:txBody>
          <a:bodyPr/>
          <a:lstStyle/>
          <a:p>
            <a:r>
              <a:rPr lang="pt-BR" sz="21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TRONCO METROPOLITANO DA MOBILIDADE URBANA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9088" y="5715000"/>
            <a:ext cx="2154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LAPA</a:t>
            </a:r>
          </a:p>
        </p:txBody>
      </p:sp>
      <p:pic>
        <p:nvPicPr>
          <p:cNvPr id="94216" name="Picture 6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m 14" descr="Lapa antes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3038"/>
            <a:ext cx="914400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4724400" y="1717675"/>
            <a:ext cx="2978150" cy="336550"/>
            <a:chOff x="4936691" y="1705045"/>
            <a:chExt cx="2978520" cy="335107"/>
          </a:xfrm>
        </p:grpSpPr>
        <p:cxnSp>
          <p:nvCxnSpPr>
            <p:cNvPr id="18" name="Conector reto 17"/>
            <p:cNvCxnSpPr>
              <a:stCxn id="16" idx="6"/>
            </p:cNvCxnSpPr>
            <p:nvPr/>
          </p:nvCxnSpPr>
          <p:spPr bwMode="auto">
            <a:xfrm>
              <a:off x="4936691" y="2035410"/>
              <a:ext cx="2759418" cy="474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5971870" y="1705045"/>
              <a:ext cx="1943341" cy="306655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ATUAL LAPA LINHA 8  </a:t>
              </a:r>
            </a:p>
          </p:txBody>
        </p:sp>
      </p:grpSp>
      <p:sp>
        <p:nvSpPr>
          <p:cNvPr id="20" name="Elipse 19"/>
          <p:cNvSpPr/>
          <p:nvPr/>
        </p:nvSpPr>
        <p:spPr>
          <a:xfrm>
            <a:off x="4716463" y="3846513"/>
            <a:ext cx="300037" cy="301625"/>
          </a:xfrm>
          <a:prstGeom prst="ellipse">
            <a:avLst/>
          </a:prstGeom>
          <a:gradFill flip="none" rotWithShape="1">
            <a:gsLst>
              <a:gs pos="0">
                <a:srgbClr val="D90505">
                  <a:shade val="30000"/>
                  <a:satMod val="115000"/>
                </a:srgbClr>
              </a:gs>
              <a:gs pos="50000">
                <a:srgbClr val="D90505">
                  <a:shade val="67500"/>
                  <a:satMod val="115000"/>
                </a:srgbClr>
              </a:gs>
              <a:gs pos="100000">
                <a:srgbClr val="D905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outerShdw blurRad="139700" dist="38100" dir="1800000" sx="103000" sy="103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17"/>
          <p:cNvGrpSpPr>
            <a:grpSpLocks/>
          </p:cNvGrpSpPr>
          <p:nvPr/>
        </p:nvGrpSpPr>
        <p:grpSpPr bwMode="auto">
          <a:xfrm>
            <a:off x="1957388" y="3681413"/>
            <a:ext cx="2759075" cy="320675"/>
            <a:chOff x="2178710" y="3533322"/>
            <a:chExt cx="2757830" cy="320568"/>
          </a:xfrm>
        </p:grpSpPr>
        <p:cxnSp>
          <p:nvCxnSpPr>
            <p:cNvPr id="22" name="Conector reto 21"/>
            <p:cNvCxnSpPr/>
            <p:nvPr/>
          </p:nvCxnSpPr>
          <p:spPr>
            <a:xfrm>
              <a:off x="2178710" y="3849129"/>
              <a:ext cx="2757830" cy="47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2188231" y="3533322"/>
              <a:ext cx="2135811" cy="307872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4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ATUAL LAPA LINHA 7  </a:t>
              </a:r>
            </a:p>
          </p:txBody>
        </p:sp>
      </p:grpSp>
      <p:sp>
        <p:nvSpPr>
          <p:cNvPr id="14" name="Elipse 13"/>
          <p:cNvSpPr/>
          <p:nvPr/>
        </p:nvSpPr>
        <p:spPr>
          <a:xfrm>
            <a:off x="4716463" y="2862263"/>
            <a:ext cx="300037" cy="300037"/>
          </a:xfrm>
          <a:prstGeom prst="ellipse">
            <a:avLst/>
          </a:prstGeom>
          <a:gradFill flip="none" rotWithShape="1">
            <a:gsLst>
              <a:gs pos="0">
                <a:srgbClr val="D90505">
                  <a:shade val="30000"/>
                  <a:satMod val="115000"/>
                </a:srgbClr>
              </a:gs>
              <a:gs pos="50000">
                <a:srgbClr val="D90505">
                  <a:shade val="67500"/>
                  <a:satMod val="115000"/>
                </a:srgbClr>
              </a:gs>
              <a:gs pos="100000">
                <a:srgbClr val="D905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outerShdw blurRad="139700" dist="38100" dir="1800000" sx="103000" sy="103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4227513" y="2517775"/>
            <a:ext cx="1266825" cy="307975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/>
            <a:tailEnd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NOVA LAPA</a:t>
            </a:r>
          </a:p>
        </p:txBody>
      </p:sp>
      <p:sp>
        <p:nvSpPr>
          <p:cNvPr id="16" name="Elipse 15"/>
          <p:cNvSpPr/>
          <p:nvPr/>
        </p:nvSpPr>
        <p:spPr>
          <a:xfrm>
            <a:off x="4652963" y="1892300"/>
            <a:ext cx="298450" cy="298450"/>
          </a:xfrm>
          <a:prstGeom prst="ellipse">
            <a:avLst/>
          </a:prstGeom>
          <a:gradFill flip="none" rotWithShape="1">
            <a:gsLst>
              <a:gs pos="0">
                <a:srgbClr val="D90505">
                  <a:shade val="30000"/>
                  <a:satMod val="115000"/>
                </a:srgbClr>
              </a:gs>
              <a:gs pos="50000">
                <a:srgbClr val="D90505">
                  <a:shade val="67500"/>
                  <a:satMod val="115000"/>
                </a:srgbClr>
              </a:gs>
              <a:gs pos="100000">
                <a:srgbClr val="D905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>
            <a:solidFill>
              <a:srgbClr val="FFFFFF"/>
            </a:solidFill>
          </a:ln>
          <a:effectLst>
            <a:outerShdw blurRad="139700" dist="38100" dir="1800000" sx="103000" sy="103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44" name="Picture 43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5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610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LAPA 7 e 8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 –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SITUAÇÃO ATUAL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m 1" descr="etapa 02 nivel ru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96262" name="Picture 43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738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LAPA UNIFICADA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 -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PROPOSTA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INSERÇÃO URBANA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9150"/>
            <a:ext cx="9144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19088" y="5715000"/>
            <a:ext cx="2481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ÁGUA BRANCA</a:t>
            </a:r>
          </a:p>
        </p:txBody>
      </p:sp>
      <p:sp>
        <p:nvSpPr>
          <p:cNvPr id="4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9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2825"/>
            <a:ext cx="9144000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82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088" y="5715000"/>
            <a:ext cx="2481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BARRA FUNDA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 b="1003"/>
          <a:stretch>
            <a:fillRect/>
          </a:stretch>
        </p:blipFill>
        <p:spPr bwMode="auto">
          <a:xfrm>
            <a:off x="0" y="639763"/>
            <a:ext cx="9144000" cy="56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6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088" y="5715000"/>
            <a:ext cx="3457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CAMPOS ELÍSEOS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4038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30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9088" y="5715000"/>
            <a:ext cx="3457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9" descr="E:\CPTM\DADOS LINHAS - ESTAÇÕES\LINHA 7 - RUBI\Estação Luz\Fotos\Estação Luz 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5463"/>
            <a:ext cx="9144000" cy="633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54" name="Picture 6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481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LUZ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 –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SITUAÇÃO ATUAL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88938" y="2436813"/>
            <a:ext cx="85820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Promover a requalificação do entorno das estações;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Adequar as condições de circulação para pedestres e veículos no entorno das estações;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Incorporar ao projeto funcional equipamentos de transferência inter e </a:t>
            </a:r>
            <a:r>
              <a:rPr lang="pt-BR" sz="2000" b="1" dirty="0" err="1">
                <a:latin typeface="Arial" pitchFamily="34" charset="0"/>
                <a:cs typeface="Arial" pitchFamily="34" charset="0"/>
              </a:rPr>
              <a:t>intramodal</a:t>
            </a:r>
            <a:r>
              <a:rPr lang="pt-BR" sz="2000" b="1" dirty="0">
                <a:latin typeface="Arial" pitchFamily="34" charset="0"/>
                <a:cs typeface="Arial" pitchFamily="34" charset="0"/>
              </a:rPr>
              <a:t> - conectividade;</a:t>
            </a:r>
          </a:p>
          <a:p>
            <a:pPr marL="265113" indent="-265113">
              <a:buClr>
                <a:srgbClr val="C00000"/>
              </a:buClr>
              <a:buFont typeface="Wingdings" pitchFamily="2" charset="2"/>
              <a:buNone/>
              <a:tabLst>
                <a:tab pos="265113" algn="l"/>
                <a:tab pos="1524000" algn="l"/>
              </a:tabLst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 marL="265113" indent="-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r>
              <a:rPr lang="pt-BR" sz="2000" b="1" dirty="0">
                <a:latin typeface="Arial" pitchFamily="34" charset="0"/>
                <a:cs typeface="Arial" pitchFamily="34" charset="0"/>
              </a:rPr>
              <a:t>Criar sinergia entre planos e projetos municipais e dos demais agentes do desenvolvimento urbano e CPTM.</a:t>
            </a:r>
          </a:p>
          <a:p>
            <a:pPr indent="265113">
              <a:buClr>
                <a:srgbClr val="C00000"/>
              </a:buClr>
              <a:buFont typeface="Wingdings" pitchFamily="2" charset="2"/>
              <a:buChar char="ü"/>
              <a:tabLst>
                <a:tab pos="265113" algn="l"/>
                <a:tab pos="1524000" algn="l"/>
              </a:tabLst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80378" y="1598613"/>
            <a:ext cx="8390572" cy="461665"/>
          </a:xfrm>
          <a:prstGeom prst="rect">
            <a:avLst/>
          </a:prstGeom>
          <a:solidFill>
            <a:srgbClr val="B2B2B2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Desafio: estruturar a mobilidade urbana na metrópole.</a:t>
            </a:r>
          </a:p>
        </p:txBody>
      </p:sp>
      <p:sp>
        <p:nvSpPr>
          <p:cNvPr id="19466" name="TextBox 7"/>
          <p:cNvSpPr txBox="1">
            <a:spLocks noChangeArrowheads="1"/>
          </p:cNvSpPr>
          <p:nvPr/>
        </p:nvSpPr>
        <p:spPr bwMode="auto">
          <a:xfrm>
            <a:off x="120650" y="214313"/>
            <a:ext cx="552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INSERÇÃO URBANA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7100"/>
            <a:ext cx="9142413" cy="59309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INSERÇÃO URBANA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5176" name="Freeform 8"/>
          <p:cNvSpPr>
            <a:spLocks/>
          </p:cNvSpPr>
          <p:nvPr/>
        </p:nvSpPr>
        <p:spPr bwMode="auto">
          <a:xfrm>
            <a:off x="5292725" y="1052513"/>
            <a:ext cx="3844925" cy="3600450"/>
          </a:xfrm>
          <a:custGeom>
            <a:avLst/>
            <a:gdLst>
              <a:gd name="T0" fmla="*/ 2147483647 w 2422"/>
              <a:gd name="T1" fmla="*/ 2147483647 h 2268"/>
              <a:gd name="T2" fmla="*/ 0 w 2422"/>
              <a:gd name="T3" fmla="*/ 2147483647 h 2268"/>
              <a:gd name="T4" fmla="*/ 2147483647 w 2422"/>
              <a:gd name="T5" fmla="*/ 0 h 2268"/>
              <a:gd name="T6" fmla="*/ 2147483647 w 2422"/>
              <a:gd name="T7" fmla="*/ 2147483647 h 2268"/>
              <a:gd name="T8" fmla="*/ 2147483647 w 2422"/>
              <a:gd name="T9" fmla="*/ 2147483647 h 2268"/>
              <a:gd name="T10" fmla="*/ 2147483647 w 2422"/>
              <a:gd name="T11" fmla="*/ 2147483647 h 2268"/>
              <a:gd name="T12" fmla="*/ 2147483647 w 2422"/>
              <a:gd name="T13" fmla="*/ 2147483647 h 2268"/>
              <a:gd name="T14" fmla="*/ 2147483647 w 2422"/>
              <a:gd name="T15" fmla="*/ 2147483647 h 2268"/>
              <a:gd name="T16" fmla="*/ 2147483647 w 2422"/>
              <a:gd name="T17" fmla="*/ 2147483647 h 2268"/>
              <a:gd name="T18" fmla="*/ 2147483647 w 2422"/>
              <a:gd name="T19" fmla="*/ 2147483647 h 2268"/>
              <a:gd name="T20" fmla="*/ 2147483647 w 2422"/>
              <a:gd name="T21" fmla="*/ 2147483647 h 2268"/>
              <a:gd name="T22" fmla="*/ 2147483647 w 2422"/>
              <a:gd name="T23" fmla="*/ 2147483647 h 2268"/>
              <a:gd name="T24" fmla="*/ 2147483647 w 2422"/>
              <a:gd name="T25" fmla="*/ 2147483647 h 2268"/>
              <a:gd name="T26" fmla="*/ 2147483647 w 2422"/>
              <a:gd name="T27" fmla="*/ 2147483647 h 22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22"/>
              <a:gd name="T43" fmla="*/ 0 h 2268"/>
              <a:gd name="T44" fmla="*/ 2422 w 2422"/>
              <a:gd name="T45" fmla="*/ 2268 h 22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22" h="2268">
                <a:moveTo>
                  <a:pt x="113" y="1815"/>
                </a:moveTo>
                <a:lnTo>
                  <a:pt x="0" y="1633"/>
                </a:lnTo>
                <a:lnTo>
                  <a:pt x="453" y="0"/>
                </a:lnTo>
                <a:lnTo>
                  <a:pt x="2246" y="461"/>
                </a:lnTo>
                <a:lnTo>
                  <a:pt x="2234" y="493"/>
                </a:lnTo>
                <a:lnTo>
                  <a:pt x="2290" y="509"/>
                </a:lnTo>
                <a:lnTo>
                  <a:pt x="2258" y="645"/>
                </a:lnTo>
                <a:lnTo>
                  <a:pt x="2338" y="665"/>
                </a:lnTo>
                <a:lnTo>
                  <a:pt x="2222" y="1111"/>
                </a:lnTo>
                <a:lnTo>
                  <a:pt x="2422" y="1173"/>
                </a:lnTo>
                <a:lnTo>
                  <a:pt x="2422" y="1665"/>
                </a:lnTo>
                <a:lnTo>
                  <a:pt x="2054" y="1569"/>
                </a:lnTo>
                <a:lnTo>
                  <a:pt x="1882" y="2268"/>
                </a:lnTo>
                <a:lnTo>
                  <a:pt x="113" y="1815"/>
                </a:lnTo>
                <a:close/>
              </a:path>
            </a:pathLst>
          </a:custGeom>
          <a:solidFill>
            <a:srgbClr val="99CC00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78" name="Freeform 10"/>
          <p:cNvSpPr>
            <a:spLocks/>
          </p:cNvSpPr>
          <p:nvPr/>
        </p:nvSpPr>
        <p:spPr bwMode="auto">
          <a:xfrm>
            <a:off x="1600200" y="2157413"/>
            <a:ext cx="2690813" cy="2076450"/>
          </a:xfrm>
          <a:custGeom>
            <a:avLst/>
            <a:gdLst>
              <a:gd name="T0" fmla="*/ 0 w 1695"/>
              <a:gd name="T1" fmla="*/ 2147483647 h 1308"/>
              <a:gd name="T2" fmla="*/ 2147483647 w 1695"/>
              <a:gd name="T3" fmla="*/ 0 h 1308"/>
              <a:gd name="T4" fmla="*/ 2147483647 w 1695"/>
              <a:gd name="T5" fmla="*/ 2147483647 h 1308"/>
              <a:gd name="T6" fmla="*/ 2147483647 w 1695"/>
              <a:gd name="T7" fmla="*/ 2147483647 h 1308"/>
              <a:gd name="T8" fmla="*/ 2147483647 w 1695"/>
              <a:gd name="T9" fmla="*/ 2147483647 h 1308"/>
              <a:gd name="T10" fmla="*/ 2147483647 w 1695"/>
              <a:gd name="T11" fmla="*/ 2147483647 h 1308"/>
              <a:gd name="T12" fmla="*/ 2147483647 w 1695"/>
              <a:gd name="T13" fmla="*/ 2147483647 h 1308"/>
              <a:gd name="T14" fmla="*/ 2147483647 w 1695"/>
              <a:gd name="T15" fmla="*/ 2147483647 h 1308"/>
              <a:gd name="T16" fmla="*/ 2147483647 w 1695"/>
              <a:gd name="T17" fmla="*/ 2147483647 h 1308"/>
              <a:gd name="T18" fmla="*/ 2147483647 w 1695"/>
              <a:gd name="T19" fmla="*/ 2147483647 h 1308"/>
              <a:gd name="T20" fmla="*/ 2147483647 w 1695"/>
              <a:gd name="T21" fmla="*/ 2147483647 h 1308"/>
              <a:gd name="T22" fmla="*/ 2147483647 w 1695"/>
              <a:gd name="T23" fmla="*/ 2147483647 h 1308"/>
              <a:gd name="T24" fmla="*/ 2147483647 w 1695"/>
              <a:gd name="T25" fmla="*/ 2147483647 h 1308"/>
              <a:gd name="T26" fmla="*/ 2147483647 w 1695"/>
              <a:gd name="T27" fmla="*/ 2147483647 h 1308"/>
              <a:gd name="T28" fmla="*/ 2147483647 w 1695"/>
              <a:gd name="T29" fmla="*/ 2147483647 h 1308"/>
              <a:gd name="T30" fmla="*/ 2147483647 w 1695"/>
              <a:gd name="T31" fmla="*/ 2147483647 h 1308"/>
              <a:gd name="T32" fmla="*/ 2147483647 w 1695"/>
              <a:gd name="T33" fmla="*/ 2147483647 h 1308"/>
              <a:gd name="T34" fmla="*/ 2147483647 w 1695"/>
              <a:gd name="T35" fmla="*/ 2147483647 h 1308"/>
              <a:gd name="T36" fmla="*/ 2147483647 w 1695"/>
              <a:gd name="T37" fmla="*/ 2147483647 h 1308"/>
              <a:gd name="T38" fmla="*/ 2147483647 w 1695"/>
              <a:gd name="T39" fmla="*/ 2147483647 h 1308"/>
              <a:gd name="T40" fmla="*/ 2147483647 w 1695"/>
              <a:gd name="T41" fmla="*/ 2147483647 h 1308"/>
              <a:gd name="T42" fmla="*/ 2147483647 w 1695"/>
              <a:gd name="T43" fmla="*/ 2147483647 h 1308"/>
              <a:gd name="T44" fmla="*/ 2147483647 w 1695"/>
              <a:gd name="T45" fmla="*/ 2147483647 h 1308"/>
              <a:gd name="T46" fmla="*/ 2147483647 w 1695"/>
              <a:gd name="T47" fmla="*/ 2147483647 h 1308"/>
              <a:gd name="T48" fmla="*/ 2147483647 w 1695"/>
              <a:gd name="T49" fmla="*/ 2147483647 h 1308"/>
              <a:gd name="T50" fmla="*/ 0 w 1695"/>
              <a:gd name="T51" fmla="*/ 2147483647 h 13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95"/>
              <a:gd name="T79" fmla="*/ 0 h 1308"/>
              <a:gd name="T80" fmla="*/ 1695 w 1695"/>
              <a:gd name="T81" fmla="*/ 1308 h 130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95" h="1308">
                <a:moveTo>
                  <a:pt x="0" y="153"/>
                </a:moveTo>
                <a:lnTo>
                  <a:pt x="285" y="0"/>
                </a:lnTo>
                <a:lnTo>
                  <a:pt x="366" y="120"/>
                </a:lnTo>
                <a:lnTo>
                  <a:pt x="456" y="246"/>
                </a:lnTo>
                <a:lnTo>
                  <a:pt x="570" y="375"/>
                </a:lnTo>
                <a:lnTo>
                  <a:pt x="711" y="510"/>
                </a:lnTo>
                <a:lnTo>
                  <a:pt x="882" y="639"/>
                </a:lnTo>
                <a:lnTo>
                  <a:pt x="1014" y="729"/>
                </a:lnTo>
                <a:lnTo>
                  <a:pt x="1218" y="837"/>
                </a:lnTo>
                <a:lnTo>
                  <a:pt x="1425" y="909"/>
                </a:lnTo>
                <a:lnTo>
                  <a:pt x="1608" y="957"/>
                </a:lnTo>
                <a:lnTo>
                  <a:pt x="1695" y="978"/>
                </a:lnTo>
                <a:lnTo>
                  <a:pt x="1647" y="1308"/>
                </a:lnTo>
                <a:lnTo>
                  <a:pt x="1425" y="1257"/>
                </a:lnTo>
                <a:lnTo>
                  <a:pt x="1164" y="1170"/>
                </a:lnTo>
                <a:lnTo>
                  <a:pt x="978" y="1089"/>
                </a:lnTo>
                <a:lnTo>
                  <a:pt x="795" y="987"/>
                </a:lnTo>
                <a:lnTo>
                  <a:pt x="690" y="912"/>
                </a:lnTo>
                <a:lnTo>
                  <a:pt x="597" y="852"/>
                </a:lnTo>
                <a:lnTo>
                  <a:pt x="513" y="774"/>
                </a:lnTo>
                <a:lnTo>
                  <a:pt x="426" y="696"/>
                </a:lnTo>
                <a:lnTo>
                  <a:pt x="336" y="609"/>
                </a:lnTo>
                <a:lnTo>
                  <a:pt x="237" y="495"/>
                </a:lnTo>
                <a:lnTo>
                  <a:pt x="141" y="375"/>
                </a:lnTo>
                <a:lnTo>
                  <a:pt x="66" y="267"/>
                </a:lnTo>
                <a:lnTo>
                  <a:pt x="0" y="153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79" name="Freeform 11"/>
          <p:cNvSpPr>
            <a:spLocks/>
          </p:cNvSpPr>
          <p:nvPr/>
        </p:nvSpPr>
        <p:spPr bwMode="auto">
          <a:xfrm>
            <a:off x="6410325" y="4605338"/>
            <a:ext cx="1643063" cy="1028700"/>
          </a:xfrm>
          <a:custGeom>
            <a:avLst/>
            <a:gdLst>
              <a:gd name="T0" fmla="*/ 0 w 1035"/>
              <a:gd name="T1" fmla="*/ 2147483647 h 648"/>
              <a:gd name="T2" fmla="*/ 2147483647 w 1035"/>
              <a:gd name="T3" fmla="*/ 2147483647 h 648"/>
              <a:gd name="T4" fmla="*/ 2147483647 w 1035"/>
              <a:gd name="T5" fmla="*/ 2147483647 h 648"/>
              <a:gd name="T6" fmla="*/ 2147483647 w 1035"/>
              <a:gd name="T7" fmla="*/ 0 h 648"/>
              <a:gd name="T8" fmla="*/ 2147483647 w 1035"/>
              <a:gd name="T9" fmla="*/ 2147483647 h 648"/>
              <a:gd name="T10" fmla="*/ 2147483647 w 1035"/>
              <a:gd name="T11" fmla="*/ 2147483647 h 648"/>
              <a:gd name="T12" fmla="*/ 2147483647 w 1035"/>
              <a:gd name="T13" fmla="*/ 2147483647 h 648"/>
              <a:gd name="T14" fmla="*/ 2147483647 w 1035"/>
              <a:gd name="T15" fmla="*/ 2147483647 h 648"/>
              <a:gd name="T16" fmla="*/ 2147483647 w 1035"/>
              <a:gd name="T17" fmla="*/ 2147483647 h 648"/>
              <a:gd name="T18" fmla="*/ 2147483647 w 1035"/>
              <a:gd name="T19" fmla="*/ 2147483647 h 648"/>
              <a:gd name="T20" fmla="*/ 2147483647 w 1035"/>
              <a:gd name="T21" fmla="*/ 2147483647 h 648"/>
              <a:gd name="T22" fmla="*/ 2147483647 w 1035"/>
              <a:gd name="T23" fmla="*/ 2147483647 h 648"/>
              <a:gd name="T24" fmla="*/ 0 w 1035"/>
              <a:gd name="T25" fmla="*/ 2147483647 h 6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35"/>
              <a:gd name="T40" fmla="*/ 0 h 648"/>
              <a:gd name="T41" fmla="*/ 1035 w 1035"/>
              <a:gd name="T42" fmla="*/ 648 h 6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35" h="648">
                <a:moveTo>
                  <a:pt x="0" y="390"/>
                </a:moveTo>
                <a:lnTo>
                  <a:pt x="72" y="129"/>
                </a:lnTo>
                <a:lnTo>
                  <a:pt x="102" y="135"/>
                </a:lnTo>
                <a:lnTo>
                  <a:pt x="138" y="0"/>
                </a:lnTo>
                <a:lnTo>
                  <a:pt x="1035" y="234"/>
                </a:lnTo>
                <a:lnTo>
                  <a:pt x="999" y="375"/>
                </a:lnTo>
                <a:lnTo>
                  <a:pt x="1029" y="384"/>
                </a:lnTo>
                <a:lnTo>
                  <a:pt x="957" y="648"/>
                </a:lnTo>
                <a:lnTo>
                  <a:pt x="603" y="552"/>
                </a:lnTo>
                <a:lnTo>
                  <a:pt x="594" y="585"/>
                </a:lnTo>
                <a:lnTo>
                  <a:pt x="345" y="519"/>
                </a:lnTo>
                <a:lnTo>
                  <a:pt x="357" y="483"/>
                </a:lnTo>
                <a:lnTo>
                  <a:pt x="0" y="390"/>
                </a:lnTo>
                <a:close/>
              </a:path>
            </a:pathLst>
          </a:custGeom>
          <a:solidFill>
            <a:srgbClr val="3333CC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80" name="Freeform 12"/>
          <p:cNvSpPr>
            <a:spLocks/>
          </p:cNvSpPr>
          <p:nvPr/>
        </p:nvSpPr>
        <p:spPr bwMode="auto">
          <a:xfrm>
            <a:off x="47625" y="1504950"/>
            <a:ext cx="1857375" cy="2152650"/>
          </a:xfrm>
          <a:custGeom>
            <a:avLst/>
            <a:gdLst>
              <a:gd name="T0" fmla="*/ 0 w 1170"/>
              <a:gd name="T1" fmla="*/ 2147483647 h 1356"/>
              <a:gd name="T2" fmla="*/ 2147483647 w 1170"/>
              <a:gd name="T3" fmla="*/ 2147483647 h 1356"/>
              <a:gd name="T4" fmla="*/ 2147483647 w 1170"/>
              <a:gd name="T5" fmla="*/ 2147483647 h 1356"/>
              <a:gd name="T6" fmla="*/ 2147483647 w 1170"/>
              <a:gd name="T7" fmla="*/ 0 h 1356"/>
              <a:gd name="T8" fmla="*/ 2147483647 w 1170"/>
              <a:gd name="T9" fmla="*/ 2147483647 h 1356"/>
              <a:gd name="T10" fmla="*/ 2147483647 w 1170"/>
              <a:gd name="T11" fmla="*/ 2147483647 h 1356"/>
              <a:gd name="T12" fmla="*/ 2147483647 w 1170"/>
              <a:gd name="T13" fmla="*/ 2147483647 h 1356"/>
              <a:gd name="T14" fmla="*/ 2147483647 w 1170"/>
              <a:gd name="T15" fmla="*/ 2147483647 h 1356"/>
              <a:gd name="T16" fmla="*/ 2147483647 w 1170"/>
              <a:gd name="T17" fmla="*/ 2147483647 h 1356"/>
              <a:gd name="T18" fmla="*/ 2147483647 w 1170"/>
              <a:gd name="T19" fmla="*/ 2147483647 h 1356"/>
              <a:gd name="T20" fmla="*/ 2147483647 w 1170"/>
              <a:gd name="T21" fmla="*/ 2147483647 h 1356"/>
              <a:gd name="T22" fmla="*/ 2147483647 w 1170"/>
              <a:gd name="T23" fmla="*/ 2147483647 h 1356"/>
              <a:gd name="T24" fmla="*/ 2147483647 w 1170"/>
              <a:gd name="T25" fmla="*/ 2147483647 h 1356"/>
              <a:gd name="T26" fmla="*/ 2147483647 w 1170"/>
              <a:gd name="T27" fmla="*/ 2147483647 h 1356"/>
              <a:gd name="T28" fmla="*/ 2147483647 w 1170"/>
              <a:gd name="T29" fmla="*/ 2147483647 h 1356"/>
              <a:gd name="T30" fmla="*/ 2147483647 w 1170"/>
              <a:gd name="T31" fmla="*/ 2147483647 h 1356"/>
              <a:gd name="T32" fmla="*/ 0 w 1170"/>
              <a:gd name="T33" fmla="*/ 2147483647 h 13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70"/>
              <a:gd name="T52" fmla="*/ 0 h 1356"/>
              <a:gd name="T53" fmla="*/ 1170 w 1170"/>
              <a:gd name="T54" fmla="*/ 1356 h 135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70" h="1356">
                <a:moveTo>
                  <a:pt x="0" y="150"/>
                </a:moveTo>
                <a:lnTo>
                  <a:pt x="57" y="117"/>
                </a:lnTo>
                <a:lnTo>
                  <a:pt x="96" y="174"/>
                </a:lnTo>
                <a:lnTo>
                  <a:pt x="348" y="0"/>
                </a:lnTo>
                <a:lnTo>
                  <a:pt x="1170" y="1152"/>
                </a:lnTo>
                <a:lnTo>
                  <a:pt x="885" y="1356"/>
                </a:lnTo>
                <a:lnTo>
                  <a:pt x="864" y="1323"/>
                </a:lnTo>
                <a:lnTo>
                  <a:pt x="843" y="1335"/>
                </a:lnTo>
                <a:lnTo>
                  <a:pt x="681" y="1104"/>
                </a:lnTo>
                <a:lnTo>
                  <a:pt x="723" y="1065"/>
                </a:lnTo>
                <a:lnTo>
                  <a:pt x="576" y="852"/>
                </a:lnTo>
                <a:lnTo>
                  <a:pt x="531" y="888"/>
                </a:lnTo>
                <a:lnTo>
                  <a:pt x="318" y="600"/>
                </a:lnTo>
                <a:lnTo>
                  <a:pt x="372" y="567"/>
                </a:lnTo>
                <a:lnTo>
                  <a:pt x="222" y="351"/>
                </a:lnTo>
                <a:lnTo>
                  <a:pt x="174" y="387"/>
                </a:lnTo>
                <a:lnTo>
                  <a:pt x="0" y="150"/>
                </a:lnTo>
                <a:close/>
              </a:path>
            </a:pathLst>
          </a:custGeom>
          <a:solidFill>
            <a:srgbClr val="990000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81" name="Freeform 13"/>
          <p:cNvSpPr>
            <a:spLocks/>
          </p:cNvSpPr>
          <p:nvPr/>
        </p:nvSpPr>
        <p:spPr bwMode="auto">
          <a:xfrm>
            <a:off x="319088" y="922338"/>
            <a:ext cx="3951287" cy="2324100"/>
          </a:xfrm>
          <a:custGeom>
            <a:avLst/>
            <a:gdLst>
              <a:gd name="T0" fmla="*/ 0 w 2489"/>
              <a:gd name="T1" fmla="*/ 2147483647 h 1464"/>
              <a:gd name="T2" fmla="*/ 2147483647 w 2489"/>
              <a:gd name="T3" fmla="*/ 2147483647 h 1464"/>
              <a:gd name="T4" fmla="*/ 2147483647 w 2489"/>
              <a:gd name="T5" fmla="*/ 2147483647 h 1464"/>
              <a:gd name="T6" fmla="*/ 2147483647 w 2489"/>
              <a:gd name="T7" fmla="*/ 2147483647 h 1464"/>
              <a:gd name="T8" fmla="*/ 2147483647 w 2489"/>
              <a:gd name="T9" fmla="*/ 2147483647 h 1464"/>
              <a:gd name="T10" fmla="*/ 2147483647 w 2489"/>
              <a:gd name="T11" fmla="*/ 2147483647 h 1464"/>
              <a:gd name="T12" fmla="*/ 2147483647 w 2489"/>
              <a:gd name="T13" fmla="*/ 2147483647 h 1464"/>
              <a:gd name="T14" fmla="*/ 2147483647 w 2489"/>
              <a:gd name="T15" fmla="*/ 2147483647 h 1464"/>
              <a:gd name="T16" fmla="*/ 2147483647 w 2489"/>
              <a:gd name="T17" fmla="*/ 2147483647 h 1464"/>
              <a:gd name="T18" fmla="*/ 2147483647 w 2489"/>
              <a:gd name="T19" fmla="*/ 2147483647 h 1464"/>
              <a:gd name="T20" fmla="*/ 2147483647 w 2489"/>
              <a:gd name="T21" fmla="*/ 2147483647 h 1464"/>
              <a:gd name="T22" fmla="*/ 2147483647 w 2489"/>
              <a:gd name="T23" fmla="*/ 2147483647 h 1464"/>
              <a:gd name="T24" fmla="*/ 2147483647 w 2489"/>
              <a:gd name="T25" fmla="*/ 2147483647 h 1464"/>
              <a:gd name="T26" fmla="*/ 2147483647 w 2489"/>
              <a:gd name="T27" fmla="*/ 2147483647 h 1464"/>
              <a:gd name="T28" fmla="*/ 2147483647 w 2489"/>
              <a:gd name="T29" fmla="*/ 2147483647 h 1464"/>
              <a:gd name="T30" fmla="*/ 2147483647 w 2489"/>
              <a:gd name="T31" fmla="*/ 2147483647 h 1464"/>
              <a:gd name="T32" fmla="*/ 2147483647 w 2489"/>
              <a:gd name="T33" fmla="*/ 2147483647 h 1464"/>
              <a:gd name="T34" fmla="*/ 2147483647 w 2489"/>
              <a:gd name="T35" fmla="*/ 2147483647 h 1464"/>
              <a:gd name="T36" fmla="*/ 2147483647 w 2489"/>
              <a:gd name="T37" fmla="*/ 2147483647 h 1464"/>
              <a:gd name="T38" fmla="*/ 2147483647 w 2489"/>
              <a:gd name="T39" fmla="*/ 0 h 1464"/>
              <a:gd name="T40" fmla="*/ 2147483647 w 2489"/>
              <a:gd name="T41" fmla="*/ 2147483647 h 1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89"/>
              <a:gd name="T64" fmla="*/ 0 h 1464"/>
              <a:gd name="T65" fmla="*/ 2489 w 2489"/>
              <a:gd name="T66" fmla="*/ 1464 h 14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89" h="1464">
                <a:moveTo>
                  <a:pt x="0" y="1"/>
                </a:moveTo>
                <a:lnTo>
                  <a:pt x="72" y="91"/>
                </a:lnTo>
                <a:lnTo>
                  <a:pt x="150" y="166"/>
                </a:lnTo>
                <a:lnTo>
                  <a:pt x="324" y="283"/>
                </a:lnTo>
                <a:lnTo>
                  <a:pt x="1368" y="886"/>
                </a:lnTo>
                <a:lnTo>
                  <a:pt x="1434" y="931"/>
                </a:lnTo>
                <a:lnTo>
                  <a:pt x="1479" y="962"/>
                </a:lnTo>
                <a:lnTo>
                  <a:pt x="1474" y="993"/>
                </a:lnTo>
                <a:lnTo>
                  <a:pt x="1479" y="1027"/>
                </a:lnTo>
                <a:lnTo>
                  <a:pt x="1509" y="1054"/>
                </a:lnTo>
                <a:lnTo>
                  <a:pt x="1589" y="1094"/>
                </a:lnTo>
                <a:lnTo>
                  <a:pt x="2129" y="1387"/>
                </a:lnTo>
                <a:lnTo>
                  <a:pt x="2168" y="1375"/>
                </a:lnTo>
                <a:lnTo>
                  <a:pt x="2204" y="1375"/>
                </a:lnTo>
                <a:lnTo>
                  <a:pt x="2233" y="1385"/>
                </a:lnTo>
                <a:lnTo>
                  <a:pt x="2381" y="1464"/>
                </a:lnTo>
                <a:lnTo>
                  <a:pt x="2489" y="1289"/>
                </a:lnTo>
                <a:lnTo>
                  <a:pt x="394" y="81"/>
                </a:lnTo>
                <a:lnTo>
                  <a:pt x="322" y="36"/>
                </a:lnTo>
                <a:lnTo>
                  <a:pt x="289" y="0"/>
                </a:lnTo>
                <a:lnTo>
                  <a:pt x="1" y="2"/>
                </a:lnTo>
              </a:path>
            </a:pathLst>
          </a:custGeom>
          <a:solidFill>
            <a:srgbClr val="808080">
              <a:alpha val="50195"/>
            </a:srgbClr>
          </a:soli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82" name="Freeform 14"/>
          <p:cNvSpPr>
            <a:spLocks/>
          </p:cNvSpPr>
          <p:nvPr/>
        </p:nvSpPr>
        <p:spPr bwMode="auto">
          <a:xfrm>
            <a:off x="1414463" y="4529138"/>
            <a:ext cx="885825" cy="766762"/>
          </a:xfrm>
          <a:custGeom>
            <a:avLst/>
            <a:gdLst>
              <a:gd name="T0" fmla="*/ 0 w 558"/>
              <a:gd name="T1" fmla="*/ 2147483647 h 483"/>
              <a:gd name="T2" fmla="*/ 2147483647 w 558"/>
              <a:gd name="T3" fmla="*/ 0 h 483"/>
              <a:gd name="T4" fmla="*/ 2147483647 w 558"/>
              <a:gd name="T5" fmla="*/ 2147483647 h 483"/>
              <a:gd name="T6" fmla="*/ 2147483647 w 558"/>
              <a:gd name="T7" fmla="*/ 2147483647 h 483"/>
              <a:gd name="T8" fmla="*/ 0 w 558"/>
              <a:gd name="T9" fmla="*/ 2147483647 h 4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8"/>
              <a:gd name="T16" fmla="*/ 0 h 483"/>
              <a:gd name="T17" fmla="*/ 558 w 558"/>
              <a:gd name="T18" fmla="*/ 483 h 4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8" h="483">
                <a:moveTo>
                  <a:pt x="0" y="399"/>
                </a:moveTo>
                <a:lnTo>
                  <a:pt x="507" y="0"/>
                </a:lnTo>
                <a:lnTo>
                  <a:pt x="558" y="102"/>
                </a:lnTo>
                <a:lnTo>
                  <a:pt x="72" y="483"/>
                </a:lnTo>
                <a:lnTo>
                  <a:pt x="0" y="399"/>
                </a:lnTo>
                <a:close/>
              </a:path>
            </a:pathLst>
          </a:custGeom>
          <a:solidFill>
            <a:srgbClr val="FF6600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83" name="Freeform 15"/>
          <p:cNvSpPr>
            <a:spLocks/>
          </p:cNvSpPr>
          <p:nvPr/>
        </p:nvSpPr>
        <p:spPr bwMode="auto">
          <a:xfrm>
            <a:off x="4667250" y="1228725"/>
            <a:ext cx="4252913" cy="1585913"/>
          </a:xfrm>
          <a:custGeom>
            <a:avLst/>
            <a:gdLst>
              <a:gd name="T0" fmla="*/ 2147483647 w 2679"/>
              <a:gd name="T1" fmla="*/ 2147483647 h 999"/>
              <a:gd name="T2" fmla="*/ 2147483647 w 2679"/>
              <a:gd name="T3" fmla="*/ 2147483647 h 999"/>
              <a:gd name="T4" fmla="*/ 2147483647 w 2679"/>
              <a:gd name="T5" fmla="*/ 2147483647 h 999"/>
              <a:gd name="T6" fmla="*/ 2147483647 w 2679"/>
              <a:gd name="T7" fmla="*/ 2147483647 h 999"/>
              <a:gd name="T8" fmla="*/ 2147483647 w 2679"/>
              <a:gd name="T9" fmla="*/ 2147483647 h 999"/>
              <a:gd name="T10" fmla="*/ 2147483647 w 2679"/>
              <a:gd name="T11" fmla="*/ 2147483647 h 999"/>
              <a:gd name="T12" fmla="*/ 2147483647 w 2679"/>
              <a:gd name="T13" fmla="*/ 2147483647 h 999"/>
              <a:gd name="T14" fmla="*/ 2147483647 w 2679"/>
              <a:gd name="T15" fmla="*/ 2147483647 h 999"/>
              <a:gd name="T16" fmla="*/ 2147483647 w 2679"/>
              <a:gd name="T17" fmla="*/ 2147483647 h 999"/>
              <a:gd name="T18" fmla="*/ 2147483647 w 2679"/>
              <a:gd name="T19" fmla="*/ 2147483647 h 999"/>
              <a:gd name="T20" fmla="*/ 2147483647 w 2679"/>
              <a:gd name="T21" fmla="*/ 2147483647 h 999"/>
              <a:gd name="T22" fmla="*/ 2147483647 w 2679"/>
              <a:gd name="T23" fmla="*/ 2147483647 h 999"/>
              <a:gd name="T24" fmla="*/ 2147483647 w 2679"/>
              <a:gd name="T25" fmla="*/ 2147483647 h 999"/>
              <a:gd name="T26" fmla="*/ 2147483647 w 2679"/>
              <a:gd name="T27" fmla="*/ 2147483647 h 999"/>
              <a:gd name="T28" fmla="*/ 2147483647 w 2679"/>
              <a:gd name="T29" fmla="*/ 2147483647 h 999"/>
              <a:gd name="T30" fmla="*/ 2147483647 w 2679"/>
              <a:gd name="T31" fmla="*/ 0 h 999"/>
              <a:gd name="T32" fmla="*/ 2147483647 w 2679"/>
              <a:gd name="T33" fmla="*/ 2147483647 h 999"/>
              <a:gd name="T34" fmla="*/ 2147483647 w 2679"/>
              <a:gd name="T35" fmla="*/ 2147483647 h 999"/>
              <a:gd name="T36" fmla="*/ 2147483647 w 2679"/>
              <a:gd name="T37" fmla="*/ 2147483647 h 999"/>
              <a:gd name="T38" fmla="*/ 2147483647 w 2679"/>
              <a:gd name="T39" fmla="*/ 2147483647 h 999"/>
              <a:gd name="T40" fmla="*/ 2147483647 w 2679"/>
              <a:gd name="T41" fmla="*/ 2147483647 h 999"/>
              <a:gd name="T42" fmla="*/ 2147483647 w 2679"/>
              <a:gd name="T43" fmla="*/ 2147483647 h 999"/>
              <a:gd name="T44" fmla="*/ 2147483647 w 2679"/>
              <a:gd name="T45" fmla="*/ 2147483647 h 999"/>
              <a:gd name="T46" fmla="*/ 2147483647 w 2679"/>
              <a:gd name="T47" fmla="*/ 2147483647 h 999"/>
              <a:gd name="T48" fmla="*/ 0 w 2679"/>
              <a:gd name="T49" fmla="*/ 2147483647 h 999"/>
              <a:gd name="T50" fmla="*/ 2147483647 w 2679"/>
              <a:gd name="T51" fmla="*/ 2147483647 h 9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79"/>
              <a:gd name="T79" fmla="*/ 0 h 999"/>
              <a:gd name="T80" fmla="*/ 2679 w 2679"/>
              <a:gd name="T81" fmla="*/ 999 h 99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79" h="999">
                <a:moveTo>
                  <a:pt x="33" y="999"/>
                </a:moveTo>
                <a:lnTo>
                  <a:pt x="507" y="639"/>
                </a:lnTo>
                <a:lnTo>
                  <a:pt x="711" y="483"/>
                </a:lnTo>
                <a:lnTo>
                  <a:pt x="879" y="354"/>
                </a:lnTo>
                <a:lnTo>
                  <a:pt x="954" y="300"/>
                </a:lnTo>
                <a:lnTo>
                  <a:pt x="1059" y="237"/>
                </a:lnTo>
                <a:lnTo>
                  <a:pt x="1179" y="180"/>
                </a:lnTo>
                <a:lnTo>
                  <a:pt x="1308" y="138"/>
                </a:lnTo>
                <a:lnTo>
                  <a:pt x="1440" y="117"/>
                </a:lnTo>
                <a:lnTo>
                  <a:pt x="1626" y="105"/>
                </a:lnTo>
                <a:lnTo>
                  <a:pt x="1788" y="117"/>
                </a:lnTo>
                <a:lnTo>
                  <a:pt x="2202" y="162"/>
                </a:lnTo>
                <a:lnTo>
                  <a:pt x="2469" y="186"/>
                </a:lnTo>
                <a:lnTo>
                  <a:pt x="2670" y="207"/>
                </a:lnTo>
                <a:lnTo>
                  <a:pt x="2679" y="105"/>
                </a:lnTo>
                <a:lnTo>
                  <a:pt x="1602" y="0"/>
                </a:lnTo>
                <a:lnTo>
                  <a:pt x="1440" y="15"/>
                </a:lnTo>
                <a:lnTo>
                  <a:pt x="1293" y="36"/>
                </a:lnTo>
                <a:lnTo>
                  <a:pt x="1158" y="78"/>
                </a:lnTo>
                <a:lnTo>
                  <a:pt x="1029" y="132"/>
                </a:lnTo>
                <a:lnTo>
                  <a:pt x="897" y="210"/>
                </a:lnTo>
                <a:lnTo>
                  <a:pt x="756" y="315"/>
                </a:lnTo>
                <a:lnTo>
                  <a:pt x="414" y="579"/>
                </a:lnTo>
                <a:lnTo>
                  <a:pt x="90" y="837"/>
                </a:lnTo>
                <a:lnTo>
                  <a:pt x="0" y="897"/>
                </a:lnTo>
                <a:lnTo>
                  <a:pt x="33" y="999"/>
                </a:lnTo>
                <a:close/>
              </a:path>
            </a:pathLst>
          </a:custGeom>
          <a:solidFill>
            <a:srgbClr val="FF6600">
              <a:alpha val="50195"/>
            </a:srgbClr>
          </a:solidFill>
          <a:ln w="57150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224588" y="6165850"/>
            <a:ext cx="2082800" cy="569913"/>
            <a:chOff x="3673" y="3527"/>
            <a:chExt cx="1720" cy="309"/>
          </a:xfrm>
        </p:grpSpPr>
        <p:sp>
          <p:nvSpPr>
            <p:cNvPr id="105515" name="AutoShape 26"/>
            <p:cNvSpPr>
              <a:spLocks noChangeArrowheads="1"/>
            </p:cNvSpPr>
            <p:nvPr/>
          </p:nvSpPr>
          <p:spPr bwMode="auto">
            <a:xfrm>
              <a:off x="3698" y="3527"/>
              <a:ext cx="1694" cy="303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16" name="Text Box 27"/>
            <p:cNvSpPr txBox="1">
              <a:spLocks noChangeArrowheads="1"/>
            </p:cNvSpPr>
            <p:nvPr/>
          </p:nvSpPr>
          <p:spPr bwMode="auto">
            <a:xfrm>
              <a:off x="3673" y="3561"/>
              <a:ext cx="1720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Estação da Luz</a:t>
              </a:r>
            </a:p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BR">
                <a:solidFill>
                  <a:schemeClr val="bg1"/>
                </a:solidFill>
                <a:cs typeface="Arial" charset="0"/>
              </a:endParaRPr>
            </a:p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Gare Leste</a:t>
              </a:r>
            </a:p>
          </p:txBody>
        </p:sp>
      </p:grpSp>
      <p:sp>
        <p:nvSpPr>
          <p:cNvPr id="135197" name="Line 29"/>
          <p:cNvSpPr>
            <a:spLocks noChangeShapeType="1"/>
          </p:cNvSpPr>
          <p:nvPr/>
        </p:nvSpPr>
        <p:spPr bwMode="auto">
          <a:xfrm flipV="1">
            <a:off x="7277100" y="5534025"/>
            <a:ext cx="0" cy="615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281113" y="5438775"/>
            <a:ext cx="2411412" cy="317500"/>
            <a:chOff x="2277" y="3428"/>
            <a:chExt cx="1519" cy="200"/>
          </a:xfrm>
        </p:grpSpPr>
        <p:sp>
          <p:nvSpPr>
            <p:cNvPr id="105513" name="AutoShape 31"/>
            <p:cNvSpPr>
              <a:spLocks noChangeArrowheads="1"/>
            </p:cNvSpPr>
            <p:nvPr/>
          </p:nvSpPr>
          <p:spPr bwMode="auto">
            <a:xfrm>
              <a:off x="2305" y="3428"/>
              <a:ext cx="1491" cy="200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14" name="Text Box 32"/>
            <p:cNvSpPr txBox="1">
              <a:spLocks noChangeArrowheads="1"/>
            </p:cNvSpPr>
            <p:nvPr/>
          </p:nvSpPr>
          <p:spPr bwMode="auto">
            <a:xfrm>
              <a:off x="2277" y="3474"/>
              <a:ext cx="151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Estação Nova Luz</a:t>
              </a:r>
            </a:p>
          </p:txBody>
        </p:sp>
      </p:grpSp>
      <p:sp>
        <p:nvSpPr>
          <p:cNvPr id="135202" name="Line 34"/>
          <p:cNvSpPr>
            <a:spLocks noChangeShapeType="1"/>
          </p:cNvSpPr>
          <p:nvPr/>
        </p:nvSpPr>
        <p:spPr bwMode="auto">
          <a:xfrm flipV="1">
            <a:off x="2493963" y="3417888"/>
            <a:ext cx="0" cy="200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205" name="Text Box 37"/>
          <p:cNvSpPr txBox="1">
            <a:spLocks noChangeArrowheads="1"/>
          </p:cNvSpPr>
          <p:nvPr/>
        </p:nvSpPr>
        <p:spPr bwMode="auto">
          <a:xfrm>
            <a:off x="3489325" y="3822700"/>
            <a:ext cx="1508125" cy="280988"/>
          </a:xfrm>
          <a:prstGeom prst="rect">
            <a:avLst/>
          </a:prstGeom>
          <a:solidFill>
            <a:srgbClr val="808080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tIns="108000" bIns="72000" anchor="ctr" anchorCtr="1"/>
          <a:lstStyle/>
          <a:p>
            <a:pPr algn="ctr">
              <a:lnSpc>
                <a:spcPct val="50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>
                <a:solidFill>
                  <a:schemeClr val="bg1"/>
                </a:solidFill>
                <a:cs typeface="Arial" charset="0"/>
              </a:rPr>
              <a:t>Gare Oeste</a:t>
            </a:r>
          </a:p>
        </p:txBody>
      </p:sp>
      <p:sp>
        <p:nvSpPr>
          <p:cNvPr id="135206" name="Text Box 38"/>
          <p:cNvSpPr txBox="1">
            <a:spLocks noChangeArrowheads="1"/>
          </p:cNvSpPr>
          <p:nvPr/>
        </p:nvSpPr>
        <p:spPr bwMode="auto">
          <a:xfrm>
            <a:off x="788988" y="2236788"/>
            <a:ext cx="2479675" cy="292100"/>
          </a:xfrm>
          <a:prstGeom prst="rect">
            <a:avLst/>
          </a:prstGeom>
          <a:solidFill>
            <a:srgbClr val="808080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tIns="108000">
            <a:spAutoFit/>
          </a:bodyPr>
          <a:lstStyle/>
          <a:p>
            <a:pPr algn="ctr">
              <a:lnSpc>
                <a:spcPct val="50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>
                <a:solidFill>
                  <a:schemeClr val="bg1"/>
                </a:solidFill>
                <a:cs typeface="Arial" charset="0"/>
              </a:rPr>
              <a:t>Gare Expr. Aeroporto</a:t>
            </a: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0" y="4565650"/>
            <a:ext cx="2792413" cy="592138"/>
            <a:chOff x="308" y="3092"/>
            <a:chExt cx="1759" cy="373"/>
          </a:xfrm>
        </p:grpSpPr>
        <p:sp>
          <p:nvSpPr>
            <p:cNvPr id="105511" name="AutoShape 40"/>
            <p:cNvSpPr>
              <a:spLocks noChangeArrowheads="1"/>
            </p:cNvSpPr>
            <p:nvPr/>
          </p:nvSpPr>
          <p:spPr bwMode="auto">
            <a:xfrm>
              <a:off x="340" y="3092"/>
              <a:ext cx="1727" cy="373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>
                <a:cs typeface="Arial" charset="0"/>
              </a:endParaRPr>
            </a:p>
          </p:txBody>
        </p:sp>
        <p:sp>
          <p:nvSpPr>
            <p:cNvPr id="105512" name="Text Box 41"/>
            <p:cNvSpPr txBox="1">
              <a:spLocks noChangeArrowheads="1"/>
            </p:cNvSpPr>
            <p:nvPr/>
          </p:nvSpPr>
          <p:spPr bwMode="auto">
            <a:xfrm>
              <a:off x="308" y="3136"/>
              <a:ext cx="1753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Centro de Convenções</a:t>
              </a:r>
            </a:p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pt-BR">
                <a:solidFill>
                  <a:schemeClr val="bg1"/>
                </a:solidFill>
                <a:cs typeface="Arial" charset="0"/>
              </a:endParaRPr>
            </a:p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Estação Júlio Prestes</a:t>
              </a:r>
            </a:p>
          </p:txBody>
        </p:sp>
      </p:grpSp>
      <p:sp>
        <p:nvSpPr>
          <p:cNvPr id="135211" name="Line 43"/>
          <p:cNvSpPr>
            <a:spLocks noChangeShapeType="1"/>
          </p:cNvSpPr>
          <p:nvPr/>
        </p:nvSpPr>
        <p:spPr bwMode="auto">
          <a:xfrm flipV="1">
            <a:off x="911225" y="2711450"/>
            <a:ext cx="0" cy="184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6192838" y="2459038"/>
            <a:ext cx="2082800" cy="312737"/>
            <a:chOff x="2924" y="3361"/>
            <a:chExt cx="1312" cy="197"/>
          </a:xfrm>
        </p:grpSpPr>
        <p:sp>
          <p:nvSpPr>
            <p:cNvPr id="105509" name="AutoShape 45"/>
            <p:cNvSpPr>
              <a:spLocks noChangeArrowheads="1"/>
            </p:cNvSpPr>
            <p:nvPr/>
          </p:nvSpPr>
          <p:spPr bwMode="auto">
            <a:xfrm>
              <a:off x="2943" y="3361"/>
              <a:ext cx="1292" cy="196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10" name="Text Box 46"/>
            <p:cNvSpPr txBox="1">
              <a:spLocks noChangeArrowheads="1"/>
            </p:cNvSpPr>
            <p:nvPr/>
          </p:nvSpPr>
          <p:spPr bwMode="auto">
            <a:xfrm>
              <a:off x="2924" y="3412"/>
              <a:ext cx="1312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Parque da Luz</a:t>
              </a: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1800225" y="1047750"/>
            <a:ext cx="2273300" cy="311150"/>
            <a:chOff x="2924" y="3361"/>
            <a:chExt cx="1312" cy="196"/>
          </a:xfrm>
        </p:grpSpPr>
        <p:sp>
          <p:nvSpPr>
            <p:cNvPr id="105507" name="AutoShape 49"/>
            <p:cNvSpPr>
              <a:spLocks noChangeArrowheads="1"/>
            </p:cNvSpPr>
            <p:nvPr/>
          </p:nvSpPr>
          <p:spPr bwMode="auto">
            <a:xfrm>
              <a:off x="2943" y="3361"/>
              <a:ext cx="1292" cy="196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08" name="Text Box 50"/>
            <p:cNvSpPr txBox="1">
              <a:spLocks noChangeArrowheads="1"/>
            </p:cNvSpPr>
            <p:nvPr/>
          </p:nvSpPr>
          <p:spPr bwMode="auto">
            <a:xfrm>
              <a:off x="2924" y="3412"/>
              <a:ext cx="131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Avenida proposta</a:t>
              </a:r>
            </a:p>
          </p:txBody>
        </p:sp>
      </p:grpSp>
      <p:sp>
        <p:nvSpPr>
          <p:cNvPr id="135219" name="Line 51"/>
          <p:cNvSpPr>
            <a:spLocks noChangeShapeType="1"/>
          </p:cNvSpPr>
          <p:nvPr/>
        </p:nvSpPr>
        <p:spPr bwMode="auto">
          <a:xfrm flipV="1">
            <a:off x="2862263" y="1366838"/>
            <a:ext cx="0" cy="949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6386513" y="3721100"/>
            <a:ext cx="989012" cy="312738"/>
            <a:chOff x="2924" y="3361"/>
            <a:chExt cx="1312" cy="197"/>
          </a:xfrm>
        </p:grpSpPr>
        <p:sp>
          <p:nvSpPr>
            <p:cNvPr id="105505" name="AutoShape 53"/>
            <p:cNvSpPr>
              <a:spLocks noChangeArrowheads="1"/>
            </p:cNvSpPr>
            <p:nvPr/>
          </p:nvSpPr>
          <p:spPr bwMode="auto">
            <a:xfrm>
              <a:off x="2943" y="3361"/>
              <a:ext cx="1292" cy="196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06" name="Text Box 54"/>
            <p:cNvSpPr txBox="1">
              <a:spLocks noChangeArrowheads="1"/>
            </p:cNvSpPr>
            <p:nvPr/>
          </p:nvSpPr>
          <p:spPr bwMode="auto">
            <a:xfrm>
              <a:off x="2924" y="3412"/>
              <a:ext cx="1312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Túnel</a:t>
              </a:r>
            </a:p>
          </p:txBody>
        </p:sp>
      </p:grpSp>
      <p:sp>
        <p:nvSpPr>
          <p:cNvPr id="135223" name="Line 55"/>
          <p:cNvSpPr>
            <a:spLocks noChangeShapeType="1"/>
          </p:cNvSpPr>
          <p:nvPr/>
        </p:nvSpPr>
        <p:spPr bwMode="auto">
          <a:xfrm flipV="1">
            <a:off x="6900863" y="1319213"/>
            <a:ext cx="0" cy="2387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1504950" y="5845175"/>
            <a:ext cx="989013" cy="312738"/>
            <a:chOff x="2924" y="3361"/>
            <a:chExt cx="1312" cy="197"/>
          </a:xfrm>
        </p:grpSpPr>
        <p:sp>
          <p:nvSpPr>
            <p:cNvPr id="105503" name="AutoShape 57"/>
            <p:cNvSpPr>
              <a:spLocks noChangeArrowheads="1"/>
            </p:cNvSpPr>
            <p:nvPr/>
          </p:nvSpPr>
          <p:spPr bwMode="auto">
            <a:xfrm>
              <a:off x="2943" y="3361"/>
              <a:ext cx="1292" cy="196"/>
            </a:xfrm>
            <a:prstGeom prst="roundRect">
              <a:avLst>
                <a:gd name="adj" fmla="val 16667"/>
              </a:avLst>
            </a:prstGeom>
            <a:solidFill>
              <a:srgbClr val="808080">
                <a:alpha val="74901"/>
              </a:srgb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  <p:sp>
          <p:nvSpPr>
            <p:cNvPr id="105504" name="Text Box 58"/>
            <p:cNvSpPr txBox="1">
              <a:spLocks noChangeArrowheads="1"/>
            </p:cNvSpPr>
            <p:nvPr/>
          </p:nvSpPr>
          <p:spPr bwMode="auto">
            <a:xfrm>
              <a:off x="2924" y="3412"/>
              <a:ext cx="1312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pt-BR">
                  <a:solidFill>
                    <a:schemeClr val="bg1"/>
                  </a:solidFill>
                  <a:cs typeface="Arial" charset="0"/>
                </a:rPr>
                <a:t>Túnel</a:t>
              </a:r>
            </a:p>
          </p:txBody>
        </p:sp>
      </p:grpSp>
      <p:sp>
        <p:nvSpPr>
          <p:cNvPr id="135227" name="Line 59"/>
          <p:cNvSpPr>
            <a:spLocks noChangeShapeType="1"/>
          </p:cNvSpPr>
          <p:nvPr/>
        </p:nvSpPr>
        <p:spPr bwMode="auto">
          <a:xfrm flipV="1">
            <a:off x="2019300" y="4795838"/>
            <a:ext cx="0" cy="103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0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501" name="Picture 6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02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481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NOVA LUZ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 –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PROPOSTA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6" grpId="0" animBg="1"/>
      <p:bldP spid="135178" grpId="0" animBg="1"/>
      <p:bldP spid="135179" grpId="0" animBg="1"/>
      <p:bldP spid="135180" grpId="0" animBg="1"/>
      <p:bldP spid="135181" grpId="0" animBg="1"/>
      <p:bldP spid="135182" grpId="0" animBg="1"/>
      <p:bldP spid="135183" grpId="0" animBg="1"/>
      <p:bldP spid="135197" grpId="0" animBg="1"/>
      <p:bldP spid="135197" grpId="1" animBg="1"/>
      <p:bldP spid="135202" grpId="0" animBg="1"/>
      <p:bldP spid="135202" grpId="1" animBg="1"/>
      <p:bldP spid="135202" grpId="2" animBg="1"/>
      <p:bldP spid="135202" grpId="3" animBg="1"/>
      <p:bldP spid="135205" grpId="0" animBg="1"/>
      <p:bldP spid="135205" grpId="1" animBg="1"/>
      <p:bldP spid="135206" grpId="0" animBg="1"/>
      <p:bldP spid="135206" grpId="1" animBg="1"/>
      <p:bldP spid="135211" grpId="0" animBg="1"/>
      <p:bldP spid="135211" grpId="1" animBg="1"/>
      <p:bldP spid="135219" grpId="0" animBg="1"/>
      <p:bldP spid="135219" grpId="1" animBg="1"/>
      <p:bldP spid="135223" grpId="0" animBg="1"/>
      <p:bldP spid="1352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5150" y="4587875"/>
            <a:ext cx="3498850" cy="20034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37225" name="Line 9"/>
          <p:cNvSpPr>
            <a:spLocks noChangeShapeType="1"/>
          </p:cNvSpPr>
          <p:nvPr/>
        </p:nvSpPr>
        <p:spPr bwMode="auto">
          <a:xfrm flipV="1">
            <a:off x="6199188" y="4833938"/>
            <a:ext cx="719137" cy="9302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V="1">
            <a:off x="8124825" y="5607050"/>
            <a:ext cx="257175" cy="887413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0" y="1741488"/>
            <a:ext cx="9144000" cy="1687512"/>
            <a:chOff x="0" y="1741488"/>
            <a:chExt cx="9144000" cy="1687512"/>
          </a:xfrm>
        </p:grpSpPr>
        <p:pic>
          <p:nvPicPr>
            <p:cNvPr id="10654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741488"/>
              <a:ext cx="9144000" cy="168751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06543" name="Rectangle 12"/>
            <p:cNvSpPr>
              <a:spLocks noChangeArrowheads="1"/>
            </p:cNvSpPr>
            <p:nvPr/>
          </p:nvSpPr>
          <p:spPr bwMode="auto">
            <a:xfrm>
              <a:off x="7713663" y="2949575"/>
              <a:ext cx="1430337" cy="463550"/>
            </a:xfrm>
            <a:prstGeom prst="rect">
              <a:avLst/>
            </a:prstGeom>
            <a:solidFill>
              <a:srgbClr val="D7D7D7"/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</p:grp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0" y="4556125"/>
            <a:ext cx="5299075" cy="2003425"/>
            <a:chOff x="0" y="4378325"/>
            <a:chExt cx="5299075" cy="2003425"/>
          </a:xfrm>
        </p:grpSpPr>
        <p:pic>
          <p:nvPicPr>
            <p:cNvPr id="10654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378325"/>
              <a:ext cx="5299075" cy="2003425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06541" name="Rectangle 15"/>
            <p:cNvSpPr>
              <a:spLocks noChangeArrowheads="1"/>
            </p:cNvSpPr>
            <p:nvPr/>
          </p:nvSpPr>
          <p:spPr bwMode="auto">
            <a:xfrm>
              <a:off x="3771900" y="6154738"/>
              <a:ext cx="1430338" cy="206375"/>
            </a:xfrm>
            <a:prstGeom prst="rect">
              <a:avLst/>
            </a:prstGeom>
            <a:solidFill>
              <a:srgbClr val="D7D7D7"/>
            </a:solidFill>
            <a:ln w="571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cs typeface="Arial" charset="0"/>
              </a:endParaRPr>
            </a:p>
          </p:txBody>
        </p:sp>
      </p:grpSp>
      <p:sp>
        <p:nvSpPr>
          <p:cNvPr id="137236" name="AutoShape 20"/>
          <p:cNvSpPr>
            <a:spLocks noChangeArrowheads="1"/>
          </p:cNvSpPr>
          <p:nvPr/>
        </p:nvSpPr>
        <p:spPr bwMode="auto">
          <a:xfrm rot="7608251">
            <a:off x="6238081" y="5676107"/>
            <a:ext cx="201613" cy="127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137237" name="AutoShape 21"/>
          <p:cNvSpPr>
            <a:spLocks noChangeArrowheads="1"/>
          </p:cNvSpPr>
          <p:nvPr/>
        </p:nvSpPr>
        <p:spPr bwMode="auto">
          <a:xfrm rot="7608251">
            <a:off x="6836569" y="4909344"/>
            <a:ext cx="201612" cy="127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137238" name="AutoShape 22"/>
          <p:cNvSpPr>
            <a:spLocks noChangeArrowheads="1"/>
          </p:cNvSpPr>
          <p:nvPr/>
        </p:nvSpPr>
        <p:spPr bwMode="auto">
          <a:xfrm rot="6439579">
            <a:off x="8343106" y="5672932"/>
            <a:ext cx="201613" cy="1270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137239" name="AutoShape 23"/>
          <p:cNvSpPr>
            <a:spLocks noChangeArrowheads="1"/>
          </p:cNvSpPr>
          <p:nvPr/>
        </p:nvSpPr>
        <p:spPr bwMode="auto">
          <a:xfrm rot="6439579">
            <a:off x="8147844" y="6360319"/>
            <a:ext cx="201612" cy="1270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571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cs typeface="Arial" charset="0"/>
            </a:endParaRPr>
          </a:p>
        </p:txBody>
      </p:sp>
      <p:sp>
        <p:nvSpPr>
          <p:cNvPr id="137240" name="Text Box 24"/>
          <p:cNvSpPr txBox="1">
            <a:spLocks noChangeArrowheads="1"/>
          </p:cNvSpPr>
          <p:nvPr/>
        </p:nvSpPr>
        <p:spPr bwMode="auto">
          <a:xfrm>
            <a:off x="6372225" y="4629150"/>
            <a:ext cx="450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800">
                <a:solidFill>
                  <a:srgbClr val="0000FF"/>
                </a:solidFill>
                <a:cs typeface="Arial" charset="0"/>
              </a:rPr>
              <a:t>1</a:t>
            </a: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7918450" y="5387975"/>
            <a:ext cx="450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800">
                <a:solidFill>
                  <a:srgbClr val="FF9900"/>
                </a:solidFill>
                <a:cs typeface="Arial" charset="0"/>
              </a:rPr>
              <a:t>2</a:t>
            </a:r>
          </a:p>
        </p:txBody>
      </p:sp>
      <p:sp>
        <p:nvSpPr>
          <p:cNvPr id="137242" name="Line 26"/>
          <p:cNvSpPr>
            <a:spLocks noChangeShapeType="1"/>
          </p:cNvSpPr>
          <p:nvPr/>
        </p:nvSpPr>
        <p:spPr bwMode="auto">
          <a:xfrm flipV="1">
            <a:off x="1704975" y="1323975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1631950" y="1247775"/>
            <a:ext cx="679450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carga</a:t>
            </a:r>
          </a:p>
        </p:txBody>
      </p:sp>
      <p:sp>
        <p:nvSpPr>
          <p:cNvPr id="137244" name="Line 28"/>
          <p:cNvSpPr>
            <a:spLocks noChangeShapeType="1"/>
          </p:cNvSpPr>
          <p:nvPr/>
        </p:nvSpPr>
        <p:spPr bwMode="auto">
          <a:xfrm flipV="1">
            <a:off x="2379663" y="1322388"/>
            <a:ext cx="0" cy="166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45" name="Text Box 29"/>
          <p:cNvSpPr txBox="1">
            <a:spLocks noChangeArrowheads="1"/>
          </p:cNvSpPr>
          <p:nvPr/>
        </p:nvSpPr>
        <p:spPr bwMode="auto">
          <a:xfrm>
            <a:off x="2316163" y="1246188"/>
            <a:ext cx="917575" cy="5318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expresso</a:t>
            </a:r>
          </a:p>
          <a:p>
            <a:endParaRPr lang="pt-BR" sz="1300">
              <a:cs typeface="Arial" charset="0"/>
            </a:endParaRPr>
          </a:p>
          <a:p>
            <a:pPr>
              <a:lnSpc>
                <a:spcPct val="20000"/>
              </a:lnSpc>
            </a:pPr>
            <a:r>
              <a:rPr lang="pt-BR" sz="1300">
                <a:cs typeface="Arial" charset="0"/>
              </a:rPr>
              <a:t>aeroporto</a:t>
            </a:r>
          </a:p>
        </p:txBody>
      </p:sp>
      <p:sp>
        <p:nvSpPr>
          <p:cNvPr id="137246" name="Line 30"/>
          <p:cNvSpPr>
            <a:spLocks noChangeShapeType="1"/>
          </p:cNvSpPr>
          <p:nvPr/>
        </p:nvSpPr>
        <p:spPr bwMode="auto">
          <a:xfrm flipV="1">
            <a:off x="3968750" y="1330325"/>
            <a:ext cx="0" cy="1647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47" name="Text Box 31"/>
          <p:cNvSpPr txBox="1">
            <a:spLocks noChangeArrowheads="1"/>
          </p:cNvSpPr>
          <p:nvPr/>
        </p:nvSpPr>
        <p:spPr bwMode="auto">
          <a:xfrm>
            <a:off x="3924300" y="1254125"/>
            <a:ext cx="762000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7</a:t>
            </a:r>
          </a:p>
        </p:txBody>
      </p:sp>
      <p:sp>
        <p:nvSpPr>
          <p:cNvPr id="137248" name="Line 32"/>
          <p:cNvSpPr>
            <a:spLocks noChangeShapeType="1"/>
          </p:cNvSpPr>
          <p:nvPr/>
        </p:nvSpPr>
        <p:spPr bwMode="auto">
          <a:xfrm flipV="1">
            <a:off x="5910263" y="1347788"/>
            <a:ext cx="0" cy="145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49" name="Text Box 33"/>
          <p:cNvSpPr txBox="1">
            <a:spLocks noChangeArrowheads="1"/>
          </p:cNvSpPr>
          <p:nvPr/>
        </p:nvSpPr>
        <p:spPr bwMode="auto">
          <a:xfrm>
            <a:off x="5875338" y="1252538"/>
            <a:ext cx="1033462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gare leste</a:t>
            </a:r>
          </a:p>
        </p:txBody>
      </p:sp>
      <p:sp>
        <p:nvSpPr>
          <p:cNvPr id="137250" name="Line 34"/>
          <p:cNvSpPr>
            <a:spLocks noChangeShapeType="1"/>
          </p:cNvSpPr>
          <p:nvPr/>
        </p:nvSpPr>
        <p:spPr bwMode="auto">
          <a:xfrm flipV="1">
            <a:off x="598488" y="4195763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51" name="Text Box 35"/>
          <p:cNvSpPr txBox="1">
            <a:spLocks noChangeArrowheads="1"/>
          </p:cNvSpPr>
          <p:nvPr/>
        </p:nvSpPr>
        <p:spPr bwMode="auto">
          <a:xfrm>
            <a:off x="525463" y="4119563"/>
            <a:ext cx="974725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carga</a:t>
            </a:r>
          </a:p>
        </p:txBody>
      </p:sp>
      <p:sp>
        <p:nvSpPr>
          <p:cNvPr id="137253" name="Text Box 37"/>
          <p:cNvSpPr txBox="1">
            <a:spLocks noChangeArrowheads="1"/>
          </p:cNvSpPr>
          <p:nvPr/>
        </p:nvSpPr>
        <p:spPr bwMode="auto">
          <a:xfrm>
            <a:off x="704850" y="4489450"/>
            <a:ext cx="1887538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Expresso aeroporto</a:t>
            </a:r>
          </a:p>
        </p:txBody>
      </p:sp>
      <p:sp>
        <p:nvSpPr>
          <p:cNvPr id="137258" name="Line 42"/>
          <p:cNvSpPr>
            <a:spLocks noChangeShapeType="1"/>
          </p:cNvSpPr>
          <p:nvPr/>
        </p:nvSpPr>
        <p:spPr bwMode="auto">
          <a:xfrm flipV="1">
            <a:off x="765175" y="4581525"/>
            <a:ext cx="0" cy="1285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59" name="Line 43"/>
          <p:cNvSpPr>
            <a:spLocks noChangeShapeType="1"/>
          </p:cNvSpPr>
          <p:nvPr/>
        </p:nvSpPr>
        <p:spPr bwMode="auto">
          <a:xfrm flipV="1">
            <a:off x="971550" y="5032375"/>
            <a:ext cx="0" cy="1019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60" name="Text Box 44"/>
          <p:cNvSpPr txBox="1">
            <a:spLocks noChangeArrowheads="1"/>
          </p:cNvSpPr>
          <p:nvPr/>
        </p:nvSpPr>
        <p:spPr bwMode="auto">
          <a:xfrm>
            <a:off x="928688" y="4938713"/>
            <a:ext cx="1093787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7</a:t>
            </a:r>
          </a:p>
        </p:txBody>
      </p:sp>
      <p:sp>
        <p:nvSpPr>
          <p:cNvPr id="137262" name="Text Box 46"/>
          <p:cNvSpPr txBox="1">
            <a:spLocks noChangeArrowheads="1"/>
          </p:cNvSpPr>
          <p:nvPr/>
        </p:nvSpPr>
        <p:spPr bwMode="auto">
          <a:xfrm>
            <a:off x="1223963" y="5227638"/>
            <a:ext cx="1093787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8</a:t>
            </a:r>
          </a:p>
        </p:txBody>
      </p:sp>
      <p:sp>
        <p:nvSpPr>
          <p:cNvPr id="137263" name="Line 47"/>
          <p:cNvSpPr>
            <a:spLocks noChangeShapeType="1"/>
          </p:cNvSpPr>
          <p:nvPr/>
        </p:nvSpPr>
        <p:spPr bwMode="auto">
          <a:xfrm flipV="1">
            <a:off x="2646363" y="4727575"/>
            <a:ext cx="0" cy="103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64" name="Text Box 48"/>
          <p:cNvSpPr txBox="1">
            <a:spLocks noChangeArrowheads="1"/>
          </p:cNvSpPr>
          <p:nvPr/>
        </p:nvSpPr>
        <p:spPr bwMode="auto">
          <a:xfrm>
            <a:off x="2592388" y="4651375"/>
            <a:ext cx="1244600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10</a:t>
            </a:r>
          </a:p>
        </p:txBody>
      </p:sp>
      <p:sp>
        <p:nvSpPr>
          <p:cNvPr id="137265" name="Line 49"/>
          <p:cNvSpPr>
            <a:spLocks noChangeShapeType="1"/>
          </p:cNvSpPr>
          <p:nvPr/>
        </p:nvSpPr>
        <p:spPr bwMode="auto">
          <a:xfrm flipV="1">
            <a:off x="3438525" y="4727575"/>
            <a:ext cx="0" cy="1031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66" name="Text Box 50"/>
          <p:cNvSpPr txBox="1">
            <a:spLocks noChangeArrowheads="1"/>
          </p:cNvSpPr>
          <p:nvPr/>
        </p:nvSpPr>
        <p:spPr bwMode="auto">
          <a:xfrm>
            <a:off x="3384550" y="4651375"/>
            <a:ext cx="1223963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11</a:t>
            </a:r>
          </a:p>
        </p:txBody>
      </p:sp>
      <p:sp>
        <p:nvSpPr>
          <p:cNvPr id="137267" name="Line 51"/>
          <p:cNvSpPr>
            <a:spLocks noChangeShapeType="1"/>
          </p:cNvSpPr>
          <p:nvPr/>
        </p:nvSpPr>
        <p:spPr bwMode="auto">
          <a:xfrm flipV="1">
            <a:off x="1295400" y="5316538"/>
            <a:ext cx="0" cy="735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68" name="Line 52"/>
          <p:cNvSpPr>
            <a:spLocks noChangeShapeType="1"/>
          </p:cNvSpPr>
          <p:nvPr/>
        </p:nvSpPr>
        <p:spPr bwMode="auto">
          <a:xfrm flipV="1">
            <a:off x="4733925" y="1312863"/>
            <a:ext cx="0" cy="1647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69" name="Text Box 53"/>
          <p:cNvSpPr txBox="1">
            <a:spLocks noChangeArrowheads="1"/>
          </p:cNvSpPr>
          <p:nvPr/>
        </p:nvSpPr>
        <p:spPr bwMode="auto">
          <a:xfrm>
            <a:off x="4689475" y="1236663"/>
            <a:ext cx="762000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8</a:t>
            </a:r>
          </a:p>
        </p:txBody>
      </p:sp>
      <p:sp>
        <p:nvSpPr>
          <p:cNvPr id="137270" name="Line 54"/>
          <p:cNvSpPr>
            <a:spLocks noChangeShapeType="1"/>
          </p:cNvSpPr>
          <p:nvPr/>
        </p:nvSpPr>
        <p:spPr bwMode="auto">
          <a:xfrm flipV="1">
            <a:off x="2987675" y="1925638"/>
            <a:ext cx="0" cy="1035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7272" name="Text Box 56"/>
          <p:cNvSpPr txBox="1">
            <a:spLocks noChangeArrowheads="1"/>
          </p:cNvSpPr>
          <p:nvPr/>
        </p:nvSpPr>
        <p:spPr bwMode="auto">
          <a:xfrm>
            <a:off x="2944813" y="1844675"/>
            <a:ext cx="1252537" cy="2921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>
                <a:cs typeface="Arial" charset="0"/>
              </a:rPr>
              <a:t>linha auxiliar</a:t>
            </a:r>
          </a:p>
        </p:txBody>
      </p:sp>
      <p:sp>
        <p:nvSpPr>
          <p:cNvPr id="4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536" name="Picture 6" descr="Logo_branco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37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4816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NOVA LUZ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 –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CORTES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-6350" y="3432175"/>
            <a:ext cx="9144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CORTE 1 – GARE OESTE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1588" y="6581775"/>
            <a:ext cx="9144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CORTE 2 – GARE LESTE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 animBg="1"/>
      <p:bldP spid="137226" grpId="0" animBg="1"/>
      <p:bldP spid="137236" grpId="0" animBg="1"/>
      <p:bldP spid="137237" grpId="0" animBg="1"/>
      <p:bldP spid="137238" grpId="0" animBg="1"/>
      <p:bldP spid="137239" grpId="0" animBg="1"/>
      <p:bldP spid="137240" grpId="0"/>
      <p:bldP spid="137241" grpId="0"/>
      <p:bldP spid="137242" grpId="0" animBg="1"/>
      <p:bldP spid="137243" grpId="0"/>
      <p:bldP spid="137244" grpId="0" animBg="1"/>
      <p:bldP spid="137245" grpId="0"/>
      <p:bldP spid="137246" grpId="0" animBg="1"/>
      <p:bldP spid="137247" grpId="0"/>
      <p:bldP spid="137248" grpId="0" animBg="1"/>
      <p:bldP spid="137249" grpId="0"/>
      <p:bldP spid="137250" grpId="0" animBg="1"/>
      <p:bldP spid="137251" grpId="0"/>
      <p:bldP spid="137253" grpId="0"/>
      <p:bldP spid="137258" grpId="0" animBg="1"/>
      <p:bldP spid="137259" grpId="0" animBg="1"/>
      <p:bldP spid="137260" grpId="0"/>
      <p:bldP spid="137262" grpId="0"/>
      <p:bldP spid="137263" grpId="0" animBg="1"/>
      <p:bldP spid="137264" grpId="0"/>
      <p:bldP spid="137265" grpId="0" animBg="1"/>
      <p:bldP spid="137266" grpId="0"/>
      <p:bldP spid="137267" grpId="0" animBg="1"/>
      <p:bldP spid="137268" grpId="0" animBg="1"/>
      <p:bldP spid="137269" grpId="0"/>
      <p:bldP spid="137270" grpId="0" animBg="1"/>
      <p:bldP spid="137272" grpId="0"/>
      <p:bldP spid="46" grpId="0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9938"/>
            <a:ext cx="9144000" cy="608806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6" name="Picture 6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Box 7"/>
          <p:cNvSpPr txBox="1">
            <a:spLocks noChangeArrowheads="1"/>
          </p:cNvSpPr>
          <p:nvPr/>
        </p:nvSpPr>
        <p:spPr bwMode="auto">
          <a:xfrm>
            <a:off x="120650" y="200025"/>
            <a:ext cx="6948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chemeClr val="bg1"/>
                </a:solidFill>
                <a:cs typeface="Arial" charset="0"/>
              </a:rPr>
              <a:t>NOVA LUZ </a:t>
            </a:r>
            <a:r>
              <a:rPr lang="pt-BR" sz="1600" b="1">
                <a:solidFill>
                  <a:schemeClr val="bg1"/>
                </a:solidFill>
                <a:cs typeface="Arial" charset="0"/>
              </a:rPr>
              <a:t>-</a:t>
            </a:r>
            <a:r>
              <a:rPr lang="pt-BR" sz="1600" b="1">
                <a:solidFill>
                  <a:srgbClr val="FFFF00"/>
                </a:solidFill>
                <a:cs typeface="Arial" charset="0"/>
              </a:rPr>
              <a:t> PERSPECTIVA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8250"/>
            <a:ext cx="9144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800" y="-25400"/>
            <a:ext cx="7451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388" y="5345113"/>
            <a:ext cx="189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pt-BR" sz="22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LAPA-BRÁS</a:t>
            </a:r>
          </a:p>
        </p:txBody>
      </p:sp>
      <p:pic>
        <p:nvPicPr>
          <p:cNvPr id="108552" name="Picture 6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de cantos arredondados 7">
            <a:hlinkClick r:id="rId5" action="ppaction://hlinksldjump"/>
          </p:cNvPr>
          <p:cNvSpPr/>
          <p:nvPr/>
        </p:nvSpPr>
        <p:spPr>
          <a:xfrm>
            <a:off x="-3175" y="6202363"/>
            <a:ext cx="3068638" cy="3937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Assista ao Vídeo</a:t>
            </a:r>
          </a:p>
        </p:txBody>
      </p:sp>
      <p:sp>
        <p:nvSpPr>
          <p:cNvPr id="11" name="Triângulo isósceles 10">
            <a:hlinkClick r:id="rId5" action="ppaction://hlinksldjump"/>
          </p:cNvPr>
          <p:cNvSpPr/>
          <p:nvPr/>
        </p:nvSpPr>
        <p:spPr>
          <a:xfrm rot="5400000">
            <a:off x="2820194" y="6236494"/>
            <a:ext cx="569913" cy="307975"/>
          </a:xfrm>
          <a:prstGeom prst="triangle">
            <a:avLst/>
          </a:prstGeom>
          <a:solidFill>
            <a:srgbClr val="C0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78605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73" name="Picture 5" descr="WK-BDF-BFU-PLA-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0"/>
            <a:ext cx="96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2" descr="est itaim e jd helena inauguracao (3)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3846513" y="-1588"/>
            <a:ext cx="1636712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10" descr="DSC003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9075" y="-3175"/>
            <a:ext cx="130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Imagem 9" descr="P2280020.JPG"/>
          <p:cNvPicPr>
            <a:picLocks noChangeAspect="1"/>
          </p:cNvPicPr>
          <p:nvPr/>
        </p:nvPicPr>
        <p:blipFill>
          <a:blip r:embed="rId6"/>
          <a:srcRect b="-41"/>
          <a:stretch>
            <a:fillRect/>
          </a:stretch>
        </p:blipFill>
        <p:spPr bwMode="auto">
          <a:xfrm>
            <a:off x="5591175" y="0"/>
            <a:ext cx="214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TextBox 7"/>
          <p:cNvSpPr txBox="1">
            <a:spLocks noChangeArrowheads="1"/>
          </p:cNvSpPr>
          <p:nvPr/>
        </p:nvSpPr>
        <p:spPr bwMode="auto">
          <a:xfrm>
            <a:off x="0" y="1698625"/>
            <a:ext cx="2800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7200" b="1">
                <a:solidFill>
                  <a:schemeClr val="bg1"/>
                </a:solidFill>
                <a:cs typeface="Arial" charset="0"/>
              </a:rPr>
              <a:t>CPTM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0" y="4165600"/>
            <a:ext cx="27860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b="1" dirty="0" smtClean="0">
                <a:solidFill>
                  <a:schemeClr val="bg1"/>
                </a:solidFill>
                <a:cs typeface="Arial" charset="0"/>
              </a:rPr>
              <a:t>COMPANHIA</a:t>
            </a:r>
          </a:p>
          <a:p>
            <a:pPr algn="ctr" eaLnBrk="1" hangingPunct="1">
              <a:defRPr/>
            </a:pPr>
            <a:r>
              <a:rPr lang="en-US" sz="4100" b="1" dirty="0" smtClean="0">
                <a:solidFill>
                  <a:schemeClr val="bg1"/>
                </a:solidFill>
                <a:cs typeface="Arial" charset="0"/>
              </a:rPr>
              <a:t>PAULISTA</a:t>
            </a:r>
          </a:p>
          <a:p>
            <a:pPr algn="ctr" eaLnBrk="1" hangingPunct="1">
              <a:defRPr/>
            </a:pPr>
            <a:r>
              <a:rPr lang="en-US" sz="3750" b="1" dirty="0" smtClean="0">
                <a:solidFill>
                  <a:schemeClr val="bg1"/>
                </a:solidFill>
                <a:cs typeface="Arial" charset="0"/>
              </a:rPr>
              <a:t>DE  TRENS</a:t>
            </a:r>
          </a:p>
          <a:p>
            <a:pPr algn="ctr" eaLnBrk="1" hangingPunct="1">
              <a:defRPr/>
            </a:pPr>
            <a:r>
              <a:rPr lang="en-US" sz="2100" b="1" dirty="0" smtClean="0">
                <a:solidFill>
                  <a:schemeClr val="bg1"/>
                </a:solidFill>
                <a:cs typeface="Arial" charset="0"/>
              </a:rPr>
              <a:t>METROPOLITANOS</a:t>
            </a:r>
            <a:endParaRPr lang="pt-BR" sz="2100" b="1" dirty="0" smtClean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622300"/>
            <a:ext cx="9144000" cy="6235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8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0800" y="-39688"/>
            <a:ext cx="7451725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21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TRONCO METROPOLITANO DA MOBILIDADE URBANA</a:t>
            </a:r>
          </a:p>
        </p:txBody>
      </p:sp>
      <p:pic>
        <p:nvPicPr>
          <p:cNvPr id="14" name="FILME-CPTM_REV0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65225" y="1341438"/>
            <a:ext cx="6858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riângulo isósceles 6">
            <a:hlinkClick r:id="" action="ppaction://noaction"/>
          </p:cNvPr>
          <p:cNvSpPr/>
          <p:nvPr/>
        </p:nvSpPr>
        <p:spPr>
          <a:xfrm rot="16200000">
            <a:off x="728663" y="6226175"/>
            <a:ext cx="692150" cy="336550"/>
          </a:xfrm>
          <a:prstGeom prst="triangle">
            <a:avLst>
              <a:gd name="adj" fmla="val 51493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1600" dist="38100" dir="12000000" algn="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10602" name="TextBox 7"/>
          <p:cNvSpPr txBox="1">
            <a:spLocks noChangeArrowheads="1"/>
          </p:cNvSpPr>
          <p:nvPr/>
        </p:nvSpPr>
        <p:spPr bwMode="auto">
          <a:xfrm>
            <a:off x="95250" y="6261100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C00000"/>
                </a:solidFill>
                <a:cs typeface="Arial" charset="0"/>
              </a:rPr>
              <a:t>VOLTAR</a:t>
            </a:r>
            <a:endParaRPr lang="pt-BR" sz="140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22536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103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8 - ESTAÇÃO JANDIRA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22537" name="Picture 6" descr="Logo_branco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ângulo de cantos arredondados 8"/>
          <p:cNvSpPr/>
          <p:nvPr/>
        </p:nvSpPr>
        <p:spPr>
          <a:xfrm>
            <a:off x="7115175" y="4795838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OUT/2010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\\Mboa02\gpt_banco\LINHAS - ESTAÇÕES\LINHA 8 - DIAMANTE\Estação Engº Cardoso\Maquete Eletrônica\ENG CARDOS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" y="1606550"/>
            <a:ext cx="769937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 descr="W:\Engenheiro Cardoso - 08-11-10\S5030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98513"/>
            <a:ext cx="91440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1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559" name="Group 6"/>
          <p:cNvGrpSpPr>
            <a:grpSpLocks/>
          </p:cNvGrpSpPr>
          <p:nvPr/>
        </p:nvGrpSpPr>
        <p:grpSpPr bwMode="auto">
          <a:xfrm>
            <a:off x="120650" y="307975"/>
            <a:ext cx="8750300" cy="477838"/>
            <a:chOff x="76" y="194"/>
            <a:chExt cx="5512" cy="301"/>
          </a:xfrm>
        </p:grpSpPr>
        <p:sp>
          <p:nvSpPr>
            <p:cNvPr id="23561" name="TextBox 7"/>
            <p:cNvSpPr txBox="1">
              <a:spLocks noChangeArrowheads="1"/>
            </p:cNvSpPr>
            <p:nvPr/>
          </p:nvSpPr>
          <p:spPr bwMode="auto">
            <a:xfrm>
              <a:off x="76" y="194"/>
              <a:ext cx="4650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500" b="1">
                  <a:solidFill>
                    <a:schemeClr val="bg1"/>
                  </a:solidFill>
                  <a:cs typeface="Arial" charset="0"/>
                </a:rPr>
                <a:t>LINHA 8 - ESTAÇÃO ENG.º CARDOSO</a:t>
              </a:r>
              <a:endParaRPr lang="pt-BR" sz="2500" b="1">
                <a:solidFill>
                  <a:srgbClr val="FFFF00"/>
                </a:solidFill>
                <a:cs typeface="Arial" charset="0"/>
              </a:endParaRPr>
            </a:p>
          </p:txBody>
        </p:sp>
        <p:pic>
          <p:nvPicPr>
            <p:cNvPr id="23562" name="Picture 6" descr="Logo_branco.t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26" y="207"/>
              <a:ext cx="862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ângulo de cantos arredondados 7"/>
          <p:cNvSpPr/>
          <p:nvPr/>
        </p:nvSpPr>
        <p:spPr>
          <a:xfrm>
            <a:off x="120650" y="10541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OUT/2010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622300"/>
            <a:ext cx="9144000" cy="6235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4579" name="Picture 9" descr="\\Mboa02\gpt_banco\LINHAS - ESTAÇÕES\LINHA 8 - DIAMANTE\Estação Itapevi\Fotos Itapevi\0910201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C:\Users\patriciafe\Desktop\Fotógrafo contratado\DSCF2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5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4584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3548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8 – ESTAÇÃO ITAPEVI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7038975" y="48133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OUT/2010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 descr="\\Mboa02\dp\GPI\TECNICO\BRENDA\Linha 10\Tamanduateí\Tamanduateí - 20-09-10\P9200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7279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10 - NOVA ESTAÇÃO TAMANDUATEÍ</a:t>
            </a:r>
          </a:p>
        </p:txBody>
      </p:sp>
      <p:pic>
        <p:nvPicPr>
          <p:cNvPr id="32775" name="Picture 28" descr="Logo_branco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7115175" y="10795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SET/2010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4987925" y="10795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INTEGRAÇÃO METRÔ</a:t>
            </a:r>
          </a:p>
          <a:p>
            <a:pPr algn="ctr">
              <a:defRPr/>
            </a:pPr>
            <a:endParaRPr lang="pt-BR" sz="1600" b="1" i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1500" b="1" i="1" spc="-100" dirty="0">
                <a:latin typeface="Arial" pitchFamily="34" charset="0"/>
                <a:cs typeface="Arial" pitchFamily="34" charset="0"/>
              </a:rPr>
              <a:t>LINHA 2 - VERDE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atriciafe\Desktop\Calmon Viana\DSC01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/>
          <p:nvPr/>
        </p:nvSpPr>
        <p:spPr>
          <a:xfrm>
            <a:off x="-1" y="1"/>
            <a:ext cx="9144001" cy="78439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66700" dist="10160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120650" y="285750"/>
            <a:ext cx="77279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500" b="1">
                <a:solidFill>
                  <a:schemeClr val="bg1"/>
                </a:solidFill>
                <a:cs typeface="Arial" charset="0"/>
              </a:rPr>
              <a:t>LINHA 11 E 12 – CALMON VIANA</a:t>
            </a:r>
          </a:p>
        </p:txBody>
      </p:sp>
      <p:pic>
        <p:nvPicPr>
          <p:cNvPr id="33799" name="Picture 28" descr="Logo_branc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525" y="328613"/>
            <a:ext cx="1368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de cantos arredondados 5"/>
          <p:cNvSpPr/>
          <p:nvPr/>
        </p:nvSpPr>
        <p:spPr>
          <a:xfrm>
            <a:off x="6586538" y="4838700"/>
            <a:ext cx="1831975" cy="1831975"/>
          </a:xfrm>
          <a:prstGeom prst="roundRect">
            <a:avLst/>
          </a:prstGeom>
          <a:gradFill>
            <a:gsLst>
              <a:gs pos="45000">
                <a:srgbClr val="00B050"/>
              </a:gs>
              <a:gs pos="100000">
                <a:schemeClr val="tx1"/>
              </a:gs>
            </a:gsLst>
            <a:lin ang="5400000" scaled="0"/>
          </a:gra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i="1" dirty="0">
                <a:latin typeface="Arial" pitchFamily="34" charset="0"/>
                <a:cs typeface="Arial" pitchFamily="34" charset="0"/>
              </a:rPr>
              <a:t>ENTREGUE EM </a:t>
            </a:r>
            <a:r>
              <a:rPr lang="pt-BR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SET/2010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19030</TotalTime>
  <Words>985</Words>
  <Application>Microsoft Office PowerPoint</Application>
  <PresentationFormat>Apresentação na tela (4:3)</PresentationFormat>
  <Paragraphs>353</Paragraphs>
  <Slides>45</Slides>
  <Notes>35</Notes>
  <HiddenSlides>14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Arial</vt:lpstr>
      <vt:lpstr>Calibri</vt:lpstr>
      <vt:lpstr>Arial Unicode MS</vt:lpstr>
      <vt:lpstr>Verdana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TRONCO METROPOLITANO DA MOBILIDADE URBANA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Lite</dc:creator>
  <cp:lastModifiedBy>SULAIMAN DARWESHI ALI RODRIGO DE PAULA</cp:lastModifiedBy>
  <cp:revision>1846</cp:revision>
  <dcterms:created xsi:type="dcterms:W3CDTF">2009-09-09T20:27:21Z</dcterms:created>
  <dcterms:modified xsi:type="dcterms:W3CDTF">2010-11-29T08:59:08Z</dcterms:modified>
</cp:coreProperties>
</file>