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85" r:id="rId2"/>
    <p:sldId id="270" r:id="rId3"/>
    <p:sldId id="259" r:id="rId4"/>
    <p:sldId id="265" r:id="rId5"/>
    <p:sldId id="266" r:id="rId6"/>
    <p:sldId id="290" r:id="rId7"/>
    <p:sldId id="263" r:id="rId8"/>
    <p:sldId id="267" r:id="rId9"/>
    <p:sldId id="261" r:id="rId10"/>
    <p:sldId id="287" r:id="rId11"/>
    <p:sldId id="269" r:id="rId12"/>
    <p:sldId id="271" r:id="rId13"/>
    <p:sldId id="274" r:id="rId14"/>
    <p:sldId id="275" r:id="rId15"/>
    <p:sldId id="276" r:id="rId16"/>
    <p:sldId id="277" r:id="rId17"/>
    <p:sldId id="298" r:id="rId18"/>
    <p:sldId id="296" r:id="rId19"/>
    <p:sldId id="295" r:id="rId20"/>
    <p:sldId id="294" r:id="rId21"/>
    <p:sldId id="300" r:id="rId22"/>
    <p:sldId id="292" r:id="rId23"/>
    <p:sldId id="293" r:id="rId2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C94B"/>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356" autoAdjust="0"/>
  </p:normalViewPr>
  <p:slideViewPr>
    <p:cSldViewPr>
      <p:cViewPr varScale="1">
        <p:scale>
          <a:sx n="68" d="100"/>
          <a:sy n="68" d="100"/>
        </p:scale>
        <p:origin x="-57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B3122F-67E9-4250-A537-BA613197018D}" type="doc">
      <dgm:prSet loTypeId="urn:microsoft.com/office/officeart/2005/8/layout/target3" loCatId="relationship" qsTypeId="urn:microsoft.com/office/officeart/2005/8/quickstyle/simple4" qsCatId="simple" csTypeId="urn:microsoft.com/office/officeart/2005/8/colors/accent3_4" csCatId="accent3" phldr="1"/>
      <dgm:spPr/>
      <dgm:t>
        <a:bodyPr/>
        <a:lstStyle/>
        <a:p>
          <a:endParaRPr lang="es-DO"/>
        </a:p>
      </dgm:t>
    </dgm:pt>
    <dgm:pt modelId="{0EF01AE8-ECEE-4E7A-990E-D00DC5193588}">
      <dgm:prSet custT="1"/>
      <dgm:spPr>
        <a:solidFill>
          <a:srgbClr val="FFFFFF">
            <a:alpha val="60000"/>
          </a:srgbClr>
        </a:solidFill>
      </dgm:spPr>
      <dgm:t>
        <a:bodyPr/>
        <a:lstStyle/>
        <a:p>
          <a:pPr rtl="0"/>
          <a:r>
            <a:rPr lang="es-DO" sz="1600" b="0" dirty="0" smtClean="0"/>
            <a:t>1. Poner en práctica un plan de diseño y ejecución de un Sistema Integrado de Transporte Rápido Masivo </a:t>
          </a:r>
          <a:r>
            <a:rPr lang="es-DO" sz="1600" b="0" dirty="0" smtClean="0">
              <a:solidFill>
                <a:schemeClr val="accent2"/>
              </a:solidFill>
            </a:rPr>
            <a:t>(SITRAM), </a:t>
          </a:r>
          <a:r>
            <a:rPr lang="es-DO" sz="1600" b="0" dirty="0" smtClean="0"/>
            <a:t>a ser desarrollado en un plazo de </a:t>
          </a:r>
          <a:r>
            <a:rPr lang="es-DO" sz="1600" b="0" dirty="0" smtClean="0">
              <a:solidFill>
                <a:schemeClr val="accent2"/>
              </a:solidFill>
            </a:rPr>
            <a:t>21 años</a:t>
          </a:r>
          <a:r>
            <a:rPr lang="es-DO" sz="1600" b="0" dirty="0" smtClean="0"/>
            <a:t>, en  </a:t>
          </a:r>
          <a:r>
            <a:rPr lang="es-DO" sz="1600" b="0" dirty="0" smtClean="0">
              <a:solidFill>
                <a:schemeClr val="accent2"/>
              </a:solidFill>
            </a:rPr>
            <a:t>7 etapas </a:t>
          </a:r>
          <a:r>
            <a:rPr lang="es-DO" sz="1600" b="0" dirty="0" smtClean="0"/>
            <a:t>de construcción, incluyendo 5 terminales interurbanas.</a:t>
          </a:r>
          <a:endParaRPr lang="en-US" sz="1600" b="0" dirty="0"/>
        </a:p>
      </dgm:t>
    </dgm:pt>
    <dgm:pt modelId="{DABDC290-8991-4585-92DC-CA12F65186EB}" type="parTrans" cxnId="{0EF0CB82-2F89-4CDD-9145-CA6207CCEFBC}">
      <dgm:prSet/>
      <dgm:spPr/>
      <dgm:t>
        <a:bodyPr/>
        <a:lstStyle/>
        <a:p>
          <a:endParaRPr lang="es-DO" sz="1600" b="0"/>
        </a:p>
      </dgm:t>
    </dgm:pt>
    <dgm:pt modelId="{0819D694-B9D0-4722-9276-D02781E02760}" type="sibTrans" cxnId="{0EF0CB82-2F89-4CDD-9145-CA6207CCEFBC}">
      <dgm:prSet/>
      <dgm:spPr/>
      <dgm:t>
        <a:bodyPr/>
        <a:lstStyle/>
        <a:p>
          <a:endParaRPr lang="es-DO" sz="1600" b="0"/>
        </a:p>
      </dgm:t>
    </dgm:pt>
    <dgm:pt modelId="{7F375960-D536-4F30-8122-35B2600FF4C0}">
      <dgm:prSet custT="1"/>
      <dgm:spPr>
        <a:noFill/>
      </dgm:spPr>
      <dgm:t>
        <a:bodyPr/>
        <a:lstStyle/>
        <a:p>
          <a:pPr rtl="0"/>
          <a:r>
            <a:rPr lang="es-DO" sz="1600" b="0" noProof="0" dirty="0" smtClean="0"/>
            <a:t>2. Definir e implantar una </a:t>
          </a:r>
          <a:r>
            <a:rPr lang="es-DO" sz="1600" b="0" noProof="0" dirty="0" smtClean="0">
              <a:solidFill>
                <a:schemeClr val="accent2"/>
              </a:solidFill>
            </a:rPr>
            <a:t>Política Nacional de Transporte Público </a:t>
          </a:r>
          <a:r>
            <a:rPr lang="es-DO" sz="1600" b="0" noProof="0" dirty="0" smtClean="0"/>
            <a:t>y Creación</a:t>
          </a:r>
          <a:r>
            <a:rPr lang="es-DO" sz="1600" noProof="0" dirty="0" smtClean="0"/>
            <a:t> del Fondo para el Desarrollo del Transporte, el</a:t>
          </a:r>
          <a:r>
            <a:rPr lang="es-DO" sz="1600" noProof="0" dirty="0" smtClean="0">
              <a:solidFill>
                <a:srgbClr val="FF0000"/>
              </a:solidFill>
            </a:rPr>
            <a:t> </a:t>
          </a:r>
          <a:r>
            <a:rPr lang="es-DO" sz="1600" noProof="0" dirty="0" smtClean="0">
              <a:solidFill>
                <a:schemeClr val="tx1"/>
              </a:solidFill>
            </a:rPr>
            <a:t>Reordenamiento del sistema de Transporte Superficial y Rutas Alimentadoras, y su integración Física, Modal y Tarifaria.</a:t>
          </a:r>
          <a:endParaRPr lang="es-DO" sz="1600" b="0" noProof="0" dirty="0">
            <a:solidFill>
              <a:schemeClr val="tx1"/>
            </a:solidFill>
          </a:endParaRPr>
        </a:p>
      </dgm:t>
    </dgm:pt>
    <dgm:pt modelId="{56E875A5-0DF8-48B1-85AE-3263D6975FB2}" type="parTrans" cxnId="{1A6D6EE2-8AF5-4778-A2F8-3BD00E97BBD4}">
      <dgm:prSet/>
      <dgm:spPr/>
      <dgm:t>
        <a:bodyPr/>
        <a:lstStyle/>
        <a:p>
          <a:endParaRPr lang="es-DO" sz="1600" b="0"/>
        </a:p>
      </dgm:t>
    </dgm:pt>
    <dgm:pt modelId="{6A3BA362-FED8-4167-8A48-CB448A0F8CE6}" type="sibTrans" cxnId="{1A6D6EE2-8AF5-4778-A2F8-3BD00E97BBD4}">
      <dgm:prSet/>
      <dgm:spPr/>
      <dgm:t>
        <a:bodyPr/>
        <a:lstStyle/>
        <a:p>
          <a:endParaRPr lang="es-DO" sz="1600" b="0"/>
        </a:p>
      </dgm:t>
    </dgm:pt>
    <dgm:pt modelId="{1CC9E00E-1C73-44B4-A6FE-937400E5C24A}">
      <dgm:prSet custT="1"/>
      <dgm:spPr>
        <a:noFill/>
      </dgm:spPr>
      <dgm:t>
        <a:bodyPr/>
        <a:lstStyle/>
        <a:p>
          <a:pPr rtl="0"/>
          <a:r>
            <a:rPr lang="es-DO" sz="1600" b="0" dirty="0" smtClean="0"/>
            <a:t>3. Realizar la reorganización institucional y legal del sector transporte terrestre con una nueva </a:t>
          </a:r>
          <a:r>
            <a:rPr lang="es-DO" sz="1600" b="0" dirty="0" smtClean="0">
              <a:solidFill>
                <a:schemeClr val="accent2"/>
              </a:solidFill>
            </a:rPr>
            <a:t>Autoridad Única.</a:t>
          </a:r>
          <a:endParaRPr lang="en-US" sz="1600" b="0" dirty="0">
            <a:solidFill>
              <a:schemeClr val="accent2"/>
            </a:solidFill>
          </a:endParaRPr>
        </a:p>
      </dgm:t>
    </dgm:pt>
    <dgm:pt modelId="{8CB9A7E7-3BC8-4231-A069-E61CF7742E3A}" type="parTrans" cxnId="{B1C060FE-90F4-4787-8BB9-8E0B733DDA92}">
      <dgm:prSet/>
      <dgm:spPr/>
      <dgm:t>
        <a:bodyPr/>
        <a:lstStyle/>
        <a:p>
          <a:endParaRPr lang="es-DO" sz="1600" b="0"/>
        </a:p>
      </dgm:t>
    </dgm:pt>
    <dgm:pt modelId="{DD17707D-0A37-44E3-BDB1-E578B0B29D68}" type="sibTrans" cxnId="{B1C060FE-90F4-4787-8BB9-8E0B733DDA92}">
      <dgm:prSet/>
      <dgm:spPr/>
      <dgm:t>
        <a:bodyPr/>
        <a:lstStyle/>
        <a:p>
          <a:endParaRPr lang="es-DO" sz="1600" b="0"/>
        </a:p>
      </dgm:t>
    </dgm:pt>
    <dgm:pt modelId="{B4A1BA49-AAEB-48D1-8231-7B965BE54C07}" type="pres">
      <dgm:prSet presAssocID="{9EB3122F-67E9-4250-A537-BA613197018D}" presName="Name0" presStyleCnt="0">
        <dgm:presLayoutVars>
          <dgm:chMax val="7"/>
          <dgm:dir/>
          <dgm:animLvl val="lvl"/>
          <dgm:resizeHandles val="exact"/>
        </dgm:presLayoutVars>
      </dgm:prSet>
      <dgm:spPr/>
      <dgm:t>
        <a:bodyPr/>
        <a:lstStyle/>
        <a:p>
          <a:endParaRPr lang="es-DO"/>
        </a:p>
      </dgm:t>
    </dgm:pt>
    <dgm:pt modelId="{96FC663D-9ADC-444E-97FE-61DD42038B7C}" type="pres">
      <dgm:prSet presAssocID="{0EF01AE8-ECEE-4E7A-990E-D00DC5193588}" presName="circle1" presStyleLbl="node1" presStyleIdx="0" presStyleCnt="3"/>
      <dgm:spPr/>
      <dgm:t>
        <a:bodyPr/>
        <a:lstStyle/>
        <a:p>
          <a:endParaRPr lang="es-DO"/>
        </a:p>
      </dgm:t>
    </dgm:pt>
    <dgm:pt modelId="{2C679845-B1FE-418D-8467-264895F91A37}" type="pres">
      <dgm:prSet presAssocID="{0EF01AE8-ECEE-4E7A-990E-D00DC5193588}" presName="space" presStyleCnt="0"/>
      <dgm:spPr/>
      <dgm:t>
        <a:bodyPr/>
        <a:lstStyle/>
        <a:p>
          <a:endParaRPr lang="es-DO"/>
        </a:p>
      </dgm:t>
    </dgm:pt>
    <dgm:pt modelId="{C3A6B39A-531F-41AE-BF33-49AE9D482673}" type="pres">
      <dgm:prSet presAssocID="{0EF01AE8-ECEE-4E7A-990E-D00DC5193588}" presName="rect1" presStyleLbl="alignAcc1" presStyleIdx="0" presStyleCnt="3"/>
      <dgm:spPr/>
      <dgm:t>
        <a:bodyPr/>
        <a:lstStyle/>
        <a:p>
          <a:endParaRPr lang="es-DO"/>
        </a:p>
      </dgm:t>
    </dgm:pt>
    <dgm:pt modelId="{D63F0C0C-39B2-4FFF-80B6-46354E2AC8B6}" type="pres">
      <dgm:prSet presAssocID="{7F375960-D536-4F30-8122-35B2600FF4C0}" presName="vertSpace2" presStyleLbl="node1" presStyleIdx="0" presStyleCnt="3"/>
      <dgm:spPr/>
      <dgm:t>
        <a:bodyPr/>
        <a:lstStyle/>
        <a:p>
          <a:endParaRPr lang="es-DO"/>
        </a:p>
      </dgm:t>
    </dgm:pt>
    <dgm:pt modelId="{BB7B7A6C-4D0E-4CB9-9CD4-4659B749D3EE}" type="pres">
      <dgm:prSet presAssocID="{7F375960-D536-4F30-8122-35B2600FF4C0}" presName="circle2" presStyleLbl="node1" presStyleIdx="1" presStyleCnt="3"/>
      <dgm:spPr/>
      <dgm:t>
        <a:bodyPr/>
        <a:lstStyle/>
        <a:p>
          <a:endParaRPr lang="es-DO"/>
        </a:p>
      </dgm:t>
    </dgm:pt>
    <dgm:pt modelId="{8EAA702E-DB18-425C-84DA-75276CDF2BC1}" type="pres">
      <dgm:prSet presAssocID="{7F375960-D536-4F30-8122-35B2600FF4C0}" presName="rect2" presStyleLbl="alignAcc1" presStyleIdx="1" presStyleCnt="3"/>
      <dgm:spPr/>
      <dgm:t>
        <a:bodyPr/>
        <a:lstStyle/>
        <a:p>
          <a:endParaRPr lang="es-DO"/>
        </a:p>
      </dgm:t>
    </dgm:pt>
    <dgm:pt modelId="{A3B68E31-11DB-425F-B27A-729E12E3BA4B}" type="pres">
      <dgm:prSet presAssocID="{1CC9E00E-1C73-44B4-A6FE-937400E5C24A}" presName="vertSpace3" presStyleLbl="node1" presStyleIdx="1" presStyleCnt="3"/>
      <dgm:spPr/>
      <dgm:t>
        <a:bodyPr/>
        <a:lstStyle/>
        <a:p>
          <a:endParaRPr lang="es-DO"/>
        </a:p>
      </dgm:t>
    </dgm:pt>
    <dgm:pt modelId="{EBB2DF1A-29B1-4493-B455-7B072CA8384A}" type="pres">
      <dgm:prSet presAssocID="{1CC9E00E-1C73-44B4-A6FE-937400E5C24A}" presName="circle3" presStyleLbl="node1" presStyleIdx="2" presStyleCnt="3"/>
      <dgm:spPr/>
      <dgm:t>
        <a:bodyPr/>
        <a:lstStyle/>
        <a:p>
          <a:endParaRPr lang="es-DO"/>
        </a:p>
      </dgm:t>
    </dgm:pt>
    <dgm:pt modelId="{99C5CA5A-7C27-41A4-956A-B2D4066A2711}" type="pres">
      <dgm:prSet presAssocID="{1CC9E00E-1C73-44B4-A6FE-937400E5C24A}" presName="rect3" presStyleLbl="alignAcc1" presStyleIdx="2" presStyleCnt="3"/>
      <dgm:spPr/>
      <dgm:t>
        <a:bodyPr/>
        <a:lstStyle/>
        <a:p>
          <a:endParaRPr lang="es-DO"/>
        </a:p>
      </dgm:t>
    </dgm:pt>
    <dgm:pt modelId="{F5B97629-8C68-4CC4-B987-D25086C51570}" type="pres">
      <dgm:prSet presAssocID="{0EF01AE8-ECEE-4E7A-990E-D00DC5193588}" presName="rect1ParTxNoCh" presStyleLbl="alignAcc1" presStyleIdx="2" presStyleCnt="3">
        <dgm:presLayoutVars>
          <dgm:chMax val="1"/>
          <dgm:bulletEnabled val="1"/>
        </dgm:presLayoutVars>
      </dgm:prSet>
      <dgm:spPr/>
      <dgm:t>
        <a:bodyPr/>
        <a:lstStyle/>
        <a:p>
          <a:endParaRPr lang="es-DO"/>
        </a:p>
      </dgm:t>
    </dgm:pt>
    <dgm:pt modelId="{2C89466C-37C8-48D5-A5F3-E21F46388564}" type="pres">
      <dgm:prSet presAssocID="{7F375960-D536-4F30-8122-35B2600FF4C0}" presName="rect2ParTxNoCh" presStyleLbl="alignAcc1" presStyleIdx="2" presStyleCnt="3">
        <dgm:presLayoutVars>
          <dgm:chMax val="1"/>
          <dgm:bulletEnabled val="1"/>
        </dgm:presLayoutVars>
      </dgm:prSet>
      <dgm:spPr/>
      <dgm:t>
        <a:bodyPr/>
        <a:lstStyle/>
        <a:p>
          <a:endParaRPr lang="es-DO"/>
        </a:p>
      </dgm:t>
    </dgm:pt>
    <dgm:pt modelId="{3EFDE8D1-1465-4407-B367-F629B5B2D641}" type="pres">
      <dgm:prSet presAssocID="{1CC9E00E-1C73-44B4-A6FE-937400E5C24A}" presName="rect3ParTxNoCh" presStyleLbl="alignAcc1" presStyleIdx="2" presStyleCnt="3">
        <dgm:presLayoutVars>
          <dgm:chMax val="1"/>
          <dgm:bulletEnabled val="1"/>
        </dgm:presLayoutVars>
      </dgm:prSet>
      <dgm:spPr/>
      <dgm:t>
        <a:bodyPr/>
        <a:lstStyle/>
        <a:p>
          <a:endParaRPr lang="es-DO"/>
        </a:p>
      </dgm:t>
    </dgm:pt>
  </dgm:ptLst>
  <dgm:cxnLst>
    <dgm:cxn modelId="{0F00AE84-4F91-49A1-9CA1-8A728BC7D83E}" type="presOf" srcId="{1CC9E00E-1C73-44B4-A6FE-937400E5C24A}" destId="{3EFDE8D1-1465-4407-B367-F629B5B2D641}" srcOrd="1" destOrd="0" presId="urn:microsoft.com/office/officeart/2005/8/layout/target3"/>
    <dgm:cxn modelId="{617E44A3-0F47-4A8B-BBC8-11E19813592F}" type="presOf" srcId="{9EB3122F-67E9-4250-A537-BA613197018D}" destId="{B4A1BA49-AAEB-48D1-8231-7B965BE54C07}" srcOrd="0" destOrd="0" presId="urn:microsoft.com/office/officeart/2005/8/layout/target3"/>
    <dgm:cxn modelId="{1A6D6EE2-8AF5-4778-A2F8-3BD00E97BBD4}" srcId="{9EB3122F-67E9-4250-A537-BA613197018D}" destId="{7F375960-D536-4F30-8122-35B2600FF4C0}" srcOrd="1" destOrd="0" parTransId="{56E875A5-0DF8-48B1-85AE-3263D6975FB2}" sibTransId="{6A3BA362-FED8-4167-8A48-CB448A0F8CE6}"/>
    <dgm:cxn modelId="{479D2A60-5854-40C2-9003-3CB820522DAE}" type="presOf" srcId="{7F375960-D536-4F30-8122-35B2600FF4C0}" destId="{8EAA702E-DB18-425C-84DA-75276CDF2BC1}" srcOrd="0" destOrd="0" presId="urn:microsoft.com/office/officeart/2005/8/layout/target3"/>
    <dgm:cxn modelId="{267399CD-26BF-468F-81C7-9548348CE63F}" type="presOf" srcId="{7F375960-D536-4F30-8122-35B2600FF4C0}" destId="{2C89466C-37C8-48D5-A5F3-E21F46388564}" srcOrd="1" destOrd="0" presId="urn:microsoft.com/office/officeart/2005/8/layout/target3"/>
    <dgm:cxn modelId="{B1C060FE-90F4-4787-8BB9-8E0B733DDA92}" srcId="{9EB3122F-67E9-4250-A537-BA613197018D}" destId="{1CC9E00E-1C73-44B4-A6FE-937400E5C24A}" srcOrd="2" destOrd="0" parTransId="{8CB9A7E7-3BC8-4231-A069-E61CF7742E3A}" sibTransId="{DD17707D-0A37-44E3-BDB1-E578B0B29D68}"/>
    <dgm:cxn modelId="{0EF0CB82-2F89-4CDD-9145-CA6207CCEFBC}" srcId="{9EB3122F-67E9-4250-A537-BA613197018D}" destId="{0EF01AE8-ECEE-4E7A-990E-D00DC5193588}" srcOrd="0" destOrd="0" parTransId="{DABDC290-8991-4585-92DC-CA12F65186EB}" sibTransId="{0819D694-B9D0-4722-9276-D02781E02760}"/>
    <dgm:cxn modelId="{6567BECD-98F0-40F6-BF0A-422A0EEF793F}" type="presOf" srcId="{0EF01AE8-ECEE-4E7A-990E-D00DC5193588}" destId="{C3A6B39A-531F-41AE-BF33-49AE9D482673}" srcOrd="0" destOrd="0" presId="urn:microsoft.com/office/officeart/2005/8/layout/target3"/>
    <dgm:cxn modelId="{6D1D4F61-9529-4F8A-8865-AE8085D8E31E}" type="presOf" srcId="{0EF01AE8-ECEE-4E7A-990E-D00DC5193588}" destId="{F5B97629-8C68-4CC4-B987-D25086C51570}" srcOrd="1" destOrd="0" presId="urn:microsoft.com/office/officeart/2005/8/layout/target3"/>
    <dgm:cxn modelId="{941E1C6E-FEDF-4366-9EEF-F0352ED5F35F}" type="presOf" srcId="{1CC9E00E-1C73-44B4-A6FE-937400E5C24A}" destId="{99C5CA5A-7C27-41A4-956A-B2D4066A2711}" srcOrd="0" destOrd="0" presId="urn:microsoft.com/office/officeart/2005/8/layout/target3"/>
    <dgm:cxn modelId="{F9077D4A-A3A9-4200-B2C1-9EBE703E12C6}" type="presParOf" srcId="{B4A1BA49-AAEB-48D1-8231-7B965BE54C07}" destId="{96FC663D-9ADC-444E-97FE-61DD42038B7C}" srcOrd="0" destOrd="0" presId="urn:microsoft.com/office/officeart/2005/8/layout/target3"/>
    <dgm:cxn modelId="{EA0DAD2E-CD7A-4D79-AE7B-95C42B04CE63}" type="presParOf" srcId="{B4A1BA49-AAEB-48D1-8231-7B965BE54C07}" destId="{2C679845-B1FE-418D-8467-264895F91A37}" srcOrd="1" destOrd="0" presId="urn:microsoft.com/office/officeart/2005/8/layout/target3"/>
    <dgm:cxn modelId="{078FC2D9-2BD3-44B6-A0AD-B13D48C664CE}" type="presParOf" srcId="{B4A1BA49-AAEB-48D1-8231-7B965BE54C07}" destId="{C3A6B39A-531F-41AE-BF33-49AE9D482673}" srcOrd="2" destOrd="0" presId="urn:microsoft.com/office/officeart/2005/8/layout/target3"/>
    <dgm:cxn modelId="{EF13130A-C440-4808-BF64-7841784C29AA}" type="presParOf" srcId="{B4A1BA49-AAEB-48D1-8231-7B965BE54C07}" destId="{D63F0C0C-39B2-4FFF-80B6-46354E2AC8B6}" srcOrd="3" destOrd="0" presId="urn:microsoft.com/office/officeart/2005/8/layout/target3"/>
    <dgm:cxn modelId="{B6BFF261-B071-4017-9B96-0266EC0BDAD3}" type="presParOf" srcId="{B4A1BA49-AAEB-48D1-8231-7B965BE54C07}" destId="{BB7B7A6C-4D0E-4CB9-9CD4-4659B749D3EE}" srcOrd="4" destOrd="0" presId="urn:microsoft.com/office/officeart/2005/8/layout/target3"/>
    <dgm:cxn modelId="{A08AD33A-D3E1-4356-9D48-98D57F4997EA}" type="presParOf" srcId="{B4A1BA49-AAEB-48D1-8231-7B965BE54C07}" destId="{8EAA702E-DB18-425C-84DA-75276CDF2BC1}" srcOrd="5" destOrd="0" presId="urn:microsoft.com/office/officeart/2005/8/layout/target3"/>
    <dgm:cxn modelId="{3CE04ACE-14A4-4043-9114-ABA4B81664A1}" type="presParOf" srcId="{B4A1BA49-AAEB-48D1-8231-7B965BE54C07}" destId="{A3B68E31-11DB-425F-B27A-729E12E3BA4B}" srcOrd="6" destOrd="0" presId="urn:microsoft.com/office/officeart/2005/8/layout/target3"/>
    <dgm:cxn modelId="{243E6B36-68C9-4763-A254-829F908C0508}" type="presParOf" srcId="{B4A1BA49-AAEB-48D1-8231-7B965BE54C07}" destId="{EBB2DF1A-29B1-4493-B455-7B072CA8384A}" srcOrd="7" destOrd="0" presId="urn:microsoft.com/office/officeart/2005/8/layout/target3"/>
    <dgm:cxn modelId="{BF0A6278-7E7C-46F5-BB01-93FD4484AE20}" type="presParOf" srcId="{B4A1BA49-AAEB-48D1-8231-7B965BE54C07}" destId="{99C5CA5A-7C27-41A4-956A-B2D4066A2711}" srcOrd="8" destOrd="0" presId="urn:microsoft.com/office/officeart/2005/8/layout/target3"/>
    <dgm:cxn modelId="{4EB4D32E-A49A-4D8C-9C87-C43336152233}" type="presParOf" srcId="{B4A1BA49-AAEB-48D1-8231-7B965BE54C07}" destId="{F5B97629-8C68-4CC4-B987-D25086C51570}" srcOrd="9" destOrd="0" presId="urn:microsoft.com/office/officeart/2005/8/layout/target3"/>
    <dgm:cxn modelId="{2A6BD94F-32AD-4C79-AEBA-FBB76520F241}" type="presParOf" srcId="{B4A1BA49-AAEB-48D1-8231-7B965BE54C07}" destId="{2C89466C-37C8-48D5-A5F3-E21F46388564}" srcOrd="10" destOrd="0" presId="urn:microsoft.com/office/officeart/2005/8/layout/target3"/>
    <dgm:cxn modelId="{3A94B908-1B60-40D4-AB35-9A696CBB1560}" type="presParOf" srcId="{B4A1BA49-AAEB-48D1-8231-7B965BE54C07}" destId="{3EFDE8D1-1465-4407-B367-F629B5B2D641}" srcOrd="11" destOrd="0" presId="urn:microsoft.com/office/officeart/2005/8/layout/target3"/>
  </dgm:cxnLst>
  <dgm:bg/>
  <dgm:whole/>
</dgm:dataModel>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s-DO"/>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4A6B46CA-D631-4958-9C09-333499865602}" type="datetimeFigureOut">
              <a:rPr lang="en-US"/>
              <a:pPr>
                <a:defRPr/>
              </a:pPr>
              <a:t>12/2/2010</a:t>
            </a:fld>
            <a:endParaRPr lang="es-DO"/>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s-DO"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s-DO"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s-DO"/>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A721F6DD-EA1F-4F40-9547-9C8215B01BEA}" type="slidenum">
              <a:rPr lang="es-DO"/>
              <a:pPr>
                <a:defRPr/>
              </a:pPr>
              <a:t>‹Nº›</a:t>
            </a:fld>
            <a:endParaRPr lang="es-D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DO" smtClean="0"/>
              <a:t>De ordenamiento territorial, servidas, pluviales,  potable</a:t>
            </a:r>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D6E0A0-3C3D-4BBB-A2CB-EC0D1877E277}" type="slidenum">
              <a:rPr lang="es-DO"/>
              <a:pPr fontAlgn="base">
                <a:spcBef>
                  <a:spcPct val="0"/>
                </a:spcBef>
                <a:spcAft>
                  <a:spcPct val="0"/>
                </a:spcAft>
                <a:defRPr/>
              </a:pPr>
              <a:t>2</a:t>
            </a:fld>
            <a:endParaRPr lang="es-D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DO" smtClean="0"/>
              <a:t>Mapa ciudad</a:t>
            </a:r>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424908-12C4-44DA-98F7-F8C1E62A8A00}" type="slidenum">
              <a:rPr lang="es-DO"/>
              <a:pPr fontAlgn="base">
                <a:spcBef>
                  <a:spcPct val="0"/>
                </a:spcBef>
                <a:spcAft>
                  <a:spcPct val="0"/>
                </a:spcAft>
                <a:defRPr/>
              </a:pPr>
              <a:t>3</a:t>
            </a:fld>
            <a:endParaRPr lang="es-D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DO" smtClean="0"/>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EA4577-80E1-416B-B9D2-2A43BFFF955C}" type="slidenum">
              <a:rPr lang="es-DO"/>
              <a:pPr fontAlgn="base">
                <a:spcBef>
                  <a:spcPct val="0"/>
                </a:spcBef>
                <a:spcAft>
                  <a:spcPct val="0"/>
                </a:spcAft>
                <a:defRPr/>
              </a:pPr>
              <a:t>4</a:t>
            </a:fld>
            <a:endParaRPr lang="es-D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DO"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E959AD-02BC-4F0A-AE44-FDC4AB8A8BDE}" type="slidenum">
              <a:rPr lang="es-DO"/>
              <a:pPr fontAlgn="base">
                <a:spcBef>
                  <a:spcPct val="0"/>
                </a:spcBef>
                <a:spcAft>
                  <a:spcPct val="0"/>
                </a:spcAft>
                <a:defRPr/>
              </a:pPr>
              <a:t>5</a:t>
            </a:fld>
            <a:endParaRPr lang="es-D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1265D5-3F20-417C-85CD-F08BE064A403}" type="slidenum">
              <a:rPr lang="en-US"/>
              <a:pPr fontAlgn="base">
                <a:spcBef>
                  <a:spcPct val="0"/>
                </a:spcBef>
                <a:spcAft>
                  <a:spcPct val="0"/>
                </a:spcAft>
                <a:defRPr/>
              </a:pPr>
              <a:t>8</a:t>
            </a:fld>
            <a:endParaRPr lang="en-US"/>
          </a:p>
        </p:txBody>
      </p:sp>
      <p:sp>
        <p:nvSpPr>
          <p:cNvPr id="26626"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2" tIns="46587" rIns="93172" bIns="46587" anchor="b"/>
          <a:lstStyle/>
          <a:p>
            <a:pPr algn="r" defTabSz="930275"/>
            <a:fld id="{251D4D4F-CA86-4D64-8EFA-60874C2EE399}" type="slidenum">
              <a:rPr lang="en-US" sz="1200"/>
              <a:pPr algn="r" defTabSz="930275"/>
              <a:t>8</a:t>
            </a:fld>
            <a:endParaRPr lang="en-US" sz="120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2F0190-7A06-49D6-94A7-44F324749B58}" type="slidenum">
              <a:rPr lang="en-US"/>
              <a:pPr fontAlgn="base">
                <a:spcBef>
                  <a:spcPct val="0"/>
                </a:spcBef>
                <a:spcAft>
                  <a:spcPct val="0"/>
                </a:spcAft>
                <a:defRPr/>
              </a:pPr>
              <a:t>10</a:t>
            </a:fld>
            <a:endParaRPr lang="en-US"/>
          </a:p>
        </p:txBody>
      </p:sp>
      <p:sp>
        <p:nvSpPr>
          <p:cNvPr id="29698"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2" tIns="46587" rIns="93172" bIns="46587" anchor="b"/>
          <a:lstStyle/>
          <a:p>
            <a:pPr algn="r" defTabSz="930275"/>
            <a:fld id="{7217FE95-656D-485B-9FAF-B432E3AF9482}" type="slidenum">
              <a:rPr lang="en-US" sz="1200"/>
              <a:pPr algn="r" defTabSz="930275"/>
              <a:t>10</a:t>
            </a:fld>
            <a:endParaRPr lang="en-US" sz="1200"/>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DO" smtClean="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9E63CC-68E4-4919-971E-1E0D11A2D6F8}" type="slidenum">
              <a:rPr lang="es-DO"/>
              <a:pPr fontAlgn="base">
                <a:spcBef>
                  <a:spcPct val="0"/>
                </a:spcBef>
                <a:spcAft>
                  <a:spcPct val="0"/>
                </a:spcAft>
                <a:defRPr/>
              </a:pPr>
              <a:t>12</a:t>
            </a:fld>
            <a:endParaRPr lang="es-D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D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DO"/>
          </a:p>
        </p:txBody>
      </p:sp>
      <p:sp>
        <p:nvSpPr>
          <p:cNvPr id="4" name="Date Placeholder 3"/>
          <p:cNvSpPr>
            <a:spLocks noGrp="1"/>
          </p:cNvSpPr>
          <p:nvPr>
            <p:ph type="dt" sz="half" idx="10"/>
          </p:nvPr>
        </p:nvSpPr>
        <p:spPr/>
        <p:txBody>
          <a:bodyPr/>
          <a:lstStyle>
            <a:lvl1pPr>
              <a:defRPr/>
            </a:lvl1pPr>
          </a:lstStyle>
          <a:p>
            <a:pPr>
              <a:defRPr/>
            </a:pPr>
            <a:fld id="{4D02280B-F2C9-47F3-B3C4-5261832F86CF}" type="datetimeFigureOut">
              <a:rPr lang="en-US"/>
              <a:pPr>
                <a:defRPr/>
              </a:pPr>
              <a:t>12/2/2010</a:t>
            </a:fld>
            <a:endParaRPr lang="es-DO"/>
          </a:p>
        </p:txBody>
      </p:sp>
      <p:sp>
        <p:nvSpPr>
          <p:cNvPr id="5" name="Footer Placeholder 4"/>
          <p:cNvSpPr>
            <a:spLocks noGrp="1"/>
          </p:cNvSpPr>
          <p:nvPr>
            <p:ph type="ftr" sz="quarter" idx="11"/>
          </p:nvPr>
        </p:nvSpPr>
        <p:spPr/>
        <p:txBody>
          <a:bodyPr/>
          <a:lstStyle>
            <a:lvl1pPr>
              <a:defRPr/>
            </a:lvl1pPr>
          </a:lstStyle>
          <a:p>
            <a:pPr>
              <a:defRPr/>
            </a:pPr>
            <a:endParaRPr lang="es-DO"/>
          </a:p>
        </p:txBody>
      </p:sp>
      <p:sp>
        <p:nvSpPr>
          <p:cNvPr id="6" name="Slide Number Placeholder 5"/>
          <p:cNvSpPr>
            <a:spLocks noGrp="1"/>
          </p:cNvSpPr>
          <p:nvPr>
            <p:ph type="sldNum" sz="quarter" idx="12"/>
          </p:nvPr>
        </p:nvSpPr>
        <p:spPr/>
        <p:txBody>
          <a:bodyPr/>
          <a:lstStyle>
            <a:lvl1pPr>
              <a:defRPr/>
            </a:lvl1pPr>
          </a:lstStyle>
          <a:p>
            <a:pPr>
              <a:defRPr/>
            </a:pPr>
            <a:fld id="{F221A9A6-AE6F-40D3-ABF7-5044B4A688CA}" type="slidenum">
              <a:rPr lang="es-DO"/>
              <a:pPr>
                <a:defRPr/>
              </a:pPr>
              <a:t>‹Nº›</a:t>
            </a:fld>
            <a:endParaRPr lang="es-D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D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4" name="Date Placeholder 3"/>
          <p:cNvSpPr>
            <a:spLocks noGrp="1"/>
          </p:cNvSpPr>
          <p:nvPr>
            <p:ph type="dt" sz="half" idx="10"/>
          </p:nvPr>
        </p:nvSpPr>
        <p:spPr/>
        <p:txBody>
          <a:bodyPr/>
          <a:lstStyle>
            <a:lvl1pPr>
              <a:defRPr/>
            </a:lvl1pPr>
          </a:lstStyle>
          <a:p>
            <a:pPr>
              <a:defRPr/>
            </a:pPr>
            <a:fld id="{969C9600-6039-4E42-98B4-64B74579B648}" type="datetimeFigureOut">
              <a:rPr lang="en-US"/>
              <a:pPr>
                <a:defRPr/>
              </a:pPr>
              <a:t>12/2/2010</a:t>
            </a:fld>
            <a:endParaRPr lang="es-DO"/>
          </a:p>
        </p:txBody>
      </p:sp>
      <p:sp>
        <p:nvSpPr>
          <p:cNvPr id="5" name="Footer Placeholder 4"/>
          <p:cNvSpPr>
            <a:spLocks noGrp="1"/>
          </p:cNvSpPr>
          <p:nvPr>
            <p:ph type="ftr" sz="quarter" idx="11"/>
          </p:nvPr>
        </p:nvSpPr>
        <p:spPr/>
        <p:txBody>
          <a:bodyPr/>
          <a:lstStyle>
            <a:lvl1pPr>
              <a:defRPr/>
            </a:lvl1pPr>
          </a:lstStyle>
          <a:p>
            <a:pPr>
              <a:defRPr/>
            </a:pPr>
            <a:endParaRPr lang="es-DO"/>
          </a:p>
        </p:txBody>
      </p:sp>
      <p:sp>
        <p:nvSpPr>
          <p:cNvPr id="6" name="Slide Number Placeholder 5"/>
          <p:cNvSpPr>
            <a:spLocks noGrp="1"/>
          </p:cNvSpPr>
          <p:nvPr>
            <p:ph type="sldNum" sz="quarter" idx="12"/>
          </p:nvPr>
        </p:nvSpPr>
        <p:spPr/>
        <p:txBody>
          <a:bodyPr/>
          <a:lstStyle>
            <a:lvl1pPr>
              <a:defRPr/>
            </a:lvl1pPr>
          </a:lstStyle>
          <a:p>
            <a:pPr>
              <a:defRPr/>
            </a:pPr>
            <a:fld id="{98BFB0F7-E18C-4963-B242-4DA582570451}" type="slidenum">
              <a:rPr lang="es-DO"/>
              <a:pPr>
                <a:defRPr/>
              </a:pPr>
              <a:t>‹Nº›</a:t>
            </a:fld>
            <a:endParaRPr lang="es-D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D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4" name="Date Placeholder 3"/>
          <p:cNvSpPr>
            <a:spLocks noGrp="1"/>
          </p:cNvSpPr>
          <p:nvPr>
            <p:ph type="dt" sz="half" idx="10"/>
          </p:nvPr>
        </p:nvSpPr>
        <p:spPr/>
        <p:txBody>
          <a:bodyPr/>
          <a:lstStyle>
            <a:lvl1pPr>
              <a:defRPr/>
            </a:lvl1pPr>
          </a:lstStyle>
          <a:p>
            <a:pPr>
              <a:defRPr/>
            </a:pPr>
            <a:fld id="{B0A39E04-FFA9-4296-9BCA-4D566113DC0F}" type="datetimeFigureOut">
              <a:rPr lang="en-US"/>
              <a:pPr>
                <a:defRPr/>
              </a:pPr>
              <a:t>12/2/2010</a:t>
            </a:fld>
            <a:endParaRPr lang="es-DO"/>
          </a:p>
        </p:txBody>
      </p:sp>
      <p:sp>
        <p:nvSpPr>
          <p:cNvPr id="5" name="Footer Placeholder 4"/>
          <p:cNvSpPr>
            <a:spLocks noGrp="1"/>
          </p:cNvSpPr>
          <p:nvPr>
            <p:ph type="ftr" sz="quarter" idx="11"/>
          </p:nvPr>
        </p:nvSpPr>
        <p:spPr/>
        <p:txBody>
          <a:bodyPr/>
          <a:lstStyle>
            <a:lvl1pPr>
              <a:defRPr/>
            </a:lvl1pPr>
          </a:lstStyle>
          <a:p>
            <a:pPr>
              <a:defRPr/>
            </a:pPr>
            <a:endParaRPr lang="es-DO"/>
          </a:p>
        </p:txBody>
      </p:sp>
      <p:sp>
        <p:nvSpPr>
          <p:cNvPr id="6" name="Slide Number Placeholder 5"/>
          <p:cNvSpPr>
            <a:spLocks noGrp="1"/>
          </p:cNvSpPr>
          <p:nvPr>
            <p:ph type="sldNum" sz="quarter" idx="12"/>
          </p:nvPr>
        </p:nvSpPr>
        <p:spPr/>
        <p:txBody>
          <a:bodyPr/>
          <a:lstStyle>
            <a:lvl1pPr>
              <a:defRPr/>
            </a:lvl1pPr>
          </a:lstStyle>
          <a:p>
            <a:pPr>
              <a:defRPr/>
            </a:pPr>
            <a:fld id="{E71803CF-46B6-493A-B3A9-84F8A696A885}" type="slidenum">
              <a:rPr lang="es-DO"/>
              <a:pPr>
                <a:defRPr/>
              </a:pPr>
              <a:t>‹Nº›</a:t>
            </a:fld>
            <a:endParaRPr lang="es-D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D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4" name="Date Placeholder 3"/>
          <p:cNvSpPr>
            <a:spLocks noGrp="1"/>
          </p:cNvSpPr>
          <p:nvPr>
            <p:ph type="dt" sz="half" idx="10"/>
          </p:nvPr>
        </p:nvSpPr>
        <p:spPr/>
        <p:txBody>
          <a:bodyPr/>
          <a:lstStyle>
            <a:lvl1pPr>
              <a:defRPr/>
            </a:lvl1pPr>
          </a:lstStyle>
          <a:p>
            <a:pPr>
              <a:defRPr/>
            </a:pPr>
            <a:fld id="{FD91ED14-1214-412F-A4EC-2C5BD394A67E}" type="datetimeFigureOut">
              <a:rPr lang="en-US"/>
              <a:pPr>
                <a:defRPr/>
              </a:pPr>
              <a:t>12/2/2010</a:t>
            </a:fld>
            <a:endParaRPr lang="es-DO"/>
          </a:p>
        </p:txBody>
      </p:sp>
      <p:sp>
        <p:nvSpPr>
          <p:cNvPr id="5" name="Footer Placeholder 4"/>
          <p:cNvSpPr>
            <a:spLocks noGrp="1"/>
          </p:cNvSpPr>
          <p:nvPr>
            <p:ph type="ftr" sz="quarter" idx="11"/>
          </p:nvPr>
        </p:nvSpPr>
        <p:spPr/>
        <p:txBody>
          <a:bodyPr/>
          <a:lstStyle>
            <a:lvl1pPr>
              <a:defRPr/>
            </a:lvl1pPr>
          </a:lstStyle>
          <a:p>
            <a:pPr>
              <a:defRPr/>
            </a:pPr>
            <a:endParaRPr lang="es-DO"/>
          </a:p>
        </p:txBody>
      </p:sp>
      <p:sp>
        <p:nvSpPr>
          <p:cNvPr id="6" name="Slide Number Placeholder 5"/>
          <p:cNvSpPr>
            <a:spLocks noGrp="1"/>
          </p:cNvSpPr>
          <p:nvPr>
            <p:ph type="sldNum" sz="quarter" idx="12"/>
          </p:nvPr>
        </p:nvSpPr>
        <p:spPr/>
        <p:txBody>
          <a:bodyPr/>
          <a:lstStyle>
            <a:lvl1pPr>
              <a:defRPr/>
            </a:lvl1pPr>
          </a:lstStyle>
          <a:p>
            <a:pPr>
              <a:defRPr/>
            </a:pPr>
            <a:fld id="{7DEA0C95-E982-446F-96C3-C48713FAF8B5}" type="slidenum">
              <a:rPr lang="es-DO"/>
              <a:pPr>
                <a:defRPr/>
              </a:pPr>
              <a:t>‹Nº›</a:t>
            </a:fld>
            <a:endParaRPr lang="es-D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D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60046D0-1B4A-4E40-9014-DDEF4E4CDA17}" type="datetimeFigureOut">
              <a:rPr lang="en-US"/>
              <a:pPr>
                <a:defRPr/>
              </a:pPr>
              <a:t>12/2/2010</a:t>
            </a:fld>
            <a:endParaRPr lang="es-DO"/>
          </a:p>
        </p:txBody>
      </p:sp>
      <p:sp>
        <p:nvSpPr>
          <p:cNvPr id="5" name="Footer Placeholder 4"/>
          <p:cNvSpPr>
            <a:spLocks noGrp="1"/>
          </p:cNvSpPr>
          <p:nvPr>
            <p:ph type="ftr" sz="quarter" idx="11"/>
          </p:nvPr>
        </p:nvSpPr>
        <p:spPr/>
        <p:txBody>
          <a:bodyPr/>
          <a:lstStyle>
            <a:lvl1pPr>
              <a:defRPr/>
            </a:lvl1pPr>
          </a:lstStyle>
          <a:p>
            <a:pPr>
              <a:defRPr/>
            </a:pPr>
            <a:endParaRPr lang="es-DO"/>
          </a:p>
        </p:txBody>
      </p:sp>
      <p:sp>
        <p:nvSpPr>
          <p:cNvPr id="6" name="Slide Number Placeholder 5"/>
          <p:cNvSpPr>
            <a:spLocks noGrp="1"/>
          </p:cNvSpPr>
          <p:nvPr>
            <p:ph type="sldNum" sz="quarter" idx="12"/>
          </p:nvPr>
        </p:nvSpPr>
        <p:spPr/>
        <p:txBody>
          <a:bodyPr/>
          <a:lstStyle>
            <a:lvl1pPr>
              <a:defRPr/>
            </a:lvl1pPr>
          </a:lstStyle>
          <a:p>
            <a:pPr>
              <a:defRPr/>
            </a:pPr>
            <a:fld id="{0E6ADC22-A941-451F-ADBA-A5FC5667F527}" type="slidenum">
              <a:rPr lang="es-DO"/>
              <a:pPr>
                <a:defRPr/>
              </a:pPr>
              <a:t>‹Nº›</a:t>
            </a:fld>
            <a:endParaRPr lang="es-D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D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5" name="Date Placeholder 3"/>
          <p:cNvSpPr>
            <a:spLocks noGrp="1"/>
          </p:cNvSpPr>
          <p:nvPr>
            <p:ph type="dt" sz="half" idx="10"/>
          </p:nvPr>
        </p:nvSpPr>
        <p:spPr/>
        <p:txBody>
          <a:bodyPr/>
          <a:lstStyle>
            <a:lvl1pPr>
              <a:defRPr/>
            </a:lvl1pPr>
          </a:lstStyle>
          <a:p>
            <a:pPr>
              <a:defRPr/>
            </a:pPr>
            <a:fld id="{ABD9CDFF-9D5B-4E7E-A234-93678A4C7A2E}" type="datetimeFigureOut">
              <a:rPr lang="en-US"/>
              <a:pPr>
                <a:defRPr/>
              </a:pPr>
              <a:t>12/2/2010</a:t>
            </a:fld>
            <a:endParaRPr lang="es-DO"/>
          </a:p>
        </p:txBody>
      </p:sp>
      <p:sp>
        <p:nvSpPr>
          <p:cNvPr id="6" name="Footer Placeholder 4"/>
          <p:cNvSpPr>
            <a:spLocks noGrp="1"/>
          </p:cNvSpPr>
          <p:nvPr>
            <p:ph type="ftr" sz="quarter" idx="11"/>
          </p:nvPr>
        </p:nvSpPr>
        <p:spPr/>
        <p:txBody>
          <a:bodyPr/>
          <a:lstStyle>
            <a:lvl1pPr>
              <a:defRPr/>
            </a:lvl1pPr>
          </a:lstStyle>
          <a:p>
            <a:pPr>
              <a:defRPr/>
            </a:pPr>
            <a:endParaRPr lang="es-DO"/>
          </a:p>
        </p:txBody>
      </p:sp>
      <p:sp>
        <p:nvSpPr>
          <p:cNvPr id="7" name="Slide Number Placeholder 5"/>
          <p:cNvSpPr>
            <a:spLocks noGrp="1"/>
          </p:cNvSpPr>
          <p:nvPr>
            <p:ph type="sldNum" sz="quarter" idx="12"/>
          </p:nvPr>
        </p:nvSpPr>
        <p:spPr/>
        <p:txBody>
          <a:bodyPr/>
          <a:lstStyle>
            <a:lvl1pPr>
              <a:defRPr/>
            </a:lvl1pPr>
          </a:lstStyle>
          <a:p>
            <a:pPr>
              <a:defRPr/>
            </a:pPr>
            <a:fld id="{9EB24D80-8275-4516-9715-CE50FAAC797C}" type="slidenum">
              <a:rPr lang="es-DO"/>
              <a:pPr>
                <a:defRPr/>
              </a:pPr>
              <a:t>‹Nº›</a:t>
            </a:fld>
            <a:endParaRPr lang="es-D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D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7" name="Date Placeholder 3"/>
          <p:cNvSpPr>
            <a:spLocks noGrp="1"/>
          </p:cNvSpPr>
          <p:nvPr>
            <p:ph type="dt" sz="half" idx="10"/>
          </p:nvPr>
        </p:nvSpPr>
        <p:spPr/>
        <p:txBody>
          <a:bodyPr/>
          <a:lstStyle>
            <a:lvl1pPr>
              <a:defRPr/>
            </a:lvl1pPr>
          </a:lstStyle>
          <a:p>
            <a:pPr>
              <a:defRPr/>
            </a:pPr>
            <a:fld id="{417ABDCF-812C-4720-BA9F-E8CDA6EC25F0}" type="datetimeFigureOut">
              <a:rPr lang="en-US"/>
              <a:pPr>
                <a:defRPr/>
              </a:pPr>
              <a:t>12/2/2010</a:t>
            </a:fld>
            <a:endParaRPr lang="es-DO"/>
          </a:p>
        </p:txBody>
      </p:sp>
      <p:sp>
        <p:nvSpPr>
          <p:cNvPr id="8" name="Footer Placeholder 4"/>
          <p:cNvSpPr>
            <a:spLocks noGrp="1"/>
          </p:cNvSpPr>
          <p:nvPr>
            <p:ph type="ftr" sz="quarter" idx="11"/>
          </p:nvPr>
        </p:nvSpPr>
        <p:spPr/>
        <p:txBody>
          <a:bodyPr/>
          <a:lstStyle>
            <a:lvl1pPr>
              <a:defRPr/>
            </a:lvl1pPr>
          </a:lstStyle>
          <a:p>
            <a:pPr>
              <a:defRPr/>
            </a:pPr>
            <a:endParaRPr lang="es-DO"/>
          </a:p>
        </p:txBody>
      </p:sp>
      <p:sp>
        <p:nvSpPr>
          <p:cNvPr id="9" name="Slide Number Placeholder 5"/>
          <p:cNvSpPr>
            <a:spLocks noGrp="1"/>
          </p:cNvSpPr>
          <p:nvPr>
            <p:ph type="sldNum" sz="quarter" idx="12"/>
          </p:nvPr>
        </p:nvSpPr>
        <p:spPr/>
        <p:txBody>
          <a:bodyPr/>
          <a:lstStyle>
            <a:lvl1pPr>
              <a:defRPr/>
            </a:lvl1pPr>
          </a:lstStyle>
          <a:p>
            <a:pPr>
              <a:defRPr/>
            </a:pPr>
            <a:fld id="{C14EC733-D358-4685-8F77-A41B23615D1E}" type="slidenum">
              <a:rPr lang="es-DO"/>
              <a:pPr>
                <a:defRPr/>
              </a:pPr>
              <a:t>‹Nº›</a:t>
            </a:fld>
            <a:endParaRPr lang="es-D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DO"/>
          </a:p>
        </p:txBody>
      </p:sp>
      <p:sp>
        <p:nvSpPr>
          <p:cNvPr id="3" name="Date Placeholder 3"/>
          <p:cNvSpPr>
            <a:spLocks noGrp="1"/>
          </p:cNvSpPr>
          <p:nvPr>
            <p:ph type="dt" sz="half" idx="10"/>
          </p:nvPr>
        </p:nvSpPr>
        <p:spPr/>
        <p:txBody>
          <a:bodyPr/>
          <a:lstStyle>
            <a:lvl1pPr>
              <a:defRPr/>
            </a:lvl1pPr>
          </a:lstStyle>
          <a:p>
            <a:pPr>
              <a:defRPr/>
            </a:pPr>
            <a:fld id="{9AFBED04-A636-437F-99FF-1A22CA221214}" type="datetimeFigureOut">
              <a:rPr lang="en-US"/>
              <a:pPr>
                <a:defRPr/>
              </a:pPr>
              <a:t>12/2/2010</a:t>
            </a:fld>
            <a:endParaRPr lang="es-DO"/>
          </a:p>
        </p:txBody>
      </p:sp>
      <p:sp>
        <p:nvSpPr>
          <p:cNvPr id="4" name="Footer Placeholder 4"/>
          <p:cNvSpPr>
            <a:spLocks noGrp="1"/>
          </p:cNvSpPr>
          <p:nvPr>
            <p:ph type="ftr" sz="quarter" idx="11"/>
          </p:nvPr>
        </p:nvSpPr>
        <p:spPr/>
        <p:txBody>
          <a:bodyPr/>
          <a:lstStyle>
            <a:lvl1pPr>
              <a:defRPr/>
            </a:lvl1pPr>
          </a:lstStyle>
          <a:p>
            <a:pPr>
              <a:defRPr/>
            </a:pPr>
            <a:endParaRPr lang="es-DO"/>
          </a:p>
        </p:txBody>
      </p:sp>
      <p:sp>
        <p:nvSpPr>
          <p:cNvPr id="5" name="Slide Number Placeholder 5"/>
          <p:cNvSpPr>
            <a:spLocks noGrp="1"/>
          </p:cNvSpPr>
          <p:nvPr>
            <p:ph type="sldNum" sz="quarter" idx="12"/>
          </p:nvPr>
        </p:nvSpPr>
        <p:spPr/>
        <p:txBody>
          <a:bodyPr/>
          <a:lstStyle>
            <a:lvl1pPr>
              <a:defRPr/>
            </a:lvl1pPr>
          </a:lstStyle>
          <a:p>
            <a:pPr>
              <a:defRPr/>
            </a:pPr>
            <a:fld id="{96D1836E-FAB4-4DC2-9904-E4DEEA1BF4E4}" type="slidenum">
              <a:rPr lang="es-DO"/>
              <a:pPr>
                <a:defRPr/>
              </a:pPr>
              <a:t>‹Nº›</a:t>
            </a:fld>
            <a:endParaRPr lang="es-D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17AD78-8F37-4FCE-976F-2F05A01C64D9}" type="datetimeFigureOut">
              <a:rPr lang="en-US"/>
              <a:pPr>
                <a:defRPr/>
              </a:pPr>
              <a:t>12/2/2010</a:t>
            </a:fld>
            <a:endParaRPr lang="es-DO"/>
          </a:p>
        </p:txBody>
      </p:sp>
      <p:sp>
        <p:nvSpPr>
          <p:cNvPr id="3" name="Footer Placeholder 4"/>
          <p:cNvSpPr>
            <a:spLocks noGrp="1"/>
          </p:cNvSpPr>
          <p:nvPr>
            <p:ph type="ftr" sz="quarter" idx="11"/>
          </p:nvPr>
        </p:nvSpPr>
        <p:spPr/>
        <p:txBody>
          <a:bodyPr/>
          <a:lstStyle>
            <a:lvl1pPr>
              <a:defRPr/>
            </a:lvl1pPr>
          </a:lstStyle>
          <a:p>
            <a:pPr>
              <a:defRPr/>
            </a:pPr>
            <a:endParaRPr lang="es-DO"/>
          </a:p>
        </p:txBody>
      </p:sp>
      <p:sp>
        <p:nvSpPr>
          <p:cNvPr id="4" name="Slide Number Placeholder 5"/>
          <p:cNvSpPr>
            <a:spLocks noGrp="1"/>
          </p:cNvSpPr>
          <p:nvPr>
            <p:ph type="sldNum" sz="quarter" idx="12"/>
          </p:nvPr>
        </p:nvSpPr>
        <p:spPr/>
        <p:txBody>
          <a:bodyPr/>
          <a:lstStyle>
            <a:lvl1pPr>
              <a:defRPr/>
            </a:lvl1pPr>
          </a:lstStyle>
          <a:p>
            <a:pPr>
              <a:defRPr/>
            </a:pPr>
            <a:fld id="{44ABD914-3FF9-4A25-A3C7-4B39F90E0215}" type="slidenum">
              <a:rPr lang="es-DO"/>
              <a:pPr>
                <a:defRPr/>
              </a:pPr>
              <a:t>‹Nº›</a:t>
            </a:fld>
            <a:endParaRPr lang="es-D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D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4316E0-3A51-4B72-AD64-65BCF5BA0732}" type="datetimeFigureOut">
              <a:rPr lang="en-US"/>
              <a:pPr>
                <a:defRPr/>
              </a:pPr>
              <a:t>12/2/2010</a:t>
            </a:fld>
            <a:endParaRPr lang="es-DO"/>
          </a:p>
        </p:txBody>
      </p:sp>
      <p:sp>
        <p:nvSpPr>
          <p:cNvPr id="6" name="Footer Placeholder 4"/>
          <p:cNvSpPr>
            <a:spLocks noGrp="1"/>
          </p:cNvSpPr>
          <p:nvPr>
            <p:ph type="ftr" sz="quarter" idx="11"/>
          </p:nvPr>
        </p:nvSpPr>
        <p:spPr/>
        <p:txBody>
          <a:bodyPr/>
          <a:lstStyle>
            <a:lvl1pPr>
              <a:defRPr/>
            </a:lvl1pPr>
          </a:lstStyle>
          <a:p>
            <a:pPr>
              <a:defRPr/>
            </a:pPr>
            <a:endParaRPr lang="es-DO"/>
          </a:p>
        </p:txBody>
      </p:sp>
      <p:sp>
        <p:nvSpPr>
          <p:cNvPr id="7" name="Slide Number Placeholder 5"/>
          <p:cNvSpPr>
            <a:spLocks noGrp="1"/>
          </p:cNvSpPr>
          <p:nvPr>
            <p:ph type="sldNum" sz="quarter" idx="12"/>
          </p:nvPr>
        </p:nvSpPr>
        <p:spPr/>
        <p:txBody>
          <a:bodyPr/>
          <a:lstStyle>
            <a:lvl1pPr>
              <a:defRPr/>
            </a:lvl1pPr>
          </a:lstStyle>
          <a:p>
            <a:pPr>
              <a:defRPr/>
            </a:pPr>
            <a:fld id="{ADA654F7-7BB0-444B-AEBA-07534EE3D3B7}" type="slidenum">
              <a:rPr lang="es-DO"/>
              <a:pPr>
                <a:defRPr/>
              </a:pPr>
              <a:t>‹Nº›</a:t>
            </a:fld>
            <a:endParaRPr lang="es-D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D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D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5FA32B-EC93-4B39-9CFA-61F05046E520}" type="datetimeFigureOut">
              <a:rPr lang="en-US"/>
              <a:pPr>
                <a:defRPr/>
              </a:pPr>
              <a:t>12/2/2010</a:t>
            </a:fld>
            <a:endParaRPr lang="es-DO"/>
          </a:p>
        </p:txBody>
      </p:sp>
      <p:sp>
        <p:nvSpPr>
          <p:cNvPr id="6" name="Footer Placeholder 4"/>
          <p:cNvSpPr>
            <a:spLocks noGrp="1"/>
          </p:cNvSpPr>
          <p:nvPr>
            <p:ph type="ftr" sz="quarter" idx="11"/>
          </p:nvPr>
        </p:nvSpPr>
        <p:spPr/>
        <p:txBody>
          <a:bodyPr/>
          <a:lstStyle>
            <a:lvl1pPr>
              <a:defRPr/>
            </a:lvl1pPr>
          </a:lstStyle>
          <a:p>
            <a:pPr>
              <a:defRPr/>
            </a:pPr>
            <a:endParaRPr lang="es-DO"/>
          </a:p>
        </p:txBody>
      </p:sp>
      <p:sp>
        <p:nvSpPr>
          <p:cNvPr id="7" name="Slide Number Placeholder 5"/>
          <p:cNvSpPr>
            <a:spLocks noGrp="1"/>
          </p:cNvSpPr>
          <p:nvPr>
            <p:ph type="sldNum" sz="quarter" idx="12"/>
          </p:nvPr>
        </p:nvSpPr>
        <p:spPr/>
        <p:txBody>
          <a:bodyPr/>
          <a:lstStyle>
            <a:lvl1pPr>
              <a:defRPr/>
            </a:lvl1pPr>
          </a:lstStyle>
          <a:p>
            <a:pPr>
              <a:defRPr/>
            </a:pPr>
            <a:fld id="{9C3FF96C-1144-493A-8B38-CE2A98FD4110}" type="slidenum">
              <a:rPr lang="es-DO"/>
              <a:pPr>
                <a:defRPr/>
              </a:pPr>
              <a:t>‹Nº›</a:t>
            </a:fld>
            <a:endParaRPr lang="es-D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s-DO"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DO"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1650F70-0422-434B-9EB5-A3B93CD50ACF}" type="datetimeFigureOut">
              <a:rPr lang="en-US"/>
              <a:pPr>
                <a:defRPr/>
              </a:pPr>
              <a:t>12/2/2010</a:t>
            </a:fld>
            <a:endParaRPr lang="es-D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D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7C37091-4DEC-4943-879F-7473D8ADF674}" type="slidenum">
              <a:rPr lang="es-DO"/>
              <a:pPr>
                <a:defRPr/>
              </a:pPr>
              <a:t>‹Nº›</a:t>
            </a:fld>
            <a:endParaRPr lang="es-D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8" descr="DSC01059"/>
          <p:cNvPicPr>
            <a:picLocks noChangeAspect="1" noChangeArrowheads="1"/>
          </p:cNvPicPr>
          <p:nvPr/>
        </p:nvPicPr>
        <p:blipFill>
          <a:blip r:embed="rId2"/>
          <a:srcRect t="13756" b="392"/>
          <a:stretch>
            <a:fillRect/>
          </a:stretch>
        </p:blipFill>
        <p:spPr bwMode="auto">
          <a:xfrm>
            <a:off x="0" y="0"/>
            <a:ext cx="9144000" cy="6019800"/>
          </a:xfrm>
          <a:prstGeom prst="rect">
            <a:avLst/>
          </a:prstGeom>
          <a:noFill/>
          <a:ln w="9525">
            <a:noFill/>
            <a:miter lim="800000"/>
            <a:headEnd/>
            <a:tailEnd/>
          </a:ln>
        </p:spPr>
      </p:pic>
      <p:sp>
        <p:nvSpPr>
          <p:cNvPr id="3" name="TextBox 2"/>
          <p:cNvSpPr txBox="1"/>
          <p:nvPr/>
        </p:nvSpPr>
        <p:spPr>
          <a:xfrm>
            <a:off x="2681326" y="2893943"/>
            <a:ext cx="6391268" cy="1354218"/>
          </a:xfrm>
          <a:prstGeom prst="rect">
            <a:avLst/>
          </a:prstGeom>
          <a:noFill/>
          <a:effectLst/>
        </p:spPr>
        <p:txBody>
          <a:bodyPr>
            <a:spAutoFit/>
          </a:bodyPr>
          <a:lstStyle/>
          <a:p>
            <a:pPr algn="ctr" fontAlgn="auto">
              <a:spcBef>
                <a:spcPts val="0"/>
              </a:spcBef>
              <a:spcAft>
                <a:spcPts val="0"/>
              </a:spcAft>
              <a:defRPr/>
            </a:pPr>
            <a:r>
              <a:rPr lang="es-DO"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Berlin Sans FB" pitchFamily="34" charset="0"/>
              </a:rPr>
              <a:t>POLITICAS DE TRANSPORTE PUBLICO EN SANTO DOMINGO</a:t>
            </a:r>
          </a:p>
          <a:p>
            <a:pPr algn="ctr" fontAlgn="auto">
              <a:spcBef>
                <a:spcPts val="0"/>
              </a:spcBef>
              <a:spcAft>
                <a:spcPts val="0"/>
              </a:spcAft>
              <a:defRPr/>
            </a:pPr>
            <a:r>
              <a:rPr lang="es-DO" b="1" dirty="0">
                <a:solidFill>
                  <a:schemeClr val="bg1"/>
                </a:solidFill>
                <a:latin typeface="Berlin Sans FB" pitchFamily="34" charset="0"/>
              </a:rPr>
              <a:t>COORDINACION CON EL ORDENAMIENTO TERRITORIAL</a:t>
            </a:r>
          </a:p>
        </p:txBody>
      </p:sp>
      <p:cxnSp>
        <p:nvCxnSpPr>
          <p:cNvPr id="4" name="Straight Connector 3"/>
          <p:cNvCxnSpPr/>
          <p:nvPr/>
        </p:nvCxnSpPr>
        <p:spPr>
          <a:xfrm>
            <a:off x="0" y="2781300"/>
            <a:ext cx="9144000"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0" y="5013325"/>
            <a:ext cx="9144000"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a:spLocks noChangeArrowheads="1"/>
          </p:cNvSpPr>
          <p:nvPr/>
        </p:nvSpPr>
        <p:spPr bwMode="auto">
          <a:xfrm>
            <a:off x="5638800" y="5202238"/>
            <a:ext cx="3505200" cy="584200"/>
          </a:xfrm>
          <a:prstGeom prst="rect">
            <a:avLst/>
          </a:prstGeom>
          <a:noFill/>
          <a:ln w="9525">
            <a:noFill/>
            <a:miter lim="800000"/>
            <a:headEnd/>
            <a:tailEnd/>
          </a:ln>
        </p:spPr>
        <p:txBody>
          <a:bodyPr>
            <a:spAutoFit/>
          </a:bodyPr>
          <a:lstStyle/>
          <a:p>
            <a:pPr algn="r"/>
            <a:r>
              <a:rPr lang="es-DO" sz="1600" b="1">
                <a:solidFill>
                  <a:schemeClr val="bg1"/>
                </a:solidFill>
                <a:cs typeface="Arial" charset="0"/>
              </a:rPr>
              <a:t>Ing. Leonel Carrasco</a:t>
            </a:r>
          </a:p>
          <a:p>
            <a:pPr algn="r"/>
            <a:r>
              <a:rPr lang="es-DO" sz="1600" b="1">
                <a:solidFill>
                  <a:schemeClr val="bg1"/>
                </a:solidFill>
                <a:cs typeface="Arial" charset="0"/>
              </a:rPr>
              <a:t>Noviembre 2010</a:t>
            </a:r>
          </a:p>
        </p:txBody>
      </p:sp>
      <p:pic>
        <p:nvPicPr>
          <p:cNvPr id="7" name="13 Imagen" descr="SDMsubwayLogo copy.png"/>
          <p:cNvPicPr>
            <a:picLocks noChangeAspect="1"/>
          </p:cNvPicPr>
          <p:nvPr/>
        </p:nvPicPr>
        <p:blipFill>
          <a:blip r:embed="rId3"/>
          <a:srcRect b="24254"/>
          <a:stretch>
            <a:fillRect/>
          </a:stretch>
        </p:blipFill>
        <p:spPr>
          <a:xfrm>
            <a:off x="-28575" y="2643188"/>
            <a:ext cx="2743200" cy="3121025"/>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1033386" y="71414"/>
            <a:ext cx="7039076" cy="861774"/>
          </a:xfrm>
          <a:prstGeom prst="rect">
            <a:avLst/>
          </a:prstGeom>
          <a:noFill/>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es-DO"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lin Sans FB" pitchFamily="34" charset="0"/>
              </a:rPr>
              <a:t>OPRET</a:t>
            </a:r>
          </a:p>
          <a:p>
            <a:pPr algn="ctr" fontAlgn="auto">
              <a:spcBef>
                <a:spcPts val="0"/>
              </a:spcBef>
              <a:spcAft>
                <a:spcPts val="0"/>
              </a:spcAft>
              <a:defRPr/>
            </a:pPr>
            <a:r>
              <a:rPr lang="es-DO" b="1" dirty="0">
                <a:solidFill>
                  <a:schemeClr val="bg1"/>
                </a:solidFill>
                <a:latin typeface="Berlin Sans FB" pitchFamily="34" charset="0"/>
              </a:rPr>
              <a:t>OFICINA PARA EL REORDENAMIENTO DEL TRANSPORTE</a:t>
            </a:r>
          </a:p>
        </p:txBody>
      </p:sp>
      <p:sp>
        <p:nvSpPr>
          <p:cNvPr id="10" name="Rounded Rectangle 9"/>
          <p:cNvSpPr/>
          <p:nvPr/>
        </p:nvSpPr>
        <p:spPr>
          <a:xfrm>
            <a:off x="0" y="6019800"/>
            <a:ext cx="9144000" cy="838200"/>
          </a:xfrm>
          <a:prstGeom prst="roundRect">
            <a:avLst>
              <a:gd name="adj" fmla="val 0"/>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pic>
        <p:nvPicPr>
          <p:cNvPr id="11" name="4 Imagen" descr="SDMsubwayLogo copy.png"/>
          <p:cNvPicPr>
            <a:picLocks noChangeAspect="1"/>
          </p:cNvPicPr>
          <p:nvPr/>
        </p:nvPicPr>
        <p:blipFill>
          <a:blip r:embed="rId3"/>
          <a:srcRect b="7691"/>
          <a:stretch>
            <a:fillRect/>
          </a:stretch>
        </p:blipFill>
        <p:spPr>
          <a:xfrm>
            <a:off x="5780088" y="6062663"/>
            <a:ext cx="506412" cy="704850"/>
          </a:xfrm>
          <a:prstGeom prst="rect">
            <a:avLst/>
          </a:prstGeom>
          <a:effectLst>
            <a:outerShdw blurRad="50800" dist="38100" dir="2700000" algn="tl" rotWithShape="0">
              <a:prstClr val="black">
                <a:alpha val="40000"/>
              </a:prstClr>
            </a:outerShdw>
          </a:effectLst>
        </p:spPr>
      </p:pic>
      <p:sp>
        <p:nvSpPr>
          <p:cNvPr id="12" name="Rounded Rectangle 11"/>
          <p:cNvSpPr/>
          <p:nvPr/>
        </p:nvSpPr>
        <p:spPr>
          <a:xfrm>
            <a:off x="6357938" y="6018213"/>
            <a:ext cx="1143000" cy="782637"/>
          </a:xfrm>
          <a:prstGeom prst="roundRect">
            <a:avLst>
              <a:gd name="adj" fmla="val 27056"/>
            </a:avLst>
          </a:prstGeom>
          <a:solidFill>
            <a:schemeClr val="accent3">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13" name="Rounded Rectangle 12"/>
          <p:cNvSpPr/>
          <p:nvPr/>
        </p:nvSpPr>
        <p:spPr>
          <a:xfrm>
            <a:off x="6572250" y="6019800"/>
            <a:ext cx="1143000" cy="784225"/>
          </a:xfrm>
          <a:prstGeom prst="roundRect">
            <a:avLst>
              <a:gd name="adj" fmla="val 27056"/>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grpSp>
        <p:nvGrpSpPr>
          <p:cNvPr id="14348" name="Group 13"/>
          <p:cNvGrpSpPr>
            <a:grpSpLocks/>
          </p:cNvGrpSpPr>
          <p:nvPr/>
        </p:nvGrpSpPr>
        <p:grpSpPr bwMode="auto">
          <a:xfrm>
            <a:off x="6764338" y="6019800"/>
            <a:ext cx="2379662" cy="784225"/>
            <a:chOff x="5500694" y="3714752"/>
            <a:chExt cx="2378952" cy="783655"/>
          </a:xfrm>
        </p:grpSpPr>
        <p:sp>
          <p:nvSpPr>
            <p:cNvPr id="15" name="Rounded Rectangle 14"/>
            <p:cNvSpPr/>
            <p:nvPr/>
          </p:nvSpPr>
          <p:spPr>
            <a:xfrm>
              <a:off x="5500694" y="3714752"/>
              <a:ext cx="2378952" cy="783655"/>
            </a:xfrm>
            <a:prstGeom prst="roundRect">
              <a:avLst>
                <a:gd name="adj" fmla="val 270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pic>
          <p:nvPicPr>
            <p:cNvPr id="14351" name="Picture 6" descr="http://www.vialibre-ffe.com/images/image/4583_alamys.jpg"/>
            <p:cNvPicPr>
              <a:picLocks noChangeAspect="1" noChangeArrowheads="1"/>
            </p:cNvPicPr>
            <p:nvPr/>
          </p:nvPicPr>
          <p:blipFill>
            <a:blip r:embed="rId4"/>
            <a:srcRect l="6551" t="5814" r="11571"/>
            <a:stretch>
              <a:fillRect/>
            </a:stretch>
          </p:blipFill>
          <p:spPr bwMode="auto">
            <a:xfrm>
              <a:off x="7117703" y="3759024"/>
              <a:ext cx="699692" cy="731067"/>
            </a:xfrm>
            <a:prstGeom prst="rect">
              <a:avLst/>
            </a:prstGeom>
            <a:noFill/>
            <a:ln w="9525">
              <a:noFill/>
              <a:miter lim="800000"/>
              <a:headEnd/>
              <a:tailEnd/>
            </a:ln>
          </p:spPr>
        </p:pic>
        <p:sp>
          <p:nvSpPr>
            <p:cNvPr id="17" name="Rounded Rectangle 16"/>
            <p:cNvSpPr/>
            <p:nvPr/>
          </p:nvSpPr>
          <p:spPr>
            <a:xfrm>
              <a:off x="5500694" y="3714752"/>
              <a:ext cx="2378952" cy="783655"/>
            </a:xfrm>
            <a:prstGeom prst="roundRect">
              <a:avLst>
                <a:gd name="adj" fmla="val 2705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pic>
          <p:nvPicPr>
            <p:cNvPr id="14353" name="Picture 2"/>
            <p:cNvPicPr>
              <a:picLocks noChangeAspect="1" noChangeArrowheads="1"/>
            </p:cNvPicPr>
            <p:nvPr/>
          </p:nvPicPr>
          <p:blipFill>
            <a:blip r:embed="rId5"/>
            <a:srcRect l="21973" t="52734" r="49263" b="39453"/>
            <a:stretch>
              <a:fillRect/>
            </a:stretch>
          </p:blipFill>
          <p:spPr bwMode="auto">
            <a:xfrm>
              <a:off x="5584657" y="3937806"/>
              <a:ext cx="1511335" cy="307864"/>
            </a:xfrm>
            <a:prstGeom prst="rect">
              <a:avLst/>
            </a:prstGeom>
            <a:noFill/>
            <a:ln w="9525">
              <a:noFill/>
              <a:miter lim="800000"/>
              <a:headEnd/>
              <a:tailEnd/>
            </a:ln>
          </p:spPr>
        </p:pic>
      </p:grpSp>
      <p:sp>
        <p:nvSpPr>
          <p:cNvPr id="19" name="Rectangle 18"/>
          <p:cNvSpPr/>
          <p:nvPr/>
        </p:nvSpPr>
        <p:spPr>
          <a:xfrm>
            <a:off x="7043738" y="6519863"/>
            <a:ext cx="1209675" cy="307975"/>
          </a:xfrm>
          <a:prstGeom prst="rect">
            <a:avLst/>
          </a:prstGeom>
        </p:spPr>
        <p:txBody>
          <a:bodyPr>
            <a:spAutoFit/>
          </a:bodyPr>
          <a:lstStyle/>
          <a:p>
            <a:pPr algn="ctr" fontAlgn="auto">
              <a:spcBef>
                <a:spcPts val="0"/>
              </a:spcBef>
              <a:spcAft>
                <a:spcPts val="0"/>
              </a:spcAft>
              <a:defRPr/>
            </a:pPr>
            <a:r>
              <a:rPr lang="es-DO" sz="1400" b="1" dirty="0">
                <a:solidFill>
                  <a:schemeClr val="tx1">
                    <a:lumMod val="65000"/>
                    <a:lumOff val="35000"/>
                  </a:schemeClr>
                </a:solidFill>
                <a:latin typeface="Arial" pitchFamily="34" charset="0"/>
                <a:cs typeface="Arial" pitchFamily="34" charset="0"/>
              </a:rPr>
              <a:t>Valencia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par>
                          <p:cTn id="12" fill="hold">
                            <p:stCondLst>
                              <p:cond delay="500"/>
                            </p:stCondLst>
                            <p:childTnLst>
                              <p:par>
                                <p:cTn id="13" presetID="54" presetClass="entr" presetSubtype="0" accel="10000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strVal val="#ppt_w*0.05"/>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anim calcmode="lin" valueType="num">
                                      <p:cBhvr>
                                        <p:cTn id="17" dur="500" fill="hold"/>
                                        <p:tgtEl>
                                          <p:spTgt spid="5"/>
                                        </p:tgtEl>
                                        <p:attrNameLst>
                                          <p:attrName>ppt_x</p:attrName>
                                        </p:attrNameLst>
                                      </p:cBhvr>
                                      <p:tavLst>
                                        <p:tav tm="0">
                                          <p:val>
                                            <p:strVal val="#ppt_x-.2"/>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Effect transition="in" filter="fade">
                                      <p:cBhvr>
                                        <p:cTn id="19" dur="500"/>
                                        <p:tgtEl>
                                          <p:spTgt spid="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336"/>
          <p:cNvGrpSpPr>
            <a:grpSpLocks/>
          </p:cNvGrpSpPr>
          <p:nvPr/>
        </p:nvGrpSpPr>
        <p:grpSpPr bwMode="auto">
          <a:xfrm>
            <a:off x="762000" y="1500188"/>
            <a:ext cx="7953375" cy="4229100"/>
            <a:chOff x="533400" y="1638300"/>
            <a:chExt cx="7953375" cy="4229100"/>
          </a:xfrm>
        </p:grpSpPr>
        <p:grpSp>
          <p:nvGrpSpPr>
            <p:cNvPr id="28676" name="Group 4"/>
            <p:cNvGrpSpPr>
              <a:grpSpLocks/>
            </p:cNvGrpSpPr>
            <p:nvPr/>
          </p:nvGrpSpPr>
          <p:grpSpPr bwMode="auto">
            <a:xfrm>
              <a:off x="533400" y="1638300"/>
              <a:ext cx="7953375" cy="4229100"/>
              <a:chOff x="288" y="1026"/>
              <a:chExt cx="5353" cy="2763"/>
            </a:xfrm>
          </p:grpSpPr>
          <p:grpSp>
            <p:nvGrpSpPr>
              <p:cNvPr id="28764" name="Group 5"/>
              <p:cNvGrpSpPr>
                <a:grpSpLocks/>
              </p:cNvGrpSpPr>
              <p:nvPr/>
            </p:nvGrpSpPr>
            <p:grpSpPr bwMode="auto">
              <a:xfrm>
                <a:off x="288" y="1026"/>
                <a:ext cx="5353" cy="2763"/>
                <a:chOff x="288" y="1069"/>
                <a:chExt cx="5353" cy="2763"/>
              </a:xfrm>
            </p:grpSpPr>
            <p:grpSp>
              <p:nvGrpSpPr>
                <p:cNvPr id="28771" name="Group 6"/>
                <p:cNvGrpSpPr>
                  <a:grpSpLocks/>
                </p:cNvGrpSpPr>
                <p:nvPr/>
              </p:nvGrpSpPr>
              <p:grpSpPr bwMode="auto">
                <a:xfrm>
                  <a:off x="288" y="1069"/>
                  <a:ext cx="5184" cy="2763"/>
                  <a:chOff x="288" y="1069"/>
                  <a:chExt cx="5184" cy="2763"/>
                </a:xfrm>
              </p:grpSpPr>
              <p:pic>
                <p:nvPicPr>
                  <p:cNvPr id="200" name="Picture 7" descr="Mapa Sto dgo"/>
                  <p:cNvPicPr>
                    <a:picLocks noChangeAspect="1" noChangeArrowheads="1"/>
                  </p:cNvPicPr>
                  <p:nvPr/>
                </p:nvPicPr>
                <p:blipFill>
                  <a:blip r:embed="rId3" cstate="print">
                    <a:duotone>
                      <a:schemeClr val="accent4">
                        <a:shade val="45000"/>
                        <a:satMod val="135000"/>
                      </a:schemeClr>
                      <a:prstClr val="white"/>
                    </a:duotone>
                  </a:blip>
                  <a:srcRect l="4269" t="3854" r="5730" b="5107"/>
                  <a:stretch>
                    <a:fillRect/>
                  </a:stretch>
                </p:blipFill>
                <p:spPr bwMode="auto">
                  <a:xfrm>
                    <a:off x="288" y="1069"/>
                    <a:ext cx="5184" cy="2763"/>
                  </a:xfrm>
                  <a:prstGeom prst="rect">
                    <a:avLst/>
                  </a:prstGeom>
                  <a:noFill/>
                  <a:ln w="28575">
                    <a:solidFill>
                      <a:schemeClr val="accent2"/>
                    </a:solidFill>
                    <a:miter lim="800000"/>
                    <a:headEnd/>
                    <a:tailEnd/>
                  </a:ln>
                  <a:effectLst>
                    <a:outerShdw dist="107763" dir="8100000" algn="ctr" rotWithShape="0">
                      <a:srgbClr val="808080">
                        <a:alpha val="50000"/>
                      </a:srgbClr>
                    </a:outerShdw>
                  </a:effectLst>
                </p:spPr>
              </p:pic>
              <p:grpSp>
                <p:nvGrpSpPr>
                  <p:cNvPr id="28788" name="Group 8"/>
                  <p:cNvGrpSpPr>
                    <a:grpSpLocks/>
                  </p:cNvGrpSpPr>
                  <p:nvPr/>
                </p:nvGrpSpPr>
                <p:grpSpPr bwMode="auto">
                  <a:xfrm>
                    <a:off x="824" y="1345"/>
                    <a:ext cx="650" cy="339"/>
                    <a:chOff x="824" y="1345"/>
                    <a:chExt cx="650" cy="339"/>
                  </a:xfrm>
                </p:grpSpPr>
                <p:sp>
                  <p:nvSpPr>
                    <p:cNvPr id="28789" name="Line 9"/>
                    <p:cNvSpPr>
                      <a:spLocks noChangeShapeType="1"/>
                    </p:cNvSpPr>
                    <p:nvPr/>
                  </p:nvSpPr>
                  <p:spPr bwMode="auto">
                    <a:xfrm flipH="1">
                      <a:off x="934" y="1460"/>
                      <a:ext cx="132" cy="224"/>
                    </a:xfrm>
                    <a:prstGeom prst="line">
                      <a:avLst/>
                    </a:prstGeom>
                    <a:noFill/>
                    <a:ln w="9525">
                      <a:solidFill>
                        <a:schemeClr val="tx1"/>
                      </a:solidFill>
                      <a:round/>
                      <a:headEnd type="triangle" w="med" len="med"/>
                      <a:tailEnd type="triangle" w="med" len="med"/>
                    </a:ln>
                  </p:spPr>
                  <p:txBody>
                    <a:bodyPr/>
                    <a:lstStyle/>
                    <a:p>
                      <a:endParaRPr lang="es-ES"/>
                    </a:p>
                  </p:txBody>
                </p:sp>
                <p:sp>
                  <p:nvSpPr>
                    <p:cNvPr id="28790" name="Text Box 10"/>
                    <p:cNvSpPr txBox="1">
                      <a:spLocks noChangeArrowheads="1"/>
                    </p:cNvSpPr>
                    <p:nvPr/>
                  </p:nvSpPr>
                  <p:spPr bwMode="auto">
                    <a:xfrm>
                      <a:off x="824" y="1345"/>
                      <a:ext cx="650" cy="156"/>
                    </a:xfrm>
                    <a:prstGeom prst="rect">
                      <a:avLst/>
                    </a:prstGeom>
                    <a:noFill/>
                    <a:ln w="9525">
                      <a:noFill/>
                      <a:miter lim="800000"/>
                      <a:headEnd/>
                      <a:tailEnd/>
                    </a:ln>
                  </p:spPr>
                  <p:txBody>
                    <a:bodyPr wrap="none" lIns="101858" tIns="50929" rIns="101858" bIns="50929">
                      <a:spAutoFit/>
                    </a:bodyPr>
                    <a:lstStyle/>
                    <a:p>
                      <a:pPr defTabSz="1019175"/>
                      <a:r>
                        <a:rPr lang="en-US" sz="900" b="1">
                          <a:latin typeface="Arial Unicode MS" pitchFamily="34" charset="-128"/>
                        </a:rPr>
                        <a:t>AUT. DUARTE</a:t>
                      </a:r>
                    </a:p>
                  </p:txBody>
                </p:sp>
              </p:grpSp>
            </p:grpSp>
            <p:grpSp>
              <p:nvGrpSpPr>
                <p:cNvPr id="28772" name="Group 11"/>
                <p:cNvGrpSpPr>
                  <a:grpSpLocks/>
                </p:cNvGrpSpPr>
                <p:nvPr/>
              </p:nvGrpSpPr>
              <p:grpSpPr bwMode="auto">
                <a:xfrm>
                  <a:off x="300" y="1077"/>
                  <a:ext cx="5341" cy="2248"/>
                  <a:chOff x="300" y="1077"/>
                  <a:chExt cx="5341" cy="2248"/>
                </a:xfrm>
              </p:grpSpPr>
              <p:sp>
                <p:nvSpPr>
                  <p:cNvPr id="28773" name="Text Box 12"/>
                  <p:cNvSpPr txBox="1">
                    <a:spLocks noChangeArrowheads="1"/>
                  </p:cNvSpPr>
                  <p:nvPr/>
                </p:nvSpPr>
                <p:spPr bwMode="auto">
                  <a:xfrm>
                    <a:off x="300" y="1104"/>
                    <a:ext cx="1099" cy="196"/>
                  </a:xfrm>
                  <a:prstGeom prst="rect">
                    <a:avLst/>
                  </a:prstGeom>
                  <a:noFill/>
                  <a:ln w="9525">
                    <a:noFill/>
                    <a:miter lim="800000"/>
                    <a:headEnd/>
                    <a:tailEnd/>
                  </a:ln>
                </p:spPr>
                <p:txBody>
                  <a:bodyPr wrap="none" lIns="101858" tIns="50929" rIns="101858" bIns="50929">
                    <a:spAutoFit/>
                  </a:bodyPr>
                  <a:lstStyle/>
                  <a:p>
                    <a:pPr defTabSz="1019175"/>
                    <a:r>
                      <a:rPr lang="en-US" sz="1300" b="1">
                        <a:solidFill>
                          <a:srgbClr val="000099"/>
                        </a:solidFill>
                        <a:latin typeface="Arial Unicode MS" pitchFamily="34" charset="-128"/>
                      </a:rPr>
                      <a:t>LOS ALCARRIZOS</a:t>
                    </a:r>
                  </a:p>
                </p:txBody>
              </p:sp>
              <p:grpSp>
                <p:nvGrpSpPr>
                  <p:cNvPr id="28774" name="Group 13"/>
                  <p:cNvGrpSpPr>
                    <a:grpSpLocks/>
                  </p:cNvGrpSpPr>
                  <p:nvPr/>
                </p:nvGrpSpPr>
                <p:grpSpPr bwMode="auto">
                  <a:xfrm>
                    <a:off x="2131" y="1780"/>
                    <a:ext cx="1056" cy="362"/>
                    <a:chOff x="2131" y="1780"/>
                    <a:chExt cx="1056" cy="362"/>
                  </a:xfrm>
                </p:grpSpPr>
                <p:sp>
                  <p:nvSpPr>
                    <p:cNvPr id="28785" name="Line 14"/>
                    <p:cNvSpPr>
                      <a:spLocks noChangeShapeType="1"/>
                    </p:cNvSpPr>
                    <p:nvPr/>
                  </p:nvSpPr>
                  <p:spPr bwMode="auto">
                    <a:xfrm>
                      <a:off x="2980" y="1974"/>
                      <a:ext cx="192" cy="168"/>
                    </a:xfrm>
                    <a:prstGeom prst="line">
                      <a:avLst/>
                    </a:prstGeom>
                    <a:noFill/>
                    <a:ln w="9525">
                      <a:solidFill>
                        <a:schemeClr val="tx1"/>
                      </a:solidFill>
                      <a:round/>
                      <a:headEnd type="triangle" w="med" len="med"/>
                      <a:tailEnd type="triangle" w="med" len="med"/>
                    </a:ln>
                  </p:spPr>
                  <p:txBody>
                    <a:bodyPr/>
                    <a:lstStyle/>
                    <a:p>
                      <a:endParaRPr lang="es-ES"/>
                    </a:p>
                  </p:txBody>
                </p:sp>
                <p:sp>
                  <p:nvSpPr>
                    <p:cNvPr id="28786" name="Text Box 15"/>
                    <p:cNvSpPr txBox="1">
                      <a:spLocks noChangeArrowheads="1"/>
                    </p:cNvSpPr>
                    <p:nvPr/>
                  </p:nvSpPr>
                  <p:spPr bwMode="auto">
                    <a:xfrm>
                      <a:off x="2131" y="1780"/>
                      <a:ext cx="1056" cy="245"/>
                    </a:xfrm>
                    <a:prstGeom prst="rect">
                      <a:avLst/>
                    </a:prstGeom>
                    <a:noFill/>
                    <a:ln w="9525">
                      <a:noFill/>
                      <a:miter lim="800000"/>
                      <a:headEnd/>
                      <a:tailEnd/>
                    </a:ln>
                  </p:spPr>
                  <p:txBody>
                    <a:bodyPr wrap="none" lIns="101858" tIns="50929" rIns="101858" bIns="50929">
                      <a:spAutoFit/>
                    </a:bodyPr>
                    <a:lstStyle/>
                    <a:p>
                      <a:pPr defTabSz="1019175"/>
                      <a:r>
                        <a:rPr lang="en-US" sz="900" b="1">
                          <a:latin typeface="Arial Unicode MS" pitchFamily="34" charset="-128"/>
                        </a:rPr>
                        <a:t>- AV. MÁXIMO GÓMEZ</a:t>
                      </a:r>
                    </a:p>
                    <a:p>
                      <a:pPr defTabSz="1019175"/>
                      <a:r>
                        <a:rPr lang="en-US" sz="900" b="1">
                          <a:latin typeface="Arial Unicode MS" pitchFamily="34" charset="-128"/>
                        </a:rPr>
                        <a:t>- AV. CORREA Y CIDRÓN</a:t>
                      </a:r>
                    </a:p>
                  </p:txBody>
                </p:sp>
              </p:grpSp>
              <p:grpSp>
                <p:nvGrpSpPr>
                  <p:cNvPr id="28775" name="Group 18"/>
                  <p:cNvGrpSpPr>
                    <a:grpSpLocks/>
                  </p:cNvGrpSpPr>
                  <p:nvPr/>
                </p:nvGrpSpPr>
                <p:grpSpPr bwMode="auto">
                  <a:xfrm>
                    <a:off x="3336" y="1394"/>
                    <a:ext cx="1025" cy="268"/>
                    <a:chOff x="3336" y="1394"/>
                    <a:chExt cx="1025" cy="268"/>
                  </a:xfrm>
                </p:grpSpPr>
                <p:sp>
                  <p:nvSpPr>
                    <p:cNvPr id="28783" name="Line 17"/>
                    <p:cNvSpPr>
                      <a:spLocks noChangeShapeType="1"/>
                    </p:cNvSpPr>
                    <p:nvPr/>
                  </p:nvSpPr>
                  <p:spPr bwMode="auto">
                    <a:xfrm flipH="1">
                      <a:off x="3336" y="1512"/>
                      <a:ext cx="328" cy="150"/>
                    </a:xfrm>
                    <a:prstGeom prst="line">
                      <a:avLst/>
                    </a:prstGeom>
                    <a:noFill/>
                    <a:ln w="9525">
                      <a:solidFill>
                        <a:schemeClr val="tx1"/>
                      </a:solidFill>
                      <a:round/>
                      <a:headEnd type="triangle" w="med" len="med"/>
                      <a:tailEnd type="triangle" w="med" len="med"/>
                    </a:ln>
                  </p:spPr>
                  <p:txBody>
                    <a:bodyPr/>
                    <a:lstStyle/>
                    <a:p>
                      <a:endParaRPr lang="es-ES"/>
                    </a:p>
                  </p:txBody>
                </p:sp>
                <p:sp>
                  <p:nvSpPr>
                    <p:cNvPr id="28784" name="Text Box 18"/>
                    <p:cNvSpPr txBox="1">
                      <a:spLocks noChangeArrowheads="1"/>
                    </p:cNvSpPr>
                    <p:nvPr/>
                  </p:nvSpPr>
                  <p:spPr bwMode="auto">
                    <a:xfrm>
                      <a:off x="3643" y="1394"/>
                      <a:ext cx="718" cy="245"/>
                    </a:xfrm>
                    <a:prstGeom prst="rect">
                      <a:avLst/>
                    </a:prstGeom>
                    <a:noFill/>
                    <a:ln w="9525">
                      <a:noFill/>
                      <a:miter lim="800000"/>
                      <a:headEnd/>
                      <a:tailEnd/>
                    </a:ln>
                  </p:spPr>
                  <p:txBody>
                    <a:bodyPr wrap="none" lIns="101858" tIns="50929" rIns="101858" bIns="50929">
                      <a:spAutoFit/>
                    </a:bodyPr>
                    <a:lstStyle/>
                    <a:p>
                      <a:pPr defTabSz="1019175"/>
                      <a:r>
                        <a:rPr lang="en-US" sz="900" b="1">
                          <a:latin typeface="Arial Unicode MS" pitchFamily="34" charset="-128"/>
                        </a:rPr>
                        <a:t>AV. HERMANAS</a:t>
                      </a:r>
                    </a:p>
                    <a:p>
                      <a:pPr defTabSz="1019175"/>
                      <a:r>
                        <a:rPr lang="en-US" sz="900" b="1">
                          <a:latin typeface="Arial Unicode MS" pitchFamily="34" charset="-128"/>
                        </a:rPr>
                        <a:t>MIRABAL</a:t>
                      </a:r>
                    </a:p>
                  </p:txBody>
                </p:sp>
              </p:grpSp>
              <p:sp>
                <p:nvSpPr>
                  <p:cNvPr id="28776" name="Text Box 19"/>
                  <p:cNvSpPr txBox="1">
                    <a:spLocks noChangeArrowheads="1"/>
                  </p:cNvSpPr>
                  <p:nvPr/>
                </p:nvSpPr>
                <p:spPr bwMode="auto">
                  <a:xfrm>
                    <a:off x="3818" y="1077"/>
                    <a:ext cx="835" cy="196"/>
                  </a:xfrm>
                  <a:prstGeom prst="rect">
                    <a:avLst/>
                  </a:prstGeom>
                  <a:noFill/>
                  <a:ln w="9525">
                    <a:noFill/>
                    <a:miter lim="800000"/>
                    <a:headEnd/>
                    <a:tailEnd/>
                  </a:ln>
                </p:spPr>
                <p:txBody>
                  <a:bodyPr wrap="none" lIns="101858" tIns="50929" rIns="101858" bIns="50929">
                    <a:spAutoFit/>
                  </a:bodyPr>
                  <a:lstStyle/>
                  <a:p>
                    <a:pPr defTabSz="1019175"/>
                    <a:r>
                      <a:rPr lang="en-US" sz="1300" b="1">
                        <a:solidFill>
                          <a:srgbClr val="000099"/>
                        </a:solidFill>
                        <a:latin typeface="Arial Unicode MS" pitchFamily="34" charset="-128"/>
                      </a:rPr>
                      <a:t>VILLA MELLA</a:t>
                    </a:r>
                  </a:p>
                </p:txBody>
              </p:sp>
              <p:sp>
                <p:nvSpPr>
                  <p:cNvPr id="28777" name="Text Box 20"/>
                  <p:cNvSpPr txBox="1">
                    <a:spLocks noChangeArrowheads="1"/>
                  </p:cNvSpPr>
                  <p:nvPr/>
                </p:nvSpPr>
                <p:spPr bwMode="auto">
                  <a:xfrm>
                    <a:off x="3516" y="3086"/>
                    <a:ext cx="859" cy="156"/>
                  </a:xfrm>
                  <a:prstGeom prst="rect">
                    <a:avLst/>
                  </a:prstGeom>
                  <a:noFill/>
                  <a:ln w="9525">
                    <a:noFill/>
                    <a:miter lim="800000"/>
                    <a:headEnd/>
                    <a:tailEnd/>
                  </a:ln>
                </p:spPr>
                <p:txBody>
                  <a:bodyPr wrap="none" lIns="101858" tIns="50929" rIns="101858" bIns="50929">
                    <a:spAutoFit/>
                  </a:bodyPr>
                  <a:lstStyle/>
                  <a:p>
                    <a:pPr defTabSz="1019175"/>
                    <a:r>
                      <a:rPr lang="en-US" sz="900" b="1">
                        <a:latin typeface="Arial Unicode MS" pitchFamily="34" charset="-128"/>
                      </a:rPr>
                      <a:t>CASCO HISTÓRICO</a:t>
                    </a:r>
                  </a:p>
                </p:txBody>
              </p:sp>
              <p:grpSp>
                <p:nvGrpSpPr>
                  <p:cNvPr id="28778" name="Group 21"/>
                  <p:cNvGrpSpPr>
                    <a:grpSpLocks/>
                  </p:cNvGrpSpPr>
                  <p:nvPr/>
                </p:nvGrpSpPr>
                <p:grpSpPr bwMode="auto">
                  <a:xfrm>
                    <a:off x="4846" y="2178"/>
                    <a:ext cx="795" cy="200"/>
                    <a:chOff x="4846" y="2178"/>
                    <a:chExt cx="795" cy="200"/>
                  </a:xfrm>
                </p:grpSpPr>
                <p:sp>
                  <p:nvSpPr>
                    <p:cNvPr id="28781" name="Line 22"/>
                    <p:cNvSpPr>
                      <a:spLocks noChangeShapeType="1"/>
                    </p:cNvSpPr>
                    <p:nvPr/>
                  </p:nvSpPr>
                  <p:spPr bwMode="auto">
                    <a:xfrm flipH="1">
                      <a:off x="4858" y="2270"/>
                      <a:ext cx="290" cy="108"/>
                    </a:xfrm>
                    <a:prstGeom prst="line">
                      <a:avLst/>
                    </a:prstGeom>
                    <a:noFill/>
                    <a:ln w="9525">
                      <a:solidFill>
                        <a:schemeClr val="tx1"/>
                      </a:solidFill>
                      <a:round/>
                      <a:headEnd type="triangle" w="med" len="med"/>
                      <a:tailEnd type="triangle" w="med" len="med"/>
                    </a:ln>
                  </p:spPr>
                  <p:txBody>
                    <a:bodyPr/>
                    <a:lstStyle/>
                    <a:p>
                      <a:endParaRPr lang="es-ES"/>
                    </a:p>
                  </p:txBody>
                </p:sp>
                <p:sp>
                  <p:nvSpPr>
                    <p:cNvPr id="28782" name="Text Box 23"/>
                    <p:cNvSpPr txBox="1">
                      <a:spLocks noChangeArrowheads="1"/>
                    </p:cNvSpPr>
                    <p:nvPr/>
                  </p:nvSpPr>
                  <p:spPr bwMode="auto">
                    <a:xfrm>
                      <a:off x="4846" y="2178"/>
                      <a:ext cx="795" cy="155"/>
                    </a:xfrm>
                    <a:prstGeom prst="rect">
                      <a:avLst/>
                    </a:prstGeom>
                    <a:noFill/>
                    <a:ln w="9525">
                      <a:noFill/>
                      <a:miter lim="800000"/>
                      <a:headEnd/>
                      <a:tailEnd/>
                    </a:ln>
                  </p:spPr>
                  <p:txBody>
                    <a:bodyPr wrap="none" lIns="101858" tIns="50929" rIns="101858" bIns="50929">
                      <a:spAutoFit/>
                    </a:bodyPr>
                    <a:lstStyle/>
                    <a:p>
                      <a:pPr defTabSz="1019175"/>
                      <a:r>
                        <a:rPr lang="en-US" sz="900" b="1">
                          <a:latin typeface="Arial Unicode MS" pitchFamily="34" charset="-128"/>
                        </a:rPr>
                        <a:t>AV. SAN VICENTE</a:t>
                      </a:r>
                    </a:p>
                  </p:txBody>
                </p:sp>
              </p:grpSp>
              <p:sp>
                <p:nvSpPr>
                  <p:cNvPr id="28779" name="Text Box 27"/>
                  <p:cNvSpPr txBox="1">
                    <a:spLocks noChangeArrowheads="1"/>
                  </p:cNvSpPr>
                  <p:nvPr/>
                </p:nvSpPr>
                <p:spPr bwMode="auto">
                  <a:xfrm>
                    <a:off x="4682" y="1569"/>
                    <a:ext cx="668" cy="196"/>
                  </a:xfrm>
                  <a:prstGeom prst="rect">
                    <a:avLst/>
                  </a:prstGeom>
                  <a:noFill/>
                  <a:ln w="9525">
                    <a:noFill/>
                    <a:miter lim="800000"/>
                    <a:headEnd/>
                    <a:tailEnd/>
                  </a:ln>
                </p:spPr>
                <p:txBody>
                  <a:bodyPr wrap="none" lIns="101858" tIns="50929" rIns="101858" bIns="50929">
                    <a:spAutoFit/>
                  </a:bodyPr>
                  <a:lstStyle/>
                  <a:p>
                    <a:pPr defTabSz="1019175"/>
                    <a:r>
                      <a:rPr lang="en-US" sz="1300" b="1">
                        <a:solidFill>
                          <a:srgbClr val="000099"/>
                        </a:solidFill>
                        <a:latin typeface="Arial Unicode MS" pitchFamily="34" charset="-128"/>
                      </a:rPr>
                      <a:t>LOS MINA</a:t>
                    </a:r>
                  </a:p>
                </p:txBody>
              </p:sp>
              <p:sp>
                <p:nvSpPr>
                  <p:cNvPr id="28780" name="Text Box 28"/>
                  <p:cNvSpPr txBox="1">
                    <a:spLocks noChangeArrowheads="1"/>
                  </p:cNvSpPr>
                  <p:nvPr/>
                </p:nvSpPr>
                <p:spPr bwMode="auto">
                  <a:xfrm>
                    <a:off x="432" y="3129"/>
                    <a:ext cx="476" cy="196"/>
                  </a:xfrm>
                  <a:prstGeom prst="rect">
                    <a:avLst/>
                  </a:prstGeom>
                  <a:noFill/>
                  <a:ln w="9525">
                    <a:noFill/>
                    <a:miter lim="800000"/>
                    <a:headEnd/>
                    <a:tailEnd/>
                  </a:ln>
                </p:spPr>
                <p:txBody>
                  <a:bodyPr wrap="none" lIns="101858" tIns="50929" rIns="101858" bIns="50929">
                    <a:spAutoFit/>
                  </a:bodyPr>
                  <a:lstStyle/>
                  <a:p>
                    <a:pPr defTabSz="1019175"/>
                    <a:r>
                      <a:rPr lang="en-US" sz="1300" b="1">
                        <a:solidFill>
                          <a:srgbClr val="000099"/>
                        </a:solidFill>
                        <a:latin typeface="Arial Unicode MS" pitchFamily="34" charset="-128"/>
                      </a:rPr>
                      <a:t>HAINA</a:t>
                    </a:r>
                  </a:p>
                </p:txBody>
              </p:sp>
            </p:grpSp>
          </p:grpSp>
          <p:grpSp>
            <p:nvGrpSpPr>
              <p:cNvPr id="28765" name="Group 29"/>
              <p:cNvGrpSpPr>
                <a:grpSpLocks/>
              </p:cNvGrpSpPr>
              <p:nvPr/>
            </p:nvGrpSpPr>
            <p:grpSpPr bwMode="auto">
              <a:xfrm>
                <a:off x="2323" y="2650"/>
                <a:ext cx="936" cy="320"/>
                <a:chOff x="2323" y="2650"/>
                <a:chExt cx="936" cy="320"/>
              </a:xfrm>
            </p:grpSpPr>
            <p:sp>
              <p:nvSpPr>
                <p:cNvPr id="28769" name="Line 30"/>
                <p:cNvSpPr>
                  <a:spLocks noChangeShapeType="1"/>
                </p:cNvSpPr>
                <p:nvPr/>
              </p:nvSpPr>
              <p:spPr bwMode="auto">
                <a:xfrm>
                  <a:off x="2678" y="2838"/>
                  <a:ext cx="140" cy="132"/>
                </a:xfrm>
                <a:prstGeom prst="line">
                  <a:avLst/>
                </a:prstGeom>
                <a:noFill/>
                <a:ln w="9525">
                  <a:solidFill>
                    <a:schemeClr val="tx1"/>
                  </a:solidFill>
                  <a:round/>
                  <a:headEnd type="triangle" w="med" len="med"/>
                  <a:tailEnd type="triangle" w="med" len="med"/>
                </a:ln>
              </p:spPr>
              <p:txBody>
                <a:bodyPr/>
                <a:lstStyle/>
                <a:p>
                  <a:endParaRPr lang="es-ES"/>
                </a:p>
              </p:txBody>
            </p:sp>
            <p:sp>
              <p:nvSpPr>
                <p:cNvPr id="28770" name="Text Box 31"/>
                <p:cNvSpPr txBox="1">
                  <a:spLocks noChangeArrowheads="1"/>
                </p:cNvSpPr>
                <p:nvPr/>
              </p:nvSpPr>
              <p:spPr bwMode="auto">
                <a:xfrm>
                  <a:off x="2323" y="2650"/>
                  <a:ext cx="936" cy="245"/>
                </a:xfrm>
                <a:prstGeom prst="rect">
                  <a:avLst/>
                </a:prstGeom>
                <a:noFill/>
                <a:ln w="9525">
                  <a:noFill/>
                  <a:miter lim="800000"/>
                  <a:headEnd/>
                  <a:tailEnd/>
                </a:ln>
              </p:spPr>
              <p:txBody>
                <a:bodyPr wrap="none" lIns="101858" tIns="50929" rIns="101858" bIns="50929">
                  <a:spAutoFit/>
                </a:bodyPr>
                <a:lstStyle/>
                <a:p>
                  <a:pPr defTabSz="1019175">
                    <a:buFontTx/>
                    <a:buChar char="-"/>
                  </a:pPr>
                  <a:r>
                    <a:rPr lang="en-US" sz="900" b="1">
                      <a:latin typeface="Arial Unicode MS" pitchFamily="34" charset="-128"/>
                    </a:rPr>
                    <a:t> AV. 27 DE FEBRERO</a:t>
                  </a:r>
                </a:p>
                <a:p>
                  <a:pPr defTabSz="1019175">
                    <a:buFontTx/>
                    <a:buChar char="-"/>
                  </a:pPr>
                  <a:r>
                    <a:rPr lang="en-US" sz="900" b="1">
                      <a:latin typeface="Arial Unicode MS" pitchFamily="34" charset="-128"/>
                    </a:rPr>
                    <a:t> AV. LAS AMERICAS</a:t>
                  </a:r>
                </a:p>
              </p:txBody>
            </p:sp>
          </p:grpSp>
          <p:grpSp>
            <p:nvGrpSpPr>
              <p:cNvPr id="28766" name="Group 32"/>
              <p:cNvGrpSpPr>
                <a:grpSpLocks/>
              </p:cNvGrpSpPr>
              <p:nvPr/>
            </p:nvGrpSpPr>
            <p:grpSpPr bwMode="auto">
              <a:xfrm>
                <a:off x="3282" y="1988"/>
                <a:ext cx="1558" cy="406"/>
                <a:chOff x="3282" y="1988"/>
                <a:chExt cx="1558" cy="406"/>
              </a:xfrm>
            </p:grpSpPr>
            <p:sp>
              <p:nvSpPr>
                <p:cNvPr id="28767" name="Text Box 33"/>
                <p:cNvSpPr txBox="1">
                  <a:spLocks noChangeArrowheads="1"/>
                </p:cNvSpPr>
                <p:nvPr/>
              </p:nvSpPr>
              <p:spPr bwMode="auto">
                <a:xfrm>
                  <a:off x="3282" y="1988"/>
                  <a:ext cx="1558" cy="334"/>
                </a:xfrm>
                <a:prstGeom prst="rect">
                  <a:avLst/>
                </a:prstGeom>
                <a:noFill/>
                <a:ln w="9525">
                  <a:noFill/>
                  <a:miter lim="800000"/>
                  <a:headEnd/>
                  <a:tailEnd/>
                </a:ln>
              </p:spPr>
              <p:txBody>
                <a:bodyPr lIns="101858" tIns="50929" rIns="101858" bIns="50929">
                  <a:spAutoFit/>
                </a:bodyPr>
                <a:lstStyle/>
                <a:p>
                  <a:pPr defTabSz="1019175">
                    <a:buFontTx/>
                    <a:buChar char="-"/>
                  </a:pPr>
                  <a:r>
                    <a:rPr lang="en-US" sz="900" b="1">
                      <a:latin typeface="Arial Unicode MS" pitchFamily="34" charset="-128"/>
                    </a:rPr>
                    <a:t> AV. J. F. KENNEDY</a:t>
                  </a:r>
                </a:p>
                <a:p>
                  <a:pPr defTabSz="1019175">
                    <a:buFontTx/>
                    <a:buChar char="-"/>
                  </a:pPr>
                  <a:r>
                    <a:rPr lang="en-US" sz="900" b="1">
                      <a:latin typeface="Arial Unicode MS" pitchFamily="34" charset="-128"/>
                    </a:rPr>
                    <a:t> AV. P. CASTELLANOS</a:t>
                  </a:r>
                </a:p>
                <a:p>
                  <a:pPr defTabSz="1019175"/>
                  <a:endParaRPr lang="en-US" sz="900" b="1">
                    <a:latin typeface="Arial Unicode MS" pitchFamily="34" charset="-128"/>
                  </a:endParaRPr>
                </a:p>
              </p:txBody>
            </p:sp>
            <p:sp>
              <p:nvSpPr>
                <p:cNvPr id="28768" name="Line 34"/>
                <p:cNvSpPr>
                  <a:spLocks noChangeShapeType="1"/>
                </p:cNvSpPr>
                <p:nvPr/>
              </p:nvSpPr>
              <p:spPr bwMode="auto">
                <a:xfrm flipH="1">
                  <a:off x="3652" y="2169"/>
                  <a:ext cx="22" cy="225"/>
                </a:xfrm>
                <a:prstGeom prst="line">
                  <a:avLst/>
                </a:prstGeom>
                <a:noFill/>
                <a:ln w="9525">
                  <a:solidFill>
                    <a:schemeClr val="tx1"/>
                  </a:solidFill>
                  <a:round/>
                  <a:headEnd type="triangle" w="med" len="med"/>
                  <a:tailEnd type="triangle" w="med" len="med"/>
                </a:ln>
              </p:spPr>
              <p:txBody>
                <a:bodyPr/>
                <a:lstStyle/>
                <a:p>
                  <a:endParaRPr lang="es-ES"/>
                </a:p>
              </p:txBody>
            </p:sp>
          </p:grpSp>
        </p:grpSp>
        <p:sp>
          <p:nvSpPr>
            <p:cNvPr id="28677" name="Freeform 163"/>
            <p:cNvSpPr>
              <a:spLocks/>
            </p:cNvSpPr>
            <p:nvPr/>
          </p:nvSpPr>
          <p:spPr bwMode="auto">
            <a:xfrm>
              <a:off x="4762500" y="4087813"/>
              <a:ext cx="1235075" cy="369887"/>
            </a:xfrm>
            <a:custGeom>
              <a:avLst/>
              <a:gdLst>
                <a:gd name="T0" fmla="*/ 0 w 915"/>
                <a:gd name="T1" fmla="*/ 2147483647 h 274"/>
                <a:gd name="T2" fmla="*/ 2147483647 w 915"/>
                <a:gd name="T3" fmla="*/ 2147483647 h 274"/>
                <a:gd name="T4" fmla="*/ 2147483647 w 915"/>
                <a:gd name="T5" fmla="*/ 2147483647 h 274"/>
                <a:gd name="T6" fmla="*/ 2147483647 w 915"/>
                <a:gd name="T7" fmla="*/ 2147483647 h 274"/>
                <a:gd name="T8" fmla="*/ 2147483647 w 915"/>
                <a:gd name="T9" fmla="*/ 2147483647 h 274"/>
                <a:gd name="T10" fmla="*/ 2147483647 w 915"/>
                <a:gd name="T11" fmla="*/ 2147483647 h 274"/>
                <a:gd name="T12" fmla="*/ 2147483647 w 915"/>
                <a:gd name="T13" fmla="*/ 2147483647 h 274"/>
                <a:gd name="T14" fmla="*/ 2147483647 w 915"/>
                <a:gd name="T15" fmla="*/ 2147483647 h 274"/>
                <a:gd name="T16" fmla="*/ 2147483647 w 915"/>
                <a:gd name="T17" fmla="*/ 2147483647 h 274"/>
                <a:gd name="T18" fmla="*/ 2147483647 w 915"/>
                <a:gd name="T19" fmla="*/ 0 h 274"/>
                <a:gd name="T20" fmla="*/ 2147483647 w 915"/>
                <a:gd name="T21" fmla="*/ 2147483647 h 274"/>
                <a:gd name="T22" fmla="*/ 2147483647 w 915"/>
                <a:gd name="T23" fmla="*/ 2147483647 h 2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5"/>
                <a:gd name="T37" fmla="*/ 0 h 274"/>
                <a:gd name="T38" fmla="*/ 915 w 915"/>
                <a:gd name="T39" fmla="*/ 274 h 2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5" h="274">
                  <a:moveTo>
                    <a:pt x="0" y="208"/>
                  </a:moveTo>
                  <a:cubicBezTo>
                    <a:pt x="45" y="192"/>
                    <a:pt x="104" y="219"/>
                    <a:pt x="151" y="227"/>
                  </a:cubicBezTo>
                  <a:cubicBezTo>
                    <a:pt x="187" y="250"/>
                    <a:pt x="224" y="260"/>
                    <a:pt x="264" y="274"/>
                  </a:cubicBezTo>
                  <a:cubicBezTo>
                    <a:pt x="329" y="231"/>
                    <a:pt x="299" y="243"/>
                    <a:pt x="349" y="227"/>
                  </a:cubicBezTo>
                  <a:cubicBezTo>
                    <a:pt x="358" y="221"/>
                    <a:pt x="367" y="213"/>
                    <a:pt x="377" y="208"/>
                  </a:cubicBezTo>
                  <a:cubicBezTo>
                    <a:pt x="395" y="200"/>
                    <a:pt x="434" y="189"/>
                    <a:pt x="434" y="189"/>
                  </a:cubicBezTo>
                  <a:cubicBezTo>
                    <a:pt x="452" y="177"/>
                    <a:pt x="474" y="173"/>
                    <a:pt x="491" y="160"/>
                  </a:cubicBezTo>
                  <a:cubicBezTo>
                    <a:pt x="500" y="153"/>
                    <a:pt x="501" y="139"/>
                    <a:pt x="509" y="132"/>
                  </a:cubicBezTo>
                  <a:cubicBezTo>
                    <a:pt x="547" y="98"/>
                    <a:pt x="602" y="65"/>
                    <a:pt x="651" y="47"/>
                  </a:cubicBezTo>
                  <a:cubicBezTo>
                    <a:pt x="674" y="13"/>
                    <a:pt x="689" y="12"/>
                    <a:pt x="727" y="0"/>
                  </a:cubicBezTo>
                  <a:cubicBezTo>
                    <a:pt x="771" y="3"/>
                    <a:pt x="815" y="3"/>
                    <a:pt x="859" y="9"/>
                  </a:cubicBezTo>
                  <a:cubicBezTo>
                    <a:pt x="878" y="12"/>
                    <a:pt x="915" y="28"/>
                    <a:pt x="915" y="28"/>
                  </a:cubicBezTo>
                </a:path>
              </a:pathLst>
            </a:custGeom>
            <a:noFill/>
            <a:ln w="85725">
              <a:solidFill>
                <a:srgbClr val="00CCFF"/>
              </a:solidFill>
              <a:miter lim="800000"/>
              <a:headEnd/>
              <a:tailEnd/>
            </a:ln>
          </p:spPr>
          <p:txBody>
            <a:bodyPr/>
            <a:lstStyle/>
            <a:p>
              <a:endParaRPr lang="es-DO">
                <a:latin typeface="Calibri" pitchFamily="34" charset="0"/>
              </a:endParaRPr>
            </a:p>
          </p:txBody>
        </p:sp>
        <p:sp>
          <p:nvSpPr>
            <p:cNvPr id="28678" name="Freeform 38"/>
            <p:cNvSpPr>
              <a:spLocks/>
            </p:cNvSpPr>
            <p:nvPr/>
          </p:nvSpPr>
          <p:spPr bwMode="auto">
            <a:xfrm>
              <a:off x="4813300" y="1701800"/>
              <a:ext cx="850900" cy="1419225"/>
            </a:xfrm>
            <a:custGeom>
              <a:avLst/>
              <a:gdLst>
                <a:gd name="T0" fmla="*/ 2147483647 w 573"/>
                <a:gd name="T1" fmla="*/ 0 h 927"/>
                <a:gd name="T2" fmla="*/ 2147483647 w 573"/>
                <a:gd name="T3" fmla="*/ 2147483647 h 927"/>
                <a:gd name="T4" fmla="*/ 2147483647 w 573"/>
                <a:gd name="T5" fmla="*/ 2147483647 h 927"/>
                <a:gd name="T6" fmla="*/ 2147483647 w 573"/>
                <a:gd name="T7" fmla="*/ 2147483647 h 927"/>
                <a:gd name="T8" fmla="*/ 2147483647 w 573"/>
                <a:gd name="T9" fmla="*/ 2147483647 h 927"/>
                <a:gd name="T10" fmla="*/ 2147483647 w 573"/>
                <a:gd name="T11" fmla="*/ 2147483647 h 927"/>
                <a:gd name="T12" fmla="*/ 2147483647 w 573"/>
                <a:gd name="T13" fmla="*/ 2147483647 h 927"/>
                <a:gd name="T14" fmla="*/ 2147483647 w 573"/>
                <a:gd name="T15" fmla="*/ 2147483647 h 927"/>
                <a:gd name="T16" fmla="*/ 2147483647 w 573"/>
                <a:gd name="T17" fmla="*/ 2147483647 h 927"/>
                <a:gd name="T18" fmla="*/ 2147483647 w 573"/>
                <a:gd name="T19" fmla="*/ 2147483647 h 927"/>
                <a:gd name="T20" fmla="*/ 2147483647 w 573"/>
                <a:gd name="T21" fmla="*/ 2147483647 h 927"/>
                <a:gd name="T22" fmla="*/ 2147483647 w 573"/>
                <a:gd name="T23" fmla="*/ 2147483647 h 927"/>
                <a:gd name="T24" fmla="*/ 2147483647 w 573"/>
                <a:gd name="T25" fmla="*/ 2147483647 h 927"/>
                <a:gd name="T26" fmla="*/ 2147483647 w 573"/>
                <a:gd name="T27" fmla="*/ 2147483647 h 927"/>
                <a:gd name="T28" fmla="*/ 2147483647 w 573"/>
                <a:gd name="T29" fmla="*/ 2147483647 h 927"/>
                <a:gd name="T30" fmla="*/ 2147483647 w 573"/>
                <a:gd name="T31" fmla="*/ 2147483647 h 927"/>
                <a:gd name="T32" fmla="*/ 2147483647 w 573"/>
                <a:gd name="T33" fmla="*/ 2147483647 h 927"/>
                <a:gd name="T34" fmla="*/ 2147483647 w 573"/>
                <a:gd name="T35" fmla="*/ 2147483647 h 927"/>
                <a:gd name="T36" fmla="*/ 2147483647 w 573"/>
                <a:gd name="T37" fmla="*/ 2147483647 h 927"/>
                <a:gd name="T38" fmla="*/ 2147483647 w 573"/>
                <a:gd name="T39" fmla="*/ 2147483647 h 927"/>
                <a:gd name="T40" fmla="*/ 2147483647 w 573"/>
                <a:gd name="T41" fmla="*/ 2147483647 h 927"/>
                <a:gd name="T42" fmla="*/ 2147483647 w 573"/>
                <a:gd name="T43" fmla="*/ 2147483647 h 927"/>
                <a:gd name="T44" fmla="*/ 2147483647 w 573"/>
                <a:gd name="T45" fmla="*/ 2147483647 h 927"/>
                <a:gd name="T46" fmla="*/ 2147483647 w 573"/>
                <a:gd name="T47" fmla="*/ 2147483647 h 927"/>
                <a:gd name="T48" fmla="*/ 2147483647 w 573"/>
                <a:gd name="T49" fmla="*/ 2147483647 h 927"/>
                <a:gd name="T50" fmla="*/ 2147483647 w 573"/>
                <a:gd name="T51" fmla="*/ 2147483647 h 927"/>
                <a:gd name="T52" fmla="*/ 2147483647 w 573"/>
                <a:gd name="T53" fmla="*/ 2147483647 h 927"/>
                <a:gd name="T54" fmla="*/ 2147483647 w 573"/>
                <a:gd name="T55" fmla="*/ 2147483647 h 927"/>
                <a:gd name="T56" fmla="*/ 2147483647 w 573"/>
                <a:gd name="T57" fmla="*/ 2147483647 h 927"/>
                <a:gd name="T58" fmla="*/ 2147483647 w 573"/>
                <a:gd name="T59" fmla="*/ 2147483647 h 927"/>
                <a:gd name="T60" fmla="*/ 2147483647 w 573"/>
                <a:gd name="T61" fmla="*/ 2147483647 h 927"/>
                <a:gd name="T62" fmla="*/ 2147483647 w 573"/>
                <a:gd name="T63" fmla="*/ 2147483647 h 927"/>
                <a:gd name="T64" fmla="*/ 2147483647 w 573"/>
                <a:gd name="T65" fmla="*/ 2147483647 h 927"/>
                <a:gd name="T66" fmla="*/ 2147483647 w 573"/>
                <a:gd name="T67" fmla="*/ 2147483647 h 927"/>
                <a:gd name="T68" fmla="*/ 2147483647 w 573"/>
                <a:gd name="T69" fmla="*/ 2147483647 h 927"/>
                <a:gd name="T70" fmla="*/ 2147483647 w 573"/>
                <a:gd name="T71" fmla="*/ 2147483647 h 927"/>
                <a:gd name="T72" fmla="*/ 2147483647 w 573"/>
                <a:gd name="T73" fmla="*/ 2147483647 h 927"/>
                <a:gd name="T74" fmla="*/ 0 w 573"/>
                <a:gd name="T75" fmla="*/ 2147483647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927"/>
                <a:gd name="T116" fmla="*/ 573 w 573"/>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927">
                  <a:moveTo>
                    <a:pt x="573" y="0"/>
                  </a:moveTo>
                  <a:cubicBezTo>
                    <a:pt x="572" y="5"/>
                    <a:pt x="571" y="11"/>
                    <a:pt x="564" y="18"/>
                  </a:cubicBezTo>
                  <a:cubicBezTo>
                    <a:pt x="557" y="25"/>
                    <a:pt x="540" y="38"/>
                    <a:pt x="531" y="42"/>
                  </a:cubicBezTo>
                  <a:cubicBezTo>
                    <a:pt x="522" y="46"/>
                    <a:pt x="517" y="40"/>
                    <a:pt x="510" y="39"/>
                  </a:cubicBezTo>
                  <a:cubicBezTo>
                    <a:pt x="503" y="38"/>
                    <a:pt x="493" y="34"/>
                    <a:pt x="486" y="36"/>
                  </a:cubicBezTo>
                  <a:cubicBezTo>
                    <a:pt x="479" y="38"/>
                    <a:pt x="469" y="46"/>
                    <a:pt x="465" y="51"/>
                  </a:cubicBezTo>
                  <a:cubicBezTo>
                    <a:pt x="461" y="56"/>
                    <a:pt x="463" y="62"/>
                    <a:pt x="459" y="69"/>
                  </a:cubicBezTo>
                  <a:cubicBezTo>
                    <a:pt x="455" y="76"/>
                    <a:pt x="444" y="87"/>
                    <a:pt x="438" y="96"/>
                  </a:cubicBezTo>
                  <a:cubicBezTo>
                    <a:pt x="432" y="105"/>
                    <a:pt x="430" y="112"/>
                    <a:pt x="426" y="120"/>
                  </a:cubicBezTo>
                  <a:cubicBezTo>
                    <a:pt x="422" y="128"/>
                    <a:pt x="418" y="137"/>
                    <a:pt x="414" y="144"/>
                  </a:cubicBezTo>
                  <a:cubicBezTo>
                    <a:pt x="410" y="151"/>
                    <a:pt x="404" y="153"/>
                    <a:pt x="399" y="159"/>
                  </a:cubicBezTo>
                  <a:cubicBezTo>
                    <a:pt x="394" y="165"/>
                    <a:pt x="390" y="169"/>
                    <a:pt x="384" y="177"/>
                  </a:cubicBezTo>
                  <a:cubicBezTo>
                    <a:pt x="378" y="185"/>
                    <a:pt x="369" y="191"/>
                    <a:pt x="363" y="207"/>
                  </a:cubicBezTo>
                  <a:cubicBezTo>
                    <a:pt x="357" y="223"/>
                    <a:pt x="353" y="260"/>
                    <a:pt x="348" y="276"/>
                  </a:cubicBezTo>
                  <a:cubicBezTo>
                    <a:pt x="343" y="292"/>
                    <a:pt x="339" y="293"/>
                    <a:pt x="333" y="303"/>
                  </a:cubicBezTo>
                  <a:cubicBezTo>
                    <a:pt x="327" y="313"/>
                    <a:pt x="317" y="330"/>
                    <a:pt x="312" y="339"/>
                  </a:cubicBezTo>
                  <a:cubicBezTo>
                    <a:pt x="307" y="348"/>
                    <a:pt x="305" y="354"/>
                    <a:pt x="300" y="360"/>
                  </a:cubicBezTo>
                  <a:cubicBezTo>
                    <a:pt x="295" y="366"/>
                    <a:pt x="288" y="370"/>
                    <a:pt x="282" y="375"/>
                  </a:cubicBezTo>
                  <a:cubicBezTo>
                    <a:pt x="276" y="380"/>
                    <a:pt x="268" y="387"/>
                    <a:pt x="261" y="390"/>
                  </a:cubicBezTo>
                  <a:cubicBezTo>
                    <a:pt x="254" y="393"/>
                    <a:pt x="246" y="395"/>
                    <a:pt x="237" y="396"/>
                  </a:cubicBezTo>
                  <a:cubicBezTo>
                    <a:pt x="228" y="397"/>
                    <a:pt x="219" y="399"/>
                    <a:pt x="210" y="399"/>
                  </a:cubicBezTo>
                  <a:cubicBezTo>
                    <a:pt x="201" y="399"/>
                    <a:pt x="188" y="399"/>
                    <a:pt x="180" y="399"/>
                  </a:cubicBezTo>
                  <a:cubicBezTo>
                    <a:pt x="172" y="399"/>
                    <a:pt x="169" y="399"/>
                    <a:pt x="162" y="399"/>
                  </a:cubicBezTo>
                  <a:cubicBezTo>
                    <a:pt x="155" y="399"/>
                    <a:pt x="147" y="397"/>
                    <a:pt x="138" y="399"/>
                  </a:cubicBezTo>
                  <a:cubicBezTo>
                    <a:pt x="129" y="401"/>
                    <a:pt x="117" y="406"/>
                    <a:pt x="108" y="414"/>
                  </a:cubicBezTo>
                  <a:cubicBezTo>
                    <a:pt x="99" y="422"/>
                    <a:pt x="88" y="438"/>
                    <a:pt x="81" y="447"/>
                  </a:cubicBezTo>
                  <a:cubicBezTo>
                    <a:pt x="74" y="456"/>
                    <a:pt x="70" y="462"/>
                    <a:pt x="66" y="471"/>
                  </a:cubicBezTo>
                  <a:cubicBezTo>
                    <a:pt x="62" y="480"/>
                    <a:pt x="60" y="491"/>
                    <a:pt x="57" y="501"/>
                  </a:cubicBezTo>
                  <a:cubicBezTo>
                    <a:pt x="54" y="511"/>
                    <a:pt x="48" y="521"/>
                    <a:pt x="51" y="531"/>
                  </a:cubicBezTo>
                  <a:cubicBezTo>
                    <a:pt x="54" y="541"/>
                    <a:pt x="71" y="553"/>
                    <a:pt x="75" y="561"/>
                  </a:cubicBezTo>
                  <a:cubicBezTo>
                    <a:pt x="79" y="569"/>
                    <a:pt x="74" y="576"/>
                    <a:pt x="75" y="582"/>
                  </a:cubicBezTo>
                  <a:cubicBezTo>
                    <a:pt x="76" y="588"/>
                    <a:pt x="80" y="592"/>
                    <a:pt x="81" y="600"/>
                  </a:cubicBezTo>
                  <a:cubicBezTo>
                    <a:pt x="82" y="608"/>
                    <a:pt x="82" y="613"/>
                    <a:pt x="78" y="630"/>
                  </a:cubicBezTo>
                  <a:cubicBezTo>
                    <a:pt x="74" y="647"/>
                    <a:pt x="61" y="688"/>
                    <a:pt x="57" y="705"/>
                  </a:cubicBezTo>
                  <a:cubicBezTo>
                    <a:pt x="53" y="722"/>
                    <a:pt x="56" y="720"/>
                    <a:pt x="51" y="735"/>
                  </a:cubicBezTo>
                  <a:cubicBezTo>
                    <a:pt x="46" y="750"/>
                    <a:pt x="34" y="773"/>
                    <a:pt x="27" y="798"/>
                  </a:cubicBezTo>
                  <a:cubicBezTo>
                    <a:pt x="20" y="823"/>
                    <a:pt x="14" y="867"/>
                    <a:pt x="9" y="888"/>
                  </a:cubicBezTo>
                  <a:cubicBezTo>
                    <a:pt x="4" y="909"/>
                    <a:pt x="1" y="920"/>
                    <a:pt x="0" y="927"/>
                  </a:cubicBezTo>
                </a:path>
              </a:pathLst>
            </a:custGeom>
            <a:noFill/>
            <a:ln w="85725">
              <a:solidFill>
                <a:srgbClr val="FF0000"/>
              </a:solidFill>
              <a:round/>
              <a:headEnd/>
              <a:tailEnd/>
            </a:ln>
          </p:spPr>
          <p:txBody>
            <a:bodyPr/>
            <a:lstStyle/>
            <a:p>
              <a:endParaRPr lang="es-DO">
                <a:latin typeface="Calibri" pitchFamily="34" charset="0"/>
              </a:endParaRPr>
            </a:p>
          </p:txBody>
        </p:sp>
        <p:sp>
          <p:nvSpPr>
            <p:cNvPr id="28679" name="Line 39"/>
            <p:cNvSpPr>
              <a:spLocks noChangeShapeType="1"/>
            </p:cNvSpPr>
            <p:nvPr/>
          </p:nvSpPr>
          <p:spPr bwMode="auto">
            <a:xfrm flipV="1">
              <a:off x="4722813" y="3108325"/>
              <a:ext cx="90487" cy="1023938"/>
            </a:xfrm>
            <a:prstGeom prst="line">
              <a:avLst/>
            </a:prstGeom>
            <a:noFill/>
            <a:ln w="85725">
              <a:solidFill>
                <a:srgbClr val="FF0000"/>
              </a:solidFill>
              <a:round/>
              <a:headEnd/>
              <a:tailEnd/>
            </a:ln>
          </p:spPr>
          <p:txBody>
            <a:bodyPr/>
            <a:lstStyle/>
            <a:p>
              <a:endParaRPr lang="es-ES"/>
            </a:p>
          </p:txBody>
        </p:sp>
        <p:sp>
          <p:nvSpPr>
            <p:cNvPr id="28680" name="Freeform 40"/>
            <p:cNvSpPr>
              <a:spLocks/>
            </p:cNvSpPr>
            <p:nvPr/>
          </p:nvSpPr>
          <p:spPr bwMode="auto">
            <a:xfrm>
              <a:off x="4179888" y="4132263"/>
              <a:ext cx="677862" cy="1063625"/>
            </a:xfrm>
            <a:custGeom>
              <a:avLst/>
              <a:gdLst>
                <a:gd name="T0" fmla="*/ 2147483647 w 508"/>
                <a:gd name="T1" fmla="*/ 2147483647 h 637"/>
                <a:gd name="T2" fmla="*/ 2147483647 w 508"/>
                <a:gd name="T3" fmla="*/ 2147483647 h 637"/>
                <a:gd name="T4" fmla="*/ 0 w 508"/>
                <a:gd name="T5" fmla="*/ 2147483647 h 637"/>
                <a:gd name="T6" fmla="*/ 2147483647 w 508"/>
                <a:gd name="T7" fmla="*/ 2147483647 h 637"/>
                <a:gd name="T8" fmla="*/ 2147483647 w 508"/>
                <a:gd name="T9" fmla="*/ 2147483647 h 637"/>
                <a:gd name="T10" fmla="*/ 2147483647 w 508"/>
                <a:gd name="T11" fmla="*/ 2147483647 h 637"/>
                <a:gd name="T12" fmla="*/ 2147483647 w 508"/>
                <a:gd name="T13" fmla="*/ 2147483647 h 637"/>
                <a:gd name="T14" fmla="*/ 2147483647 w 508"/>
                <a:gd name="T15" fmla="*/ 2147483647 h 637"/>
                <a:gd name="T16" fmla="*/ 2147483647 w 508"/>
                <a:gd name="T17" fmla="*/ 2147483647 h 637"/>
                <a:gd name="T18" fmla="*/ 2147483647 w 508"/>
                <a:gd name="T19" fmla="*/ 2147483647 h 637"/>
                <a:gd name="T20" fmla="*/ 2147483647 w 508"/>
                <a:gd name="T21" fmla="*/ 2147483647 h 637"/>
                <a:gd name="T22" fmla="*/ 2147483647 w 508"/>
                <a:gd name="T23" fmla="*/ 0 h 6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8"/>
                <a:gd name="T37" fmla="*/ 0 h 637"/>
                <a:gd name="T38" fmla="*/ 508 w 508"/>
                <a:gd name="T39" fmla="*/ 637 h 6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8" h="637">
                  <a:moveTo>
                    <a:pt x="13" y="637"/>
                  </a:moveTo>
                  <a:cubicBezTo>
                    <a:pt x="11" y="629"/>
                    <a:pt x="10" y="625"/>
                    <a:pt x="6" y="618"/>
                  </a:cubicBezTo>
                  <a:cubicBezTo>
                    <a:pt x="4" y="610"/>
                    <a:pt x="0" y="602"/>
                    <a:pt x="0" y="594"/>
                  </a:cubicBezTo>
                  <a:cubicBezTo>
                    <a:pt x="111" y="562"/>
                    <a:pt x="222" y="532"/>
                    <a:pt x="333" y="499"/>
                  </a:cubicBezTo>
                  <a:cubicBezTo>
                    <a:pt x="346" y="495"/>
                    <a:pt x="368" y="483"/>
                    <a:pt x="386" y="478"/>
                  </a:cubicBezTo>
                  <a:cubicBezTo>
                    <a:pt x="396" y="470"/>
                    <a:pt x="436" y="462"/>
                    <a:pt x="450" y="461"/>
                  </a:cubicBezTo>
                  <a:cubicBezTo>
                    <a:pt x="460" y="458"/>
                    <a:pt x="470" y="455"/>
                    <a:pt x="480" y="453"/>
                  </a:cubicBezTo>
                  <a:cubicBezTo>
                    <a:pt x="488" y="448"/>
                    <a:pt x="507" y="445"/>
                    <a:pt x="507" y="445"/>
                  </a:cubicBezTo>
                  <a:cubicBezTo>
                    <a:pt x="507" y="445"/>
                    <a:pt x="508" y="422"/>
                    <a:pt x="501" y="422"/>
                  </a:cubicBezTo>
                  <a:lnTo>
                    <a:pt x="470" y="318"/>
                  </a:lnTo>
                  <a:cubicBezTo>
                    <a:pt x="470" y="317"/>
                    <a:pt x="462" y="288"/>
                    <a:pt x="462" y="286"/>
                  </a:cubicBezTo>
                  <a:lnTo>
                    <a:pt x="424" y="0"/>
                  </a:lnTo>
                </a:path>
              </a:pathLst>
            </a:custGeom>
            <a:noFill/>
            <a:ln w="85725">
              <a:solidFill>
                <a:srgbClr val="FF0000"/>
              </a:solidFill>
              <a:round/>
              <a:headEnd/>
              <a:tailEnd/>
            </a:ln>
          </p:spPr>
          <p:txBody>
            <a:bodyPr/>
            <a:lstStyle/>
            <a:p>
              <a:endParaRPr lang="es-DO">
                <a:latin typeface="Calibri" pitchFamily="34" charset="0"/>
              </a:endParaRPr>
            </a:p>
          </p:txBody>
        </p:sp>
        <p:sp>
          <p:nvSpPr>
            <p:cNvPr id="28681" name="Freeform 41"/>
            <p:cNvSpPr>
              <a:spLocks/>
            </p:cNvSpPr>
            <p:nvPr/>
          </p:nvSpPr>
          <p:spPr bwMode="auto">
            <a:xfrm>
              <a:off x="1246188" y="2068513"/>
              <a:ext cx="1362075" cy="1884362"/>
            </a:xfrm>
            <a:custGeom>
              <a:avLst/>
              <a:gdLst>
                <a:gd name="T0" fmla="*/ 2147483647 w 916"/>
                <a:gd name="T1" fmla="*/ 2147483647 h 1230"/>
                <a:gd name="T2" fmla="*/ 2147483647 w 916"/>
                <a:gd name="T3" fmla="*/ 2147483647 h 1230"/>
                <a:gd name="T4" fmla="*/ 2147483647 w 916"/>
                <a:gd name="T5" fmla="*/ 2147483647 h 1230"/>
                <a:gd name="T6" fmla="*/ 2147483647 w 916"/>
                <a:gd name="T7" fmla="*/ 2147483647 h 1230"/>
                <a:gd name="T8" fmla="*/ 2147483647 w 916"/>
                <a:gd name="T9" fmla="*/ 2147483647 h 1230"/>
                <a:gd name="T10" fmla="*/ 2147483647 w 916"/>
                <a:gd name="T11" fmla="*/ 2147483647 h 1230"/>
                <a:gd name="T12" fmla="*/ 2147483647 w 916"/>
                <a:gd name="T13" fmla="*/ 2147483647 h 1230"/>
                <a:gd name="T14" fmla="*/ 2147483647 w 916"/>
                <a:gd name="T15" fmla="*/ 2147483647 h 1230"/>
                <a:gd name="T16" fmla="*/ 2147483647 w 916"/>
                <a:gd name="T17" fmla="*/ 2147483647 h 1230"/>
                <a:gd name="T18" fmla="*/ 2147483647 w 916"/>
                <a:gd name="T19" fmla="*/ 2147483647 h 1230"/>
                <a:gd name="T20" fmla="*/ 2147483647 w 916"/>
                <a:gd name="T21" fmla="*/ 0 h 12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6"/>
                <a:gd name="T34" fmla="*/ 0 h 1230"/>
                <a:gd name="T35" fmla="*/ 916 w 916"/>
                <a:gd name="T36" fmla="*/ 1230 h 12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6" h="1230">
                  <a:moveTo>
                    <a:pt x="916" y="1198"/>
                  </a:moveTo>
                  <a:cubicBezTo>
                    <a:pt x="910" y="1214"/>
                    <a:pt x="905" y="1230"/>
                    <a:pt x="876" y="1203"/>
                  </a:cubicBezTo>
                  <a:cubicBezTo>
                    <a:pt x="847" y="1176"/>
                    <a:pt x="781" y="1091"/>
                    <a:pt x="739" y="1038"/>
                  </a:cubicBezTo>
                  <a:cubicBezTo>
                    <a:pt x="697" y="985"/>
                    <a:pt x="669" y="933"/>
                    <a:pt x="625" y="884"/>
                  </a:cubicBezTo>
                  <a:cubicBezTo>
                    <a:pt x="581" y="835"/>
                    <a:pt x="536" y="805"/>
                    <a:pt x="477" y="747"/>
                  </a:cubicBezTo>
                  <a:cubicBezTo>
                    <a:pt x="418" y="689"/>
                    <a:pt x="331" y="594"/>
                    <a:pt x="272" y="536"/>
                  </a:cubicBezTo>
                  <a:cubicBezTo>
                    <a:pt x="213" y="478"/>
                    <a:pt x="159" y="435"/>
                    <a:pt x="124" y="399"/>
                  </a:cubicBezTo>
                  <a:cubicBezTo>
                    <a:pt x="89" y="363"/>
                    <a:pt x="80" y="340"/>
                    <a:pt x="61" y="319"/>
                  </a:cubicBezTo>
                  <a:cubicBezTo>
                    <a:pt x="42" y="298"/>
                    <a:pt x="18" y="309"/>
                    <a:pt x="9" y="274"/>
                  </a:cubicBezTo>
                  <a:cubicBezTo>
                    <a:pt x="0" y="239"/>
                    <a:pt x="10" y="154"/>
                    <a:pt x="9" y="108"/>
                  </a:cubicBezTo>
                  <a:cubicBezTo>
                    <a:pt x="8" y="62"/>
                    <a:pt x="0" y="24"/>
                    <a:pt x="4" y="0"/>
                  </a:cubicBezTo>
                </a:path>
              </a:pathLst>
            </a:custGeom>
            <a:noFill/>
            <a:ln w="85725">
              <a:solidFill>
                <a:srgbClr val="993300"/>
              </a:solidFill>
              <a:round/>
              <a:headEnd/>
              <a:tailEnd/>
            </a:ln>
          </p:spPr>
          <p:txBody>
            <a:bodyPr/>
            <a:lstStyle/>
            <a:p>
              <a:endParaRPr lang="es-DO">
                <a:latin typeface="Calibri" pitchFamily="34" charset="0"/>
              </a:endParaRPr>
            </a:p>
          </p:txBody>
        </p:sp>
        <p:sp>
          <p:nvSpPr>
            <p:cNvPr id="28682" name="AutoShape 42"/>
            <p:cNvSpPr>
              <a:spLocks noChangeArrowheads="1"/>
            </p:cNvSpPr>
            <p:nvPr/>
          </p:nvSpPr>
          <p:spPr bwMode="auto">
            <a:xfrm>
              <a:off x="1136650" y="1946275"/>
              <a:ext cx="201613" cy="207963"/>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s-ES">
                <a:latin typeface="Calibri" pitchFamily="34" charset="0"/>
              </a:endParaRPr>
            </a:p>
          </p:txBody>
        </p:sp>
        <p:sp>
          <p:nvSpPr>
            <p:cNvPr id="28683" name="Freeform 43"/>
            <p:cNvSpPr>
              <a:spLocks/>
            </p:cNvSpPr>
            <p:nvPr/>
          </p:nvSpPr>
          <p:spPr bwMode="auto">
            <a:xfrm>
              <a:off x="2673350" y="3867150"/>
              <a:ext cx="2108200" cy="223838"/>
            </a:xfrm>
            <a:custGeom>
              <a:avLst/>
              <a:gdLst>
                <a:gd name="T0" fmla="*/ 0 w 1419"/>
                <a:gd name="T1" fmla="*/ 2147483647 h 147"/>
                <a:gd name="T2" fmla="*/ 2147483647 w 1419"/>
                <a:gd name="T3" fmla="*/ 2147483647 h 147"/>
                <a:gd name="T4" fmla="*/ 2147483647 w 1419"/>
                <a:gd name="T5" fmla="*/ 0 h 147"/>
                <a:gd name="T6" fmla="*/ 2147483647 w 1419"/>
                <a:gd name="T7" fmla="*/ 2147483647 h 147"/>
                <a:gd name="T8" fmla="*/ 2147483647 w 1419"/>
                <a:gd name="T9" fmla="*/ 2147483647 h 147"/>
                <a:gd name="T10" fmla="*/ 2147483647 w 1419"/>
                <a:gd name="T11" fmla="*/ 2147483647 h 147"/>
                <a:gd name="T12" fmla="*/ 2147483647 w 1419"/>
                <a:gd name="T13" fmla="*/ 2147483647 h 147"/>
                <a:gd name="T14" fmla="*/ 2147483647 w 1419"/>
                <a:gd name="T15" fmla="*/ 2147483647 h 147"/>
                <a:gd name="T16" fmla="*/ 2147483647 w 1419"/>
                <a:gd name="T17" fmla="*/ 2147483647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9"/>
                <a:gd name="T28" fmla="*/ 0 h 147"/>
                <a:gd name="T29" fmla="*/ 1419 w 1419"/>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9" h="147">
                  <a:moveTo>
                    <a:pt x="0" y="52"/>
                  </a:moveTo>
                  <a:cubicBezTo>
                    <a:pt x="70" y="6"/>
                    <a:pt x="161" y="37"/>
                    <a:pt x="241" y="9"/>
                  </a:cubicBezTo>
                  <a:cubicBezTo>
                    <a:pt x="379" y="18"/>
                    <a:pt x="527" y="36"/>
                    <a:pt x="662" y="0"/>
                  </a:cubicBezTo>
                  <a:cubicBezTo>
                    <a:pt x="738" y="5"/>
                    <a:pt x="812" y="5"/>
                    <a:pt x="885" y="26"/>
                  </a:cubicBezTo>
                  <a:cubicBezTo>
                    <a:pt x="972" y="51"/>
                    <a:pt x="1054" y="86"/>
                    <a:pt x="1143" y="104"/>
                  </a:cubicBezTo>
                  <a:cubicBezTo>
                    <a:pt x="1155" y="106"/>
                    <a:pt x="1166" y="111"/>
                    <a:pt x="1178" y="112"/>
                  </a:cubicBezTo>
                  <a:cubicBezTo>
                    <a:pt x="1212" y="116"/>
                    <a:pt x="1247" y="117"/>
                    <a:pt x="1281" y="121"/>
                  </a:cubicBezTo>
                  <a:cubicBezTo>
                    <a:pt x="1318" y="126"/>
                    <a:pt x="1393" y="138"/>
                    <a:pt x="1393" y="138"/>
                  </a:cubicBezTo>
                  <a:cubicBezTo>
                    <a:pt x="1402" y="141"/>
                    <a:pt x="1419" y="147"/>
                    <a:pt x="1419" y="147"/>
                  </a:cubicBezTo>
                </a:path>
              </a:pathLst>
            </a:custGeom>
            <a:noFill/>
            <a:ln w="85725">
              <a:solidFill>
                <a:srgbClr val="993300"/>
              </a:solidFill>
              <a:round/>
              <a:headEnd/>
              <a:tailEnd/>
            </a:ln>
          </p:spPr>
          <p:txBody>
            <a:bodyPr/>
            <a:lstStyle/>
            <a:p>
              <a:endParaRPr lang="es-DO">
                <a:latin typeface="Calibri" pitchFamily="34" charset="0"/>
              </a:endParaRPr>
            </a:p>
          </p:txBody>
        </p:sp>
        <p:sp>
          <p:nvSpPr>
            <p:cNvPr id="28684" name="Line 44"/>
            <p:cNvSpPr>
              <a:spLocks noChangeShapeType="1"/>
            </p:cNvSpPr>
            <p:nvPr/>
          </p:nvSpPr>
          <p:spPr bwMode="auto">
            <a:xfrm flipV="1">
              <a:off x="6092825" y="3106738"/>
              <a:ext cx="404813" cy="266700"/>
            </a:xfrm>
            <a:prstGeom prst="line">
              <a:avLst/>
            </a:prstGeom>
            <a:noFill/>
            <a:ln w="85725">
              <a:solidFill>
                <a:srgbClr val="993300"/>
              </a:solidFill>
              <a:round/>
              <a:headEnd/>
              <a:tailEnd/>
            </a:ln>
          </p:spPr>
          <p:txBody>
            <a:bodyPr/>
            <a:lstStyle/>
            <a:p>
              <a:endParaRPr lang="es-ES"/>
            </a:p>
          </p:txBody>
        </p:sp>
        <p:sp>
          <p:nvSpPr>
            <p:cNvPr id="28685" name="Freeform 45"/>
            <p:cNvSpPr>
              <a:spLocks/>
            </p:cNvSpPr>
            <p:nvPr/>
          </p:nvSpPr>
          <p:spPr bwMode="auto">
            <a:xfrm>
              <a:off x="6505575" y="2955925"/>
              <a:ext cx="1711325" cy="460375"/>
            </a:xfrm>
            <a:custGeom>
              <a:avLst/>
              <a:gdLst>
                <a:gd name="T0" fmla="*/ 0 w 1152"/>
                <a:gd name="T1" fmla="*/ 2147483647 h 301"/>
                <a:gd name="T2" fmla="*/ 2147483647 w 1152"/>
                <a:gd name="T3" fmla="*/ 2147483647 h 301"/>
                <a:gd name="T4" fmla="*/ 2147483647 w 1152"/>
                <a:gd name="T5" fmla="*/ 2147483647 h 301"/>
                <a:gd name="T6" fmla="*/ 2147483647 w 1152"/>
                <a:gd name="T7" fmla="*/ 2147483647 h 301"/>
                <a:gd name="T8" fmla="*/ 2147483647 w 1152"/>
                <a:gd name="T9" fmla="*/ 2147483647 h 301"/>
                <a:gd name="T10" fmla="*/ 2147483647 w 1152"/>
                <a:gd name="T11" fmla="*/ 2147483647 h 301"/>
                <a:gd name="T12" fmla="*/ 2147483647 w 1152"/>
                <a:gd name="T13" fmla="*/ 2147483647 h 301"/>
                <a:gd name="T14" fmla="*/ 2147483647 w 1152"/>
                <a:gd name="T15" fmla="*/ 2147483647 h 301"/>
                <a:gd name="T16" fmla="*/ 2147483647 w 1152"/>
                <a:gd name="T17" fmla="*/ 2147483647 h 301"/>
                <a:gd name="T18" fmla="*/ 2147483647 w 1152"/>
                <a:gd name="T19" fmla="*/ 2147483647 h 301"/>
                <a:gd name="T20" fmla="*/ 2147483647 w 1152"/>
                <a:gd name="T21" fmla="*/ 2147483647 h 301"/>
                <a:gd name="T22" fmla="*/ 2147483647 w 1152"/>
                <a:gd name="T23" fmla="*/ 2147483647 h 301"/>
                <a:gd name="T24" fmla="*/ 2147483647 w 1152"/>
                <a:gd name="T25" fmla="*/ 2147483647 h 301"/>
                <a:gd name="T26" fmla="*/ 2147483647 w 1152"/>
                <a:gd name="T27" fmla="*/ 2147483647 h 301"/>
                <a:gd name="T28" fmla="*/ 2147483647 w 1152"/>
                <a:gd name="T29" fmla="*/ 2147483647 h 301"/>
                <a:gd name="T30" fmla="*/ 2147483647 w 1152"/>
                <a:gd name="T31" fmla="*/ 2147483647 h 301"/>
                <a:gd name="T32" fmla="*/ 2147483647 w 1152"/>
                <a:gd name="T33" fmla="*/ 0 h 3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52"/>
                <a:gd name="T52" fmla="*/ 0 h 301"/>
                <a:gd name="T53" fmla="*/ 1152 w 1152"/>
                <a:gd name="T54" fmla="*/ 301 h 3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52" h="301">
                  <a:moveTo>
                    <a:pt x="0" y="95"/>
                  </a:moveTo>
                  <a:cubicBezTo>
                    <a:pt x="29" y="98"/>
                    <a:pt x="58" y="96"/>
                    <a:pt x="86" y="103"/>
                  </a:cubicBezTo>
                  <a:cubicBezTo>
                    <a:pt x="94" y="105"/>
                    <a:pt x="96" y="117"/>
                    <a:pt x="103" y="121"/>
                  </a:cubicBezTo>
                  <a:cubicBezTo>
                    <a:pt x="111" y="126"/>
                    <a:pt x="120" y="127"/>
                    <a:pt x="129" y="129"/>
                  </a:cubicBezTo>
                  <a:cubicBezTo>
                    <a:pt x="173" y="138"/>
                    <a:pt x="215" y="144"/>
                    <a:pt x="258" y="155"/>
                  </a:cubicBezTo>
                  <a:cubicBezTo>
                    <a:pt x="291" y="176"/>
                    <a:pt x="324" y="178"/>
                    <a:pt x="361" y="189"/>
                  </a:cubicBezTo>
                  <a:cubicBezTo>
                    <a:pt x="374" y="202"/>
                    <a:pt x="392" y="210"/>
                    <a:pt x="404" y="224"/>
                  </a:cubicBezTo>
                  <a:cubicBezTo>
                    <a:pt x="410" y="231"/>
                    <a:pt x="407" y="244"/>
                    <a:pt x="413" y="250"/>
                  </a:cubicBezTo>
                  <a:cubicBezTo>
                    <a:pt x="433" y="270"/>
                    <a:pt x="461" y="281"/>
                    <a:pt x="482" y="301"/>
                  </a:cubicBezTo>
                  <a:cubicBezTo>
                    <a:pt x="499" y="295"/>
                    <a:pt x="518" y="294"/>
                    <a:pt x="533" y="284"/>
                  </a:cubicBezTo>
                  <a:cubicBezTo>
                    <a:pt x="550" y="273"/>
                    <a:pt x="565" y="257"/>
                    <a:pt x="585" y="250"/>
                  </a:cubicBezTo>
                  <a:cubicBezTo>
                    <a:pt x="647" y="228"/>
                    <a:pt x="703" y="193"/>
                    <a:pt x="765" y="172"/>
                  </a:cubicBezTo>
                  <a:cubicBezTo>
                    <a:pt x="795" y="142"/>
                    <a:pt x="810" y="140"/>
                    <a:pt x="851" y="129"/>
                  </a:cubicBezTo>
                  <a:cubicBezTo>
                    <a:pt x="911" y="90"/>
                    <a:pt x="1012" y="65"/>
                    <a:pt x="1083" y="52"/>
                  </a:cubicBezTo>
                  <a:cubicBezTo>
                    <a:pt x="1092" y="46"/>
                    <a:pt x="1100" y="40"/>
                    <a:pt x="1109" y="35"/>
                  </a:cubicBezTo>
                  <a:cubicBezTo>
                    <a:pt x="1117" y="31"/>
                    <a:pt x="1128" y="32"/>
                    <a:pt x="1135" y="26"/>
                  </a:cubicBezTo>
                  <a:cubicBezTo>
                    <a:pt x="1143" y="19"/>
                    <a:pt x="1152" y="0"/>
                    <a:pt x="1152" y="0"/>
                  </a:cubicBezTo>
                </a:path>
              </a:pathLst>
            </a:custGeom>
            <a:noFill/>
            <a:ln w="85725">
              <a:solidFill>
                <a:srgbClr val="993300"/>
              </a:solidFill>
              <a:round/>
              <a:headEnd/>
              <a:tailEnd/>
            </a:ln>
          </p:spPr>
          <p:txBody>
            <a:bodyPr/>
            <a:lstStyle/>
            <a:p>
              <a:endParaRPr lang="es-DO">
                <a:latin typeface="Calibri" pitchFamily="34" charset="0"/>
              </a:endParaRPr>
            </a:p>
          </p:txBody>
        </p:sp>
        <p:sp>
          <p:nvSpPr>
            <p:cNvPr id="28686" name="AutoShape 46"/>
            <p:cNvSpPr>
              <a:spLocks noChangeArrowheads="1"/>
            </p:cNvSpPr>
            <p:nvPr/>
          </p:nvSpPr>
          <p:spPr bwMode="auto">
            <a:xfrm>
              <a:off x="4629150" y="2865438"/>
              <a:ext cx="134938" cy="141287"/>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s-ES">
                <a:latin typeface="Calibri" pitchFamily="34" charset="0"/>
              </a:endParaRPr>
            </a:p>
          </p:txBody>
        </p:sp>
        <p:sp>
          <p:nvSpPr>
            <p:cNvPr id="28687" name="AutoShape 47"/>
            <p:cNvSpPr>
              <a:spLocks noChangeArrowheads="1"/>
            </p:cNvSpPr>
            <p:nvPr/>
          </p:nvSpPr>
          <p:spPr bwMode="auto">
            <a:xfrm>
              <a:off x="8061325" y="2803525"/>
              <a:ext cx="203200" cy="207963"/>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s-ES">
                <a:latin typeface="Calibri" pitchFamily="34" charset="0"/>
              </a:endParaRPr>
            </a:p>
          </p:txBody>
        </p:sp>
        <p:sp>
          <p:nvSpPr>
            <p:cNvPr id="28688" name="Freeform 48"/>
            <p:cNvSpPr>
              <a:spLocks/>
            </p:cNvSpPr>
            <p:nvPr/>
          </p:nvSpPr>
          <p:spPr bwMode="auto">
            <a:xfrm>
              <a:off x="4794250" y="3371850"/>
              <a:ext cx="1277938" cy="782638"/>
            </a:xfrm>
            <a:custGeom>
              <a:avLst/>
              <a:gdLst>
                <a:gd name="T0" fmla="*/ 0 w 860"/>
                <a:gd name="T1" fmla="*/ 2147483647 h 511"/>
                <a:gd name="T2" fmla="*/ 2147483647 w 860"/>
                <a:gd name="T3" fmla="*/ 2147483647 h 511"/>
                <a:gd name="T4" fmla="*/ 2147483647 w 860"/>
                <a:gd name="T5" fmla="*/ 2147483647 h 511"/>
                <a:gd name="T6" fmla="*/ 2147483647 w 860"/>
                <a:gd name="T7" fmla="*/ 2147483647 h 511"/>
                <a:gd name="T8" fmla="*/ 2147483647 w 860"/>
                <a:gd name="T9" fmla="*/ 2147483647 h 511"/>
                <a:gd name="T10" fmla="*/ 2147483647 w 860"/>
                <a:gd name="T11" fmla="*/ 2147483647 h 511"/>
                <a:gd name="T12" fmla="*/ 2147483647 w 860"/>
                <a:gd name="T13" fmla="*/ 2147483647 h 511"/>
                <a:gd name="T14" fmla="*/ 2147483647 w 860"/>
                <a:gd name="T15" fmla="*/ 2147483647 h 511"/>
                <a:gd name="T16" fmla="*/ 2147483647 w 860"/>
                <a:gd name="T17" fmla="*/ 2147483647 h 511"/>
                <a:gd name="T18" fmla="*/ 2147483647 w 860"/>
                <a:gd name="T19" fmla="*/ 2147483647 h 511"/>
                <a:gd name="T20" fmla="*/ 2147483647 w 860"/>
                <a:gd name="T21" fmla="*/ 2147483647 h 511"/>
                <a:gd name="T22" fmla="*/ 2147483647 w 860"/>
                <a:gd name="T23" fmla="*/ 0 h 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0"/>
                <a:gd name="T37" fmla="*/ 0 h 511"/>
                <a:gd name="T38" fmla="*/ 860 w 860"/>
                <a:gd name="T39" fmla="*/ 511 h 5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0" h="511">
                  <a:moveTo>
                    <a:pt x="0" y="465"/>
                  </a:moveTo>
                  <a:cubicBezTo>
                    <a:pt x="37" y="476"/>
                    <a:pt x="67" y="496"/>
                    <a:pt x="103" y="508"/>
                  </a:cubicBezTo>
                  <a:cubicBezTo>
                    <a:pt x="211" y="497"/>
                    <a:pt x="189" y="511"/>
                    <a:pt x="249" y="447"/>
                  </a:cubicBezTo>
                  <a:cubicBezTo>
                    <a:pt x="264" y="404"/>
                    <a:pt x="277" y="361"/>
                    <a:pt x="292" y="318"/>
                  </a:cubicBezTo>
                  <a:cubicBezTo>
                    <a:pt x="298" y="301"/>
                    <a:pt x="295" y="277"/>
                    <a:pt x="310" y="267"/>
                  </a:cubicBezTo>
                  <a:cubicBezTo>
                    <a:pt x="335" y="250"/>
                    <a:pt x="349" y="233"/>
                    <a:pt x="378" y="224"/>
                  </a:cubicBezTo>
                  <a:cubicBezTo>
                    <a:pt x="405" y="199"/>
                    <a:pt x="439" y="192"/>
                    <a:pt x="473" y="181"/>
                  </a:cubicBezTo>
                  <a:cubicBezTo>
                    <a:pt x="489" y="170"/>
                    <a:pt x="510" y="167"/>
                    <a:pt x="525" y="155"/>
                  </a:cubicBezTo>
                  <a:cubicBezTo>
                    <a:pt x="578" y="112"/>
                    <a:pt x="505" y="140"/>
                    <a:pt x="568" y="121"/>
                  </a:cubicBezTo>
                  <a:cubicBezTo>
                    <a:pt x="615" y="72"/>
                    <a:pt x="684" y="56"/>
                    <a:pt x="748" y="35"/>
                  </a:cubicBezTo>
                  <a:cubicBezTo>
                    <a:pt x="777" y="26"/>
                    <a:pt x="805" y="18"/>
                    <a:pt x="834" y="9"/>
                  </a:cubicBezTo>
                  <a:cubicBezTo>
                    <a:pt x="843" y="6"/>
                    <a:pt x="860" y="0"/>
                    <a:pt x="860" y="0"/>
                  </a:cubicBezTo>
                </a:path>
              </a:pathLst>
            </a:custGeom>
            <a:noFill/>
            <a:ln w="85725">
              <a:solidFill>
                <a:srgbClr val="993300"/>
              </a:solidFill>
              <a:round/>
              <a:headEnd/>
              <a:tailEnd/>
            </a:ln>
          </p:spPr>
          <p:txBody>
            <a:bodyPr/>
            <a:lstStyle/>
            <a:p>
              <a:endParaRPr lang="es-DO">
                <a:latin typeface="Calibri" pitchFamily="34" charset="0"/>
              </a:endParaRPr>
            </a:p>
          </p:txBody>
        </p:sp>
        <p:sp>
          <p:nvSpPr>
            <p:cNvPr id="28689" name="AutoShape 49"/>
            <p:cNvSpPr>
              <a:spLocks noChangeArrowheads="1"/>
            </p:cNvSpPr>
            <p:nvPr/>
          </p:nvSpPr>
          <p:spPr bwMode="auto">
            <a:xfrm>
              <a:off x="812800" y="5381625"/>
              <a:ext cx="201613" cy="207963"/>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s-ES">
                <a:latin typeface="Calibri" pitchFamily="34" charset="0"/>
              </a:endParaRPr>
            </a:p>
          </p:txBody>
        </p:sp>
        <p:sp>
          <p:nvSpPr>
            <p:cNvPr id="28690" name="Freeform 50"/>
            <p:cNvSpPr>
              <a:spLocks/>
            </p:cNvSpPr>
            <p:nvPr/>
          </p:nvSpPr>
          <p:spPr bwMode="auto">
            <a:xfrm>
              <a:off x="1025525" y="5032375"/>
              <a:ext cx="1214438" cy="762000"/>
            </a:xfrm>
            <a:custGeom>
              <a:avLst/>
              <a:gdLst>
                <a:gd name="T0" fmla="*/ 0 w 817"/>
                <a:gd name="T1" fmla="*/ 2147483647 h 498"/>
                <a:gd name="T2" fmla="*/ 2147483647 w 817"/>
                <a:gd name="T3" fmla="*/ 2147483647 h 498"/>
                <a:gd name="T4" fmla="*/ 2147483647 w 817"/>
                <a:gd name="T5" fmla="*/ 2147483647 h 498"/>
                <a:gd name="T6" fmla="*/ 2147483647 w 817"/>
                <a:gd name="T7" fmla="*/ 2147483647 h 498"/>
                <a:gd name="T8" fmla="*/ 2147483647 w 817"/>
                <a:gd name="T9" fmla="*/ 2147483647 h 498"/>
                <a:gd name="T10" fmla="*/ 2147483647 w 817"/>
                <a:gd name="T11" fmla="*/ 2147483647 h 498"/>
                <a:gd name="T12" fmla="*/ 2147483647 w 817"/>
                <a:gd name="T13" fmla="*/ 2147483647 h 498"/>
                <a:gd name="T14" fmla="*/ 2147483647 w 817"/>
                <a:gd name="T15" fmla="*/ 2147483647 h 498"/>
                <a:gd name="T16" fmla="*/ 2147483647 w 817"/>
                <a:gd name="T17" fmla="*/ 2147483647 h 498"/>
                <a:gd name="T18" fmla="*/ 2147483647 w 817"/>
                <a:gd name="T19" fmla="*/ 2147483647 h 498"/>
                <a:gd name="T20" fmla="*/ 2147483647 w 817"/>
                <a:gd name="T21" fmla="*/ 0 h 4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7"/>
                <a:gd name="T34" fmla="*/ 0 h 498"/>
                <a:gd name="T35" fmla="*/ 817 w 817"/>
                <a:gd name="T36" fmla="*/ 498 h 4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7" h="498">
                  <a:moveTo>
                    <a:pt x="0" y="343"/>
                  </a:moveTo>
                  <a:cubicBezTo>
                    <a:pt x="36" y="353"/>
                    <a:pt x="71" y="374"/>
                    <a:pt x="95" y="404"/>
                  </a:cubicBezTo>
                  <a:cubicBezTo>
                    <a:pt x="118" y="432"/>
                    <a:pt x="119" y="444"/>
                    <a:pt x="155" y="455"/>
                  </a:cubicBezTo>
                  <a:cubicBezTo>
                    <a:pt x="208" y="489"/>
                    <a:pt x="274" y="492"/>
                    <a:pt x="335" y="498"/>
                  </a:cubicBezTo>
                  <a:cubicBezTo>
                    <a:pt x="381" y="484"/>
                    <a:pt x="377" y="453"/>
                    <a:pt x="421" y="438"/>
                  </a:cubicBezTo>
                  <a:cubicBezTo>
                    <a:pt x="435" y="396"/>
                    <a:pt x="468" y="382"/>
                    <a:pt x="507" y="369"/>
                  </a:cubicBezTo>
                  <a:cubicBezTo>
                    <a:pt x="523" y="353"/>
                    <a:pt x="543" y="342"/>
                    <a:pt x="559" y="326"/>
                  </a:cubicBezTo>
                  <a:cubicBezTo>
                    <a:pt x="598" y="287"/>
                    <a:pt x="551" y="308"/>
                    <a:pt x="602" y="292"/>
                  </a:cubicBezTo>
                  <a:cubicBezTo>
                    <a:pt x="669" y="248"/>
                    <a:pt x="711" y="169"/>
                    <a:pt x="765" y="111"/>
                  </a:cubicBezTo>
                  <a:cubicBezTo>
                    <a:pt x="778" y="74"/>
                    <a:pt x="799" y="81"/>
                    <a:pt x="808" y="43"/>
                  </a:cubicBezTo>
                  <a:cubicBezTo>
                    <a:pt x="812" y="29"/>
                    <a:pt x="817" y="0"/>
                    <a:pt x="817" y="0"/>
                  </a:cubicBezTo>
                </a:path>
              </a:pathLst>
            </a:custGeom>
            <a:noFill/>
            <a:ln w="85725">
              <a:solidFill>
                <a:srgbClr val="FFFF00"/>
              </a:solidFill>
              <a:round/>
              <a:headEnd/>
              <a:tailEnd/>
            </a:ln>
          </p:spPr>
          <p:txBody>
            <a:bodyPr/>
            <a:lstStyle/>
            <a:p>
              <a:endParaRPr lang="es-DO">
                <a:latin typeface="Calibri" pitchFamily="34" charset="0"/>
              </a:endParaRPr>
            </a:p>
          </p:txBody>
        </p:sp>
        <p:sp>
          <p:nvSpPr>
            <p:cNvPr id="28691" name="Freeform 51"/>
            <p:cNvSpPr>
              <a:spLocks/>
            </p:cNvSpPr>
            <p:nvPr/>
          </p:nvSpPr>
          <p:spPr bwMode="auto">
            <a:xfrm>
              <a:off x="2251075" y="4321175"/>
              <a:ext cx="2543175" cy="736600"/>
            </a:xfrm>
            <a:custGeom>
              <a:avLst/>
              <a:gdLst>
                <a:gd name="T0" fmla="*/ 0 w 1711"/>
                <a:gd name="T1" fmla="*/ 2147483647 h 482"/>
                <a:gd name="T2" fmla="*/ 2147483647 w 1711"/>
                <a:gd name="T3" fmla="*/ 2147483647 h 482"/>
                <a:gd name="T4" fmla="*/ 2147483647 w 1711"/>
                <a:gd name="T5" fmla="*/ 2147483647 h 482"/>
                <a:gd name="T6" fmla="*/ 2147483647 w 1711"/>
                <a:gd name="T7" fmla="*/ 2147483647 h 482"/>
                <a:gd name="T8" fmla="*/ 2147483647 w 1711"/>
                <a:gd name="T9" fmla="*/ 2147483647 h 482"/>
                <a:gd name="T10" fmla="*/ 2147483647 w 1711"/>
                <a:gd name="T11" fmla="*/ 2147483647 h 482"/>
                <a:gd name="T12" fmla="*/ 2147483647 w 1711"/>
                <a:gd name="T13" fmla="*/ 2147483647 h 482"/>
                <a:gd name="T14" fmla="*/ 2147483647 w 1711"/>
                <a:gd name="T15" fmla="*/ 2147483647 h 482"/>
                <a:gd name="T16" fmla="*/ 2147483647 w 1711"/>
                <a:gd name="T17" fmla="*/ 2147483647 h 482"/>
                <a:gd name="T18" fmla="*/ 2147483647 w 1711"/>
                <a:gd name="T19" fmla="*/ 2147483647 h 482"/>
                <a:gd name="T20" fmla="*/ 2147483647 w 1711"/>
                <a:gd name="T21" fmla="*/ 2147483647 h 482"/>
                <a:gd name="T22" fmla="*/ 2147483647 w 1711"/>
                <a:gd name="T23" fmla="*/ 2147483647 h 482"/>
                <a:gd name="T24" fmla="*/ 2147483647 w 1711"/>
                <a:gd name="T25" fmla="*/ 2147483647 h 482"/>
                <a:gd name="T26" fmla="*/ 2147483647 w 1711"/>
                <a:gd name="T27" fmla="*/ 2147483647 h 482"/>
                <a:gd name="T28" fmla="*/ 2147483647 w 1711"/>
                <a:gd name="T29" fmla="*/ 0 h 4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1"/>
                <a:gd name="T46" fmla="*/ 0 h 482"/>
                <a:gd name="T47" fmla="*/ 1711 w 1711"/>
                <a:gd name="T48" fmla="*/ 482 h 4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1" h="482">
                  <a:moveTo>
                    <a:pt x="0" y="447"/>
                  </a:moveTo>
                  <a:cubicBezTo>
                    <a:pt x="17" y="453"/>
                    <a:pt x="34" y="461"/>
                    <a:pt x="52" y="465"/>
                  </a:cubicBezTo>
                  <a:cubicBezTo>
                    <a:pt x="75" y="471"/>
                    <a:pt x="121" y="482"/>
                    <a:pt x="121" y="482"/>
                  </a:cubicBezTo>
                  <a:cubicBezTo>
                    <a:pt x="139" y="481"/>
                    <a:pt x="288" y="479"/>
                    <a:pt x="344" y="465"/>
                  </a:cubicBezTo>
                  <a:cubicBezTo>
                    <a:pt x="434" y="442"/>
                    <a:pt x="520" y="395"/>
                    <a:pt x="611" y="379"/>
                  </a:cubicBezTo>
                  <a:cubicBezTo>
                    <a:pt x="654" y="371"/>
                    <a:pt x="697" y="367"/>
                    <a:pt x="740" y="361"/>
                  </a:cubicBezTo>
                  <a:cubicBezTo>
                    <a:pt x="790" y="345"/>
                    <a:pt x="842" y="335"/>
                    <a:pt x="894" y="327"/>
                  </a:cubicBezTo>
                  <a:cubicBezTo>
                    <a:pt x="937" y="312"/>
                    <a:pt x="1004" y="303"/>
                    <a:pt x="1041" y="284"/>
                  </a:cubicBezTo>
                  <a:cubicBezTo>
                    <a:pt x="1075" y="266"/>
                    <a:pt x="1055" y="266"/>
                    <a:pt x="1092" y="258"/>
                  </a:cubicBezTo>
                  <a:cubicBezTo>
                    <a:pt x="1190" y="237"/>
                    <a:pt x="1099" y="264"/>
                    <a:pt x="1195" y="241"/>
                  </a:cubicBezTo>
                  <a:cubicBezTo>
                    <a:pt x="1268" y="224"/>
                    <a:pt x="1332" y="186"/>
                    <a:pt x="1402" y="164"/>
                  </a:cubicBezTo>
                  <a:cubicBezTo>
                    <a:pt x="1435" y="129"/>
                    <a:pt x="1400" y="160"/>
                    <a:pt x="1445" y="138"/>
                  </a:cubicBezTo>
                  <a:cubicBezTo>
                    <a:pt x="1473" y="124"/>
                    <a:pt x="1483" y="105"/>
                    <a:pt x="1513" y="95"/>
                  </a:cubicBezTo>
                  <a:cubicBezTo>
                    <a:pt x="1545" y="74"/>
                    <a:pt x="1581" y="55"/>
                    <a:pt x="1617" y="43"/>
                  </a:cubicBezTo>
                  <a:cubicBezTo>
                    <a:pt x="1652" y="8"/>
                    <a:pt x="1660" y="0"/>
                    <a:pt x="1711" y="0"/>
                  </a:cubicBezTo>
                </a:path>
              </a:pathLst>
            </a:custGeom>
            <a:noFill/>
            <a:ln w="85725">
              <a:solidFill>
                <a:srgbClr val="FFFF00"/>
              </a:solidFill>
              <a:round/>
              <a:headEnd/>
              <a:tailEnd/>
            </a:ln>
          </p:spPr>
          <p:txBody>
            <a:bodyPr/>
            <a:lstStyle/>
            <a:p>
              <a:endParaRPr lang="es-DO">
                <a:latin typeface="Calibri" pitchFamily="34" charset="0"/>
              </a:endParaRPr>
            </a:p>
          </p:txBody>
        </p:sp>
        <p:sp>
          <p:nvSpPr>
            <p:cNvPr id="28692" name="Freeform 52"/>
            <p:cNvSpPr>
              <a:spLocks/>
            </p:cNvSpPr>
            <p:nvPr/>
          </p:nvSpPr>
          <p:spPr bwMode="auto">
            <a:xfrm>
              <a:off x="5111750" y="4151313"/>
              <a:ext cx="744538" cy="511175"/>
            </a:xfrm>
            <a:custGeom>
              <a:avLst/>
              <a:gdLst>
                <a:gd name="T0" fmla="*/ 0 w 501"/>
                <a:gd name="T1" fmla="*/ 0 h 333"/>
                <a:gd name="T2" fmla="*/ 2147483647 w 501"/>
                <a:gd name="T3" fmla="*/ 2147483647 h 333"/>
                <a:gd name="T4" fmla="*/ 2147483647 w 501"/>
                <a:gd name="T5" fmla="*/ 2147483647 h 333"/>
                <a:gd name="T6" fmla="*/ 2147483647 w 501"/>
                <a:gd name="T7" fmla="*/ 2147483647 h 333"/>
                <a:gd name="T8" fmla="*/ 2147483647 w 501"/>
                <a:gd name="T9" fmla="*/ 2147483647 h 333"/>
                <a:gd name="T10" fmla="*/ 2147483647 w 501"/>
                <a:gd name="T11" fmla="*/ 2147483647 h 333"/>
                <a:gd name="T12" fmla="*/ 2147483647 w 501"/>
                <a:gd name="T13" fmla="*/ 2147483647 h 333"/>
                <a:gd name="T14" fmla="*/ 2147483647 w 501"/>
                <a:gd name="T15" fmla="*/ 2147483647 h 333"/>
                <a:gd name="T16" fmla="*/ 0 60000 65536"/>
                <a:gd name="T17" fmla="*/ 0 60000 65536"/>
                <a:gd name="T18" fmla="*/ 0 60000 65536"/>
                <a:gd name="T19" fmla="*/ 0 60000 65536"/>
                <a:gd name="T20" fmla="*/ 0 60000 65536"/>
                <a:gd name="T21" fmla="*/ 0 60000 65536"/>
                <a:gd name="T22" fmla="*/ 0 60000 65536"/>
                <a:gd name="T23" fmla="*/ 0 60000 65536"/>
                <a:gd name="T24" fmla="*/ 0 w 501"/>
                <a:gd name="T25" fmla="*/ 0 h 333"/>
                <a:gd name="T26" fmla="*/ 501 w 501"/>
                <a:gd name="T27" fmla="*/ 333 h 3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1" h="333">
                  <a:moveTo>
                    <a:pt x="0" y="0"/>
                  </a:moveTo>
                  <a:cubicBezTo>
                    <a:pt x="10" y="6"/>
                    <a:pt x="6" y="11"/>
                    <a:pt x="14" y="19"/>
                  </a:cubicBezTo>
                  <a:cubicBezTo>
                    <a:pt x="20" y="25"/>
                    <a:pt x="28" y="26"/>
                    <a:pt x="36" y="28"/>
                  </a:cubicBezTo>
                  <a:cubicBezTo>
                    <a:pt x="49" y="38"/>
                    <a:pt x="70" y="38"/>
                    <a:pt x="86" y="40"/>
                  </a:cubicBezTo>
                  <a:cubicBezTo>
                    <a:pt x="108" y="49"/>
                    <a:pt x="131" y="46"/>
                    <a:pt x="151" y="60"/>
                  </a:cubicBezTo>
                  <a:cubicBezTo>
                    <a:pt x="153" y="68"/>
                    <a:pt x="151" y="67"/>
                    <a:pt x="156" y="67"/>
                  </a:cubicBezTo>
                  <a:lnTo>
                    <a:pt x="319" y="333"/>
                  </a:lnTo>
                  <a:lnTo>
                    <a:pt x="501" y="288"/>
                  </a:lnTo>
                </a:path>
              </a:pathLst>
            </a:custGeom>
            <a:noFill/>
            <a:ln w="85725">
              <a:solidFill>
                <a:srgbClr val="FF00FF"/>
              </a:solidFill>
              <a:round/>
              <a:headEnd/>
              <a:tailEnd/>
            </a:ln>
          </p:spPr>
          <p:txBody>
            <a:bodyPr/>
            <a:lstStyle/>
            <a:p>
              <a:endParaRPr lang="es-DO">
                <a:latin typeface="Calibri" pitchFamily="34" charset="0"/>
              </a:endParaRPr>
            </a:p>
          </p:txBody>
        </p:sp>
        <p:sp>
          <p:nvSpPr>
            <p:cNvPr id="28693" name="Freeform 53"/>
            <p:cNvSpPr>
              <a:spLocks/>
            </p:cNvSpPr>
            <p:nvPr/>
          </p:nvSpPr>
          <p:spPr bwMode="auto">
            <a:xfrm>
              <a:off x="2293938" y="3922713"/>
              <a:ext cx="436562" cy="1052512"/>
            </a:xfrm>
            <a:custGeom>
              <a:avLst/>
              <a:gdLst>
                <a:gd name="T0" fmla="*/ 2147483647 w 293"/>
                <a:gd name="T1" fmla="*/ 0 h 687"/>
                <a:gd name="T2" fmla="*/ 2147483647 w 293"/>
                <a:gd name="T3" fmla="*/ 2147483647 h 687"/>
                <a:gd name="T4" fmla="*/ 2147483647 w 293"/>
                <a:gd name="T5" fmla="*/ 2147483647 h 687"/>
                <a:gd name="T6" fmla="*/ 2147483647 w 293"/>
                <a:gd name="T7" fmla="*/ 2147483647 h 687"/>
                <a:gd name="T8" fmla="*/ 2147483647 w 293"/>
                <a:gd name="T9" fmla="*/ 2147483647 h 687"/>
                <a:gd name="T10" fmla="*/ 0 w 293"/>
                <a:gd name="T11" fmla="*/ 2147483647 h 687"/>
                <a:gd name="T12" fmla="*/ 0 60000 65536"/>
                <a:gd name="T13" fmla="*/ 0 60000 65536"/>
                <a:gd name="T14" fmla="*/ 0 60000 65536"/>
                <a:gd name="T15" fmla="*/ 0 60000 65536"/>
                <a:gd name="T16" fmla="*/ 0 60000 65536"/>
                <a:gd name="T17" fmla="*/ 0 60000 65536"/>
                <a:gd name="T18" fmla="*/ 0 w 293"/>
                <a:gd name="T19" fmla="*/ 0 h 687"/>
                <a:gd name="T20" fmla="*/ 293 w 293"/>
                <a:gd name="T21" fmla="*/ 687 h 687"/>
              </a:gdLst>
              <a:ahLst/>
              <a:cxnLst>
                <a:cxn ang="T12">
                  <a:pos x="T0" y="T1"/>
                </a:cxn>
                <a:cxn ang="T13">
                  <a:pos x="T2" y="T3"/>
                </a:cxn>
                <a:cxn ang="T14">
                  <a:pos x="T4" y="T5"/>
                </a:cxn>
                <a:cxn ang="T15">
                  <a:pos x="T6" y="T7"/>
                </a:cxn>
                <a:cxn ang="T16">
                  <a:pos x="T8" y="T9"/>
                </a:cxn>
                <a:cxn ang="T17">
                  <a:pos x="T10" y="T11"/>
                </a:cxn>
              </a:cxnLst>
              <a:rect l="T18" t="T19" r="T20" b="T21"/>
              <a:pathLst>
                <a:path w="293" h="687">
                  <a:moveTo>
                    <a:pt x="293" y="0"/>
                  </a:moveTo>
                  <a:cubicBezTo>
                    <a:pt x="245" y="15"/>
                    <a:pt x="250" y="65"/>
                    <a:pt x="241" y="111"/>
                  </a:cubicBezTo>
                  <a:cubicBezTo>
                    <a:pt x="226" y="191"/>
                    <a:pt x="217" y="283"/>
                    <a:pt x="172" y="352"/>
                  </a:cubicBezTo>
                  <a:cubicBezTo>
                    <a:pt x="149" y="427"/>
                    <a:pt x="128" y="502"/>
                    <a:pt x="103" y="576"/>
                  </a:cubicBezTo>
                  <a:cubicBezTo>
                    <a:pt x="96" y="596"/>
                    <a:pt x="81" y="639"/>
                    <a:pt x="69" y="653"/>
                  </a:cubicBezTo>
                  <a:cubicBezTo>
                    <a:pt x="53" y="672"/>
                    <a:pt x="21" y="677"/>
                    <a:pt x="0" y="687"/>
                  </a:cubicBezTo>
                </a:path>
              </a:pathLst>
            </a:custGeom>
            <a:noFill/>
            <a:ln w="85725">
              <a:solidFill>
                <a:srgbClr val="FF00FF"/>
              </a:solidFill>
              <a:round/>
              <a:headEnd/>
              <a:tailEnd/>
            </a:ln>
          </p:spPr>
          <p:txBody>
            <a:bodyPr/>
            <a:lstStyle/>
            <a:p>
              <a:endParaRPr lang="es-DO">
                <a:latin typeface="Calibri" pitchFamily="34" charset="0"/>
              </a:endParaRPr>
            </a:p>
          </p:txBody>
        </p:sp>
        <p:sp>
          <p:nvSpPr>
            <p:cNvPr id="28694" name="Freeform 54"/>
            <p:cNvSpPr>
              <a:spLocks/>
            </p:cNvSpPr>
            <p:nvPr/>
          </p:nvSpPr>
          <p:spPr bwMode="auto">
            <a:xfrm>
              <a:off x="7183438" y="3436938"/>
              <a:ext cx="265112" cy="855662"/>
            </a:xfrm>
            <a:custGeom>
              <a:avLst/>
              <a:gdLst>
                <a:gd name="T0" fmla="*/ 0 w 178"/>
                <a:gd name="T1" fmla="*/ 0 h 559"/>
                <a:gd name="T2" fmla="*/ 2147483647 w 178"/>
                <a:gd name="T3" fmla="*/ 2147483647 h 559"/>
                <a:gd name="T4" fmla="*/ 2147483647 w 178"/>
                <a:gd name="T5" fmla="*/ 2147483647 h 559"/>
                <a:gd name="T6" fmla="*/ 0 60000 65536"/>
                <a:gd name="T7" fmla="*/ 0 60000 65536"/>
                <a:gd name="T8" fmla="*/ 0 60000 65536"/>
                <a:gd name="T9" fmla="*/ 0 w 178"/>
                <a:gd name="T10" fmla="*/ 0 h 559"/>
                <a:gd name="T11" fmla="*/ 178 w 178"/>
                <a:gd name="T12" fmla="*/ 559 h 559"/>
              </a:gdLst>
              <a:ahLst/>
              <a:cxnLst>
                <a:cxn ang="T6">
                  <a:pos x="T0" y="T1"/>
                </a:cxn>
                <a:cxn ang="T7">
                  <a:pos x="T2" y="T3"/>
                </a:cxn>
                <a:cxn ang="T8">
                  <a:pos x="T4" y="T5"/>
                </a:cxn>
              </a:cxnLst>
              <a:rect l="T9" t="T10" r="T11" b="T12"/>
              <a:pathLst>
                <a:path w="178" h="559">
                  <a:moveTo>
                    <a:pt x="0" y="0"/>
                  </a:moveTo>
                  <a:cubicBezTo>
                    <a:pt x="11" y="35"/>
                    <a:pt x="25" y="49"/>
                    <a:pt x="60" y="61"/>
                  </a:cubicBezTo>
                  <a:cubicBezTo>
                    <a:pt x="97" y="219"/>
                    <a:pt x="178" y="479"/>
                    <a:pt x="8" y="559"/>
                  </a:cubicBezTo>
                </a:path>
              </a:pathLst>
            </a:custGeom>
            <a:noFill/>
            <a:ln w="85725">
              <a:solidFill>
                <a:srgbClr val="FF00FF"/>
              </a:solidFill>
              <a:round/>
              <a:headEnd/>
              <a:tailEnd/>
            </a:ln>
          </p:spPr>
          <p:txBody>
            <a:bodyPr/>
            <a:lstStyle/>
            <a:p>
              <a:endParaRPr lang="es-DO">
                <a:latin typeface="Calibri" pitchFamily="34" charset="0"/>
              </a:endParaRPr>
            </a:p>
          </p:txBody>
        </p:sp>
        <p:sp>
          <p:nvSpPr>
            <p:cNvPr id="28695" name="Rectangle 57" descr="Dark downward diagonal"/>
            <p:cNvSpPr>
              <a:spLocks noChangeArrowheads="1"/>
            </p:cNvSpPr>
            <p:nvPr/>
          </p:nvSpPr>
          <p:spPr bwMode="auto">
            <a:xfrm>
              <a:off x="5241925" y="1638300"/>
              <a:ext cx="184150" cy="123825"/>
            </a:xfrm>
            <a:prstGeom prst="rect">
              <a:avLst/>
            </a:prstGeom>
            <a:pattFill prst="dkDnDiag">
              <a:fgClr>
                <a:schemeClr val="tx1"/>
              </a:fgClr>
              <a:bgClr>
                <a:schemeClr val="bg1"/>
              </a:bgClr>
            </a:pattFill>
            <a:ln w="9525" algn="ctr">
              <a:solidFill>
                <a:schemeClr val="tx1"/>
              </a:solidFill>
              <a:miter lim="800000"/>
              <a:headEnd/>
              <a:tailEnd/>
            </a:ln>
          </p:spPr>
          <p:txBody>
            <a:bodyPr wrap="none" anchor="ctr"/>
            <a:lstStyle/>
            <a:p>
              <a:endParaRPr lang="es-ES">
                <a:latin typeface="Calibri" pitchFamily="34" charset="0"/>
              </a:endParaRPr>
            </a:p>
          </p:txBody>
        </p:sp>
        <p:sp>
          <p:nvSpPr>
            <p:cNvPr id="28696" name="Rectangle 58" descr="Dark downward diagonal"/>
            <p:cNvSpPr>
              <a:spLocks noChangeArrowheads="1"/>
            </p:cNvSpPr>
            <p:nvPr/>
          </p:nvSpPr>
          <p:spPr bwMode="auto">
            <a:xfrm>
              <a:off x="954088" y="2128838"/>
              <a:ext cx="182562" cy="123825"/>
            </a:xfrm>
            <a:prstGeom prst="rect">
              <a:avLst/>
            </a:prstGeom>
            <a:pattFill prst="dkDnDiag">
              <a:fgClr>
                <a:schemeClr val="tx1"/>
              </a:fgClr>
              <a:bgClr>
                <a:schemeClr val="bg1"/>
              </a:bgClr>
            </a:pattFill>
            <a:ln w="9525" algn="ctr">
              <a:solidFill>
                <a:schemeClr val="tx1"/>
              </a:solidFill>
              <a:miter lim="800000"/>
              <a:headEnd/>
              <a:tailEnd/>
            </a:ln>
          </p:spPr>
          <p:txBody>
            <a:bodyPr wrap="none" anchor="ctr"/>
            <a:lstStyle/>
            <a:p>
              <a:endParaRPr lang="es-ES">
                <a:latin typeface="Calibri" pitchFamily="34" charset="0"/>
              </a:endParaRPr>
            </a:p>
          </p:txBody>
        </p:sp>
        <p:sp>
          <p:nvSpPr>
            <p:cNvPr id="28697" name="Rectangle 59" descr="Dark downward diagonal"/>
            <p:cNvSpPr>
              <a:spLocks noChangeArrowheads="1"/>
            </p:cNvSpPr>
            <p:nvPr/>
          </p:nvSpPr>
          <p:spPr bwMode="auto">
            <a:xfrm>
              <a:off x="646113" y="5726113"/>
              <a:ext cx="184150" cy="123825"/>
            </a:xfrm>
            <a:prstGeom prst="rect">
              <a:avLst/>
            </a:prstGeom>
            <a:pattFill prst="dkDnDiag">
              <a:fgClr>
                <a:schemeClr val="tx1"/>
              </a:fgClr>
              <a:bgClr>
                <a:schemeClr val="bg1"/>
              </a:bgClr>
            </a:pattFill>
            <a:ln w="9525" algn="ctr">
              <a:solidFill>
                <a:schemeClr val="tx1"/>
              </a:solidFill>
              <a:miter lim="800000"/>
              <a:headEnd/>
              <a:tailEnd/>
            </a:ln>
          </p:spPr>
          <p:txBody>
            <a:bodyPr wrap="none" anchor="ctr"/>
            <a:lstStyle/>
            <a:p>
              <a:endParaRPr lang="es-ES">
                <a:latin typeface="Calibri" pitchFamily="34" charset="0"/>
              </a:endParaRPr>
            </a:p>
          </p:txBody>
        </p:sp>
        <p:sp>
          <p:nvSpPr>
            <p:cNvPr id="28698" name="Rectangle 60" descr="Dark downward diagonal"/>
            <p:cNvSpPr>
              <a:spLocks noChangeArrowheads="1"/>
            </p:cNvSpPr>
            <p:nvPr/>
          </p:nvSpPr>
          <p:spPr bwMode="auto">
            <a:xfrm>
              <a:off x="8061325" y="2743200"/>
              <a:ext cx="184150" cy="122238"/>
            </a:xfrm>
            <a:prstGeom prst="rect">
              <a:avLst/>
            </a:prstGeom>
            <a:pattFill prst="dkDnDiag">
              <a:fgClr>
                <a:schemeClr val="tx1"/>
              </a:fgClr>
              <a:bgClr>
                <a:schemeClr val="bg1"/>
              </a:bgClr>
            </a:pattFill>
            <a:ln w="9525" algn="ctr">
              <a:solidFill>
                <a:schemeClr val="tx1"/>
              </a:solidFill>
              <a:miter lim="800000"/>
              <a:headEnd/>
              <a:tailEnd/>
            </a:ln>
          </p:spPr>
          <p:txBody>
            <a:bodyPr wrap="none" anchor="ctr"/>
            <a:lstStyle/>
            <a:p>
              <a:endParaRPr lang="es-ES">
                <a:latin typeface="Calibri" pitchFamily="34" charset="0"/>
              </a:endParaRPr>
            </a:p>
          </p:txBody>
        </p:sp>
        <p:sp>
          <p:nvSpPr>
            <p:cNvPr id="28699" name="Rectangle 61" descr="Dark downward diagonal"/>
            <p:cNvSpPr>
              <a:spLocks noChangeArrowheads="1"/>
            </p:cNvSpPr>
            <p:nvPr/>
          </p:nvSpPr>
          <p:spPr bwMode="auto">
            <a:xfrm>
              <a:off x="7693025" y="4397375"/>
              <a:ext cx="184150" cy="123825"/>
            </a:xfrm>
            <a:prstGeom prst="rect">
              <a:avLst/>
            </a:prstGeom>
            <a:pattFill prst="dkDnDiag">
              <a:fgClr>
                <a:schemeClr val="tx1"/>
              </a:fgClr>
              <a:bgClr>
                <a:schemeClr val="bg1"/>
              </a:bgClr>
            </a:pattFill>
            <a:ln w="9525" algn="ctr">
              <a:solidFill>
                <a:schemeClr val="tx1"/>
              </a:solidFill>
              <a:miter lim="800000"/>
              <a:headEnd/>
              <a:tailEnd/>
            </a:ln>
          </p:spPr>
          <p:txBody>
            <a:bodyPr wrap="none" anchor="ctr"/>
            <a:lstStyle/>
            <a:p>
              <a:endParaRPr lang="es-ES">
                <a:latin typeface="Calibri" pitchFamily="34" charset="0"/>
              </a:endParaRPr>
            </a:p>
          </p:txBody>
        </p:sp>
        <p:sp>
          <p:nvSpPr>
            <p:cNvPr id="28700" name="Oval 63"/>
            <p:cNvSpPr>
              <a:spLocks noChangeArrowheads="1"/>
            </p:cNvSpPr>
            <p:nvPr/>
          </p:nvSpPr>
          <p:spPr bwMode="auto">
            <a:xfrm>
              <a:off x="5549900" y="4641850"/>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01" name="Oval 64"/>
            <p:cNvSpPr>
              <a:spLocks noChangeArrowheads="1"/>
            </p:cNvSpPr>
            <p:nvPr/>
          </p:nvSpPr>
          <p:spPr bwMode="auto">
            <a:xfrm>
              <a:off x="5365750" y="427513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02" name="Oval 65"/>
            <p:cNvSpPr>
              <a:spLocks noChangeArrowheads="1"/>
            </p:cNvSpPr>
            <p:nvPr/>
          </p:nvSpPr>
          <p:spPr bwMode="auto">
            <a:xfrm>
              <a:off x="5059363" y="4151313"/>
              <a:ext cx="79375"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03" name="Oval 66"/>
            <p:cNvSpPr>
              <a:spLocks noChangeArrowheads="1"/>
            </p:cNvSpPr>
            <p:nvPr/>
          </p:nvSpPr>
          <p:spPr bwMode="auto">
            <a:xfrm>
              <a:off x="2239963" y="5010150"/>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04" name="Oval 67"/>
            <p:cNvSpPr>
              <a:spLocks noChangeArrowheads="1"/>
            </p:cNvSpPr>
            <p:nvPr/>
          </p:nvSpPr>
          <p:spPr bwMode="auto">
            <a:xfrm>
              <a:off x="2424113" y="4702175"/>
              <a:ext cx="80962" cy="61913"/>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05" name="Oval 68"/>
            <p:cNvSpPr>
              <a:spLocks noChangeArrowheads="1"/>
            </p:cNvSpPr>
            <p:nvPr/>
          </p:nvSpPr>
          <p:spPr bwMode="auto">
            <a:xfrm>
              <a:off x="2589213" y="4213225"/>
              <a:ext cx="79375" cy="61913"/>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06" name="Oval 69"/>
            <p:cNvSpPr>
              <a:spLocks noChangeArrowheads="1"/>
            </p:cNvSpPr>
            <p:nvPr/>
          </p:nvSpPr>
          <p:spPr bwMode="auto">
            <a:xfrm>
              <a:off x="2668588" y="3906838"/>
              <a:ext cx="80962"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07" name="Oval 70"/>
            <p:cNvSpPr>
              <a:spLocks noChangeArrowheads="1"/>
            </p:cNvSpPr>
            <p:nvPr/>
          </p:nvSpPr>
          <p:spPr bwMode="auto">
            <a:xfrm>
              <a:off x="7204075" y="427513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08" name="Oval 71"/>
            <p:cNvSpPr>
              <a:spLocks noChangeArrowheads="1"/>
            </p:cNvSpPr>
            <p:nvPr/>
          </p:nvSpPr>
          <p:spPr bwMode="auto">
            <a:xfrm>
              <a:off x="7308850" y="384651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09" name="Oval 72"/>
            <p:cNvSpPr>
              <a:spLocks noChangeArrowheads="1"/>
            </p:cNvSpPr>
            <p:nvPr/>
          </p:nvSpPr>
          <p:spPr bwMode="auto">
            <a:xfrm>
              <a:off x="7142163" y="3416300"/>
              <a:ext cx="79375" cy="61913"/>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0" name="Oval 118"/>
            <p:cNvSpPr>
              <a:spLocks noChangeArrowheads="1"/>
            </p:cNvSpPr>
            <p:nvPr/>
          </p:nvSpPr>
          <p:spPr bwMode="auto">
            <a:xfrm>
              <a:off x="1260475" y="219233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1" name="Oval 119"/>
            <p:cNvSpPr>
              <a:spLocks noChangeArrowheads="1"/>
            </p:cNvSpPr>
            <p:nvPr/>
          </p:nvSpPr>
          <p:spPr bwMode="auto">
            <a:xfrm>
              <a:off x="1260475" y="249713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2" name="Oval 120"/>
            <p:cNvSpPr>
              <a:spLocks noChangeArrowheads="1"/>
            </p:cNvSpPr>
            <p:nvPr/>
          </p:nvSpPr>
          <p:spPr bwMode="auto">
            <a:xfrm>
              <a:off x="1547813" y="280511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3" name="Oval 121"/>
            <p:cNvSpPr>
              <a:spLocks noChangeArrowheads="1"/>
            </p:cNvSpPr>
            <p:nvPr/>
          </p:nvSpPr>
          <p:spPr bwMode="auto">
            <a:xfrm>
              <a:off x="1871663" y="3109913"/>
              <a:ext cx="80962"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4" name="Oval 122"/>
            <p:cNvSpPr>
              <a:spLocks noChangeArrowheads="1"/>
            </p:cNvSpPr>
            <p:nvPr/>
          </p:nvSpPr>
          <p:spPr bwMode="auto">
            <a:xfrm>
              <a:off x="2117725" y="3354388"/>
              <a:ext cx="79375"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5" name="Oval 123"/>
            <p:cNvSpPr>
              <a:spLocks noChangeArrowheads="1"/>
            </p:cNvSpPr>
            <p:nvPr/>
          </p:nvSpPr>
          <p:spPr bwMode="auto">
            <a:xfrm>
              <a:off x="2301875" y="3600450"/>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6" name="Oval 124"/>
            <p:cNvSpPr>
              <a:spLocks noChangeArrowheads="1"/>
            </p:cNvSpPr>
            <p:nvPr/>
          </p:nvSpPr>
          <p:spPr bwMode="auto">
            <a:xfrm>
              <a:off x="2608263" y="3906838"/>
              <a:ext cx="79375"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7" name="Oval 125"/>
            <p:cNvSpPr>
              <a:spLocks noChangeArrowheads="1"/>
            </p:cNvSpPr>
            <p:nvPr/>
          </p:nvSpPr>
          <p:spPr bwMode="auto">
            <a:xfrm>
              <a:off x="3140075" y="3846513"/>
              <a:ext cx="80963"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8" name="Oval 126"/>
            <p:cNvSpPr>
              <a:spLocks noChangeArrowheads="1"/>
            </p:cNvSpPr>
            <p:nvPr/>
          </p:nvSpPr>
          <p:spPr bwMode="auto">
            <a:xfrm>
              <a:off x="3709988" y="3846513"/>
              <a:ext cx="80962"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19" name="Oval 127"/>
            <p:cNvSpPr>
              <a:spLocks noChangeArrowheads="1"/>
            </p:cNvSpPr>
            <p:nvPr/>
          </p:nvSpPr>
          <p:spPr bwMode="auto">
            <a:xfrm>
              <a:off x="4121150" y="3906838"/>
              <a:ext cx="79375"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0" name="Oval 128"/>
            <p:cNvSpPr>
              <a:spLocks noChangeArrowheads="1"/>
            </p:cNvSpPr>
            <p:nvPr/>
          </p:nvSpPr>
          <p:spPr bwMode="auto">
            <a:xfrm>
              <a:off x="5653088" y="1701800"/>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1" name="Oval 129"/>
            <p:cNvSpPr>
              <a:spLocks noChangeArrowheads="1"/>
            </p:cNvSpPr>
            <p:nvPr/>
          </p:nvSpPr>
          <p:spPr bwMode="auto">
            <a:xfrm>
              <a:off x="5426075" y="1884363"/>
              <a:ext cx="79375"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2" name="Oval 130"/>
            <p:cNvSpPr>
              <a:spLocks noChangeArrowheads="1"/>
            </p:cNvSpPr>
            <p:nvPr/>
          </p:nvSpPr>
          <p:spPr bwMode="auto">
            <a:xfrm>
              <a:off x="5303838" y="2128838"/>
              <a:ext cx="79375"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3" name="Oval 131"/>
            <p:cNvSpPr>
              <a:spLocks noChangeArrowheads="1"/>
            </p:cNvSpPr>
            <p:nvPr/>
          </p:nvSpPr>
          <p:spPr bwMode="auto">
            <a:xfrm>
              <a:off x="4979988" y="225266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4" name="Oval 132"/>
            <p:cNvSpPr>
              <a:spLocks noChangeArrowheads="1"/>
            </p:cNvSpPr>
            <p:nvPr/>
          </p:nvSpPr>
          <p:spPr bwMode="auto">
            <a:xfrm>
              <a:off x="4918075" y="2619375"/>
              <a:ext cx="79375" cy="61913"/>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5" name="Oval 133"/>
            <p:cNvSpPr>
              <a:spLocks noChangeArrowheads="1"/>
            </p:cNvSpPr>
            <p:nvPr/>
          </p:nvSpPr>
          <p:spPr bwMode="auto">
            <a:xfrm>
              <a:off x="4795838" y="304958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6" name="Oval 134"/>
            <p:cNvSpPr>
              <a:spLocks noChangeArrowheads="1"/>
            </p:cNvSpPr>
            <p:nvPr/>
          </p:nvSpPr>
          <p:spPr bwMode="auto">
            <a:xfrm>
              <a:off x="4752975" y="329406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7" name="Oval 135"/>
            <p:cNvSpPr>
              <a:spLocks noChangeArrowheads="1"/>
            </p:cNvSpPr>
            <p:nvPr/>
          </p:nvSpPr>
          <p:spPr bwMode="auto">
            <a:xfrm>
              <a:off x="4733925" y="3540125"/>
              <a:ext cx="80963"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8" name="Oval 136"/>
            <p:cNvSpPr>
              <a:spLocks noChangeArrowheads="1"/>
            </p:cNvSpPr>
            <p:nvPr/>
          </p:nvSpPr>
          <p:spPr bwMode="auto">
            <a:xfrm>
              <a:off x="4691063" y="3784600"/>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29" name="Oval 137"/>
            <p:cNvSpPr>
              <a:spLocks noChangeArrowheads="1"/>
            </p:cNvSpPr>
            <p:nvPr/>
          </p:nvSpPr>
          <p:spPr bwMode="auto">
            <a:xfrm>
              <a:off x="4691063" y="409098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0" name="Oval 138"/>
            <p:cNvSpPr>
              <a:spLocks noChangeArrowheads="1"/>
            </p:cNvSpPr>
            <p:nvPr/>
          </p:nvSpPr>
          <p:spPr bwMode="auto">
            <a:xfrm>
              <a:off x="4733925" y="4337050"/>
              <a:ext cx="80963"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1" name="Oval 139"/>
            <p:cNvSpPr>
              <a:spLocks noChangeArrowheads="1"/>
            </p:cNvSpPr>
            <p:nvPr/>
          </p:nvSpPr>
          <p:spPr bwMode="auto">
            <a:xfrm>
              <a:off x="4752975" y="451961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2" name="Oval 140"/>
            <p:cNvSpPr>
              <a:spLocks noChangeArrowheads="1"/>
            </p:cNvSpPr>
            <p:nvPr/>
          </p:nvSpPr>
          <p:spPr bwMode="auto">
            <a:xfrm>
              <a:off x="4814888" y="4826000"/>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3" name="Oval 141"/>
            <p:cNvSpPr>
              <a:spLocks noChangeArrowheads="1"/>
            </p:cNvSpPr>
            <p:nvPr/>
          </p:nvSpPr>
          <p:spPr bwMode="auto">
            <a:xfrm>
              <a:off x="4611688" y="4886325"/>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4" name="Oval 142"/>
            <p:cNvSpPr>
              <a:spLocks noChangeArrowheads="1"/>
            </p:cNvSpPr>
            <p:nvPr/>
          </p:nvSpPr>
          <p:spPr bwMode="auto">
            <a:xfrm>
              <a:off x="4344988" y="5010150"/>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5" name="Oval 143"/>
            <p:cNvSpPr>
              <a:spLocks noChangeArrowheads="1"/>
            </p:cNvSpPr>
            <p:nvPr/>
          </p:nvSpPr>
          <p:spPr bwMode="auto">
            <a:xfrm>
              <a:off x="4140200" y="5192713"/>
              <a:ext cx="79375"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6" name="Oval 144"/>
            <p:cNvSpPr>
              <a:spLocks noChangeArrowheads="1"/>
            </p:cNvSpPr>
            <p:nvPr/>
          </p:nvSpPr>
          <p:spPr bwMode="auto">
            <a:xfrm>
              <a:off x="5040313" y="409098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7" name="Oval 145"/>
            <p:cNvSpPr>
              <a:spLocks noChangeArrowheads="1"/>
            </p:cNvSpPr>
            <p:nvPr/>
          </p:nvSpPr>
          <p:spPr bwMode="auto">
            <a:xfrm>
              <a:off x="5181600" y="3784600"/>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8" name="Oval 146"/>
            <p:cNvSpPr>
              <a:spLocks noChangeArrowheads="1"/>
            </p:cNvSpPr>
            <p:nvPr/>
          </p:nvSpPr>
          <p:spPr bwMode="auto">
            <a:xfrm>
              <a:off x="5549900" y="3540125"/>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39" name="Oval 147"/>
            <p:cNvSpPr>
              <a:spLocks noChangeArrowheads="1"/>
            </p:cNvSpPr>
            <p:nvPr/>
          </p:nvSpPr>
          <p:spPr bwMode="auto">
            <a:xfrm>
              <a:off x="5837238" y="3416300"/>
              <a:ext cx="79375" cy="61913"/>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0" name="Oval 148"/>
            <p:cNvSpPr>
              <a:spLocks noChangeArrowheads="1"/>
            </p:cNvSpPr>
            <p:nvPr/>
          </p:nvSpPr>
          <p:spPr bwMode="auto">
            <a:xfrm>
              <a:off x="6081713" y="329406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1" name="Oval 149"/>
            <p:cNvSpPr>
              <a:spLocks noChangeArrowheads="1"/>
            </p:cNvSpPr>
            <p:nvPr/>
          </p:nvSpPr>
          <p:spPr bwMode="auto">
            <a:xfrm>
              <a:off x="6572250" y="310991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2" name="Oval 150"/>
            <p:cNvSpPr>
              <a:spLocks noChangeArrowheads="1"/>
            </p:cNvSpPr>
            <p:nvPr/>
          </p:nvSpPr>
          <p:spPr bwMode="auto">
            <a:xfrm>
              <a:off x="7142163" y="3354388"/>
              <a:ext cx="79375"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3" name="Oval 151"/>
            <p:cNvSpPr>
              <a:spLocks noChangeArrowheads="1"/>
            </p:cNvSpPr>
            <p:nvPr/>
          </p:nvSpPr>
          <p:spPr bwMode="auto">
            <a:xfrm>
              <a:off x="7999413" y="304958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4" name="Oval 152"/>
            <p:cNvSpPr>
              <a:spLocks noChangeArrowheads="1"/>
            </p:cNvSpPr>
            <p:nvPr/>
          </p:nvSpPr>
          <p:spPr bwMode="auto">
            <a:xfrm>
              <a:off x="7572375" y="323373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5" name="Oval 153"/>
            <p:cNvSpPr>
              <a:spLocks noChangeArrowheads="1"/>
            </p:cNvSpPr>
            <p:nvPr/>
          </p:nvSpPr>
          <p:spPr bwMode="auto">
            <a:xfrm>
              <a:off x="1014413" y="556101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6" name="Oval 154"/>
            <p:cNvSpPr>
              <a:spLocks noChangeArrowheads="1"/>
            </p:cNvSpPr>
            <p:nvPr/>
          </p:nvSpPr>
          <p:spPr bwMode="auto">
            <a:xfrm>
              <a:off x="1504950" y="5788025"/>
              <a:ext cx="79375" cy="61913"/>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7" name="Oval 155"/>
            <p:cNvSpPr>
              <a:spLocks noChangeArrowheads="1"/>
            </p:cNvSpPr>
            <p:nvPr/>
          </p:nvSpPr>
          <p:spPr bwMode="auto">
            <a:xfrm>
              <a:off x="1933575" y="5376863"/>
              <a:ext cx="80963"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8" name="Oval 156"/>
            <p:cNvSpPr>
              <a:spLocks noChangeArrowheads="1"/>
            </p:cNvSpPr>
            <p:nvPr/>
          </p:nvSpPr>
          <p:spPr bwMode="auto">
            <a:xfrm>
              <a:off x="2178050" y="5010150"/>
              <a:ext cx="80963"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49" name="Oval 157"/>
            <p:cNvSpPr>
              <a:spLocks noChangeArrowheads="1"/>
            </p:cNvSpPr>
            <p:nvPr/>
          </p:nvSpPr>
          <p:spPr bwMode="auto">
            <a:xfrm>
              <a:off x="2668588" y="5010150"/>
              <a:ext cx="80962"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50" name="Oval 158"/>
            <p:cNvSpPr>
              <a:spLocks noChangeArrowheads="1"/>
            </p:cNvSpPr>
            <p:nvPr/>
          </p:nvSpPr>
          <p:spPr bwMode="auto">
            <a:xfrm>
              <a:off x="2976563" y="4886325"/>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51" name="Oval 159"/>
            <p:cNvSpPr>
              <a:spLocks noChangeArrowheads="1"/>
            </p:cNvSpPr>
            <p:nvPr/>
          </p:nvSpPr>
          <p:spPr bwMode="auto">
            <a:xfrm>
              <a:off x="3386138" y="4826000"/>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52" name="Oval 160"/>
            <p:cNvSpPr>
              <a:spLocks noChangeArrowheads="1"/>
            </p:cNvSpPr>
            <p:nvPr/>
          </p:nvSpPr>
          <p:spPr bwMode="auto">
            <a:xfrm>
              <a:off x="3771900" y="4702175"/>
              <a:ext cx="79375" cy="61913"/>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53" name="Oval 161"/>
            <p:cNvSpPr>
              <a:spLocks noChangeArrowheads="1"/>
            </p:cNvSpPr>
            <p:nvPr/>
          </p:nvSpPr>
          <p:spPr bwMode="auto">
            <a:xfrm>
              <a:off x="4305300" y="451961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54" name="Freeform 162"/>
            <p:cNvSpPr>
              <a:spLocks/>
            </p:cNvSpPr>
            <p:nvPr/>
          </p:nvSpPr>
          <p:spPr bwMode="auto">
            <a:xfrm rot="-416369">
              <a:off x="5989638" y="4029075"/>
              <a:ext cx="1274762" cy="266700"/>
            </a:xfrm>
            <a:custGeom>
              <a:avLst/>
              <a:gdLst>
                <a:gd name="T0" fmla="*/ 0 w 944"/>
                <a:gd name="T1" fmla="*/ 0 h 198"/>
                <a:gd name="T2" fmla="*/ 2147483647 w 944"/>
                <a:gd name="T3" fmla="*/ 2147483647 h 198"/>
                <a:gd name="T4" fmla="*/ 2147483647 w 944"/>
                <a:gd name="T5" fmla="*/ 2147483647 h 198"/>
                <a:gd name="T6" fmla="*/ 2147483647 w 944"/>
                <a:gd name="T7" fmla="*/ 2147483647 h 198"/>
                <a:gd name="T8" fmla="*/ 2147483647 w 944"/>
                <a:gd name="T9" fmla="*/ 2147483647 h 198"/>
                <a:gd name="T10" fmla="*/ 2147483647 w 944"/>
                <a:gd name="T11" fmla="*/ 2147483647 h 198"/>
                <a:gd name="T12" fmla="*/ 2147483647 w 944"/>
                <a:gd name="T13" fmla="*/ 2147483647 h 198"/>
                <a:gd name="T14" fmla="*/ 0 60000 65536"/>
                <a:gd name="T15" fmla="*/ 0 60000 65536"/>
                <a:gd name="T16" fmla="*/ 0 60000 65536"/>
                <a:gd name="T17" fmla="*/ 0 60000 65536"/>
                <a:gd name="T18" fmla="*/ 0 60000 65536"/>
                <a:gd name="T19" fmla="*/ 0 60000 65536"/>
                <a:gd name="T20" fmla="*/ 0 60000 65536"/>
                <a:gd name="T21" fmla="*/ 0 w 944"/>
                <a:gd name="T22" fmla="*/ 0 h 198"/>
                <a:gd name="T23" fmla="*/ 944 w 944"/>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4" h="198">
                  <a:moveTo>
                    <a:pt x="0" y="0"/>
                  </a:moveTo>
                  <a:cubicBezTo>
                    <a:pt x="60" y="19"/>
                    <a:pt x="116" y="26"/>
                    <a:pt x="179" y="38"/>
                  </a:cubicBezTo>
                  <a:cubicBezTo>
                    <a:pt x="233" y="48"/>
                    <a:pt x="286" y="65"/>
                    <a:pt x="340" y="75"/>
                  </a:cubicBezTo>
                  <a:cubicBezTo>
                    <a:pt x="398" y="115"/>
                    <a:pt x="479" y="120"/>
                    <a:pt x="547" y="132"/>
                  </a:cubicBezTo>
                  <a:cubicBezTo>
                    <a:pt x="629" y="146"/>
                    <a:pt x="710" y="160"/>
                    <a:pt x="793" y="170"/>
                  </a:cubicBezTo>
                  <a:cubicBezTo>
                    <a:pt x="892" y="193"/>
                    <a:pt x="746" y="160"/>
                    <a:pt x="916" y="189"/>
                  </a:cubicBezTo>
                  <a:cubicBezTo>
                    <a:pt x="926" y="191"/>
                    <a:pt x="944" y="198"/>
                    <a:pt x="944" y="198"/>
                  </a:cubicBezTo>
                </a:path>
              </a:pathLst>
            </a:custGeom>
            <a:noFill/>
            <a:ln w="85725">
              <a:solidFill>
                <a:srgbClr val="008080"/>
              </a:solidFill>
              <a:miter lim="800000"/>
              <a:headEnd/>
              <a:tailEnd/>
            </a:ln>
          </p:spPr>
          <p:txBody>
            <a:bodyPr/>
            <a:lstStyle/>
            <a:p>
              <a:endParaRPr lang="es-DO">
                <a:latin typeface="Calibri" pitchFamily="34" charset="0"/>
              </a:endParaRPr>
            </a:p>
          </p:txBody>
        </p:sp>
        <p:sp>
          <p:nvSpPr>
            <p:cNvPr id="28755" name="Freeform 164"/>
            <p:cNvSpPr>
              <a:spLocks/>
            </p:cNvSpPr>
            <p:nvPr/>
          </p:nvSpPr>
          <p:spPr bwMode="auto">
            <a:xfrm rot="-938535">
              <a:off x="7326313" y="4151313"/>
              <a:ext cx="328612" cy="279400"/>
            </a:xfrm>
            <a:custGeom>
              <a:avLst/>
              <a:gdLst>
                <a:gd name="T0" fmla="*/ 0 w 198"/>
                <a:gd name="T1" fmla="*/ 0 h 160"/>
                <a:gd name="T2" fmla="*/ 2147483647 w 198"/>
                <a:gd name="T3" fmla="*/ 2147483647 h 160"/>
                <a:gd name="T4" fmla="*/ 2147483647 w 198"/>
                <a:gd name="T5" fmla="*/ 2147483647 h 160"/>
                <a:gd name="T6" fmla="*/ 2147483647 w 198"/>
                <a:gd name="T7" fmla="*/ 2147483647 h 160"/>
                <a:gd name="T8" fmla="*/ 2147483647 w 198"/>
                <a:gd name="T9" fmla="*/ 2147483647 h 160"/>
                <a:gd name="T10" fmla="*/ 2147483647 w 198"/>
                <a:gd name="T11" fmla="*/ 2147483647 h 160"/>
                <a:gd name="T12" fmla="*/ 0 60000 65536"/>
                <a:gd name="T13" fmla="*/ 0 60000 65536"/>
                <a:gd name="T14" fmla="*/ 0 60000 65536"/>
                <a:gd name="T15" fmla="*/ 0 60000 65536"/>
                <a:gd name="T16" fmla="*/ 0 60000 65536"/>
                <a:gd name="T17" fmla="*/ 0 60000 65536"/>
                <a:gd name="T18" fmla="*/ 0 w 198"/>
                <a:gd name="T19" fmla="*/ 0 h 160"/>
                <a:gd name="T20" fmla="*/ 198 w 198"/>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98" h="160">
                  <a:moveTo>
                    <a:pt x="0" y="0"/>
                  </a:moveTo>
                  <a:cubicBezTo>
                    <a:pt x="9" y="3"/>
                    <a:pt x="22" y="1"/>
                    <a:pt x="28" y="9"/>
                  </a:cubicBezTo>
                  <a:cubicBezTo>
                    <a:pt x="36" y="20"/>
                    <a:pt x="43" y="103"/>
                    <a:pt x="57" y="113"/>
                  </a:cubicBezTo>
                  <a:cubicBezTo>
                    <a:pt x="61" y="116"/>
                    <a:pt x="125" y="136"/>
                    <a:pt x="141" y="141"/>
                  </a:cubicBezTo>
                  <a:cubicBezTo>
                    <a:pt x="151" y="144"/>
                    <a:pt x="160" y="148"/>
                    <a:pt x="170" y="151"/>
                  </a:cubicBezTo>
                  <a:cubicBezTo>
                    <a:pt x="179" y="154"/>
                    <a:pt x="198" y="160"/>
                    <a:pt x="198" y="160"/>
                  </a:cubicBezTo>
                </a:path>
              </a:pathLst>
            </a:custGeom>
            <a:noFill/>
            <a:ln w="85725">
              <a:solidFill>
                <a:srgbClr val="008080"/>
              </a:solidFill>
              <a:miter lim="800000"/>
              <a:headEnd/>
              <a:tailEnd/>
            </a:ln>
          </p:spPr>
          <p:txBody>
            <a:bodyPr/>
            <a:lstStyle/>
            <a:p>
              <a:endParaRPr lang="es-DO">
                <a:latin typeface="Calibri" pitchFamily="34" charset="0"/>
              </a:endParaRPr>
            </a:p>
          </p:txBody>
        </p:sp>
        <p:sp>
          <p:nvSpPr>
            <p:cNvPr id="28756" name="Oval 165"/>
            <p:cNvSpPr>
              <a:spLocks noChangeArrowheads="1"/>
            </p:cNvSpPr>
            <p:nvPr/>
          </p:nvSpPr>
          <p:spPr bwMode="auto">
            <a:xfrm>
              <a:off x="4979988" y="4335463"/>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57" name="Oval 166"/>
            <p:cNvSpPr>
              <a:spLocks noChangeArrowheads="1"/>
            </p:cNvSpPr>
            <p:nvPr/>
          </p:nvSpPr>
          <p:spPr bwMode="auto">
            <a:xfrm>
              <a:off x="5303838" y="427513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58" name="Oval 167"/>
            <p:cNvSpPr>
              <a:spLocks noChangeArrowheads="1"/>
            </p:cNvSpPr>
            <p:nvPr/>
          </p:nvSpPr>
          <p:spPr bwMode="auto">
            <a:xfrm>
              <a:off x="5592763" y="409098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59" name="Oval 168"/>
            <p:cNvSpPr>
              <a:spLocks noChangeArrowheads="1"/>
            </p:cNvSpPr>
            <p:nvPr/>
          </p:nvSpPr>
          <p:spPr bwMode="auto">
            <a:xfrm>
              <a:off x="5897563" y="4029075"/>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60" name="Oval 169"/>
            <p:cNvSpPr>
              <a:spLocks noChangeArrowheads="1"/>
            </p:cNvSpPr>
            <p:nvPr/>
          </p:nvSpPr>
          <p:spPr bwMode="auto">
            <a:xfrm>
              <a:off x="6223000" y="409098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61" name="Oval 170"/>
            <p:cNvSpPr>
              <a:spLocks noChangeArrowheads="1"/>
            </p:cNvSpPr>
            <p:nvPr/>
          </p:nvSpPr>
          <p:spPr bwMode="auto">
            <a:xfrm>
              <a:off x="6591300" y="4151313"/>
              <a:ext cx="79375" cy="61912"/>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62" name="Oval 171"/>
            <p:cNvSpPr>
              <a:spLocks noChangeArrowheads="1"/>
            </p:cNvSpPr>
            <p:nvPr/>
          </p:nvSpPr>
          <p:spPr bwMode="auto">
            <a:xfrm>
              <a:off x="7142163" y="4275138"/>
              <a:ext cx="79375" cy="60325"/>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sp>
          <p:nvSpPr>
            <p:cNvPr id="28763" name="Oval 172"/>
            <p:cNvSpPr>
              <a:spLocks noChangeArrowheads="1"/>
            </p:cNvSpPr>
            <p:nvPr/>
          </p:nvSpPr>
          <p:spPr bwMode="auto">
            <a:xfrm>
              <a:off x="7572375" y="4457700"/>
              <a:ext cx="79375" cy="61913"/>
            </a:xfrm>
            <a:prstGeom prst="ellipse">
              <a:avLst/>
            </a:prstGeom>
            <a:solidFill>
              <a:schemeClr val="tx1"/>
            </a:solidFill>
            <a:ln w="38100">
              <a:solidFill>
                <a:schemeClr val="tx1"/>
              </a:solidFill>
              <a:round/>
              <a:headEnd/>
              <a:tailEnd/>
            </a:ln>
          </p:spPr>
          <p:txBody>
            <a:bodyPr wrap="none" anchor="ctr"/>
            <a:lstStyle/>
            <a:p>
              <a:endParaRPr lang="es-ES">
                <a:latin typeface="Calibri" pitchFamily="34" charset="0"/>
              </a:endParaRPr>
            </a:p>
          </p:txBody>
        </p:sp>
      </p:grpSp>
      <p:sp>
        <p:nvSpPr>
          <p:cNvPr id="335" name="Text Box 4"/>
          <p:cNvSpPr txBox="1">
            <a:spLocks noChangeArrowheads="1"/>
          </p:cNvSpPr>
          <p:nvPr/>
        </p:nvSpPr>
        <p:spPr bwMode="auto">
          <a:xfrm>
            <a:off x="838200" y="304800"/>
            <a:ext cx="7391400" cy="338138"/>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endParaRPr lang="en-US" sz="1600" b="1" dirty="0">
              <a:solidFill>
                <a:srgbClr val="333333"/>
              </a:solidFill>
              <a:latin typeface="Verdana" pitchFamily="34" charset="0"/>
            </a:endParaRPr>
          </a:p>
        </p:txBody>
      </p:sp>
      <p:sp>
        <p:nvSpPr>
          <p:cNvPr id="336" name="Text Box 4"/>
          <p:cNvSpPr>
            <a:spLocks noChangeArrowheads="1"/>
          </p:cNvSpPr>
          <p:nvPr/>
        </p:nvSpPr>
        <p:spPr bwMode="auto">
          <a:xfrm>
            <a:off x="0" y="642938"/>
            <a:ext cx="9142413" cy="700087"/>
          </a:xfrm>
          <a:prstGeom prst="roundRect">
            <a:avLst>
              <a:gd name="adj" fmla="val 16667"/>
            </a:avLst>
          </a:prstGeom>
          <a:noFill/>
          <a:ln w="9525">
            <a:noFill/>
            <a:miter lim="800000"/>
            <a:headEnd/>
            <a:tailEnd/>
          </a:ln>
          <a:effectLst/>
        </p:spPr>
        <p:txBody>
          <a:bodyPr>
            <a:spAutoFit/>
          </a:bodyPr>
          <a:lstStyle/>
          <a:p>
            <a:pPr algn="ctr" fontAlgn="auto">
              <a:spcBef>
                <a:spcPts val="0"/>
              </a:spcBef>
              <a:spcAft>
                <a:spcPts val="0"/>
              </a:spcAft>
              <a:defRPr/>
            </a:pPr>
            <a:r>
              <a:rPr lang="en-US" b="1" dirty="0">
                <a:latin typeface="Verdana" pitchFamily="34" charset="0"/>
              </a:rPr>
              <a:t>RED MAESTRA DEL SISTEMA INTEGRADO DE TRANSPORTE </a:t>
            </a:r>
          </a:p>
          <a:p>
            <a:pPr algn="ctr" fontAlgn="auto">
              <a:spcBef>
                <a:spcPts val="0"/>
              </a:spcBef>
              <a:spcAft>
                <a:spcPts val="0"/>
              </a:spcAft>
              <a:defRPr/>
            </a:pPr>
            <a:r>
              <a:rPr lang="en-US" b="1" dirty="0">
                <a:latin typeface="Verdana" pitchFamily="34" charset="0"/>
              </a:rPr>
              <a:t>PUBLICO  DEL METRO DE SANTO DOMINGO</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1"/>
          <p:cNvGrpSpPr>
            <a:grpSpLocks/>
          </p:cNvGrpSpPr>
          <p:nvPr/>
        </p:nvGrpSpPr>
        <p:grpSpPr bwMode="auto">
          <a:xfrm>
            <a:off x="1285875" y="520700"/>
            <a:ext cx="6572250" cy="5480050"/>
            <a:chOff x="857224" y="530204"/>
            <a:chExt cx="7429552" cy="6194446"/>
          </a:xfrm>
        </p:grpSpPr>
        <p:pic>
          <p:nvPicPr>
            <p:cNvPr id="3" name="Picture 2" descr="C:\Documents and Settings\All Users\Documentos\00 PROYECTOS OPRET\Presentacion L1\Informacion Planimetrica\Autobuses\Autobuses.png"/>
            <p:cNvPicPr>
              <a:picLocks noChangeAspect="1" noChangeArrowheads="1"/>
            </p:cNvPicPr>
            <p:nvPr/>
          </p:nvPicPr>
          <p:blipFill>
            <a:blip r:embed="rId2" cstate="print">
              <a:duotone>
                <a:schemeClr val="bg2">
                  <a:shade val="45000"/>
                  <a:satMod val="135000"/>
                </a:schemeClr>
                <a:prstClr val="white"/>
              </a:duotone>
            </a:blip>
            <a:srcRect l="20493" r="12216" b="20356"/>
            <a:stretch>
              <a:fillRect/>
            </a:stretch>
          </p:blipFill>
          <p:spPr bwMode="auto">
            <a:xfrm>
              <a:off x="857224" y="530204"/>
              <a:ext cx="7429552" cy="6051592"/>
            </a:xfrm>
            <a:prstGeom prst="rect">
              <a:avLst/>
            </a:prstGeom>
            <a:noFill/>
            <a:ln w="12700">
              <a:solidFill>
                <a:schemeClr val="tx1"/>
              </a:solidFill>
            </a:ln>
            <a:effectLst>
              <a:outerShdw blurRad="101600" dist="152400" dir="2700000" algn="tl" rotWithShape="0">
                <a:prstClr val="black">
                  <a:alpha val="40000"/>
                </a:prstClr>
              </a:outerShdw>
            </a:effectLst>
          </p:spPr>
        </p:pic>
        <p:sp>
          <p:nvSpPr>
            <p:cNvPr id="4" name="82 Rectángulo redondeado"/>
            <p:cNvSpPr/>
            <p:nvPr/>
          </p:nvSpPr>
          <p:spPr>
            <a:xfrm rot="20160000">
              <a:off x="3775207" y="3702794"/>
              <a:ext cx="3571210" cy="924143"/>
            </a:xfrm>
            <a:prstGeom prst="roundRect">
              <a:avLst>
                <a:gd name="adj" fmla="val 50000"/>
              </a:avLst>
            </a:prstGeom>
            <a:solidFill>
              <a:schemeClr val="tx2">
                <a:lumMod val="60000"/>
                <a:lumOff val="40000"/>
                <a:alpha val="3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5" name="83 Rectángulo redondeado"/>
            <p:cNvSpPr/>
            <p:nvPr/>
          </p:nvSpPr>
          <p:spPr>
            <a:xfrm rot="18865470">
              <a:off x="3248684" y="2695177"/>
              <a:ext cx="5241593" cy="926002"/>
            </a:xfrm>
            <a:prstGeom prst="roundRect">
              <a:avLst>
                <a:gd name="adj" fmla="val 50000"/>
              </a:avLst>
            </a:prstGeom>
            <a:solidFill>
              <a:schemeClr val="tx2">
                <a:lumMod val="60000"/>
                <a:lumOff val="40000"/>
                <a:alpha val="3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6" name="106 Rectángulo redondeado"/>
            <p:cNvSpPr/>
            <p:nvPr/>
          </p:nvSpPr>
          <p:spPr>
            <a:xfrm rot="2403614">
              <a:off x="3615491" y="5028894"/>
              <a:ext cx="3386368" cy="925937"/>
            </a:xfrm>
            <a:prstGeom prst="roundRect">
              <a:avLst>
                <a:gd name="adj" fmla="val 50000"/>
              </a:avLst>
            </a:prstGeom>
            <a:solidFill>
              <a:schemeClr val="tx2">
                <a:lumMod val="60000"/>
                <a:lumOff val="40000"/>
                <a:alpha val="3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7" name="108 Rectángulo redondeado"/>
            <p:cNvSpPr/>
            <p:nvPr/>
          </p:nvSpPr>
          <p:spPr>
            <a:xfrm rot="17656312">
              <a:off x="3404719" y="3481146"/>
              <a:ext cx="2584010" cy="924208"/>
            </a:xfrm>
            <a:prstGeom prst="roundRect">
              <a:avLst>
                <a:gd name="adj" fmla="val 50000"/>
              </a:avLst>
            </a:prstGeom>
            <a:solidFill>
              <a:schemeClr val="tx2">
                <a:lumMod val="60000"/>
                <a:lumOff val="40000"/>
                <a:alpha val="3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8" name="109 Rectángulo redondeado"/>
            <p:cNvSpPr/>
            <p:nvPr/>
          </p:nvSpPr>
          <p:spPr>
            <a:xfrm rot="4005430">
              <a:off x="2694068" y="3448847"/>
              <a:ext cx="2646815" cy="926002"/>
            </a:xfrm>
            <a:prstGeom prst="roundRect">
              <a:avLst>
                <a:gd name="adj" fmla="val 50000"/>
              </a:avLst>
            </a:prstGeom>
            <a:solidFill>
              <a:schemeClr val="tx2">
                <a:lumMod val="60000"/>
                <a:lumOff val="40000"/>
                <a:alpha val="3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9" name="111 Rectángulo redondeado"/>
            <p:cNvSpPr/>
            <p:nvPr/>
          </p:nvSpPr>
          <p:spPr>
            <a:xfrm rot="10680000">
              <a:off x="1715032" y="4269841"/>
              <a:ext cx="3111798" cy="924143"/>
            </a:xfrm>
            <a:prstGeom prst="roundRect">
              <a:avLst>
                <a:gd name="adj" fmla="val 50000"/>
              </a:avLst>
            </a:prstGeom>
            <a:solidFill>
              <a:schemeClr val="tx2">
                <a:lumMod val="60000"/>
                <a:lumOff val="40000"/>
                <a:alpha val="3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0" name="8 CuadroTexto"/>
            <p:cNvSpPr txBox="1"/>
            <p:nvPr/>
          </p:nvSpPr>
          <p:spPr>
            <a:xfrm>
              <a:off x="857224" y="530204"/>
              <a:ext cx="7268040" cy="661050"/>
            </a:xfrm>
            <a:prstGeom prst="rect">
              <a:avLst/>
            </a:prstGeom>
            <a:noFill/>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s-ES" sz="1600" b="1" dirty="0">
                  <a:ln w="18000">
                    <a:noFill/>
                    <a:prstDash val="solid"/>
                    <a:miter lim="800000"/>
                  </a:ln>
                  <a:solidFill>
                    <a:schemeClr val="tx1"/>
                  </a:solidFill>
                </a:rPr>
                <a:t>Localización Terminales de Autobuses</a:t>
              </a:r>
            </a:p>
            <a:p>
              <a:pPr fontAlgn="auto">
                <a:spcBef>
                  <a:spcPts val="0"/>
                </a:spcBef>
                <a:spcAft>
                  <a:spcPts val="0"/>
                </a:spcAft>
                <a:defRPr/>
              </a:pPr>
              <a:r>
                <a:rPr lang="es-ES" sz="1600" b="1" dirty="0">
                  <a:ln w="18000">
                    <a:noFill/>
                    <a:prstDash val="solid"/>
                    <a:miter lim="800000"/>
                  </a:ln>
                  <a:solidFill>
                    <a:schemeClr val="tx1"/>
                  </a:solidFill>
                </a:rPr>
                <a:t>Rutas Alimentadoras programadas con la municipalidad</a:t>
              </a:r>
            </a:p>
          </p:txBody>
        </p:sp>
        <p:sp>
          <p:nvSpPr>
            <p:cNvPr id="11" name="23 Elipse"/>
            <p:cNvSpPr/>
            <p:nvPr/>
          </p:nvSpPr>
          <p:spPr>
            <a:xfrm>
              <a:off x="1675551" y="4294963"/>
              <a:ext cx="929591" cy="929526"/>
            </a:xfrm>
            <a:prstGeom prst="ellipse">
              <a:avLst/>
            </a:prstGeom>
            <a:solidFill>
              <a:schemeClr val="accent6">
                <a:lumMod val="75000"/>
                <a:alpha val="4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nvGrpSpPr>
            <p:cNvPr id="30733" name="120 Grupo"/>
            <p:cNvGrpSpPr>
              <a:grpSpLocks/>
            </p:cNvGrpSpPr>
            <p:nvPr/>
          </p:nvGrpSpPr>
          <p:grpSpPr bwMode="auto">
            <a:xfrm>
              <a:off x="2000253" y="4010027"/>
              <a:ext cx="1285877" cy="928691"/>
              <a:chOff x="2430415" y="3857626"/>
              <a:chExt cx="1285884" cy="928696"/>
            </a:xfrm>
          </p:grpSpPr>
          <p:grpSp>
            <p:nvGrpSpPr>
              <p:cNvPr id="30798" name="25 Grupo"/>
              <p:cNvGrpSpPr>
                <a:grpSpLocks/>
              </p:cNvGrpSpPr>
              <p:nvPr/>
            </p:nvGrpSpPr>
            <p:grpSpPr bwMode="auto">
              <a:xfrm>
                <a:off x="2430415" y="4429132"/>
                <a:ext cx="357190" cy="357190"/>
                <a:chOff x="8019254" y="1509698"/>
                <a:chExt cx="357190" cy="357190"/>
              </a:xfrm>
            </p:grpSpPr>
            <p:sp>
              <p:nvSpPr>
                <p:cNvPr id="79" name="28 Conector"/>
                <p:cNvSpPr/>
                <p:nvPr/>
              </p:nvSpPr>
              <p:spPr>
                <a:xfrm>
                  <a:off x="8019372" y="1510244"/>
                  <a:ext cx="357122" cy="357098"/>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30801" name="29 Rectángulo"/>
                <p:cNvSpPr>
                  <a:spLocks noChangeArrowheads="1"/>
                </p:cNvSpPr>
                <p:nvPr/>
              </p:nvSpPr>
              <p:spPr bwMode="auto">
                <a:xfrm>
                  <a:off x="8069610" y="1534403"/>
                  <a:ext cx="256481" cy="307777"/>
                </a:xfrm>
                <a:prstGeom prst="rect">
                  <a:avLst/>
                </a:prstGeom>
                <a:noFill/>
                <a:ln w="9525">
                  <a:noFill/>
                  <a:miter lim="800000"/>
                  <a:headEnd/>
                  <a:tailEnd/>
                </a:ln>
              </p:spPr>
              <p:txBody>
                <a:bodyPr wrap="none" lIns="0" tIns="0" rIns="0" bIns="0">
                  <a:spAutoFit/>
                </a:bodyPr>
                <a:lstStyle/>
                <a:p>
                  <a:r>
                    <a:rPr lang="es-ES" sz="2000">
                      <a:latin typeface="Webdings" pitchFamily="18" charset="2"/>
                      <a:sym typeface="Webdings" pitchFamily="18" charset="2"/>
                    </a:rPr>
                    <a:t></a:t>
                  </a:r>
                  <a:endParaRPr lang="es-ES" sz="2000">
                    <a:latin typeface="Webdings" pitchFamily="18" charset="2"/>
                  </a:endParaRPr>
                </a:p>
              </p:txBody>
            </p:sp>
          </p:grpSp>
          <p:sp>
            <p:nvSpPr>
              <p:cNvPr id="78" name="30 CuadroTexto"/>
              <p:cNvSpPr txBox="1"/>
              <p:nvPr/>
            </p:nvSpPr>
            <p:spPr>
              <a:xfrm>
                <a:off x="2787655" y="3857245"/>
                <a:ext cx="927802" cy="256608"/>
              </a:xfrm>
              <a:prstGeom prst="rect">
                <a:avLst/>
              </a:prstGeom>
              <a:noFill/>
            </p:spPr>
            <p:txBody>
              <a:bodyPr lIns="36000" tIns="36000" rIns="36000" bIns="36000" anchor="ctr">
                <a:spAutoFit/>
              </a:bodyPr>
              <a:lstStyle/>
              <a:p>
                <a:pPr fontAlgn="auto">
                  <a:spcBef>
                    <a:spcPts val="0"/>
                  </a:spcBef>
                  <a:spcAft>
                    <a:spcPts val="0"/>
                  </a:spcAft>
                  <a:defRPr/>
                </a:pPr>
                <a:r>
                  <a:rPr lang="es-ES" sz="1200" dirty="0" err="1">
                    <a:effectLst>
                      <a:outerShdw blurRad="38100" dist="38100" dir="2700000" algn="tl">
                        <a:srgbClr val="000000">
                          <a:alpha val="43137"/>
                        </a:srgbClr>
                      </a:outerShdw>
                    </a:effectLst>
                    <a:latin typeface="+mn-lt"/>
                  </a:rPr>
                  <a:t>Guaricanos</a:t>
                </a:r>
                <a:endParaRPr lang="es-ES" sz="1200" dirty="0">
                  <a:effectLst>
                    <a:outerShdw blurRad="38100" dist="38100" dir="2700000" algn="tl">
                      <a:srgbClr val="000000">
                        <a:alpha val="43137"/>
                      </a:srgbClr>
                    </a:outerShdw>
                  </a:effectLst>
                  <a:latin typeface="+mn-lt"/>
                </a:endParaRPr>
              </a:p>
            </p:txBody>
          </p:sp>
        </p:grpSp>
        <p:sp>
          <p:nvSpPr>
            <p:cNvPr id="13" name="34 Elipse"/>
            <p:cNvSpPr/>
            <p:nvPr/>
          </p:nvSpPr>
          <p:spPr>
            <a:xfrm>
              <a:off x="6930075" y="1152879"/>
              <a:ext cx="927797" cy="927731"/>
            </a:xfrm>
            <a:prstGeom prst="ellipse">
              <a:avLst/>
            </a:prstGeom>
            <a:solidFill>
              <a:schemeClr val="accent6">
                <a:lumMod val="75000"/>
                <a:alpha val="4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nvGrpSpPr>
            <p:cNvPr id="30735" name="124 Grupo"/>
            <p:cNvGrpSpPr>
              <a:grpSpLocks/>
            </p:cNvGrpSpPr>
            <p:nvPr/>
          </p:nvGrpSpPr>
          <p:grpSpPr bwMode="auto">
            <a:xfrm>
              <a:off x="5783340" y="1394754"/>
              <a:ext cx="1789022" cy="400711"/>
              <a:chOff x="6213541" y="1242336"/>
              <a:chExt cx="1789038" cy="400713"/>
            </a:xfrm>
          </p:grpSpPr>
          <p:grpSp>
            <p:nvGrpSpPr>
              <p:cNvPr id="30794" name="35 Grupo"/>
              <p:cNvGrpSpPr>
                <a:grpSpLocks/>
              </p:cNvGrpSpPr>
              <p:nvPr/>
            </p:nvGrpSpPr>
            <p:grpSpPr bwMode="auto">
              <a:xfrm>
                <a:off x="7645389" y="1285859"/>
                <a:ext cx="357190" cy="357190"/>
                <a:chOff x="8019254" y="1509697"/>
                <a:chExt cx="357190" cy="357190"/>
              </a:xfrm>
            </p:grpSpPr>
            <p:sp>
              <p:nvSpPr>
                <p:cNvPr id="75" name="37 Conector"/>
                <p:cNvSpPr/>
                <p:nvPr/>
              </p:nvSpPr>
              <p:spPr>
                <a:xfrm>
                  <a:off x="8019494" y="1509617"/>
                  <a:ext cx="357123" cy="357097"/>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30797" name="38 Rectángulo"/>
                <p:cNvSpPr>
                  <a:spLocks noChangeArrowheads="1"/>
                </p:cNvSpPr>
                <p:nvPr/>
              </p:nvSpPr>
              <p:spPr bwMode="auto">
                <a:xfrm>
                  <a:off x="8069607" y="1534405"/>
                  <a:ext cx="256480" cy="307776"/>
                </a:xfrm>
                <a:prstGeom prst="rect">
                  <a:avLst/>
                </a:prstGeom>
                <a:noFill/>
                <a:ln w="9525">
                  <a:noFill/>
                  <a:miter lim="800000"/>
                  <a:headEnd/>
                  <a:tailEnd/>
                </a:ln>
              </p:spPr>
              <p:txBody>
                <a:bodyPr wrap="none" lIns="0" tIns="0" rIns="0" bIns="0">
                  <a:spAutoFit/>
                </a:bodyPr>
                <a:lstStyle/>
                <a:p>
                  <a:r>
                    <a:rPr lang="es-ES" sz="2000">
                      <a:latin typeface="Webdings" pitchFamily="18" charset="2"/>
                      <a:sym typeface="Webdings" pitchFamily="18" charset="2"/>
                    </a:rPr>
                    <a:t></a:t>
                  </a:r>
                  <a:endParaRPr lang="es-ES" sz="2000">
                    <a:latin typeface="Webdings" pitchFamily="18" charset="2"/>
                  </a:endParaRPr>
                </a:p>
              </p:txBody>
            </p:sp>
          </p:grpSp>
          <p:sp>
            <p:nvSpPr>
              <p:cNvPr id="74" name="36 CuadroTexto"/>
              <p:cNvSpPr txBox="1"/>
              <p:nvPr/>
            </p:nvSpPr>
            <p:spPr>
              <a:xfrm>
                <a:off x="6213542" y="1242711"/>
                <a:ext cx="1074961" cy="290702"/>
              </a:xfrm>
              <a:prstGeom prst="rect">
                <a:avLst/>
              </a:prstGeom>
              <a:noFill/>
            </p:spPr>
            <p:txBody>
              <a:bodyPr lIns="36000" tIns="36000" rIns="36000" bIns="36000" anchor="ctr">
                <a:spAutoFit/>
              </a:bodyPr>
              <a:lstStyle/>
              <a:p>
                <a:pPr fontAlgn="auto">
                  <a:spcBef>
                    <a:spcPts val="0"/>
                  </a:spcBef>
                  <a:spcAft>
                    <a:spcPts val="0"/>
                  </a:spcAft>
                  <a:defRPr/>
                </a:pPr>
                <a:r>
                  <a:rPr lang="es-ES" sz="1200" dirty="0">
                    <a:effectLst>
                      <a:outerShdw blurRad="38100" dist="38100" dir="2700000" algn="tl">
                        <a:srgbClr val="000000">
                          <a:alpha val="43137"/>
                        </a:srgbClr>
                      </a:outerShdw>
                    </a:effectLst>
                    <a:latin typeface="+mn-lt"/>
                  </a:rPr>
                  <a:t>La Victoria</a:t>
                </a:r>
              </a:p>
            </p:txBody>
          </p:sp>
        </p:grpSp>
        <p:sp>
          <p:nvSpPr>
            <p:cNvPr id="15" name="40 Elipse"/>
            <p:cNvSpPr/>
            <p:nvPr/>
          </p:nvSpPr>
          <p:spPr>
            <a:xfrm>
              <a:off x="5786930" y="5795124"/>
              <a:ext cx="927796" cy="929526"/>
            </a:xfrm>
            <a:prstGeom prst="ellipse">
              <a:avLst/>
            </a:prstGeom>
            <a:solidFill>
              <a:schemeClr val="accent6">
                <a:lumMod val="75000"/>
                <a:alpha val="4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6" name="31 Elipse"/>
            <p:cNvSpPr/>
            <p:nvPr/>
          </p:nvSpPr>
          <p:spPr>
            <a:xfrm>
              <a:off x="3215299" y="2653040"/>
              <a:ext cx="927797" cy="927731"/>
            </a:xfrm>
            <a:prstGeom prst="ellipse">
              <a:avLst/>
            </a:prstGeom>
            <a:solidFill>
              <a:schemeClr val="accent6">
                <a:lumMod val="75000"/>
                <a:alpha val="4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nvGrpSpPr>
            <p:cNvPr id="30738" name="121 Grupo"/>
            <p:cNvGrpSpPr>
              <a:grpSpLocks/>
            </p:cNvGrpSpPr>
            <p:nvPr/>
          </p:nvGrpSpPr>
          <p:grpSpPr bwMode="auto">
            <a:xfrm>
              <a:off x="2143128" y="2652715"/>
              <a:ext cx="1714501" cy="642935"/>
              <a:chOff x="2573291" y="2500308"/>
              <a:chExt cx="1714511" cy="642940"/>
            </a:xfrm>
          </p:grpSpPr>
          <p:grpSp>
            <p:nvGrpSpPr>
              <p:cNvPr id="30790" name="46 Grupo"/>
              <p:cNvGrpSpPr>
                <a:grpSpLocks/>
              </p:cNvGrpSpPr>
              <p:nvPr/>
            </p:nvGrpSpPr>
            <p:grpSpPr bwMode="auto">
              <a:xfrm>
                <a:off x="3930613" y="2786058"/>
                <a:ext cx="357189" cy="357190"/>
                <a:chOff x="8019254" y="1509698"/>
                <a:chExt cx="357189" cy="357190"/>
              </a:xfrm>
            </p:grpSpPr>
            <p:sp>
              <p:nvSpPr>
                <p:cNvPr id="71" name="48 Conector"/>
                <p:cNvSpPr/>
                <p:nvPr/>
              </p:nvSpPr>
              <p:spPr>
                <a:xfrm>
                  <a:off x="8019451" y="1509593"/>
                  <a:ext cx="357122" cy="357100"/>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30793" name="50 Rectángulo"/>
                <p:cNvSpPr>
                  <a:spLocks noChangeArrowheads="1"/>
                </p:cNvSpPr>
                <p:nvPr/>
              </p:nvSpPr>
              <p:spPr bwMode="auto">
                <a:xfrm>
                  <a:off x="8069610" y="1534406"/>
                  <a:ext cx="256481" cy="307777"/>
                </a:xfrm>
                <a:prstGeom prst="rect">
                  <a:avLst/>
                </a:prstGeom>
                <a:noFill/>
                <a:ln w="9525">
                  <a:noFill/>
                  <a:miter lim="800000"/>
                  <a:headEnd/>
                  <a:tailEnd/>
                </a:ln>
              </p:spPr>
              <p:txBody>
                <a:bodyPr wrap="none" lIns="0" tIns="0" rIns="0" bIns="0">
                  <a:spAutoFit/>
                </a:bodyPr>
                <a:lstStyle/>
                <a:p>
                  <a:r>
                    <a:rPr lang="es-ES" sz="2000">
                      <a:latin typeface="Webdings" pitchFamily="18" charset="2"/>
                      <a:sym typeface="Webdings" pitchFamily="18" charset="2"/>
                    </a:rPr>
                    <a:t></a:t>
                  </a:r>
                  <a:endParaRPr lang="es-ES" sz="2000">
                    <a:latin typeface="Webdings" pitchFamily="18" charset="2"/>
                  </a:endParaRPr>
                </a:p>
              </p:txBody>
            </p:sp>
          </p:grpSp>
          <p:sp>
            <p:nvSpPr>
              <p:cNvPr id="70" name="47 CuadroTexto"/>
              <p:cNvSpPr txBox="1"/>
              <p:nvPr/>
            </p:nvSpPr>
            <p:spPr>
              <a:xfrm>
                <a:off x="2574100" y="2500634"/>
                <a:ext cx="1143152" cy="256608"/>
              </a:xfrm>
              <a:prstGeom prst="rect">
                <a:avLst/>
              </a:prstGeom>
              <a:noFill/>
            </p:spPr>
            <p:txBody>
              <a:bodyPr lIns="36000" tIns="36000" rIns="36000" bIns="36000" anchor="ctr">
                <a:spAutoFit/>
              </a:bodyPr>
              <a:lstStyle/>
              <a:p>
                <a:pPr algn="r" fontAlgn="auto">
                  <a:spcBef>
                    <a:spcPts val="0"/>
                  </a:spcBef>
                  <a:spcAft>
                    <a:spcPts val="0"/>
                  </a:spcAft>
                  <a:defRPr/>
                </a:pPr>
                <a:r>
                  <a:rPr lang="es-ES" sz="1200" dirty="0">
                    <a:effectLst>
                      <a:outerShdw blurRad="38100" dist="38100" dir="2700000" algn="tl">
                        <a:srgbClr val="000000">
                          <a:alpha val="43137"/>
                        </a:srgbClr>
                      </a:outerShdw>
                    </a:effectLst>
                    <a:latin typeface="+mn-lt"/>
                  </a:rPr>
                  <a:t>Punta Norte</a:t>
                </a:r>
              </a:p>
            </p:txBody>
          </p:sp>
        </p:grpSp>
        <p:sp>
          <p:nvSpPr>
            <p:cNvPr id="18" name="52 Elipse"/>
            <p:cNvSpPr/>
            <p:nvPr/>
          </p:nvSpPr>
          <p:spPr>
            <a:xfrm>
              <a:off x="3891856" y="4242924"/>
              <a:ext cx="927796" cy="929526"/>
            </a:xfrm>
            <a:prstGeom prst="ellipse">
              <a:avLst/>
            </a:prstGeom>
            <a:solidFill>
              <a:schemeClr val="tx2">
                <a:lumMod val="60000"/>
                <a:lumOff val="40000"/>
                <a:alpha val="4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9" name="57 Forma libre"/>
            <p:cNvSpPr/>
            <p:nvPr/>
          </p:nvSpPr>
          <p:spPr>
            <a:xfrm>
              <a:off x="3392963" y="4763315"/>
              <a:ext cx="1012142" cy="1808807"/>
            </a:xfrm>
            <a:custGeom>
              <a:avLst/>
              <a:gdLst>
                <a:gd name="connsiteX0" fmla="*/ 121444 w 1012826"/>
                <a:gd name="connsiteY0" fmla="*/ 1809750 h 1809750"/>
                <a:gd name="connsiteX1" fmla="*/ 159544 w 1012826"/>
                <a:gd name="connsiteY1" fmla="*/ 1657350 h 1809750"/>
                <a:gd name="connsiteX2" fmla="*/ 26194 w 1012826"/>
                <a:gd name="connsiteY2" fmla="*/ 1466850 h 1809750"/>
                <a:gd name="connsiteX3" fmla="*/ 2382 w 1012826"/>
                <a:gd name="connsiteY3" fmla="*/ 1400175 h 1809750"/>
                <a:gd name="connsiteX4" fmla="*/ 26194 w 1012826"/>
                <a:gd name="connsiteY4" fmla="*/ 1338263 h 1809750"/>
                <a:gd name="connsiteX5" fmla="*/ 102394 w 1012826"/>
                <a:gd name="connsiteY5" fmla="*/ 1171575 h 1809750"/>
                <a:gd name="connsiteX6" fmla="*/ 202407 w 1012826"/>
                <a:gd name="connsiteY6" fmla="*/ 1157288 h 1809750"/>
                <a:gd name="connsiteX7" fmla="*/ 421482 w 1012826"/>
                <a:gd name="connsiteY7" fmla="*/ 1081088 h 1809750"/>
                <a:gd name="connsiteX8" fmla="*/ 597694 w 1012826"/>
                <a:gd name="connsiteY8" fmla="*/ 885825 h 1809750"/>
                <a:gd name="connsiteX9" fmla="*/ 597694 w 1012826"/>
                <a:gd name="connsiteY9" fmla="*/ 681038 h 1809750"/>
                <a:gd name="connsiteX10" fmla="*/ 635794 w 1012826"/>
                <a:gd name="connsiteY10" fmla="*/ 585788 h 1809750"/>
                <a:gd name="connsiteX11" fmla="*/ 731044 w 1012826"/>
                <a:gd name="connsiteY11" fmla="*/ 428625 h 1809750"/>
                <a:gd name="connsiteX12" fmla="*/ 783432 w 1012826"/>
                <a:gd name="connsiteY12" fmla="*/ 209550 h 1809750"/>
                <a:gd name="connsiteX13" fmla="*/ 845344 w 1012826"/>
                <a:gd name="connsiteY13" fmla="*/ 157163 h 1809750"/>
                <a:gd name="connsiteX14" fmla="*/ 921544 w 1012826"/>
                <a:gd name="connsiteY14" fmla="*/ 157163 h 1809750"/>
                <a:gd name="connsiteX15" fmla="*/ 1002507 w 1012826"/>
                <a:gd name="connsiteY15" fmla="*/ 80963 h 1809750"/>
                <a:gd name="connsiteX16" fmla="*/ 983457 w 1012826"/>
                <a:gd name="connsiteY16" fmla="*/ 0 h 1809750"/>
                <a:gd name="connsiteX17" fmla="*/ 983457 w 1012826"/>
                <a:gd name="connsiteY17" fmla="*/ 0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2826" h="1809750">
                  <a:moveTo>
                    <a:pt x="121444" y="1809750"/>
                  </a:moveTo>
                  <a:cubicBezTo>
                    <a:pt x="148431" y="1762125"/>
                    <a:pt x="175419" y="1714500"/>
                    <a:pt x="159544" y="1657350"/>
                  </a:cubicBezTo>
                  <a:cubicBezTo>
                    <a:pt x="143669" y="1600200"/>
                    <a:pt x="52388" y="1509713"/>
                    <a:pt x="26194" y="1466850"/>
                  </a:cubicBezTo>
                  <a:cubicBezTo>
                    <a:pt x="0" y="1423988"/>
                    <a:pt x="2382" y="1421606"/>
                    <a:pt x="2382" y="1400175"/>
                  </a:cubicBezTo>
                  <a:cubicBezTo>
                    <a:pt x="2382" y="1378744"/>
                    <a:pt x="9525" y="1376363"/>
                    <a:pt x="26194" y="1338263"/>
                  </a:cubicBezTo>
                  <a:cubicBezTo>
                    <a:pt x="42863" y="1300163"/>
                    <a:pt x="73025" y="1201738"/>
                    <a:pt x="102394" y="1171575"/>
                  </a:cubicBezTo>
                  <a:cubicBezTo>
                    <a:pt x="131763" y="1141412"/>
                    <a:pt x="149226" y="1172369"/>
                    <a:pt x="202407" y="1157288"/>
                  </a:cubicBezTo>
                  <a:cubicBezTo>
                    <a:pt x="255588" y="1142207"/>
                    <a:pt x="355601" y="1126332"/>
                    <a:pt x="421482" y="1081088"/>
                  </a:cubicBezTo>
                  <a:cubicBezTo>
                    <a:pt x="487363" y="1035844"/>
                    <a:pt x="568325" y="952500"/>
                    <a:pt x="597694" y="885825"/>
                  </a:cubicBezTo>
                  <a:cubicBezTo>
                    <a:pt x="627063" y="819150"/>
                    <a:pt x="591344" y="731044"/>
                    <a:pt x="597694" y="681038"/>
                  </a:cubicBezTo>
                  <a:cubicBezTo>
                    <a:pt x="604044" y="631032"/>
                    <a:pt x="613569" y="627857"/>
                    <a:pt x="635794" y="585788"/>
                  </a:cubicBezTo>
                  <a:cubicBezTo>
                    <a:pt x="658019" y="543719"/>
                    <a:pt x="706438" y="491331"/>
                    <a:pt x="731044" y="428625"/>
                  </a:cubicBezTo>
                  <a:cubicBezTo>
                    <a:pt x="755650" y="365919"/>
                    <a:pt x="764382" y="254794"/>
                    <a:pt x="783432" y="209550"/>
                  </a:cubicBezTo>
                  <a:cubicBezTo>
                    <a:pt x="802482" y="164306"/>
                    <a:pt x="822325" y="165894"/>
                    <a:pt x="845344" y="157163"/>
                  </a:cubicBezTo>
                  <a:cubicBezTo>
                    <a:pt x="868363" y="148432"/>
                    <a:pt x="895350" y="169863"/>
                    <a:pt x="921544" y="157163"/>
                  </a:cubicBezTo>
                  <a:cubicBezTo>
                    <a:pt x="947738" y="144463"/>
                    <a:pt x="992188" y="107157"/>
                    <a:pt x="1002507" y="80963"/>
                  </a:cubicBezTo>
                  <a:cubicBezTo>
                    <a:pt x="1012826" y="54769"/>
                    <a:pt x="983457" y="0"/>
                    <a:pt x="983457" y="0"/>
                  </a:cubicBezTo>
                  <a:lnTo>
                    <a:pt x="983457" y="0"/>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dirty="0">
                <a:solidFill>
                  <a:srgbClr val="FF0000"/>
                </a:solidFill>
              </a:endParaRPr>
            </a:p>
          </p:txBody>
        </p:sp>
        <p:sp>
          <p:nvSpPr>
            <p:cNvPr id="20" name="89 Elipse"/>
            <p:cNvSpPr/>
            <p:nvPr/>
          </p:nvSpPr>
          <p:spPr>
            <a:xfrm>
              <a:off x="4572000" y="2724819"/>
              <a:ext cx="927797" cy="927731"/>
            </a:xfrm>
            <a:prstGeom prst="ellipse">
              <a:avLst/>
            </a:prstGeom>
            <a:solidFill>
              <a:schemeClr val="accent6">
                <a:lumMod val="75000"/>
                <a:alpha val="4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nvGrpSpPr>
            <p:cNvPr id="30742" name="123 Grupo"/>
            <p:cNvGrpSpPr>
              <a:grpSpLocks/>
            </p:cNvGrpSpPr>
            <p:nvPr/>
          </p:nvGrpSpPr>
          <p:grpSpPr bwMode="auto">
            <a:xfrm>
              <a:off x="4429133" y="2438403"/>
              <a:ext cx="1143002" cy="928689"/>
              <a:chOff x="4859307" y="2285992"/>
              <a:chExt cx="1143008" cy="928694"/>
            </a:xfrm>
          </p:grpSpPr>
          <p:grpSp>
            <p:nvGrpSpPr>
              <p:cNvPr id="30786" name="90 Grupo"/>
              <p:cNvGrpSpPr>
                <a:grpSpLocks/>
              </p:cNvGrpSpPr>
              <p:nvPr/>
            </p:nvGrpSpPr>
            <p:grpSpPr bwMode="auto">
              <a:xfrm>
                <a:off x="5287935" y="2857496"/>
                <a:ext cx="357190" cy="357190"/>
                <a:chOff x="8019254" y="1509698"/>
                <a:chExt cx="357190" cy="357190"/>
              </a:xfrm>
            </p:grpSpPr>
            <p:sp>
              <p:nvSpPr>
                <p:cNvPr id="67" name="92 Conector"/>
                <p:cNvSpPr/>
                <p:nvPr/>
              </p:nvSpPr>
              <p:spPr>
                <a:xfrm>
                  <a:off x="8018833" y="1509930"/>
                  <a:ext cx="357122" cy="357098"/>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30789" name="93 Rectángulo"/>
                <p:cNvSpPr>
                  <a:spLocks noChangeArrowheads="1"/>
                </p:cNvSpPr>
                <p:nvPr/>
              </p:nvSpPr>
              <p:spPr bwMode="auto">
                <a:xfrm>
                  <a:off x="8069610" y="1534404"/>
                  <a:ext cx="256481" cy="307777"/>
                </a:xfrm>
                <a:prstGeom prst="rect">
                  <a:avLst/>
                </a:prstGeom>
                <a:noFill/>
                <a:ln w="9525">
                  <a:noFill/>
                  <a:miter lim="800000"/>
                  <a:headEnd/>
                  <a:tailEnd/>
                </a:ln>
              </p:spPr>
              <p:txBody>
                <a:bodyPr wrap="none" lIns="0" tIns="0" rIns="0" bIns="0">
                  <a:spAutoFit/>
                </a:bodyPr>
                <a:lstStyle/>
                <a:p>
                  <a:r>
                    <a:rPr lang="es-ES" sz="2000">
                      <a:latin typeface="Webdings" pitchFamily="18" charset="2"/>
                      <a:sym typeface="Webdings" pitchFamily="18" charset="2"/>
                    </a:rPr>
                    <a:t></a:t>
                  </a:r>
                  <a:endParaRPr lang="es-ES" sz="2000">
                    <a:latin typeface="Webdings" pitchFamily="18" charset="2"/>
                  </a:endParaRPr>
                </a:p>
              </p:txBody>
            </p:sp>
          </p:grpSp>
          <p:sp>
            <p:nvSpPr>
              <p:cNvPr id="66" name="91 CuadroTexto"/>
              <p:cNvSpPr txBox="1"/>
              <p:nvPr/>
            </p:nvSpPr>
            <p:spPr>
              <a:xfrm>
                <a:off x="4858607" y="2285296"/>
                <a:ext cx="1143153" cy="256607"/>
              </a:xfrm>
              <a:prstGeom prst="rect">
                <a:avLst/>
              </a:prstGeom>
              <a:noFill/>
            </p:spPr>
            <p:txBody>
              <a:bodyPr lIns="36000" tIns="36000" rIns="36000" bIns="36000" anchor="ctr">
                <a:spAutoFit/>
              </a:bodyPr>
              <a:lstStyle/>
              <a:p>
                <a:pPr fontAlgn="auto">
                  <a:spcBef>
                    <a:spcPts val="0"/>
                  </a:spcBef>
                  <a:spcAft>
                    <a:spcPts val="0"/>
                  </a:spcAft>
                  <a:defRPr/>
                </a:pPr>
                <a:r>
                  <a:rPr lang="es-ES" sz="1200" dirty="0" err="1">
                    <a:effectLst>
                      <a:outerShdw blurRad="38100" dist="38100" dir="2700000" algn="tl">
                        <a:srgbClr val="000000">
                          <a:alpha val="43137"/>
                        </a:srgbClr>
                      </a:outerShdw>
                    </a:effectLst>
                    <a:latin typeface="+mn-lt"/>
                  </a:rPr>
                  <a:t>Haras</a:t>
                </a:r>
                <a:r>
                  <a:rPr lang="es-ES" sz="1200" dirty="0">
                    <a:effectLst>
                      <a:outerShdw blurRad="38100" dist="38100" dir="2700000" algn="tl">
                        <a:srgbClr val="000000">
                          <a:alpha val="43137"/>
                        </a:srgbClr>
                      </a:outerShdw>
                    </a:effectLst>
                    <a:latin typeface="+mn-lt"/>
                  </a:rPr>
                  <a:t> Nacionales</a:t>
                </a:r>
              </a:p>
            </p:txBody>
          </p:sp>
        </p:grpSp>
        <p:sp>
          <p:nvSpPr>
            <p:cNvPr id="22" name="95 Elipse"/>
            <p:cNvSpPr/>
            <p:nvPr/>
          </p:nvSpPr>
          <p:spPr>
            <a:xfrm>
              <a:off x="6285822" y="3151898"/>
              <a:ext cx="929591" cy="929526"/>
            </a:xfrm>
            <a:prstGeom prst="ellipse">
              <a:avLst/>
            </a:prstGeom>
            <a:solidFill>
              <a:schemeClr val="accent6">
                <a:lumMod val="75000"/>
                <a:alpha val="4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nvGrpSpPr>
            <p:cNvPr id="30744" name="125 Grupo"/>
            <p:cNvGrpSpPr>
              <a:grpSpLocks/>
            </p:cNvGrpSpPr>
            <p:nvPr/>
          </p:nvGrpSpPr>
          <p:grpSpPr bwMode="auto">
            <a:xfrm>
              <a:off x="6572259" y="3438518"/>
              <a:ext cx="1643065" cy="512763"/>
              <a:chOff x="7002447" y="3286124"/>
              <a:chExt cx="1643074" cy="513474"/>
            </a:xfrm>
          </p:grpSpPr>
          <p:grpSp>
            <p:nvGrpSpPr>
              <p:cNvPr id="30782" name="96 Grupo"/>
              <p:cNvGrpSpPr>
                <a:grpSpLocks/>
              </p:cNvGrpSpPr>
              <p:nvPr/>
            </p:nvGrpSpPr>
            <p:grpSpPr bwMode="auto">
              <a:xfrm>
                <a:off x="7002447" y="3286124"/>
                <a:ext cx="357190" cy="357683"/>
                <a:chOff x="8019254" y="1509698"/>
                <a:chExt cx="357190" cy="357683"/>
              </a:xfrm>
            </p:grpSpPr>
            <p:sp>
              <p:nvSpPr>
                <p:cNvPr id="63" name="98 Conector"/>
                <p:cNvSpPr/>
                <p:nvPr/>
              </p:nvSpPr>
              <p:spPr>
                <a:xfrm>
                  <a:off x="8019949" y="1510190"/>
                  <a:ext cx="357122" cy="357590"/>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30785" name="99 Rectángulo"/>
                <p:cNvSpPr>
                  <a:spLocks noChangeArrowheads="1"/>
                </p:cNvSpPr>
                <p:nvPr/>
              </p:nvSpPr>
              <p:spPr bwMode="auto">
                <a:xfrm>
                  <a:off x="8069608" y="1534407"/>
                  <a:ext cx="256479" cy="307776"/>
                </a:xfrm>
                <a:prstGeom prst="rect">
                  <a:avLst/>
                </a:prstGeom>
                <a:noFill/>
                <a:ln w="9525">
                  <a:noFill/>
                  <a:miter lim="800000"/>
                  <a:headEnd/>
                  <a:tailEnd/>
                </a:ln>
              </p:spPr>
              <p:txBody>
                <a:bodyPr wrap="none" lIns="0" tIns="0" rIns="0" bIns="0">
                  <a:spAutoFit/>
                </a:bodyPr>
                <a:lstStyle/>
                <a:p>
                  <a:r>
                    <a:rPr lang="es-ES" sz="2000">
                      <a:latin typeface="Webdings" pitchFamily="18" charset="2"/>
                      <a:sym typeface="Webdings" pitchFamily="18" charset="2"/>
                    </a:rPr>
                    <a:t></a:t>
                  </a:r>
                  <a:endParaRPr lang="es-ES" sz="2000">
                    <a:latin typeface="Webdings" pitchFamily="18" charset="2"/>
                  </a:endParaRPr>
                </a:p>
              </p:txBody>
            </p:sp>
          </p:grpSp>
          <p:sp>
            <p:nvSpPr>
              <p:cNvPr id="62" name="97 CuadroTexto"/>
              <p:cNvSpPr txBox="1"/>
              <p:nvPr/>
            </p:nvSpPr>
            <p:spPr>
              <a:xfrm>
                <a:off x="7717388" y="3358494"/>
                <a:ext cx="927801" cy="440249"/>
              </a:xfrm>
              <a:prstGeom prst="rect">
                <a:avLst/>
              </a:prstGeom>
              <a:noFill/>
            </p:spPr>
            <p:txBody>
              <a:bodyPr lIns="36000" tIns="36000" rIns="36000" bIns="36000" anchor="ctr">
                <a:spAutoFit/>
              </a:bodyPr>
              <a:lstStyle/>
              <a:p>
                <a:pPr fontAlgn="auto">
                  <a:spcBef>
                    <a:spcPts val="0"/>
                  </a:spcBef>
                  <a:spcAft>
                    <a:spcPts val="0"/>
                  </a:spcAft>
                  <a:defRPr/>
                </a:pPr>
                <a:r>
                  <a:rPr lang="es-ES" sz="1200" dirty="0">
                    <a:effectLst>
                      <a:outerShdw blurRad="38100" dist="38100" dir="2700000" algn="tl">
                        <a:srgbClr val="000000">
                          <a:alpha val="43137"/>
                        </a:srgbClr>
                      </a:outerShdw>
                    </a:effectLst>
                    <a:latin typeface="+mn-lt"/>
                  </a:rPr>
                  <a:t>Sabana Perdida</a:t>
                </a:r>
              </a:p>
            </p:txBody>
          </p:sp>
        </p:grpSp>
        <p:grpSp>
          <p:nvGrpSpPr>
            <p:cNvPr id="30745" name="118 Grupo"/>
            <p:cNvGrpSpPr>
              <a:grpSpLocks/>
            </p:cNvGrpSpPr>
            <p:nvPr/>
          </p:nvGrpSpPr>
          <p:grpSpPr bwMode="auto">
            <a:xfrm>
              <a:off x="4176716" y="4529149"/>
              <a:ext cx="1895476" cy="381002"/>
              <a:chOff x="4606889" y="4376739"/>
              <a:chExt cx="1895492" cy="381201"/>
            </a:xfrm>
          </p:grpSpPr>
          <p:grpSp>
            <p:nvGrpSpPr>
              <p:cNvPr id="30778" name="85 Grupo"/>
              <p:cNvGrpSpPr>
                <a:grpSpLocks/>
              </p:cNvGrpSpPr>
              <p:nvPr/>
            </p:nvGrpSpPr>
            <p:grpSpPr bwMode="auto">
              <a:xfrm>
                <a:off x="4606889" y="4376739"/>
                <a:ext cx="357190" cy="357374"/>
                <a:chOff x="3787737" y="6119829"/>
                <a:chExt cx="357190" cy="357374"/>
              </a:xfrm>
            </p:grpSpPr>
            <p:sp>
              <p:nvSpPr>
                <p:cNvPr id="59" name="86 Conector"/>
                <p:cNvSpPr/>
                <p:nvPr/>
              </p:nvSpPr>
              <p:spPr>
                <a:xfrm>
                  <a:off x="3788214" y="6120717"/>
                  <a:ext cx="357124" cy="357281"/>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60" name="87 Imagen" descr="SDMsubwayLogo copy.png"/>
                <p:cNvPicPr>
                  <a:picLocks noChangeAspect="1"/>
                </p:cNvPicPr>
                <p:nvPr/>
              </p:nvPicPr>
              <p:blipFill>
                <a:blip r:embed="rId3"/>
                <a:stretch>
                  <a:fillRect/>
                </a:stretch>
              </p:blipFill>
              <p:spPr>
                <a:xfrm>
                  <a:off x="3895890" y="6192532"/>
                  <a:ext cx="143567" cy="213650"/>
                </a:xfrm>
                <a:prstGeom prst="rect">
                  <a:avLst/>
                </a:prstGeom>
                <a:effectLst>
                  <a:outerShdw blurRad="50800" dist="38100" dir="2700000" algn="tl" rotWithShape="0">
                    <a:prstClr val="black">
                      <a:alpha val="40000"/>
                    </a:prstClr>
                  </a:outerShdw>
                </a:effectLst>
              </p:spPr>
            </p:pic>
          </p:grpSp>
          <p:sp>
            <p:nvSpPr>
              <p:cNvPr id="58" name="101 CuadroTexto"/>
              <p:cNvSpPr txBox="1"/>
              <p:nvPr/>
            </p:nvSpPr>
            <p:spPr>
              <a:xfrm>
                <a:off x="5359301" y="4501508"/>
                <a:ext cx="1143155" cy="256741"/>
              </a:xfrm>
              <a:prstGeom prst="rect">
                <a:avLst/>
              </a:prstGeom>
              <a:noFill/>
            </p:spPr>
            <p:txBody>
              <a:bodyPr lIns="36000" tIns="36000" rIns="36000" bIns="36000" anchor="ctr">
                <a:spAutoFit/>
              </a:bodyPr>
              <a:lstStyle/>
              <a:p>
                <a:pPr fontAlgn="auto">
                  <a:spcBef>
                    <a:spcPts val="0"/>
                  </a:spcBef>
                  <a:spcAft>
                    <a:spcPts val="0"/>
                  </a:spcAft>
                  <a:defRPr/>
                </a:pPr>
                <a:r>
                  <a:rPr lang="es-ES" sz="1200" dirty="0">
                    <a:effectLst>
                      <a:outerShdw blurRad="38100" dist="38100" dir="2700000" algn="tl">
                        <a:srgbClr val="000000">
                          <a:alpha val="43137"/>
                        </a:srgbClr>
                      </a:outerShdw>
                    </a:effectLst>
                    <a:latin typeface="+mn-lt"/>
                  </a:rPr>
                  <a:t>Mamá Tingó</a:t>
                </a:r>
              </a:p>
            </p:txBody>
          </p:sp>
        </p:grpSp>
        <p:grpSp>
          <p:nvGrpSpPr>
            <p:cNvPr id="30746" name="117 Grupo"/>
            <p:cNvGrpSpPr>
              <a:grpSpLocks/>
            </p:cNvGrpSpPr>
            <p:nvPr/>
          </p:nvGrpSpPr>
          <p:grpSpPr bwMode="auto">
            <a:xfrm>
              <a:off x="2357441" y="5165725"/>
              <a:ext cx="1854202" cy="357188"/>
              <a:chOff x="2787605" y="5012541"/>
              <a:chExt cx="1855007" cy="357190"/>
            </a:xfrm>
          </p:grpSpPr>
          <p:grpSp>
            <p:nvGrpSpPr>
              <p:cNvPr id="30774" name="78 Grupo"/>
              <p:cNvGrpSpPr>
                <a:grpSpLocks/>
              </p:cNvGrpSpPr>
              <p:nvPr/>
            </p:nvGrpSpPr>
            <p:grpSpPr bwMode="auto">
              <a:xfrm>
                <a:off x="4285269" y="5012541"/>
                <a:ext cx="357343" cy="357190"/>
                <a:chOff x="3787584" y="6119829"/>
                <a:chExt cx="357343" cy="357190"/>
              </a:xfrm>
            </p:grpSpPr>
            <p:sp>
              <p:nvSpPr>
                <p:cNvPr id="55" name="79 Conector"/>
                <p:cNvSpPr/>
                <p:nvPr/>
              </p:nvSpPr>
              <p:spPr>
                <a:xfrm>
                  <a:off x="3787298" y="6119377"/>
                  <a:ext cx="357276" cy="357097"/>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56" name="80 Imagen" descr="SDMsubwayLogo copy.png"/>
                <p:cNvPicPr>
                  <a:picLocks noChangeAspect="1"/>
                </p:cNvPicPr>
                <p:nvPr/>
              </p:nvPicPr>
              <p:blipFill>
                <a:blip r:embed="rId3"/>
                <a:stretch>
                  <a:fillRect/>
                </a:stretch>
              </p:blipFill>
              <p:spPr>
                <a:xfrm>
                  <a:off x="3895019" y="6191155"/>
                  <a:ext cx="143628" cy="213540"/>
                </a:xfrm>
                <a:prstGeom prst="rect">
                  <a:avLst/>
                </a:prstGeom>
                <a:effectLst>
                  <a:outerShdw blurRad="50800" dist="38100" dir="2700000" algn="tl" rotWithShape="0">
                    <a:prstClr val="black">
                      <a:alpha val="40000"/>
                    </a:prstClr>
                  </a:outerShdw>
                </a:effectLst>
              </p:spPr>
            </p:pic>
          </p:grpSp>
          <p:sp>
            <p:nvSpPr>
              <p:cNvPr id="54" name="102 CuadroTexto"/>
              <p:cNvSpPr txBox="1"/>
              <p:nvPr/>
            </p:nvSpPr>
            <p:spPr>
              <a:xfrm>
                <a:off x="2787655" y="5056950"/>
                <a:ext cx="1500918" cy="256609"/>
              </a:xfrm>
              <a:prstGeom prst="rect">
                <a:avLst/>
              </a:prstGeom>
              <a:noFill/>
            </p:spPr>
            <p:txBody>
              <a:bodyPr lIns="36000" tIns="36000" rIns="36000" bIns="36000" anchor="ctr">
                <a:spAutoFit/>
              </a:bodyPr>
              <a:lstStyle/>
              <a:p>
                <a:pPr algn="r" fontAlgn="auto">
                  <a:spcBef>
                    <a:spcPts val="0"/>
                  </a:spcBef>
                  <a:spcAft>
                    <a:spcPts val="0"/>
                  </a:spcAft>
                  <a:defRPr/>
                </a:pPr>
                <a:r>
                  <a:rPr lang="es-ES" sz="1200" dirty="0">
                    <a:effectLst>
                      <a:outerShdw blurRad="38100" dist="38100" dir="2700000" algn="tl">
                        <a:srgbClr val="000000">
                          <a:alpha val="43137"/>
                        </a:srgbClr>
                      </a:outerShdw>
                    </a:effectLst>
                    <a:latin typeface="+mn-lt"/>
                  </a:rPr>
                  <a:t>Gregorio U. Gilbert</a:t>
                </a:r>
              </a:p>
            </p:txBody>
          </p:sp>
        </p:grpSp>
        <p:grpSp>
          <p:nvGrpSpPr>
            <p:cNvPr id="30747" name="115 Grupo"/>
            <p:cNvGrpSpPr>
              <a:grpSpLocks/>
            </p:cNvGrpSpPr>
            <p:nvPr/>
          </p:nvGrpSpPr>
          <p:grpSpPr bwMode="auto">
            <a:xfrm>
              <a:off x="2328860" y="5500688"/>
              <a:ext cx="1855785" cy="357187"/>
              <a:chOff x="2758577" y="5348302"/>
              <a:chExt cx="1855463" cy="357190"/>
            </a:xfrm>
          </p:grpSpPr>
          <p:grpSp>
            <p:nvGrpSpPr>
              <p:cNvPr id="30770" name="75 Grupo"/>
              <p:cNvGrpSpPr>
                <a:grpSpLocks/>
              </p:cNvGrpSpPr>
              <p:nvPr/>
            </p:nvGrpSpPr>
            <p:grpSpPr bwMode="auto">
              <a:xfrm>
                <a:off x="4256915" y="5348302"/>
                <a:ext cx="357125" cy="357190"/>
                <a:chOff x="3787802" y="6119829"/>
                <a:chExt cx="357125" cy="357190"/>
              </a:xfrm>
            </p:grpSpPr>
            <p:sp>
              <p:nvSpPr>
                <p:cNvPr id="51" name="76 Conector"/>
                <p:cNvSpPr/>
                <p:nvPr/>
              </p:nvSpPr>
              <p:spPr>
                <a:xfrm>
                  <a:off x="3787595" y="6119975"/>
                  <a:ext cx="357058" cy="357100"/>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52" name="77 Imagen" descr="SDMsubwayLogo copy.png"/>
                <p:cNvPicPr>
                  <a:picLocks noChangeAspect="1"/>
                </p:cNvPicPr>
                <p:nvPr/>
              </p:nvPicPr>
              <p:blipFill>
                <a:blip r:embed="rId3"/>
                <a:stretch>
                  <a:fillRect/>
                </a:stretch>
              </p:blipFill>
              <p:spPr>
                <a:xfrm>
                  <a:off x="3895251" y="6191754"/>
                  <a:ext cx="143541" cy="213542"/>
                </a:xfrm>
                <a:prstGeom prst="rect">
                  <a:avLst/>
                </a:prstGeom>
                <a:effectLst>
                  <a:outerShdw blurRad="50800" dist="38100" dir="2700000" algn="tl" rotWithShape="0">
                    <a:prstClr val="black">
                      <a:alpha val="40000"/>
                    </a:prstClr>
                  </a:outerShdw>
                </a:effectLst>
              </p:spPr>
            </p:pic>
          </p:grpSp>
          <p:sp>
            <p:nvSpPr>
              <p:cNvPr id="50" name="103 CuadroTexto"/>
              <p:cNvSpPr txBox="1"/>
              <p:nvPr/>
            </p:nvSpPr>
            <p:spPr>
              <a:xfrm>
                <a:off x="2758494" y="5357421"/>
                <a:ext cx="1500007" cy="258403"/>
              </a:xfrm>
              <a:prstGeom prst="rect">
                <a:avLst/>
              </a:prstGeom>
              <a:noFill/>
            </p:spPr>
            <p:txBody>
              <a:bodyPr lIns="36000" tIns="36000" rIns="36000" bIns="36000" anchor="ctr">
                <a:spAutoFit/>
              </a:bodyPr>
              <a:lstStyle/>
              <a:p>
                <a:pPr algn="r" fontAlgn="auto">
                  <a:spcBef>
                    <a:spcPts val="0"/>
                  </a:spcBef>
                  <a:spcAft>
                    <a:spcPts val="0"/>
                  </a:spcAft>
                  <a:defRPr/>
                </a:pPr>
                <a:r>
                  <a:rPr lang="es-ES" sz="1200" dirty="0">
                    <a:effectLst>
                      <a:outerShdw blurRad="38100" dist="38100" dir="2700000" algn="tl">
                        <a:srgbClr val="000000">
                          <a:alpha val="43137"/>
                        </a:srgbClr>
                      </a:outerShdw>
                    </a:effectLst>
                    <a:latin typeface="+mn-lt"/>
                  </a:rPr>
                  <a:t>Gregorio  </a:t>
                </a:r>
                <a:r>
                  <a:rPr lang="es-ES" sz="1200" dirty="0" err="1">
                    <a:effectLst>
                      <a:outerShdw blurRad="38100" dist="38100" dir="2700000" algn="tl">
                        <a:srgbClr val="000000">
                          <a:alpha val="43137"/>
                        </a:srgbClr>
                      </a:outerShdw>
                    </a:effectLst>
                    <a:latin typeface="+mn-lt"/>
                  </a:rPr>
                  <a:t>Luperón</a:t>
                </a:r>
                <a:endParaRPr lang="es-ES" sz="1200" dirty="0">
                  <a:effectLst>
                    <a:outerShdw blurRad="38100" dist="38100" dir="2700000" algn="tl">
                      <a:srgbClr val="000000">
                        <a:alpha val="43137"/>
                      </a:srgbClr>
                    </a:outerShdw>
                  </a:effectLst>
                  <a:latin typeface="+mn-lt"/>
                </a:endParaRPr>
              </a:p>
            </p:txBody>
          </p:sp>
        </p:grpSp>
        <p:grpSp>
          <p:nvGrpSpPr>
            <p:cNvPr id="30748" name="114 Grupo"/>
            <p:cNvGrpSpPr>
              <a:grpSpLocks/>
            </p:cNvGrpSpPr>
            <p:nvPr/>
          </p:nvGrpSpPr>
          <p:grpSpPr bwMode="auto">
            <a:xfrm>
              <a:off x="1584028" y="5867400"/>
              <a:ext cx="2046581" cy="362376"/>
              <a:chOff x="2014138" y="5715016"/>
              <a:chExt cx="2047446" cy="362378"/>
            </a:xfrm>
          </p:grpSpPr>
          <p:grpSp>
            <p:nvGrpSpPr>
              <p:cNvPr id="30766" name="72 Grupo"/>
              <p:cNvGrpSpPr>
                <a:grpSpLocks/>
              </p:cNvGrpSpPr>
              <p:nvPr/>
            </p:nvGrpSpPr>
            <p:grpSpPr bwMode="auto">
              <a:xfrm>
                <a:off x="3704245" y="5715016"/>
                <a:ext cx="357339" cy="357190"/>
                <a:chOff x="3787588" y="6119829"/>
                <a:chExt cx="357339" cy="357190"/>
              </a:xfrm>
            </p:grpSpPr>
            <p:sp>
              <p:nvSpPr>
                <p:cNvPr id="47" name="73 Conector"/>
                <p:cNvSpPr/>
                <p:nvPr/>
              </p:nvSpPr>
              <p:spPr>
                <a:xfrm>
                  <a:off x="3786892" y="6119332"/>
                  <a:ext cx="357272" cy="357098"/>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48" name="74 Imagen" descr="SDMsubwayLogo copy.png"/>
                <p:cNvPicPr>
                  <a:picLocks noChangeAspect="1"/>
                </p:cNvPicPr>
                <p:nvPr/>
              </p:nvPicPr>
              <p:blipFill>
                <a:blip r:embed="rId3"/>
                <a:stretch>
                  <a:fillRect/>
                </a:stretch>
              </p:blipFill>
              <p:spPr>
                <a:xfrm>
                  <a:off x="3894613" y="6191110"/>
                  <a:ext cx="143627" cy="213542"/>
                </a:xfrm>
                <a:prstGeom prst="rect">
                  <a:avLst/>
                </a:prstGeom>
                <a:effectLst>
                  <a:outerShdw blurRad="50800" dist="38100" dir="2700000" algn="tl" rotWithShape="0">
                    <a:prstClr val="black">
                      <a:alpha val="40000"/>
                    </a:prstClr>
                  </a:outerShdw>
                </a:effectLst>
              </p:spPr>
            </p:pic>
          </p:grpSp>
          <p:sp>
            <p:nvSpPr>
              <p:cNvPr id="46" name="104 CuadroTexto"/>
              <p:cNvSpPr txBox="1"/>
              <p:nvPr/>
            </p:nvSpPr>
            <p:spPr>
              <a:xfrm>
                <a:off x="2014138" y="5786297"/>
                <a:ext cx="1630166" cy="290702"/>
              </a:xfrm>
              <a:prstGeom prst="rect">
                <a:avLst/>
              </a:prstGeom>
              <a:noFill/>
            </p:spPr>
            <p:txBody>
              <a:bodyPr lIns="36000" tIns="36000" rIns="36000" bIns="36000" anchor="ctr">
                <a:spAutoFit/>
              </a:bodyPr>
              <a:lstStyle/>
              <a:p>
                <a:pPr algn="r" fontAlgn="auto">
                  <a:spcBef>
                    <a:spcPts val="0"/>
                  </a:spcBef>
                  <a:spcAft>
                    <a:spcPts val="0"/>
                  </a:spcAft>
                  <a:defRPr/>
                </a:pPr>
                <a:r>
                  <a:rPr lang="es-ES" sz="1200" dirty="0">
                    <a:effectLst>
                      <a:outerShdw blurRad="38100" dist="38100" dir="2700000" algn="tl">
                        <a:srgbClr val="000000">
                          <a:alpha val="43137"/>
                        </a:srgbClr>
                      </a:outerShdw>
                    </a:effectLst>
                    <a:latin typeface="+mn-lt"/>
                  </a:rPr>
                  <a:t>José </a:t>
                </a:r>
                <a:r>
                  <a:rPr lang="es-ES" sz="1200" dirty="0" err="1">
                    <a:effectLst>
                      <a:outerShdw blurRad="38100" dist="38100" dir="2700000" algn="tl">
                        <a:srgbClr val="000000">
                          <a:alpha val="43137"/>
                        </a:srgbClr>
                      </a:outerShdw>
                    </a:effectLst>
                    <a:latin typeface="+mn-lt"/>
                  </a:rPr>
                  <a:t>Fco</a:t>
                </a:r>
                <a:r>
                  <a:rPr lang="es-ES" sz="1200" dirty="0">
                    <a:effectLst>
                      <a:outerShdw blurRad="38100" dist="38100" dir="2700000" algn="tl">
                        <a:srgbClr val="000000">
                          <a:alpha val="43137"/>
                        </a:srgbClr>
                      </a:outerShdw>
                    </a:effectLst>
                    <a:latin typeface="+mn-lt"/>
                  </a:rPr>
                  <a:t>. Peña Gómez</a:t>
                </a:r>
              </a:p>
            </p:txBody>
          </p:sp>
        </p:grpSp>
        <p:grpSp>
          <p:nvGrpSpPr>
            <p:cNvPr id="30749" name="112 Grupo"/>
            <p:cNvGrpSpPr>
              <a:grpSpLocks/>
            </p:cNvGrpSpPr>
            <p:nvPr/>
          </p:nvGrpSpPr>
          <p:grpSpPr bwMode="auto">
            <a:xfrm>
              <a:off x="1857379" y="6272213"/>
              <a:ext cx="1857377" cy="357187"/>
              <a:chOff x="2287539" y="6119829"/>
              <a:chExt cx="1857387" cy="357190"/>
            </a:xfrm>
          </p:grpSpPr>
          <p:grpSp>
            <p:nvGrpSpPr>
              <p:cNvPr id="30762" name="68 Grupo"/>
              <p:cNvGrpSpPr>
                <a:grpSpLocks/>
              </p:cNvGrpSpPr>
              <p:nvPr/>
            </p:nvGrpSpPr>
            <p:grpSpPr bwMode="auto">
              <a:xfrm>
                <a:off x="3787737" y="6119829"/>
                <a:ext cx="357189" cy="357190"/>
                <a:chOff x="3787737" y="6119829"/>
                <a:chExt cx="357189" cy="357190"/>
              </a:xfrm>
            </p:grpSpPr>
            <p:sp>
              <p:nvSpPr>
                <p:cNvPr id="43" name="62 Conector"/>
                <p:cNvSpPr/>
                <p:nvPr/>
              </p:nvSpPr>
              <p:spPr>
                <a:xfrm>
                  <a:off x="3787240" y="6120064"/>
                  <a:ext cx="357122" cy="357100"/>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pic>
              <p:nvPicPr>
                <p:cNvPr id="44" name="67 Imagen" descr="SDMsubwayLogo copy.png"/>
                <p:cNvPicPr>
                  <a:picLocks noChangeAspect="1"/>
                </p:cNvPicPr>
                <p:nvPr/>
              </p:nvPicPr>
              <p:blipFill>
                <a:blip r:embed="rId3"/>
                <a:stretch>
                  <a:fillRect/>
                </a:stretch>
              </p:blipFill>
              <p:spPr>
                <a:xfrm>
                  <a:off x="3894915" y="6191843"/>
                  <a:ext cx="143567" cy="213542"/>
                </a:xfrm>
                <a:prstGeom prst="rect">
                  <a:avLst/>
                </a:prstGeom>
                <a:effectLst>
                  <a:outerShdw blurRad="50800" dist="38100" dir="2700000" algn="tl" rotWithShape="0">
                    <a:prstClr val="black">
                      <a:alpha val="40000"/>
                    </a:prstClr>
                  </a:outerShdw>
                </a:effectLst>
              </p:spPr>
            </p:pic>
          </p:grpSp>
          <p:sp>
            <p:nvSpPr>
              <p:cNvPr id="42" name="105 CuadroTexto"/>
              <p:cNvSpPr txBox="1"/>
              <p:nvPr/>
            </p:nvSpPr>
            <p:spPr>
              <a:xfrm>
                <a:off x="2286965" y="6143393"/>
                <a:ext cx="1500275" cy="258403"/>
              </a:xfrm>
              <a:prstGeom prst="rect">
                <a:avLst/>
              </a:prstGeom>
              <a:noFill/>
            </p:spPr>
            <p:txBody>
              <a:bodyPr lIns="36000" tIns="36000" rIns="36000" bIns="36000" anchor="ctr">
                <a:spAutoFit/>
              </a:bodyPr>
              <a:lstStyle/>
              <a:p>
                <a:pPr algn="r" fontAlgn="auto">
                  <a:spcBef>
                    <a:spcPts val="0"/>
                  </a:spcBef>
                  <a:spcAft>
                    <a:spcPts val="0"/>
                  </a:spcAft>
                  <a:defRPr/>
                </a:pPr>
                <a:r>
                  <a:rPr lang="es-ES" sz="1200" dirty="0">
                    <a:effectLst>
                      <a:outerShdw blurRad="38100" dist="38100" dir="2700000" algn="tl">
                        <a:srgbClr val="000000">
                          <a:alpha val="43137"/>
                        </a:srgbClr>
                      </a:outerShdw>
                    </a:effectLst>
                    <a:latin typeface="+mn-lt"/>
                  </a:rPr>
                  <a:t>Hermanas </a:t>
                </a:r>
                <a:r>
                  <a:rPr lang="es-ES" sz="1200" dirty="0" err="1">
                    <a:effectLst>
                      <a:outerShdw blurRad="38100" dist="38100" dir="2700000" algn="tl">
                        <a:srgbClr val="000000">
                          <a:alpha val="43137"/>
                        </a:srgbClr>
                      </a:outerShdw>
                    </a:effectLst>
                    <a:latin typeface="+mn-lt"/>
                  </a:rPr>
                  <a:t>Mirabal</a:t>
                </a:r>
                <a:endParaRPr lang="es-ES" sz="1200" dirty="0">
                  <a:effectLst>
                    <a:outerShdw blurRad="38100" dist="38100" dir="2700000" algn="tl">
                      <a:srgbClr val="000000">
                        <a:alpha val="43137"/>
                      </a:srgbClr>
                    </a:outerShdw>
                  </a:effectLst>
                  <a:latin typeface="+mn-lt"/>
                </a:endParaRPr>
              </a:p>
            </p:txBody>
          </p:sp>
        </p:grpSp>
        <p:cxnSp>
          <p:nvCxnSpPr>
            <p:cNvPr id="29" name="107 Conector recto"/>
            <p:cNvCxnSpPr/>
            <p:nvPr/>
          </p:nvCxnSpPr>
          <p:spPr>
            <a:xfrm rot="16200000" flipH="1">
              <a:off x="4652802" y="4662767"/>
              <a:ext cx="1300978" cy="164203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110 Conector recto"/>
            <p:cNvCxnSpPr/>
            <p:nvPr/>
          </p:nvCxnSpPr>
          <p:spPr>
            <a:xfrm flipV="1">
              <a:off x="2357491" y="4707687"/>
              <a:ext cx="1819702" cy="5383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113 Conector recto"/>
            <p:cNvCxnSpPr/>
            <p:nvPr/>
          </p:nvCxnSpPr>
          <p:spPr>
            <a:xfrm rot="16200000" flipH="1">
              <a:off x="3310458" y="3663297"/>
              <a:ext cx="1286621" cy="55093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116 Conector recto"/>
            <p:cNvCxnSpPr/>
            <p:nvPr/>
          </p:nvCxnSpPr>
          <p:spPr>
            <a:xfrm rot="5400000">
              <a:off x="4119809" y="3670473"/>
              <a:ext cx="1184338" cy="57785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119 Conector recto"/>
            <p:cNvCxnSpPr/>
            <p:nvPr/>
          </p:nvCxnSpPr>
          <p:spPr>
            <a:xfrm rot="10800000" flipV="1">
              <a:off x="4534314" y="3616660"/>
              <a:ext cx="2038640" cy="109102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122 Conector recto"/>
            <p:cNvCxnSpPr/>
            <p:nvPr/>
          </p:nvCxnSpPr>
          <p:spPr>
            <a:xfrm rot="5400000">
              <a:off x="4455452" y="1770072"/>
              <a:ext cx="2838822" cy="278518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30756" name="Picture 10" descr="http://northgatemedicalpc.com/images/bus_icon.jpg"/>
            <p:cNvPicPr>
              <a:picLocks noChangeAspect="1" noChangeArrowheads="1"/>
            </p:cNvPicPr>
            <p:nvPr/>
          </p:nvPicPr>
          <p:blipFill>
            <a:blip r:embed="rId4"/>
            <a:srcRect/>
            <a:stretch>
              <a:fillRect/>
            </a:stretch>
          </p:blipFill>
          <p:spPr bwMode="auto">
            <a:xfrm>
              <a:off x="7391400" y="5334000"/>
              <a:ext cx="722313" cy="714375"/>
            </a:xfrm>
            <a:prstGeom prst="rect">
              <a:avLst/>
            </a:prstGeom>
            <a:noFill/>
            <a:ln w="9525">
              <a:noFill/>
              <a:miter lim="800000"/>
              <a:headEnd/>
              <a:tailEnd/>
            </a:ln>
          </p:spPr>
        </p:pic>
        <p:grpSp>
          <p:nvGrpSpPr>
            <p:cNvPr id="30757" name="126 Grupo"/>
            <p:cNvGrpSpPr>
              <a:grpSpLocks/>
            </p:cNvGrpSpPr>
            <p:nvPr/>
          </p:nvGrpSpPr>
          <p:grpSpPr bwMode="auto">
            <a:xfrm>
              <a:off x="6072180" y="6081712"/>
              <a:ext cx="1643060" cy="357187"/>
              <a:chOff x="6502381" y="5929330"/>
              <a:chExt cx="1643074" cy="357190"/>
            </a:xfrm>
          </p:grpSpPr>
          <p:grpSp>
            <p:nvGrpSpPr>
              <p:cNvPr id="30758" name="41 Grupo"/>
              <p:cNvGrpSpPr>
                <a:grpSpLocks/>
              </p:cNvGrpSpPr>
              <p:nvPr/>
            </p:nvGrpSpPr>
            <p:grpSpPr bwMode="auto">
              <a:xfrm>
                <a:off x="6502381" y="5929330"/>
                <a:ext cx="357190" cy="357190"/>
                <a:chOff x="8019254" y="1509698"/>
                <a:chExt cx="357190" cy="357190"/>
              </a:xfrm>
            </p:grpSpPr>
            <p:sp>
              <p:nvSpPr>
                <p:cNvPr id="39" name="43 Conector"/>
                <p:cNvSpPr/>
                <p:nvPr/>
              </p:nvSpPr>
              <p:spPr>
                <a:xfrm>
                  <a:off x="8019341" y="1510222"/>
                  <a:ext cx="357124" cy="357100"/>
                </a:xfrm>
                <a:prstGeom prst="flowChartConnector">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30761" name="49 Rectángulo"/>
                <p:cNvSpPr>
                  <a:spLocks noChangeArrowheads="1"/>
                </p:cNvSpPr>
                <p:nvPr/>
              </p:nvSpPr>
              <p:spPr bwMode="auto">
                <a:xfrm>
                  <a:off x="8069608" y="1534410"/>
                  <a:ext cx="256480" cy="307778"/>
                </a:xfrm>
                <a:prstGeom prst="rect">
                  <a:avLst/>
                </a:prstGeom>
                <a:noFill/>
                <a:ln w="9525">
                  <a:noFill/>
                  <a:miter lim="800000"/>
                  <a:headEnd/>
                  <a:tailEnd/>
                </a:ln>
              </p:spPr>
              <p:txBody>
                <a:bodyPr wrap="none" lIns="0" tIns="0" rIns="0" bIns="0">
                  <a:spAutoFit/>
                </a:bodyPr>
                <a:lstStyle/>
                <a:p>
                  <a:r>
                    <a:rPr lang="es-ES" sz="2000">
                      <a:latin typeface="Webdings" pitchFamily="18" charset="2"/>
                      <a:sym typeface="Webdings" pitchFamily="18" charset="2"/>
                    </a:rPr>
                    <a:t></a:t>
                  </a:r>
                  <a:endParaRPr lang="es-ES" sz="2000">
                    <a:latin typeface="Webdings" pitchFamily="18" charset="2"/>
                  </a:endParaRPr>
                </a:p>
              </p:txBody>
            </p:sp>
          </p:grpSp>
          <p:sp>
            <p:nvSpPr>
              <p:cNvPr id="38" name="42 CuadroTexto"/>
              <p:cNvSpPr txBox="1"/>
              <p:nvPr/>
            </p:nvSpPr>
            <p:spPr>
              <a:xfrm>
                <a:off x="7216716" y="6001633"/>
                <a:ext cx="929599" cy="256609"/>
              </a:xfrm>
              <a:prstGeom prst="rect">
                <a:avLst/>
              </a:prstGeom>
              <a:noFill/>
            </p:spPr>
            <p:txBody>
              <a:bodyPr lIns="36000" tIns="36000" rIns="36000" bIns="36000" anchor="ctr">
                <a:spAutoFit/>
              </a:bodyPr>
              <a:lstStyle/>
              <a:p>
                <a:pPr fontAlgn="auto">
                  <a:spcBef>
                    <a:spcPts val="0"/>
                  </a:spcBef>
                  <a:spcAft>
                    <a:spcPts val="0"/>
                  </a:spcAft>
                  <a:defRPr/>
                </a:pPr>
                <a:r>
                  <a:rPr lang="es-ES" sz="1200" dirty="0" err="1">
                    <a:effectLst>
                      <a:outerShdw blurRad="38100" dist="38100" dir="2700000" algn="tl">
                        <a:srgbClr val="000000">
                          <a:alpha val="43137"/>
                        </a:srgbClr>
                      </a:outerShdw>
                    </a:effectLst>
                    <a:latin typeface="+mn-lt"/>
                  </a:rPr>
                  <a:t>Invivienda</a:t>
                </a:r>
                <a:endParaRPr lang="es-ES" sz="1200" dirty="0">
                  <a:effectLst>
                    <a:outerShdw blurRad="38100" dist="38100" dir="2700000" algn="tl">
                      <a:srgbClr val="000000">
                        <a:alpha val="43137"/>
                      </a:srgbClr>
                    </a:outerShdw>
                  </a:effectLst>
                  <a:latin typeface="+mn-lt"/>
                </a:endParaRPr>
              </a:p>
            </p:txBody>
          </p:sp>
        </p:gr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a:srcRect l="37749" r="3922" b="59409"/>
          <a:stretch>
            <a:fillRect/>
          </a:stretch>
        </p:blipFill>
        <p:spPr bwMode="auto">
          <a:xfrm>
            <a:off x="4214813" y="3044825"/>
            <a:ext cx="4572000" cy="2170113"/>
          </a:xfrm>
          <a:prstGeom prst="rect">
            <a:avLst/>
          </a:prstGeom>
          <a:noFill/>
          <a:ln w="9525">
            <a:noFill/>
            <a:miter lim="800000"/>
            <a:headEnd/>
            <a:tailEnd/>
          </a:ln>
        </p:spPr>
      </p:pic>
      <p:pic>
        <p:nvPicPr>
          <p:cNvPr id="13313" name="Picture 1" descr="C:\Documents and Settings\rcarrasco\Escritorio\LINEA II, FOTOS AEREAS, 24 MARZO\aerea  1\_DSC9055.JPG"/>
          <p:cNvPicPr>
            <a:picLocks noChangeAspect="1" noChangeArrowheads="1"/>
          </p:cNvPicPr>
          <p:nvPr/>
        </p:nvPicPr>
        <p:blipFill>
          <a:blip r:embed="rId4" cstate="print"/>
          <a:srcRect/>
          <a:stretch>
            <a:fillRect/>
          </a:stretch>
        </p:blipFill>
        <p:spPr bwMode="auto">
          <a:xfrm>
            <a:off x="656682" y="857232"/>
            <a:ext cx="3794286" cy="2520000"/>
          </a:xfrm>
          <a:prstGeom prst="rect">
            <a:avLst/>
          </a:prstGeom>
          <a:ln>
            <a:noFill/>
          </a:ln>
          <a:effectLst>
            <a:softEdge rad="112500"/>
          </a:effectLst>
        </p:spPr>
      </p:pic>
      <p:pic>
        <p:nvPicPr>
          <p:cNvPr id="13314" name="Picture 2" descr="C:\Documents and Settings\rcarrasco\Escritorio\LINEA II, FOTOS AEREAS, 24 MARZO\aerea  1\_DSC9063.JPG"/>
          <p:cNvPicPr>
            <a:picLocks noChangeAspect="1" noChangeArrowheads="1"/>
          </p:cNvPicPr>
          <p:nvPr/>
        </p:nvPicPr>
        <p:blipFill>
          <a:blip r:embed="rId5" cstate="print"/>
          <a:srcRect/>
          <a:stretch>
            <a:fillRect/>
          </a:stretch>
        </p:blipFill>
        <p:spPr bwMode="auto">
          <a:xfrm>
            <a:off x="656629" y="3430667"/>
            <a:ext cx="3794286" cy="2520000"/>
          </a:xfrm>
          <a:prstGeom prst="rect">
            <a:avLst/>
          </a:prstGeom>
          <a:ln>
            <a:noFill/>
          </a:ln>
          <a:effectLst>
            <a:softEdge rad="112500"/>
          </a:effectLst>
        </p:spPr>
      </p:pic>
      <p:sp>
        <p:nvSpPr>
          <p:cNvPr id="31748" name="TextBox 4"/>
          <p:cNvSpPr txBox="1">
            <a:spLocks noChangeArrowheads="1"/>
          </p:cNvSpPr>
          <p:nvPr/>
        </p:nvSpPr>
        <p:spPr bwMode="auto">
          <a:xfrm>
            <a:off x="4572000" y="928688"/>
            <a:ext cx="4071938" cy="1477962"/>
          </a:xfrm>
          <a:prstGeom prst="rect">
            <a:avLst/>
          </a:prstGeom>
          <a:noFill/>
          <a:ln w="9525">
            <a:noFill/>
            <a:miter lim="800000"/>
            <a:headEnd/>
            <a:tailEnd/>
          </a:ln>
        </p:spPr>
        <p:txBody>
          <a:bodyPr>
            <a:spAutoFit/>
          </a:bodyPr>
          <a:lstStyle/>
          <a:p>
            <a:pPr algn="just"/>
            <a:r>
              <a:rPr lang="es-DO">
                <a:latin typeface="Calibri" pitchFamily="34" charset="0"/>
              </a:rPr>
              <a:t>La provincia de Santo Domingo posee tres (3) municipios más la Alcaldía Mayor (ADN), con las cuales estamos arribando a acuerdos, pues, el sistema de la Red Maestra toca sus límites territoriales.</a:t>
            </a: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srcRect l="3575" t="3751" r="1888" b="5000"/>
          <a:stretch>
            <a:fillRect/>
          </a:stretch>
        </p:blipFill>
        <p:spPr bwMode="auto">
          <a:xfrm>
            <a:off x="785813" y="714375"/>
            <a:ext cx="7858125" cy="5121275"/>
          </a:xfrm>
          <a:prstGeom prst="rect">
            <a:avLst/>
          </a:prstGeom>
          <a:noFill/>
          <a:ln w="9525">
            <a:noFill/>
            <a:miter lim="800000"/>
            <a:headEnd/>
            <a:tailEnd/>
          </a:ln>
        </p:spPr>
      </p:pic>
      <p:sp>
        <p:nvSpPr>
          <p:cNvPr id="3" name="Rectangle 2"/>
          <p:cNvSpPr/>
          <p:nvPr/>
        </p:nvSpPr>
        <p:spPr>
          <a:xfrm>
            <a:off x="500063" y="5357813"/>
            <a:ext cx="785812" cy="64293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4" name="Rectangle 3"/>
          <p:cNvSpPr/>
          <p:nvPr/>
        </p:nvSpPr>
        <p:spPr>
          <a:xfrm>
            <a:off x="785813" y="2571750"/>
            <a:ext cx="314325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33796" name="TextBox 4"/>
          <p:cNvSpPr txBox="1">
            <a:spLocks noChangeArrowheads="1"/>
          </p:cNvSpPr>
          <p:nvPr/>
        </p:nvSpPr>
        <p:spPr bwMode="auto">
          <a:xfrm>
            <a:off x="1143000" y="3665538"/>
            <a:ext cx="4071938" cy="1477962"/>
          </a:xfrm>
          <a:prstGeom prst="rect">
            <a:avLst/>
          </a:prstGeom>
          <a:noFill/>
          <a:ln w="9525">
            <a:noFill/>
            <a:miter lim="800000"/>
            <a:headEnd/>
            <a:tailEnd/>
          </a:ln>
        </p:spPr>
        <p:txBody>
          <a:bodyPr>
            <a:spAutoFit/>
          </a:bodyPr>
          <a:lstStyle/>
          <a:p>
            <a:pPr algn="just"/>
            <a:r>
              <a:rPr lang="es-DO">
                <a:latin typeface="Calibri" pitchFamily="34" charset="0"/>
              </a:rPr>
              <a:t>Por la naturaleza de la legislación de los municipios se han creado dificultades propias de reglas territoriales que no van acorde con el Plan General Maestro Planteado por la OPRET.</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5"/>
          <p:cNvGrpSpPr>
            <a:grpSpLocks/>
          </p:cNvGrpSpPr>
          <p:nvPr/>
        </p:nvGrpSpPr>
        <p:grpSpPr bwMode="auto">
          <a:xfrm>
            <a:off x="500063" y="785813"/>
            <a:ext cx="8072437" cy="5241925"/>
            <a:chOff x="500034" y="642918"/>
            <a:chExt cx="8072494" cy="5242072"/>
          </a:xfrm>
        </p:grpSpPr>
        <p:pic>
          <p:nvPicPr>
            <p:cNvPr id="34820" name="Picture 2"/>
            <p:cNvPicPr>
              <a:picLocks noChangeAspect="1" noChangeArrowheads="1"/>
            </p:cNvPicPr>
            <p:nvPr/>
          </p:nvPicPr>
          <p:blipFill>
            <a:blip r:embed="rId2"/>
            <a:srcRect l="2206" t="2499" r="3827" b="2499"/>
            <a:stretch>
              <a:fillRect/>
            </a:stretch>
          </p:blipFill>
          <p:spPr bwMode="auto">
            <a:xfrm>
              <a:off x="571472" y="642918"/>
              <a:ext cx="8001056" cy="5242072"/>
            </a:xfrm>
            <a:prstGeom prst="rect">
              <a:avLst/>
            </a:prstGeom>
            <a:noFill/>
            <a:ln w="9525">
              <a:noFill/>
              <a:miter lim="800000"/>
              <a:headEnd/>
              <a:tailEnd/>
            </a:ln>
          </p:spPr>
        </p:pic>
        <p:sp>
          <p:nvSpPr>
            <p:cNvPr id="4" name="Rectangle 3"/>
            <p:cNvSpPr/>
            <p:nvPr/>
          </p:nvSpPr>
          <p:spPr>
            <a:xfrm>
              <a:off x="500034" y="2500345"/>
              <a:ext cx="3143272" cy="2357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5" name="Rectangle 4"/>
            <p:cNvSpPr/>
            <p:nvPr/>
          </p:nvSpPr>
          <p:spPr>
            <a:xfrm>
              <a:off x="571472" y="3214740"/>
              <a:ext cx="214315" cy="50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grpSp>
      <p:sp>
        <p:nvSpPr>
          <p:cNvPr id="3" name="Rectangle 2"/>
          <p:cNvSpPr/>
          <p:nvPr/>
        </p:nvSpPr>
        <p:spPr>
          <a:xfrm>
            <a:off x="500063" y="5500688"/>
            <a:ext cx="785812" cy="64293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7" name="TextBox 6"/>
          <p:cNvSpPr txBox="1">
            <a:spLocks noChangeArrowheads="1"/>
          </p:cNvSpPr>
          <p:nvPr/>
        </p:nvSpPr>
        <p:spPr bwMode="auto">
          <a:xfrm>
            <a:off x="928688" y="285750"/>
            <a:ext cx="7286625" cy="641350"/>
          </a:xfrm>
          <a:prstGeom prst="rect">
            <a:avLst/>
          </a:prstGeom>
          <a:noFill/>
          <a:ln w="9525">
            <a:noFill/>
            <a:miter lim="800000"/>
            <a:headEnd/>
            <a:tailEnd/>
          </a:ln>
          <a:effectLst/>
        </p:spPr>
        <p:txBody>
          <a:bodyPr>
            <a:spAutoFit/>
          </a:bodyPr>
          <a:lstStyle/>
          <a:p>
            <a:pPr algn="just" fontAlgn="auto">
              <a:spcBef>
                <a:spcPts val="0"/>
              </a:spcBef>
              <a:spcAft>
                <a:spcPts val="0"/>
              </a:spcAft>
              <a:defRPr/>
            </a:pPr>
            <a:r>
              <a:rPr lang="es-DO" b="1" dirty="0">
                <a:latin typeface="+mn-lt"/>
              </a:rPr>
              <a:t>CARACTERISTICAS DE CADA MUNICIPIO QUE HAY QUE AJUSTARLAS AL SISTEMA DEL TRASPORTE PUBLICO MASIVO </a:t>
            </a:r>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srcRect l="1849" t="3751" r="2679" b="8749"/>
          <a:stretch>
            <a:fillRect/>
          </a:stretch>
        </p:blipFill>
        <p:spPr bwMode="auto">
          <a:xfrm>
            <a:off x="642938" y="857250"/>
            <a:ext cx="7980362" cy="4857750"/>
          </a:xfrm>
          <a:prstGeom prst="rect">
            <a:avLst/>
          </a:prstGeom>
          <a:noFill/>
          <a:ln w="9525">
            <a:noFill/>
            <a:miter lim="800000"/>
            <a:headEnd/>
            <a:tailEnd/>
          </a:ln>
        </p:spPr>
      </p:pic>
      <p:sp>
        <p:nvSpPr>
          <p:cNvPr id="3" name="Rectangle 2"/>
          <p:cNvSpPr/>
          <p:nvPr/>
        </p:nvSpPr>
        <p:spPr>
          <a:xfrm>
            <a:off x="500063" y="5357813"/>
            <a:ext cx="785812" cy="64293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4" name="Rectangle 3"/>
          <p:cNvSpPr/>
          <p:nvPr/>
        </p:nvSpPr>
        <p:spPr>
          <a:xfrm>
            <a:off x="500063" y="2643188"/>
            <a:ext cx="3214687" cy="221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5" name="Rectangle 4"/>
          <p:cNvSpPr/>
          <p:nvPr/>
        </p:nvSpPr>
        <p:spPr>
          <a:xfrm>
            <a:off x="571500" y="3286125"/>
            <a:ext cx="357188" cy="50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5"/>
          <p:cNvGrpSpPr>
            <a:grpSpLocks/>
          </p:cNvGrpSpPr>
          <p:nvPr/>
        </p:nvGrpSpPr>
        <p:grpSpPr bwMode="auto">
          <a:xfrm>
            <a:off x="500063" y="677863"/>
            <a:ext cx="8115300" cy="5322887"/>
            <a:chOff x="500034" y="678332"/>
            <a:chExt cx="8116036" cy="5322436"/>
          </a:xfrm>
        </p:grpSpPr>
        <p:pic>
          <p:nvPicPr>
            <p:cNvPr id="36866" name="Picture 2"/>
            <p:cNvPicPr>
              <a:picLocks noChangeAspect="1" noChangeArrowheads="1"/>
            </p:cNvPicPr>
            <p:nvPr/>
          </p:nvPicPr>
          <p:blipFill>
            <a:blip r:embed="rId2"/>
            <a:srcRect l="2478" t="4762" r="3284" b="8333"/>
            <a:stretch>
              <a:fillRect/>
            </a:stretch>
          </p:blipFill>
          <p:spPr bwMode="auto">
            <a:xfrm>
              <a:off x="543576" y="678332"/>
              <a:ext cx="8072494" cy="5036684"/>
            </a:xfrm>
            <a:prstGeom prst="rect">
              <a:avLst/>
            </a:prstGeom>
            <a:noFill/>
            <a:ln w="9525">
              <a:noFill/>
              <a:miter lim="800000"/>
              <a:headEnd/>
              <a:tailEnd/>
            </a:ln>
          </p:spPr>
        </p:pic>
        <p:sp>
          <p:nvSpPr>
            <p:cNvPr id="3" name="Rectangle 2"/>
            <p:cNvSpPr/>
            <p:nvPr/>
          </p:nvSpPr>
          <p:spPr>
            <a:xfrm>
              <a:off x="500034" y="5357885"/>
              <a:ext cx="785883" cy="642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4" name="Rectangle 3"/>
            <p:cNvSpPr/>
            <p:nvPr/>
          </p:nvSpPr>
          <p:spPr>
            <a:xfrm>
              <a:off x="500034" y="2500628"/>
              <a:ext cx="3214979" cy="2331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5" name="Rectangle 4"/>
            <p:cNvSpPr/>
            <p:nvPr/>
          </p:nvSpPr>
          <p:spPr>
            <a:xfrm>
              <a:off x="571477" y="3172083"/>
              <a:ext cx="357220" cy="500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gr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Mapa Sto dgo"/>
          <p:cNvPicPr>
            <a:picLocks noChangeAspect="1" noChangeArrowheads="1"/>
          </p:cNvPicPr>
          <p:nvPr/>
        </p:nvPicPr>
        <p:blipFill>
          <a:blip r:embed="rId2"/>
          <a:srcRect l="2650" t="3854" r="620" b="5107"/>
          <a:stretch>
            <a:fillRect/>
          </a:stretch>
        </p:blipFill>
        <p:spPr bwMode="auto">
          <a:xfrm>
            <a:off x="306388" y="1252538"/>
            <a:ext cx="8534400" cy="4359275"/>
          </a:xfrm>
          <a:prstGeom prst="rect">
            <a:avLst/>
          </a:prstGeom>
          <a:ln>
            <a:noFill/>
          </a:ln>
          <a:effectLst>
            <a:outerShdw blurRad="292100" dist="139700" dir="2700000" algn="tl" rotWithShape="0">
              <a:srgbClr val="333333">
                <a:alpha val="65000"/>
              </a:srgbClr>
            </a:outerShdw>
          </a:effectLst>
        </p:spPr>
      </p:pic>
      <p:sp>
        <p:nvSpPr>
          <p:cNvPr id="3" name="Freeform 2"/>
          <p:cNvSpPr>
            <a:spLocks/>
          </p:cNvSpPr>
          <p:nvPr/>
        </p:nvSpPr>
        <p:spPr bwMode="auto">
          <a:xfrm>
            <a:off x="1184275" y="1695450"/>
            <a:ext cx="1403350" cy="1943100"/>
          </a:xfrm>
          <a:custGeom>
            <a:avLst/>
            <a:gdLst/>
            <a:ahLst/>
            <a:cxnLst>
              <a:cxn ang="0">
                <a:pos x="916" y="1198"/>
              </a:cxn>
              <a:cxn ang="0">
                <a:pos x="876" y="1203"/>
              </a:cxn>
              <a:cxn ang="0">
                <a:pos x="739" y="1038"/>
              </a:cxn>
              <a:cxn ang="0">
                <a:pos x="625" y="884"/>
              </a:cxn>
              <a:cxn ang="0">
                <a:pos x="477" y="747"/>
              </a:cxn>
              <a:cxn ang="0">
                <a:pos x="272" y="536"/>
              </a:cxn>
              <a:cxn ang="0">
                <a:pos x="124" y="399"/>
              </a:cxn>
              <a:cxn ang="0">
                <a:pos x="61" y="319"/>
              </a:cxn>
              <a:cxn ang="0">
                <a:pos x="9" y="274"/>
              </a:cxn>
              <a:cxn ang="0">
                <a:pos x="9" y="108"/>
              </a:cxn>
              <a:cxn ang="0">
                <a:pos x="4" y="0"/>
              </a:cxn>
            </a:cxnLst>
            <a:rect l="0" t="0" r="r" b="b"/>
            <a:pathLst>
              <a:path w="916" h="1230">
                <a:moveTo>
                  <a:pt x="916" y="1198"/>
                </a:moveTo>
                <a:cubicBezTo>
                  <a:pt x="910" y="1214"/>
                  <a:pt x="905" y="1230"/>
                  <a:pt x="876" y="1203"/>
                </a:cubicBezTo>
                <a:cubicBezTo>
                  <a:pt x="847" y="1176"/>
                  <a:pt x="781" y="1091"/>
                  <a:pt x="739" y="1038"/>
                </a:cubicBezTo>
                <a:cubicBezTo>
                  <a:pt x="697" y="985"/>
                  <a:pt x="669" y="933"/>
                  <a:pt x="625" y="884"/>
                </a:cubicBezTo>
                <a:cubicBezTo>
                  <a:pt x="581" y="835"/>
                  <a:pt x="536" y="805"/>
                  <a:pt x="477" y="747"/>
                </a:cubicBezTo>
                <a:cubicBezTo>
                  <a:pt x="418" y="689"/>
                  <a:pt x="331" y="594"/>
                  <a:pt x="272" y="536"/>
                </a:cubicBezTo>
                <a:cubicBezTo>
                  <a:pt x="213" y="478"/>
                  <a:pt x="159" y="435"/>
                  <a:pt x="124" y="399"/>
                </a:cubicBezTo>
                <a:cubicBezTo>
                  <a:pt x="89" y="363"/>
                  <a:pt x="80" y="340"/>
                  <a:pt x="61" y="319"/>
                </a:cubicBezTo>
                <a:cubicBezTo>
                  <a:pt x="42" y="298"/>
                  <a:pt x="18" y="309"/>
                  <a:pt x="9" y="274"/>
                </a:cubicBezTo>
                <a:cubicBezTo>
                  <a:pt x="0" y="239"/>
                  <a:pt x="10" y="154"/>
                  <a:pt x="9" y="108"/>
                </a:cubicBezTo>
                <a:cubicBezTo>
                  <a:pt x="8" y="62"/>
                  <a:pt x="0" y="24"/>
                  <a:pt x="4" y="0"/>
                </a:cubicBezTo>
              </a:path>
            </a:pathLst>
          </a:custGeom>
          <a:noFill/>
          <a:ln w="85725" cap="flat" cmpd="sng">
            <a:solidFill>
              <a:schemeClr val="accent6">
                <a:lumMod val="75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37891" name="Freeform 3"/>
          <p:cNvSpPr>
            <a:spLocks/>
          </p:cNvSpPr>
          <p:nvPr/>
        </p:nvSpPr>
        <p:spPr bwMode="auto">
          <a:xfrm>
            <a:off x="2655888" y="3549650"/>
            <a:ext cx="2173287" cy="230188"/>
          </a:xfrm>
          <a:custGeom>
            <a:avLst/>
            <a:gdLst>
              <a:gd name="T0" fmla="*/ 0 w 1419"/>
              <a:gd name="T1" fmla="*/ 127506923 h 147"/>
              <a:gd name="T2" fmla="*/ 565308856 w 1419"/>
              <a:gd name="T3" fmla="*/ 22068293 h 147"/>
              <a:gd name="T4" fmla="*/ 1552841744 w 1419"/>
              <a:gd name="T5" fmla="*/ 0 h 147"/>
              <a:gd name="T6" fmla="*/ 2075930226 w 1419"/>
              <a:gd name="T7" fmla="*/ 63752679 h 147"/>
              <a:gd name="T8" fmla="*/ 2147483647 w 1419"/>
              <a:gd name="T9" fmla="*/ 255012280 h 147"/>
              <a:gd name="T10" fmla="*/ 2147483647 w 1419"/>
              <a:gd name="T11" fmla="*/ 274629927 h 147"/>
              <a:gd name="T12" fmla="*/ 2147483647 w 1419"/>
              <a:gd name="T13" fmla="*/ 296698214 h 147"/>
              <a:gd name="T14" fmla="*/ 2147483647 w 1419"/>
              <a:gd name="T15" fmla="*/ 338382581 h 147"/>
              <a:gd name="T16" fmla="*/ 2147483647 w 1419"/>
              <a:gd name="T17" fmla="*/ 360450868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9"/>
              <a:gd name="T28" fmla="*/ 0 h 147"/>
              <a:gd name="T29" fmla="*/ 1419 w 1419"/>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9" h="147">
                <a:moveTo>
                  <a:pt x="0" y="52"/>
                </a:moveTo>
                <a:cubicBezTo>
                  <a:pt x="70" y="6"/>
                  <a:pt x="161" y="37"/>
                  <a:pt x="241" y="9"/>
                </a:cubicBezTo>
                <a:cubicBezTo>
                  <a:pt x="379" y="18"/>
                  <a:pt x="527" y="36"/>
                  <a:pt x="662" y="0"/>
                </a:cubicBezTo>
                <a:cubicBezTo>
                  <a:pt x="738" y="5"/>
                  <a:pt x="812" y="5"/>
                  <a:pt x="885" y="26"/>
                </a:cubicBezTo>
                <a:cubicBezTo>
                  <a:pt x="972" y="51"/>
                  <a:pt x="1054" y="86"/>
                  <a:pt x="1143" y="104"/>
                </a:cubicBezTo>
                <a:cubicBezTo>
                  <a:pt x="1155" y="106"/>
                  <a:pt x="1166" y="111"/>
                  <a:pt x="1178" y="112"/>
                </a:cubicBezTo>
                <a:cubicBezTo>
                  <a:pt x="1212" y="116"/>
                  <a:pt x="1247" y="117"/>
                  <a:pt x="1281" y="121"/>
                </a:cubicBezTo>
                <a:cubicBezTo>
                  <a:pt x="1318" y="126"/>
                  <a:pt x="1393" y="138"/>
                  <a:pt x="1393" y="138"/>
                </a:cubicBezTo>
                <a:cubicBezTo>
                  <a:pt x="1402" y="141"/>
                  <a:pt x="1419" y="147"/>
                  <a:pt x="1419" y="147"/>
                </a:cubicBezTo>
              </a:path>
            </a:pathLst>
          </a:custGeom>
          <a:noFill/>
          <a:ln w="85725">
            <a:solidFill>
              <a:srgbClr val="F8A206"/>
            </a:solidFill>
            <a:round/>
            <a:headEnd/>
            <a:tailEnd/>
          </a:ln>
        </p:spPr>
        <p:txBody>
          <a:bodyPr/>
          <a:lstStyle/>
          <a:p>
            <a:endParaRPr lang="es-ES">
              <a:latin typeface="Calibri" pitchFamily="34" charset="0"/>
            </a:endParaRPr>
          </a:p>
        </p:txBody>
      </p:sp>
      <p:sp>
        <p:nvSpPr>
          <p:cNvPr id="37892" name="Freeform 5"/>
          <p:cNvSpPr>
            <a:spLocks/>
          </p:cNvSpPr>
          <p:nvPr/>
        </p:nvSpPr>
        <p:spPr bwMode="auto">
          <a:xfrm>
            <a:off x="6605588" y="2609850"/>
            <a:ext cx="1765300" cy="476250"/>
          </a:xfrm>
          <a:custGeom>
            <a:avLst/>
            <a:gdLst>
              <a:gd name="T0" fmla="*/ 0 w 1152"/>
              <a:gd name="T1" fmla="*/ 2147483647 h 301"/>
              <a:gd name="T2" fmla="*/ 2147483647 w 1152"/>
              <a:gd name="T3" fmla="*/ 2147483647 h 301"/>
              <a:gd name="T4" fmla="*/ 2147483647 w 1152"/>
              <a:gd name="T5" fmla="*/ 2147483647 h 301"/>
              <a:gd name="T6" fmla="*/ 2147483647 w 1152"/>
              <a:gd name="T7" fmla="*/ 2147483647 h 301"/>
              <a:gd name="T8" fmla="*/ 2147483647 w 1152"/>
              <a:gd name="T9" fmla="*/ 2147483647 h 301"/>
              <a:gd name="T10" fmla="*/ 2147483647 w 1152"/>
              <a:gd name="T11" fmla="*/ 2147483647 h 301"/>
              <a:gd name="T12" fmla="*/ 2147483647 w 1152"/>
              <a:gd name="T13" fmla="*/ 2147483647 h 301"/>
              <a:gd name="T14" fmla="*/ 2147483647 w 1152"/>
              <a:gd name="T15" fmla="*/ 2147483647 h 301"/>
              <a:gd name="T16" fmla="*/ 2147483647 w 1152"/>
              <a:gd name="T17" fmla="*/ 2147483647 h 301"/>
              <a:gd name="T18" fmla="*/ 2147483647 w 1152"/>
              <a:gd name="T19" fmla="*/ 2147483647 h 301"/>
              <a:gd name="T20" fmla="*/ 2147483647 w 1152"/>
              <a:gd name="T21" fmla="*/ 2147483647 h 301"/>
              <a:gd name="T22" fmla="*/ 2147483647 w 1152"/>
              <a:gd name="T23" fmla="*/ 2147483647 h 301"/>
              <a:gd name="T24" fmla="*/ 2147483647 w 1152"/>
              <a:gd name="T25" fmla="*/ 2147483647 h 301"/>
              <a:gd name="T26" fmla="*/ 2147483647 w 1152"/>
              <a:gd name="T27" fmla="*/ 2147483647 h 301"/>
              <a:gd name="T28" fmla="*/ 2147483647 w 1152"/>
              <a:gd name="T29" fmla="*/ 2147483647 h 301"/>
              <a:gd name="T30" fmla="*/ 2147483647 w 1152"/>
              <a:gd name="T31" fmla="*/ 2147483647 h 301"/>
              <a:gd name="T32" fmla="*/ 2147483647 w 1152"/>
              <a:gd name="T33" fmla="*/ 0 h 3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52"/>
              <a:gd name="T52" fmla="*/ 0 h 301"/>
              <a:gd name="T53" fmla="*/ 1152 w 1152"/>
              <a:gd name="T54" fmla="*/ 301 h 3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52" h="301">
                <a:moveTo>
                  <a:pt x="0" y="95"/>
                </a:moveTo>
                <a:cubicBezTo>
                  <a:pt x="29" y="98"/>
                  <a:pt x="58" y="96"/>
                  <a:pt x="86" y="103"/>
                </a:cubicBezTo>
                <a:cubicBezTo>
                  <a:pt x="94" y="105"/>
                  <a:pt x="96" y="117"/>
                  <a:pt x="103" y="121"/>
                </a:cubicBezTo>
                <a:cubicBezTo>
                  <a:pt x="111" y="126"/>
                  <a:pt x="120" y="127"/>
                  <a:pt x="129" y="129"/>
                </a:cubicBezTo>
                <a:cubicBezTo>
                  <a:pt x="173" y="138"/>
                  <a:pt x="215" y="144"/>
                  <a:pt x="258" y="155"/>
                </a:cubicBezTo>
                <a:cubicBezTo>
                  <a:pt x="291" y="176"/>
                  <a:pt x="324" y="178"/>
                  <a:pt x="361" y="189"/>
                </a:cubicBezTo>
                <a:cubicBezTo>
                  <a:pt x="374" y="202"/>
                  <a:pt x="392" y="210"/>
                  <a:pt x="404" y="224"/>
                </a:cubicBezTo>
                <a:cubicBezTo>
                  <a:pt x="410" y="231"/>
                  <a:pt x="407" y="244"/>
                  <a:pt x="413" y="250"/>
                </a:cubicBezTo>
                <a:cubicBezTo>
                  <a:pt x="433" y="270"/>
                  <a:pt x="461" y="281"/>
                  <a:pt x="482" y="301"/>
                </a:cubicBezTo>
                <a:cubicBezTo>
                  <a:pt x="499" y="295"/>
                  <a:pt x="518" y="294"/>
                  <a:pt x="533" y="284"/>
                </a:cubicBezTo>
                <a:cubicBezTo>
                  <a:pt x="550" y="273"/>
                  <a:pt x="565" y="257"/>
                  <a:pt x="585" y="250"/>
                </a:cubicBezTo>
                <a:cubicBezTo>
                  <a:pt x="647" y="228"/>
                  <a:pt x="703" y="193"/>
                  <a:pt x="765" y="172"/>
                </a:cubicBezTo>
                <a:cubicBezTo>
                  <a:pt x="795" y="142"/>
                  <a:pt x="810" y="140"/>
                  <a:pt x="851" y="129"/>
                </a:cubicBezTo>
                <a:cubicBezTo>
                  <a:pt x="911" y="90"/>
                  <a:pt x="1012" y="65"/>
                  <a:pt x="1083" y="52"/>
                </a:cubicBezTo>
                <a:cubicBezTo>
                  <a:pt x="1092" y="46"/>
                  <a:pt x="1100" y="40"/>
                  <a:pt x="1109" y="35"/>
                </a:cubicBezTo>
                <a:cubicBezTo>
                  <a:pt x="1117" y="31"/>
                  <a:pt x="1128" y="32"/>
                  <a:pt x="1135" y="26"/>
                </a:cubicBezTo>
                <a:cubicBezTo>
                  <a:pt x="1143" y="19"/>
                  <a:pt x="1152" y="0"/>
                  <a:pt x="1152" y="0"/>
                </a:cubicBezTo>
              </a:path>
            </a:pathLst>
          </a:custGeom>
          <a:noFill/>
          <a:ln w="85725">
            <a:solidFill>
              <a:srgbClr val="993300"/>
            </a:solidFill>
            <a:round/>
            <a:headEnd/>
            <a:tailEnd/>
          </a:ln>
        </p:spPr>
        <p:txBody>
          <a:bodyPr/>
          <a:lstStyle/>
          <a:p>
            <a:endParaRPr lang="es-ES">
              <a:latin typeface="Calibri" pitchFamily="34" charset="0"/>
            </a:endParaRPr>
          </a:p>
        </p:txBody>
      </p:sp>
      <p:sp>
        <p:nvSpPr>
          <p:cNvPr id="37893" name="Freeform 6"/>
          <p:cNvSpPr>
            <a:spLocks/>
          </p:cNvSpPr>
          <p:nvPr/>
        </p:nvSpPr>
        <p:spPr bwMode="auto">
          <a:xfrm>
            <a:off x="4841875" y="3040063"/>
            <a:ext cx="1317625" cy="806450"/>
          </a:xfrm>
          <a:custGeom>
            <a:avLst/>
            <a:gdLst>
              <a:gd name="T0" fmla="*/ 0 w 860"/>
              <a:gd name="T1" fmla="*/ 2147483647 h 511"/>
              <a:gd name="T2" fmla="*/ 2147483647 w 860"/>
              <a:gd name="T3" fmla="*/ 2147483647 h 511"/>
              <a:gd name="T4" fmla="*/ 2147483647 w 860"/>
              <a:gd name="T5" fmla="*/ 2147483647 h 511"/>
              <a:gd name="T6" fmla="*/ 2147483647 w 860"/>
              <a:gd name="T7" fmla="*/ 2147483647 h 511"/>
              <a:gd name="T8" fmla="*/ 2147483647 w 860"/>
              <a:gd name="T9" fmla="*/ 2147483647 h 511"/>
              <a:gd name="T10" fmla="*/ 2147483647 w 860"/>
              <a:gd name="T11" fmla="*/ 2147483647 h 511"/>
              <a:gd name="T12" fmla="*/ 2147483647 w 860"/>
              <a:gd name="T13" fmla="*/ 2147483647 h 511"/>
              <a:gd name="T14" fmla="*/ 2147483647 w 860"/>
              <a:gd name="T15" fmla="*/ 2147483647 h 511"/>
              <a:gd name="T16" fmla="*/ 2147483647 w 860"/>
              <a:gd name="T17" fmla="*/ 2147483647 h 511"/>
              <a:gd name="T18" fmla="*/ 2147483647 w 860"/>
              <a:gd name="T19" fmla="*/ 2147483647 h 511"/>
              <a:gd name="T20" fmla="*/ 2147483647 w 860"/>
              <a:gd name="T21" fmla="*/ 2147483647 h 511"/>
              <a:gd name="T22" fmla="*/ 2147483647 w 860"/>
              <a:gd name="T23" fmla="*/ 0 h 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0"/>
              <a:gd name="T37" fmla="*/ 0 h 511"/>
              <a:gd name="T38" fmla="*/ 860 w 860"/>
              <a:gd name="T39" fmla="*/ 511 h 5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0" h="511">
                <a:moveTo>
                  <a:pt x="0" y="465"/>
                </a:moveTo>
                <a:cubicBezTo>
                  <a:pt x="37" y="476"/>
                  <a:pt x="67" y="496"/>
                  <a:pt x="103" y="508"/>
                </a:cubicBezTo>
                <a:cubicBezTo>
                  <a:pt x="211" y="497"/>
                  <a:pt x="189" y="511"/>
                  <a:pt x="249" y="447"/>
                </a:cubicBezTo>
                <a:cubicBezTo>
                  <a:pt x="264" y="404"/>
                  <a:pt x="277" y="361"/>
                  <a:pt x="292" y="318"/>
                </a:cubicBezTo>
                <a:cubicBezTo>
                  <a:pt x="298" y="301"/>
                  <a:pt x="295" y="277"/>
                  <a:pt x="310" y="267"/>
                </a:cubicBezTo>
                <a:cubicBezTo>
                  <a:pt x="335" y="250"/>
                  <a:pt x="349" y="233"/>
                  <a:pt x="378" y="224"/>
                </a:cubicBezTo>
                <a:cubicBezTo>
                  <a:pt x="405" y="199"/>
                  <a:pt x="439" y="192"/>
                  <a:pt x="473" y="181"/>
                </a:cubicBezTo>
                <a:cubicBezTo>
                  <a:pt x="489" y="170"/>
                  <a:pt x="510" y="167"/>
                  <a:pt x="525" y="155"/>
                </a:cubicBezTo>
                <a:cubicBezTo>
                  <a:pt x="578" y="112"/>
                  <a:pt x="505" y="140"/>
                  <a:pt x="568" y="121"/>
                </a:cubicBezTo>
                <a:cubicBezTo>
                  <a:pt x="615" y="72"/>
                  <a:pt x="684" y="56"/>
                  <a:pt x="748" y="35"/>
                </a:cubicBezTo>
                <a:cubicBezTo>
                  <a:pt x="777" y="26"/>
                  <a:pt x="805" y="18"/>
                  <a:pt x="834" y="9"/>
                </a:cubicBezTo>
                <a:cubicBezTo>
                  <a:pt x="843" y="6"/>
                  <a:pt x="860" y="0"/>
                  <a:pt x="860" y="0"/>
                </a:cubicBezTo>
              </a:path>
            </a:pathLst>
          </a:custGeom>
          <a:noFill/>
          <a:ln w="85725">
            <a:solidFill>
              <a:srgbClr val="92D050"/>
            </a:solidFill>
            <a:round/>
            <a:headEnd/>
            <a:tailEnd/>
          </a:ln>
        </p:spPr>
        <p:txBody>
          <a:bodyPr/>
          <a:lstStyle/>
          <a:p>
            <a:endParaRPr lang="es-ES">
              <a:latin typeface="Calibri" pitchFamily="34" charset="0"/>
            </a:endParaRPr>
          </a:p>
        </p:txBody>
      </p:sp>
      <p:sp>
        <p:nvSpPr>
          <p:cNvPr id="37894" name="Oval 7"/>
          <p:cNvSpPr>
            <a:spLocks noChangeArrowheads="1"/>
          </p:cNvSpPr>
          <p:nvPr/>
        </p:nvSpPr>
        <p:spPr bwMode="auto">
          <a:xfrm>
            <a:off x="1165225" y="1822450"/>
            <a:ext cx="80963" cy="61913"/>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895" name="Oval 8"/>
          <p:cNvSpPr>
            <a:spLocks noChangeArrowheads="1"/>
          </p:cNvSpPr>
          <p:nvPr/>
        </p:nvSpPr>
        <p:spPr bwMode="auto">
          <a:xfrm>
            <a:off x="1198563" y="2136775"/>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896" name="Oval 9"/>
          <p:cNvSpPr>
            <a:spLocks noChangeArrowheads="1"/>
          </p:cNvSpPr>
          <p:nvPr/>
        </p:nvSpPr>
        <p:spPr bwMode="auto">
          <a:xfrm>
            <a:off x="1495425" y="2454275"/>
            <a:ext cx="80963"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897" name="Oval 10"/>
          <p:cNvSpPr>
            <a:spLocks noChangeArrowheads="1"/>
          </p:cNvSpPr>
          <p:nvPr/>
        </p:nvSpPr>
        <p:spPr bwMode="auto">
          <a:xfrm>
            <a:off x="1828800" y="2768600"/>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898" name="Oval 11"/>
          <p:cNvSpPr>
            <a:spLocks noChangeArrowheads="1"/>
          </p:cNvSpPr>
          <p:nvPr/>
        </p:nvSpPr>
        <p:spPr bwMode="auto">
          <a:xfrm>
            <a:off x="2082800" y="3021013"/>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899" name="Oval 12"/>
          <p:cNvSpPr>
            <a:spLocks noChangeArrowheads="1"/>
          </p:cNvSpPr>
          <p:nvPr/>
        </p:nvSpPr>
        <p:spPr bwMode="auto">
          <a:xfrm>
            <a:off x="2271713" y="3275013"/>
            <a:ext cx="82550" cy="61912"/>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0" name="Oval 13"/>
          <p:cNvSpPr>
            <a:spLocks noChangeArrowheads="1"/>
          </p:cNvSpPr>
          <p:nvPr/>
        </p:nvSpPr>
        <p:spPr bwMode="auto">
          <a:xfrm>
            <a:off x="2587625" y="3590925"/>
            <a:ext cx="82550" cy="61913"/>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1" name="Oval 14"/>
          <p:cNvSpPr>
            <a:spLocks noChangeArrowheads="1"/>
          </p:cNvSpPr>
          <p:nvPr/>
        </p:nvSpPr>
        <p:spPr bwMode="auto">
          <a:xfrm>
            <a:off x="3136900" y="3546475"/>
            <a:ext cx="82550" cy="61913"/>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2" name="Oval 15"/>
          <p:cNvSpPr>
            <a:spLocks noChangeArrowheads="1"/>
          </p:cNvSpPr>
          <p:nvPr/>
        </p:nvSpPr>
        <p:spPr bwMode="auto">
          <a:xfrm>
            <a:off x="3724275" y="3529013"/>
            <a:ext cx="82550" cy="61912"/>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3" name="Oval 16"/>
          <p:cNvSpPr>
            <a:spLocks noChangeArrowheads="1"/>
          </p:cNvSpPr>
          <p:nvPr/>
        </p:nvSpPr>
        <p:spPr bwMode="auto">
          <a:xfrm>
            <a:off x="4087813" y="3590925"/>
            <a:ext cx="82550" cy="61913"/>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4" name="Oval 17"/>
          <p:cNvSpPr>
            <a:spLocks noChangeArrowheads="1"/>
          </p:cNvSpPr>
          <p:nvPr/>
        </p:nvSpPr>
        <p:spPr bwMode="auto">
          <a:xfrm>
            <a:off x="4735513" y="3738563"/>
            <a:ext cx="82550" cy="61912"/>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5" name="Oval 18"/>
          <p:cNvSpPr>
            <a:spLocks noChangeArrowheads="1"/>
          </p:cNvSpPr>
          <p:nvPr/>
        </p:nvSpPr>
        <p:spPr bwMode="auto">
          <a:xfrm>
            <a:off x="5095875" y="3779838"/>
            <a:ext cx="80963"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6" name="Oval 19"/>
          <p:cNvSpPr>
            <a:spLocks noChangeArrowheads="1"/>
          </p:cNvSpPr>
          <p:nvPr/>
        </p:nvSpPr>
        <p:spPr bwMode="auto">
          <a:xfrm>
            <a:off x="5226050" y="3567113"/>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7" name="Oval 20"/>
          <p:cNvSpPr>
            <a:spLocks noChangeArrowheads="1"/>
          </p:cNvSpPr>
          <p:nvPr/>
        </p:nvSpPr>
        <p:spPr bwMode="auto">
          <a:xfrm>
            <a:off x="5619750" y="3211513"/>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8" name="Oval 21"/>
          <p:cNvSpPr>
            <a:spLocks noChangeArrowheads="1"/>
          </p:cNvSpPr>
          <p:nvPr/>
        </p:nvSpPr>
        <p:spPr bwMode="auto">
          <a:xfrm>
            <a:off x="5916613" y="3086100"/>
            <a:ext cx="82550" cy="61913"/>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09" name="Oval 24"/>
          <p:cNvSpPr>
            <a:spLocks noChangeArrowheads="1"/>
          </p:cNvSpPr>
          <p:nvPr/>
        </p:nvSpPr>
        <p:spPr bwMode="auto">
          <a:xfrm>
            <a:off x="7262813" y="3021013"/>
            <a:ext cx="80962"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10" name="Oval 25"/>
          <p:cNvSpPr>
            <a:spLocks noChangeArrowheads="1"/>
          </p:cNvSpPr>
          <p:nvPr/>
        </p:nvSpPr>
        <p:spPr bwMode="auto">
          <a:xfrm>
            <a:off x="8147050" y="2662238"/>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11" name="Oval 26"/>
          <p:cNvSpPr>
            <a:spLocks noChangeArrowheads="1"/>
          </p:cNvSpPr>
          <p:nvPr/>
        </p:nvSpPr>
        <p:spPr bwMode="auto">
          <a:xfrm>
            <a:off x="7554913" y="2925763"/>
            <a:ext cx="80962" cy="61912"/>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12" name="Oval 27"/>
          <p:cNvSpPr>
            <a:spLocks noChangeArrowheads="1"/>
          </p:cNvSpPr>
          <p:nvPr/>
        </p:nvSpPr>
        <p:spPr bwMode="auto">
          <a:xfrm>
            <a:off x="4530725" y="3700463"/>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13" name="Oval 28"/>
          <p:cNvSpPr>
            <a:spLocks noChangeArrowheads="1"/>
          </p:cNvSpPr>
          <p:nvPr/>
        </p:nvSpPr>
        <p:spPr bwMode="auto">
          <a:xfrm>
            <a:off x="3462338" y="3554413"/>
            <a:ext cx="80962"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14" name="Oval 29"/>
          <p:cNvSpPr>
            <a:spLocks noChangeArrowheads="1"/>
          </p:cNvSpPr>
          <p:nvPr/>
        </p:nvSpPr>
        <p:spPr bwMode="auto">
          <a:xfrm>
            <a:off x="2814638" y="3562350"/>
            <a:ext cx="80962"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28" name="34 Rectángulo redondeado"/>
          <p:cNvSpPr>
            <a:spLocks noChangeArrowheads="1"/>
          </p:cNvSpPr>
          <p:nvPr/>
        </p:nvSpPr>
        <p:spPr bwMode="auto">
          <a:xfrm>
            <a:off x="642938" y="428625"/>
            <a:ext cx="8501062" cy="609600"/>
          </a:xfrm>
          <a:prstGeom prst="rect">
            <a:avLst/>
          </a:prstGeom>
          <a:noFill/>
          <a:ln w="9525" algn="ctr">
            <a:noFill/>
            <a:miter lim="800000"/>
            <a:headEnd/>
            <a:tailEnd/>
          </a:ln>
          <a:effectLst/>
        </p:spPr>
        <p:txBody>
          <a:bodyPr anchor="ctr"/>
          <a:lstStyle/>
          <a:p>
            <a:pPr fontAlgn="auto">
              <a:spcBef>
                <a:spcPts val="0"/>
              </a:spcBef>
              <a:spcAft>
                <a:spcPts val="0"/>
              </a:spcAft>
              <a:defRPr/>
            </a:pPr>
            <a:r>
              <a:rPr lang="en-US" b="1" dirty="0">
                <a:solidFill>
                  <a:schemeClr val="dk1"/>
                </a:solidFill>
                <a:latin typeface="Arial Unicode MS" pitchFamily="34" charset="-128"/>
                <a:ea typeface="Arial Unicode MS" pitchFamily="34" charset="-128"/>
                <a:cs typeface="Arial Unicode MS" pitchFamily="34" charset="-128"/>
              </a:rPr>
              <a:t>LINEA  II</a:t>
            </a:r>
          </a:p>
          <a:p>
            <a:pPr fontAlgn="auto">
              <a:spcBef>
                <a:spcPts val="0"/>
              </a:spcBef>
              <a:spcAft>
                <a:spcPts val="0"/>
              </a:spcAft>
              <a:defRPr/>
            </a:pPr>
            <a:r>
              <a:rPr lang="en-US" b="1" dirty="0">
                <a:solidFill>
                  <a:schemeClr val="dk1"/>
                </a:solidFill>
                <a:latin typeface="Arial Unicode MS" pitchFamily="34" charset="-128"/>
                <a:ea typeface="Arial Unicode MS" pitchFamily="34" charset="-128"/>
                <a:cs typeface="Arial Unicode MS" pitchFamily="34" charset="-128"/>
              </a:rPr>
              <a:t>FUTURO INMEDIATO Y PROYECCIONES DEL TRANSPORTE PUBLICO</a:t>
            </a:r>
          </a:p>
        </p:txBody>
      </p:sp>
      <p:sp>
        <p:nvSpPr>
          <p:cNvPr id="37916" name="Oval 35"/>
          <p:cNvSpPr>
            <a:spLocks noChangeArrowheads="1"/>
          </p:cNvSpPr>
          <p:nvPr/>
        </p:nvSpPr>
        <p:spPr bwMode="auto">
          <a:xfrm>
            <a:off x="7005638" y="2836863"/>
            <a:ext cx="82550" cy="61912"/>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17" name="Oval 36"/>
          <p:cNvSpPr>
            <a:spLocks noChangeArrowheads="1"/>
          </p:cNvSpPr>
          <p:nvPr/>
        </p:nvSpPr>
        <p:spPr bwMode="auto">
          <a:xfrm>
            <a:off x="7881938" y="2755900"/>
            <a:ext cx="82550" cy="61913"/>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18" name="Oval 37"/>
          <p:cNvSpPr>
            <a:spLocks noChangeArrowheads="1"/>
          </p:cNvSpPr>
          <p:nvPr/>
        </p:nvSpPr>
        <p:spPr bwMode="auto">
          <a:xfrm>
            <a:off x="5394325" y="3340100"/>
            <a:ext cx="80963" cy="61913"/>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19" name="Oval 38"/>
          <p:cNvSpPr>
            <a:spLocks noChangeArrowheads="1"/>
          </p:cNvSpPr>
          <p:nvPr/>
        </p:nvSpPr>
        <p:spPr bwMode="auto">
          <a:xfrm>
            <a:off x="6686550" y="2744788"/>
            <a:ext cx="82550" cy="61912"/>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20" name="TextBox 38"/>
          <p:cNvSpPr txBox="1">
            <a:spLocks noChangeArrowheads="1"/>
          </p:cNvSpPr>
          <p:nvPr/>
        </p:nvSpPr>
        <p:spPr bwMode="auto">
          <a:xfrm>
            <a:off x="49213" y="1695450"/>
            <a:ext cx="1139825" cy="277813"/>
          </a:xfrm>
          <a:prstGeom prst="rect">
            <a:avLst/>
          </a:prstGeom>
          <a:noFill/>
          <a:ln w="9525">
            <a:noFill/>
            <a:miter lim="800000"/>
            <a:headEnd/>
            <a:tailEnd/>
          </a:ln>
        </p:spPr>
        <p:txBody>
          <a:bodyPr wrap="none">
            <a:spAutoFit/>
          </a:bodyPr>
          <a:lstStyle/>
          <a:p>
            <a:r>
              <a:rPr lang="es-DO" sz="1200">
                <a:latin typeface="Calibri" pitchFamily="34" charset="0"/>
              </a:rPr>
              <a:t>Los Alcarrizos</a:t>
            </a:r>
          </a:p>
        </p:txBody>
      </p:sp>
      <p:sp>
        <p:nvSpPr>
          <p:cNvPr id="37921" name="TextBox 39"/>
          <p:cNvSpPr txBox="1">
            <a:spLocks noChangeArrowheads="1"/>
          </p:cNvSpPr>
          <p:nvPr/>
        </p:nvSpPr>
        <p:spPr bwMode="auto">
          <a:xfrm rot="-1935231">
            <a:off x="1200150" y="1862138"/>
            <a:ext cx="703263" cy="277812"/>
          </a:xfrm>
          <a:prstGeom prst="rect">
            <a:avLst/>
          </a:prstGeom>
          <a:noFill/>
          <a:ln w="9525">
            <a:noFill/>
            <a:miter lim="800000"/>
            <a:headEnd/>
            <a:tailEnd/>
          </a:ln>
        </p:spPr>
        <p:txBody>
          <a:bodyPr wrap="none">
            <a:spAutoFit/>
          </a:bodyPr>
          <a:lstStyle/>
          <a:p>
            <a:r>
              <a:rPr lang="es-DO" sz="1200">
                <a:latin typeface="Calibri" pitchFamily="34" charset="0"/>
              </a:rPr>
              <a:t>Pantoja</a:t>
            </a:r>
          </a:p>
        </p:txBody>
      </p:sp>
      <p:sp>
        <p:nvSpPr>
          <p:cNvPr id="37922" name="Freeform 40"/>
          <p:cNvSpPr>
            <a:spLocks/>
          </p:cNvSpPr>
          <p:nvPr/>
        </p:nvSpPr>
        <p:spPr bwMode="auto">
          <a:xfrm>
            <a:off x="8366125" y="2390775"/>
            <a:ext cx="436563" cy="231775"/>
          </a:xfrm>
          <a:custGeom>
            <a:avLst/>
            <a:gdLst>
              <a:gd name="T0" fmla="*/ 0 w 436728"/>
              <a:gd name="T1" fmla="*/ 231301 h 232012"/>
              <a:gd name="T2" fmla="*/ 81794 w 436728"/>
              <a:gd name="T3" fmla="*/ 204089 h 232012"/>
              <a:gd name="T4" fmla="*/ 163587 w 436728"/>
              <a:gd name="T5" fmla="*/ 149666 h 232012"/>
              <a:gd name="T6" fmla="*/ 245381 w 436728"/>
              <a:gd name="T7" fmla="*/ 122455 h 232012"/>
              <a:gd name="T8" fmla="*/ 327174 w 436728"/>
              <a:gd name="T9" fmla="*/ 68029 h 232012"/>
              <a:gd name="T10" fmla="*/ 368073 w 436728"/>
              <a:gd name="T11" fmla="*/ 40817 h 232012"/>
              <a:gd name="T12" fmla="*/ 436233 w 436728"/>
              <a:gd name="T13" fmla="*/ 0 h 232012"/>
              <a:gd name="T14" fmla="*/ 0 60000 65536"/>
              <a:gd name="T15" fmla="*/ 0 60000 65536"/>
              <a:gd name="T16" fmla="*/ 0 60000 65536"/>
              <a:gd name="T17" fmla="*/ 0 60000 65536"/>
              <a:gd name="T18" fmla="*/ 0 60000 65536"/>
              <a:gd name="T19" fmla="*/ 0 60000 65536"/>
              <a:gd name="T20" fmla="*/ 0 60000 65536"/>
              <a:gd name="T21" fmla="*/ 0 w 436728"/>
              <a:gd name="T22" fmla="*/ 0 h 232012"/>
              <a:gd name="T23" fmla="*/ 436728 w 436728"/>
              <a:gd name="T24" fmla="*/ 232012 h 2320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6728" h="232012">
                <a:moveTo>
                  <a:pt x="0" y="232012"/>
                </a:moveTo>
                <a:cubicBezTo>
                  <a:pt x="27296" y="222913"/>
                  <a:pt x="57947" y="220676"/>
                  <a:pt x="81887" y="204716"/>
                </a:cubicBezTo>
                <a:cubicBezTo>
                  <a:pt x="109182" y="186519"/>
                  <a:pt x="132651" y="160499"/>
                  <a:pt x="163773" y="150125"/>
                </a:cubicBezTo>
                <a:lnTo>
                  <a:pt x="245660" y="122830"/>
                </a:lnTo>
                <a:lnTo>
                  <a:pt x="327546" y="68239"/>
                </a:lnTo>
                <a:cubicBezTo>
                  <a:pt x="341194" y="59140"/>
                  <a:pt x="352929" y="46130"/>
                  <a:pt x="368490" y="40943"/>
                </a:cubicBezTo>
                <a:cubicBezTo>
                  <a:pt x="421640" y="23226"/>
                  <a:pt x="399261" y="37467"/>
                  <a:pt x="436728" y="0"/>
                </a:cubicBezTo>
              </a:path>
            </a:pathLst>
          </a:custGeom>
          <a:noFill/>
          <a:ln w="85725">
            <a:solidFill>
              <a:srgbClr val="993300"/>
            </a:solidFill>
            <a:round/>
            <a:headEnd/>
            <a:tailEnd/>
          </a:ln>
        </p:spPr>
        <p:txBody>
          <a:bodyPr/>
          <a:lstStyle/>
          <a:p>
            <a:endParaRPr lang="es-ES">
              <a:latin typeface="Calibri" pitchFamily="34" charset="0"/>
            </a:endParaRPr>
          </a:p>
        </p:txBody>
      </p:sp>
      <p:sp>
        <p:nvSpPr>
          <p:cNvPr id="37923" name="Oval 25"/>
          <p:cNvSpPr>
            <a:spLocks noChangeArrowheads="1"/>
          </p:cNvSpPr>
          <p:nvPr/>
        </p:nvSpPr>
        <p:spPr bwMode="auto">
          <a:xfrm>
            <a:off x="8383588" y="2574925"/>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24" name="Oval 25"/>
          <p:cNvSpPr>
            <a:spLocks noChangeArrowheads="1"/>
          </p:cNvSpPr>
          <p:nvPr/>
        </p:nvSpPr>
        <p:spPr bwMode="auto">
          <a:xfrm>
            <a:off x="8535988" y="2471738"/>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25" name="Oval 25"/>
          <p:cNvSpPr>
            <a:spLocks noChangeArrowheads="1"/>
          </p:cNvSpPr>
          <p:nvPr/>
        </p:nvSpPr>
        <p:spPr bwMode="auto">
          <a:xfrm>
            <a:off x="8758238" y="2381250"/>
            <a:ext cx="82550" cy="63500"/>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26" name="TextBox 44"/>
          <p:cNvSpPr txBox="1">
            <a:spLocks noChangeArrowheads="1"/>
          </p:cNvSpPr>
          <p:nvPr/>
        </p:nvSpPr>
        <p:spPr bwMode="auto">
          <a:xfrm rot="-2262898">
            <a:off x="796925" y="2587625"/>
            <a:ext cx="830263" cy="277813"/>
          </a:xfrm>
          <a:prstGeom prst="rect">
            <a:avLst/>
          </a:prstGeom>
          <a:noFill/>
          <a:ln w="9525">
            <a:noFill/>
            <a:miter lim="800000"/>
            <a:headEnd/>
            <a:tailEnd/>
          </a:ln>
        </p:spPr>
        <p:txBody>
          <a:bodyPr wrap="none">
            <a:spAutoFit/>
          </a:bodyPr>
          <a:lstStyle/>
          <a:p>
            <a:r>
              <a:rPr lang="es-DO" sz="1200">
                <a:latin typeface="Calibri" pitchFamily="34" charset="0"/>
              </a:rPr>
              <a:t>Colombia</a:t>
            </a:r>
          </a:p>
        </p:txBody>
      </p:sp>
      <p:sp>
        <p:nvSpPr>
          <p:cNvPr id="37927" name="TextBox 45"/>
          <p:cNvSpPr txBox="1">
            <a:spLocks noChangeArrowheads="1"/>
          </p:cNvSpPr>
          <p:nvPr/>
        </p:nvSpPr>
        <p:spPr bwMode="auto">
          <a:xfrm rot="-2679209">
            <a:off x="1725613" y="2311400"/>
            <a:ext cx="1028700" cy="277813"/>
          </a:xfrm>
          <a:prstGeom prst="rect">
            <a:avLst/>
          </a:prstGeom>
          <a:noFill/>
          <a:ln w="9525">
            <a:noFill/>
            <a:miter lim="800000"/>
            <a:headEnd/>
            <a:tailEnd/>
          </a:ln>
        </p:spPr>
        <p:txBody>
          <a:bodyPr wrap="none">
            <a:spAutoFit/>
          </a:bodyPr>
          <a:lstStyle/>
          <a:p>
            <a:r>
              <a:rPr lang="es-DO" sz="1200">
                <a:latin typeface="Calibri" pitchFamily="34" charset="0"/>
              </a:rPr>
              <a:t>Monumental</a:t>
            </a:r>
          </a:p>
        </p:txBody>
      </p:sp>
      <p:sp>
        <p:nvSpPr>
          <p:cNvPr id="37928" name="TextBox 46"/>
          <p:cNvSpPr txBox="1">
            <a:spLocks noChangeArrowheads="1"/>
          </p:cNvSpPr>
          <p:nvPr/>
        </p:nvSpPr>
        <p:spPr bwMode="auto">
          <a:xfrm rot="-2532460">
            <a:off x="1439863" y="3160713"/>
            <a:ext cx="790575" cy="277812"/>
          </a:xfrm>
          <a:prstGeom prst="rect">
            <a:avLst/>
          </a:prstGeom>
          <a:noFill/>
          <a:ln w="9525">
            <a:noFill/>
            <a:miter lim="800000"/>
            <a:headEnd/>
            <a:tailEnd/>
          </a:ln>
        </p:spPr>
        <p:txBody>
          <a:bodyPr wrap="none">
            <a:spAutoFit/>
          </a:bodyPr>
          <a:lstStyle/>
          <a:p>
            <a:r>
              <a:rPr lang="es-DO" sz="1200">
                <a:latin typeface="Calibri" pitchFamily="34" charset="0"/>
              </a:rPr>
              <a:t>Los Ríos</a:t>
            </a:r>
          </a:p>
        </p:txBody>
      </p:sp>
      <p:sp>
        <p:nvSpPr>
          <p:cNvPr id="37929" name="TextBox 47"/>
          <p:cNvSpPr txBox="1">
            <a:spLocks noChangeArrowheads="1"/>
          </p:cNvSpPr>
          <p:nvPr/>
        </p:nvSpPr>
        <p:spPr bwMode="auto">
          <a:xfrm rot="-2532460">
            <a:off x="2195513" y="2798763"/>
            <a:ext cx="1154112" cy="276225"/>
          </a:xfrm>
          <a:prstGeom prst="rect">
            <a:avLst/>
          </a:prstGeom>
          <a:noFill/>
          <a:ln w="9525">
            <a:noFill/>
            <a:miter lim="800000"/>
            <a:headEnd/>
            <a:tailEnd/>
          </a:ln>
        </p:spPr>
        <p:txBody>
          <a:bodyPr wrap="none">
            <a:spAutoFit/>
          </a:bodyPr>
          <a:lstStyle/>
          <a:p>
            <a:r>
              <a:rPr lang="es-DO" sz="1200">
                <a:latin typeface="Calibri" pitchFamily="34" charset="0"/>
              </a:rPr>
              <a:t>Manoguayabo</a:t>
            </a:r>
          </a:p>
        </p:txBody>
      </p:sp>
      <p:sp>
        <p:nvSpPr>
          <p:cNvPr id="37930" name="TextBox 48"/>
          <p:cNvSpPr txBox="1">
            <a:spLocks noChangeArrowheads="1"/>
          </p:cNvSpPr>
          <p:nvPr/>
        </p:nvSpPr>
        <p:spPr bwMode="auto">
          <a:xfrm rot="-2795003">
            <a:off x="2016919" y="3772694"/>
            <a:ext cx="744537" cy="276225"/>
          </a:xfrm>
          <a:prstGeom prst="rect">
            <a:avLst/>
          </a:prstGeom>
          <a:noFill/>
          <a:ln w="9525">
            <a:noFill/>
            <a:miter lim="800000"/>
            <a:headEnd/>
            <a:tailEnd/>
          </a:ln>
        </p:spPr>
        <p:txBody>
          <a:bodyPr wrap="none">
            <a:spAutoFit/>
          </a:bodyPr>
          <a:lstStyle/>
          <a:p>
            <a:r>
              <a:rPr lang="es-DO" sz="1200">
                <a:latin typeface="Calibri" pitchFamily="34" charset="0"/>
              </a:rPr>
              <a:t>Luperón</a:t>
            </a:r>
          </a:p>
        </p:txBody>
      </p:sp>
      <p:sp>
        <p:nvSpPr>
          <p:cNvPr id="37931" name="TextBox 49"/>
          <p:cNvSpPr txBox="1">
            <a:spLocks noChangeArrowheads="1"/>
          </p:cNvSpPr>
          <p:nvPr/>
        </p:nvSpPr>
        <p:spPr bwMode="auto">
          <a:xfrm rot="-2795003">
            <a:off x="2593976" y="2881312"/>
            <a:ext cx="1454150" cy="276225"/>
          </a:xfrm>
          <a:prstGeom prst="rect">
            <a:avLst/>
          </a:prstGeom>
          <a:noFill/>
          <a:ln w="9525">
            <a:noFill/>
            <a:miter lim="800000"/>
            <a:headEnd/>
            <a:tailEnd/>
          </a:ln>
        </p:spPr>
        <p:txBody>
          <a:bodyPr wrap="none">
            <a:spAutoFit/>
          </a:bodyPr>
          <a:lstStyle/>
          <a:p>
            <a:r>
              <a:rPr lang="es-DO" sz="1200">
                <a:latin typeface="Calibri" pitchFamily="34" charset="0"/>
              </a:rPr>
              <a:t>Nuñez de Cáceres</a:t>
            </a:r>
          </a:p>
        </p:txBody>
      </p:sp>
      <p:sp>
        <p:nvSpPr>
          <p:cNvPr id="37932" name="TextBox 50"/>
          <p:cNvSpPr txBox="1">
            <a:spLocks noChangeArrowheads="1"/>
          </p:cNvSpPr>
          <p:nvPr/>
        </p:nvSpPr>
        <p:spPr bwMode="auto">
          <a:xfrm rot="-3788747">
            <a:off x="2754313" y="3722687"/>
            <a:ext cx="609600" cy="276225"/>
          </a:xfrm>
          <a:prstGeom prst="rect">
            <a:avLst/>
          </a:prstGeom>
          <a:noFill/>
          <a:ln w="9525">
            <a:noFill/>
            <a:miter lim="800000"/>
            <a:headEnd/>
            <a:tailEnd/>
          </a:ln>
        </p:spPr>
        <p:txBody>
          <a:bodyPr wrap="none">
            <a:spAutoFit/>
          </a:bodyPr>
          <a:lstStyle/>
          <a:p>
            <a:r>
              <a:rPr lang="es-DO" sz="1200">
                <a:latin typeface="Calibri" pitchFamily="34" charset="0"/>
              </a:rPr>
              <a:t>Defilló</a:t>
            </a:r>
          </a:p>
        </p:txBody>
      </p:sp>
      <p:sp>
        <p:nvSpPr>
          <p:cNvPr id="37933" name="TextBox 51"/>
          <p:cNvSpPr txBox="1">
            <a:spLocks noChangeArrowheads="1"/>
          </p:cNvSpPr>
          <p:nvPr/>
        </p:nvSpPr>
        <p:spPr bwMode="auto">
          <a:xfrm rot="-3961648">
            <a:off x="3343276" y="3187700"/>
            <a:ext cx="533400" cy="276225"/>
          </a:xfrm>
          <a:prstGeom prst="rect">
            <a:avLst/>
          </a:prstGeom>
          <a:noFill/>
          <a:ln w="9525">
            <a:noFill/>
            <a:miter lim="800000"/>
            <a:headEnd/>
            <a:tailEnd/>
          </a:ln>
        </p:spPr>
        <p:txBody>
          <a:bodyPr wrap="none">
            <a:spAutoFit/>
          </a:bodyPr>
          <a:lstStyle/>
          <a:p>
            <a:r>
              <a:rPr lang="es-DO" sz="1200">
                <a:latin typeface="Calibri" pitchFamily="34" charset="0"/>
              </a:rPr>
              <a:t>Feria</a:t>
            </a:r>
          </a:p>
        </p:txBody>
      </p:sp>
      <p:sp>
        <p:nvSpPr>
          <p:cNvPr id="37934" name="TextBox 52"/>
          <p:cNvSpPr txBox="1">
            <a:spLocks noChangeArrowheads="1"/>
          </p:cNvSpPr>
          <p:nvPr/>
        </p:nvSpPr>
        <p:spPr bwMode="auto">
          <a:xfrm rot="-3541642">
            <a:off x="3275807" y="3742531"/>
            <a:ext cx="668338" cy="276225"/>
          </a:xfrm>
          <a:prstGeom prst="rect">
            <a:avLst/>
          </a:prstGeom>
          <a:noFill/>
          <a:ln w="9525">
            <a:noFill/>
            <a:miter lim="800000"/>
            <a:headEnd/>
            <a:tailEnd/>
          </a:ln>
        </p:spPr>
        <p:txBody>
          <a:bodyPr wrap="none">
            <a:spAutoFit/>
          </a:bodyPr>
          <a:lstStyle/>
          <a:p>
            <a:r>
              <a:rPr lang="es-DO" sz="1200">
                <a:latin typeface="Calibri" pitchFamily="34" charset="0"/>
              </a:rPr>
              <a:t>Lincoln</a:t>
            </a:r>
          </a:p>
        </p:txBody>
      </p:sp>
      <p:sp>
        <p:nvSpPr>
          <p:cNvPr id="37935" name="TextBox 53"/>
          <p:cNvSpPr txBox="1">
            <a:spLocks noChangeArrowheads="1"/>
          </p:cNvSpPr>
          <p:nvPr/>
        </p:nvSpPr>
        <p:spPr bwMode="auto">
          <a:xfrm rot="-3541642">
            <a:off x="3875088" y="3006725"/>
            <a:ext cx="1130300" cy="276225"/>
          </a:xfrm>
          <a:prstGeom prst="rect">
            <a:avLst/>
          </a:prstGeom>
          <a:noFill/>
          <a:ln w="9525">
            <a:noFill/>
            <a:miter lim="800000"/>
            <a:headEnd/>
            <a:tailEnd/>
          </a:ln>
        </p:spPr>
        <p:txBody>
          <a:bodyPr wrap="none">
            <a:spAutoFit/>
          </a:bodyPr>
          <a:lstStyle/>
          <a:p>
            <a:r>
              <a:rPr lang="es-DO" sz="1200">
                <a:latin typeface="Calibri" pitchFamily="34" charset="0"/>
              </a:rPr>
              <a:t>Lope de Vega</a:t>
            </a:r>
          </a:p>
        </p:txBody>
      </p:sp>
      <p:sp>
        <p:nvSpPr>
          <p:cNvPr id="37936" name="TextBox 54"/>
          <p:cNvSpPr txBox="1">
            <a:spLocks noChangeArrowheads="1"/>
          </p:cNvSpPr>
          <p:nvPr/>
        </p:nvSpPr>
        <p:spPr bwMode="auto">
          <a:xfrm rot="-3974039">
            <a:off x="3894138" y="4040188"/>
            <a:ext cx="1000125" cy="276225"/>
          </a:xfrm>
          <a:prstGeom prst="rect">
            <a:avLst/>
          </a:prstGeom>
          <a:noFill/>
          <a:ln w="9525">
            <a:noFill/>
            <a:miter lim="800000"/>
            <a:headEnd/>
            <a:tailEnd/>
          </a:ln>
        </p:spPr>
        <p:txBody>
          <a:bodyPr wrap="none">
            <a:spAutoFit/>
          </a:bodyPr>
          <a:lstStyle/>
          <a:p>
            <a:r>
              <a:rPr lang="es-DO" sz="1200">
                <a:latin typeface="Calibri" pitchFamily="34" charset="0"/>
              </a:rPr>
              <a:t>O. y Gasset</a:t>
            </a:r>
          </a:p>
        </p:txBody>
      </p:sp>
      <p:sp>
        <p:nvSpPr>
          <p:cNvPr id="37937" name="TextBox 55"/>
          <p:cNvSpPr txBox="1">
            <a:spLocks noChangeArrowheads="1"/>
          </p:cNvSpPr>
          <p:nvPr/>
        </p:nvSpPr>
        <p:spPr bwMode="auto">
          <a:xfrm rot="-4048204">
            <a:off x="4378325" y="3071813"/>
            <a:ext cx="1258888" cy="277812"/>
          </a:xfrm>
          <a:prstGeom prst="rect">
            <a:avLst/>
          </a:prstGeom>
          <a:noFill/>
          <a:ln w="9525">
            <a:noFill/>
            <a:miter lim="800000"/>
            <a:headEnd/>
            <a:tailEnd/>
          </a:ln>
        </p:spPr>
        <p:txBody>
          <a:bodyPr wrap="none">
            <a:spAutoFit/>
          </a:bodyPr>
          <a:lstStyle/>
          <a:p>
            <a:r>
              <a:rPr lang="es-DO" sz="1200">
                <a:latin typeface="Calibri" pitchFamily="34" charset="0"/>
              </a:rPr>
              <a:t>Máximo Gómez</a:t>
            </a:r>
          </a:p>
        </p:txBody>
      </p:sp>
      <p:sp>
        <p:nvSpPr>
          <p:cNvPr id="37938" name="TextBox 56"/>
          <p:cNvSpPr txBox="1">
            <a:spLocks noChangeArrowheads="1"/>
          </p:cNvSpPr>
          <p:nvPr/>
        </p:nvSpPr>
        <p:spPr bwMode="auto">
          <a:xfrm rot="-4239478">
            <a:off x="4177506" y="4331495"/>
            <a:ext cx="1400175" cy="277812"/>
          </a:xfrm>
          <a:prstGeom prst="rect">
            <a:avLst/>
          </a:prstGeom>
          <a:noFill/>
          <a:ln w="9525">
            <a:noFill/>
            <a:miter lim="800000"/>
            <a:headEnd/>
            <a:tailEnd/>
          </a:ln>
        </p:spPr>
        <p:txBody>
          <a:bodyPr wrap="none">
            <a:spAutoFit/>
          </a:bodyPr>
          <a:lstStyle/>
          <a:p>
            <a:r>
              <a:rPr lang="es-DO" sz="1200">
                <a:latin typeface="Calibri" pitchFamily="34" charset="0"/>
              </a:rPr>
              <a:t>Leopoldo Navarro</a:t>
            </a:r>
          </a:p>
        </p:txBody>
      </p:sp>
      <p:sp>
        <p:nvSpPr>
          <p:cNvPr id="37939" name="TextBox 57"/>
          <p:cNvSpPr txBox="1">
            <a:spLocks noChangeArrowheads="1"/>
          </p:cNvSpPr>
          <p:nvPr/>
        </p:nvSpPr>
        <p:spPr bwMode="auto">
          <a:xfrm rot="-5594870">
            <a:off x="4641851" y="4197350"/>
            <a:ext cx="1428750" cy="276225"/>
          </a:xfrm>
          <a:prstGeom prst="rect">
            <a:avLst/>
          </a:prstGeom>
          <a:noFill/>
          <a:ln w="9525">
            <a:noFill/>
            <a:miter lim="800000"/>
            <a:headEnd/>
            <a:tailEnd/>
          </a:ln>
        </p:spPr>
        <p:txBody>
          <a:bodyPr wrap="none">
            <a:spAutoFit/>
          </a:bodyPr>
          <a:lstStyle/>
          <a:p>
            <a:r>
              <a:rPr lang="es-DO" sz="1200">
                <a:latin typeface="Calibri" pitchFamily="34" charset="0"/>
              </a:rPr>
              <a:t>Quinto Centenario</a:t>
            </a:r>
          </a:p>
        </p:txBody>
      </p:sp>
      <p:sp>
        <p:nvSpPr>
          <p:cNvPr id="37940" name="TextBox 58"/>
          <p:cNvSpPr txBox="1">
            <a:spLocks noChangeArrowheads="1"/>
          </p:cNvSpPr>
          <p:nvPr/>
        </p:nvSpPr>
        <p:spPr bwMode="auto">
          <a:xfrm rot="-5130470">
            <a:off x="5133975" y="2921000"/>
            <a:ext cx="644525" cy="276225"/>
          </a:xfrm>
          <a:prstGeom prst="rect">
            <a:avLst/>
          </a:prstGeom>
          <a:noFill/>
          <a:ln w="9525">
            <a:noFill/>
            <a:miter lim="800000"/>
            <a:headEnd/>
            <a:tailEnd/>
          </a:ln>
        </p:spPr>
        <p:txBody>
          <a:bodyPr wrap="none">
            <a:spAutoFit/>
          </a:bodyPr>
          <a:lstStyle/>
          <a:p>
            <a:r>
              <a:rPr lang="es-DO" sz="1200">
                <a:latin typeface="Calibri" pitchFamily="34" charset="0"/>
              </a:rPr>
              <a:t>Duarte</a:t>
            </a:r>
          </a:p>
        </p:txBody>
      </p:sp>
      <p:sp>
        <p:nvSpPr>
          <p:cNvPr id="37941" name="TextBox 59"/>
          <p:cNvSpPr txBox="1">
            <a:spLocks noChangeArrowheads="1"/>
          </p:cNvSpPr>
          <p:nvPr/>
        </p:nvSpPr>
        <p:spPr bwMode="auto">
          <a:xfrm rot="-5749217">
            <a:off x="5039519" y="3790156"/>
            <a:ext cx="1355725" cy="277813"/>
          </a:xfrm>
          <a:prstGeom prst="rect">
            <a:avLst/>
          </a:prstGeom>
          <a:noFill/>
          <a:ln w="9525">
            <a:noFill/>
            <a:miter lim="800000"/>
            <a:headEnd/>
            <a:tailEnd/>
          </a:ln>
        </p:spPr>
        <p:txBody>
          <a:bodyPr wrap="none">
            <a:spAutoFit/>
          </a:bodyPr>
          <a:lstStyle/>
          <a:p>
            <a:r>
              <a:rPr lang="es-DO" sz="1200">
                <a:latin typeface="Calibri" pitchFamily="34" charset="0"/>
              </a:rPr>
              <a:t>Yolanda Guzmán</a:t>
            </a:r>
          </a:p>
        </p:txBody>
      </p:sp>
      <p:sp>
        <p:nvSpPr>
          <p:cNvPr id="37942" name="TextBox 60"/>
          <p:cNvSpPr txBox="1">
            <a:spLocks noChangeArrowheads="1"/>
          </p:cNvSpPr>
          <p:nvPr/>
        </p:nvSpPr>
        <p:spPr bwMode="auto">
          <a:xfrm rot="-5400000">
            <a:off x="5430838" y="2400300"/>
            <a:ext cx="1112837" cy="277813"/>
          </a:xfrm>
          <a:prstGeom prst="rect">
            <a:avLst/>
          </a:prstGeom>
          <a:noFill/>
          <a:ln w="9525">
            <a:noFill/>
            <a:miter lim="800000"/>
            <a:headEnd/>
            <a:tailEnd/>
          </a:ln>
        </p:spPr>
        <p:txBody>
          <a:bodyPr wrap="none">
            <a:spAutoFit/>
          </a:bodyPr>
          <a:lstStyle/>
          <a:p>
            <a:r>
              <a:rPr lang="es-DO" sz="1200">
                <a:latin typeface="Calibri" pitchFamily="34" charset="0"/>
              </a:rPr>
              <a:t>Julio de Peña</a:t>
            </a:r>
          </a:p>
        </p:txBody>
      </p:sp>
      <p:sp>
        <p:nvSpPr>
          <p:cNvPr id="37943" name="TextBox 61"/>
          <p:cNvSpPr txBox="1">
            <a:spLocks noChangeArrowheads="1"/>
          </p:cNvSpPr>
          <p:nvPr/>
        </p:nvSpPr>
        <p:spPr bwMode="auto">
          <a:xfrm rot="-5400000">
            <a:off x="5495926" y="3624262"/>
            <a:ext cx="1516062" cy="277813"/>
          </a:xfrm>
          <a:prstGeom prst="rect">
            <a:avLst/>
          </a:prstGeom>
          <a:noFill/>
          <a:ln w="9525">
            <a:noFill/>
            <a:miter lim="800000"/>
            <a:headEnd/>
            <a:tailEnd/>
          </a:ln>
        </p:spPr>
        <p:txBody>
          <a:bodyPr wrap="none">
            <a:spAutoFit/>
          </a:bodyPr>
          <a:lstStyle/>
          <a:p>
            <a:r>
              <a:rPr lang="es-DO" sz="1200">
                <a:latin typeface="Calibri" pitchFamily="34" charset="0"/>
              </a:rPr>
              <a:t>Fco. Del Rosario S.</a:t>
            </a:r>
          </a:p>
        </p:txBody>
      </p:sp>
      <p:sp>
        <p:nvSpPr>
          <p:cNvPr id="37944" name="TextBox 62"/>
          <p:cNvSpPr txBox="1">
            <a:spLocks noChangeArrowheads="1"/>
          </p:cNvSpPr>
          <p:nvPr/>
        </p:nvSpPr>
        <p:spPr bwMode="auto">
          <a:xfrm rot="-5400000">
            <a:off x="5959475" y="2265363"/>
            <a:ext cx="898525" cy="276225"/>
          </a:xfrm>
          <a:prstGeom prst="rect">
            <a:avLst/>
          </a:prstGeom>
          <a:noFill/>
          <a:ln w="9525">
            <a:noFill/>
            <a:miter lim="800000"/>
            <a:headEnd/>
            <a:tailEnd/>
          </a:ln>
        </p:spPr>
        <p:txBody>
          <a:bodyPr wrap="none">
            <a:spAutoFit/>
          </a:bodyPr>
          <a:lstStyle/>
          <a:p>
            <a:r>
              <a:rPr lang="es-DO" sz="1200">
                <a:latin typeface="Calibri" pitchFamily="34" charset="0"/>
              </a:rPr>
              <a:t>Venezuela</a:t>
            </a:r>
          </a:p>
        </p:txBody>
      </p:sp>
      <p:sp>
        <p:nvSpPr>
          <p:cNvPr id="37945" name="TextBox 63"/>
          <p:cNvSpPr txBox="1">
            <a:spLocks noChangeArrowheads="1"/>
          </p:cNvSpPr>
          <p:nvPr/>
        </p:nvSpPr>
        <p:spPr bwMode="auto">
          <a:xfrm rot="-5400000">
            <a:off x="6218238" y="3116262"/>
            <a:ext cx="947738" cy="277813"/>
          </a:xfrm>
          <a:prstGeom prst="rect">
            <a:avLst/>
          </a:prstGeom>
          <a:noFill/>
          <a:ln w="9525">
            <a:noFill/>
            <a:miter lim="800000"/>
            <a:headEnd/>
            <a:tailEnd/>
          </a:ln>
        </p:spPr>
        <p:txBody>
          <a:bodyPr wrap="none">
            <a:spAutoFit/>
          </a:bodyPr>
          <a:lstStyle/>
          <a:p>
            <a:r>
              <a:rPr lang="es-DO" sz="1200">
                <a:latin typeface="Calibri" pitchFamily="34" charset="0"/>
              </a:rPr>
              <a:t>Trina Moya</a:t>
            </a:r>
          </a:p>
        </p:txBody>
      </p:sp>
      <p:sp>
        <p:nvSpPr>
          <p:cNvPr id="37946" name="TextBox 64"/>
          <p:cNvSpPr txBox="1">
            <a:spLocks noChangeArrowheads="1"/>
          </p:cNvSpPr>
          <p:nvPr/>
        </p:nvSpPr>
        <p:spPr bwMode="auto">
          <a:xfrm rot="-5400000">
            <a:off x="6542088" y="2239963"/>
            <a:ext cx="1008062" cy="277812"/>
          </a:xfrm>
          <a:prstGeom prst="rect">
            <a:avLst/>
          </a:prstGeom>
          <a:noFill/>
          <a:ln w="9525">
            <a:noFill/>
            <a:miter lim="800000"/>
            <a:headEnd/>
            <a:tailEnd/>
          </a:ln>
        </p:spPr>
        <p:txBody>
          <a:bodyPr wrap="none">
            <a:spAutoFit/>
          </a:bodyPr>
          <a:lstStyle/>
          <a:p>
            <a:r>
              <a:rPr lang="es-DO" sz="1200">
                <a:latin typeface="Calibri" pitchFamily="34" charset="0"/>
              </a:rPr>
              <a:t>San Vicente</a:t>
            </a:r>
          </a:p>
        </p:txBody>
      </p:sp>
      <p:sp>
        <p:nvSpPr>
          <p:cNvPr id="37947" name="TextBox 65"/>
          <p:cNvSpPr txBox="1">
            <a:spLocks noChangeArrowheads="1"/>
          </p:cNvSpPr>
          <p:nvPr/>
        </p:nvSpPr>
        <p:spPr bwMode="auto">
          <a:xfrm rot="-5400000">
            <a:off x="6927056" y="3331369"/>
            <a:ext cx="747713" cy="276225"/>
          </a:xfrm>
          <a:prstGeom prst="rect">
            <a:avLst/>
          </a:prstGeom>
          <a:noFill/>
          <a:ln w="9525">
            <a:noFill/>
            <a:miter lim="800000"/>
            <a:headEnd/>
            <a:tailEnd/>
          </a:ln>
        </p:spPr>
        <p:txBody>
          <a:bodyPr wrap="none">
            <a:spAutoFit/>
          </a:bodyPr>
          <a:lstStyle/>
          <a:p>
            <a:r>
              <a:rPr lang="es-DO" sz="1200">
                <a:latin typeface="Calibri" pitchFamily="34" charset="0"/>
              </a:rPr>
              <a:t>El Brisal</a:t>
            </a:r>
          </a:p>
        </p:txBody>
      </p:sp>
      <p:sp>
        <p:nvSpPr>
          <p:cNvPr id="37948" name="TextBox 66"/>
          <p:cNvSpPr txBox="1">
            <a:spLocks noChangeArrowheads="1"/>
          </p:cNvSpPr>
          <p:nvPr/>
        </p:nvSpPr>
        <p:spPr bwMode="auto">
          <a:xfrm rot="-5400000">
            <a:off x="7009606" y="2232820"/>
            <a:ext cx="1139825" cy="277812"/>
          </a:xfrm>
          <a:prstGeom prst="rect">
            <a:avLst/>
          </a:prstGeom>
          <a:noFill/>
          <a:ln w="9525">
            <a:noFill/>
            <a:miter lim="800000"/>
            <a:headEnd/>
            <a:tailEnd/>
          </a:ln>
        </p:spPr>
        <p:txBody>
          <a:bodyPr wrap="none">
            <a:spAutoFit/>
          </a:bodyPr>
          <a:lstStyle/>
          <a:p>
            <a:r>
              <a:rPr lang="es-DO" sz="1200">
                <a:latin typeface="Calibri" pitchFamily="34" charset="0"/>
              </a:rPr>
              <a:t>Los Trinitarios</a:t>
            </a:r>
          </a:p>
        </p:txBody>
      </p:sp>
      <p:sp>
        <p:nvSpPr>
          <p:cNvPr id="37949" name="TextBox 67"/>
          <p:cNvSpPr txBox="1">
            <a:spLocks noChangeArrowheads="1"/>
          </p:cNvSpPr>
          <p:nvPr/>
        </p:nvSpPr>
        <p:spPr bwMode="auto">
          <a:xfrm rot="-5400000">
            <a:off x="7200107" y="3342481"/>
            <a:ext cx="1411288" cy="276225"/>
          </a:xfrm>
          <a:prstGeom prst="rect">
            <a:avLst/>
          </a:prstGeom>
          <a:noFill/>
          <a:ln w="9525">
            <a:noFill/>
            <a:miter lim="800000"/>
            <a:headEnd/>
            <a:tailEnd/>
          </a:ln>
        </p:spPr>
        <p:txBody>
          <a:bodyPr wrap="none">
            <a:spAutoFit/>
          </a:bodyPr>
          <a:lstStyle/>
          <a:p>
            <a:r>
              <a:rPr lang="es-DO" sz="1200">
                <a:latin typeface="Calibri" pitchFamily="34" charset="0"/>
              </a:rPr>
              <a:t>Charles de Gaulle</a:t>
            </a:r>
          </a:p>
        </p:txBody>
      </p:sp>
      <p:sp>
        <p:nvSpPr>
          <p:cNvPr id="37950" name="TextBox 68"/>
          <p:cNvSpPr txBox="1">
            <a:spLocks noChangeArrowheads="1"/>
          </p:cNvSpPr>
          <p:nvPr/>
        </p:nvSpPr>
        <p:spPr bwMode="auto">
          <a:xfrm rot="-5400000">
            <a:off x="7709694" y="2062957"/>
            <a:ext cx="958850" cy="277812"/>
          </a:xfrm>
          <a:prstGeom prst="rect">
            <a:avLst/>
          </a:prstGeom>
          <a:noFill/>
          <a:ln w="9525">
            <a:noFill/>
            <a:miter lim="800000"/>
            <a:headEnd/>
            <a:tailEnd/>
          </a:ln>
        </p:spPr>
        <p:txBody>
          <a:bodyPr wrap="none">
            <a:spAutoFit/>
          </a:bodyPr>
          <a:lstStyle/>
          <a:p>
            <a:r>
              <a:rPr lang="es-DO" sz="1200">
                <a:latin typeface="Calibri" pitchFamily="34" charset="0"/>
              </a:rPr>
              <a:t>Hainamosa</a:t>
            </a:r>
          </a:p>
        </p:txBody>
      </p:sp>
      <p:sp>
        <p:nvSpPr>
          <p:cNvPr id="37951" name="TextBox 69"/>
          <p:cNvSpPr txBox="1">
            <a:spLocks noChangeArrowheads="1"/>
          </p:cNvSpPr>
          <p:nvPr/>
        </p:nvSpPr>
        <p:spPr bwMode="auto">
          <a:xfrm rot="-5400000">
            <a:off x="7828756" y="3020219"/>
            <a:ext cx="1135063" cy="276225"/>
          </a:xfrm>
          <a:prstGeom prst="rect">
            <a:avLst/>
          </a:prstGeom>
          <a:noFill/>
          <a:ln w="9525">
            <a:noFill/>
            <a:miter lim="800000"/>
            <a:headEnd/>
            <a:tailEnd/>
          </a:ln>
        </p:spPr>
        <p:txBody>
          <a:bodyPr wrap="none">
            <a:spAutoFit/>
          </a:bodyPr>
          <a:lstStyle/>
          <a:p>
            <a:r>
              <a:rPr lang="es-DO" sz="1200">
                <a:latin typeface="Calibri" pitchFamily="34" charset="0"/>
              </a:rPr>
              <a:t>Villa Hermosa</a:t>
            </a:r>
          </a:p>
        </p:txBody>
      </p:sp>
      <p:sp>
        <p:nvSpPr>
          <p:cNvPr id="37952" name="TextBox 70"/>
          <p:cNvSpPr txBox="1">
            <a:spLocks noChangeArrowheads="1"/>
          </p:cNvSpPr>
          <p:nvPr/>
        </p:nvSpPr>
        <p:spPr bwMode="auto">
          <a:xfrm rot="-5400000">
            <a:off x="8047038" y="1889125"/>
            <a:ext cx="1003300" cy="276225"/>
          </a:xfrm>
          <a:prstGeom prst="rect">
            <a:avLst/>
          </a:prstGeom>
          <a:noFill/>
          <a:ln w="9525">
            <a:noFill/>
            <a:miter lim="800000"/>
            <a:headEnd/>
            <a:tailEnd/>
          </a:ln>
        </p:spPr>
        <p:txBody>
          <a:bodyPr wrap="none">
            <a:spAutoFit/>
          </a:bodyPr>
          <a:lstStyle/>
          <a:p>
            <a:r>
              <a:rPr lang="es-DO" sz="1200">
                <a:latin typeface="Calibri" pitchFamily="34" charset="0"/>
              </a:rPr>
              <a:t>El Almirante</a:t>
            </a:r>
          </a:p>
        </p:txBody>
      </p:sp>
      <p:sp>
        <p:nvSpPr>
          <p:cNvPr id="37953" name="TextBox 71"/>
          <p:cNvSpPr txBox="1">
            <a:spLocks noChangeArrowheads="1"/>
          </p:cNvSpPr>
          <p:nvPr/>
        </p:nvSpPr>
        <p:spPr bwMode="auto">
          <a:xfrm rot="-5400000">
            <a:off x="8386763" y="2647950"/>
            <a:ext cx="781050" cy="276225"/>
          </a:xfrm>
          <a:prstGeom prst="rect">
            <a:avLst/>
          </a:prstGeom>
          <a:noFill/>
          <a:ln w="9525">
            <a:noFill/>
            <a:miter lim="800000"/>
            <a:headEnd/>
            <a:tailEnd/>
          </a:ln>
        </p:spPr>
        <p:txBody>
          <a:bodyPr wrap="none">
            <a:spAutoFit/>
          </a:bodyPr>
          <a:lstStyle/>
          <a:p>
            <a:r>
              <a:rPr lang="es-DO" sz="1200">
                <a:latin typeface="Calibri" pitchFamily="34" charset="0"/>
              </a:rPr>
              <a:t>San Luis</a:t>
            </a:r>
          </a:p>
        </p:txBody>
      </p:sp>
      <p:sp>
        <p:nvSpPr>
          <p:cNvPr id="37954" name="Freeform 74"/>
          <p:cNvSpPr>
            <a:spLocks noChangeArrowheads="1"/>
          </p:cNvSpPr>
          <p:nvPr/>
        </p:nvSpPr>
        <p:spPr bwMode="auto">
          <a:xfrm>
            <a:off x="6178550" y="2776538"/>
            <a:ext cx="425450" cy="255587"/>
          </a:xfrm>
          <a:custGeom>
            <a:avLst/>
            <a:gdLst>
              <a:gd name="T0" fmla="*/ 0 w 425450"/>
              <a:gd name="T1" fmla="*/ 256002 h 255174"/>
              <a:gd name="T2" fmla="*/ 50800 w 425450"/>
              <a:gd name="T3" fmla="*/ 224148 h 255174"/>
              <a:gd name="T4" fmla="*/ 69850 w 425450"/>
              <a:gd name="T5" fmla="*/ 185925 h 255174"/>
              <a:gd name="T6" fmla="*/ 127000 w 425450"/>
              <a:gd name="T7" fmla="*/ 166814 h 255174"/>
              <a:gd name="T8" fmla="*/ 146050 w 425450"/>
              <a:gd name="T9" fmla="*/ 160442 h 255174"/>
              <a:gd name="T10" fmla="*/ 165100 w 425450"/>
              <a:gd name="T11" fmla="*/ 147702 h 255174"/>
              <a:gd name="T12" fmla="*/ 184150 w 425450"/>
              <a:gd name="T13" fmla="*/ 141331 h 255174"/>
              <a:gd name="T14" fmla="*/ 222250 w 425450"/>
              <a:gd name="T15" fmla="*/ 115848 h 255174"/>
              <a:gd name="T16" fmla="*/ 247650 w 425450"/>
              <a:gd name="T17" fmla="*/ 77625 h 255174"/>
              <a:gd name="T18" fmla="*/ 285750 w 425450"/>
              <a:gd name="T19" fmla="*/ 52142 h 255174"/>
              <a:gd name="T20" fmla="*/ 381000 w 425450"/>
              <a:gd name="T21" fmla="*/ 20290 h 255174"/>
              <a:gd name="T22" fmla="*/ 400050 w 425450"/>
              <a:gd name="T23" fmla="*/ 13919 h 255174"/>
              <a:gd name="T24" fmla="*/ 425450 w 425450"/>
              <a:gd name="T25" fmla="*/ 1178 h 255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5450"/>
              <a:gd name="T40" fmla="*/ 0 h 255174"/>
              <a:gd name="T41" fmla="*/ 425450 w 425450"/>
              <a:gd name="T42" fmla="*/ 255174 h 255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5450" h="255174">
                <a:moveTo>
                  <a:pt x="0" y="255174"/>
                </a:moveTo>
                <a:cubicBezTo>
                  <a:pt x="16933" y="244591"/>
                  <a:pt x="44485" y="242368"/>
                  <a:pt x="50800" y="223424"/>
                </a:cubicBezTo>
                <a:cubicBezTo>
                  <a:pt x="54260" y="213044"/>
                  <a:pt x="59484" y="191803"/>
                  <a:pt x="69850" y="185324"/>
                </a:cubicBezTo>
                <a:lnTo>
                  <a:pt x="127000" y="166274"/>
                </a:lnTo>
                <a:cubicBezTo>
                  <a:pt x="133350" y="164157"/>
                  <a:pt x="140481" y="163637"/>
                  <a:pt x="146050" y="159924"/>
                </a:cubicBezTo>
                <a:cubicBezTo>
                  <a:pt x="152400" y="155691"/>
                  <a:pt x="158274" y="150637"/>
                  <a:pt x="165100" y="147224"/>
                </a:cubicBezTo>
                <a:cubicBezTo>
                  <a:pt x="171087" y="144231"/>
                  <a:pt x="178299" y="144125"/>
                  <a:pt x="184150" y="140874"/>
                </a:cubicBezTo>
                <a:cubicBezTo>
                  <a:pt x="197493" y="133461"/>
                  <a:pt x="222250" y="115474"/>
                  <a:pt x="222250" y="115474"/>
                </a:cubicBezTo>
                <a:cubicBezTo>
                  <a:pt x="230717" y="102774"/>
                  <a:pt x="234950" y="85841"/>
                  <a:pt x="247650" y="77374"/>
                </a:cubicBezTo>
                <a:cubicBezTo>
                  <a:pt x="260350" y="68907"/>
                  <a:pt x="271270" y="56801"/>
                  <a:pt x="285750" y="51974"/>
                </a:cubicBezTo>
                <a:lnTo>
                  <a:pt x="381000" y="20224"/>
                </a:lnTo>
                <a:cubicBezTo>
                  <a:pt x="387350" y="18107"/>
                  <a:pt x="394481" y="17587"/>
                  <a:pt x="400050" y="13874"/>
                </a:cubicBezTo>
                <a:cubicBezTo>
                  <a:pt x="420861" y="0"/>
                  <a:pt x="411468" y="1174"/>
                  <a:pt x="425450" y="1174"/>
                </a:cubicBezTo>
              </a:path>
            </a:pathLst>
          </a:custGeom>
          <a:noFill/>
          <a:ln w="85725">
            <a:solidFill>
              <a:srgbClr val="993300"/>
            </a:solidFill>
            <a:round/>
            <a:headEnd/>
            <a:tailEnd/>
          </a:ln>
        </p:spPr>
        <p:txBody>
          <a:bodyPr/>
          <a:lstStyle/>
          <a:p>
            <a:endParaRPr lang="es-ES">
              <a:latin typeface="Calibri" pitchFamily="34" charset="0"/>
            </a:endParaRPr>
          </a:p>
        </p:txBody>
      </p:sp>
      <p:sp>
        <p:nvSpPr>
          <p:cNvPr id="37955" name="Oval 23"/>
          <p:cNvSpPr>
            <a:spLocks noChangeArrowheads="1"/>
          </p:cNvSpPr>
          <p:nvPr/>
        </p:nvSpPr>
        <p:spPr bwMode="auto">
          <a:xfrm>
            <a:off x="6402388" y="2843213"/>
            <a:ext cx="82550" cy="61912"/>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37956" name="Oval 22"/>
          <p:cNvSpPr>
            <a:spLocks noChangeArrowheads="1"/>
          </p:cNvSpPr>
          <p:nvPr/>
        </p:nvSpPr>
        <p:spPr bwMode="auto">
          <a:xfrm>
            <a:off x="6169025" y="2981325"/>
            <a:ext cx="82550" cy="61913"/>
          </a:xfrm>
          <a:prstGeom prst="ellipse">
            <a:avLst/>
          </a:prstGeom>
          <a:solidFill>
            <a:srgbClr val="FF0000"/>
          </a:solidFill>
          <a:ln w="38100">
            <a:solidFill>
              <a:srgbClr val="FF0000"/>
            </a:solidFill>
            <a:round/>
            <a:headEnd/>
            <a:tailEnd/>
          </a:ln>
        </p:spPr>
        <p:txBody>
          <a:bodyPr wrap="none" anchor="ctr"/>
          <a:lstStyle/>
          <a:p>
            <a:endParaRPr lang="es-ES">
              <a:latin typeface="Calibri" pitchFamily="34" charset="0"/>
            </a:endParaRPr>
          </a:p>
        </p:txBody>
      </p:sp>
      <p:sp>
        <p:nvSpPr>
          <p:cNvPr id="70" name="AutoShape 7"/>
          <p:cNvSpPr>
            <a:spLocks noChangeArrowheads="1"/>
          </p:cNvSpPr>
          <p:nvPr/>
        </p:nvSpPr>
        <p:spPr bwMode="auto">
          <a:xfrm>
            <a:off x="2714612" y="5786454"/>
            <a:ext cx="2819400" cy="783193"/>
          </a:xfrm>
          <a:prstGeom prst="roundRect">
            <a:avLst>
              <a:gd name="adj" fmla="val 16667"/>
            </a:avLst>
          </a:prstGeom>
          <a:noFill/>
          <a:ln w="9525" algn="ctr">
            <a:solidFill>
              <a:schemeClr val="accent4">
                <a:lumMod val="75000"/>
              </a:schemeClr>
            </a:solidFill>
            <a:round/>
            <a:headEnd/>
            <a:tailEnd/>
          </a:ln>
          <a:effectLst>
            <a:glow rad="63500">
              <a:schemeClr val="accent1">
                <a:satMod val="175000"/>
                <a:alpha val="40000"/>
              </a:schemeClr>
            </a:glow>
            <a:softEdge rad="63500"/>
          </a:effectLst>
        </p:spPr>
        <p:txBody>
          <a:bodyPr>
            <a:spAutoFit/>
          </a:bodyPr>
          <a:lstStyle/>
          <a:p>
            <a:pPr algn="just" fontAlgn="auto">
              <a:spcBef>
                <a:spcPct val="50000"/>
              </a:spcBef>
              <a:spcAft>
                <a:spcPts val="0"/>
              </a:spcAft>
              <a:tabLst>
                <a:tab pos="1481138" algn="l"/>
              </a:tabLst>
              <a:defRPr/>
            </a:pPr>
            <a:r>
              <a:rPr lang="es-ES" sz="1600" b="1" dirty="0">
                <a:latin typeface="+mn-lt"/>
              </a:rPr>
              <a:t>LONGITUD:	 34KM</a:t>
            </a:r>
          </a:p>
          <a:p>
            <a:pPr algn="just" fontAlgn="auto">
              <a:spcBef>
                <a:spcPct val="50000"/>
              </a:spcBef>
              <a:spcAft>
                <a:spcPts val="0"/>
              </a:spcAft>
              <a:tabLst>
                <a:tab pos="1538288" algn="l"/>
              </a:tabLst>
              <a:defRPr/>
            </a:pPr>
            <a:r>
              <a:rPr lang="es-DO" sz="1600" b="1" dirty="0">
                <a:latin typeface="+mn-lt"/>
              </a:rPr>
              <a:t>ESTACIONES:	33</a:t>
            </a:r>
          </a:p>
        </p:txBody>
      </p:sp>
      <p:sp>
        <p:nvSpPr>
          <p:cNvPr id="71" name="AutoShape 7"/>
          <p:cNvSpPr>
            <a:spLocks noChangeArrowheads="1"/>
          </p:cNvSpPr>
          <p:nvPr/>
        </p:nvSpPr>
        <p:spPr bwMode="auto">
          <a:xfrm>
            <a:off x="276212" y="5876509"/>
            <a:ext cx="2362200" cy="442674"/>
          </a:xfrm>
          <a:prstGeom prst="roundRect">
            <a:avLst>
              <a:gd name="adj" fmla="val 16667"/>
            </a:avLst>
          </a:prstGeom>
          <a:noFill/>
          <a:ln w="9525" algn="ctr">
            <a:solidFill>
              <a:schemeClr val="accent4">
                <a:lumMod val="75000"/>
              </a:schemeClr>
            </a:solidFill>
            <a:round/>
            <a:headEnd/>
            <a:tailEnd/>
          </a:ln>
          <a:effectLst>
            <a:glow rad="63500">
              <a:schemeClr val="accent1">
                <a:satMod val="175000"/>
                <a:alpha val="40000"/>
              </a:schemeClr>
            </a:glow>
            <a:softEdge rad="63500"/>
          </a:effectLst>
        </p:spPr>
        <p:txBody>
          <a:bodyPr>
            <a:spAutoFit/>
          </a:bodyPr>
          <a:lstStyle/>
          <a:p>
            <a:pPr algn="ctr" fontAlgn="auto">
              <a:spcBef>
                <a:spcPct val="50000"/>
              </a:spcBef>
              <a:spcAft>
                <a:spcPts val="0"/>
              </a:spcAft>
              <a:defRPr/>
            </a:pPr>
            <a:r>
              <a:rPr lang="es-ES" sz="2000" b="1" u="sng" dirty="0">
                <a:latin typeface="+mn-lt"/>
              </a:rPr>
              <a:t>TOTAL  LINEA II</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linds(horizontal)">
                                      <p:cBhvr>
                                        <p:cTn id="7" dur="500"/>
                                        <p:tgtEl>
                                          <p:spTgt spid="7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blinds(horizontal)">
                                      <p:cBhvr>
                                        <p:cTn id="1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ounded Rectangle 89"/>
          <p:cNvSpPr/>
          <p:nvPr/>
        </p:nvSpPr>
        <p:spPr>
          <a:xfrm>
            <a:off x="685800" y="404813"/>
            <a:ext cx="7772400" cy="60960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b="1" dirty="0">
                <a:solidFill>
                  <a:schemeClr val="dk1"/>
                </a:solidFill>
                <a:effectLst>
                  <a:outerShdw blurRad="38100" dist="38100" dir="2700000" algn="tl">
                    <a:srgbClr val="C0C0C0"/>
                  </a:outerShdw>
                </a:effectLst>
                <a:latin typeface="Arial Unicode MS" pitchFamily="34" charset="-128"/>
              </a:rPr>
              <a:t>ESTACION DE TRANSFERENCIA SANTO DOMINGO-SANTIAGO</a:t>
            </a:r>
          </a:p>
          <a:p>
            <a:pPr algn="ctr" fontAlgn="auto">
              <a:spcBef>
                <a:spcPts val="0"/>
              </a:spcBef>
              <a:spcAft>
                <a:spcPts val="0"/>
              </a:spcAft>
              <a:defRPr/>
            </a:pPr>
            <a:r>
              <a:rPr lang="es-DO" b="1" dirty="0">
                <a:solidFill>
                  <a:schemeClr val="dk1"/>
                </a:solidFill>
                <a:effectLst>
                  <a:outerShdw blurRad="38100" dist="38100" dir="2700000" algn="tl">
                    <a:srgbClr val="C0C0C0"/>
                  </a:outerShdw>
                </a:effectLst>
                <a:latin typeface="Arial Unicode MS" pitchFamily="34" charset="-128"/>
              </a:rPr>
              <a:t>LOS ALCARRIZOS, SANTO DOMINGO</a:t>
            </a:r>
            <a:endParaRPr lang="en-US" b="1" dirty="0">
              <a:solidFill>
                <a:schemeClr val="dk1"/>
              </a:solidFill>
              <a:effectLst>
                <a:outerShdw blurRad="38100" dist="38100" dir="2700000" algn="tl">
                  <a:srgbClr val="C0C0C0"/>
                </a:outerShdw>
              </a:effectLst>
              <a:latin typeface="Arial Unicode MS" pitchFamily="34" charset="-128"/>
            </a:endParaRPr>
          </a:p>
        </p:txBody>
      </p:sp>
      <p:pic>
        <p:nvPicPr>
          <p:cNvPr id="8" name="Picture 7" descr="Trans Alcarrizos 72dpi.png"/>
          <p:cNvPicPr>
            <a:picLocks noChangeAspect="1"/>
          </p:cNvPicPr>
          <p:nvPr/>
        </p:nvPicPr>
        <p:blipFill>
          <a:blip r:embed="rId2"/>
          <a:srcRect l="12500" t="2500" r="2500" b="12500"/>
          <a:stretch>
            <a:fillRect/>
          </a:stretch>
        </p:blipFill>
        <p:spPr>
          <a:xfrm>
            <a:off x="928688" y="1081088"/>
            <a:ext cx="7286625" cy="4857750"/>
          </a:xfrm>
          <a:prstGeom prst="rect">
            <a:avLst/>
          </a:prstGeom>
          <a:ln>
            <a:noFill/>
          </a:ln>
          <a:effectLst>
            <a:outerShdw blurRad="292100" dist="139700" dir="2700000" algn="tl" rotWithShape="0">
              <a:srgbClr val="333333">
                <a:alpha val="65000"/>
              </a:srgbClr>
            </a:outerShdw>
          </a:effectLst>
        </p:spPr>
      </p:pic>
      <p:cxnSp>
        <p:nvCxnSpPr>
          <p:cNvPr id="10" name="Straight Arrow Connector 9"/>
          <p:cNvCxnSpPr>
            <a:stCxn id="18" idx="1"/>
          </p:cNvCxnSpPr>
          <p:nvPr/>
        </p:nvCxnSpPr>
        <p:spPr>
          <a:xfrm rot="10800000">
            <a:off x="5257800" y="4652963"/>
            <a:ext cx="1573213" cy="4572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1" idx="0"/>
          </p:cNvCxnSpPr>
          <p:nvPr/>
        </p:nvCxnSpPr>
        <p:spPr>
          <a:xfrm rot="16200000" flipV="1">
            <a:off x="6717506" y="3193257"/>
            <a:ext cx="1081087" cy="6477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6" idx="3"/>
          </p:cNvCxnSpPr>
          <p:nvPr/>
        </p:nvCxnSpPr>
        <p:spPr>
          <a:xfrm flipV="1">
            <a:off x="2770188" y="2976563"/>
            <a:ext cx="3173412" cy="21336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7" idx="3"/>
          </p:cNvCxnSpPr>
          <p:nvPr/>
        </p:nvCxnSpPr>
        <p:spPr>
          <a:xfrm flipV="1">
            <a:off x="2770188" y="2976563"/>
            <a:ext cx="2182812" cy="12954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8" idx="2"/>
          </p:cNvCxnSpPr>
          <p:nvPr/>
        </p:nvCxnSpPr>
        <p:spPr>
          <a:xfrm rot="5400000">
            <a:off x="1421606" y="2226469"/>
            <a:ext cx="471488" cy="7239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9" idx="3"/>
          </p:cNvCxnSpPr>
          <p:nvPr/>
        </p:nvCxnSpPr>
        <p:spPr>
          <a:xfrm>
            <a:off x="2770188" y="1376363"/>
            <a:ext cx="1573212" cy="3810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2" idx="1"/>
          </p:cNvCxnSpPr>
          <p:nvPr/>
        </p:nvCxnSpPr>
        <p:spPr>
          <a:xfrm rot="10800000" flipV="1">
            <a:off x="5562600" y="1300163"/>
            <a:ext cx="1268413" cy="2286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31013" y="4895850"/>
            <a:ext cx="1501775" cy="428625"/>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Estacionamientos</a:t>
            </a:r>
          </a:p>
          <a:p>
            <a:pPr algn="ctr" fontAlgn="auto">
              <a:spcBef>
                <a:spcPts val="0"/>
              </a:spcBef>
              <a:spcAft>
                <a:spcPts val="0"/>
              </a:spcAft>
              <a:defRPr/>
            </a:pPr>
            <a:r>
              <a:rPr lang="es-DO" sz="1100" b="1" dirty="0">
                <a:solidFill>
                  <a:schemeClr val="tx1"/>
                </a:solidFill>
              </a:rPr>
              <a:t>Corto y Largo Plazo</a:t>
            </a:r>
            <a:endParaRPr lang="en-US" sz="1100" b="1" dirty="0">
              <a:solidFill>
                <a:schemeClr val="tx1"/>
              </a:solidFill>
            </a:endParaRPr>
          </a:p>
        </p:txBody>
      </p:sp>
      <p:sp>
        <p:nvSpPr>
          <p:cNvPr id="21" name="Rounded Rectangle 20"/>
          <p:cNvSpPr/>
          <p:nvPr/>
        </p:nvSpPr>
        <p:spPr>
          <a:xfrm>
            <a:off x="6831013" y="4057650"/>
            <a:ext cx="1501775" cy="428625"/>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Acceso a la </a:t>
            </a:r>
          </a:p>
          <a:p>
            <a:pPr algn="ctr" fontAlgn="auto">
              <a:spcBef>
                <a:spcPts val="0"/>
              </a:spcBef>
              <a:spcAft>
                <a:spcPts val="0"/>
              </a:spcAft>
              <a:defRPr/>
            </a:pPr>
            <a:r>
              <a:rPr lang="es-DO" sz="1100" b="1" dirty="0">
                <a:solidFill>
                  <a:schemeClr val="tx1"/>
                </a:solidFill>
              </a:rPr>
              <a:t>Línea 2 del Metro</a:t>
            </a:r>
          </a:p>
        </p:txBody>
      </p:sp>
      <p:sp>
        <p:nvSpPr>
          <p:cNvPr id="26" name="Rounded Rectangle 25"/>
          <p:cNvSpPr/>
          <p:nvPr/>
        </p:nvSpPr>
        <p:spPr>
          <a:xfrm>
            <a:off x="1268413" y="4895850"/>
            <a:ext cx="1501775" cy="428625"/>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Área Comercial</a:t>
            </a:r>
          </a:p>
        </p:txBody>
      </p:sp>
      <p:sp>
        <p:nvSpPr>
          <p:cNvPr id="27" name="Rounded Rectangle 26"/>
          <p:cNvSpPr/>
          <p:nvPr/>
        </p:nvSpPr>
        <p:spPr>
          <a:xfrm>
            <a:off x="1268413" y="4057650"/>
            <a:ext cx="1501775" cy="428625"/>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Andenes de Pasajeros</a:t>
            </a:r>
          </a:p>
        </p:txBody>
      </p:sp>
      <p:sp>
        <p:nvSpPr>
          <p:cNvPr id="28" name="Rounded Rectangle 27"/>
          <p:cNvSpPr/>
          <p:nvPr/>
        </p:nvSpPr>
        <p:spPr>
          <a:xfrm>
            <a:off x="1268413" y="1924050"/>
            <a:ext cx="1501775" cy="428625"/>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Hacia la Zona Norte</a:t>
            </a:r>
          </a:p>
          <a:p>
            <a:pPr algn="ctr" fontAlgn="auto">
              <a:spcBef>
                <a:spcPts val="0"/>
              </a:spcBef>
              <a:spcAft>
                <a:spcPts val="0"/>
              </a:spcAft>
              <a:defRPr/>
            </a:pPr>
            <a:r>
              <a:rPr lang="es-DO" sz="1100" b="1" dirty="0">
                <a:solidFill>
                  <a:schemeClr val="tx1"/>
                </a:solidFill>
              </a:rPr>
              <a:t>del País</a:t>
            </a:r>
          </a:p>
        </p:txBody>
      </p:sp>
      <p:sp>
        <p:nvSpPr>
          <p:cNvPr id="29" name="Rounded Rectangle 28"/>
          <p:cNvSpPr/>
          <p:nvPr/>
        </p:nvSpPr>
        <p:spPr>
          <a:xfrm>
            <a:off x="1268413" y="1162050"/>
            <a:ext cx="1501775" cy="428625"/>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050" b="1" dirty="0">
                <a:solidFill>
                  <a:schemeClr val="tx1"/>
                </a:solidFill>
              </a:rPr>
              <a:t>Terminal de Carga</a:t>
            </a:r>
          </a:p>
          <a:p>
            <a:pPr algn="ctr" fontAlgn="auto">
              <a:spcBef>
                <a:spcPts val="0"/>
              </a:spcBef>
              <a:spcAft>
                <a:spcPts val="0"/>
              </a:spcAft>
              <a:defRPr/>
            </a:pPr>
            <a:r>
              <a:rPr lang="es-DO" sz="1050" b="1" dirty="0">
                <a:solidFill>
                  <a:schemeClr val="tx1"/>
                </a:solidFill>
              </a:rPr>
              <a:t>(en Re-Diseño)</a:t>
            </a:r>
          </a:p>
        </p:txBody>
      </p:sp>
      <p:sp>
        <p:nvSpPr>
          <p:cNvPr id="42" name="Rounded Rectangle 41"/>
          <p:cNvSpPr/>
          <p:nvPr/>
        </p:nvSpPr>
        <p:spPr>
          <a:xfrm>
            <a:off x="6831013" y="1085850"/>
            <a:ext cx="1501775" cy="428625"/>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Terminal de Autobuses</a:t>
            </a:r>
          </a:p>
        </p:txBody>
      </p:sp>
      <p:cxnSp>
        <p:nvCxnSpPr>
          <p:cNvPr id="24" name="Straight Arrow Connector 23"/>
          <p:cNvCxnSpPr>
            <a:stCxn id="42" idx="1"/>
          </p:cNvCxnSpPr>
          <p:nvPr/>
        </p:nvCxnSpPr>
        <p:spPr>
          <a:xfrm rot="10800000" flipV="1">
            <a:off x="6629400" y="1300163"/>
            <a:ext cx="201613" cy="9906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6400800" y="1657351"/>
            <a:ext cx="738187" cy="23812"/>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Group 46"/>
          <p:cNvGrpSpPr>
            <a:grpSpLocks/>
          </p:cNvGrpSpPr>
          <p:nvPr/>
        </p:nvGrpSpPr>
        <p:grpSpPr bwMode="auto">
          <a:xfrm>
            <a:off x="1003300" y="2925763"/>
            <a:ext cx="7259638" cy="3074987"/>
            <a:chOff x="1219200" y="2743200"/>
            <a:chExt cx="7742641" cy="3279402"/>
          </a:xfrm>
        </p:grpSpPr>
        <p:pic>
          <p:nvPicPr>
            <p:cNvPr id="1026" name="Picture 2" descr="D:\DOCUPROYECT\Linea 2\Estacion Transferencia a Santiago\Renders\Terreno 3D - Enero 27 - 2010 05.PNG"/>
            <p:cNvPicPr>
              <a:picLocks noChangeAspect="1" noChangeArrowheads="1"/>
            </p:cNvPicPr>
            <p:nvPr/>
          </p:nvPicPr>
          <p:blipFill>
            <a:blip r:embed="rId3"/>
            <a:srcRect l="5000"/>
            <a:stretch>
              <a:fillRect/>
            </a:stretch>
          </p:blipFill>
          <p:spPr bwMode="auto">
            <a:xfrm>
              <a:off x="1219200" y="2743200"/>
              <a:ext cx="7742641" cy="2895084"/>
            </a:xfrm>
            <a:prstGeom prst="rect">
              <a:avLst/>
            </a:prstGeom>
            <a:noFill/>
            <a:ln w="12700">
              <a:solidFill>
                <a:schemeClr val="tx1"/>
              </a:solidFill>
            </a:ln>
            <a:effectLst>
              <a:outerShdw blurRad="50800" dist="127000" dir="2700000" algn="tl" rotWithShape="0">
                <a:prstClr val="black">
                  <a:alpha val="40000"/>
                </a:prstClr>
              </a:outerShdw>
            </a:effectLst>
          </p:spPr>
        </p:pic>
        <p:sp>
          <p:nvSpPr>
            <p:cNvPr id="38934" name="TextBox 15"/>
            <p:cNvSpPr txBox="1">
              <a:spLocks noChangeArrowheads="1"/>
            </p:cNvSpPr>
            <p:nvPr/>
          </p:nvSpPr>
          <p:spPr bwMode="auto">
            <a:xfrm>
              <a:off x="1219200" y="5714825"/>
              <a:ext cx="4025141" cy="307777"/>
            </a:xfrm>
            <a:prstGeom prst="rect">
              <a:avLst/>
            </a:prstGeom>
            <a:noFill/>
            <a:ln w="9525">
              <a:noFill/>
              <a:miter lim="800000"/>
              <a:headEnd/>
              <a:tailEnd/>
            </a:ln>
          </p:spPr>
          <p:txBody>
            <a:bodyPr wrap="none">
              <a:spAutoFit/>
            </a:bodyPr>
            <a:lstStyle/>
            <a:p>
              <a:r>
                <a:rPr lang="es-DO" sz="1400">
                  <a:latin typeface="Calibri" pitchFamily="34" charset="0"/>
                </a:rPr>
                <a:t>Parte Comercial de la Estación de Transferencia</a:t>
              </a:r>
              <a:endParaRPr lang="en-US" sz="1400">
                <a:latin typeface="Calibri" pitchFamily="34" charset="0"/>
              </a:endParaRPr>
            </a:p>
          </p:txBody>
        </p:sp>
      </p:grpSp>
      <p:sp>
        <p:nvSpPr>
          <p:cNvPr id="34" name="34 Rectángulo redondeado"/>
          <p:cNvSpPr/>
          <p:nvPr/>
        </p:nvSpPr>
        <p:spPr>
          <a:xfrm>
            <a:off x="152400" y="6324600"/>
            <a:ext cx="4800600" cy="609600"/>
          </a:xfrm>
          <a:prstGeom prst="rect">
            <a:avLst/>
          </a:prstGeom>
          <a:noFill/>
          <a:ln>
            <a:noFill/>
          </a:ln>
          <a:effectLst>
            <a:outerShdw blurRad="50800" dist="38100" algn="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en-US" b="1" dirty="0">
                <a:solidFill>
                  <a:srgbClr val="C00000"/>
                </a:solidFill>
                <a:latin typeface="Arial Unicode MS" pitchFamily="34" charset="-128"/>
                <a:ea typeface="Arial Unicode MS" pitchFamily="34" charset="-128"/>
                <a:cs typeface="Arial Unicode MS" pitchFamily="34" charset="-128"/>
              </a:rPr>
              <a:t>LINEA  II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right)">
                                      <p:cBhvr>
                                        <p:cTn id="23" dur="500"/>
                                        <p:tgtEl>
                                          <p:spTgt spid="43"/>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right)">
                                      <p:cBhvr>
                                        <p:cTn id="27" dur="500"/>
                                        <p:tgtEl>
                                          <p:spTgt spid="24"/>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right)">
                                      <p:cBhvr>
                                        <p:cTn id="31" dur="500"/>
                                        <p:tgtEl>
                                          <p:spTgt spid="32"/>
                                        </p:tgtEl>
                                      </p:cBhvr>
                                    </p:animEffect>
                                  </p:childTnLst>
                                </p:cTn>
                              </p:par>
                            </p:childTnLst>
                          </p:cTn>
                        </p:par>
                        <p:par>
                          <p:cTn id="32" fill="hold">
                            <p:stCondLst>
                              <p:cond delay="3000"/>
                            </p:stCondLst>
                            <p:childTnLst>
                              <p:par>
                                <p:cTn id="33" presetID="53"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childTnLst>
                          </p:cTn>
                        </p:par>
                        <p:par>
                          <p:cTn id="42" fill="hold">
                            <p:stCondLst>
                              <p:cond delay="4000"/>
                            </p:stCondLst>
                            <p:childTnLst>
                              <p:par>
                                <p:cTn id="43" presetID="53"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Effect transition="in" filter="fade">
                                      <p:cBhvr>
                                        <p:cTn id="47" dur="500"/>
                                        <p:tgtEl>
                                          <p:spTgt spid="26"/>
                                        </p:tgtEl>
                                      </p:cBhvr>
                                    </p:animEffect>
                                  </p:childTnLst>
                                </p:cTn>
                              </p:par>
                            </p:childTnLst>
                          </p:cTn>
                        </p:par>
                        <p:par>
                          <p:cTn id="48" fill="hold">
                            <p:stCondLst>
                              <p:cond delay="4500"/>
                            </p:stCondLst>
                            <p:childTnLst>
                              <p:par>
                                <p:cTn id="49" presetID="22" presetClass="entr" presetSubtype="8"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5000"/>
                            </p:stCondLst>
                            <p:childTnLst>
                              <p:par>
                                <p:cTn id="53" presetID="53" presetClass="entr" presetSubtype="0"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par>
                          <p:cTn id="58" fill="hold">
                            <p:stCondLst>
                              <p:cond delay="5500"/>
                            </p:stCondLst>
                            <p:childTnLst>
                              <p:par>
                                <p:cTn id="59" presetID="22" presetClass="entr" presetSubtype="8" fill="hold"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left)">
                                      <p:cBhvr>
                                        <p:cTn id="61" dur="500"/>
                                        <p:tgtEl>
                                          <p:spTgt spid="33"/>
                                        </p:tgtEl>
                                      </p:cBhvr>
                                    </p:animEffect>
                                  </p:childTnLst>
                                </p:cTn>
                              </p:par>
                            </p:childTnLst>
                          </p:cTn>
                        </p:par>
                        <p:par>
                          <p:cTn id="62" fill="hold">
                            <p:stCondLst>
                              <p:cond delay="6000"/>
                            </p:stCondLst>
                            <p:childTnLst>
                              <p:par>
                                <p:cTn id="63" presetID="53" presetClass="entr" presetSubtype="0"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p:cTn id="65" dur="500" fill="hold"/>
                                        <p:tgtEl>
                                          <p:spTgt spid="29"/>
                                        </p:tgtEl>
                                        <p:attrNameLst>
                                          <p:attrName>ppt_w</p:attrName>
                                        </p:attrNameLst>
                                      </p:cBhvr>
                                      <p:tavLst>
                                        <p:tav tm="0">
                                          <p:val>
                                            <p:fltVal val="0"/>
                                          </p:val>
                                        </p:tav>
                                        <p:tav tm="100000">
                                          <p:val>
                                            <p:strVal val="#ppt_w"/>
                                          </p:val>
                                        </p:tav>
                                      </p:tavLst>
                                    </p:anim>
                                    <p:anim calcmode="lin" valueType="num">
                                      <p:cBhvr>
                                        <p:cTn id="66" dur="500" fill="hold"/>
                                        <p:tgtEl>
                                          <p:spTgt spid="29"/>
                                        </p:tgtEl>
                                        <p:attrNameLst>
                                          <p:attrName>ppt_h</p:attrName>
                                        </p:attrNameLst>
                                      </p:cBhvr>
                                      <p:tavLst>
                                        <p:tav tm="0">
                                          <p:val>
                                            <p:fltVal val="0"/>
                                          </p:val>
                                        </p:tav>
                                        <p:tav tm="100000">
                                          <p:val>
                                            <p:strVal val="#ppt_h"/>
                                          </p:val>
                                        </p:tav>
                                      </p:tavLst>
                                    </p:anim>
                                    <p:animEffect transition="in" filter="fade">
                                      <p:cBhvr>
                                        <p:cTn id="67" dur="500"/>
                                        <p:tgtEl>
                                          <p:spTgt spid="29"/>
                                        </p:tgtEl>
                                      </p:cBhvr>
                                    </p:animEffect>
                                  </p:childTnLst>
                                </p:cTn>
                              </p:par>
                            </p:childTnLst>
                          </p:cTn>
                        </p:par>
                        <p:par>
                          <p:cTn id="68" fill="hold">
                            <p:stCondLst>
                              <p:cond delay="6500"/>
                            </p:stCondLst>
                            <p:childTnLst>
                              <p:par>
                                <p:cTn id="69" presetID="22" presetClass="entr" presetSubtype="8" fill="hold"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500"/>
                                        <p:tgtEl>
                                          <p:spTgt spid="39"/>
                                        </p:tgtEl>
                                      </p:cBhvr>
                                    </p:animEffect>
                                  </p:childTnLst>
                                </p:cTn>
                              </p:par>
                            </p:childTnLst>
                          </p:cTn>
                        </p:par>
                        <p:par>
                          <p:cTn id="72" fill="hold">
                            <p:stCondLst>
                              <p:cond delay="7000"/>
                            </p:stCondLst>
                            <p:childTnLst>
                              <p:par>
                                <p:cTn id="73" presetID="53" presetClass="entr" presetSubtype="0"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Effect transition="in" filter="fade">
                                      <p:cBhvr>
                                        <p:cTn id="77" dur="500"/>
                                        <p:tgtEl>
                                          <p:spTgt spid="28"/>
                                        </p:tgtEl>
                                      </p:cBhvr>
                                    </p:animEffect>
                                  </p:childTnLst>
                                </p:cTn>
                              </p:par>
                            </p:childTnLst>
                          </p:cTn>
                        </p:par>
                        <p:par>
                          <p:cTn id="78" fill="hold">
                            <p:stCondLst>
                              <p:cond delay="7500"/>
                            </p:stCondLst>
                            <p:childTnLst>
                              <p:par>
                                <p:cTn id="79" presetID="22" presetClass="entr" presetSubtype="8" fill="hold"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wipe(left)">
                                      <p:cBhvr>
                                        <p:cTn id="81" dur="500"/>
                                        <p:tgtEl>
                                          <p:spTgt spid="36"/>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 calcmode="lin" valueType="num">
                                      <p:cBhvr additive="base">
                                        <p:cTn id="86" dur="500" fill="hold"/>
                                        <p:tgtEl>
                                          <p:spTgt spid="2"/>
                                        </p:tgtEl>
                                        <p:attrNameLst>
                                          <p:attrName>ppt_x</p:attrName>
                                        </p:attrNameLst>
                                      </p:cBhvr>
                                      <p:tavLst>
                                        <p:tav tm="0">
                                          <p:val>
                                            <p:strVal val="#ppt_x"/>
                                          </p:val>
                                        </p:tav>
                                        <p:tav tm="100000">
                                          <p:val>
                                            <p:strVal val="#ppt_x"/>
                                          </p:val>
                                        </p:tav>
                                      </p:tavLst>
                                    </p:anim>
                                    <p:anim calcmode="lin" valueType="num">
                                      <p:cBhvr additive="base">
                                        <p:cTn id="8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6" grpId="0" animBg="1"/>
      <p:bldP spid="27" grpId="0" animBg="1"/>
      <p:bldP spid="28" grpId="0" animBg="1"/>
      <p:bldP spid="29"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C:\Documents and Settings\LCarrasco\Desktop\LINEA II, FOTOS AEREAS, 24 MARZO\aerea  1\_DSC8892.JPG"/>
          <p:cNvPicPr>
            <a:picLocks noChangeAspect="1" noChangeArrowheads="1"/>
          </p:cNvPicPr>
          <p:nvPr/>
        </p:nvPicPr>
        <p:blipFill>
          <a:blip r:embed="rId2"/>
          <a:srcRect t="3906"/>
          <a:stretch>
            <a:fillRect/>
          </a:stretch>
        </p:blipFill>
        <p:spPr bwMode="auto">
          <a:xfrm>
            <a:off x="-34925" y="0"/>
            <a:ext cx="9178925" cy="5857875"/>
          </a:xfrm>
          <a:prstGeom prst="rect">
            <a:avLst/>
          </a:prstGeom>
          <a:ln>
            <a:noFill/>
          </a:ln>
          <a:effectLst>
            <a:outerShdw blurRad="292100" dist="139700" dir="2700000" algn="tl" rotWithShape="0">
              <a:srgbClr val="333333">
                <a:alpha val="65000"/>
              </a:srgbClr>
            </a:outerShdw>
          </a:effectLst>
        </p:spPr>
      </p:pic>
      <p:sp>
        <p:nvSpPr>
          <p:cNvPr id="3" name="34 Rectángulo redondeado"/>
          <p:cNvSpPr/>
          <p:nvPr/>
        </p:nvSpPr>
        <p:spPr>
          <a:xfrm>
            <a:off x="152400" y="6324600"/>
            <a:ext cx="4800600" cy="609600"/>
          </a:xfrm>
          <a:prstGeom prst="rect">
            <a:avLst/>
          </a:prstGeom>
          <a:noFill/>
          <a:ln>
            <a:noFill/>
          </a:ln>
          <a:effectLst>
            <a:outerShdw blurRad="50800" dist="38100" algn="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en-US" b="1" dirty="0">
                <a:solidFill>
                  <a:srgbClr val="C00000"/>
                </a:solidFill>
                <a:latin typeface="Arial Unicode MS" pitchFamily="34" charset="-128"/>
                <a:ea typeface="Arial Unicode MS" pitchFamily="34" charset="-128"/>
                <a:cs typeface="Arial Unicode MS" pitchFamily="34" charset="-128"/>
              </a:rPr>
              <a:t>LINEA  II</a:t>
            </a:r>
          </a:p>
        </p:txBody>
      </p:sp>
      <p:sp>
        <p:nvSpPr>
          <p:cNvPr id="4" name="34 Rectángulo redondeado"/>
          <p:cNvSpPr/>
          <p:nvPr/>
        </p:nvSpPr>
        <p:spPr>
          <a:xfrm>
            <a:off x="642938" y="5891213"/>
            <a:ext cx="4214812" cy="609600"/>
          </a:xfrm>
          <a:prstGeom prst="rect">
            <a:avLst/>
          </a:prstGeom>
          <a:noFill/>
          <a:ln>
            <a:noFill/>
          </a:ln>
          <a:effectLst>
            <a:outerShdw blurRad="50800" dist="38100" algn="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en-US" sz="1400" b="1" dirty="0">
                <a:latin typeface="Arial Unicode MS" pitchFamily="34" charset="-128"/>
                <a:ea typeface="Arial Unicode MS" pitchFamily="34" charset="-128"/>
                <a:cs typeface="Arial Unicode MS" pitchFamily="34" charset="-128"/>
              </a:rPr>
              <a:t>ESTACION LUPERON</a:t>
            </a:r>
          </a:p>
          <a:p>
            <a:pPr fontAlgn="auto">
              <a:spcBef>
                <a:spcPts val="0"/>
              </a:spcBef>
              <a:spcAft>
                <a:spcPts val="0"/>
              </a:spcAft>
              <a:defRPr/>
            </a:pPr>
            <a:r>
              <a:rPr lang="en-US" sz="1400" b="1" dirty="0">
                <a:latin typeface="Arial Unicode MS" pitchFamily="34" charset="-128"/>
                <a:ea typeface="Arial Unicode MS" pitchFamily="34" charset="-128"/>
                <a:cs typeface="Arial Unicode MS" pitchFamily="34" charset="-128"/>
              </a:rPr>
              <a:t>EN LA FRONTERA SANTO DOMINGO, D.N. Y STO. DGO.  OESTE</a:t>
            </a: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7250" y="2786063"/>
            <a:ext cx="7429500" cy="1852612"/>
          </a:xfrm>
          <a:prstGeom prst="roundRect">
            <a:avLst>
              <a:gd name="adj" fmla="val 21217"/>
            </a:avLst>
          </a:prstGeom>
          <a:solidFill>
            <a:schemeClr val="accent3">
              <a:lumMod val="75000"/>
            </a:schemeClr>
          </a:solidFill>
        </p:spPr>
        <p:txBody>
          <a:bodyPr>
            <a:spAutoFit/>
          </a:bodyPr>
          <a:lstStyle/>
          <a:p>
            <a:pPr algn="just" fontAlgn="auto">
              <a:spcBef>
                <a:spcPts val="0"/>
              </a:spcBef>
              <a:spcAft>
                <a:spcPts val="0"/>
              </a:spcAft>
              <a:defRPr/>
            </a:pPr>
            <a:r>
              <a:rPr lang="es-DO" sz="2000" dirty="0">
                <a:solidFill>
                  <a:schemeClr val="bg1"/>
                </a:solidFill>
                <a:latin typeface="+mn-lt"/>
              </a:rPr>
              <a:t>El Gobierno Municipal y el Gobierno Central, refrendados por la OPRET,  acordaron institucionalmente actuar con el objetivo de canalizar las acciones de las líneas del plan maestro del MSD para que no hagan interferencia con los permisos de ley y usos de suelo, y de no violentar el orden territorial programado.</a:t>
            </a:r>
          </a:p>
        </p:txBody>
      </p:sp>
      <p:pic>
        <p:nvPicPr>
          <p:cNvPr id="15362" name="Picture 2" descr="http://3.bp.blogspot.com/_swzK6n5G3eE/SrfKWoe__0I/AAAAAAAAAZM/WJ_ndlQQtrg/s400/Logo+del+ADN.jpg"/>
          <p:cNvPicPr>
            <a:picLocks noChangeAspect="1" noChangeArrowheads="1"/>
          </p:cNvPicPr>
          <p:nvPr/>
        </p:nvPicPr>
        <p:blipFill>
          <a:blip r:embed="rId3"/>
          <a:srcRect t="15250" b="13583"/>
          <a:stretch>
            <a:fillRect/>
          </a:stretch>
        </p:blipFill>
        <p:spPr bwMode="auto">
          <a:xfrm>
            <a:off x="1857375" y="857250"/>
            <a:ext cx="2038350" cy="1000125"/>
          </a:xfrm>
          <a:prstGeom prst="rect">
            <a:avLst/>
          </a:prstGeom>
          <a:noFill/>
          <a:ln w="9525">
            <a:noFill/>
            <a:miter lim="800000"/>
            <a:headEnd/>
            <a:tailEnd/>
          </a:ln>
        </p:spPr>
      </p:pic>
      <p:sp>
        <p:nvSpPr>
          <p:cNvPr id="6" name="TextBox 5"/>
          <p:cNvSpPr txBox="1"/>
          <p:nvPr/>
        </p:nvSpPr>
        <p:spPr>
          <a:xfrm>
            <a:off x="4252962" y="964812"/>
            <a:ext cx="3676624" cy="892552"/>
          </a:xfrm>
          <a:prstGeom prst="rect">
            <a:avLst/>
          </a:prstGeom>
          <a:noFill/>
          <a:effectLst>
            <a:outerShdw blurRad="50800" dist="38100" dir="5400000" algn="t" rotWithShape="0">
              <a:prstClr val="black">
                <a:alpha val="40000"/>
              </a:prstClr>
            </a:outerShdw>
          </a:effectLst>
        </p:spPr>
        <p:txBody>
          <a:bodyPr>
            <a:spAutoFit/>
          </a:bodyPr>
          <a:lstStyle/>
          <a:p>
            <a:pPr algn="ctr" fontAlgn="auto">
              <a:spcBef>
                <a:spcPts val="0"/>
              </a:spcBef>
              <a:spcAft>
                <a:spcPts val="0"/>
              </a:spcAft>
              <a:defRPr/>
            </a:pPr>
            <a:r>
              <a:rPr lang="es-DO"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erlin Sans FB" pitchFamily="34" charset="0"/>
              </a:rPr>
              <a:t>OPRET</a:t>
            </a:r>
          </a:p>
          <a:p>
            <a:pPr algn="ctr" fontAlgn="auto">
              <a:spcBef>
                <a:spcPts val="0"/>
              </a:spcBef>
              <a:spcAft>
                <a:spcPts val="0"/>
              </a:spcAft>
              <a:defRPr/>
            </a:pPr>
            <a:r>
              <a:rPr lang="es-DO" sz="1400" b="1" dirty="0">
                <a:latin typeface="Berlin Sans FB" pitchFamily="34" charset="0"/>
              </a:rPr>
              <a:t>OFICINA PARA EL REORDENAMIENTO DEL TRANSPORTE</a:t>
            </a:r>
          </a:p>
        </p:txBody>
      </p:sp>
      <p:pic>
        <p:nvPicPr>
          <p:cNvPr id="15364" name="Picture 4" descr="http://www.wikidominicana.edu.do/images/thumb/4/40/Escudo_gde.png/180px-Escudo_gde.png"/>
          <p:cNvPicPr>
            <a:picLocks noChangeAspect="1" noChangeArrowheads="1"/>
          </p:cNvPicPr>
          <p:nvPr/>
        </p:nvPicPr>
        <p:blipFill>
          <a:blip r:embed="rId4"/>
          <a:srcRect/>
          <a:stretch>
            <a:fillRect/>
          </a:stretch>
        </p:blipFill>
        <p:spPr bwMode="auto">
          <a:xfrm>
            <a:off x="5757863" y="479425"/>
            <a:ext cx="669925" cy="592138"/>
          </a:xfrm>
          <a:prstGeom prst="rect">
            <a:avLst/>
          </a:prstGeom>
          <a:noFill/>
          <a:ln w="9525">
            <a:noFill/>
            <a:miter lim="800000"/>
            <a:headEnd/>
            <a:tailEnd/>
          </a:ln>
        </p:spPr>
      </p:pic>
      <p:sp>
        <p:nvSpPr>
          <p:cNvPr id="15365" name="Text Box 4"/>
          <p:cNvSpPr>
            <a:spLocks noChangeArrowheads="1"/>
          </p:cNvSpPr>
          <p:nvPr/>
        </p:nvSpPr>
        <p:spPr bwMode="auto">
          <a:xfrm>
            <a:off x="1795463" y="2000250"/>
            <a:ext cx="2419350" cy="339725"/>
          </a:xfrm>
          <a:prstGeom prst="roundRect">
            <a:avLst>
              <a:gd name="adj" fmla="val 16667"/>
            </a:avLst>
          </a:prstGeom>
          <a:noFill/>
          <a:ln w="9525">
            <a:noFill/>
            <a:miter lim="800000"/>
            <a:headEnd/>
            <a:tailEnd/>
          </a:ln>
        </p:spPr>
        <p:txBody>
          <a:bodyPr>
            <a:spAutoFit/>
          </a:bodyPr>
          <a:lstStyle/>
          <a:p>
            <a:pPr algn="ctr"/>
            <a:r>
              <a:rPr lang="es-ES" sz="1400" b="1">
                <a:solidFill>
                  <a:srgbClr val="C00000"/>
                </a:solidFill>
                <a:latin typeface="Verdana" pitchFamily="34" charset="0"/>
              </a:rPr>
              <a:t>Gobierno Municipal</a:t>
            </a:r>
          </a:p>
        </p:txBody>
      </p:sp>
      <p:sp>
        <p:nvSpPr>
          <p:cNvPr id="15366" name="Text Box 4"/>
          <p:cNvSpPr>
            <a:spLocks noChangeArrowheads="1"/>
          </p:cNvSpPr>
          <p:nvPr/>
        </p:nvSpPr>
        <p:spPr bwMode="auto">
          <a:xfrm>
            <a:off x="5010150" y="2000250"/>
            <a:ext cx="2419350" cy="339725"/>
          </a:xfrm>
          <a:prstGeom prst="roundRect">
            <a:avLst>
              <a:gd name="adj" fmla="val 16667"/>
            </a:avLst>
          </a:prstGeom>
          <a:noFill/>
          <a:ln w="9525">
            <a:noFill/>
            <a:miter lim="800000"/>
            <a:headEnd/>
            <a:tailEnd/>
          </a:ln>
        </p:spPr>
        <p:txBody>
          <a:bodyPr>
            <a:spAutoFit/>
          </a:bodyPr>
          <a:lstStyle/>
          <a:p>
            <a:pPr algn="ctr"/>
            <a:r>
              <a:rPr lang="es-ES" sz="1400" b="1">
                <a:solidFill>
                  <a:srgbClr val="C00000"/>
                </a:solidFill>
                <a:latin typeface="Verdana" pitchFamily="34" charset="0"/>
              </a:rPr>
              <a:t>Gobierno Central</a:t>
            </a:r>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ITE PLAN ESTACION LUPERON Y CENTRO COMERCIAL.png"/>
          <p:cNvPicPr>
            <a:picLocks noChangeAspect="1"/>
          </p:cNvPicPr>
          <p:nvPr/>
        </p:nvPicPr>
        <p:blipFill>
          <a:blip r:embed="rId2"/>
          <a:srcRect t="8627" r="12222" b="6535"/>
          <a:stretch>
            <a:fillRect/>
          </a:stretch>
        </p:blipFill>
        <p:spPr bwMode="auto">
          <a:xfrm>
            <a:off x="1295400" y="857250"/>
            <a:ext cx="6734175" cy="5029200"/>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a:stCxn id="8" idx="0"/>
          </p:cNvCxnSpPr>
          <p:nvPr/>
        </p:nvCxnSpPr>
        <p:spPr>
          <a:xfrm rot="5400000" flipH="1" flipV="1">
            <a:off x="3028950" y="2819400"/>
            <a:ext cx="533400" cy="17907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0"/>
          </p:cNvCxnSpPr>
          <p:nvPr/>
        </p:nvCxnSpPr>
        <p:spPr>
          <a:xfrm rot="5400000" flipH="1" flipV="1">
            <a:off x="2190750" y="2895600"/>
            <a:ext cx="1295400" cy="8763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0"/>
          </p:cNvCxnSpPr>
          <p:nvPr/>
        </p:nvCxnSpPr>
        <p:spPr>
          <a:xfrm rot="5400000" flipH="1" flipV="1">
            <a:off x="1543050" y="2705100"/>
            <a:ext cx="2133600" cy="4191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1" idx="3"/>
          </p:cNvCxnSpPr>
          <p:nvPr/>
        </p:nvCxnSpPr>
        <p:spPr>
          <a:xfrm flipV="1">
            <a:off x="3200400" y="4591050"/>
            <a:ext cx="2590800" cy="5334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3"/>
          </p:cNvCxnSpPr>
          <p:nvPr/>
        </p:nvCxnSpPr>
        <p:spPr>
          <a:xfrm flipV="1">
            <a:off x="3200400" y="4362450"/>
            <a:ext cx="990600" cy="7620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8" idx="1"/>
          </p:cNvCxnSpPr>
          <p:nvPr/>
        </p:nvCxnSpPr>
        <p:spPr>
          <a:xfrm rot="10800000">
            <a:off x="3962400" y="2914650"/>
            <a:ext cx="2286000" cy="1588"/>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0" idx="1"/>
          </p:cNvCxnSpPr>
          <p:nvPr/>
        </p:nvCxnSpPr>
        <p:spPr>
          <a:xfrm rot="10800000" flipV="1">
            <a:off x="4648200" y="2152650"/>
            <a:ext cx="1524000" cy="76200"/>
          </a:xfrm>
          <a:prstGeom prst="straightConnector1">
            <a:avLst/>
          </a:prstGeom>
          <a:ln w="28575">
            <a:headEnd type="none" w="lg" len="lg"/>
            <a:tailEnd type="triangle"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9" idx="0"/>
          </p:cNvCxnSpPr>
          <p:nvPr/>
        </p:nvCxnSpPr>
        <p:spPr>
          <a:xfrm rot="16200000" flipV="1">
            <a:off x="5734050" y="3962400"/>
            <a:ext cx="1752600" cy="571500"/>
          </a:xfrm>
          <a:prstGeom prst="straightConnector1">
            <a:avLst/>
          </a:prstGeom>
          <a:ln w="28575">
            <a:prstDash val="sysDash"/>
            <a:headEnd type="none" w="lg" len="lg"/>
            <a:tailEnd type="oval" w="lg" len="lg"/>
          </a:ln>
          <a:effectLst>
            <a:outerShdw blurRad="50800" dist="114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600200" y="3981450"/>
            <a:ext cx="1600200" cy="457200"/>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Terminales de Autobuses</a:t>
            </a:r>
          </a:p>
        </p:txBody>
      </p:sp>
      <p:sp>
        <p:nvSpPr>
          <p:cNvPr id="21" name="Rounded Rectangle 20"/>
          <p:cNvSpPr/>
          <p:nvPr/>
        </p:nvSpPr>
        <p:spPr>
          <a:xfrm>
            <a:off x="1600200" y="4895850"/>
            <a:ext cx="1600200" cy="457200"/>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Estacionamientos</a:t>
            </a:r>
          </a:p>
        </p:txBody>
      </p:sp>
      <p:sp>
        <p:nvSpPr>
          <p:cNvPr id="28" name="Rounded Rectangle 27"/>
          <p:cNvSpPr/>
          <p:nvPr/>
        </p:nvSpPr>
        <p:spPr>
          <a:xfrm>
            <a:off x="6248400" y="2686050"/>
            <a:ext cx="1600200" cy="457200"/>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Área Comercial</a:t>
            </a:r>
          </a:p>
        </p:txBody>
      </p:sp>
      <p:sp>
        <p:nvSpPr>
          <p:cNvPr id="30" name="Rounded Rectangle 29"/>
          <p:cNvSpPr/>
          <p:nvPr/>
        </p:nvSpPr>
        <p:spPr>
          <a:xfrm>
            <a:off x="6172200" y="1924050"/>
            <a:ext cx="1600200" cy="457200"/>
          </a:xfrm>
          <a:prstGeom prst="roundRect">
            <a:avLst>
              <a:gd name="adj" fmla="val 47365"/>
            </a:avLst>
          </a:prstGeom>
          <a:gradFill>
            <a:gsLst>
              <a:gs pos="0">
                <a:srgbClr val="8488C4"/>
              </a:gs>
              <a:gs pos="53000">
                <a:srgbClr val="D4DEFF"/>
              </a:gs>
              <a:gs pos="83000">
                <a:srgbClr val="D4DEFF"/>
              </a:gs>
              <a:gs pos="100000">
                <a:srgbClr val="96AB94"/>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Estación de Metro</a:t>
            </a:r>
          </a:p>
        </p:txBody>
      </p:sp>
      <p:sp>
        <p:nvSpPr>
          <p:cNvPr id="39" name="Rounded Rectangle 38"/>
          <p:cNvSpPr/>
          <p:nvPr/>
        </p:nvSpPr>
        <p:spPr>
          <a:xfrm>
            <a:off x="6096000" y="5124450"/>
            <a:ext cx="1600200" cy="457200"/>
          </a:xfrm>
          <a:prstGeom prst="roundRect">
            <a:avLst>
              <a:gd name="adj" fmla="val 47365"/>
            </a:avLst>
          </a:prstGeom>
          <a:gradFill>
            <a:gsLst>
              <a:gs pos="0">
                <a:srgbClr val="03D4A8"/>
              </a:gs>
              <a:gs pos="25000">
                <a:srgbClr val="21D6E0"/>
              </a:gs>
              <a:gs pos="75000">
                <a:srgbClr val="0087E6"/>
              </a:gs>
              <a:gs pos="100000">
                <a:srgbClr val="005CBF"/>
              </a:gs>
            </a:gsLst>
            <a:lin ang="5400000" scaled="0"/>
          </a:gradFill>
          <a:effectLst>
            <a:outerShdw blurRad="762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sz="1100" b="1" dirty="0">
                <a:solidFill>
                  <a:schemeClr val="tx1"/>
                </a:solidFill>
              </a:rPr>
              <a:t>Cocheras Soterradas</a:t>
            </a:r>
          </a:p>
          <a:p>
            <a:pPr algn="ctr" fontAlgn="auto">
              <a:spcBef>
                <a:spcPts val="0"/>
              </a:spcBef>
              <a:spcAft>
                <a:spcPts val="0"/>
              </a:spcAft>
              <a:defRPr/>
            </a:pPr>
            <a:r>
              <a:rPr lang="es-DO" sz="1100" b="1" dirty="0">
                <a:solidFill>
                  <a:schemeClr val="tx1"/>
                </a:solidFill>
              </a:rPr>
              <a:t>de Trenes</a:t>
            </a:r>
          </a:p>
        </p:txBody>
      </p:sp>
      <p:sp>
        <p:nvSpPr>
          <p:cNvPr id="20" name="Rounded Rectangle 19"/>
          <p:cNvSpPr/>
          <p:nvPr/>
        </p:nvSpPr>
        <p:spPr>
          <a:xfrm>
            <a:off x="685800" y="457200"/>
            <a:ext cx="7772400" cy="60960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b="1" dirty="0">
                <a:solidFill>
                  <a:schemeClr val="dk1"/>
                </a:solidFill>
                <a:effectLst>
                  <a:outerShdw blurRad="38100" dist="38100" dir="2700000" algn="tl">
                    <a:srgbClr val="C0C0C0"/>
                  </a:outerShdw>
                </a:effectLst>
                <a:latin typeface="Arial Unicode MS" pitchFamily="34" charset="-128"/>
              </a:rPr>
              <a:t>ESTACION DE INTERCONECCION LUPERON,</a:t>
            </a:r>
          </a:p>
          <a:p>
            <a:pPr algn="ctr" fontAlgn="auto">
              <a:spcBef>
                <a:spcPts val="0"/>
              </a:spcBef>
              <a:spcAft>
                <a:spcPts val="0"/>
              </a:spcAft>
              <a:defRPr/>
            </a:pPr>
            <a:r>
              <a:rPr lang="es-DO" b="1" dirty="0">
                <a:solidFill>
                  <a:schemeClr val="dk1"/>
                </a:solidFill>
                <a:effectLst>
                  <a:outerShdw blurRad="38100" dist="38100" dir="2700000" algn="tl">
                    <a:srgbClr val="C0C0C0"/>
                  </a:outerShdw>
                </a:effectLst>
                <a:latin typeface="Arial Unicode MS" pitchFamily="34" charset="-128"/>
              </a:rPr>
              <a:t>SANTO DOMINGO, DN</a:t>
            </a:r>
            <a:endParaRPr lang="en-US" b="1" dirty="0">
              <a:solidFill>
                <a:schemeClr val="dk1"/>
              </a:solidFill>
              <a:effectLst>
                <a:outerShdw blurRad="38100" dist="38100" dir="2700000" algn="tl">
                  <a:srgbClr val="C0C0C0"/>
                </a:outerShdw>
              </a:effectLst>
              <a:latin typeface="Arial Unicode MS" pitchFamily="34" charset="-128"/>
            </a:endParaRPr>
          </a:p>
        </p:txBody>
      </p:sp>
      <p:sp>
        <p:nvSpPr>
          <p:cNvPr id="23" name="34 Rectángulo redondeado"/>
          <p:cNvSpPr/>
          <p:nvPr/>
        </p:nvSpPr>
        <p:spPr>
          <a:xfrm>
            <a:off x="152400" y="6324600"/>
            <a:ext cx="4800600" cy="609600"/>
          </a:xfrm>
          <a:prstGeom prst="rect">
            <a:avLst/>
          </a:prstGeom>
          <a:noFill/>
          <a:ln>
            <a:noFill/>
          </a:ln>
          <a:effectLst>
            <a:outerShdw blurRad="50800" dist="38100" algn="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en-US" b="1" dirty="0">
                <a:solidFill>
                  <a:srgbClr val="C00000"/>
                </a:solidFill>
                <a:latin typeface="Arial Unicode MS" pitchFamily="34" charset="-128"/>
                <a:ea typeface="Arial Unicode MS" pitchFamily="34" charset="-128"/>
                <a:cs typeface="Arial Unicode MS" pitchFamily="34" charset="-128"/>
              </a:rPr>
              <a:t>LINEA  II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right)">
                                      <p:cBhvr>
                                        <p:cTn id="13" dur="500"/>
                                        <p:tgtEl>
                                          <p:spTgt spid="34"/>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2000"/>
                            </p:stCondLst>
                            <p:childTnLst>
                              <p:par>
                                <p:cTn id="25" presetID="53"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2500"/>
                            </p:stCondLst>
                            <p:childTnLst>
                              <p:par>
                                <p:cTn id="31" presetID="2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par>
                          <p:cTn id="34" fill="hold">
                            <p:stCondLst>
                              <p:cond delay="3000"/>
                            </p:stCondLst>
                            <p:childTnLst>
                              <p:par>
                                <p:cTn id="35" presetID="2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par>
                          <p:cTn id="42" fill="hold">
                            <p:stCondLst>
                              <p:cond delay="4000"/>
                            </p:stCondLst>
                            <p:childTnLst>
                              <p:par>
                                <p:cTn id="43" presetID="53"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childTnLst>
                          </p:cTn>
                        </p:par>
                        <p:par>
                          <p:cTn id="48" fill="hold">
                            <p:stCondLst>
                              <p:cond delay="4500"/>
                            </p:stCondLst>
                            <p:childTnLst>
                              <p:par>
                                <p:cTn id="49" presetID="22" presetClass="entr" presetSubtype="8"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childTnLst>
                          </p:cTn>
                        </p:par>
                        <p:par>
                          <p:cTn id="52" fill="hold">
                            <p:stCondLst>
                              <p:cond delay="5000"/>
                            </p:stCondLst>
                            <p:childTnLst>
                              <p:par>
                                <p:cTn id="53" presetID="22" presetClass="entr" presetSubtype="8"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par>
                          <p:cTn id="56" fill="hold">
                            <p:stCondLst>
                              <p:cond delay="5500"/>
                            </p:stCondLst>
                            <p:childTnLst>
                              <p:par>
                                <p:cTn id="57" presetID="53" presetClass="entr" presetSubtype="0"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500" fill="hold"/>
                                        <p:tgtEl>
                                          <p:spTgt spid="39"/>
                                        </p:tgtEl>
                                        <p:attrNameLst>
                                          <p:attrName>ppt_w</p:attrName>
                                        </p:attrNameLst>
                                      </p:cBhvr>
                                      <p:tavLst>
                                        <p:tav tm="0">
                                          <p:val>
                                            <p:fltVal val="0"/>
                                          </p:val>
                                        </p:tav>
                                        <p:tav tm="100000">
                                          <p:val>
                                            <p:strVal val="#ppt_w"/>
                                          </p:val>
                                        </p:tav>
                                      </p:tavLst>
                                    </p:anim>
                                    <p:anim calcmode="lin" valueType="num">
                                      <p:cBhvr>
                                        <p:cTn id="60" dur="500" fill="hold"/>
                                        <p:tgtEl>
                                          <p:spTgt spid="39"/>
                                        </p:tgtEl>
                                        <p:attrNameLst>
                                          <p:attrName>ppt_h</p:attrName>
                                        </p:attrNameLst>
                                      </p:cBhvr>
                                      <p:tavLst>
                                        <p:tav tm="0">
                                          <p:val>
                                            <p:fltVal val="0"/>
                                          </p:val>
                                        </p:tav>
                                        <p:tav tm="100000">
                                          <p:val>
                                            <p:strVal val="#ppt_h"/>
                                          </p:val>
                                        </p:tav>
                                      </p:tavLst>
                                    </p:anim>
                                    <p:animEffect transition="in" filter="fade">
                                      <p:cBhvr>
                                        <p:cTn id="61" dur="500"/>
                                        <p:tgtEl>
                                          <p:spTgt spid="39"/>
                                        </p:tgtEl>
                                      </p:cBhvr>
                                    </p:animEffect>
                                  </p:childTnLst>
                                </p:cTn>
                              </p:par>
                            </p:childTnLst>
                          </p:cTn>
                        </p:par>
                        <p:par>
                          <p:cTn id="62" fill="hold">
                            <p:stCondLst>
                              <p:cond delay="6000"/>
                            </p:stCondLst>
                            <p:childTnLst>
                              <p:par>
                                <p:cTn id="63" presetID="22" presetClass="entr" presetSubtype="4" fill="hold"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8" grpId="0" animBg="1"/>
      <p:bldP spid="30"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7250" y="1943100"/>
            <a:ext cx="7429500" cy="2936875"/>
          </a:xfrm>
          <a:prstGeom prst="roundRect">
            <a:avLst>
              <a:gd name="adj" fmla="val 21217"/>
            </a:avLst>
          </a:prstGeom>
          <a:solidFill>
            <a:schemeClr val="accent3">
              <a:lumMod val="75000"/>
            </a:schemeClr>
          </a:solidFill>
        </p:spPr>
        <p:txBody>
          <a:bodyPr>
            <a:spAutoFit/>
          </a:bodyPr>
          <a:lstStyle/>
          <a:p>
            <a:pPr algn="just" fontAlgn="auto">
              <a:spcBef>
                <a:spcPts val="0"/>
              </a:spcBef>
              <a:spcAft>
                <a:spcPts val="0"/>
              </a:spcAft>
              <a:defRPr/>
            </a:pPr>
            <a:r>
              <a:rPr lang="es-DO" b="1" dirty="0">
                <a:solidFill>
                  <a:schemeClr val="bg1"/>
                </a:solidFill>
                <a:latin typeface="+mn-lt"/>
              </a:rPr>
              <a:t>Debido al crecimiento exponencial de la población y áreas físicas de Santo Domingo, donde habita aproximadamente el  40% de la población de la República Dominicana, los legisladores nacionales se han visto en el desafío de sub-dividir a Santo Domingo en tres provincias y un Distrito Nacional. Esas circunstancias, ha hecho  cuatro territorios diferentes, con sus diferentes alcaldes, delimitaciones territoriales y reglas , que naturalmente, han rozado con la Red Maestra Ferroviaria de la Provincia De Santo Domingo  y de alguna manera, tendremos que alinearnos con los criterios de su planificación territorial.</a:t>
            </a:r>
          </a:p>
        </p:txBody>
      </p:sp>
      <p:sp>
        <p:nvSpPr>
          <p:cNvPr id="5" name="Rounded Rectangle 4"/>
          <p:cNvSpPr/>
          <p:nvPr/>
        </p:nvSpPr>
        <p:spPr>
          <a:xfrm>
            <a:off x="411163" y="1489075"/>
            <a:ext cx="7732712" cy="428625"/>
          </a:xfrm>
          <a:prstGeom prst="roundRect">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DO" sz="2400" b="1" dirty="0">
                <a:solidFill>
                  <a:schemeClr val="dk1"/>
                </a:solidFill>
                <a:effectLst>
                  <a:outerShdw blurRad="38100" dist="38100" dir="2700000" algn="tl">
                    <a:srgbClr val="C0C0C0"/>
                  </a:outerShdw>
                </a:effectLst>
                <a:latin typeface="Arial Unicode MS" pitchFamily="34" charset="-128"/>
              </a:rPr>
              <a:t>SINTESIS</a:t>
            </a:r>
            <a:endParaRPr lang="en-US" sz="2400" b="1" dirty="0">
              <a:solidFill>
                <a:schemeClr val="dk1"/>
              </a:solidFill>
              <a:effectLst>
                <a:outerShdw blurRad="38100" dist="38100" dir="2700000" algn="tl">
                  <a:srgbClr val="C0C0C0"/>
                </a:outerShdw>
              </a:effectLst>
              <a:latin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47800"/>
            <a:ext cx="9144000" cy="4114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4" name="Rectangle 3"/>
          <p:cNvSpPr/>
          <p:nvPr/>
        </p:nvSpPr>
        <p:spPr>
          <a:xfrm>
            <a:off x="357158" y="2967335"/>
            <a:ext cx="8453084" cy="923330"/>
          </a:xfrm>
          <a:prstGeom prst="rect">
            <a:avLst/>
          </a:prstGeom>
          <a:noFill/>
        </p:spPr>
        <p:txBody>
          <a:bodyPr wrap="none">
            <a:spAutoFit/>
          </a:bodyPr>
          <a:lstStyle/>
          <a:p>
            <a:pPr algn="ctr" fontAlgn="auto">
              <a:spcBef>
                <a:spcPts val="0"/>
              </a:spcBef>
              <a:spcAft>
                <a:spcPts val="0"/>
              </a:spcAft>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¡GRACIAS POR SU ATENCION!</a:t>
            </a:r>
          </a:p>
        </p:txBody>
      </p:sp>
    </p:spTree>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47800"/>
            <a:ext cx="9144000" cy="4114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pic>
        <p:nvPicPr>
          <p:cNvPr id="5" name="13 Imagen" descr="SDMsubwayLogo copy.png"/>
          <p:cNvPicPr>
            <a:picLocks noChangeAspect="1"/>
          </p:cNvPicPr>
          <p:nvPr/>
        </p:nvPicPr>
        <p:blipFill>
          <a:blip r:embed="rId2"/>
          <a:stretch>
            <a:fillRect/>
          </a:stretch>
        </p:blipFill>
        <p:spPr>
          <a:xfrm>
            <a:off x="3429000" y="1711325"/>
            <a:ext cx="2286000" cy="3435350"/>
          </a:xfrm>
          <a:prstGeom prst="rect">
            <a:avLst/>
          </a:prstGeom>
          <a:effectLst>
            <a:outerShdw blurRad="50800" dist="38100" dir="2700000" algn="tl" rotWithShape="0">
              <a:prstClr val="black">
                <a:alpha val="40000"/>
              </a:prst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4"/>
          <p:cNvSpPr txBox="1">
            <a:spLocks noChangeArrowheads="1"/>
          </p:cNvSpPr>
          <p:nvPr/>
        </p:nvSpPr>
        <p:spPr bwMode="auto">
          <a:xfrm>
            <a:off x="4643438" y="3643313"/>
            <a:ext cx="3786187" cy="2308225"/>
          </a:xfrm>
          <a:prstGeom prst="rect">
            <a:avLst/>
          </a:prstGeom>
          <a:noFill/>
          <a:ln w="9525">
            <a:noFill/>
            <a:miter lim="800000"/>
            <a:headEnd/>
            <a:tailEnd/>
          </a:ln>
        </p:spPr>
        <p:txBody>
          <a:bodyPr>
            <a:spAutoFit/>
          </a:bodyPr>
          <a:lstStyle/>
          <a:p>
            <a:pPr algn="just"/>
            <a:r>
              <a:rPr lang="es-DO">
                <a:solidFill>
                  <a:srgbClr val="333333"/>
                </a:solidFill>
                <a:latin typeface="Calibri" pitchFamily="34" charset="0"/>
              </a:rPr>
              <a:t>Las organizaciones del Transporte Público tienen como misión la generación de servicios de calidad y excelencia  que redunden en beneficios para la ciudadanía en general y acorde con la planificación del territorio y armonía con los espacios destinados a usar.</a:t>
            </a:r>
          </a:p>
        </p:txBody>
      </p:sp>
      <p:pic>
        <p:nvPicPr>
          <p:cNvPr id="4" name="Picture 3" descr="http://www.panoramadiario.com/uploads/pics/omsa_02.jpg"/>
          <p:cNvPicPr>
            <a:picLocks noChangeAspect="1" noChangeArrowheads="1"/>
          </p:cNvPicPr>
          <p:nvPr/>
        </p:nvPicPr>
        <p:blipFill>
          <a:blip r:embed="rId3"/>
          <a:srcRect/>
          <a:stretch>
            <a:fillRect/>
          </a:stretch>
        </p:blipFill>
        <p:spPr bwMode="auto">
          <a:xfrm>
            <a:off x="785813" y="928688"/>
            <a:ext cx="3422650" cy="2339975"/>
          </a:xfrm>
          <a:prstGeom prst="rect">
            <a:avLst/>
          </a:prstGeom>
          <a:noFill/>
          <a:ln w="28575">
            <a:solidFill>
              <a:schemeClr val="accent3">
                <a:lumMod val="40000"/>
                <a:lumOff val="60000"/>
              </a:schemeClr>
            </a:solidFill>
          </a:ln>
          <a:effectLst>
            <a:outerShdw blurRad="50800" dist="38100" dir="5400000" algn="t" rotWithShape="0">
              <a:prstClr val="black">
                <a:alpha val="40000"/>
              </a:prstClr>
            </a:outerShdw>
          </a:effectLst>
        </p:spPr>
      </p:pic>
      <p:pic>
        <p:nvPicPr>
          <p:cNvPr id="9" name="Picture 2" descr="C:\Documents and Settings\opret\Escritorio\ima\Libro del Metro en baja res_Page_017_Image_0001.jpg"/>
          <p:cNvPicPr>
            <a:picLocks noChangeAspect="1" noChangeArrowheads="1"/>
          </p:cNvPicPr>
          <p:nvPr/>
        </p:nvPicPr>
        <p:blipFill>
          <a:blip r:embed="rId4"/>
          <a:srcRect/>
          <a:stretch>
            <a:fillRect/>
          </a:stretch>
        </p:blipFill>
        <p:spPr bwMode="auto">
          <a:xfrm>
            <a:off x="785813" y="3560763"/>
            <a:ext cx="3429000" cy="2439987"/>
          </a:xfrm>
          <a:prstGeom prst="rect">
            <a:avLst/>
          </a:prstGeom>
          <a:noFill/>
          <a:ln w="28575">
            <a:solidFill>
              <a:schemeClr val="accent3">
                <a:lumMod val="40000"/>
                <a:lumOff val="60000"/>
              </a:schemeClr>
            </a:solidFill>
          </a:ln>
          <a:effectLst>
            <a:outerShdw blurRad="50800" dist="38100" dir="5400000" algn="t" rotWithShape="0">
              <a:prstClr val="black">
                <a:alpha val="40000"/>
              </a:prstClr>
            </a:outerShdw>
          </a:effectLst>
        </p:spPr>
      </p:pic>
      <p:pic>
        <p:nvPicPr>
          <p:cNvPr id="37890" name="Picture 2" descr="ImageShack, share photos of ciudad de santo domingo, ciudad santo domingo, fotos de santo domingo, historia de la universidad ufhec, share pictures of ciudad de santo domingo, ciudad santo domingo, fotos de santo domingo, historia de la universidad ufhec, share video of ciudad de santo domingo, ciudad santo domingo, fotos de santo domingo, historia de la universidad ufhec, free image hosting, free video hosting, image hosting, video hosting."/>
          <p:cNvPicPr>
            <a:picLocks noChangeAspect="1" noChangeArrowheads="1"/>
          </p:cNvPicPr>
          <p:nvPr/>
        </p:nvPicPr>
        <p:blipFill>
          <a:blip r:embed="rId5"/>
          <a:srcRect/>
          <a:stretch>
            <a:fillRect/>
          </a:stretch>
        </p:blipFill>
        <p:spPr bwMode="auto">
          <a:xfrm>
            <a:off x="4572000" y="928688"/>
            <a:ext cx="3357563" cy="2317750"/>
          </a:xfrm>
          <a:prstGeom prst="rect">
            <a:avLst/>
          </a:prstGeom>
          <a:noFill/>
          <a:ln w="28575">
            <a:solidFill>
              <a:schemeClr val="accent3">
                <a:lumMod val="40000"/>
                <a:lumOff val="60000"/>
              </a:schemeClr>
            </a:solidFill>
          </a:ln>
          <a:effectLst>
            <a:outerShdw blurRad="50800" dist="38100" dir="5400000" algn="t"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500063" y="633413"/>
            <a:ext cx="3857625" cy="2652712"/>
          </a:xfrm>
          <a:prstGeom prst="rect">
            <a:avLst/>
          </a:prstGeom>
          <a:noFill/>
          <a:ln w="9525">
            <a:noFill/>
            <a:miter lim="800000"/>
            <a:headEnd/>
            <a:tailEnd/>
          </a:ln>
          <a:effectLst>
            <a:outerShdw blurRad="50800" dist="38100" dir="5400000" algn="t" rotWithShape="0">
              <a:prstClr val="black">
                <a:alpha val="40000"/>
              </a:prstClr>
            </a:outerShdw>
          </a:effectLst>
        </p:spPr>
      </p:pic>
      <p:pic>
        <p:nvPicPr>
          <p:cNvPr id="1028" name="Picture 4"/>
          <p:cNvPicPr>
            <a:picLocks noChangeAspect="1" noChangeArrowheads="1"/>
          </p:cNvPicPr>
          <p:nvPr/>
        </p:nvPicPr>
        <p:blipFill>
          <a:blip r:embed="rId4"/>
          <a:srcRect/>
          <a:stretch>
            <a:fillRect/>
          </a:stretch>
        </p:blipFill>
        <p:spPr bwMode="auto">
          <a:xfrm>
            <a:off x="571500" y="3429000"/>
            <a:ext cx="3857625" cy="2868613"/>
          </a:xfrm>
          <a:prstGeom prst="rect">
            <a:avLst/>
          </a:prstGeom>
          <a:noFill/>
          <a:ln w="9525">
            <a:noFill/>
            <a:miter lim="800000"/>
            <a:headEnd/>
            <a:tailEnd/>
          </a:ln>
          <a:effectLst>
            <a:outerShdw blurRad="50800" dist="38100" dir="5400000" algn="t" rotWithShape="0">
              <a:prstClr val="black">
                <a:alpha val="40000"/>
              </a:prstClr>
            </a:outerShdw>
          </a:effectLst>
        </p:spPr>
      </p:pic>
      <p:grpSp>
        <p:nvGrpSpPr>
          <p:cNvPr id="19459" name="Group 14"/>
          <p:cNvGrpSpPr>
            <a:grpSpLocks/>
          </p:cNvGrpSpPr>
          <p:nvPr/>
        </p:nvGrpSpPr>
        <p:grpSpPr bwMode="auto">
          <a:xfrm>
            <a:off x="4643438" y="687388"/>
            <a:ext cx="3822700" cy="2527300"/>
            <a:chOff x="4643438" y="428604"/>
            <a:chExt cx="3821994" cy="2527426"/>
          </a:xfrm>
        </p:grpSpPr>
        <p:pic>
          <p:nvPicPr>
            <p:cNvPr id="1026" name="Picture 2"/>
            <p:cNvPicPr>
              <a:picLocks noChangeAspect="1" noChangeArrowheads="1"/>
            </p:cNvPicPr>
            <p:nvPr/>
          </p:nvPicPr>
          <p:blipFill>
            <a:blip r:embed="rId5">
              <a:duotone>
                <a:schemeClr val="accent4">
                  <a:shade val="45000"/>
                  <a:satMod val="135000"/>
                </a:schemeClr>
                <a:prstClr val="white"/>
              </a:duotone>
            </a:blip>
            <a:srcRect t="1627" r="3124" b="14996"/>
            <a:stretch>
              <a:fillRect/>
            </a:stretch>
          </p:blipFill>
          <p:spPr bwMode="auto">
            <a:xfrm>
              <a:off x="4643438" y="428604"/>
              <a:ext cx="3821994" cy="2527426"/>
            </a:xfrm>
            <a:prstGeom prst="rect">
              <a:avLst/>
            </a:prstGeom>
            <a:noFill/>
            <a:ln w="9525">
              <a:noFill/>
              <a:miter lim="800000"/>
              <a:headEnd/>
              <a:tailEnd/>
            </a:ln>
            <a:effectLst/>
          </p:spPr>
        </p:pic>
        <p:sp>
          <p:nvSpPr>
            <p:cNvPr id="14" name="Freeform 13"/>
            <p:cNvSpPr/>
            <p:nvPr/>
          </p:nvSpPr>
          <p:spPr>
            <a:xfrm>
              <a:off x="6495708" y="1214455"/>
              <a:ext cx="222209" cy="909683"/>
            </a:xfrm>
            <a:custGeom>
              <a:avLst/>
              <a:gdLst>
                <a:gd name="connsiteX0" fmla="*/ 4970 w 221815"/>
                <a:gd name="connsiteY0" fmla="*/ 909637 h 909637"/>
                <a:gd name="connsiteX1" fmla="*/ 207 w 221815"/>
                <a:gd name="connsiteY1" fmla="*/ 866775 h 909637"/>
                <a:gd name="connsiteX2" fmla="*/ 4970 w 221815"/>
                <a:gd name="connsiteY2" fmla="*/ 847725 h 909637"/>
                <a:gd name="connsiteX3" fmla="*/ 33545 w 221815"/>
                <a:gd name="connsiteY3" fmla="*/ 838200 h 909637"/>
                <a:gd name="connsiteX4" fmla="*/ 62120 w 221815"/>
                <a:gd name="connsiteY4" fmla="*/ 823912 h 909637"/>
                <a:gd name="connsiteX5" fmla="*/ 76407 w 221815"/>
                <a:gd name="connsiteY5" fmla="*/ 333375 h 909637"/>
                <a:gd name="connsiteX6" fmla="*/ 100220 w 221815"/>
                <a:gd name="connsiteY6" fmla="*/ 309562 h 909637"/>
                <a:gd name="connsiteX7" fmla="*/ 104982 w 221815"/>
                <a:gd name="connsiteY7" fmla="*/ 295275 h 909637"/>
                <a:gd name="connsiteX8" fmla="*/ 133557 w 221815"/>
                <a:gd name="connsiteY8" fmla="*/ 276225 h 909637"/>
                <a:gd name="connsiteX9" fmla="*/ 147845 w 221815"/>
                <a:gd name="connsiteY9" fmla="*/ 0 h 9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815" h="909637">
                  <a:moveTo>
                    <a:pt x="4970" y="909637"/>
                  </a:moveTo>
                  <a:cubicBezTo>
                    <a:pt x="3382" y="895350"/>
                    <a:pt x="207" y="881150"/>
                    <a:pt x="207" y="866775"/>
                  </a:cubicBezTo>
                  <a:cubicBezTo>
                    <a:pt x="207" y="860230"/>
                    <a:pt x="0" y="851985"/>
                    <a:pt x="4970" y="847725"/>
                  </a:cubicBezTo>
                  <a:cubicBezTo>
                    <a:pt x="12593" y="841191"/>
                    <a:pt x="24020" y="841375"/>
                    <a:pt x="33545" y="838200"/>
                  </a:cubicBezTo>
                  <a:cubicBezTo>
                    <a:pt x="53260" y="831628"/>
                    <a:pt x="43657" y="836220"/>
                    <a:pt x="62120" y="823912"/>
                  </a:cubicBezTo>
                  <a:cubicBezTo>
                    <a:pt x="160058" y="677011"/>
                    <a:pt x="61948" y="829807"/>
                    <a:pt x="76407" y="333375"/>
                  </a:cubicBezTo>
                  <a:cubicBezTo>
                    <a:pt x="76721" y="322581"/>
                    <a:pt x="93555" y="314005"/>
                    <a:pt x="100220" y="309562"/>
                  </a:cubicBezTo>
                  <a:cubicBezTo>
                    <a:pt x="101807" y="304800"/>
                    <a:pt x="101432" y="298825"/>
                    <a:pt x="104982" y="295275"/>
                  </a:cubicBezTo>
                  <a:cubicBezTo>
                    <a:pt x="113077" y="287180"/>
                    <a:pt x="124032" y="282575"/>
                    <a:pt x="133557" y="276225"/>
                  </a:cubicBezTo>
                  <a:cubicBezTo>
                    <a:pt x="221815" y="217387"/>
                    <a:pt x="147845" y="272445"/>
                    <a:pt x="147845" y="0"/>
                  </a:cubicBezTo>
                </a:path>
              </a:pathLst>
            </a:cu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DO" dirty="0">
                <a:solidFill>
                  <a:srgbClr val="FF0000"/>
                </a:solidFill>
              </a:endParaRPr>
            </a:p>
          </p:txBody>
        </p:sp>
      </p:grpSp>
      <p:sp>
        <p:nvSpPr>
          <p:cNvPr id="19460" name="Text Box 4"/>
          <p:cNvSpPr txBox="1">
            <a:spLocks noChangeArrowheads="1"/>
          </p:cNvSpPr>
          <p:nvPr/>
        </p:nvSpPr>
        <p:spPr bwMode="auto">
          <a:xfrm>
            <a:off x="4643438" y="3500438"/>
            <a:ext cx="4071937" cy="2308225"/>
          </a:xfrm>
          <a:prstGeom prst="rect">
            <a:avLst/>
          </a:prstGeom>
          <a:noFill/>
          <a:ln w="9525">
            <a:noFill/>
            <a:miter lim="800000"/>
            <a:headEnd/>
            <a:tailEnd/>
          </a:ln>
        </p:spPr>
        <p:txBody>
          <a:bodyPr>
            <a:spAutoFit/>
          </a:bodyPr>
          <a:lstStyle/>
          <a:p>
            <a:pPr algn="just"/>
            <a:r>
              <a:rPr lang="es-DO">
                <a:solidFill>
                  <a:srgbClr val="333333"/>
                </a:solidFill>
                <a:latin typeface="Calibri" pitchFamily="34" charset="0"/>
              </a:rPr>
              <a:t>Con los nuevos planes del Gobierno Municipal, de planificación territorial, los reforzamientos y adaptaciones, replanteamientos de la ciudad de Santo Domingo han tenido que ser en base a los servicios de transporte y facilidades de las líneas y proyecciones del plan maestro de transporte masivo rápido.</a:t>
            </a:r>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57250"/>
            <a:ext cx="9144000" cy="50720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21506" name="Text Box 4"/>
          <p:cNvSpPr txBox="1">
            <a:spLocks noChangeArrowheads="1"/>
          </p:cNvSpPr>
          <p:nvPr/>
        </p:nvSpPr>
        <p:spPr bwMode="auto">
          <a:xfrm>
            <a:off x="5527675" y="1417638"/>
            <a:ext cx="3214688" cy="3970337"/>
          </a:xfrm>
          <a:prstGeom prst="rect">
            <a:avLst/>
          </a:prstGeom>
          <a:noFill/>
          <a:ln w="9525">
            <a:noFill/>
            <a:miter lim="800000"/>
            <a:headEnd/>
            <a:tailEnd/>
          </a:ln>
        </p:spPr>
        <p:txBody>
          <a:bodyPr>
            <a:spAutoFit/>
          </a:bodyPr>
          <a:lstStyle/>
          <a:p>
            <a:pPr algn="just"/>
            <a:r>
              <a:rPr lang="es-DO">
                <a:solidFill>
                  <a:srgbClr val="333333"/>
                </a:solidFill>
                <a:latin typeface="Calibri" pitchFamily="34" charset="0"/>
              </a:rPr>
              <a:t>Bajo esta premisa, la Dirección Ejecutiva de la OPRET en interés de armonizar los procesos que ejecuta, y a fin de mejorar sus aportes a los municipios ha iniciado unos acuerdos, cuya finalidad  principal es adaptar nuestras necesidades con los criterios de planificación del territorio y definir normas y procedimientos para la ejecución de sus funciones, acorde con las disposiciones territoriales de los municipios.</a:t>
            </a:r>
          </a:p>
        </p:txBody>
      </p:sp>
      <p:pic>
        <p:nvPicPr>
          <p:cNvPr id="21507" name="Picture 2"/>
          <p:cNvPicPr>
            <a:picLocks noChangeAspect="1" noChangeArrowheads="1"/>
          </p:cNvPicPr>
          <p:nvPr/>
        </p:nvPicPr>
        <p:blipFill>
          <a:blip r:embed="rId3"/>
          <a:srcRect/>
          <a:stretch>
            <a:fillRect/>
          </a:stretch>
        </p:blipFill>
        <p:spPr bwMode="auto">
          <a:xfrm>
            <a:off x="395288" y="1368425"/>
            <a:ext cx="4819650" cy="1846263"/>
          </a:xfrm>
          <a:prstGeom prst="rect">
            <a:avLst/>
          </a:prstGeom>
          <a:noFill/>
          <a:ln w="9525">
            <a:noFill/>
            <a:miter lim="800000"/>
            <a:headEnd/>
            <a:tailEnd/>
          </a:ln>
        </p:spPr>
      </p:pic>
      <p:pic>
        <p:nvPicPr>
          <p:cNvPr id="21508" name="Picture 3"/>
          <p:cNvPicPr>
            <a:picLocks noChangeAspect="1" noChangeArrowheads="1"/>
          </p:cNvPicPr>
          <p:nvPr/>
        </p:nvPicPr>
        <p:blipFill>
          <a:blip r:embed="rId4"/>
          <a:srcRect/>
          <a:stretch>
            <a:fillRect/>
          </a:stretch>
        </p:blipFill>
        <p:spPr bwMode="auto">
          <a:xfrm>
            <a:off x="395288" y="3286125"/>
            <a:ext cx="4786312" cy="20732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3057525" y="0"/>
            <a:ext cx="3357563"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a:p>
        </p:txBody>
      </p:sp>
      <p:sp>
        <p:nvSpPr>
          <p:cNvPr id="2" name="Oval 1"/>
          <p:cNvSpPr/>
          <p:nvPr/>
        </p:nvSpPr>
        <p:spPr>
          <a:xfrm>
            <a:off x="7143750" y="0"/>
            <a:ext cx="2000250" cy="2000250"/>
          </a:xfrm>
          <a:prstGeom prst="ellipse">
            <a:avLst/>
          </a:prstGeom>
          <a:solidFill>
            <a:schemeClr val="accent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b="1" dirty="0">
                <a:solidFill>
                  <a:schemeClr val="tx2">
                    <a:lumMod val="50000"/>
                  </a:schemeClr>
                </a:solidFill>
              </a:rPr>
              <a:t>SOCIAL</a:t>
            </a:r>
            <a:endParaRPr lang="es-DO" sz="2400" b="1" dirty="0">
              <a:solidFill>
                <a:schemeClr val="tx2">
                  <a:lumMod val="50000"/>
                </a:schemeClr>
              </a:solidFill>
            </a:endParaRPr>
          </a:p>
        </p:txBody>
      </p:sp>
      <p:sp>
        <p:nvSpPr>
          <p:cNvPr id="4" name="Oval 3"/>
          <p:cNvSpPr/>
          <p:nvPr/>
        </p:nvSpPr>
        <p:spPr>
          <a:xfrm>
            <a:off x="7143750" y="1643063"/>
            <a:ext cx="2000250" cy="2000250"/>
          </a:xfrm>
          <a:prstGeom prst="ellipse">
            <a:avLst/>
          </a:prstGeom>
          <a:solidFill>
            <a:schemeClr val="accent5">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b="1" dirty="0">
                <a:solidFill>
                  <a:schemeClr val="tx2">
                    <a:lumMod val="50000"/>
                  </a:schemeClr>
                </a:solidFill>
              </a:rPr>
              <a:t>ECONOMICO</a:t>
            </a:r>
          </a:p>
        </p:txBody>
      </p:sp>
      <p:sp>
        <p:nvSpPr>
          <p:cNvPr id="5" name="Oval 4"/>
          <p:cNvSpPr/>
          <p:nvPr/>
        </p:nvSpPr>
        <p:spPr>
          <a:xfrm>
            <a:off x="7143750" y="3214688"/>
            <a:ext cx="2000250" cy="2000250"/>
          </a:xfrm>
          <a:prstGeom prst="ellipse">
            <a:avLst/>
          </a:prstGeom>
          <a:solidFill>
            <a:schemeClr val="accent3">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b="1" dirty="0">
                <a:solidFill>
                  <a:schemeClr val="tx2">
                    <a:lumMod val="50000"/>
                  </a:schemeClr>
                </a:solidFill>
              </a:rPr>
              <a:t>ECOLOGICO</a:t>
            </a:r>
          </a:p>
        </p:txBody>
      </p:sp>
      <p:sp>
        <p:nvSpPr>
          <p:cNvPr id="6" name="Oval 5"/>
          <p:cNvSpPr/>
          <p:nvPr/>
        </p:nvSpPr>
        <p:spPr>
          <a:xfrm>
            <a:off x="7143750" y="4857750"/>
            <a:ext cx="2000250" cy="2000250"/>
          </a:xfrm>
          <a:prstGeom prst="ellipse">
            <a:avLst/>
          </a:pr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DO" b="1" dirty="0">
                <a:solidFill>
                  <a:schemeClr val="tx2">
                    <a:lumMod val="50000"/>
                  </a:schemeClr>
                </a:solidFill>
              </a:rPr>
              <a:t>URBANO</a:t>
            </a:r>
          </a:p>
        </p:txBody>
      </p:sp>
      <p:sp>
        <p:nvSpPr>
          <p:cNvPr id="23559" name="TextBox 6"/>
          <p:cNvSpPr txBox="1">
            <a:spLocks noChangeArrowheads="1"/>
          </p:cNvSpPr>
          <p:nvPr/>
        </p:nvSpPr>
        <p:spPr bwMode="auto">
          <a:xfrm>
            <a:off x="3143250" y="1176338"/>
            <a:ext cx="3214688" cy="1323975"/>
          </a:xfrm>
          <a:prstGeom prst="rect">
            <a:avLst/>
          </a:prstGeom>
          <a:noFill/>
          <a:ln w="9525">
            <a:noFill/>
            <a:miter lim="800000"/>
            <a:headEnd/>
            <a:tailEnd/>
          </a:ln>
        </p:spPr>
        <p:txBody>
          <a:bodyPr>
            <a:spAutoFit/>
          </a:bodyPr>
          <a:lstStyle/>
          <a:p>
            <a:pPr algn="just"/>
            <a:r>
              <a:rPr lang="es-DO" sz="1600" b="1">
                <a:solidFill>
                  <a:schemeClr val="bg1"/>
                </a:solidFill>
                <a:latin typeface="Calibri" pitchFamily="34" charset="0"/>
              </a:rPr>
              <a:t>Mejorar la calidad de vida de la población, proporcionando una mayor accesibilidad a los servicios y fuentes de empleo, y una mejor y más segura movilidad.</a:t>
            </a:r>
          </a:p>
        </p:txBody>
      </p:sp>
      <p:sp>
        <p:nvSpPr>
          <p:cNvPr id="23560" name="TextBox 7"/>
          <p:cNvSpPr txBox="1">
            <a:spLocks noChangeArrowheads="1"/>
          </p:cNvSpPr>
          <p:nvPr/>
        </p:nvSpPr>
        <p:spPr bwMode="auto">
          <a:xfrm>
            <a:off x="3143250" y="2813050"/>
            <a:ext cx="3214688" cy="830263"/>
          </a:xfrm>
          <a:prstGeom prst="rect">
            <a:avLst/>
          </a:prstGeom>
          <a:noFill/>
          <a:ln w="9525">
            <a:noFill/>
            <a:miter lim="800000"/>
            <a:headEnd/>
            <a:tailEnd/>
          </a:ln>
        </p:spPr>
        <p:txBody>
          <a:bodyPr>
            <a:spAutoFit/>
          </a:bodyPr>
          <a:lstStyle/>
          <a:p>
            <a:pPr algn="just"/>
            <a:r>
              <a:rPr lang="es-DO" sz="1600" b="1">
                <a:solidFill>
                  <a:schemeClr val="bg1"/>
                </a:solidFill>
                <a:latin typeface="Calibri" pitchFamily="34" charset="0"/>
              </a:rPr>
              <a:t>Garantizar la rentabilidad del negocio de transporte y tarifas justas para el usuario.</a:t>
            </a:r>
          </a:p>
        </p:txBody>
      </p:sp>
      <p:sp>
        <p:nvSpPr>
          <p:cNvPr id="23561" name="TextBox 8"/>
          <p:cNvSpPr txBox="1">
            <a:spLocks noChangeArrowheads="1"/>
          </p:cNvSpPr>
          <p:nvPr/>
        </p:nvSpPr>
        <p:spPr bwMode="auto">
          <a:xfrm>
            <a:off x="3143250" y="3922713"/>
            <a:ext cx="3214688" cy="1077912"/>
          </a:xfrm>
          <a:prstGeom prst="rect">
            <a:avLst/>
          </a:prstGeom>
          <a:noFill/>
          <a:ln w="9525">
            <a:noFill/>
            <a:miter lim="800000"/>
            <a:headEnd/>
            <a:tailEnd/>
          </a:ln>
        </p:spPr>
        <p:txBody>
          <a:bodyPr>
            <a:spAutoFit/>
          </a:bodyPr>
          <a:lstStyle/>
          <a:p>
            <a:pPr algn="just"/>
            <a:r>
              <a:rPr lang="es-DO" sz="1600" b="1">
                <a:solidFill>
                  <a:schemeClr val="bg1"/>
                </a:solidFill>
                <a:latin typeface="Calibri" pitchFamily="34" charset="0"/>
              </a:rPr>
              <a:t>Asegurar la sostenibilidad ambiental del consumo de combustibles fósiles y el uso de tecnologías menos contaminantes.</a:t>
            </a:r>
          </a:p>
        </p:txBody>
      </p:sp>
      <p:sp>
        <p:nvSpPr>
          <p:cNvPr id="23562" name="TextBox 9"/>
          <p:cNvSpPr txBox="1">
            <a:spLocks noChangeArrowheads="1"/>
          </p:cNvSpPr>
          <p:nvPr/>
        </p:nvSpPr>
        <p:spPr bwMode="auto">
          <a:xfrm>
            <a:off x="3143250" y="5357813"/>
            <a:ext cx="3214688" cy="1077912"/>
          </a:xfrm>
          <a:prstGeom prst="rect">
            <a:avLst/>
          </a:prstGeom>
          <a:noFill/>
          <a:ln w="9525">
            <a:noFill/>
            <a:miter lim="800000"/>
            <a:headEnd/>
            <a:tailEnd/>
          </a:ln>
        </p:spPr>
        <p:txBody>
          <a:bodyPr>
            <a:spAutoFit/>
          </a:bodyPr>
          <a:lstStyle/>
          <a:p>
            <a:pPr algn="just"/>
            <a:r>
              <a:rPr lang="es-DO" sz="1600" b="1">
                <a:solidFill>
                  <a:schemeClr val="bg1"/>
                </a:solidFill>
                <a:latin typeface="Calibri" pitchFamily="34" charset="0"/>
              </a:rPr>
              <a:t>Integrar los planes de transporte al desarrollo  urbano, garantizando su armónico  desarrollo con la municipalidad.</a:t>
            </a:r>
          </a:p>
        </p:txBody>
      </p:sp>
      <p:sp>
        <p:nvSpPr>
          <p:cNvPr id="13" name="Left Arrow 12"/>
          <p:cNvSpPr/>
          <p:nvPr/>
        </p:nvSpPr>
        <p:spPr>
          <a:xfrm>
            <a:off x="6500813" y="785813"/>
            <a:ext cx="642937" cy="428625"/>
          </a:xfrm>
          <a:prstGeom prst="leftArrow">
            <a:avLst/>
          </a:prstGeom>
          <a:solidFill>
            <a:schemeClr val="accent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b="1" dirty="0">
              <a:solidFill>
                <a:schemeClr val="tx2">
                  <a:lumMod val="50000"/>
                </a:schemeClr>
              </a:solidFill>
            </a:endParaRPr>
          </a:p>
        </p:txBody>
      </p:sp>
      <p:sp>
        <p:nvSpPr>
          <p:cNvPr id="14" name="Left Arrow 13"/>
          <p:cNvSpPr/>
          <p:nvPr/>
        </p:nvSpPr>
        <p:spPr>
          <a:xfrm>
            <a:off x="6500813" y="2500313"/>
            <a:ext cx="642937" cy="428625"/>
          </a:xfrm>
          <a:prstGeom prst="leftArrow">
            <a:avLst/>
          </a:prstGeom>
          <a:solidFill>
            <a:schemeClr val="accent5">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b="1" dirty="0">
              <a:solidFill>
                <a:schemeClr val="tx2">
                  <a:lumMod val="50000"/>
                </a:schemeClr>
              </a:solidFill>
            </a:endParaRPr>
          </a:p>
        </p:txBody>
      </p:sp>
      <p:sp>
        <p:nvSpPr>
          <p:cNvPr id="15" name="Left Arrow 14"/>
          <p:cNvSpPr/>
          <p:nvPr/>
        </p:nvSpPr>
        <p:spPr>
          <a:xfrm>
            <a:off x="6500813" y="4000500"/>
            <a:ext cx="642937" cy="428625"/>
          </a:xfrm>
          <a:prstGeom prst="leftArrow">
            <a:avLst/>
          </a:prstGeom>
          <a:solidFill>
            <a:schemeClr val="accent3">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b="1" dirty="0">
              <a:solidFill>
                <a:schemeClr val="tx2">
                  <a:lumMod val="50000"/>
                </a:schemeClr>
              </a:solidFill>
            </a:endParaRPr>
          </a:p>
        </p:txBody>
      </p:sp>
      <p:sp>
        <p:nvSpPr>
          <p:cNvPr id="16" name="Left Arrow 15"/>
          <p:cNvSpPr/>
          <p:nvPr/>
        </p:nvSpPr>
        <p:spPr>
          <a:xfrm>
            <a:off x="6500813" y="5643563"/>
            <a:ext cx="642937" cy="428625"/>
          </a:xfrm>
          <a:prstGeom prst="leftArrow">
            <a:avLst/>
          </a:pr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DO" b="1" dirty="0">
              <a:solidFill>
                <a:schemeClr val="tx2">
                  <a:lumMod val="50000"/>
                </a:schemeClr>
              </a:solidFill>
            </a:endParaRPr>
          </a:p>
        </p:txBody>
      </p:sp>
      <p:pic>
        <p:nvPicPr>
          <p:cNvPr id="18" name="Picture 2" descr="C:\Documents and Settings\Grey Angelica\Desktop\DESARROLLO SOSTENIBLE\Fotos Presentacion ONU\HPIM3721.jpg"/>
          <p:cNvPicPr>
            <a:picLocks noChangeAspect="1" noChangeArrowheads="1"/>
          </p:cNvPicPr>
          <p:nvPr/>
        </p:nvPicPr>
        <p:blipFill>
          <a:blip r:embed="rId2"/>
          <a:srcRect t="-623"/>
          <a:stretch>
            <a:fillRect/>
          </a:stretch>
        </p:blipFill>
        <p:spPr bwMode="auto">
          <a:xfrm>
            <a:off x="0" y="2565400"/>
            <a:ext cx="2714625" cy="2036763"/>
          </a:xfrm>
          <a:prstGeom prst="rect">
            <a:avLst/>
          </a:prstGeom>
          <a:ln>
            <a:noFill/>
          </a:ln>
          <a:effectLst>
            <a:outerShdw blurRad="292100" dist="139700" dir="2700000" algn="tl" rotWithShape="0">
              <a:srgbClr val="333333">
                <a:alpha val="65000"/>
              </a:srgbClr>
            </a:outerShdw>
          </a:effectLst>
        </p:spPr>
      </p:pic>
      <p:pic>
        <p:nvPicPr>
          <p:cNvPr id="19" name="Picture 2" descr="C:\Documents and Settings\LCarrasco\Desktop\INTEC\MAMA TINGO, 15 Y 16 NOV.10\DSC02098.JPG"/>
          <p:cNvPicPr>
            <a:picLocks noChangeAspect="1" noChangeArrowheads="1"/>
          </p:cNvPicPr>
          <p:nvPr/>
        </p:nvPicPr>
        <p:blipFill>
          <a:blip r:embed="rId3"/>
          <a:srcRect/>
          <a:stretch>
            <a:fillRect/>
          </a:stretch>
        </p:blipFill>
        <p:spPr bwMode="auto">
          <a:xfrm>
            <a:off x="0" y="465138"/>
            <a:ext cx="2714625" cy="2035175"/>
          </a:xfrm>
          <a:prstGeom prst="rect">
            <a:avLst/>
          </a:prstGeom>
          <a:ln>
            <a:noFill/>
          </a:ln>
          <a:effectLst>
            <a:outerShdw blurRad="292100" dist="139700" dir="2700000" algn="tl" rotWithShape="0">
              <a:srgbClr val="333333">
                <a:alpha val="65000"/>
              </a:srgbClr>
            </a:outerShdw>
          </a:effectLst>
        </p:spPr>
      </p:pic>
      <p:sp>
        <p:nvSpPr>
          <p:cNvPr id="20" name="Rectangle 7"/>
          <p:cNvSpPr>
            <a:spLocks noChangeArrowheads="1"/>
          </p:cNvSpPr>
          <p:nvPr/>
        </p:nvSpPr>
        <p:spPr bwMode="auto">
          <a:xfrm>
            <a:off x="142875" y="14288"/>
            <a:ext cx="8858250" cy="822325"/>
          </a:xfrm>
          <a:prstGeom prst="rect">
            <a:avLst/>
          </a:prstGeom>
          <a:noFill/>
          <a:ln w="9525">
            <a:noFill/>
            <a:miter lim="800000"/>
            <a:headEnd/>
            <a:tailEnd/>
          </a:ln>
          <a:effectLst/>
        </p:spPr>
        <p:txBody>
          <a:bodyPr>
            <a:spAutoFit/>
          </a:bodyPr>
          <a:lstStyle/>
          <a:p>
            <a:pPr algn="ctr">
              <a:defRPr/>
            </a:pPr>
            <a:r>
              <a:rPr lang="es-DO" sz="2400">
                <a:solidFill>
                  <a:srgbClr val="000000"/>
                </a:solidFill>
                <a:latin typeface="Book Antiqua" pitchFamily="18" charset="0"/>
              </a:rPr>
              <a:t>Diseño de Política Integral de Transporte Público</a:t>
            </a:r>
          </a:p>
          <a:p>
            <a:pPr algn="ctr">
              <a:defRPr/>
            </a:pPr>
            <a:r>
              <a:rPr lang="es-DO" sz="2400">
                <a:solidFill>
                  <a:srgbClr val="000000"/>
                </a:solidFill>
                <a:latin typeface="Book Antiqua" pitchFamily="18" charset="0"/>
              </a:rPr>
              <a:t>de la OPRET</a:t>
            </a:r>
          </a:p>
        </p:txBody>
      </p:sp>
      <p:pic>
        <p:nvPicPr>
          <p:cNvPr id="24577" name="Picture 1" descr="C:\Documents and Settings\rcarrasco\Escritorio\LINEA II, FOTOS AEREAS, 24 MARZO\aerea  1\_DSC9049.JPG"/>
          <p:cNvPicPr>
            <a:picLocks noChangeAspect="1" noChangeArrowheads="1"/>
          </p:cNvPicPr>
          <p:nvPr/>
        </p:nvPicPr>
        <p:blipFill>
          <a:blip r:embed="rId4"/>
          <a:srcRect/>
          <a:stretch>
            <a:fillRect/>
          </a:stretch>
        </p:blipFill>
        <p:spPr bwMode="auto">
          <a:xfrm>
            <a:off x="0" y="4649788"/>
            <a:ext cx="2714625" cy="1803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Mapa Sto dgo"/>
          <p:cNvPicPr>
            <a:picLocks noChangeAspect="1" noChangeArrowheads="1"/>
          </p:cNvPicPr>
          <p:nvPr/>
        </p:nvPicPr>
        <p:blipFill>
          <a:blip r:embed="rId2" cstate="print">
            <a:duotone>
              <a:schemeClr val="accent4">
                <a:shade val="45000"/>
                <a:satMod val="135000"/>
              </a:schemeClr>
              <a:prstClr val="white"/>
            </a:duotone>
          </a:blip>
          <a:srcRect l="4269" t="3854" r="5730" b="5107"/>
          <a:stretch>
            <a:fillRect/>
          </a:stretch>
        </p:blipFill>
        <p:spPr bwMode="auto">
          <a:xfrm>
            <a:off x="0" y="908622"/>
            <a:ext cx="9144000" cy="5020708"/>
          </a:xfrm>
          <a:prstGeom prst="rect">
            <a:avLst/>
          </a:prstGeom>
          <a:noFill/>
          <a:ln w="28575">
            <a:noFill/>
            <a:miter lim="800000"/>
            <a:headEnd/>
            <a:tailEnd/>
          </a:ln>
          <a:effectLst>
            <a:outerShdw dist="107763" dir="8100000" algn="ctr" rotWithShape="0">
              <a:srgbClr val="808080">
                <a:alpha val="50000"/>
              </a:srgbClr>
            </a:outerShdw>
          </a:effectLst>
        </p:spPr>
      </p:pic>
      <p:sp>
        <p:nvSpPr>
          <p:cNvPr id="2" name="1 Título"/>
          <p:cNvSpPr txBox="1">
            <a:spLocks/>
          </p:cNvSpPr>
          <p:nvPr/>
        </p:nvSpPr>
        <p:spPr bwMode="auto">
          <a:xfrm>
            <a:off x="457200" y="357188"/>
            <a:ext cx="8229600" cy="571500"/>
          </a:xfrm>
          <a:prstGeom prst="rect">
            <a:avLst/>
          </a:prstGeom>
          <a:noFill/>
          <a:ln w="9525">
            <a:noFill/>
            <a:miter lim="800000"/>
            <a:headEnd/>
            <a:tailEnd/>
          </a:ln>
          <a:effectLst/>
        </p:spPr>
        <p:txBody>
          <a:bodyPr/>
          <a:lstStyle/>
          <a:p>
            <a:pPr algn="ctr" fontAlgn="auto">
              <a:spcAft>
                <a:spcPts val="0"/>
              </a:spcAft>
              <a:defRPr/>
            </a:pPr>
            <a:r>
              <a:rPr lang="es-ES_tradnl" sz="2800" b="1" dirty="0">
                <a:latin typeface="+mj-lt"/>
                <a:ea typeface="+mj-ea"/>
                <a:cs typeface="+mj-cs"/>
              </a:rPr>
              <a:t>Programa de Reordenamiento de Transporte de la OPRET</a:t>
            </a:r>
            <a:endParaRPr lang="en-US" sz="2800" dirty="0">
              <a:latin typeface="+mj-lt"/>
              <a:ea typeface="+mj-ea"/>
              <a:cs typeface="+mj-cs"/>
            </a:endParaRPr>
          </a:p>
        </p:txBody>
      </p:sp>
      <p:graphicFrame>
        <p:nvGraphicFramePr>
          <p:cNvPr id="3" name="3 Marcador de contenido"/>
          <p:cNvGraphicFramePr>
            <a:graphicFrameLocks/>
          </p:cNvGraphicFramePr>
          <p:nvPr/>
        </p:nvGraphicFramePr>
        <p:xfrm>
          <a:off x="414366" y="1285860"/>
          <a:ext cx="8229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80" name="6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609548-25D7-42FB-819A-E42F276C8CB4}" type="slidenum">
              <a:rPr lang="en-US">
                <a:solidFill>
                  <a:srgbClr val="898989"/>
                </a:solidFill>
              </a:rPr>
              <a:pPr fontAlgn="base">
                <a:spcBef>
                  <a:spcPct val="0"/>
                </a:spcBef>
                <a:spcAft>
                  <a:spcPct val="0"/>
                </a:spcAft>
                <a:defRPr/>
              </a:pPr>
              <a:t>7</a:t>
            </a:fld>
            <a:endParaRPr lang="en-US">
              <a:solidFill>
                <a:srgbClr val="898989"/>
              </a:solidFill>
            </a:endParaRPr>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5"/>
          <p:cNvSpPr txBox="1">
            <a:spLocks noChangeArrowheads="1"/>
          </p:cNvSpPr>
          <p:nvPr/>
        </p:nvSpPr>
        <p:spPr bwMode="auto">
          <a:xfrm>
            <a:off x="571500" y="1071563"/>
            <a:ext cx="8001000" cy="1200150"/>
          </a:xfrm>
          <a:prstGeom prst="rect">
            <a:avLst/>
          </a:prstGeom>
          <a:noFill/>
          <a:ln w="9525" algn="ctr">
            <a:noFill/>
            <a:miter lim="800000"/>
            <a:headEnd/>
            <a:tailEnd/>
          </a:ln>
        </p:spPr>
        <p:txBody>
          <a:bodyPr>
            <a:spAutoFit/>
          </a:bodyPr>
          <a:lstStyle/>
          <a:p>
            <a:pPr algn="just"/>
            <a:r>
              <a:rPr lang="es-DO">
                <a:solidFill>
                  <a:srgbClr val="333333"/>
                </a:solidFill>
                <a:latin typeface="Calibri" pitchFamily="34" charset="0"/>
                <a:cs typeface="Arial" charset="0"/>
              </a:rPr>
              <a:t>La Figura siguiente indica el conjunto de entidades del sector público dominicano que inciden directa e indirectamente en la planificación, administración y regulación del sistema de Transporte Terrestre, y que se refundirán para formar la </a:t>
            </a:r>
            <a:r>
              <a:rPr lang="es-DO">
                <a:solidFill>
                  <a:srgbClr val="FF0000"/>
                </a:solidFill>
                <a:latin typeface="Calibri" pitchFamily="34" charset="0"/>
                <a:cs typeface="Arial" charset="0"/>
              </a:rPr>
              <a:t>Autoridad Única del Transporte. </a:t>
            </a:r>
          </a:p>
        </p:txBody>
      </p:sp>
      <p:sp>
        <p:nvSpPr>
          <p:cNvPr id="8195" name="Rectangle 7"/>
          <p:cNvSpPr>
            <a:spLocks noChangeArrowheads="1"/>
          </p:cNvSpPr>
          <p:nvPr/>
        </p:nvSpPr>
        <p:spPr bwMode="auto">
          <a:xfrm>
            <a:off x="539750" y="522288"/>
            <a:ext cx="8175625" cy="473075"/>
          </a:xfrm>
          <a:prstGeom prst="rect">
            <a:avLst/>
          </a:prstGeom>
          <a:noFill/>
          <a:ln w="9525" algn="ctr">
            <a:noFill/>
            <a:miter lim="800000"/>
            <a:headEnd/>
            <a:tailEnd/>
          </a:ln>
          <a:effectLst/>
        </p:spPr>
        <p:txBody>
          <a:bodyPr>
            <a:spAutoFit/>
          </a:bodyPr>
          <a:lstStyle/>
          <a:p>
            <a:pPr fontAlgn="auto">
              <a:spcBef>
                <a:spcPts val="0"/>
              </a:spcBef>
              <a:spcAft>
                <a:spcPts val="0"/>
              </a:spcAft>
              <a:defRPr/>
            </a:pPr>
            <a:r>
              <a:rPr lang="es-DO" sz="2500" b="1" dirty="0">
                <a:latin typeface="+mj-lt"/>
                <a:ea typeface="+mj-ea"/>
                <a:cs typeface="+mj-cs"/>
              </a:rPr>
              <a:t>REORDENAMIENTO INSTITUCIONAL</a:t>
            </a:r>
          </a:p>
        </p:txBody>
      </p:sp>
      <p:pic>
        <p:nvPicPr>
          <p:cNvPr id="5" name="Picture 4"/>
          <p:cNvPicPr>
            <a:picLocks noChangeAspect="1" noChangeArrowheads="1"/>
          </p:cNvPicPr>
          <p:nvPr/>
        </p:nvPicPr>
        <p:blipFill>
          <a:blip r:embed="rId3"/>
          <a:srcRect t="15324"/>
          <a:stretch>
            <a:fillRect/>
          </a:stretch>
        </p:blipFill>
        <p:spPr bwMode="auto">
          <a:xfrm>
            <a:off x="1733550" y="2286000"/>
            <a:ext cx="5748338" cy="3444875"/>
          </a:xfrm>
          <a:prstGeom prst="rect">
            <a:avLst/>
          </a:prstGeom>
          <a:noFill/>
          <a:ln w="9525">
            <a:noFill/>
            <a:miter lim="800000"/>
            <a:headEnd/>
            <a:tailEnd/>
          </a:ln>
          <a:effectLst>
            <a:outerShdw blurRad="50800" dist="38100" dir="5400000" algn="t"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1"/>
          <p:cNvSpPr txBox="1">
            <a:spLocks noChangeArrowheads="1"/>
          </p:cNvSpPr>
          <p:nvPr/>
        </p:nvSpPr>
        <p:spPr bwMode="auto">
          <a:xfrm>
            <a:off x="609600" y="533400"/>
            <a:ext cx="7924800" cy="915988"/>
          </a:xfrm>
          <a:prstGeom prst="rect">
            <a:avLst/>
          </a:prstGeom>
          <a:noFill/>
          <a:ln w="9525" algn="ctr">
            <a:noFill/>
            <a:miter lim="800000"/>
            <a:headEnd/>
            <a:tailEnd/>
          </a:ln>
        </p:spPr>
        <p:txBody>
          <a:bodyPr>
            <a:spAutoFit/>
          </a:bodyPr>
          <a:lstStyle/>
          <a:p>
            <a:pPr algn="just"/>
            <a:r>
              <a:rPr lang="es-ES">
                <a:solidFill>
                  <a:srgbClr val="333333"/>
                </a:solidFill>
                <a:latin typeface="Calibri" pitchFamily="34" charset="0"/>
                <a:ea typeface="Times New Roman" pitchFamily="18" charset="0"/>
                <a:cs typeface="Arial" charset="0"/>
              </a:rPr>
              <a:t>La </a:t>
            </a:r>
            <a:r>
              <a:rPr lang="es-ES" b="1">
                <a:solidFill>
                  <a:srgbClr val="333333"/>
                </a:solidFill>
                <a:latin typeface="Calibri" pitchFamily="34" charset="0"/>
                <a:ea typeface="Times New Roman" pitchFamily="18" charset="0"/>
                <a:cs typeface="Arial" charset="0"/>
              </a:rPr>
              <a:t>Política Integral de Transporte Público </a:t>
            </a:r>
            <a:r>
              <a:rPr lang="es-ES">
                <a:solidFill>
                  <a:srgbClr val="333333"/>
                </a:solidFill>
                <a:latin typeface="Calibri" pitchFamily="34" charset="0"/>
                <a:ea typeface="Times New Roman" pitchFamily="18" charset="0"/>
                <a:cs typeface="Arial" charset="0"/>
              </a:rPr>
              <a:t>define Lineamientos, Metas y Objetivos en cada uno de los aspectos fundamentales que inciden en el buen desenvolvimiento del sector transporte, como se muestra en el siguiente cuadro:</a:t>
            </a:r>
          </a:p>
        </p:txBody>
      </p:sp>
      <p:grpSp>
        <p:nvGrpSpPr>
          <p:cNvPr id="27650" name="Group 4"/>
          <p:cNvGrpSpPr>
            <a:grpSpLocks/>
          </p:cNvGrpSpPr>
          <p:nvPr/>
        </p:nvGrpSpPr>
        <p:grpSpPr bwMode="auto">
          <a:xfrm>
            <a:off x="958850" y="1946275"/>
            <a:ext cx="7208838" cy="3844925"/>
            <a:chOff x="959156" y="1946504"/>
            <a:chExt cx="7209218" cy="3844696"/>
          </a:xfrm>
        </p:grpSpPr>
        <p:pic>
          <p:nvPicPr>
            <p:cNvPr id="10244" name="Picture 2"/>
            <p:cNvPicPr>
              <a:picLocks noChangeAspect="1" noChangeArrowheads="1"/>
            </p:cNvPicPr>
            <p:nvPr/>
          </p:nvPicPr>
          <p:blipFill>
            <a:blip r:embed="rId2"/>
            <a:srcRect r="22565"/>
            <a:stretch>
              <a:fillRect/>
            </a:stretch>
          </p:blipFill>
          <p:spPr bwMode="auto">
            <a:xfrm>
              <a:off x="1071875" y="1997301"/>
              <a:ext cx="7006006" cy="3793899"/>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4" name="TextBox 3"/>
            <p:cNvSpPr txBox="1"/>
            <p:nvPr/>
          </p:nvSpPr>
          <p:spPr>
            <a:xfrm>
              <a:off x="959156" y="1946504"/>
              <a:ext cx="7209218" cy="369866"/>
            </a:xfrm>
            <a:prstGeom prst="rect">
              <a:avLst/>
            </a:prstGeom>
            <a:solidFill>
              <a:schemeClr val="accent5">
                <a:lumMod val="50000"/>
              </a:schemeClr>
            </a:solidFill>
            <a:effectLst>
              <a:outerShdw blurRad="50800" dist="38100" dir="5400000" algn="t" rotWithShape="0">
                <a:prstClr val="black">
                  <a:alpha val="40000"/>
                </a:prstClr>
              </a:outerShdw>
            </a:effectLst>
          </p:spPr>
          <p:txBody>
            <a:bodyPr wrap="none">
              <a:spAutoFit/>
            </a:bodyPr>
            <a:lstStyle/>
            <a:p>
              <a:pPr fontAlgn="auto">
                <a:spcBef>
                  <a:spcPts val="0"/>
                </a:spcBef>
                <a:spcAft>
                  <a:spcPts val="0"/>
                </a:spcAft>
                <a:defRPr/>
              </a:pPr>
              <a:r>
                <a:rPr lang="es-DO" b="1" dirty="0">
                  <a:solidFill>
                    <a:schemeClr val="bg1"/>
                  </a:solidFill>
                  <a:latin typeface="+mn-lt"/>
                </a:rPr>
                <a:t>LINEAMIENTOS EN MARCHA PARA LA POLITICA DE TRANSPORTE PUBLICO</a:t>
              </a:r>
            </a:p>
          </p:txBody>
        </p:sp>
      </p:gr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995</TotalTime>
  <Words>813</Words>
  <Application>Microsoft Office PowerPoint</Application>
  <PresentationFormat>Presentación en pantalla (4:3)</PresentationFormat>
  <Paragraphs>139</Paragraphs>
  <Slides>23</Slides>
  <Notes>7</Notes>
  <HiddenSlides>0</HiddenSlides>
  <MMClips>0</MMClips>
  <ScaleCrop>false</ScaleCrop>
  <HeadingPairs>
    <vt:vector size="6" baseType="variant">
      <vt:variant>
        <vt:lpstr>Fuentes usadas</vt:lpstr>
      </vt:variant>
      <vt:variant>
        <vt:i4>7</vt:i4>
      </vt:variant>
      <vt:variant>
        <vt:lpstr>Plantilla de diseño</vt:lpstr>
      </vt:variant>
      <vt:variant>
        <vt:i4>1</vt:i4>
      </vt:variant>
      <vt:variant>
        <vt:lpstr>Títulos de diapositiva</vt:lpstr>
      </vt:variant>
      <vt:variant>
        <vt:i4>23</vt:i4>
      </vt:variant>
    </vt:vector>
  </HeadingPairs>
  <TitlesOfParts>
    <vt:vector size="31" baseType="lpstr">
      <vt:lpstr>Arial</vt:lpstr>
      <vt:lpstr>Calibri</vt:lpstr>
      <vt:lpstr>Verdana</vt:lpstr>
      <vt:lpstr>Book Antiqua</vt:lpstr>
      <vt:lpstr>Times New Roman</vt:lpstr>
      <vt:lpstr>Arial Unicode MS</vt:lpstr>
      <vt:lpstr>Webdings</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rcarrasco</dc:creator>
  <cp:lastModifiedBy>Metro de Madrid S.A.</cp:lastModifiedBy>
  <cp:revision>138</cp:revision>
  <dcterms:created xsi:type="dcterms:W3CDTF">2010-11-23T18:21:04Z</dcterms:created>
  <dcterms:modified xsi:type="dcterms:W3CDTF">2010-12-02T10:54:03Z</dcterms:modified>
</cp:coreProperties>
</file>