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5"/>
  </p:notesMasterIdLst>
  <p:handoutMasterIdLst>
    <p:handoutMasterId r:id="rId16"/>
  </p:handoutMasterIdLst>
  <p:sldIdLst>
    <p:sldId id="256" r:id="rId2"/>
    <p:sldId id="386" r:id="rId3"/>
    <p:sldId id="485" r:id="rId4"/>
    <p:sldId id="487" r:id="rId5"/>
    <p:sldId id="486" r:id="rId6"/>
    <p:sldId id="488" r:id="rId7"/>
    <p:sldId id="489" r:id="rId8"/>
    <p:sldId id="492" r:id="rId9"/>
    <p:sldId id="493" r:id="rId10"/>
    <p:sldId id="490" r:id="rId11"/>
    <p:sldId id="491" r:id="rId12"/>
    <p:sldId id="497" r:id="rId13"/>
    <p:sldId id="412" r:id="rId14"/>
  </p:sldIdLst>
  <p:sldSz cx="9906000" cy="6858000" type="A4"/>
  <p:notesSz cx="7010400" cy="9296400"/>
  <p:defaultTextStyle>
    <a:defPPr>
      <a:defRPr lang="es-ES"/>
    </a:defPPr>
    <a:lvl1pPr algn="ctr" rtl="0" fontAlgn="base">
      <a:spcBef>
        <a:spcPct val="0"/>
      </a:spcBef>
      <a:spcAft>
        <a:spcPct val="0"/>
      </a:spcAft>
      <a:defRPr sz="2400" kern="1200">
        <a:solidFill>
          <a:schemeClr val="tx1"/>
        </a:solidFill>
        <a:latin typeface="Arial Rounded MT Bold" pitchFamily="34" charset="0"/>
        <a:ea typeface="+mn-ea"/>
        <a:cs typeface="+mn-cs"/>
      </a:defRPr>
    </a:lvl1pPr>
    <a:lvl2pPr marL="457200" algn="ctr" rtl="0" fontAlgn="base">
      <a:spcBef>
        <a:spcPct val="0"/>
      </a:spcBef>
      <a:spcAft>
        <a:spcPct val="0"/>
      </a:spcAft>
      <a:defRPr sz="2400" kern="1200">
        <a:solidFill>
          <a:schemeClr val="tx1"/>
        </a:solidFill>
        <a:latin typeface="Arial Rounded MT Bold" pitchFamily="34" charset="0"/>
        <a:ea typeface="+mn-ea"/>
        <a:cs typeface="+mn-cs"/>
      </a:defRPr>
    </a:lvl2pPr>
    <a:lvl3pPr marL="914400" algn="ctr" rtl="0" fontAlgn="base">
      <a:spcBef>
        <a:spcPct val="0"/>
      </a:spcBef>
      <a:spcAft>
        <a:spcPct val="0"/>
      </a:spcAft>
      <a:defRPr sz="2400" kern="1200">
        <a:solidFill>
          <a:schemeClr val="tx1"/>
        </a:solidFill>
        <a:latin typeface="Arial Rounded MT Bold" pitchFamily="34" charset="0"/>
        <a:ea typeface="+mn-ea"/>
        <a:cs typeface="+mn-cs"/>
      </a:defRPr>
    </a:lvl3pPr>
    <a:lvl4pPr marL="1371600" algn="ctr" rtl="0" fontAlgn="base">
      <a:spcBef>
        <a:spcPct val="0"/>
      </a:spcBef>
      <a:spcAft>
        <a:spcPct val="0"/>
      </a:spcAft>
      <a:defRPr sz="2400" kern="1200">
        <a:solidFill>
          <a:schemeClr val="tx1"/>
        </a:solidFill>
        <a:latin typeface="Arial Rounded MT Bold" pitchFamily="34" charset="0"/>
        <a:ea typeface="+mn-ea"/>
        <a:cs typeface="+mn-cs"/>
      </a:defRPr>
    </a:lvl4pPr>
    <a:lvl5pPr marL="1828800" algn="ctr" rtl="0" fontAlgn="base">
      <a:spcBef>
        <a:spcPct val="0"/>
      </a:spcBef>
      <a:spcAft>
        <a:spcPct val="0"/>
      </a:spcAft>
      <a:defRPr sz="2400" kern="1200">
        <a:solidFill>
          <a:schemeClr val="tx1"/>
        </a:solidFill>
        <a:latin typeface="Arial Rounded MT Bold" pitchFamily="34" charset="0"/>
        <a:ea typeface="+mn-ea"/>
        <a:cs typeface="+mn-cs"/>
      </a:defRPr>
    </a:lvl5pPr>
    <a:lvl6pPr marL="2286000" algn="l" defTabSz="914400" rtl="0" eaLnBrk="1" latinLnBrk="0" hangingPunct="1">
      <a:defRPr sz="2400" kern="1200">
        <a:solidFill>
          <a:schemeClr val="tx1"/>
        </a:solidFill>
        <a:latin typeface="Arial Rounded MT Bold" pitchFamily="34" charset="0"/>
        <a:ea typeface="+mn-ea"/>
        <a:cs typeface="+mn-cs"/>
      </a:defRPr>
    </a:lvl6pPr>
    <a:lvl7pPr marL="2743200" algn="l" defTabSz="914400" rtl="0" eaLnBrk="1" latinLnBrk="0" hangingPunct="1">
      <a:defRPr sz="2400" kern="1200">
        <a:solidFill>
          <a:schemeClr val="tx1"/>
        </a:solidFill>
        <a:latin typeface="Arial Rounded MT Bold" pitchFamily="34" charset="0"/>
        <a:ea typeface="+mn-ea"/>
        <a:cs typeface="+mn-cs"/>
      </a:defRPr>
    </a:lvl7pPr>
    <a:lvl8pPr marL="3200400" algn="l" defTabSz="914400" rtl="0" eaLnBrk="1" latinLnBrk="0" hangingPunct="1">
      <a:defRPr sz="2400" kern="1200">
        <a:solidFill>
          <a:schemeClr val="tx1"/>
        </a:solidFill>
        <a:latin typeface="Arial Rounded MT Bold" pitchFamily="34" charset="0"/>
        <a:ea typeface="+mn-ea"/>
        <a:cs typeface="+mn-cs"/>
      </a:defRPr>
    </a:lvl8pPr>
    <a:lvl9pPr marL="3657600" algn="l" defTabSz="914400" rtl="0" eaLnBrk="1" latinLnBrk="0" hangingPunct="1">
      <a:defRPr sz="2400" kern="1200">
        <a:solidFill>
          <a:schemeClr val="tx1"/>
        </a:solidFill>
        <a:latin typeface="Arial Rounded MT Bold"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3" frameSlides="1"/>
  <p:clrMru>
    <a:srgbClr val="FFFF00"/>
    <a:srgbClr val="0066CC"/>
    <a:srgbClr val="CC66FF"/>
    <a:srgbClr val="FF9900"/>
    <a:srgbClr val="0066FF"/>
    <a:srgbClr val="008000"/>
    <a:srgbClr val="FF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inimized" horzBarState="maximized">
    <p:restoredLeft sz="15620" autoAdjust="0"/>
    <p:restoredTop sz="94660" autoAdjust="0"/>
  </p:normalViewPr>
  <p:slideViewPr>
    <p:cSldViewPr>
      <p:cViewPr varScale="1">
        <p:scale>
          <a:sx n="73" d="100"/>
          <a:sy n="73" d="100"/>
        </p:scale>
        <p:origin x="-576" y="-48"/>
      </p:cViewPr>
      <p:guideLst>
        <p:guide orient="horz" pos="1152"/>
        <p:guide pos="312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2" d="100"/>
          <a:sy n="52" d="100"/>
        </p:scale>
        <p:origin x="-1842" y="-108"/>
      </p:cViewPr>
      <p:guideLst>
        <p:guide orient="horz" pos="2928"/>
        <p:guide pos="2208"/>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l">
              <a:defRPr sz="1200"/>
            </a:lvl1pPr>
          </a:lstStyle>
          <a:p>
            <a:pPr>
              <a:defRPr/>
            </a:pPr>
            <a:endParaRPr lang="es-ES" altLang="zh-TW"/>
          </a:p>
        </p:txBody>
      </p:sp>
      <p:sp>
        <p:nvSpPr>
          <p:cNvPr id="17411" name="Rectangle 3"/>
          <p:cNvSpPr>
            <a:spLocks noGrp="1" noChangeArrowheads="1"/>
          </p:cNvSpPr>
          <p:nvPr>
            <p:ph type="dt" sz="quarter" idx="1"/>
          </p:nvPr>
        </p:nvSpPr>
        <p:spPr bwMode="auto">
          <a:xfrm>
            <a:off x="3971925"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vl1pPr>
          </a:lstStyle>
          <a:p>
            <a:pPr>
              <a:defRPr/>
            </a:pPr>
            <a:endParaRPr lang="es-ES" altLang="zh-TW"/>
          </a:p>
        </p:txBody>
      </p:sp>
      <p:sp>
        <p:nvSpPr>
          <p:cNvPr id="17412" name="Rectangle 4"/>
          <p:cNvSpPr>
            <a:spLocks noGrp="1" noChangeArrowheads="1"/>
          </p:cNvSpPr>
          <p:nvPr>
            <p:ph type="ftr" sz="quarter" idx="2"/>
          </p:nvPr>
        </p:nvSpPr>
        <p:spPr bwMode="auto">
          <a:xfrm>
            <a:off x="0"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l">
              <a:defRPr sz="1200"/>
            </a:lvl1pPr>
          </a:lstStyle>
          <a:p>
            <a:pPr>
              <a:defRPr/>
            </a:pPr>
            <a:endParaRPr lang="es-ES" altLang="zh-TW"/>
          </a:p>
        </p:txBody>
      </p:sp>
      <p:sp>
        <p:nvSpPr>
          <p:cNvPr id="17413" name="Rectangle 5"/>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pPr>
              <a:defRPr/>
            </a:pPr>
            <a:fld id="{CF6F3324-9B2C-4FF1-990A-F5171DE7D853}" type="slidenum">
              <a:rPr lang="zh-TW" altLang="es-ES"/>
              <a:pPr>
                <a:defRPr/>
              </a:pPr>
              <a:t>‹Nº›</a:t>
            </a:fld>
            <a:endParaRPr lang="es-ES" altLang="zh-TW"/>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5954"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l">
              <a:defRPr sz="1200"/>
            </a:lvl1pPr>
          </a:lstStyle>
          <a:p>
            <a:pPr>
              <a:defRPr/>
            </a:pPr>
            <a:endParaRPr lang="es-ES" altLang="zh-TW"/>
          </a:p>
        </p:txBody>
      </p:sp>
      <p:sp>
        <p:nvSpPr>
          <p:cNvPr id="125955" name="Rectangle 3"/>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vl1pPr>
          </a:lstStyle>
          <a:p>
            <a:pPr>
              <a:defRPr/>
            </a:pPr>
            <a:endParaRPr lang="es-ES" altLang="zh-TW"/>
          </a:p>
        </p:txBody>
      </p:sp>
      <p:sp>
        <p:nvSpPr>
          <p:cNvPr id="17412" name="Rectangle 4"/>
          <p:cNvSpPr>
            <a:spLocks noGrp="1" noRot="1" noChangeAspect="1" noChangeArrowheads="1" noTextEdit="1"/>
          </p:cNvSpPr>
          <p:nvPr>
            <p:ph type="sldImg" idx="2"/>
          </p:nvPr>
        </p:nvSpPr>
        <p:spPr bwMode="auto">
          <a:xfrm>
            <a:off x="987425" y="696913"/>
            <a:ext cx="5035550" cy="3486150"/>
          </a:xfrm>
          <a:prstGeom prst="rect">
            <a:avLst/>
          </a:prstGeom>
          <a:noFill/>
          <a:ln w="9525">
            <a:solidFill>
              <a:srgbClr val="000000"/>
            </a:solidFill>
            <a:miter lim="800000"/>
            <a:headEnd/>
            <a:tailEnd/>
          </a:ln>
        </p:spPr>
      </p:sp>
      <p:sp>
        <p:nvSpPr>
          <p:cNvPr id="125957" name="Rectangle 5"/>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s-ES" altLang="zh-TW" noProof="0" smtClean="0"/>
              <a:t>Haga clic para modificar el estilo de texto del patrón</a:t>
            </a:r>
          </a:p>
          <a:p>
            <a:pPr lvl="1"/>
            <a:r>
              <a:rPr lang="es-ES" altLang="zh-TW" noProof="0" smtClean="0"/>
              <a:t>Segundo nivel</a:t>
            </a:r>
          </a:p>
          <a:p>
            <a:pPr lvl="2"/>
            <a:r>
              <a:rPr lang="es-ES" altLang="zh-TW" noProof="0" smtClean="0"/>
              <a:t>Tercer nivel</a:t>
            </a:r>
          </a:p>
          <a:p>
            <a:pPr lvl="3"/>
            <a:r>
              <a:rPr lang="es-ES" altLang="zh-TW" noProof="0" smtClean="0"/>
              <a:t>Cuarto nivel</a:t>
            </a:r>
          </a:p>
          <a:p>
            <a:pPr lvl="4"/>
            <a:r>
              <a:rPr lang="es-ES" altLang="zh-TW" noProof="0" smtClean="0"/>
              <a:t>Quinto nivel</a:t>
            </a:r>
          </a:p>
        </p:txBody>
      </p:sp>
      <p:sp>
        <p:nvSpPr>
          <p:cNvPr id="125958"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l">
              <a:defRPr sz="1200"/>
            </a:lvl1pPr>
          </a:lstStyle>
          <a:p>
            <a:pPr>
              <a:defRPr/>
            </a:pPr>
            <a:endParaRPr lang="es-ES" altLang="zh-TW"/>
          </a:p>
        </p:txBody>
      </p:sp>
      <p:sp>
        <p:nvSpPr>
          <p:cNvPr id="125959"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pPr>
              <a:defRPr/>
            </a:pPr>
            <a:fld id="{34FEE26A-7583-43CA-81FC-9CE4C441D62D}" type="slidenum">
              <a:rPr lang="zh-TW" altLang="es-ES"/>
              <a:pPr>
                <a:defRPr/>
              </a:pPr>
              <a:t>‹Nº›</a:t>
            </a:fld>
            <a:endParaRPr lang="es-ES" altLang="zh-TW"/>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742950" y="2130425"/>
            <a:ext cx="8420100" cy="1470025"/>
          </a:xfrm>
        </p:spPr>
        <p:txBody>
          <a:bodyPr/>
          <a:lstStyle/>
          <a:p>
            <a:r>
              <a:rPr lang="es-ES" smtClean="0"/>
              <a:t>Haga clic para modificar el estilo de título del patrón</a:t>
            </a:r>
            <a:endParaRPr lang="es-AR"/>
          </a:p>
        </p:txBody>
      </p:sp>
      <p:sp>
        <p:nvSpPr>
          <p:cNvPr id="3" name="2 Subtítulo"/>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AR"/>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zh-TW"/>
          </a:p>
        </p:txBody>
      </p:sp>
      <p:sp>
        <p:nvSpPr>
          <p:cNvPr id="6" name="Rectangle 6"/>
          <p:cNvSpPr>
            <a:spLocks noGrp="1" noChangeArrowheads="1"/>
          </p:cNvSpPr>
          <p:nvPr>
            <p:ph type="sldNum" sz="quarter" idx="12"/>
          </p:nvPr>
        </p:nvSpPr>
        <p:spPr>
          <a:ln/>
        </p:spPr>
        <p:txBody>
          <a:bodyPr/>
          <a:lstStyle>
            <a:lvl1pPr>
              <a:defRPr/>
            </a:lvl1pPr>
          </a:lstStyle>
          <a:p>
            <a:pPr>
              <a:defRPr/>
            </a:pPr>
            <a:fld id="{F7B1F4CB-F06C-4537-9597-7C0DE88824AE}" type="slidenum">
              <a:rPr lang="zh-TW" altLang="es-ES"/>
              <a:pPr>
                <a:defRPr/>
              </a:pPr>
              <a:t>‹Nº›</a:t>
            </a:fld>
            <a:endParaRPr lang="es-ES" altLang="zh-TW"/>
          </a:p>
        </p:txBody>
      </p:sp>
    </p:spTree>
  </p:cSld>
  <p:clrMapOvr>
    <a:masterClrMapping/>
  </p:clrMapOvr>
  <p:transition spd="slow">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95300" y="273050"/>
            <a:ext cx="3259138" cy="1162050"/>
          </a:xfrm>
        </p:spPr>
        <p:txBody>
          <a:bodyPr anchor="b"/>
          <a:lstStyle>
            <a:lvl1pPr algn="l">
              <a:defRPr sz="2000" b="1"/>
            </a:lvl1pPr>
          </a:lstStyle>
          <a:p>
            <a:r>
              <a:rPr lang="es-ES" smtClean="0"/>
              <a:t>Haga clic para modificar el estilo de título del patrón</a:t>
            </a:r>
            <a:endParaRPr lang="es-AR"/>
          </a:p>
        </p:txBody>
      </p:sp>
      <p:sp>
        <p:nvSpPr>
          <p:cNvPr id="3" name="2 Marcador de contenido"/>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texto"/>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ES" altLang="zh-TW"/>
          </a:p>
        </p:txBody>
      </p:sp>
      <p:sp>
        <p:nvSpPr>
          <p:cNvPr id="6" name="Rectangle 5"/>
          <p:cNvSpPr>
            <a:spLocks noGrp="1" noChangeArrowheads="1"/>
          </p:cNvSpPr>
          <p:nvPr>
            <p:ph type="ftr" sz="quarter" idx="11"/>
          </p:nvPr>
        </p:nvSpPr>
        <p:spPr>
          <a:ln/>
        </p:spPr>
        <p:txBody>
          <a:bodyPr/>
          <a:lstStyle>
            <a:lvl1pPr>
              <a:defRPr/>
            </a:lvl1pPr>
          </a:lstStyle>
          <a:p>
            <a:pPr>
              <a:defRPr/>
            </a:pPr>
            <a:endParaRPr lang="es-ES" altLang="zh-TW"/>
          </a:p>
        </p:txBody>
      </p:sp>
      <p:sp>
        <p:nvSpPr>
          <p:cNvPr id="7" name="Rectangle 6"/>
          <p:cNvSpPr>
            <a:spLocks noGrp="1" noChangeArrowheads="1"/>
          </p:cNvSpPr>
          <p:nvPr>
            <p:ph type="sldNum" sz="quarter" idx="12"/>
          </p:nvPr>
        </p:nvSpPr>
        <p:spPr>
          <a:ln/>
        </p:spPr>
        <p:txBody>
          <a:bodyPr/>
          <a:lstStyle>
            <a:lvl1pPr>
              <a:defRPr/>
            </a:lvl1pPr>
          </a:lstStyle>
          <a:p>
            <a:pPr>
              <a:defRPr/>
            </a:pPr>
            <a:fld id="{B326FB89-3198-40BA-8715-DBD97AACB58D}" type="slidenum">
              <a:rPr lang="zh-TW" altLang="es-ES"/>
              <a:pPr>
                <a:defRPr/>
              </a:pPr>
              <a:t>‹Nº›</a:t>
            </a:fld>
            <a:endParaRPr lang="es-ES" altLang="zh-TW"/>
          </a:p>
        </p:txBody>
      </p:sp>
    </p:spTree>
  </p:cSld>
  <p:clrMapOvr>
    <a:masterClrMapping/>
  </p:clrMapOvr>
  <p:transition spd="slow">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941513" y="4800600"/>
            <a:ext cx="5943600" cy="566738"/>
          </a:xfrm>
        </p:spPr>
        <p:txBody>
          <a:bodyPr anchor="b"/>
          <a:lstStyle>
            <a:lvl1pPr algn="l">
              <a:defRPr sz="2000" b="1"/>
            </a:lvl1pPr>
          </a:lstStyle>
          <a:p>
            <a:r>
              <a:rPr lang="es-ES" smtClean="0"/>
              <a:t>Haga clic para modificar el estilo de título del patrón</a:t>
            </a:r>
            <a:endParaRPr lang="es-AR"/>
          </a:p>
        </p:txBody>
      </p:sp>
      <p:sp>
        <p:nvSpPr>
          <p:cNvPr id="3" name="2 Marcador de posición de imagen"/>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AR" noProof="0" smtClean="0"/>
          </a:p>
        </p:txBody>
      </p:sp>
      <p:sp>
        <p:nvSpPr>
          <p:cNvPr id="4" name="3 Marcador de texto"/>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ES" altLang="zh-TW"/>
          </a:p>
        </p:txBody>
      </p:sp>
      <p:sp>
        <p:nvSpPr>
          <p:cNvPr id="6" name="Rectangle 5"/>
          <p:cNvSpPr>
            <a:spLocks noGrp="1" noChangeArrowheads="1"/>
          </p:cNvSpPr>
          <p:nvPr>
            <p:ph type="ftr" sz="quarter" idx="11"/>
          </p:nvPr>
        </p:nvSpPr>
        <p:spPr>
          <a:ln/>
        </p:spPr>
        <p:txBody>
          <a:bodyPr/>
          <a:lstStyle>
            <a:lvl1pPr>
              <a:defRPr/>
            </a:lvl1pPr>
          </a:lstStyle>
          <a:p>
            <a:pPr>
              <a:defRPr/>
            </a:pPr>
            <a:endParaRPr lang="es-ES" altLang="zh-TW"/>
          </a:p>
        </p:txBody>
      </p:sp>
      <p:sp>
        <p:nvSpPr>
          <p:cNvPr id="7" name="Rectangle 6"/>
          <p:cNvSpPr>
            <a:spLocks noGrp="1" noChangeArrowheads="1"/>
          </p:cNvSpPr>
          <p:nvPr>
            <p:ph type="sldNum" sz="quarter" idx="12"/>
          </p:nvPr>
        </p:nvSpPr>
        <p:spPr>
          <a:ln/>
        </p:spPr>
        <p:txBody>
          <a:bodyPr/>
          <a:lstStyle>
            <a:lvl1pPr>
              <a:defRPr/>
            </a:lvl1pPr>
          </a:lstStyle>
          <a:p>
            <a:pPr>
              <a:defRPr/>
            </a:pPr>
            <a:fld id="{B26DAEA2-7C68-4BB3-9A09-062AE835978B}" type="slidenum">
              <a:rPr lang="zh-TW" altLang="es-ES"/>
              <a:pPr>
                <a:defRPr/>
              </a:pPr>
              <a:t>‹Nº›</a:t>
            </a:fld>
            <a:endParaRPr lang="es-ES" altLang="zh-TW"/>
          </a:p>
        </p:txBody>
      </p:sp>
    </p:spTree>
  </p:cSld>
  <p:clrMapOvr>
    <a:masterClrMapping/>
  </p:clrMapOvr>
  <p:transition spd="slow">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zh-TW"/>
          </a:p>
        </p:txBody>
      </p:sp>
      <p:sp>
        <p:nvSpPr>
          <p:cNvPr id="6" name="Rectangle 6"/>
          <p:cNvSpPr>
            <a:spLocks noGrp="1" noChangeArrowheads="1"/>
          </p:cNvSpPr>
          <p:nvPr>
            <p:ph type="sldNum" sz="quarter" idx="12"/>
          </p:nvPr>
        </p:nvSpPr>
        <p:spPr>
          <a:ln/>
        </p:spPr>
        <p:txBody>
          <a:bodyPr/>
          <a:lstStyle>
            <a:lvl1pPr>
              <a:defRPr/>
            </a:lvl1pPr>
          </a:lstStyle>
          <a:p>
            <a:pPr>
              <a:defRPr/>
            </a:pPr>
            <a:fld id="{B5B5F2F1-12C0-4FE8-B7F8-E32AB715A0E9}" type="slidenum">
              <a:rPr lang="zh-TW" altLang="es-ES"/>
              <a:pPr>
                <a:defRPr/>
              </a:pPr>
              <a:t>‹Nº›</a:t>
            </a:fld>
            <a:endParaRPr lang="es-ES" altLang="zh-TW"/>
          </a:p>
        </p:txBody>
      </p:sp>
    </p:spTree>
  </p:cSld>
  <p:clrMapOvr>
    <a:masterClrMapping/>
  </p:clrMapOvr>
  <p:transition spd="slow">
    <p:wipe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7058025" y="304800"/>
            <a:ext cx="2105025" cy="5791200"/>
          </a:xfrm>
        </p:spPr>
        <p:txBody>
          <a:bodyPr vert="eaVert"/>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a:xfrm>
            <a:off x="742950" y="304800"/>
            <a:ext cx="6162675" cy="57912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zh-TW"/>
          </a:p>
        </p:txBody>
      </p:sp>
      <p:sp>
        <p:nvSpPr>
          <p:cNvPr id="6" name="Rectangle 6"/>
          <p:cNvSpPr>
            <a:spLocks noGrp="1" noChangeArrowheads="1"/>
          </p:cNvSpPr>
          <p:nvPr>
            <p:ph type="sldNum" sz="quarter" idx="12"/>
          </p:nvPr>
        </p:nvSpPr>
        <p:spPr>
          <a:ln/>
        </p:spPr>
        <p:txBody>
          <a:bodyPr/>
          <a:lstStyle>
            <a:lvl1pPr>
              <a:defRPr/>
            </a:lvl1pPr>
          </a:lstStyle>
          <a:p>
            <a:pPr>
              <a:defRPr/>
            </a:pPr>
            <a:fld id="{79950BF2-C0E1-4594-BCC8-52AECDC657F7}" type="slidenum">
              <a:rPr lang="zh-TW" altLang="es-ES"/>
              <a:pPr>
                <a:defRPr/>
              </a:pPr>
              <a:t>‹Nº›</a:t>
            </a:fld>
            <a:endParaRPr lang="es-ES" altLang="zh-TW"/>
          </a:p>
        </p:txBody>
      </p:sp>
    </p:spTree>
  </p:cSld>
  <p:clrMapOvr>
    <a:masterClrMapping/>
  </p:clrMapOvr>
  <p:transition spd="slow">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Haga clic para modificar el estilo de título del patrón</a:t>
            </a:r>
            <a:endParaRPr lang="es-AR" dirty="0"/>
          </a:p>
        </p:txBody>
      </p:sp>
      <p:sp>
        <p:nvSpPr>
          <p:cNvPr id="3" name="2 Marcador de contenido"/>
          <p:cNvSpPr>
            <a:spLocks noGrp="1"/>
          </p:cNvSpPr>
          <p:nvPr>
            <p:ph idx="1"/>
          </p:nvPr>
        </p:nvSpPr>
        <p:spPr/>
        <p:txBody>
          <a:body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AR" dirty="0"/>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zh-TW"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zh-TW"/>
          </a:p>
        </p:txBody>
      </p:sp>
      <p:sp>
        <p:nvSpPr>
          <p:cNvPr id="6" name="Rectangle 6"/>
          <p:cNvSpPr>
            <a:spLocks noGrp="1" noChangeArrowheads="1"/>
          </p:cNvSpPr>
          <p:nvPr>
            <p:ph type="sldNum" sz="quarter" idx="12"/>
          </p:nvPr>
        </p:nvSpPr>
        <p:spPr>
          <a:ln/>
        </p:spPr>
        <p:txBody>
          <a:bodyPr/>
          <a:lstStyle>
            <a:lvl1pPr>
              <a:defRPr/>
            </a:lvl1pPr>
          </a:lstStyle>
          <a:p>
            <a:pPr>
              <a:defRPr/>
            </a:pPr>
            <a:fld id="{EAC24209-5BC0-4DF6-8577-90C75B285ADA}" type="slidenum">
              <a:rPr lang="zh-TW" altLang="es-ES"/>
              <a:pPr>
                <a:defRPr/>
              </a:pPr>
              <a:t>‹Nº›</a:t>
            </a:fld>
            <a:endParaRPr lang="es-ES" altLang="zh-TW"/>
          </a:p>
        </p:txBody>
      </p:sp>
      <p:sp>
        <p:nvSpPr>
          <p:cNvPr id="7" name="Rectangle 13"/>
          <p:cNvSpPr>
            <a:spLocks noChangeArrowheads="1"/>
          </p:cNvSpPr>
          <p:nvPr userDrawn="1"/>
        </p:nvSpPr>
        <p:spPr bwMode="auto">
          <a:xfrm>
            <a:off x="22920" y="0"/>
            <a:ext cx="609600" cy="6858000"/>
          </a:xfrm>
          <a:prstGeom prst="rect">
            <a:avLst/>
          </a:prstGeom>
          <a:solidFill>
            <a:srgbClr val="FF3300"/>
          </a:solidFill>
          <a:ln w="9525">
            <a:solidFill>
              <a:srgbClr val="FF3300"/>
            </a:solidFill>
            <a:miter lim="800000"/>
            <a:headEnd/>
            <a:tailEnd/>
          </a:ln>
        </p:spPr>
        <p:txBody>
          <a:bodyPr wrap="none" anchor="ctr"/>
          <a:lstStyle/>
          <a:p>
            <a:pPr algn="l"/>
            <a:endParaRPr lang="es-AR"/>
          </a:p>
        </p:txBody>
      </p:sp>
      <p:sp>
        <p:nvSpPr>
          <p:cNvPr id="8" name="Rectangle 14"/>
          <p:cNvSpPr>
            <a:spLocks noChangeArrowheads="1"/>
          </p:cNvSpPr>
          <p:nvPr userDrawn="1"/>
        </p:nvSpPr>
        <p:spPr bwMode="auto">
          <a:xfrm rot="16200000">
            <a:off x="-3125092" y="3276600"/>
            <a:ext cx="7010400" cy="457200"/>
          </a:xfrm>
          <a:prstGeom prst="rect">
            <a:avLst/>
          </a:prstGeom>
          <a:noFill/>
          <a:ln w="9525">
            <a:noFill/>
            <a:miter lim="800000"/>
            <a:headEnd/>
            <a:tailEnd/>
          </a:ln>
        </p:spPr>
        <p:txBody>
          <a:bodyPr/>
          <a:lstStyle/>
          <a:p>
            <a:pPr>
              <a:spcBef>
                <a:spcPct val="20000"/>
              </a:spcBef>
              <a:buClr>
                <a:srgbClr val="FF3300"/>
              </a:buClr>
              <a:buSzPct val="110000"/>
              <a:buFont typeface="Wingdings" pitchFamily="2" charset="2"/>
              <a:buNone/>
            </a:pPr>
            <a:r>
              <a:rPr lang="es-AR" sz="1700" dirty="0" smtClean="0">
                <a:solidFill>
                  <a:schemeClr val="bg1"/>
                </a:solidFill>
                <a:latin typeface="Arial Black" pitchFamily="34" charset="0"/>
              </a:rPr>
              <a:t>XIX </a:t>
            </a:r>
            <a:r>
              <a:rPr lang="es-AR" sz="1700" dirty="0">
                <a:solidFill>
                  <a:schemeClr val="bg1"/>
                </a:solidFill>
                <a:latin typeface="Arial Black" pitchFamily="34" charset="0"/>
              </a:rPr>
              <a:t>ASAMBLEA GENERAL DE ALAMYS</a:t>
            </a:r>
            <a:endParaRPr lang="es-ES" altLang="zh-TW" sz="1500" i="1" dirty="0">
              <a:solidFill>
                <a:schemeClr val="bg1"/>
              </a:solidFill>
              <a:latin typeface="Arial Black" pitchFamily="34" charset="0"/>
              <a:ea typeface="新細明體" pitchFamily="18" charset="-120"/>
            </a:endParaRPr>
          </a:p>
        </p:txBody>
      </p:sp>
    </p:spTree>
  </p:cSld>
  <p:clrMapOvr>
    <a:masterClrMapping/>
  </p:clrMapOvr>
  <p:transition spd="slow">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pPr>
              <a:defRPr/>
            </a:pPr>
            <a:endParaRPr lang="es-ES" altLang="zh-TW"/>
          </a:p>
        </p:txBody>
      </p:sp>
      <p:sp>
        <p:nvSpPr>
          <p:cNvPr id="4" name="3 Marcador de pie de página"/>
          <p:cNvSpPr>
            <a:spLocks noGrp="1"/>
          </p:cNvSpPr>
          <p:nvPr>
            <p:ph type="ftr" sz="quarter" idx="11"/>
          </p:nvPr>
        </p:nvSpPr>
        <p:spPr/>
        <p:txBody>
          <a:bodyPr/>
          <a:lstStyle/>
          <a:p>
            <a:pPr>
              <a:defRPr/>
            </a:pPr>
            <a:endParaRPr lang="es-ES" altLang="zh-TW"/>
          </a:p>
        </p:txBody>
      </p:sp>
      <p:sp>
        <p:nvSpPr>
          <p:cNvPr id="5" name="4 Marcador de número de diapositiva"/>
          <p:cNvSpPr>
            <a:spLocks noGrp="1"/>
          </p:cNvSpPr>
          <p:nvPr>
            <p:ph type="sldNum" sz="quarter" idx="12"/>
          </p:nvPr>
        </p:nvSpPr>
        <p:spPr/>
        <p:txBody>
          <a:bodyPr/>
          <a:lstStyle/>
          <a:p>
            <a:pPr>
              <a:defRPr/>
            </a:pPr>
            <a:fld id="{6F0C425E-744F-47E6-90A0-D126F284AA73}" type="slidenum">
              <a:rPr lang="zh-TW" altLang="es-ES" smtClean="0"/>
              <a:pPr>
                <a:defRPr/>
              </a:pPr>
              <a:t>‹Nº›</a:t>
            </a:fld>
            <a:endParaRPr lang="es-ES" altLang="zh-TW"/>
          </a:p>
        </p:txBody>
      </p:sp>
    </p:spTree>
  </p:cSld>
  <p:clrMapOvr>
    <a:masterClrMapping/>
  </p:clrMapOvr>
  <p:transition spd="slow">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Diseño personalizad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pPr>
              <a:defRPr/>
            </a:pPr>
            <a:endParaRPr lang="es-ES" altLang="zh-TW"/>
          </a:p>
        </p:txBody>
      </p:sp>
      <p:sp>
        <p:nvSpPr>
          <p:cNvPr id="4" name="3 Marcador de pie de página"/>
          <p:cNvSpPr>
            <a:spLocks noGrp="1"/>
          </p:cNvSpPr>
          <p:nvPr>
            <p:ph type="ftr" sz="quarter" idx="11"/>
          </p:nvPr>
        </p:nvSpPr>
        <p:spPr/>
        <p:txBody>
          <a:bodyPr/>
          <a:lstStyle/>
          <a:p>
            <a:pPr>
              <a:defRPr/>
            </a:pPr>
            <a:endParaRPr lang="es-ES" altLang="zh-TW"/>
          </a:p>
        </p:txBody>
      </p:sp>
      <p:sp>
        <p:nvSpPr>
          <p:cNvPr id="5" name="4 Marcador de número de diapositiva"/>
          <p:cNvSpPr>
            <a:spLocks noGrp="1"/>
          </p:cNvSpPr>
          <p:nvPr>
            <p:ph type="sldNum" sz="quarter" idx="12"/>
          </p:nvPr>
        </p:nvSpPr>
        <p:spPr/>
        <p:txBody>
          <a:bodyPr/>
          <a:lstStyle/>
          <a:p>
            <a:pPr>
              <a:defRPr/>
            </a:pPr>
            <a:fld id="{6F0C425E-744F-47E6-90A0-D126F284AA73}" type="slidenum">
              <a:rPr lang="zh-TW" altLang="es-ES" smtClean="0"/>
              <a:pPr>
                <a:defRPr/>
              </a:pPr>
              <a:t>‹Nº›</a:t>
            </a:fld>
            <a:endParaRPr lang="es-ES" altLang="zh-TW"/>
          </a:p>
        </p:txBody>
      </p:sp>
    </p:spTree>
  </p:cSld>
  <p:clrMapOvr>
    <a:masterClrMapping/>
  </p:clrMapOvr>
  <p:transition spd="slow">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contenido"/>
          <p:cNvSpPr>
            <a:spLocks noGrp="1"/>
          </p:cNvSpPr>
          <p:nvPr>
            <p:ph sz="half" idx="1"/>
          </p:nvPr>
        </p:nvSpPr>
        <p:spPr>
          <a:xfrm>
            <a:off x="742950" y="1752600"/>
            <a:ext cx="413385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contenido"/>
          <p:cNvSpPr>
            <a:spLocks noGrp="1"/>
          </p:cNvSpPr>
          <p:nvPr>
            <p:ph sz="half" idx="2"/>
          </p:nvPr>
        </p:nvSpPr>
        <p:spPr>
          <a:xfrm>
            <a:off x="5029200" y="1752600"/>
            <a:ext cx="413385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Rectangle 4"/>
          <p:cNvSpPr>
            <a:spLocks noGrp="1" noChangeArrowheads="1"/>
          </p:cNvSpPr>
          <p:nvPr>
            <p:ph type="dt" sz="half" idx="10"/>
          </p:nvPr>
        </p:nvSpPr>
        <p:spPr>
          <a:ln/>
        </p:spPr>
        <p:txBody>
          <a:bodyPr/>
          <a:lstStyle>
            <a:lvl1pPr>
              <a:defRPr/>
            </a:lvl1pPr>
          </a:lstStyle>
          <a:p>
            <a:pPr>
              <a:defRPr/>
            </a:pPr>
            <a:endParaRPr lang="es-ES" altLang="zh-TW"/>
          </a:p>
        </p:txBody>
      </p:sp>
      <p:sp>
        <p:nvSpPr>
          <p:cNvPr id="6" name="Rectangle 5"/>
          <p:cNvSpPr>
            <a:spLocks noGrp="1" noChangeArrowheads="1"/>
          </p:cNvSpPr>
          <p:nvPr>
            <p:ph type="ftr" sz="quarter" idx="11"/>
          </p:nvPr>
        </p:nvSpPr>
        <p:spPr>
          <a:ln/>
        </p:spPr>
        <p:txBody>
          <a:bodyPr/>
          <a:lstStyle>
            <a:lvl1pPr>
              <a:defRPr/>
            </a:lvl1pPr>
          </a:lstStyle>
          <a:p>
            <a:pPr>
              <a:defRPr/>
            </a:pPr>
            <a:endParaRPr lang="es-ES" altLang="zh-TW"/>
          </a:p>
        </p:txBody>
      </p:sp>
      <p:sp>
        <p:nvSpPr>
          <p:cNvPr id="7" name="Rectangle 6"/>
          <p:cNvSpPr>
            <a:spLocks noGrp="1" noChangeArrowheads="1"/>
          </p:cNvSpPr>
          <p:nvPr>
            <p:ph type="sldNum" sz="quarter" idx="12"/>
          </p:nvPr>
        </p:nvSpPr>
        <p:spPr>
          <a:ln/>
        </p:spPr>
        <p:txBody>
          <a:bodyPr/>
          <a:lstStyle>
            <a:lvl1pPr>
              <a:defRPr/>
            </a:lvl1pPr>
          </a:lstStyle>
          <a:p>
            <a:pPr>
              <a:defRPr/>
            </a:pPr>
            <a:fld id="{E17A246E-7B82-4C81-A9CC-5039C212CB5A}" type="slidenum">
              <a:rPr lang="zh-TW" altLang="es-ES"/>
              <a:pPr>
                <a:defRPr/>
              </a:pPr>
              <a:t>‹Nº›</a:t>
            </a:fld>
            <a:endParaRPr lang="es-ES" altLang="zh-TW"/>
          </a:p>
        </p:txBody>
      </p:sp>
    </p:spTree>
  </p:cSld>
  <p:clrMapOvr>
    <a:masterClrMapping/>
  </p:clrMapOvr>
  <p:transition spd="slow">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95300" y="274638"/>
            <a:ext cx="8915400" cy="1143000"/>
          </a:xfrm>
        </p:spPr>
        <p:txBody>
          <a:bodyPr/>
          <a:lstStyle>
            <a:lvl1pPr>
              <a:defRPr/>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texto"/>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7" name="Rectangle 4"/>
          <p:cNvSpPr>
            <a:spLocks noGrp="1" noChangeArrowheads="1"/>
          </p:cNvSpPr>
          <p:nvPr>
            <p:ph type="dt" sz="half" idx="10"/>
          </p:nvPr>
        </p:nvSpPr>
        <p:spPr>
          <a:ln/>
        </p:spPr>
        <p:txBody>
          <a:bodyPr/>
          <a:lstStyle>
            <a:lvl1pPr>
              <a:defRPr/>
            </a:lvl1pPr>
          </a:lstStyle>
          <a:p>
            <a:pPr>
              <a:defRPr/>
            </a:pPr>
            <a:endParaRPr lang="es-ES" altLang="zh-TW"/>
          </a:p>
        </p:txBody>
      </p:sp>
      <p:sp>
        <p:nvSpPr>
          <p:cNvPr id="8" name="Rectangle 5"/>
          <p:cNvSpPr>
            <a:spLocks noGrp="1" noChangeArrowheads="1"/>
          </p:cNvSpPr>
          <p:nvPr>
            <p:ph type="ftr" sz="quarter" idx="11"/>
          </p:nvPr>
        </p:nvSpPr>
        <p:spPr>
          <a:ln/>
        </p:spPr>
        <p:txBody>
          <a:bodyPr/>
          <a:lstStyle>
            <a:lvl1pPr>
              <a:defRPr/>
            </a:lvl1pPr>
          </a:lstStyle>
          <a:p>
            <a:pPr>
              <a:defRPr/>
            </a:pPr>
            <a:endParaRPr lang="es-ES" altLang="zh-TW"/>
          </a:p>
        </p:txBody>
      </p:sp>
      <p:sp>
        <p:nvSpPr>
          <p:cNvPr id="9" name="Rectangle 6"/>
          <p:cNvSpPr>
            <a:spLocks noGrp="1" noChangeArrowheads="1"/>
          </p:cNvSpPr>
          <p:nvPr>
            <p:ph type="sldNum" sz="quarter" idx="12"/>
          </p:nvPr>
        </p:nvSpPr>
        <p:spPr>
          <a:ln/>
        </p:spPr>
        <p:txBody>
          <a:bodyPr/>
          <a:lstStyle>
            <a:lvl1pPr>
              <a:defRPr/>
            </a:lvl1pPr>
          </a:lstStyle>
          <a:p>
            <a:pPr>
              <a:defRPr/>
            </a:pPr>
            <a:fld id="{57C55633-90A0-4096-A75E-5D58136B4516}" type="slidenum">
              <a:rPr lang="zh-TW" altLang="es-ES"/>
              <a:pPr>
                <a:defRPr/>
              </a:pPr>
              <a:t>‹Nº›</a:t>
            </a:fld>
            <a:endParaRPr lang="es-ES" altLang="zh-TW"/>
          </a:p>
        </p:txBody>
      </p:sp>
    </p:spTree>
  </p:cSld>
  <p:clrMapOvr>
    <a:masterClrMapping/>
  </p:clrMapOvr>
  <p:transition spd="slow">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Rectangle 4"/>
          <p:cNvSpPr>
            <a:spLocks noGrp="1" noChangeArrowheads="1"/>
          </p:cNvSpPr>
          <p:nvPr>
            <p:ph type="dt" sz="half" idx="10"/>
          </p:nvPr>
        </p:nvSpPr>
        <p:spPr>
          <a:ln/>
        </p:spPr>
        <p:txBody>
          <a:bodyPr/>
          <a:lstStyle>
            <a:lvl1pPr>
              <a:defRPr/>
            </a:lvl1pPr>
          </a:lstStyle>
          <a:p>
            <a:pPr>
              <a:defRPr/>
            </a:pPr>
            <a:endParaRPr lang="es-ES" altLang="zh-TW"/>
          </a:p>
        </p:txBody>
      </p:sp>
      <p:sp>
        <p:nvSpPr>
          <p:cNvPr id="4" name="Rectangle 5"/>
          <p:cNvSpPr>
            <a:spLocks noGrp="1" noChangeArrowheads="1"/>
          </p:cNvSpPr>
          <p:nvPr>
            <p:ph type="ftr" sz="quarter" idx="11"/>
          </p:nvPr>
        </p:nvSpPr>
        <p:spPr>
          <a:ln/>
        </p:spPr>
        <p:txBody>
          <a:bodyPr/>
          <a:lstStyle>
            <a:lvl1pPr>
              <a:defRPr/>
            </a:lvl1pPr>
          </a:lstStyle>
          <a:p>
            <a:pPr>
              <a:defRPr/>
            </a:pPr>
            <a:endParaRPr lang="es-ES" altLang="zh-TW"/>
          </a:p>
        </p:txBody>
      </p:sp>
      <p:sp>
        <p:nvSpPr>
          <p:cNvPr id="5" name="Rectangle 6"/>
          <p:cNvSpPr>
            <a:spLocks noGrp="1" noChangeArrowheads="1"/>
          </p:cNvSpPr>
          <p:nvPr>
            <p:ph type="sldNum" sz="quarter" idx="12"/>
          </p:nvPr>
        </p:nvSpPr>
        <p:spPr>
          <a:ln/>
        </p:spPr>
        <p:txBody>
          <a:bodyPr/>
          <a:lstStyle>
            <a:lvl1pPr>
              <a:defRPr/>
            </a:lvl1pPr>
          </a:lstStyle>
          <a:p>
            <a:pPr>
              <a:defRPr/>
            </a:pPr>
            <a:fld id="{928ECB22-A54C-49B4-B581-3BBCE9E5D8AA}" type="slidenum">
              <a:rPr lang="zh-TW" altLang="es-ES"/>
              <a:pPr>
                <a:defRPr/>
              </a:pPr>
              <a:t>‹Nº›</a:t>
            </a:fld>
            <a:endParaRPr lang="es-ES" altLang="zh-TW"/>
          </a:p>
        </p:txBody>
      </p:sp>
    </p:spTree>
  </p:cSld>
  <p:clrMapOvr>
    <a:masterClrMapping/>
  </p:clrMapOvr>
  <p:transition spd="slow">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ltLang="zh-TW"/>
          </a:p>
        </p:txBody>
      </p:sp>
      <p:sp>
        <p:nvSpPr>
          <p:cNvPr id="3" name="Rectangle 5"/>
          <p:cNvSpPr>
            <a:spLocks noGrp="1" noChangeArrowheads="1"/>
          </p:cNvSpPr>
          <p:nvPr>
            <p:ph type="ftr" sz="quarter" idx="11"/>
          </p:nvPr>
        </p:nvSpPr>
        <p:spPr>
          <a:ln/>
        </p:spPr>
        <p:txBody>
          <a:bodyPr/>
          <a:lstStyle>
            <a:lvl1pPr>
              <a:defRPr/>
            </a:lvl1pPr>
          </a:lstStyle>
          <a:p>
            <a:pPr>
              <a:defRPr/>
            </a:pPr>
            <a:endParaRPr lang="es-ES" altLang="zh-TW"/>
          </a:p>
        </p:txBody>
      </p:sp>
      <p:sp>
        <p:nvSpPr>
          <p:cNvPr id="4" name="Rectangle 6"/>
          <p:cNvSpPr>
            <a:spLocks noGrp="1" noChangeArrowheads="1"/>
          </p:cNvSpPr>
          <p:nvPr>
            <p:ph type="sldNum" sz="quarter" idx="12"/>
          </p:nvPr>
        </p:nvSpPr>
        <p:spPr>
          <a:ln/>
        </p:spPr>
        <p:txBody>
          <a:bodyPr/>
          <a:lstStyle>
            <a:lvl1pPr>
              <a:defRPr/>
            </a:lvl1pPr>
          </a:lstStyle>
          <a:p>
            <a:pPr>
              <a:defRPr/>
            </a:pPr>
            <a:fld id="{B0E29931-C610-4B94-9C33-060527A54E15}" type="slidenum">
              <a:rPr lang="zh-TW" altLang="es-ES"/>
              <a:pPr>
                <a:defRPr/>
              </a:pPr>
              <a:t>‹Nº›</a:t>
            </a:fld>
            <a:endParaRPr lang="es-ES" altLang="zh-TW"/>
          </a:p>
        </p:txBody>
      </p:sp>
    </p:spTree>
  </p:cSld>
  <p:clrMapOvr>
    <a:masterClrMapping/>
  </p:clrMapOvr>
  <p:transition spd="slow">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Diseño personalizad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pPr>
              <a:defRPr/>
            </a:pPr>
            <a:endParaRPr lang="es-ES" altLang="zh-TW"/>
          </a:p>
        </p:txBody>
      </p:sp>
      <p:sp>
        <p:nvSpPr>
          <p:cNvPr id="4" name="3 Marcador de pie de página"/>
          <p:cNvSpPr>
            <a:spLocks noGrp="1"/>
          </p:cNvSpPr>
          <p:nvPr>
            <p:ph type="ftr" sz="quarter" idx="11"/>
          </p:nvPr>
        </p:nvSpPr>
        <p:spPr/>
        <p:txBody>
          <a:bodyPr/>
          <a:lstStyle/>
          <a:p>
            <a:pPr>
              <a:defRPr/>
            </a:pPr>
            <a:endParaRPr lang="es-ES" altLang="zh-TW"/>
          </a:p>
        </p:txBody>
      </p:sp>
      <p:sp>
        <p:nvSpPr>
          <p:cNvPr id="5" name="4 Marcador de número de diapositiva"/>
          <p:cNvSpPr>
            <a:spLocks noGrp="1"/>
          </p:cNvSpPr>
          <p:nvPr>
            <p:ph type="sldNum" sz="quarter" idx="12"/>
          </p:nvPr>
        </p:nvSpPr>
        <p:spPr/>
        <p:txBody>
          <a:bodyPr/>
          <a:lstStyle/>
          <a:p>
            <a:pPr>
              <a:defRPr/>
            </a:pPr>
            <a:fld id="{6F0C425E-744F-47E6-90A0-D126F284AA73}" type="slidenum">
              <a:rPr lang="zh-TW" altLang="es-ES" smtClean="0"/>
              <a:pPr>
                <a:defRPr/>
              </a:pPr>
              <a:t>‹Nº›</a:t>
            </a:fld>
            <a:endParaRPr lang="es-ES" altLang="zh-TW"/>
          </a:p>
        </p:txBody>
      </p:sp>
    </p:spTree>
  </p:cSld>
  <p:clrMapOvr>
    <a:masterClrMapping/>
  </p:clrMapOvr>
  <p:transition spd="slow">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42950" y="304800"/>
            <a:ext cx="8098482"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altLang="zh-TW" smtClean="0"/>
              <a:t>Haga clic para modificar el estilo de título del patrón</a:t>
            </a:r>
          </a:p>
        </p:txBody>
      </p:sp>
      <p:sp>
        <p:nvSpPr>
          <p:cNvPr id="1027" name="Rectangle 3"/>
          <p:cNvSpPr>
            <a:spLocks noGrp="1" noChangeArrowheads="1"/>
          </p:cNvSpPr>
          <p:nvPr>
            <p:ph type="body" idx="1"/>
          </p:nvPr>
        </p:nvSpPr>
        <p:spPr bwMode="auto">
          <a:xfrm>
            <a:off x="742950" y="1752600"/>
            <a:ext cx="8420100" cy="434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altLang="zh-TW" dirty="0" smtClean="0"/>
              <a:t>Haga clic para modificar el estilo de texto del patrón</a:t>
            </a:r>
          </a:p>
          <a:p>
            <a:pPr lvl="1"/>
            <a:r>
              <a:rPr lang="es-ES" altLang="zh-TW" dirty="0" smtClean="0"/>
              <a:t>Segundo nivel</a:t>
            </a:r>
          </a:p>
          <a:p>
            <a:pPr lvl="2"/>
            <a:r>
              <a:rPr lang="es-ES" altLang="zh-TW" dirty="0" smtClean="0"/>
              <a:t>Tercer nivel</a:t>
            </a:r>
          </a:p>
          <a:p>
            <a:pPr lvl="3"/>
            <a:r>
              <a:rPr lang="es-ES" altLang="zh-TW" dirty="0" smtClean="0"/>
              <a:t>Cuarto nivel</a:t>
            </a:r>
          </a:p>
          <a:p>
            <a:pPr lvl="4"/>
            <a:r>
              <a:rPr lang="es-ES" altLang="zh-TW" dirty="0" smtClean="0"/>
              <a:t>Quinto nivel</a:t>
            </a:r>
          </a:p>
        </p:txBody>
      </p:sp>
      <p:sp>
        <p:nvSpPr>
          <p:cNvPr id="1028" name="Rectangle 4"/>
          <p:cNvSpPr>
            <a:spLocks noGrp="1" noChangeArrowheads="1"/>
          </p:cNvSpPr>
          <p:nvPr>
            <p:ph type="dt" sz="half" idx="2"/>
          </p:nvPr>
        </p:nvSpPr>
        <p:spPr bwMode="auto">
          <a:xfrm>
            <a:off x="742950" y="6248400"/>
            <a:ext cx="20637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Times New Roman" pitchFamily="18" charset="0"/>
                <a:ea typeface="新細明體" pitchFamily="18" charset="-120"/>
              </a:defRPr>
            </a:lvl1pPr>
          </a:lstStyle>
          <a:p>
            <a:pPr>
              <a:defRPr/>
            </a:pPr>
            <a:endParaRPr lang="es-ES" altLang="zh-TW"/>
          </a:p>
        </p:txBody>
      </p:sp>
      <p:sp>
        <p:nvSpPr>
          <p:cNvPr id="1029" name="Rectangle 5"/>
          <p:cNvSpPr>
            <a:spLocks noGrp="1" noChangeArrowheads="1"/>
          </p:cNvSpPr>
          <p:nvPr>
            <p:ph type="ftr" sz="quarter" idx="3"/>
          </p:nvPr>
        </p:nvSpPr>
        <p:spPr bwMode="auto">
          <a:xfrm>
            <a:off x="3384550" y="6248400"/>
            <a:ext cx="31369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Times New Roman" pitchFamily="18" charset="0"/>
                <a:ea typeface="新細明體" pitchFamily="18" charset="-120"/>
              </a:defRPr>
            </a:lvl1pPr>
          </a:lstStyle>
          <a:p>
            <a:pPr>
              <a:defRPr/>
            </a:pPr>
            <a:endParaRPr lang="es-ES" altLang="zh-TW"/>
          </a:p>
        </p:txBody>
      </p:sp>
      <p:sp>
        <p:nvSpPr>
          <p:cNvPr id="1030" name="Rectangle 6"/>
          <p:cNvSpPr>
            <a:spLocks noGrp="1" noChangeArrowheads="1"/>
          </p:cNvSpPr>
          <p:nvPr>
            <p:ph type="sldNum" sz="quarter" idx="4"/>
          </p:nvPr>
        </p:nvSpPr>
        <p:spPr bwMode="auto">
          <a:xfrm>
            <a:off x="7620000" y="6553200"/>
            <a:ext cx="206375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1">
                <a:latin typeface="Tahoma" pitchFamily="34" charset="0"/>
                <a:ea typeface="新細明體" pitchFamily="18" charset="-120"/>
              </a:defRPr>
            </a:lvl1pPr>
          </a:lstStyle>
          <a:p>
            <a:pPr>
              <a:defRPr/>
            </a:pPr>
            <a:fld id="{6F0C425E-744F-47E6-90A0-D126F284AA73}" type="slidenum">
              <a:rPr lang="zh-TW" altLang="es-ES"/>
              <a:pPr>
                <a:defRPr/>
              </a:pPr>
              <a:t>‹Nº›</a:t>
            </a:fld>
            <a:endParaRPr lang="es-ES" altLang="zh-TW"/>
          </a:p>
        </p:txBody>
      </p:sp>
      <p:pic>
        <p:nvPicPr>
          <p:cNvPr id="1031" name="Picture 14"/>
          <p:cNvPicPr>
            <a:picLocks noChangeAspect="1" noChangeArrowheads="1"/>
          </p:cNvPicPr>
          <p:nvPr userDrawn="1"/>
        </p:nvPicPr>
        <p:blipFill>
          <a:blip r:embed="rId15" cstate="print"/>
          <a:srcRect/>
          <a:stretch>
            <a:fillRect/>
          </a:stretch>
        </p:blipFill>
        <p:spPr bwMode="auto">
          <a:xfrm>
            <a:off x="8913440" y="260648"/>
            <a:ext cx="856729" cy="750912"/>
          </a:xfrm>
          <a:prstGeom prst="rect">
            <a:avLst/>
          </a:prstGeom>
          <a:noFill/>
          <a:ln w="9525">
            <a:noFill/>
            <a:miter lim="800000"/>
            <a:headEnd/>
            <a:tailEnd/>
          </a:ln>
        </p:spPr>
      </p:pic>
      <p:sp>
        <p:nvSpPr>
          <p:cNvPr id="1039" name="Line 15"/>
          <p:cNvSpPr>
            <a:spLocks noChangeShapeType="1"/>
          </p:cNvSpPr>
          <p:nvPr userDrawn="1"/>
        </p:nvSpPr>
        <p:spPr bwMode="auto">
          <a:xfrm>
            <a:off x="848544" y="1295400"/>
            <a:ext cx="7992888" cy="0"/>
          </a:xfrm>
          <a:prstGeom prst="line">
            <a:avLst/>
          </a:prstGeom>
          <a:noFill/>
          <a:ln w="38100">
            <a:solidFill>
              <a:schemeClr val="tx2"/>
            </a:solidFill>
            <a:round/>
            <a:headEnd/>
            <a:tailEnd/>
          </a:ln>
          <a:effectLst/>
        </p:spPr>
        <p:txBody>
          <a:bodyPr/>
          <a:lstStyle/>
          <a:p>
            <a:pPr algn="l">
              <a:defRPr/>
            </a:pPr>
            <a:endParaRPr lang="es-AR"/>
          </a:p>
        </p:txBody>
      </p:sp>
      <p:sp>
        <p:nvSpPr>
          <p:cNvPr id="11" name="Rectangle 13"/>
          <p:cNvSpPr>
            <a:spLocks noChangeArrowheads="1"/>
          </p:cNvSpPr>
          <p:nvPr userDrawn="1"/>
        </p:nvSpPr>
        <p:spPr bwMode="auto">
          <a:xfrm>
            <a:off x="0" y="0"/>
            <a:ext cx="609600" cy="6858000"/>
          </a:xfrm>
          <a:prstGeom prst="rect">
            <a:avLst/>
          </a:prstGeom>
          <a:solidFill>
            <a:srgbClr val="FF3300"/>
          </a:solidFill>
          <a:ln w="9525">
            <a:solidFill>
              <a:srgbClr val="FF3300"/>
            </a:solidFill>
            <a:miter lim="800000"/>
            <a:headEnd/>
            <a:tailEnd/>
          </a:ln>
        </p:spPr>
        <p:txBody>
          <a:bodyPr wrap="none" anchor="ctr"/>
          <a:lstStyle/>
          <a:p>
            <a:pPr algn="l"/>
            <a:endParaRPr lang="es-AR"/>
          </a:p>
        </p:txBody>
      </p:sp>
      <p:sp>
        <p:nvSpPr>
          <p:cNvPr id="12" name="Rectangle 14"/>
          <p:cNvSpPr>
            <a:spLocks noChangeArrowheads="1"/>
          </p:cNvSpPr>
          <p:nvPr userDrawn="1"/>
        </p:nvSpPr>
        <p:spPr bwMode="auto">
          <a:xfrm rot="16200000">
            <a:off x="-3148012" y="3276600"/>
            <a:ext cx="7010400" cy="457200"/>
          </a:xfrm>
          <a:prstGeom prst="rect">
            <a:avLst/>
          </a:prstGeom>
          <a:noFill/>
          <a:ln w="9525">
            <a:noFill/>
            <a:miter lim="800000"/>
            <a:headEnd/>
            <a:tailEnd/>
          </a:ln>
        </p:spPr>
        <p:txBody>
          <a:bodyPr/>
          <a:lstStyle/>
          <a:p>
            <a:pPr>
              <a:spcBef>
                <a:spcPct val="20000"/>
              </a:spcBef>
              <a:buClr>
                <a:srgbClr val="FF3300"/>
              </a:buClr>
              <a:buSzPct val="110000"/>
              <a:buFont typeface="Wingdings" pitchFamily="2" charset="2"/>
              <a:buNone/>
            </a:pPr>
            <a:r>
              <a:rPr lang="es-AR" sz="1700" dirty="0" smtClean="0">
                <a:solidFill>
                  <a:schemeClr val="bg1"/>
                </a:solidFill>
                <a:latin typeface="Arial Black" pitchFamily="34" charset="0"/>
              </a:rPr>
              <a:t>XIX </a:t>
            </a:r>
            <a:r>
              <a:rPr lang="es-AR" sz="1700" dirty="0">
                <a:solidFill>
                  <a:schemeClr val="bg1"/>
                </a:solidFill>
                <a:latin typeface="Arial Black" pitchFamily="34" charset="0"/>
              </a:rPr>
              <a:t>ASAMBLEA GENERAL DE ALAMYS</a:t>
            </a:r>
            <a:endParaRPr lang="es-ES" altLang="zh-TW" sz="1500" i="1" dirty="0">
              <a:solidFill>
                <a:schemeClr val="bg1"/>
              </a:solidFill>
              <a:latin typeface="Arial Black" pitchFamily="34" charset="0"/>
              <a:ea typeface="新細明體" pitchFamily="18" charset="-120"/>
            </a:endParaRP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60" r:id="rId3"/>
    <p:sldLayoutId id="2147483661" r:id="rId4"/>
    <p:sldLayoutId id="2147483656" r:id="rId5"/>
    <p:sldLayoutId id="2147483655" r:id="rId6"/>
    <p:sldLayoutId id="2147483654" r:id="rId7"/>
    <p:sldLayoutId id="2147483653" r:id="rId8"/>
    <p:sldLayoutId id="2147483662" r:id="rId9"/>
    <p:sldLayoutId id="2147483652" r:id="rId10"/>
    <p:sldLayoutId id="2147483651" r:id="rId11"/>
    <p:sldLayoutId id="2147483650" r:id="rId12"/>
    <p:sldLayoutId id="2147483649" r:id="rId13"/>
  </p:sldLayoutIdLst>
  <p:transition spd="slow">
    <p:wipe dir="r"/>
  </p:transition>
  <p:hf hdr="0" ftr="0" dt="0"/>
  <p:txStyles>
    <p:title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Arial Black" pitchFamily="34" charset="0"/>
        </a:defRPr>
      </a:lvl2pPr>
      <a:lvl3pPr algn="l" rtl="0" eaLnBrk="0" fontAlgn="base" hangingPunct="0">
        <a:spcBef>
          <a:spcPct val="0"/>
        </a:spcBef>
        <a:spcAft>
          <a:spcPct val="0"/>
        </a:spcAft>
        <a:defRPr sz="3200">
          <a:solidFill>
            <a:schemeClr val="tx2"/>
          </a:solidFill>
          <a:latin typeface="Arial Black" pitchFamily="34" charset="0"/>
        </a:defRPr>
      </a:lvl3pPr>
      <a:lvl4pPr algn="l" rtl="0" eaLnBrk="0" fontAlgn="base" hangingPunct="0">
        <a:spcBef>
          <a:spcPct val="0"/>
        </a:spcBef>
        <a:spcAft>
          <a:spcPct val="0"/>
        </a:spcAft>
        <a:defRPr sz="3200">
          <a:solidFill>
            <a:schemeClr val="tx2"/>
          </a:solidFill>
          <a:latin typeface="Arial Black" pitchFamily="34" charset="0"/>
        </a:defRPr>
      </a:lvl4pPr>
      <a:lvl5pPr algn="l" rtl="0" eaLnBrk="0" fontAlgn="base" hangingPunct="0">
        <a:spcBef>
          <a:spcPct val="0"/>
        </a:spcBef>
        <a:spcAft>
          <a:spcPct val="0"/>
        </a:spcAft>
        <a:defRPr sz="3200">
          <a:solidFill>
            <a:schemeClr val="tx2"/>
          </a:solidFill>
          <a:latin typeface="Arial Black" pitchFamily="34" charset="0"/>
        </a:defRPr>
      </a:lvl5pPr>
      <a:lvl6pPr marL="457200" algn="l" rtl="0" fontAlgn="base">
        <a:spcBef>
          <a:spcPct val="0"/>
        </a:spcBef>
        <a:spcAft>
          <a:spcPct val="0"/>
        </a:spcAft>
        <a:defRPr sz="3200">
          <a:solidFill>
            <a:schemeClr val="tx2"/>
          </a:solidFill>
          <a:latin typeface="Arial Black" pitchFamily="34" charset="0"/>
        </a:defRPr>
      </a:lvl6pPr>
      <a:lvl7pPr marL="914400" algn="l" rtl="0" fontAlgn="base">
        <a:spcBef>
          <a:spcPct val="0"/>
        </a:spcBef>
        <a:spcAft>
          <a:spcPct val="0"/>
        </a:spcAft>
        <a:defRPr sz="3200">
          <a:solidFill>
            <a:schemeClr val="tx2"/>
          </a:solidFill>
          <a:latin typeface="Arial Black" pitchFamily="34" charset="0"/>
        </a:defRPr>
      </a:lvl7pPr>
      <a:lvl8pPr marL="1371600" algn="l" rtl="0" fontAlgn="base">
        <a:spcBef>
          <a:spcPct val="0"/>
        </a:spcBef>
        <a:spcAft>
          <a:spcPct val="0"/>
        </a:spcAft>
        <a:defRPr sz="3200">
          <a:solidFill>
            <a:schemeClr val="tx2"/>
          </a:solidFill>
          <a:latin typeface="Arial Black" pitchFamily="34" charset="0"/>
        </a:defRPr>
      </a:lvl8pPr>
      <a:lvl9pPr marL="1828800" algn="l" rtl="0" fontAlgn="base">
        <a:spcBef>
          <a:spcPct val="0"/>
        </a:spcBef>
        <a:spcAft>
          <a:spcPct val="0"/>
        </a:spcAft>
        <a:defRPr sz="3200">
          <a:solidFill>
            <a:schemeClr val="tx2"/>
          </a:solidFill>
          <a:latin typeface="Arial Black" pitchFamily="34" charset="0"/>
        </a:defRPr>
      </a:lvl9pPr>
    </p:titleStyle>
    <p:bodyStyle>
      <a:lvl1pPr marL="342900" indent="-342900" algn="l" rtl="0" eaLnBrk="0" fontAlgn="base" hangingPunct="0">
        <a:spcBef>
          <a:spcPct val="20000"/>
        </a:spcBef>
        <a:spcAft>
          <a:spcPct val="0"/>
        </a:spcAft>
        <a:buClr>
          <a:srgbClr val="FF3300"/>
        </a:buClr>
        <a:buSzPct val="110000"/>
        <a:buFont typeface="Wingdings" pitchFamily="2" charset="2"/>
        <a:buChar char="§"/>
        <a:defRPr sz="2100">
          <a:solidFill>
            <a:schemeClr val="tx1"/>
          </a:solidFill>
          <a:latin typeface="Arial" pitchFamily="34" charset="0"/>
          <a:ea typeface="+mn-ea"/>
          <a:cs typeface="Arial" pitchFamily="34" charset="0"/>
        </a:defRPr>
      </a:lvl1pPr>
      <a:lvl2pPr marL="742950" indent="-285750" algn="l" rtl="0" eaLnBrk="0" fontAlgn="base" hangingPunct="0">
        <a:spcBef>
          <a:spcPct val="20000"/>
        </a:spcBef>
        <a:spcAft>
          <a:spcPct val="0"/>
        </a:spcAft>
        <a:buClr>
          <a:srgbClr val="FF3300"/>
        </a:buClr>
        <a:buFont typeface="Wingdings" pitchFamily="2" charset="2"/>
        <a:buChar char="ü"/>
        <a:defRPr sz="2100" i="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050" name="Picture 6"/>
          <p:cNvPicPr>
            <a:picLocks noChangeAspect="1" noChangeArrowheads="1"/>
          </p:cNvPicPr>
          <p:nvPr/>
        </p:nvPicPr>
        <p:blipFill>
          <a:blip r:embed="rId2" cstate="print"/>
          <a:srcRect/>
          <a:stretch>
            <a:fillRect/>
          </a:stretch>
        </p:blipFill>
        <p:spPr bwMode="auto">
          <a:xfrm>
            <a:off x="8697416" y="188640"/>
            <a:ext cx="848222" cy="743026"/>
          </a:xfrm>
          <a:prstGeom prst="rect">
            <a:avLst/>
          </a:prstGeom>
          <a:noFill/>
          <a:ln w="9525">
            <a:noFill/>
            <a:miter lim="800000"/>
            <a:headEnd/>
            <a:tailEnd/>
          </a:ln>
        </p:spPr>
      </p:pic>
      <p:pic>
        <p:nvPicPr>
          <p:cNvPr id="2051" name="Picture 9" descr="logo mtv"/>
          <p:cNvPicPr>
            <a:picLocks noChangeAspect="1" noChangeArrowheads="1"/>
          </p:cNvPicPr>
          <p:nvPr/>
        </p:nvPicPr>
        <p:blipFill>
          <a:blip r:embed="rId3" cstate="print"/>
          <a:srcRect/>
          <a:stretch>
            <a:fillRect/>
          </a:stretch>
        </p:blipFill>
        <p:spPr bwMode="auto">
          <a:xfrm>
            <a:off x="7833320" y="6468602"/>
            <a:ext cx="1872095" cy="198452"/>
          </a:xfrm>
          <a:prstGeom prst="rect">
            <a:avLst/>
          </a:prstGeom>
          <a:noFill/>
          <a:ln w="9525">
            <a:noFill/>
            <a:miter lim="800000"/>
            <a:headEnd/>
            <a:tailEnd/>
          </a:ln>
        </p:spPr>
      </p:pic>
      <p:sp>
        <p:nvSpPr>
          <p:cNvPr id="2052" name="Rectangle 11"/>
          <p:cNvSpPr>
            <a:spLocks noGrp="1" noChangeArrowheads="1"/>
          </p:cNvSpPr>
          <p:nvPr>
            <p:ph type="subTitle" idx="1"/>
          </p:nvPr>
        </p:nvSpPr>
        <p:spPr>
          <a:xfrm>
            <a:off x="632520" y="5791200"/>
            <a:ext cx="9273480" cy="1295400"/>
          </a:xfrm>
          <a:noFill/>
        </p:spPr>
        <p:txBody>
          <a:bodyPr/>
          <a:lstStyle/>
          <a:p>
            <a:pPr eaLnBrk="1" hangingPunct="1"/>
            <a:r>
              <a:rPr lang="es-AR" sz="2000" dirty="0" smtClean="0">
                <a:latin typeface="+mj-lt"/>
              </a:rPr>
              <a:t>XIX ASAMBLEA GENERAL DE ALAMYS</a:t>
            </a:r>
          </a:p>
          <a:p>
            <a:pPr eaLnBrk="1" hangingPunct="1">
              <a:spcBef>
                <a:spcPct val="25000"/>
              </a:spcBef>
            </a:pPr>
            <a:r>
              <a:rPr lang="es-MX" sz="1500" dirty="0" smtClean="0">
                <a:latin typeface="Arial" pitchFamily="34" charset="0"/>
                <a:cs typeface="Arial" pitchFamily="34" charset="0"/>
              </a:rPr>
              <a:t>Valencia -  28 de Noviembre al 2 de Diciembre de 2010</a:t>
            </a:r>
            <a:endParaRPr lang="es-ES" sz="1500" dirty="0" smtClean="0">
              <a:latin typeface="Arial" pitchFamily="34" charset="0"/>
              <a:cs typeface="Arial" pitchFamily="34" charset="0"/>
            </a:endParaRPr>
          </a:p>
          <a:p>
            <a:pPr eaLnBrk="1" hangingPunct="1">
              <a:spcBef>
                <a:spcPct val="0"/>
              </a:spcBef>
            </a:pPr>
            <a:endParaRPr lang="es-MX" sz="1500" b="1" i="1" dirty="0" smtClean="0"/>
          </a:p>
        </p:txBody>
      </p:sp>
      <p:sp>
        <p:nvSpPr>
          <p:cNvPr id="2053" name="Rectangle 12"/>
          <p:cNvSpPr>
            <a:spLocks noChangeArrowheads="1"/>
          </p:cNvSpPr>
          <p:nvPr/>
        </p:nvSpPr>
        <p:spPr bwMode="auto">
          <a:xfrm rot="-5400000">
            <a:off x="-3124200" y="3276600"/>
            <a:ext cx="7010400" cy="457200"/>
          </a:xfrm>
          <a:prstGeom prst="rect">
            <a:avLst/>
          </a:prstGeom>
          <a:noFill/>
          <a:ln w="9525">
            <a:noFill/>
            <a:miter lim="800000"/>
            <a:headEnd/>
            <a:tailEnd/>
          </a:ln>
        </p:spPr>
        <p:txBody>
          <a:bodyPr/>
          <a:lstStyle/>
          <a:p>
            <a:pPr>
              <a:spcBef>
                <a:spcPct val="20000"/>
              </a:spcBef>
              <a:buClr>
                <a:srgbClr val="FF3300"/>
              </a:buClr>
              <a:buSzPct val="110000"/>
              <a:buFont typeface="Wingdings" pitchFamily="2" charset="2"/>
              <a:buNone/>
            </a:pPr>
            <a:r>
              <a:rPr lang="es-AR" sz="1700">
                <a:solidFill>
                  <a:schemeClr val="bg1"/>
                </a:solidFill>
                <a:latin typeface="Arial Black" pitchFamily="34" charset="0"/>
              </a:rPr>
              <a:t>11º REUNIÓN INTERMEDIA DE COMITÉS TÉCNICOS</a:t>
            </a:r>
            <a:endParaRPr lang="es-ES" altLang="zh-TW" sz="1500" i="1">
              <a:solidFill>
                <a:schemeClr val="bg1"/>
              </a:solidFill>
              <a:latin typeface="Arial Black" pitchFamily="34" charset="0"/>
              <a:ea typeface="新細明體" pitchFamily="18" charset="-120"/>
            </a:endParaRPr>
          </a:p>
        </p:txBody>
      </p:sp>
      <p:sp>
        <p:nvSpPr>
          <p:cNvPr id="2054" name="Rectangle 13"/>
          <p:cNvSpPr>
            <a:spLocks noChangeArrowheads="1"/>
          </p:cNvSpPr>
          <p:nvPr/>
        </p:nvSpPr>
        <p:spPr bwMode="auto">
          <a:xfrm>
            <a:off x="0" y="0"/>
            <a:ext cx="609600" cy="6858000"/>
          </a:xfrm>
          <a:prstGeom prst="rect">
            <a:avLst/>
          </a:prstGeom>
          <a:solidFill>
            <a:srgbClr val="FF3300"/>
          </a:solidFill>
          <a:ln w="9525">
            <a:solidFill>
              <a:srgbClr val="FF3300"/>
            </a:solidFill>
            <a:miter lim="800000"/>
            <a:headEnd/>
            <a:tailEnd/>
          </a:ln>
        </p:spPr>
        <p:txBody>
          <a:bodyPr wrap="none" anchor="ctr"/>
          <a:lstStyle/>
          <a:p>
            <a:pPr algn="l"/>
            <a:endParaRPr lang="es-AR"/>
          </a:p>
        </p:txBody>
      </p:sp>
      <p:sp>
        <p:nvSpPr>
          <p:cNvPr id="2055" name="Rectangle 14"/>
          <p:cNvSpPr>
            <a:spLocks noChangeArrowheads="1"/>
          </p:cNvSpPr>
          <p:nvPr/>
        </p:nvSpPr>
        <p:spPr bwMode="auto">
          <a:xfrm rot="-5400000">
            <a:off x="-3148012" y="3276600"/>
            <a:ext cx="7010400" cy="457200"/>
          </a:xfrm>
          <a:prstGeom prst="rect">
            <a:avLst/>
          </a:prstGeom>
          <a:noFill/>
          <a:ln w="9525">
            <a:noFill/>
            <a:miter lim="800000"/>
            <a:headEnd/>
            <a:tailEnd/>
          </a:ln>
        </p:spPr>
        <p:txBody>
          <a:bodyPr/>
          <a:lstStyle/>
          <a:p>
            <a:pPr>
              <a:spcBef>
                <a:spcPct val="20000"/>
              </a:spcBef>
              <a:buClr>
                <a:srgbClr val="FF3300"/>
              </a:buClr>
              <a:buSzPct val="110000"/>
              <a:buFont typeface="Wingdings" pitchFamily="2" charset="2"/>
              <a:buNone/>
            </a:pPr>
            <a:r>
              <a:rPr lang="es-AR" sz="1700" dirty="0" smtClean="0">
                <a:solidFill>
                  <a:schemeClr val="bg1"/>
                </a:solidFill>
                <a:latin typeface="Arial Black" pitchFamily="34" charset="0"/>
              </a:rPr>
              <a:t>XIX </a:t>
            </a:r>
            <a:r>
              <a:rPr lang="es-AR" sz="1700" dirty="0">
                <a:solidFill>
                  <a:schemeClr val="bg1"/>
                </a:solidFill>
                <a:latin typeface="Arial Black" pitchFamily="34" charset="0"/>
              </a:rPr>
              <a:t>ASAMBLEA GENERAL DE ALAMYS</a:t>
            </a:r>
            <a:endParaRPr lang="es-ES" altLang="zh-TW" sz="1500" i="1" dirty="0">
              <a:solidFill>
                <a:schemeClr val="bg1"/>
              </a:solidFill>
              <a:latin typeface="Arial Black" pitchFamily="34" charset="0"/>
              <a:ea typeface="新細明體" pitchFamily="18" charset="-120"/>
            </a:endParaRPr>
          </a:p>
        </p:txBody>
      </p:sp>
      <p:sp>
        <p:nvSpPr>
          <p:cNvPr id="2056" name="Rectangle 17"/>
          <p:cNvSpPr>
            <a:spLocks noChangeArrowheads="1"/>
          </p:cNvSpPr>
          <p:nvPr/>
        </p:nvSpPr>
        <p:spPr bwMode="auto">
          <a:xfrm>
            <a:off x="704528" y="1772816"/>
            <a:ext cx="9201472" cy="1143000"/>
          </a:xfrm>
          <a:prstGeom prst="rect">
            <a:avLst/>
          </a:prstGeom>
          <a:noFill/>
          <a:ln w="9525">
            <a:noFill/>
            <a:miter lim="800000"/>
            <a:headEnd/>
            <a:tailEnd/>
          </a:ln>
        </p:spPr>
        <p:txBody>
          <a:bodyPr anchor="ctr"/>
          <a:lstStyle/>
          <a:p>
            <a:r>
              <a:rPr lang="es-AR" sz="3200" dirty="0">
                <a:solidFill>
                  <a:schemeClr val="tx2"/>
                </a:solidFill>
                <a:latin typeface="Arial Black" pitchFamily="34" charset="0"/>
              </a:rPr>
              <a:t>COMITÉ DE PLANIFICACIÓN</a:t>
            </a:r>
            <a:endParaRPr lang="es-ES" sz="3200" dirty="0">
              <a:solidFill>
                <a:schemeClr val="tx2"/>
              </a:solidFill>
              <a:latin typeface="Arial Black" pitchFamily="34" charset="0"/>
            </a:endParaRPr>
          </a:p>
        </p:txBody>
      </p:sp>
      <p:sp>
        <p:nvSpPr>
          <p:cNvPr id="2057" name="Text Box 19"/>
          <p:cNvSpPr txBox="1">
            <a:spLocks noChangeArrowheads="1"/>
          </p:cNvSpPr>
          <p:nvPr/>
        </p:nvSpPr>
        <p:spPr bwMode="auto">
          <a:xfrm>
            <a:off x="3512245" y="2931909"/>
            <a:ext cx="5905251" cy="2585323"/>
          </a:xfrm>
          <a:prstGeom prst="rect">
            <a:avLst/>
          </a:prstGeom>
          <a:noFill/>
          <a:ln w="9525">
            <a:noFill/>
            <a:miter lim="800000"/>
            <a:headEnd/>
            <a:tailEnd/>
          </a:ln>
        </p:spPr>
        <p:txBody>
          <a:bodyPr wrap="square">
            <a:spAutoFit/>
          </a:bodyPr>
          <a:lstStyle/>
          <a:p>
            <a:pPr marL="193675" indent="-193675" algn="l">
              <a:spcBef>
                <a:spcPct val="50000"/>
              </a:spcBef>
              <a:buFontTx/>
              <a:buChar char="-"/>
            </a:pPr>
            <a:r>
              <a:rPr lang="es-ES" altLang="zh-TW" sz="1800" dirty="0" smtClean="0">
                <a:latin typeface="+mn-lt"/>
                <a:ea typeface="新細明體" pitchFamily="18" charset="-120"/>
              </a:rPr>
              <a:t>Metodologías para cuantificar los beneficios de los modos guiados en la reducción de los gases de efecto invernadero y la contaminación local</a:t>
            </a:r>
            <a:endParaRPr lang="es-ES" altLang="zh-TW" sz="1800" dirty="0">
              <a:latin typeface="+mn-lt"/>
              <a:ea typeface="新細明體" pitchFamily="18" charset="-120"/>
            </a:endParaRPr>
          </a:p>
          <a:p>
            <a:pPr marL="193675" indent="-193675" algn="l">
              <a:spcBef>
                <a:spcPct val="50000"/>
              </a:spcBef>
              <a:buFontTx/>
              <a:buChar char="-"/>
            </a:pPr>
            <a:r>
              <a:rPr lang="es-MX" altLang="zh-TW" sz="1800" dirty="0" smtClean="0">
                <a:latin typeface="+mn-lt"/>
                <a:ea typeface="新細明體" pitchFamily="18" charset="-120"/>
              </a:rPr>
              <a:t>Comparación entre los beneficios de los modos guiados y BRT para constituir ciudades más sustentables en el mediano y largo plazo</a:t>
            </a:r>
            <a:endParaRPr lang="es-MX" altLang="zh-TW" sz="1800" dirty="0">
              <a:latin typeface="+mn-lt"/>
              <a:ea typeface="新細明體" pitchFamily="18" charset="-120"/>
            </a:endParaRPr>
          </a:p>
          <a:p>
            <a:pPr marL="193675" indent="-193675" algn="l">
              <a:spcBef>
                <a:spcPct val="50000"/>
              </a:spcBef>
              <a:buFontTx/>
              <a:buChar char="-"/>
            </a:pPr>
            <a:r>
              <a:rPr lang="es-MX" altLang="zh-TW" sz="1800" dirty="0" err="1" smtClean="0">
                <a:latin typeface="+mn-lt"/>
                <a:ea typeface="新細明體" pitchFamily="18" charset="-120"/>
              </a:rPr>
              <a:t>Brochure</a:t>
            </a:r>
            <a:r>
              <a:rPr lang="es-MX" altLang="zh-TW" sz="1800" dirty="0" smtClean="0">
                <a:latin typeface="+mn-lt"/>
                <a:ea typeface="新細明體" pitchFamily="18" charset="-120"/>
              </a:rPr>
              <a:t> para difundir el modelo de transporte sustentable en </a:t>
            </a:r>
            <a:r>
              <a:rPr lang="es-MX" altLang="zh-TW" sz="1800" dirty="0" err="1" smtClean="0">
                <a:latin typeface="+mn-lt"/>
                <a:ea typeface="新細明體" pitchFamily="18" charset="-120"/>
              </a:rPr>
              <a:t>Alamys</a:t>
            </a:r>
            <a:endParaRPr lang="es-AR" altLang="zh-TW" sz="1800" dirty="0">
              <a:latin typeface="+mn-lt"/>
              <a:ea typeface="新細明體" pitchFamily="18" charset="-120"/>
            </a:endParaRPr>
          </a:p>
        </p:txBody>
      </p:sp>
    </p:spTree>
  </p:cSld>
  <p:clrMapOvr>
    <a:masterClrMapping/>
  </p:clrMapOvr>
  <p:transition spd="slow">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idx="4294967295"/>
          </p:nvPr>
        </p:nvSpPr>
        <p:spPr>
          <a:xfrm>
            <a:off x="704850" y="476250"/>
            <a:ext cx="7943850" cy="990600"/>
          </a:xfrm>
        </p:spPr>
        <p:txBody>
          <a:bodyPr/>
          <a:lstStyle/>
          <a:p>
            <a:r>
              <a:rPr lang="es-AR" sz="2300" b="1" dirty="0" smtClean="0">
                <a:cs typeface="Arial" charset="0"/>
              </a:rPr>
              <a:t>1| </a:t>
            </a:r>
            <a:r>
              <a:rPr lang="es-ES" altLang="zh-TW" sz="2300" b="1" dirty="0" smtClean="0">
                <a:ea typeface="新細明體" pitchFamily="18" charset="-120"/>
              </a:rPr>
              <a:t>Hacia un transporte urbano sustentable</a:t>
            </a:r>
            <a:endParaRPr lang="es-ES" sz="2300" b="1" dirty="0" smtClean="0">
              <a:ea typeface="新細明體" pitchFamily="18" charset="-120"/>
            </a:endParaRPr>
          </a:p>
        </p:txBody>
      </p:sp>
      <p:sp>
        <p:nvSpPr>
          <p:cNvPr id="9219" name="Rectangle 3"/>
          <p:cNvSpPr>
            <a:spLocks noGrp="1" noChangeArrowheads="1"/>
          </p:cNvSpPr>
          <p:nvPr>
            <p:ph type="body" idx="4294967295"/>
          </p:nvPr>
        </p:nvSpPr>
        <p:spPr>
          <a:xfrm>
            <a:off x="742950" y="1412776"/>
            <a:ext cx="8746554" cy="5184576"/>
          </a:xfrm>
        </p:spPr>
        <p:txBody>
          <a:bodyPr/>
          <a:lstStyle/>
          <a:p>
            <a:pPr algn="just" eaLnBrk="1" hangingPunct="1">
              <a:spcBef>
                <a:spcPct val="50000"/>
              </a:spcBef>
            </a:pPr>
            <a:r>
              <a:rPr lang="es-ES" altLang="zh-TW" sz="2000" dirty="0" smtClean="0">
                <a:ea typeface="新細明體" pitchFamily="18" charset="-120"/>
              </a:rPr>
              <a:t>En la 15º reunión de Comités Técnicos,</a:t>
            </a:r>
            <a:r>
              <a:rPr lang="es-ES" altLang="zh-TW" sz="2000" b="1" dirty="0" smtClean="0">
                <a:ea typeface="新細明體" pitchFamily="18" charset="-120"/>
              </a:rPr>
              <a:t> </a:t>
            </a:r>
            <a:r>
              <a:rPr lang="es-ES" altLang="zh-TW" sz="2000" b="1" dirty="0" err="1" smtClean="0">
                <a:ea typeface="新細明體" pitchFamily="18" charset="-120"/>
              </a:rPr>
              <a:t>Metrovías</a:t>
            </a:r>
            <a:r>
              <a:rPr lang="es-ES" altLang="zh-TW" sz="2000" dirty="0" smtClean="0">
                <a:ea typeface="新細明體" pitchFamily="18" charset="-120"/>
              </a:rPr>
              <a:t> presentó el </a:t>
            </a:r>
            <a:r>
              <a:rPr lang="es-ES" altLang="zh-TW" sz="2000" dirty="0" err="1" smtClean="0">
                <a:ea typeface="新細明體" pitchFamily="18" charset="-120"/>
              </a:rPr>
              <a:t>brochure</a:t>
            </a:r>
            <a:r>
              <a:rPr lang="es-ES" altLang="zh-TW" sz="2000" dirty="0" smtClean="0">
                <a:ea typeface="新細明體" pitchFamily="18" charset="-120"/>
              </a:rPr>
              <a:t> para difundir el modelo de transporte sustentable en </a:t>
            </a:r>
            <a:r>
              <a:rPr lang="es-ES" altLang="zh-TW" sz="2000" dirty="0" err="1" smtClean="0">
                <a:ea typeface="新細明體" pitchFamily="18" charset="-120"/>
              </a:rPr>
              <a:t>Alamys</a:t>
            </a:r>
            <a:r>
              <a:rPr lang="es-ES" altLang="zh-TW" sz="2000" dirty="0" smtClean="0">
                <a:ea typeface="新細明體" pitchFamily="18" charset="-120"/>
              </a:rPr>
              <a:t>. </a:t>
            </a:r>
          </a:p>
          <a:p>
            <a:pPr>
              <a:lnSpc>
                <a:spcPct val="90000"/>
              </a:lnSpc>
              <a:spcBef>
                <a:spcPts val="1200"/>
              </a:spcBef>
              <a:buClr>
                <a:srgbClr val="FF0000"/>
              </a:buClr>
            </a:pPr>
            <a:r>
              <a:rPr lang="es-AR" sz="2000" dirty="0" smtClean="0">
                <a:ea typeface="新細明體" pitchFamily="18" charset="-120"/>
              </a:rPr>
              <a:t>Este documento presenta un conjunto de propuestas orientadas a la organización de los sistemas de transporte público con criterios de sustentabilidad, con el objeto de ayudar a los tomadores de decisiones a evaluar adecuadamente las alternativas de transporte urbano y así colaborar con el desarrollo de las ciudades grandes y medianas de la Región.</a:t>
            </a:r>
          </a:p>
          <a:p>
            <a:pPr>
              <a:buClr>
                <a:srgbClr val="FF0000"/>
              </a:buClr>
            </a:pPr>
            <a:r>
              <a:rPr lang="es-AR" sz="2000" dirty="0" smtClean="0">
                <a:ea typeface="新細明體" pitchFamily="18" charset="-120"/>
              </a:rPr>
              <a:t>Los procesos de modernización e integración del transporte público tienden a inscribirse en el nuevo paradigma, que procura la sustentabilidad en sus tres dimensiones básicas: económico-financiera, social y medioambiental</a:t>
            </a:r>
          </a:p>
          <a:p>
            <a:pPr>
              <a:buClr>
                <a:srgbClr val="FF0000"/>
              </a:buClr>
            </a:pPr>
            <a:r>
              <a:rPr lang="es-AR" sz="2000" dirty="0" smtClean="0">
                <a:ea typeface="新細明體" pitchFamily="18" charset="-120"/>
              </a:rPr>
              <a:t>Aún con la diversidad existente en las ciudades de América Latina en cuanto a desarrollo urbano y sistemas de transporte, es posible delinear una guía general de principios y opciones de política; la aplicación en cada ciudad dependerá de sus características específicas</a:t>
            </a:r>
          </a:p>
          <a:p>
            <a:pPr>
              <a:buClr>
                <a:srgbClr val="FF0000"/>
              </a:buClr>
            </a:pPr>
            <a:endParaRPr lang="es-ES" sz="2000" dirty="0" smtClean="0">
              <a:ea typeface="新細明體" pitchFamily="18" charset="-120"/>
            </a:endParaRPr>
          </a:p>
          <a:p>
            <a:pPr>
              <a:lnSpc>
                <a:spcPct val="90000"/>
              </a:lnSpc>
              <a:spcBef>
                <a:spcPts val="1200"/>
              </a:spcBef>
              <a:buClr>
                <a:srgbClr val="FF0000"/>
              </a:buClr>
            </a:pPr>
            <a:endParaRPr lang="es-ES" sz="2000" dirty="0" smtClean="0">
              <a:ea typeface="新細明體" pitchFamily="18" charset="-120"/>
            </a:endParaRPr>
          </a:p>
          <a:p>
            <a:pPr algn="just" eaLnBrk="1" hangingPunct="1">
              <a:spcBef>
                <a:spcPct val="50000"/>
              </a:spcBef>
              <a:buFont typeface="Wingdings" pitchFamily="2" charset="2"/>
              <a:buNone/>
            </a:pPr>
            <a:endParaRPr lang="es-ES" altLang="zh-TW" sz="2000" dirty="0" smtClean="0">
              <a:ea typeface="新細明體" pitchFamily="18" charset="-120"/>
            </a:endParaRPr>
          </a:p>
          <a:p>
            <a:pPr algn="just" eaLnBrk="1" hangingPunct="1">
              <a:spcBef>
                <a:spcPct val="50000"/>
              </a:spcBef>
            </a:pPr>
            <a:endParaRPr lang="es-ES" altLang="zh-TW" sz="2000" dirty="0" smtClean="0">
              <a:ea typeface="新細明體" pitchFamily="18" charset="-120"/>
            </a:endParaRPr>
          </a:p>
          <a:p>
            <a:pPr>
              <a:buFont typeface="Wingdings" pitchFamily="2" charset="2"/>
              <a:buNone/>
            </a:pPr>
            <a:endParaRPr lang="es-ES" dirty="0" smtClean="0">
              <a:solidFill>
                <a:srgbClr val="FF3300"/>
              </a:solidFill>
              <a:ea typeface="新細明體" pitchFamily="18" charset="-120"/>
            </a:endParaRPr>
          </a:p>
        </p:txBody>
      </p:sp>
    </p:spTree>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idx="4294967295"/>
          </p:nvPr>
        </p:nvSpPr>
        <p:spPr>
          <a:xfrm>
            <a:off x="825574" y="404664"/>
            <a:ext cx="7943850" cy="990600"/>
          </a:xfrm>
        </p:spPr>
        <p:txBody>
          <a:bodyPr/>
          <a:lstStyle/>
          <a:p>
            <a:r>
              <a:rPr lang="es-AR" sz="2400" b="1" dirty="0" smtClean="0">
                <a:cs typeface="Arial" charset="0"/>
              </a:rPr>
              <a:t>2| </a:t>
            </a:r>
            <a:r>
              <a:rPr lang="es-ES" altLang="zh-TW" sz="2400" b="1" dirty="0" smtClean="0">
                <a:ea typeface="新細明體" pitchFamily="18" charset="-120"/>
              </a:rPr>
              <a:t>Hacia un transporte urbano sustentable</a:t>
            </a:r>
            <a:endParaRPr lang="es-ES" sz="2400" b="1" dirty="0" smtClean="0">
              <a:ea typeface="新細明體" pitchFamily="18" charset="-120"/>
            </a:endParaRPr>
          </a:p>
        </p:txBody>
      </p:sp>
      <p:sp>
        <p:nvSpPr>
          <p:cNvPr id="10243" name="Rectangle 3"/>
          <p:cNvSpPr>
            <a:spLocks noGrp="1" noChangeArrowheads="1"/>
          </p:cNvSpPr>
          <p:nvPr>
            <p:ph type="body" idx="4294967295"/>
          </p:nvPr>
        </p:nvSpPr>
        <p:spPr>
          <a:xfrm>
            <a:off x="742950" y="1412874"/>
            <a:ext cx="8674546" cy="5256486"/>
          </a:xfrm>
        </p:spPr>
        <p:txBody>
          <a:bodyPr/>
          <a:lstStyle/>
          <a:p>
            <a:pPr>
              <a:lnSpc>
                <a:spcPct val="80000"/>
              </a:lnSpc>
              <a:buClr>
                <a:srgbClr val="FF0000"/>
              </a:buClr>
            </a:pPr>
            <a:r>
              <a:rPr lang="es-AR" sz="2100" dirty="0" smtClean="0"/>
              <a:t>Se han identificado siete dimensiones claves a partir de las cuales se construye el modelo de transporte público sustentable al que se aspira:</a:t>
            </a:r>
          </a:p>
          <a:p>
            <a:pPr lvl="1"/>
            <a:r>
              <a:rPr lang="es-AR" sz="1900" dirty="0" smtClean="0">
                <a:latin typeface="+mn-lt"/>
              </a:rPr>
              <a:t>Potenciación de la capacidad institucional y desarrollo de competencias amplias en la planificación y reordenación del transporte público.</a:t>
            </a:r>
            <a:endParaRPr lang="es-ES" sz="1900" dirty="0" smtClean="0">
              <a:latin typeface="+mn-lt"/>
            </a:endParaRPr>
          </a:p>
          <a:p>
            <a:pPr lvl="1"/>
            <a:r>
              <a:rPr lang="es-AR" sz="1900" dirty="0" smtClean="0">
                <a:latin typeface="+mn-lt"/>
              </a:rPr>
              <a:t>Creación de la Autoridad Única Metropolitana de Transporte.</a:t>
            </a:r>
            <a:endParaRPr lang="es-ES" sz="1900" dirty="0" smtClean="0">
              <a:latin typeface="+mn-lt"/>
            </a:endParaRPr>
          </a:p>
          <a:p>
            <a:pPr lvl="1"/>
            <a:r>
              <a:rPr lang="es-AR" sz="1900" dirty="0" smtClean="0">
                <a:latin typeface="+mn-lt"/>
              </a:rPr>
              <a:t>Planificación urbana focalizada en disminuir la movilidad inducida.</a:t>
            </a:r>
            <a:endParaRPr lang="es-ES" sz="1900" dirty="0" smtClean="0">
              <a:latin typeface="+mn-lt"/>
            </a:endParaRPr>
          </a:p>
          <a:p>
            <a:pPr lvl="1"/>
            <a:r>
              <a:rPr lang="es-AR" sz="1900" dirty="0" smtClean="0">
                <a:latin typeface="+mn-lt"/>
              </a:rPr>
              <a:t>Organización del servicio a los usuarios tendiendo a la integración física, tarifaria y operacional de los diversos modos.</a:t>
            </a:r>
            <a:endParaRPr lang="es-ES" sz="1900" dirty="0" smtClean="0">
              <a:latin typeface="+mn-lt"/>
            </a:endParaRPr>
          </a:p>
          <a:p>
            <a:pPr lvl="1"/>
            <a:r>
              <a:rPr lang="es-AR" sz="1900" dirty="0" smtClean="0">
                <a:latin typeface="+mn-lt"/>
              </a:rPr>
              <a:t>Desarrollo de un sistema de transporte público integral, considerando en forma balanceada la estructura de rutas, los costos directos del sistema y los beneficios económicos y sociales asociados.</a:t>
            </a:r>
            <a:endParaRPr lang="es-ES" sz="1900" dirty="0" smtClean="0">
              <a:latin typeface="+mn-lt"/>
            </a:endParaRPr>
          </a:p>
          <a:p>
            <a:pPr lvl="1"/>
            <a:r>
              <a:rPr lang="es-AR" sz="1900" dirty="0" smtClean="0">
                <a:latin typeface="+mn-lt"/>
              </a:rPr>
              <a:t>Gestión de los sistemas de transporte en un ámbito de colaboración público-privada, procurando el logro de mejoras en la eficiencia.</a:t>
            </a:r>
            <a:endParaRPr lang="es-ES" sz="1900" dirty="0" smtClean="0">
              <a:latin typeface="+mn-lt"/>
            </a:endParaRPr>
          </a:p>
          <a:p>
            <a:pPr lvl="1"/>
            <a:r>
              <a:rPr lang="es-AR" sz="1900" dirty="0" smtClean="0">
                <a:latin typeface="+mn-lt"/>
              </a:rPr>
              <a:t>Financiamiento del transporte público apoyado preferentemente en recursos que provengan del mismo sector transporte.</a:t>
            </a:r>
            <a:endParaRPr lang="es-ES" sz="1900" dirty="0" smtClean="0">
              <a:latin typeface="+mn-lt"/>
            </a:endParaRPr>
          </a:p>
          <a:p>
            <a:pPr lvl="1">
              <a:lnSpc>
                <a:spcPct val="80000"/>
              </a:lnSpc>
              <a:buFont typeface="Wingdings" pitchFamily="2" charset="2"/>
              <a:buNone/>
            </a:pPr>
            <a:endParaRPr lang="es-AR" sz="1800" i="0" dirty="0" smtClean="0">
              <a:latin typeface="Arial" pitchFamily="34" charset="0"/>
              <a:cs typeface="Arial" pitchFamily="34" charset="0"/>
            </a:endParaRPr>
          </a:p>
          <a:p>
            <a:pPr algn="just" eaLnBrk="1" hangingPunct="1">
              <a:lnSpc>
                <a:spcPct val="80000"/>
              </a:lnSpc>
              <a:spcBef>
                <a:spcPct val="50000"/>
              </a:spcBef>
            </a:pPr>
            <a:endParaRPr lang="es-ES" altLang="zh-TW" sz="1300" dirty="0" smtClean="0">
              <a:ea typeface="新細明體" pitchFamily="18" charset="-120"/>
            </a:endParaRPr>
          </a:p>
          <a:p>
            <a:pPr>
              <a:lnSpc>
                <a:spcPct val="80000"/>
              </a:lnSpc>
              <a:buFont typeface="Wingdings" pitchFamily="2" charset="2"/>
              <a:buNone/>
            </a:pPr>
            <a:endParaRPr lang="es-ES" sz="1600" dirty="0" smtClean="0">
              <a:solidFill>
                <a:srgbClr val="FF3300"/>
              </a:solidFill>
              <a:ea typeface="新細明體" pitchFamily="18" charset="-120"/>
            </a:endParaRPr>
          </a:p>
        </p:txBody>
      </p:sp>
    </p:spTree>
  </p:cSld>
  <p:clrMapOvr>
    <a:masterClrMapping/>
  </p:clrMapOvr>
  <p:transition spd="slow">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idx="4294967295"/>
          </p:nvPr>
        </p:nvSpPr>
        <p:spPr>
          <a:xfrm>
            <a:off x="776536" y="422176"/>
            <a:ext cx="7943850" cy="990600"/>
          </a:xfrm>
        </p:spPr>
        <p:txBody>
          <a:bodyPr/>
          <a:lstStyle/>
          <a:p>
            <a:r>
              <a:rPr lang="es-AR" sz="2300" b="1" dirty="0" smtClean="0">
                <a:cs typeface="Arial" charset="0"/>
              </a:rPr>
              <a:t>3| </a:t>
            </a:r>
            <a:r>
              <a:rPr lang="es-ES" altLang="zh-TW" sz="2300" b="1" dirty="0" smtClean="0">
                <a:ea typeface="新細明體" pitchFamily="18" charset="-120"/>
              </a:rPr>
              <a:t>Hacia un transporte urbano sustentable</a:t>
            </a:r>
            <a:endParaRPr lang="es-ES" sz="2300" b="1" dirty="0" smtClean="0">
              <a:ea typeface="新細明體" pitchFamily="18" charset="-120"/>
            </a:endParaRPr>
          </a:p>
        </p:txBody>
      </p:sp>
      <p:sp>
        <p:nvSpPr>
          <p:cNvPr id="10243" name="Rectangle 3"/>
          <p:cNvSpPr>
            <a:spLocks noGrp="1" noChangeArrowheads="1"/>
          </p:cNvSpPr>
          <p:nvPr>
            <p:ph type="body" idx="4294967295"/>
          </p:nvPr>
        </p:nvSpPr>
        <p:spPr>
          <a:xfrm>
            <a:off x="742950" y="1461864"/>
            <a:ext cx="8818562" cy="4343400"/>
          </a:xfrm>
        </p:spPr>
        <p:txBody>
          <a:bodyPr/>
          <a:lstStyle/>
          <a:p>
            <a:pPr>
              <a:lnSpc>
                <a:spcPct val="80000"/>
              </a:lnSpc>
              <a:buClr>
                <a:srgbClr val="FF0000"/>
              </a:buClr>
            </a:pPr>
            <a:r>
              <a:rPr lang="es-ES" sz="2100" dirty="0" smtClean="0"/>
              <a:t>Los modos guiados – Metros, tranvías, trenes ligeros, ferrocarriles suburbanos – pueden constituirse en pilares de las reformas del transporte público, ya que presentan amplias ventajas para cumplir con los objetivos del nuevo paradigma: para mejorar la movilidad, para reducir las externalidades negativas y para conformar ciudades que brinden mejor calidad de vida a sus habitantes.</a:t>
            </a:r>
          </a:p>
          <a:p>
            <a:pPr marL="360000">
              <a:lnSpc>
                <a:spcPct val="80000"/>
              </a:lnSpc>
              <a:spcBef>
                <a:spcPts val="1200"/>
              </a:spcBef>
              <a:buClr>
                <a:srgbClr val="FF0000"/>
              </a:buClr>
            </a:pPr>
            <a:r>
              <a:rPr lang="es-AR" sz="2100" dirty="0" smtClean="0"/>
              <a:t>Durante la reunión se plantearon sugerencias que </a:t>
            </a:r>
            <a:r>
              <a:rPr lang="es-AR" sz="2100" dirty="0" smtClean="0"/>
              <a:t>serían </a:t>
            </a:r>
            <a:r>
              <a:rPr lang="es-AR" sz="2100" dirty="0" smtClean="0"/>
              <a:t>incorporadas al texto. </a:t>
            </a:r>
            <a:endParaRPr lang="es-AR" sz="2100" dirty="0" smtClean="0"/>
          </a:p>
          <a:p>
            <a:pPr marL="360000">
              <a:lnSpc>
                <a:spcPct val="80000"/>
              </a:lnSpc>
              <a:spcBef>
                <a:spcPts val="1200"/>
              </a:spcBef>
              <a:buClr>
                <a:srgbClr val="FF0000"/>
              </a:buClr>
            </a:pPr>
            <a:r>
              <a:rPr lang="es-AR" dirty="0" smtClean="0"/>
              <a:t>En esta Asamblea se presenta el texto corregido, acompañado de una versión resumida para la consideración de los señores miembros.</a:t>
            </a:r>
            <a:endParaRPr lang="es-ES" sz="2100" dirty="0" smtClean="0"/>
          </a:p>
          <a:p>
            <a:pPr lvl="1">
              <a:lnSpc>
                <a:spcPct val="80000"/>
              </a:lnSpc>
              <a:buFont typeface="Wingdings" pitchFamily="2" charset="2"/>
              <a:buNone/>
            </a:pPr>
            <a:endParaRPr lang="es-AR" i="0" dirty="0" smtClean="0">
              <a:latin typeface="Arial" pitchFamily="34" charset="0"/>
              <a:cs typeface="Arial" pitchFamily="34" charset="0"/>
            </a:endParaRPr>
          </a:p>
          <a:p>
            <a:pPr algn="just" eaLnBrk="1" hangingPunct="1">
              <a:lnSpc>
                <a:spcPct val="80000"/>
              </a:lnSpc>
              <a:spcBef>
                <a:spcPct val="50000"/>
              </a:spcBef>
            </a:pPr>
            <a:endParaRPr lang="es-ES" altLang="zh-TW" sz="2100" dirty="0" smtClean="0">
              <a:ea typeface="新細明體" pitchFamily="18" charset="-120"/>
            </a:endParaRPr>
          </a:p>
          <a:p>
            <a:pPr>
              <a:lnSpc>
                <a:spcPct val="80000"/>
              </a:lnSpc>
              <a:buFont typeface="Wingdings" pitchFamily="2" charset="2"/>
              <a:buNone/>
            </a:pPr>
            <a:endParaRPr lang="es-ES" sz="2100" dirty="0" smtClean="0">
              <a:solidFill>
                <a:srgbClr val="FF3300"/>
              </a:solidFill>
              <a:ea typeface="新細明體" pitchFamily="18" charset="-120"/>
            </a:endParaRPr>
          </a:p>
        </p:txBody>
      </p:sp>
    </p:spTree>
  </p:cSld>
  <p:clrMapOvr>
    <a:masterClrMapping/>
  </p:clrMapOvr>
  <p:transition spd="slow">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632520" y="2438400"/>
            <a:ext cx="9273480" cy="1143000"/>
          </a:xfrm>
        </p:spPr>
        <p:txBody>
          <a:bodyPr/>
          <a:lstStyle/>
          <a:p>
            <a:pPr algn="ctr" eaLnBrk="1" hangingPunct="1"/>
            <a:r>
              <a:rPr lang="es-AR" dirty="0" smtClean="0"/>
              <a:t>MUCHAS GRACIAS POR </a:t>
            </a:r>
            <a:br>
              <a:rPr lang="es-AR" dirty="0" smtClean="0"/>
            </a:br>
            <a:r>
              <a:rPr lang="es-AR" dirty="0" smtClean="0"/>
              <a:t>SU ATENCIÓN!!!</a:t>
            </a:r>
            <a:endParaRPr lang="es-ES" altLang="zh-TW" dirty="0" smtClean="0">
              <a:ea typeface="新細明體" pitchFamily="18" charset="-120"/>
            </a:endParaRPr>
          </a:p>
        </p:txBody>
      </p:sp>
      <p:pic>
        <p:nvPicPr>
          <p:cNvPr id="16387" name="Picture 3"/>
          <p:cNvPicPr>
            <a:picLocks noChangeAspect="1" noChangeArrowheads="1"/>
          </p:cNvPicPr>
          <p:nvPr/>
        </p:nvPicPr>
        <p:blipFill>
          <a:blip r:embed="rId2" cstate="print"/>
          <a:srcRect/>
          <a:stretch>
            <a:fillRect/>
          </a:stretch>
        </p:blipFill>
        <p:spPr bwMode="auto">
          <a:xfrm>
            <a:off x="8534400" y="381000"/>
            <a:ext cx="1011238" cy="885825"/>
          </a:xfrm>
          <a:prstGeom prst="rect">
            <a:avLst/>
          </a:prstGeom>
          <a:noFill/>
          <a:ln w="9525">
            <a:noFill/>
            <a:miter lim="800000"/>
            <a:headEnd/>
            <a:tailEnd/>
          </a:ln>
        </p:spPr>
      </p:pic>
      <p:sp>
        <p:nvSpPr>
          <p:cNvPr id="16388" name="Rectangle 7"/>
          <p:cNvSpPr>
            <a:spLocks noGrp="1" noChangeArrowheads="1"/>
          </p:cNvSpPr>
          <p:nvPr>
            <p:ph type="subTitle" idx="1"/>
          </p:nvPr>
        </p:nvSpPr>
        <p:spPr>
          <a:xfrm>
            <a:off x="632520" y="4648200"/>
            <a:ext cx="9273480" cy="838200"/>
          </a:xfrm>
          <a:noFill/>
        </p:spPr>
        <p:txBody>
          <a:bodyPr/>
          <a:lstStyle/>
          <a:p>
            <a:pPr eaLnBrk="1" hangingPunct="1">
              <a:spcBef>
                <a:spcPct val="0"/>
              </a:spcBef>
            </a:pPr>
            <a:r>
              <a:rPr lang="es-MX" sz="2000" b="1" dirty="0" smtClean="0">
                <a:latin typeface="+mj-lt"/>
              </a:rPr>
              <a:t>XIX ASAMBLEA GENERAL – </a:t>
            </a:r>
            <a:r>
              <a:rPr lang="es-MX" sz="2000" b="1" dirty="0" err="1" smtClean="0">
                <a:latin typeface="+mj-lt"/>
              </a:rPr>
              <a:t>Alamys</a:t>
            </a:r>
            <a:endParaRPr lang="es-MX" sz="2000" b="1" dirty="0" smtClean="0">
              <a:latin typeface="+mj-lt"/>
            </a:endParaRPr>
          </a:p>
          <a:p>
            <a:pPr eaLnBrk="1" hangingPunct="1">
              <a:spcBef>
                <a:spcPct val="0"/>
              </a:spcBef>
            </a:pPr>
            <a:r>
              <a:rPr lang="es-MX" sz="1900" dirty="0" smtClean="0"/>
              <a:t>Valencia - 28 de Noviembre al 2 de Diciembre de 2010</a:t>
            </a:r>
            <a:endParaRPr lang="es-ES" altLang="zh-TW" sz="1900" dirty="0" smtClean="0">
              <a:ea typeface="新細明體" pitchFamily="18" charset="-120"/>
            </a:endParaRPr>
          </a:p>
        </p:txBody>
      </p:sp>
      <p:pic>
        <p:nvPicPr>
          <p:cNvPr id="16389" name="Picture 8" descr="Marca Subte"/>
          <p:cNvPicPr>
            <a:picLocks noChangeAspect="1" noChangeArrowheads="1"/>
          </p:cNvPicPr>
          <p:nvPr/>
        </p:nvPicPr>
        <p:blipFill>
          <a:blip r:embed="rId3" cstate="print"/>
          <a:srcRect/>
          <a:stretch>
            <a:fillRect/>
          </a:stretch>
        </p:blipFill>
        <p:spPr bwMode="auto">
          <a:xfrm>
            <a:off x="8534400" y="5562600"/>
            <a:ext cx="962025" cy="962025"/>
          </a:xfrm>
          <a:prstGeom prst="rect">
            <a:avLst/>
          </a:prstGeom>
          <a:noFill/>
          <a:ln w="9525">
            <a:noFill/>
            <a:miter lim="800000"/>
            <a:headEnd/>
            <a:tailEnd/>
          </a:ln>
        </p:spPr>
      </p:pic>
      <p:pic>
        <p:nvPicPr>
          <p:cNvPr id="16390" name="Picture 9" descr="Marca Urquiza"/>
          <p:cNvPicPr>
            <a:picLocks noChangeAspect="1" noChangeArrowheads="1"/>
          </p:cNvPicPr>
          <p:nvPr/>
        </p:nvPicPr>
        <p:blipFill>
          <a:blip r:embed="rId4" cstate="print"/>
          <a:srcRect/>
          <a:stretch>
            <a:fillRect/>
          </a:stretch>
        </p:blipFill>
        <p:spPr bwMode="auto">
          <a:xfrm>
            <a:off x="7467600" y="5562600"/>
            <a:ext cx="990600" cy="990600"/>
          </a:xfrm>
          <a:prstGeom prst="rect">
            <a:avLst/>
          </a:prstGeom>
          <a:noFill/>
          <a:ln w="9525">
            <a:noFill/>
            <a:miter lim="800000"/>
            <a:headEnd/>
            <a:tailEnd/>
          </a:ln>
        </p:spPr>
      </p:pic>
      <p:sp>
        <p:nvSpPr>
          <p:cNvPr id="16391" name="Rectangle 10"/>
          <p:cNvSpPr>
            <a:spLocks noChangeArrowheads="1"/>
          </p:cNvSpPr>
          <p:nvPr/>
        </p:nvSpPr>
        <p:spPr bwMode="auto">
          <a:xfrm rot="-5400000">
            <a:off x="-3124200" y="3276600"/>
            <a:ext cx="7010400" cy="457200"/>
          </a:xfrm>
          <a:prstGeom prst="rect">
            <a:avLst/>
          </a:prstGeom>
          <a:noFill/>
          <a:ln w="9525">
            <a:noFill/>
            <a:miter lim="800000"/>
            <a:headEnd/>
            <a:tailEnd/>
          </a:ln>
        </p:spPr>
        <p:txBody>
          <a:bodyPr/>
          <a:lstStyle/>
          <a:p>
            <a:pPr>
              <a:spcBef>
                <a:spcPct val="20000"/>
              </a:spcBef>
              <a:buClr>
                <a:srgbClr val="FF3300"/>
              </a:buClr>
              <a:buSzPct val="110000"/>
              <a:buFont typeface="Wingdings" pitchFamily="2" charset="2"/>
              <a:buNone/>
            </a:pPr>
            <a:r>
              <a:rPr lang="es-AR" sz="1700">
                <a:solidFill>
                  <a:schemeClr val="bg1"/>
                </a:solidFill>
                <a:latin typeface="Arial Black" pitchFamily="34" charset="0"/>
                <a:ea typeface="ヒラギノ角ゴ Pro W3" pitchFamily="80" charset="-128"/>
              </a:rPr>
              <a:t>12º REUNIÓN DE COMITÉS TÉCNICOS DE ALAMYS</a:t>
            </a:r>
            <a:endParaRPr lang="es-ES" altLang="zh-TW" sz="1500" i="1">
              <a:solidFill>
                <a:schemeClr val="bg1"/>
              </a:solidFill>
              <a:latin typeface="Arial Black" pitchFamily="34" charset="0"/>
              <a:ea typeface="新細明體" pitchFamily="18" charset="-120"/>
            </a:endParaRPr>
          </a:p>
        </p:txBody>
      </p:sp>
      <p:sp>
        <p:nvSpPr>
          <p:cNvPr id="16392" name="Rectangle 11"/>
          <p:cNvSpPr>
            <a:spLocks noChangeArrowheads="1"/>
          </p:cNvSpPr>
          <p:nvPr/>
        </p:nvSpPr>
        <p:spPr bwMode="auto">
          <a:xfrm>
            <a:off x="0" y="0"/>
            <a:ext cx="609600" cy="6858000"/>
          </a:xfrm>
          <a:prstGeom prst="rect">
            <a:avLst/>
          </a:prstGeom>
          <a:solidFill>
            <a:srgbClr val="FF3300"/>
          </a:solidFill>
          <a:ln w="9525">
            <a:solidFill>
              <a:srgbClr val="FF3300"/>
            </a:solidFill>
            <a:miter lim="800000"/>
            <a:headEnd/>
            <a:tailEnd/>
          </a:ln>
        </p:spPr>
        <p:txBody>
          <a:bodyPr wrap="none" anchor="ctr"/>
          <a:lstStyle/>
          <a:p>
            <a:pPr algn="l"/>
            <a:endParaRPr lang="es-AR"/>
          </a:p>
        </p:txBody>
      </p:sp>
      <p:sp>
        <p:nvSpPr>
          <p:cNvPr id="16393" name="Rectangle 12"/>
          <p:cNvSpPr>
            <a:spLocks noChangeArrowheads="1"/>
          </p:cNvSpPr>
          <p:nvPr/>
        </p:nvSpPr>
        <p:spPr bwMode="auto">
          <a:xfrm rot="-5400000">
            <a:off x="-3148012" y="3276600"/>
            <a:ext cx="7010400" cy="457200"/>
          </a:xfrm>
          <a:prstGeom prst="rect">
            <a:avLst/>
          </a:prstGeom>
          <a:noFill/>
          <a:ln w="9525">
            <a:noFill/>
            <a:miter lim="800000"/>
            <a:headEnd/>
            <a:tailEnd/>
          </a:ln>
        </p:spPr>
        <p:txBody>
          <a:bodyPr/>
          <a:lstStyle/>
          <a:p>
            <a:pPr>
              <a:spcBef>
                <a:spcPct val="20000"/>
              </a:spcBef>
              <a:buClr>
                <a:srgbClr val="FF3300"/>
              </a:buClr>
              <a:buSzPct val="110000"/>
              <a:buFont typeface="Wingdings" pitchFamily="2" charset="2"/>
              <a:buNone/>
            </a:pPr>
            <a:r>
              <a:rPr lang="es-AR" sz="1700">
                <a:solidFill>
                  <a:schemeClr val="bg1"/>
                </a:solidFill>
                <a:latin typeface="Arial Black" pitchFamily="34" charset="0"/>
              </a:rPr>
              <a:t>XXIII ASAMBLEA GENERAL DE ALAMYS</a:t>
            </a:r>
            <a:endParaRPr lang="es-ES" altLang="zh-TW" sz="1500" i="1">
              <a:solidFill>
                <a:schemeClr val="bg1"/>
              </a:solidFill>
              <a:latin typeface="Arial Black" pitchFamily="34" charset="0"/>
              <a:ea typeface="新細明體" pitchFamily="18" charset="-120"/>
            </a:endParaRPr>
          </a:p>
        </p:txBody>
      </p:sp>
    </p:spTree>
  </p:cSld>
  <p:clrMapOvr>
    <a:masterClrMapping/>
  </p:clrMapOvr>
  <p:transition spd="slow">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5 Marcador de número de diapositiva"/>
          <p:cNvSpPr>
            <a:spLocks noGrp="1"/>
          </p:cNvSpPr>
          <p:nvPr>
            <p:ph type="sldNum" sz="quarter" idx="12"/>
          </p:nvPr>
        </p:nvSpPr>
        <p:spPr>
          <a:noFill/>
        </p:spPr>
        <p:txBody>
          <a:bodyPr/>
          <a:lstStyle/>
          <a:p>
            <a:fld id="{56F71541-E9D1-4EAB-A839-E994CEE0524F}" type="slidenum">
              <a:rPr lang="zh-TW" altLang="es-ES" smtClean="0">
                <a:latin typeface="Tahoma" charset="0"/>
              </a:rPr>
              <a:pPr/>
              <a:t>2</a:t>
            </a:fld>
            <a:endParaRPr lang="es-ES" altLang="zh-TW" smtClean="0">
              <a:latin typeface="Tahoma" charset="0"/>
            </a:endParaRPr>
          </a:p>
        </p:txBody>
      </p:sp>
      <p:sp>
        <p:nvSpPr>
          <p:cNvPr id="3075" name="Rectangle 2"/>
          <p:cNvSpPr>
            <a:spLocks noGrp="1" noChangeArrowheads="1"/>
          </p:cNvSpPr>
          <p:nvPr>
            <p:ph type="title"/>
          </p:nvPr>
        </p:nvSpPr>
        <p:spPr>
          <a:xfrm>
            <a:off x="753566" y="404664"/>
            <a:ext cx="7943850" cy="990600"/>
          </a:xfrm>
        </p:spPr>
        <p:txBody>
          <a:bodyPr/>
          <a:lstStyle/>
          <a:p>
            <a:pPr eaLnBrk="1" hangingPunct="1"/>
            <a:r>
              <a:rPr lang="es-ES" altLang="zh-TW" sz="2600" dirty="0" smtClean="0">
                <a:ea typeface="新細明體" pitchFamily="18" charset="-120"/>
              </a:rPr>
              <a:t>Temas del Comité de Planificación</a:t>
            </a:r>
          </a:p>
        </p:txBody>
      </p:sp>
      <p:sp>
        <p:nvSpPr>
          <p:cNvPr id="3076" name="Rectangle 3"/>
          <p:cNvSpPr>
            <a:spLocks noGrp="1" noChangeArrowheads="1"/>
          </p:cNvSpPr>
          <p:nvPr>
            <p:ph type="body" idx="1"/>
          </p:nvPr>
        </p:nvSpPr>
        <p:spPr>
          <a:xfrm>
            <a:off x="925513" y="1724025"/>
            <a:ext cx="8420100" cy="4800600"/>
          </a:xfrm>
        </p:spPr>
        <p:txBody>
          <a:bodyPr/>
          <a:lstStyle/>
          <a:p>
            <a:pPr algn="just" eaLnBrk="1" hangingPunct="1"/>
            <a:r>
              <a:rPr lang="es-ES_tradnl" sz="2600" dirty="0" smtClean="0">
                <a:latin typeface="Arial" pitchFamily="34" charset="0"/>
                <a:ea typeface="新細明體" pitchFamily="18" charset="-120"/>
                <a:cs typeface="Arial" pitchFamily="34" charset="0"/>
              </a:rPr>
              <a:t>Los temas seleccionados por el Comité de Dirección para ser desarrollados por el Comité de Planificación durante el año 2010 han sido:</a:t>
            </a:r>
          </a:p>
          <a:p>
            <a:pPr lvl="1" algn="just" eaLnBrk="1" hangingPunct="1">
              <a:spcBef>
                <a:spcPct val="45000"/>
              </a:spcBef>
            </a:pPr>
            <a:r>
              <a:rPr lang="es-ES" altLang="zh-TW" sz="2300" i="0" dirty="0" smtClean="0">
                <a:ea typeface="新細明體" pitchFamily="18" charset="-120"/>
                <a:cs typeface="Times New Roman" pitchFamily="18" charset="0"/>
              </a:rPr>
              <a:t>Metodologías para cuantificar los beneficios de los modos guiados en la reducción de los gases de efecto invernadero y la contaminación local</a:t>
            </a:r>
            <a:endParaRPr lang="es-ES" altLang="zh-TW" sz="2300" i="0" dirty="0" smtClean="0">
              <a:solidFill>
                <a:srgbClr val="FF3300"/>
              </a:solidFill>
              <a:ea typeface="新細明體" pitchFamily="18" charset="-120"/>
              <a:cs typeface="Times New Roman" pitchFamily="18" charset="0"/>
            </a:endParaRPr>
          </a:p>
          <a:p>
            <a:pPr lvl="1" algn="just" eaLnBrk="1" hangingPunct="1">
              <a:lnSpc>
                <a:spcPct val="90000"/>
              </a:lnSpc>
              <a:spcBef>
                <a:spcPct val="45000"/>
              </a:spcBef>
            </a:pPr>
            <a:r>
              <a:rPr lang="es-ES" altLang="zh-TW" sz="2300" i="0" dirty="0" smtClean="0">
                <a:ea typeface="新細明體" pitchFamily="18" charset="-120"/>
              </a:rPr>
              <a:t>Comparación entre los beneficios de los modos guiados y BRT para constituir ciudades más sustentables en el mediano y largo plazo</a:t>
            </a:r>
          </a:p>
          <a:p>
            <a:pPr lvl="1" algn="just" eaLnBrk="1" hangingPunct="1">
              <a:lnSpc>
                <a:spcPct val="90000"/>
              </a:lnSpc>
              <a:spcBef>
                <a:spcPct val="45000"/>
              </a:spcBef>
            </a:pPr>
            <a:r>
              <a:rPr lang="es-ES" altLang="zh-TW" sz="2300" i="0" dirty="0" err="1" smtClean="0">
                <a:ea typeface="新細明體" pitchFamily="18" charset="-120"/>
              </a:rPr>
              <a:t>Brochure</a:t>
            </a:r>
            <a:r>
              <a:rPr lang="es-ES" altLang="zh-TW" sz="2300" i="0" dirty="0" smtClean="0">
                <a:ea typeface="新細明體" pitchFamily="18" charset="-120"/>
              </a:rPr>
              <a:t> para difundir el modelo de transporte sustentable en </a:t>
            </a:r>
            <a:r>
              <a:rPr lang="es-ES" altLang="zh-TW" sz="2300" i="0" dirty="0" err="1" smtClean="0">
                <a:ea typeface="新細明體" pitchFamily="18" charset="-120"/>
              </a:rPr>
              <a:t>Alamys</a:t>
            </a:r>
            <a:endParaRPr lang="es-ES" altLang="zh-TW" sz="2300" i="0" dirty="0" smtClean="0">
              <a:solidFill>
                <a:srgbClr val="FF3300"/>
              </a:solidFill>
              <a:ea typeface="新細明體" pitchFamily="18" charset="-120"/>
            </a:endParaRPr>
          </a:p>
          <a:p>
            <a:pPr lvl="1" algn="just" eaLnBrk="1" hangingPunct="1">
              <a:buNone/>
            </a:pPr>
            <a:endParaRPr lang="es-ES_tradnl" sz="2200" dirty="0" smtClean="0">
              <a:ea typeface="新細明體" pitchFamily="18" charset="-120"/>
              <a:cs typeface="Times New Roman" pitchFamily="18" charset="0"/>
            </a:endParaRPr>
          </a:p>
          <a:p>
            <a:pPr lvl="1" algn="just" eaLnBrk="1" hangingPunct="1"/>
            <a:endParaRPr lang="es-ES_tradnl" sz="2200" dirty="0" smtClean="0">
              <a:ea typeface="新細明體" pitchFamily="18" charset="-120"/>
              <a:cs typeface="Times New Roman" pitchFamily="18" charset="0"/>
            </a:endParaRPr>
          </a:p>
          <a:p>
            <a:pPr algn="just" eaLnBrk="1" hangingPunct="1">
              <a:buFont typeface="Wingdings" pitchFamily="2" charset="2"/>
              <a:buNone/>
            </a:pPr>
            <a:endParaRPr lang="es-ES_tradnl" sz="1000" dirty="0" smtClean="0">
              <a:ea typeface="新細明體" pitchFamily="18" charset="-120"/>
              <a:cs typeface="Times New Roman" pitchFamily="18" charset="0"/>
            </a:endParaRPr>
          </a:p>
          <a:p>
            <a:pPr lvl="1" algn="just">
              <a:buFont typeface="Wingdings" pitchFamily="2" charset="2"/>
              <a:buNone/>
            </a:pPr>
            <a:endParaRPr lang="es-ES" altLang="zh-TW" sz="1000" dirty="0" smtClean="0">
              <a:ea typeface="新細明體" pitchFamily="18" charset="-120"/>
              <a:cs typeface="Times New Roman" pitchFamily="18" charset="0"/>
            </a:endParaRPr>
          </a:p>
        </p:txBody>
      </p:sp>
    </p:spTree>
  </p:cSld>
  <p:clrMapOvr>
    <a:masterClrMapping/>
  </p:clrMapOvr>
  <p:transition spd="slow">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idx="4294967295"/>
          </p:nvPr>
        </p:nvSpPr>
        <p:spPr>
          <a:xfrm>
            <a:off x="776858" y="134268"/>
            <a:ext cx="8136582" cy="1206500"/>
          </a:xfrm>
        </p:spPr>
        <p:txBody>
          <a:bodyPr/>
          <a:lstStyle/>
          <a:p>
            <a:r>
              <a:rPr lang="es-ES" altLang="zh-TW" sz="2000" dirty="0" smtClean="0">
                <a:ea typeface="新細明體" pitchFamily="18" charset="-120"/>
              </a:rPr>
              <a:t/>
            </a:r>
            <a:br>
              <a:rPr lang="es-ES" altLang="zh-TW" sz="2000" dirty="0" smtClean="0">
                <a:ea typeface="新細明體" pitchFamily="18" charset="-120"/>
              </a:rPr>
            </a:br>
            <a:r>
              <a:rPr lang="es-ES" altLang="zh-TW" sz="2000" dirty="0" smtClean="0">
                <a:ea typeface="新細明體" pitchFamily="18" charset="-120"/>
              </a:rPr>
              <a:t/>
            </a:r>
            <a:br>
              <a:rPr lang="es-ES" altLang="zh-TW" sz="2000" dirty="0" smtClean="0">
                <a:ea typeface="新細明體" pitchFamily="18" charset="-120"/>
              </a:rPr>
            </a:br>
            <a:r>
              <a:rPr lang="es-ES" altLang="zh-TW" sz="2000" b="1" dirty="0" smtClean="0">
                <a:ea typeface="新細明體" pitchFamily="18" charset="-120"/>
              </a:rPr>
              <a:t>Desarrollo de metodologías MDL para cuantificar reducciones de emisiones de gases de efecto invernadero del Metro y CPTM</a:t>
            </a:r>
            <a:br>
              <a:rPr lang="es-ES" altLang="zh-TW" sz="2000" b="1" dirty="0" smtClean="0">
                <a:ea typeface="新細明體" pitchFamily="18" charset="-120"/>
              </a:rPr>
            </a:br>
            <a:r>
              <a:rPr lang="es-ES" altLang="zh-TW" sz="2000" dirty="0" smtClean="0">
                <a:ea typeface="新細明體" pitchFamily="18" charset="-120"/>
              </a:rPr>
              <a:t/>
            </a:r>
            <a:br>
              <a:rPr lang="es-ES" altLang="zh-TW" sz="2000" dirty="0" smtClean="0">
                <a:ea typeface="新細明體" pitchFamily="18" charset="-120"/>
              </a:rPr>
            </a:br>
            <a:endParaRPr lang="es-ES" sz="2000" dirty="0" smtClean="0">
              <a:ea typeface="新細明體" pitchFamily="18" charset="-120"/>
            </a:endParaRPr>
          </a:p>
        </p:txBody>
      </p:sp>
      <p:sp>
        <p:nvSpPr>
          <p:cNvPr id="5123" name="Rectangle 3"/>
          <p:cNvSpPr>
            <a:spLocks noGrp="1" noChangeArrowheads="1"/>
          </p:cNvSpPr>
          <p:nvPr>
            <p:ph type="body" idx="4294967295"/>
          </p:nvPr>
        </p:nvSpPr>
        <p:spPr>
          <a:xfrm>
            <a:off x="958974" y="1556792"/>
            <a:ext cx="8458522" cy="4897437"/>
          </a:xfrm>
        </p:spPr>
        <p:txBody>
          <a:bodyPr/>
          <a:lstStyle/>
          <a:p>
            <a:r>
              <a:rPr lang="es-ES" altLang="zh-TW" sz="2000" dirty="0" smtClean="0">
                <a:latin typeface="Arial" pitchFamily="34" charset="0"/>
                <a:ea typeface="新細明體" pitchFamily="18" charset="-120"/>
                <a:cs typeface="Arial" pitchFamily="34" charset="0"/>
              </a:rPr>
              <a:t>En la 15º Reunión de Comités Técnicos de </a:t>
            </a:r>
            <a:r>
              <a:rPr lang="es-ES" altLang="zh-TW" sz="2000" dirty="0" err="1" smtClean="0">
                <a:latin typeface="Arial" pitchFamily="34" charset="0"/>
                <a:ea typeface="新細明體" pitchFamily="18" charset="-120"/>
                <a:cs typeface="Arial" pitchFamily="34" charset="0"/>
              </a:rPr>
              <a:t>Alamys</a:t>
            </a:r>
            <a:r>
              <a:rPr lang="es-ES" altLang="zh-TW" sz="2000" dirty="0" smtClean="0">
                <a:latin typeface="Arial" pitchFamily="34" charset="0"/>
                <a:ea typeface="新細明體" pitchFamily="18" charset="-120"/>
                <a:cs typeface="Arial" pitchFamily="34" charset="0"/>
              </a:rPr>
              <a:t> el </a:t>
            </a:r>
            <a:r>
              <a:rPr lang="es-ES" altLang="zh-TW" sz="2000" b="1" dirty="0" smtClean="0">
                <a:latin typeface="Arial" pitchFamily="34" charset="0"/>
                <a:ea typeface="新細明體" pitchFamily="18" charset="-120"/>
                <a:cs typeface="Arial" pitchFamily="34" charset="0"/>
              </a:rPr>
              <a:t>Metro de São Paulo</a:t>
            </a:r>
            <a:r>
              <a:rPr lang="es-ES" altLang="zh-TW" sz="2000" dirty="0" smtClean="0">
                <a:latin typeface="Arial" pitchFamily="34" charset="0"/>
                <a:ea typeface="新細明體" pitchFamily="18" charset="-120"/>
                <a:cs typeface="Arial" pitchFamily="34" charset="0"/>
              </a:rPr>
              <a:t>, representado por la Sra. </a:t>
            </a:r>
            <a:r>
              <a:rPr lang="es-ES" altLang="zh-TW" sz="2000" dirty="0" err="1" smtClean="0">
                <a:latin typeface="Arial" pitchFamily="34" charset="0"/>
                <a:ea typeface="新細明體" pitchFamily="18" charset="-120"/>
                <a:cs typeface="Arial" pitchFamily="34" charset="0"/>
              </a:rPr>
              <a:t>Cacilda</a:t>
            </a:r>
            <a:r>
              <a:rPr lang="es-ES" altLang="zh-TW" sz="2000" dirty="0" smtClean="0">
                <a:latin typeface="Arial" pitchFamily="34" charset="0"/>
                <a:ea typeface="新細明體" pitchFamily="18" charset="-120"/>
                <a:cs typeface="Arial" pitchFamily="34" charset="0"/>
              </a:rPr>
              <a:t> Bastos Pereira Da Silva, presentó la definición del Mecanismo de Desarrollo Limpio (MDL), los principios básicos para el desarrollo de un proyecto MDL y comentó cuales son las principales b</a:t>
            </a:r>
            <a:r>
              <a:rPr lang="es-AR" altLang="zh-TW" sz="2000" dirty="0" err="1" smtClean="0">
                <a:latin typeface="Arial" pitchFamily="34" charset="0"/>
                <a:ea typeface="新細明體" pitchFamily="18" charset="-120"/>
                <a:cs typeface="Arial" pitchFamily="34" charset="0"/>
              </a:rPr>
              <a:t>arreras</a:t>
            </a:r>
            <a:r>
              <a:rPr lang="es-AR" altLang="zh-TW" sz="2000" dirty="0" smtClean="0">
                <a:latin typeface="Arial" pitchFamily="34" charset="0"/>
                <a:ea typeface="新細明體" pitchFamily="18" charset="-120"/>
                <a:cs typeface="Arial" pitchFamily="34" charset="0"/>
              </a:rPr>
              <a:t> para la adopción de las metodologías ya aprobadas en proyectos de Metros latinoamericanos. </a:t>
            </a:r>
            <a:endParaRPr lang="es-ES" altLang="zh-TW" sz="2000" dirty="0" smtClean="0">
              <a:latin typeface="Arial" pitchFamily="34" charset="0"/>
              <a:ea typeface="新細明體" pitchFamily="18" charset="-120"/>
              <a:cs typeface="Arial" pitchFamily="34" charset="0"/>
            </a:endParaRPr>
          </a:p>
          <a:p>
            <a:pPr>
              <a:spcBef>
                <a:spcPts val="1200"/>
              </a:spcBef>
            </a:pPr>
            <a:r>
              <a:rPr lang="es-ES" altLang="zh-TW" sz="2000" dirty="0" smtClean="0">
                <a:latin typeface="Arial" pitchFamily="34" charset="0"/>
                <a:ea typeface="新細明體" pitchFamily="18" charset="-120"/>
                <a:cs typeface="Arial" pitchFamily="34" charset="0"/>
              </a:rPr>
              <a:t>Se expresó que hay dos proyectos en curso, que cuentan con el apoyo del BID,  para el desarrollo de metodologías de cuantificación de las reducciones de emisiones de gases de efecto invernadero:</a:t>
            </a:r>
          </a:p>
          <a:p>
            <a:pPr lvl="1">
              <a:spcBef>
                <a:spcPts val="1200"/>
              </a:spcBef>
            </a:pPr>
            <a:r>
              <a:rPr lang="es-ES" altLang="zh-TW" sz="1900" i="0" dirty="0" smtClean="0">
                <a:latin typeface="Arial Narrow" pitchFamily="34" charset="0"/>
                <a:ea typeface="新細明體" pitchFamily="18" charset="-120"/>
                <a:cs typeface="Times New Roman" pitchFamily="18" charset="0"/>
              </a:rPr>
              <a:t>la ampliación de la </a:t>
            </a:r>
            <a:r>
              <a:rPr lang="es-ES" altLang="zh-TW" sz="1900" i="0" dirty="0" err="1" smtClean="0">
                <a:latin typeface="Arial Narrow" pitchFamily="34" charset="0"/>
                <a:ea typeface="新細明體" pitchFamily="18" charset="-120"/>
                <a:cs typeface="Times New Roman" pitchFamily="18" charset="0"/>
              </a:rPr>
              <a:t>Linha</a:t>
            </a:r>
            <a:r>
              <a:rPr lang="es-ES" altLang="zh-TW" sz="1900" i="0" dirty="0" smtClean="0">
                <a:latin typeface="Arial Narrow" pitchFamily="34" charset="0"/>
                <a:ea typeface="新細明體" pitchFamily="18" charset="-120"/>
                <a:cs typeface="Times New Roman" pitchFamily="18" charset="0"/>
              </a:rPr>
              <a:t> 5  </a:t>
            </a:r>
          </a:p>
          <a:p>
            <a:pPr lvl="1">
              <a:spcBef>
                <a:spcPts val="1200"/>
              </a:spcBef>
            </a:pPr>
            <a:r>
              <a:rPr lang="es-ES" altLang="zh-TW" sz="1900" i="0" dirty="0" smtClean="0">
                <a:latin typeface="Arial Narrow" pitchFamily="34" charset="0"/>
                <a:ea typeface="新細明體" pitchFamily="18" charset="-120"/>
                <a:cs typeface="Times New Roman" pitchFamily="18" charset="0"/>
              </a:rPr>
              <a:t>la modernización y ampliación de las oferta en las líneas del Metro y CPTM.</a:t>
            </a:r>
          </a:p>
          <a:p>
            <a:pPr>
              <a:spcBef>
                <a:spcPts val="1800"/>
              </a:spcBef>
            </a:pPr>
            <a:r>
              <a:rPr lang="es-ES" altLang="zh-TW" sz="2000" dirty="0" smtClean="0">
                <a:latin typeface="Arial" pitchFamily="34" charset="0"/>
                <a:ea typeface="新細明體" pitchFamily="18" charset="-120"/>
                <a:cs typeface="Arial" pitchFamily="34" charset="0"/>
              </a:rPr>
              <a:t>Se comentaron ambos proyectos y se explicó el mecanismo de obtención de créditos de carbono.</a:t>
            </a:r>
          </a:p>
          <a:p>
            <a:endParaRPr lang="es-ES" sz="2100" dirty="0" smtClean="0">
              <a:solidFill>
                <a:srgbClr val="FF3300"/>
              </a:solidFill>
              <a:latin typeface="Calibri" pitchFamily="34" charset="0"/>
              <a:ea typeface="新細明體" pitchFamily="18" charset="-120"/>
              <a:cs typeface="Times New Roman" pitchFamily="18" charset="0"/>
            </a:endParaRPr>
          </a:p>
        </p:txBody>
      </p:sp>
      <p:sp>
        <p:nvSpPr>
          <p:cNvPr id="5124" name="Line 4"/>
          <p:cNvSpPr>
            <a:spLocks noChangeShapeType="1"/>
          </p:cNvSpPr>
          <p:nvPr/>
        </p:nvSpPr>
        <p:spPr bwMode="auto">
          <a:xfrm>
            <a:off x="838200" y="1295400"/>
            <a:ext cx="7620000" cy="0"/>
          </a:xfrm>
          <a:prstGeom prst="line">
            <a:avLst/>
          </a:prstGeom>
          <a:noFill/>
          <a:ln w="38100">
            <a:solidFill>
              <a:schemeClr val="tx2"/>
            </a:solidFill>
            <a:round/>
            <a:headEnd/>
            <a:tailEnd/>
          </a:ln>
        </p:spPr>
        <p:txBody>
          <a:bodyPr/>
          <a:lstStyle/>
          <a:p>
            <a:endParaRPr lang="es-ES"/>
          </a:p>
        </p:txBody>
      </p:sp>
    </p:spTree>
  </p:cSld>
  <p:clrMapOvr>
    <a:masterClrMapping/>
  </p:clrMapOvr>
  <p:transition spd="slow">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a:xfrm>
            <a:off x="128464" y="0"/>
            <a:ext cx="8640960" cy="1412776"/>
          </a:xfrm>
        </p:spPr>
        <p:txBody>
          <a:bodyPr/>
          <a:lstStyle/>
          <a:p>
            <a:pPr marL="609600" indent="-609600"/>
            <a:r>
              <a:rPr lang="es-ES" altLang="zh-TW" sz="2000" dirty="0" smtClean="0">
                <a:ea typeface="新細明體" pitchFamily="18" charset="-120"/>
              </a:rPr>
              <a:t/>
            </a:r>
            <a:br>
              <a:rPr lang="es-ES" altLang="zh-TW" sz="2000" dirty="0" smtClean="0">
                <a:ea typeface="新細明體" pitchFamily="18" charset="-120"/>
              </a:rPr>
            </a:br>
            <a:r>
              <a:rPr lang="es-ES" altLang="zh-TW" sz="2000" dirty="0" smtClean="0">
                <a:ea typeface="新細明體" pitchFamily="18" charset="-120"/>
              </a:rPr>
              <a:t/>
            </a:r>
            <a:br>
              <a:rPr lang="es-ES" altLang="zh-TW" sz="2000" dirty="0" smtClean="0">
                <a:ea typeface="新細明體" pitchFamily="18" charset="-120"/>
              </a:rPr>
            </a:br>
            <a:r>
              <a:rPr lang="es-ES" altLang="zh-TW" sz="2000" dirty="0" smtClean="0">
                <a:ea typeface="新細明體" pitchFamily="18" charset="-120"/>
              </a:rPr>
              <a:t>1| </a:t>
            </a:r>
            <a:r>
              <a:rPr lang="es-ES" sz="2000" b="1" dirty="0" smtClean="0"/>
              <a:t>Beneficios del Metro de São Paulo en la reducción de</a:t>
            </a:r>
            <a:br>
              <a:rPr lang="es-ES" sz="2000" b="1" dirty="0" smtClean="0"/>
            </a:br>
            <a:r>
              <a:rPr lang="es-ES" sz="2000" b="1" dirty="0" smtClean="0"/>
              <a:t>    las emisiones de gases de efecto invernadero y la </a:t>
            </a:r>
            <a:br>
              <a:rPr lang="es-ES" sz="2000" b="1" dirty="0" smtClean="0"/>
            </a:br>
            <a:r>
              <a:rPr lang="es-ES" sz="2000" b="1" dirty="0" smtClean="0"/>
              <a:t>    contaminación del aire </a:t>
            </a:r>
            <a:br>
              <a:rPr lang="es-ES" sz="2000" b="1" dirty="0" smtClean="0"/>
            </a:br>
            <a:r>
              <a:rPr lang="es-ES" altLang="zh-TW" sz="2000" dirty="0" smtClean="0">
                <a:ea typeface="新細明體" pitchFamily="18" charset="-120"/>
              </a:rPr>
              <a:t/>
            </a:r>
            <a:br>
              <a:rPr lang="es-ES" altLang="zh-TW" sz="2000" dirty="0" smtClean="0">
                <a:ea typeface="新細明體" pitchFamily="18" charset="-120"/>
              </a:rPr>
            </a:br>
            <a:endParaRPr lang="es-ES" sz="2000" dirty="0" smtClean="0">
              <a:ea typeface="新細明體" pitchFamily="18" charset="-120"/>
            </a:endParaRPr>
          </a:p>
        </p:txBody>
      </p:sp>
      <p:sp>
        <p:nvSpPr>
          <p:cNvPr id="6147" name="Rectangle 3"/>
          <p:cNvSpPr>
            <a:spLocks noGrp="1" noChangeArrowheads="1"/>
          </p:cNvSpPr>
          <p:nvPr>
            <p:ph type="body" idx="4294967295"/>
          </p:nvPr>
        </p:nvSpPr>
        <p:spPr>
          <a:xfrm>
            <a:off x="742950" y="1484313"/>
            <a:ext cx="8890570" cy="5185047"/>
          </a:xfrm>
        </p:spPr>
        <p:txBody>
          <a:bodyPr/>
          <a:lstStyle/>
          <a:p>
            <a:r>
              <a:rPr lang="es-ES" sz="2000" dirty="0" smtClean="0"/>
              <a:t>El </a:t>
            </a:r>
            <a:r>
              <a:rPr lang="es-ES" sz="2000" b="1" dirty="0" smtClean="0"/>
              <a:t>Metro de São Paulo</a:t>
            </a:r>
            <a:r>
              <a:rPr lang="es-ES" sz="2000" dirty="0" smtClean="0"/>
              <a:t>, en su presentación realizada por el Sr. Luis Cortez en la 15º Reunión de Comités Técnicos de </a:t>
            </a:r>
            <a:r>
              <a:rPr lang="es-ES" sz="2000" dirty="0" err="1" smtClean="0"/>
              <a:t>Alamys</a:t>
            </a:r>
            <a:r>
              <a:rPr lang="es-ES" sz="2000" dirty="0" smtClean="0"/>
              <a:t>,  ha buscado validar la efectividad de sus inversiones con relación a los beneficios sociales en la reducción de las emisiones de gases de efecto invernadero y contaminación del aire.</a:t>
            </a:r>
          </a:p>
          <a:p>
            <a:r>
              <a:rPr lang="es-ES" sz="2000" dirty="0" smtClean="0"/>
              <a:t>En un contexto de crecimiento de la motorización y el uso de fuentes de energía potencialmente contaminantes, los resultados han permitido validar la sustentabilidad del transporte sobre rieles. Estos han ganado relevancia no solo en los procesos de financiamiento del sistema, sino también en las convenciones internacionales y en varias esferas legales de Brasil en la mitigación de los efectos del cambio climático y la contaminación del aire. </a:t>
            </a:r>
          </a:p>
          <a:p>
            <a:r>
              <a:rPr lang="es-ES" sz="2000" dirty="0" smtClean="0"/>
              <a:t>Se presentaron los beneficios para la calidad del aire, los créditos de emisión reducida, los beneficios para la salud asociados a  la reducción de la contaminación del aire y el inventario de emisiones de gases de efecto invernadero. </a:t>
            </a:r>
          </a:p>
        </p:txBody>
      </p:sp>
    </p:spTree>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idx="4294967295"/>
          </p:nvPr>
        </p:nvSpPr>
        <p:spPr>
          <a:xfrm>
            <a:off x="704850" y="188640"/>
            <a:ext cx="7992566" cy="1206500"/>
          </a:xfrm>
        </p:spPr>
        <p:txBody>
          <a:bodyPr/>
          <a:lstStyle/>
          <a:p>
            <a:r>
              <a:rPr lang="es-ES" altLang="zh-TW" sz="2000" dirty="0" smtClean="0">
                <a:ea typeface="新細明體" pitchFamily="18" charset="-120"/>
              </a:rPr>
              <a:t/>
            </a:r>
            <a:br>
              <a:rPr lang="es-ES" altLang="zh-TW" sz="2000" dirty="0" smtClean="0">
                <a:ea typeface="新細明體" pitchFamily="18" charset="-120"/>
              </a:rPr>
            </a:br>
            <a:r>
              <a:rPr lang="es-ES" altLang="zh-TW" sz="2000" dirty="0" smtClean="0">
                <a:ea typeface="新細明體" pitchFamily="18" charset="-120"/>
              </a:rPr>
              <a:t/>
            </a:r>
            <a:br>
              <a:rPr lang="es-ES" altLang="zh-TW" sz="2000" dirty="0" smtClean="0">
                <a:ea typeface="新細明體" pitchFamily="18" charset="-120"/>
              </a:rPr>
            </a:br>
            <a:r>
              <a:rPr lang="es-ES" altLang="zh-TW" sz="2000" dirty="0" smtClean="0">
                <a:ea typeface="新細明體" pitchFamily="18" charset="-120"/>
              </a:rPr>
              <a:t>2| </a:t>
            </a:r>
            <a:r>
              <a:rPr lang="es-ES" altLang="zh-TW" sz="2000" b="1" dirty="0" smtClean="0">
                <a:ea typeface="新細明體" pitchFamily="18" charset="-120"/>
              </a:rPr>
              <a:t>Desarrollo de metodologías MDL para cuantificar</a:t>
            </a:r>
            <a:br>
              <a:rPr lang="es-ES" altLang="zh-TW" sz="2000" b="1" dirty="0" smtClean="0">
                <a:ea typeface="新細明體" pitchFamily="18" charset="-120"/>
              </a:rPr>
            </a:br>
            <a:r>
              <a:rPr lang="es-ES" altLang="zh-TW" sz="2000" b="1" dirty="0" smtClean="0">
                <a:ea typeface="新細明體" pitchFamily="18" charset="-120"/>
              </a:rPr>
              <a:t>    reducciones de emisiones de gases de efecto </a:t>
            </a:r>
            <a:br>
              <a:rPr lang="es-ES" altLang="zh-TW" sz="2000" b="1" dirty="0" smtClean="0">
                <a:ea typeface="新細明體" pitchFamily="18" charset="-120"/>
              </a:rPr>
            </a:br>
            <a:r>
              <a:rPr lang="es-ES" altLang="zh-TW" sz="2000" b="1" dirty="0" smtClean="0">
                <a:ea typeface="新細明體" pitchFamily="18" charset="-120"/>
              </a:rPr>
              <a:t>    invernadero del Metro y CPTM</a:t>
            </a:r>
            <a:br>
              <a:rPr lang="es-ES" altLang="zh-TW" sz="2000" b="1" dirty="0" smtClean="0">
                <a:ea typeface="新細明體" pitchFamily="18" charset="-120"/>
              </a:rPr>
            </a:br>
            <a:r>
              <a:rPr lang="es-ES" altLang="zh-TW" sz="2000" dirty="0" smtClean="0">
                <a:ea typeface="新細明體" pitchFamily="18" charset="-120"/>
              </a:rPr>
              <a:t/>
            </a:r>
            <a:br>
              <a:rPr lang="es-ES" altLang="zh-TW" sz="2000" dirty="0" smtClean="0">
                <a:ea typeface="新細明體" pitchFamily="18" charset="-120"/>
              </a:rPr>
            </a:br>
            <a:endParaRPr lang="es-ES" sz="2000" dirty="0" smtClean="0">
              <a:ea typeface="新細明體" pitchFamily="18" charset="-120"/>
            </a:endParaRPr>
          </a:p>
        </p:txBody>
      </p:sp>
      <p:sp>
        <p:nvSpPr>
          <p:cNvPr id="5123" name="Rectangle 3"/>
          <p:cNvSpPr>
            <a:spLocks noGrp="1" noChangeArrowheads="1"/>
          </p:cNvSpPr>
          <p:nvPr>
            <p:ph type="body" idx="4294967295"/>
          </p:nvPr>
        </p:nvSpPr>
        <p:spPr>
          <a:xfrm>
            <a:off x="742950" y="1484313"/>
            <a:ext cx="8818562" cy="4897437"/>
          </a:xfrm>
        </p:spPr>
        <p:txBody>
          <a:bodyPr/>
          <a:lstStyle/>
          <a:p>
            <a:r>
              <a:rPr lang="es-AR" altLang="zh-TW" sz="2100" dirty="0" smtClean="0">
                <a:ea typeface="新細明體" pitchFamily="18" charset="-120"/>
              </a:rPr>
              <a:t>Se concluyó en la necesidad de rever y </a:t>
            </a:r>
            <a:r>
              <a:rPr lang="es-AR" altLang="zh-TW" sz="2100" dirty="0" err="1" smtClean="0">
                <a:ea typeface="新細明體" pitchFamily="18" charset="-120"/>
              </a:rPr>
              <a:t>padronizar</a:t>
            </a:r>
            <a:r>
              <a:rPr lang="es-AR" altLang="zh-TW" sz="2100" dirty="0" smtClean="0">
                <a:ea typeface="新細明體" pitchFamily="18" charset="-120"/>
              </a:rPr>
              <a:t> metodología de cálculo y valorización de beneficios sociales de alternativas modales para la cuestión del cambio climático, contaminación del aire y salud pública</a:t>
            </a:r>
            <a:endParaRPr lang="es-ES" altLang="zh-TW" sz="2000" dirty="0" smtClean="0">
              <a:ea typeface="新細明體" pitchFamily="18" charset="-120"/>
            </a:endParaRPr>
          </a:p>
          <a:p>
            <a:pPr>
              <a:spcBef>
                <a:spcPts val="1200"/>
              </a:spcBef>
            </a:pPr>
            <a:r>
              <a:rPr lang="es-AR" altLang="zh-TW" sz="2100" dirty="0" smtClean="0">
                <a:ea typeface="新細明體" pitchFamily="18" charset="-120"/>
              </a:rPr>
              <a:t>Se consideró que estas metodologías representan un avance muy novedoso y que pueden constituirse en las bases para la realización de trabajos similares para todas nuestras organizaciones</a:t>
            </a:r>
            <a:endParaRPr lang="es-ES" altLang="zh-TW" sz="2100" dirty="0" smtClean="0">
              <a:ea typeface="新細明體" pitchFamily="18" charset="-120"/>
            </a:endParaRPr>
          </a:p>
        </p:txBody>
      </p:sp>
      <p:sp>
        <p:nvSpPr>
          <p:cNvPr id="5124" name="Line 4"/>
          <p:cNvSpPr>
            <a:spLocks noChangeShapeType="1"/>
          </p:cNvSpPr>
          <p:nvPr/>
        </p:nvSpPr>
        <p:spPr bwMode="auto">
          <a:xfrm>
            <a:off x="838200" y="1295400"/>
            <a:ext cx="7620000" cy="0"/>
          </a:xfrm>
          <a:prstGeom prst="line">
            <a:avLst/>
          </a:prstGeom>
          <a:noFill/>
          <a:ln w="38100">
            <a:solidFill>
              <a:schemeClr val="tx2"/>
            </a:solidFill>
            <a:round/>
            <a:headEnd/>
            <a:tailEnd/>
          </a:ln>
        </p:spPr>
        <p:txBody>
          <a:bodyPr/>
          <a:lstStyle/>
          <a:p>
            <a:endParaRPr lang="es-ES"/>
          </a:p>
        </p:txBody>
      </p:sp>
    </p:spTree>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a:xfrm>
            <a:off x="825574" y="260350"/>
            <a:ext cx="7943850" cy="990600"/>
          </a:xfrm>
        </p:spPr>
        <p:txBody>
          <a:bodyPr/>
          <a:lstStyle/>
          <a:p>
            <a:r>
              <a:rPr lang="es-AR" sz="2000" b="1" dirty="0" smtClean="0">
                <a:cs typeface="Arial" charset="0"/>
              </a:rPr>
              <a:t>1| </a:t>
            </a:r>
            <a:r>
              <a:rPr lang="es-AR" altLang="zh-TW" sz="2000" b="1" dirty="0" smtClean="0">
                <a:ea typeface="新細明體" pitchFamily="18" charset="-120"/>
              </a:rPr>
              <a:t>Impacto urbano y percepción del servicio en</a:t>
            </a:r>
            <a:br>
              <a:rPr lang="es-AR" altLang="zh-TW" sz="2000" b="1" dirty="0" smtClean="0">
                <a:ea typeface="新細明體" pitchFamily="18" charset="-120"/>
              </a:rPr>
            </a:br>
            <a:r>
              <a:rPr lang="es-AR" altLang="zh-TW" sz="2000" b="1" dirty="0" smtClean="0">
                <a:ea typeface="新細明體" pitchFamily="18" charset="-120"/>
              </a:rPr>
              <a:t>    diferentes modos de transporte masivo: una primera </a:t>
            </a:r>
            <a:br>
              <a:rPr lang="es-AR" altLang="zh-TW" sz="2000" b="1" dirty="0" smtClean="0">
                <a:ea typeface="新細明體" pitchFamily="18" charset="-120"/>
              </a:rPr>
            </a:br>
            <a:r>
              <a:rPr lang="es-AR" altLang="zh-TW" sz="2000" b="1" dirty="0" smtClean="0">
                <a:ea typeface="新細明體" pitchFamily="18" charset="-120"/>
              </a:rPr>
              <a:t>    aproximación</a:t>
            </a:r>
            <a:endParaRPr lang="es-ES" sz="2000" b="1" dirty="0" smtClean="0">
              <a:ea typeface="新細明體" pitchFamily="18" charset="-120"/>
            </a:endParaRPr>
          </a:p>
        </p:txBody>
      </p:sp>
      <p:sp>
        <p:nvSpPr>
          <p:cNvPr id="7171" name="Rectangle 3"/>
          <p:cNvSpPr>
            <a:spLocks noGrp="1" noChangeArrowheads="1"/>
          </p:cNvSpPr>
          <p:nvPr>
            <p:ph type="body" idx="4294967295"/>
          </p:nvPr>
        </p:nvSpPr>
        <p:spPr>
          <a:xfrm>
            <a:off x="853380" y="1484784"/>
            <a:ext cx="8708132" cy="5112568"/>
          </a:xfrm>
        </p:spPr>
        <p:txBody>
          <a:bodyPr/>
          <a:lstStyle/>
          <a:p>
            <a:pPr algn="just" eaLnBrk="1" hangingPunct="1">
              <a:lnSpc>
                <a:spcPct val="80000"/>
              </a:lnSpc>
              <a:spcBef>
                <a:spcPct val="50000"/>
              </a:spcBef>
            </a:pPr>
            <a:r>
              <a:rPr lang="es-AR" dirty="0" smtClean="0"/>
              <a:t>El objetivo de la presentación realizada por la </a:t>
            </a:r>
            <a:r>
              <a:rPr lang="es-AR" dirty="0" err="1" smtClean="0"/>
              <a:t>Sra</a:t>
            </a:r>
            <a:r>
              <a:rPr lang="es-AR" dirty="0" smtClean="0"/>
              <a:t> Ester Litovsky de </a:t>
            </a:r>
            <a:r>
              <a:rPr lang="es-AR" b="1" dirty="0" err="1" smtClean="0"/>
              <a:t>Metrovías</a:t>
            </a:r>
            <a:r>
              <a:rPr lang="es-AR" b="1" dirty="0" smtClean="0"/>
              <a:t> </a:t>
            </a:r>
            <a:r>
              <a:rPr lang="es-AR" dirty="0" smtClean="0"/>
              <a:t>sobre este tema, fue analizar las diferencias que presentan los modos de transporte masivo en dos aspectos: el impacto sobre el entorno urbano y la percepción sobre sus servicios</a:t>
            </a:r>
          </a:p>
          <a:p>
            <a:pPr>
              <a:lnSpc>
                <a:spcPct val="80000"/>
              </a:lnSpc>
              <a:spcBef>
                <a:spcPts val="1200"/>
              </a:spcBef>
              <a:buClr>
                <a:srgbClr val="FF0000"/>
              </a:buClr>
            </a:pPr>
            <a:r>
              <a:rPr lang="es-AR" dirty="0" smtClean="0"/>
              <a:t>Los análisis empíricos son escasos en las ciudades de países en desarrollo, y en pocos casos incluyen comparaciones con sistemas de BRT, que son relativamente nuevos</a:t>
            </a:r>
          </a:p>
          <a:p>
            <a:pPr>
              <a:lnSpc>
                <a:spcPct val="80000"/>
              </a:lnSpc>
              <a:spcBef>
                <a:spcPts val="1200"/>
              </a:spcBef>
              <a:buClr>
                <a:srgbClr val="FF0000"/>
              </a:buClr>
            </a:pPr>
            <a:r>
              <a:rPr lang="es-AR" dirty="0" smtClean="0"/>
              <a:t>Respecto al impacto sobre el entorno urbano, los análisis conceptuales muestran que los modos ferroviarios tienen mayor impacto que los BRT, debido a su mejor imagen, el grado de permanencia y las características de la infraestructura asociada.</a:t>
            </a:r>
          </a:p>
          <a:p>
            <a:pPr>
              <a:lnSpc>
                <a:spcPct val="80000"/>
              </a:lnSpc>
              <a:spcBef>
                <a:spcPts val="1200"/>
              </a:spcBef>
              <a:buClr>
                <a:srgbClr val="FF0000"/>
              </a:buClr>
            </a:pPr>
            <a:r>
              <a:rPr lang="es-AR" dirty="0" smtClean="0"/>
              <a:t>En los BRT de alta capacidad la diferencia se reduce, pero a costa de generar una barrera urbana considerable, que aún no ha sido valuada</a:t>
            </a:r>
          </a:p>
          <a:p>
            <a:pPr>
              <a:lnSpc>
                <a:spcPct val="80000"/>
              </a:lnSpc>
              <a:spcBef>
                <a:spcPts val="1200"/>
              </a:spcBef>
              <a:buClr>
                <a:srgbClr val="FF0000"/>
              </a:buClr>
            </a:pPr>
            <a:r>
              <a:rPr lang="es-AR" dirty="0" smtClean="0"/>
              <a:t>Los resultados de la evidencia empírica son diversos, pero muestran en general una mayor valorización y capacidad de generar usos mixtos por parte de los sistemas ferroviarios</a:t>
            </a:r>
          </a:p>
          <a:p>
            <a:pPr>
              <a:lnSpc>
                <a:spcPct val="80000"/>
              </a:lnSpc>
              <a:spcBef>
                <a:spcPts val="600"/>
              </a:spcBef>
              <a:buClr>
                <a:srgbClr val="FF0000"/>
              </a:buClr>
            </a:pPr>
            <a:endParaRPr lang="es-AR" dirty="0" smtClean="0"/>
          </a:p>
        </p:txBody>
      </p:sp>
      <p:sp>
        <p:nvSpPr>
          <p:cNvPr id="7172" name="Line 4"/>
          <p:cNvSpPr>
            <a:spLocks noChangeShapeType="1"/>
          </p:cNvSpPr>
          <p:nvPr/>
        </p:nvSpPr>
        <p:spPr bwMode="auto">
          <a:xfrm>
            <a:off x="838200" y="1295400"/>
            <a:ext cx="7620000" cy="0"/>
          </a:xfrm>
          <a:prstGeom prst="line">
            <a:avLst/>
          </a:prstGeom>
          <a:noFill/>
          <a:ln w="38100">
            <a:solidFill>
              <a:schemeClr val="tx2"/>
            </a:solidFill>
            <a:round/>
            <a:headEnd/>
            <a:tailEnd/>
          </a:ln>
        </p:spPr>
        <p:txBody>
          <a:bodyPr/>
          <a:lstStyle/>
          <a:p>
            <a:endParaRPr lang="es-ES"/>
          </a:p>
        </p:txBody>
      </p:sp>
    </p:spTree>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a:xfrm>
            <a:off x="704850" y="260350"/>
            <a:ext cx="7943850" cy="990600"/>
          </a:xfrm>
        </p:spPr>
        <p:txBody>
          <a:bodyPr/>
          <a:lstStyle/>
          <a:p>
            <a:r>
              <a:rPr lang="es-AR" sz="2000" b="1" dirty="0" smtClean="0">
                <a:cs typeface="Arial" charset="0"/>
              </a:rPr>
              <a:t>2| </a:t>
            </a:r>
            <a:r>
              <a:rPr lang="es-AR" altLang="zh-TW" sz="2000" b="1" dirty="0" smtClean="0">
                <a:ea typeface="新細明體" pitchFamily="18" charset="-120"/>
              </a:rPr>
              <a:t>Impacto urbano y percepción del servicio en </a:t>
            </a:r>
            <a:br>
              <a:rPr lang="es-AR" altLang="zh-TW" sz="2000" b="1" dirty="0" smtClean="0">
                <a:ea typeface="新細明體" pitchFamily="18" charset="-120"/>
              </a:rPr>
            </a:br>
            <a:r>
              <a:rPr lang="es-AR" altLang="zh-TW" sz="2000" b="1" dirty="0" smtClean="0">
                <a:ea typeface="新細明體" pitchFamily="18" charset="-120"/>
              </a:rPr>
              <a:t>    diferentes modos de transporte masivo: una primera </a:t>
            </a:r>
            <a:br>
              <a:rPr lang="es-AR" altLang="zh-TW" sz="2000" b="1" dirty="0" smtClean="0">
                <a:ea typeface="新細明體" pitchFamily="18" charset="-120"/>
              </a:rPr>
            </a:br>
            <a:r>
              <a:rPr lang="es-AR" altLang="zh-TW" sz="2000" b="1" dirty="0" smtClean="0">
                <a:ea typeface="新細明體" pitchFamily="18" charset="-120"/>
              </a:rPr>
              <a:t>    aproximación</a:t>
            </a:r>
            <a:endParaRPr lang="es-ES" sz="2000" b="1" dirty="0" smtClean="0">
              <a:ea typeface="新細明體" pitchFamily="18" charset="-120"/>
            </a:endParaRPr>
          </a:p>
        </p:txBody>
      </p:sp>
      <p:sp>
        <p:nvSpPr>
          <p:cNvPr id="8195" name="Rectangle 3"/>
          <p:cNvSpPr>
            <a:spLocks noGrp="1" noChangeArrowheads="1"/>
          </p:cNvSpPr>
          <p:nvPr>
            <p:ph type="body" idx="4294967295"/>
          </p:nvPr>
        </p:nvSpPr>
        <p:spPr>
          <a:xfrm>
            <a:off x="814958" y="1484883"/>
            <a:ext cx="8674546" cy="5184477"/>
          </a:xfrm>
        </p:spPr>
        <p:txBody>
          <a:bodyPr/>
          <a:lstStyle/>
          <a:p>
            <a:pPr>
              <a:lnSpc>
                <a:spcPts val="2000"/>
              </a:lnSpc>
              <a:spcBef>
                <a:spcPts val="600"/>
              </a:spcBef>
              <a:buClr>
                <a:srgbClr val="FF0000"/>
              </a:buClr>
            </a:pPr>
            <a:r>
              <a:rPr lang="es-AR" dirty="0" smtClean="0"/>
              <a:t>Los BRT logran las mayores capacidades cuando cuentan con carriles dobles que permiten correr servicios expresos y </a:t>
            </a:r>
            <a:r>
              <a:rPr lang="es-AR" dirty="0" err="1" smtClean="0"/>
              <a:t>semi</a:t>
            </a:r>
            <a:r>
              <a:rPr lang="es-AR" dirty="0" smtClean="0"/>
              <a:t>-expresos, que no se detienen en todas las estaciones. La capacidad ofrecida por estos BRT no lo es para toda la matriz origen-destino a lo largo de la línea, como sí lo ofrece una línea de Metro, que brinda una alta capacidad cualesquiera sea el O-D del pasajero</a:t>
            </a:r>
          </a:p>
          <a:p>
            <a:pPr>
              <a:lnSpc>
                <a:spcPts val="2000"/>
              </a:lnSpc>
              <a:spcBef>
                <a:spcPts val="1200"/>
              </a:spcBef>
              <a:buClr>
                <a:srgbClr val="FF0000"/>
              </a:buClr>
            </a:pPr>
            <a:r>
              <a:rPr lang="es-AR" dirty="0" smtClean="0"/>
              <a:t>La importancia estratégica del tema sugiere promover más trabajo analítico sobre estos temas</a:t>
            </a:r>
          </a:p>
          <a:p>
            <a:pPr>
              <a:lnSpc>
                <a:spcPts val="2000"/>
              </a:lnSpc>
              <a:spcBef>
                <a:spcPts val="1200"/>
              </a:spcBef>
              <a:buClr>
                <a:srgbClr val="FF0000"/>
              </a:buClr>
            </a:pPr>
            <a:r>
              <a:rPr lang="es-AR" dirty="0" smtClean="0"/>
              <a:t>Los que podrán hacerlo son las instituciones académicas, </a:t>
            </a:r>
            <a:r>
              <a:rPr lang="es-AR" dirty="0" err="1" smtClean="0"/>
              <a:t>ONGs</a:t>
            </a:r>
            <a:r>
              <a:rPr lang="es-AR" dirty="0" smtClean="0"/>
              <a:t>, organismos multilaterales e instituciones dedicadas a mitigar el cambio climático.</a:t>
            </a:r>
          </a:p>
          <a:p>
            <a:pPr>
              <a:lnSpc>
                <a:spcPts val="2000"/>
              </a:lnSpc>
              <a:spcBef>
                <a:spcPts val="1200"/>
              </a:spcBef>
              <a:buClr>
                <a:srgbClr val="FF0000"/>
              </a:buClr>
            </a:pPr>
            <a:r>
              <a:rPr lang="es-AR" dirty="0" smtClean="0"/>
              <a:t>Las instituciones dedicadas a mitigar el cambio climático podrían asignar recursos en proyectos de transporte urbano que recomienden la construcción de Metros por valorizar el beneficio social y medioambiental al no generar barreras urbanas</a:t>
            </a:r>
          </a:p>
          <a:p>
            <a:pPr>
              <a:spcBef>
                <a:spcPts val="1200"/>
              </a:spcBef>
              <a:buClr>
                <a:srgbClr val="FF0000"/>
              </a:buClr>
            </a:pPr>
            <a:r>
              <a:rPr lang="es-AR" dirty="0" smtClean="0"/>
              <a:t>La importancia estratégica del tema sugiere promover más trabajo analítico sobre el mismo.</a:t>
            </a:r>
          </a:p>
          <a:p>
            <a:pPr>
              <a:spcBef>
                <a:spcPts val="600"/>
              </a:spcBef>
              <a:buClr>
                <a:srgbClr val="FF0000"/>
              </a:buClr>
            </a:pPr>
            <a:endParaRPr lang="es-AR" dirty="0" smtClean="0"/>
          </a:p>
          <a:p>
            <a:pPr>
              <a:lnSpc>
                <a:spcPts val="2000"/>
              </a:lnSpc>
              <a:spcBef>
                <a:spcPts val="600"/>
              </a:spcBef>
              <a:buClr>
                <a:srgbClr val="FF0000"/>
              </a:buClr>
              <a:buFont typeface="Wingdings" pitchFamily="2" charset="2"/>
              <a:buNone/>
            </a:pPr>
            <a:endParaRPr lang="es-AR" dirty="0" smtClean="0"/>
          </a:p>
          <a:p>
            <a:endParaRPr lang="es-ES" dirty="0" smtClean="0">
              <a:solidFill>
                <a:srgbClr val="FF3300"/>
              </a:solidFill>
              <a:ea typeface="新細明體" pitchFamily="18" charset="-120"/>
            </a:endParaRPr>
          </a:p>
        </p:txBody>
      </p:sp>
      <p:sp>
        <p:nvSpPr>
          <p:cNvPr id="8196" name="Line 4"/>
          <p:cNvSpPr>
            <a:spLocks noChangeShapeType="1"/>
          </p:cNvSpPr>
          <p:nvPr/>
        </p:nvSpPr>
        <p:spPr bwMode="auto">
          <a:xfrm>
            <a:off x="838200" y="1295400"/>
            <a:ext cx="7620000" cy="0"/>
          </a:xfrm>
          <a:prstGeom prst="line">
            <a:avLst/>
          </a:prstGeom>
          <a:noFill/>
          <a:ln w="38100">
            <a:solidFill>
              <a:schemeClr val="tx2"/>
            </a:solidFill>
            <a:round/>
            <a:headEnd/>
            <a:tailEnd/>
          </a:ln>
        </p:spPr>
        <p:txBody>
          <a:bodyPr/>
          <a:lstStyle/>
          <a:p>
            <a:endParaRPr lang="es-ES"/>
          </a:p>
        </p:txBody>
      </p:sp>
    </p:spTree>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753566" y="332656"/>
            <a:ext cx="7943850" cy="990600"/>
          </a:xfrm>
        </p:spPr>
        <p:txBody>
          <a:bodyPr/>
          <a:lstStyle/>
          <a:p>
            <a:r>
              <a:rPr lang="es-ES" altLang="zh-TW" sz="2200" b="1" dirty="0" smtClean="0">
                <a:ea typeface="新細明體" pitchFamily="18" charset="-120"/>
              </a:rPr>
              <a:t>La importancia de un gerenciamiento de proyectos estructurado en las empresas de transporte público</a:t>
            </a:r>
            <a:br>
              <a:rPr lang="es-ES" altLang="zh-TW" sz="2200" b="1" dirty="0" smtClean="0">
                <a:ea typeface="新細明體" pitchFamily="18" charset="-120"/>
              </a:rPr>
            </a:br>
            <a:endParaRPr lang="es-ES" sz="2200" b="1" dirty="0" smtClean="0">
              <a:ea typeface="新細明體" pitchFamily="18" charset="-120"/>
            </a:endParaRPr>
          </a:p>
        </p:txBody>
      </p:sp>
      <p:sp>
        <p:nvSpPr>
          <p:cNvPr id="11267" name="Rectangle 3"/>
          <p:cNvSpPr>
            <a:spLocks noGrp="1" noChangeArrowheads="1"/>
          </p:cNvSpPr>
          <p:nvPr>
            <p:ph type="body" idx="4294967295"/>
          </p:nvPr>
        </p:nvSpPr>
        <p:spPr>
          <a:xfrm>
            <a:off x="742950" y="1484312"/>
            <a:ext cx="8746554" cy="5185047"/>
          </a:xfrm>
        </p:spPr>
        <p:txBody>
          <a:bodyPr/>
          <a:lstStyle/>
          <a:p>
            <a:pPr>
              <a:lnSpc>
                <a:spcPct val="90000"/>
              </a:lnSpc>
            </a:pPr>
            <a:r>
              <a:rPr lang="es-ES" altLang="zh-TW" sz="1900" dirty="0" smtClean="0">
                <a:ea typeface="新細明體" pitchFamily="18" charset="-120"/>
              </a:rPr>
              <a:t>El trabajo presentado por el Sr. Eduardo Tavares de Lima de </a:t>
            </a:r>
            <a:r>
              <a:rPr lang="es-ES" altLang="zh-TW" sz="1900" b="1" dirty="0" smtClean="0">
                <a:ea typeface="新細明體" pitchFamily="18" charset="-120"/>
              </a:rPr>
              <a:t>CPTM</a:t>
            </a:r>
            <a:r>
              <a:rPr lang="es-ES" altLang="zh-TW" sz="1900" dirty="0" smtClean="0">
                <a:ea typeface="新細明體" pitchFamily="18" charset="-120"/>
              </a:rPr>
              <a:t> tiene como objetivo proponer la adopción de un Gerenciamiento de Proyectos estructurado en las empresas de transporte público, teniendo como puerta de entrada la utilización de un Escritorio de Gerenciamiento de Proyectos (EGP).</a:t>
            </a:r>
          </a:p>
          <a:p>
            <a:pPr>
              <a:lnSpc>
                <a:spcPct val="90000"/>
              </a:lnSpc>
              <a:spcBef>
                <a:spcPts val="600"/>
              </a:spcBef>
            </a:pPr>
            <a:r>
              <a:rPr lang="es-ES" altLang="zh-TW" sz="1900" dirty="0" smtClean="0">
                <a:ea typeface="新細明體" pitchFamily="18" charset="-120"/>
              </a:rPr>
              <a:t>Un Gerenciamiento de Proyectos Estructurado deberá estar basado en una metodología, procesos adecuados, papeles y responsabilidades bien definidas y apoyo de la Dirección de la empresa.</a:t>
            </a:r>
          </a:p>
          <a:p>
            <a:pPr>
              <a:lnSpc>
                <a:spcPct val="90000"/>
              </a:lnSpc>
              <a:spcBef>
                <a:spcPts val="600"/>
              </a:spcBef>
            </a:pPr>
            <a:r>
              <a:rPr lang="es-ES" altLang="zh-TW" sz="1900" dirty="0" smtClean="0">
                <a:ea typeface="新細明體" pitchFamily="18" charset="-120"/>
              </a:rPr>
              <a:t>El EGP puede colaborar en las empresas de transporte público, de diversas formas, tales como centralizar y categorizar estudios de viabilidad, </a:t>
            </a:r>
            <a:r>
              <a:rPr lang="es-ES" altLang="zh-TW" sz="1900" dirty="0" err="1" smtClean="0">
                <a:ea typeface="新細明體" pitchFamily="18" charset="-120"/>
              </a:rPr>
              <a:t>gerenciar</a:t>
            </a:r>
            <a:r>
              <a:rPr lang="es-ES" altLang="zh-TW" sz="1900" dirty="0" smtClean="0">
                <a:ea typeface="新細明體" pitchFamily="18" charset="-120"/>
              </a:rPr>
              <a:t> porfolio de proyectos, seleccionar y priorizar proyectos, establecer patrones para la medición de desempeño, establecer patrones de calidad, entrenar y desarrollar gerentes y equipos, auxiliar en el gerenciamiento de riesgos y procesos de adquisiciones, realizar auditoria de procesos, monitorear y controlar metas de plazo y límites de costos e integrar informaciones de varios proyectos.</a:t>
            </a:r>
          </a:p>
          <a:p>
            <a:pPr>
              <a:lnSpc>
                <a:spcPct val="90000"/>
              </a:lnSpc>
              <a:spcBef>
                <a:spcPts val="600"/>
              </a:spcBef>
            </a:pPr>
            <a:r>
              <a:rPr lang="es-ES" altLang="zh-TW" sz="1900" dirty="0" smtClean="0">
                <a:ea typeface="新細明體" pitchFamily="18" charset="-120"/>
              </a:rPr>
              <a:t>El primer paso que se propone dar es una implementación del EGP por fases, camino donde es posible vislumbrar mayor posibilidad de éxito.</a:t>
            </a:r>
          </a:p>
          <a:p>
            <a:pPr>
              <a:lnSpc>
                <a:spcPct val="90000"/>
              </a:lnSpc>
            </a:pPr>
            <a:endParaRPr lang="es-ES" altLang="zh-TW" sz="1900" dirty="0" smtClean="0">
              <a:ea typeface="新細明體" pitchFamily="18" charset="-120"/>
            </a:endParaRPr>
          </a:p>
        </p:txBody>
      </p:sp>
      <p:sp>
        <p:nvSpPr>
          <p:cNvPr id="11268" name="Line 4"/>
          <p:cNvSpPr>
            <a:spLocks noChangeShapeType="1"/>
          </p:cNvSpPr>
          <p:nvPr/>
        </p:nvSpPr>
        <p:spPr bwMode="auto">
          <a:xfrm>
            <a:off x="838200" y="1295400"/>
            <a:ext cx="7620000" cy="0"/>
          </a:xfrm>
          <a:prstGeom prst="line">
            <a:avLst/>
          </a:prstGeom>
          <a:noFill/>
          <a:ln w="38100">
            <a:solidFill>
              <a:schemeClr val="tx2"/>
            </a:solidFill>
            <a:round/>
            <a:headEnd/>
            <a:tailEnd/>
          </a:ln>
        </p:spPr>
        <p:txBody>
          <a:bodyPr/>
          <a:lstStyle/>
          <a:p>
            <a:endParaRPr lang="es-ES"/>
          </a:p>
        </p:txBody>
      </p:sp>
    </p:spTree>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a:xfrm>
            <a:off x="776536" y="638200"/>
            <a:ext cx="7920038" cy="990600"/>
          </a:xfrm>
        </p:spPr>
        <p:txBody>
          <a:bodyPr/>
          <a:lstStyle/>
          <a:p>
            <a:r>
              <a:rPr lang="ca-ES" altLang="zh-TW" sz="2400" b="1" dirty="0" smtClean="0">
                <a:ea typeface="新細明體" pitchFamily="18" charset="-120"/>
              </a:rPr>
              <a:t/>
            </a:r>
            <a:br>
              <a:rPr lang="ca-ES" altLang="zh-TW" sz="2400" b="1" dirty="0" smtClean="0">
                <a:ea typeface="新細明體" pitchFamily="18" charset="-120"/>
              </a:rPr>
            </a:br>
            <a:r>
              <a:rPr lang="ca-ES" altLang="zh-TW" sz="2400" b="1" dirty="0" err="1" smtClean="0">
                <a:ea typeface="新細明體" pitchFamily="18" charset="-120"/>
              </a:rPr>
              <a:t>Balance</a:t>
            </a:r>
            <a:r>
              <a:rPr lang="ca-ES" altLang="zh-TW" sz="2400" b="1" dirty="0" smtClean="0">
                <a:ea typeface="新細明體" pitchFamily="18" charset="-120"/>
              </a:rPr>
              <a:t> Social de Metro de Barcelona</a:t>
            </a:r>
            <a:r>
              <a:rPr lang="es-ES" altLang="zh-TW" sz="2400" b="1" dirty="0" smtClean="0">
                <a:ea typeface="新細明體" pitchFamily="18" charset="-120"/>
              </a:rPr>
              <a:t> </a:t>
            </a:r>
            <a:br>
              <a:rPr lang="es-ES" altLang="zh-TW" sz="2400" b="1" dirty="0" smtClean="0">
                <a:ea typeface="新細明體" pitchFamily="18" charset="-120"/>
              </a:rPr>
            </a:br>
            <a:r>
              <a:rPr lang="es-ES" altLang="zh-TW" sz="2400" b="1" dirty="0" smtClean="0">
                <a:ea typeface="新細明體" pitchFamily="18" charset="-120"/>
              </a:rPr>
              <a:t/>
            </a:r>
            <a:br>
              <a:rPr lang="es-ES" altLang="zh-TW" sz="2400" b="1" dirty="0" smtClean="0">
                <a:ea typeface="新細明體" pitchFamily="18" charset="-120"/>
              </a:rPr>
            </a:br>
            <a:endParaRPr lang="es-ES" sz="2400" b="1" dirty="0" smtClean="0">
              <a:ea typeface="新細明體" pitchFamily="18" charset="-120"/>
            </a:endParaRPr>
          </a:p>
        </p:txBody>
      </p:sp>
      <p:sp>
        <p:nvSpPr>
          <p:cNvPr id="12291" name="Rectangle 3"/>
          <p:cNvSpPr>
            <a:spLocks noGrp="1" noChangeArrowheads="1"/>
          </p:cNvSpPr>
          <p:nvPr>
            <p:ph type="body" idx="4294967295"/>
          </p:nvPr>
        </p:nvSpPr>
        <p:spPr>
          <a:xfrm>
            <a:off x="848544" y="1412776"/>
            <a:ext cx="8784976" cy="5041031"/>
          </a:xfrm>
        </p:spPr>
        <p:txBody>
          <a:bodyPr/>
          <a:lstStyle/>
          <a:p>
            <a:pPr>
              <a:lnSpc>
                <a:spcPct val="80000"/>
              </a:lnSpc>
            </a:pPr>
            <a:r>
              <a:rPr lang="es-ES" altLang="zh-TW" sz="1900" b="1" dirty="0" err="1" smtClean="0">
                <a:ea typeface="新細明體" pitchFamily="18" charset="-120"/>
              </a:rPr>
              <a:t>Transports</a:t>
            </a:r>
            <a:r>
              <a:rPr lang="es-ES" altLang="zh-TW" sz="1900" b="1" dirty="0" smtClean="0">
                <a:ea typeface="新細明體" pitchFamily="18" charset="-120"/>
              </a:rPr>
              <a:t> </a:t>
            </a:r>
            <a:r>
              <a:rPr lang="es-ES" altLang="zh-TW" sz="1900" b="1" dirty="0" err="1" smtClean="0">
                <a:ea typeface="新細明體" pitchFamily="18" charset="-120"/>
              </a:rPr>
              <a:t>Metropolitans</a:t>
            </a:r>
            <a:r>
              <a:rPr lang="es-ES" altLang="zh-TW" sz="1900" b="1" dirty="0" smtClean="0">
                <a:ea typeface="新細明體" pitchFamily="18" charset="-120"/>
              </a:rPr>
              <a:t> de Barcelona (TMB</a:t>
            </a:r>
            <a:r>
              <a:rPr lang="es-ES" altLang="zh-TW" sz="1900" dirty="0" smtClean="0">
                <a:ea typeface="新細明體" pitchFamily="18" charset="-120"/>
              </a:rPr>
              <a:t>), representado por la Sra. Lola Bravo, ha realizado un estudio que tiene como objetivo evaluar los beneficios de Metro de Barcelona en base a criterios sociales referentes a las externalidades del transporte, tales como la congestión, la polución y la accidentalidad.</a:t>
            </a:r>
          </a:p>
          <a:p>
            <a:pPr>
              <a:lnSpc>
                <a:spcPct val="80000"/>
              </a:lnSpc>
              <a:spcBef>
                <a:spcPts val="600"/>
              </a:spcBef>
            </a:pPr>
            <a:r>
              <a:rPr lang="es-ES" altLang="zh-TW" sz="1900" dirty="0" smtClean="0">
                <a:ea typeface="新細明體" pitchFamily="18" charset="-120"/>
              </a:rPr>
              <a:t>El planteamiento metodológico del estudio se ha basado en un escenario en el cual el Metro capta 50.000 viajes que actualmente están realizando en coche privado, que supone un 4% de la demanda diaria de Metro, y cuantifica el ahorro marginal asociado al nuevo escenario de movilidad en términos de descongestión vial, descontaminación y reducción de la </a:t>
            </a:r>
            <a:r>
              <a:rPr lang="es-ES" altLang="zh-TW" sz="1900" dirty="0" err="1" smtClean="0">
                <a:ea typeface="新細明體" pitchFamily="18" charset="-120"/>
              </a:rPr>
              <a:t>accidentabilidad</a:t>
            </a:r>
            <a:r>
              <a:rPr lang="es-ES" altLang="zh-TW" sz="1900" dirty="0" smtClean="0">
                <a:ea typeface="新細明體" pitchFamily="18" charset="-120"/>
              </a:rPr>
              <a:t>. </a:t>
            </a:r>
          </a:p>
          <a:p>
            <a:pPr>
              <a:lnSpc>
                <a:spcPct val="80000"/>
              </a:lnSpc>
              <a:spcBef>
                <a:spcPts val="600"/>
              </a:spcBef>
            </a:pPr>
            <a:r>
              <a:rPr lang="es-ES" altLang="zh-TW" sz="1900" dirty="0" smtClean="0">
                <a:ea typeface="新細明體" pitchFamily="18" charset="-120"/>
              </a:rPr>
              <a:t>El Beneficio Social del Metro que se obtendría es de más de 48 millones de euros anuales. Este resultado sirve para iniciar actuaciones tales como transmitir a la sociedad que una reducción individual del uso del vehículo privado provoca un importante ahorro económico, solicitar a las administraciones que incluyan en la planificación y gestión de los modos de transporte la evaluación de los costes sociales y ambientales, y reivindicar la preocupación respecto al medioambiente.</a:t>
            </a:r>
          </a:p>
          <a:p>
            <a:pPr>
              <a:lnSpc>
                <a:spcPct val="80000"/>
              </a:lnSpc>
              <a:spcBef>
                <a:spcPts val="600"/>
              </a:spcBef>
            </a:pPr>
            <a:r>
              <a:rPr lang="es-AR" altLang="zh-TW" sz="1900" dirty="0" smtClean="0">
                <a:ea typeface="新細明體" pitchFamily="18" charset="-120"/>
              </a:rPr>
              <a:t>Se concluyó en la necesidad de profundizar en el cálculo de los aspectos medioambientales a fin de que su valuación refleje adecuadamente los beneficios aportados por el Metro.</a:t>
            </a:r>
            <a:endParaRPr lang="es-ES" altLang="zh-TW" sz="1900" dirty="0" smtClean="0">
              <a:ea typeface="新細明體" pitchFamily="18" charset="-120"/>
            </a:endParaRPr>
          </a:p>
        </p:txBody>
      </p:sp>
      <p:sp>
        <p:nvSpPr>
          <p:cNvPr id="12292" name="Line 4"/>
          <p:cNvSpPr>
            <a:spLocks noChangeShapeType="1"/>
          </p:cNvSpPr>
          <p:nvPr/>
        </p:nvSpPr>
        <p:spPr bwMode="auto">
          <a:xfrm>
            <a:off x="838200" y="1295400"/>
            <a:ext cx="7620000" cy="0"/>
          </a:xfrm>
          <a:prstGeom prst="line">
            <a:avLst/>
          </a:prstGeom>
          <a:noFill/>
          <a:ln w="38100">
            <a:solidFill>
              <a:schemeClr val="tx2"/>
            </a:solidFill>
            <a:round/>
            <a:headEnd/>
            <a:tailEnd/>
          </a:ln>
        </p:spPr>
        <p:txBody>
          <a:bodyPr/>
          <a:lstStyle/>
          <a:p>
            <a:endParaRPr lang="es-ES"/>
          </a:p>
        </p:txBody>
      </p:sp>
    </p:spTree>
  </p:cSld>
  <p:clrMapOvr>
    <a:masterClrMapping/>
  </p:clrMapOvr>
  <p:transition spd="slow">
    <p:wipe dir="r"/>
  </p:transition>
  <p:timing>
    <p:tnLst>
      <p:par>
        <p:cTn id="1" dur="indefinite" restart="never" nodeType="tmRoot"/>
      </p:par>
    </p:tnLst>
  </p:timing>
</p:sld>
</file>

<file path=ppt/theme/theme1.xml><?xml version="1.0" encoding="utf-8"?>
<a:theme xmlns:a="http://schemas.openxmlformats.org/drawingml/2006/main" name="Diseño predeterminado">
  <a:themeElements>
    <a:clrScheme name="Diseño predeterminado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iseño predeterminado">
      <a:majorFont>
        <a:latin typeface="Arial Black"/>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iseño predeterminado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iseño predeterminado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6074</TotalTime>
  <Words>1752</Words>
  <Application>Microsoft Office PowerPoint</Application>
  <PresentationFormat>A4 (210 x 297 mm)</PresentationFormat>
  <Paragraphs>80</Paragraphs>
  <Slides>13</Slides>
  <Notes>0</Notes>
  <HiddenSlides>0</HiddenSlides>
  <MMClips>0</MMClips>
  <ScaleCrop>false</ScaleCrop>
  <HeadingPairs>
    <vt:vector size="4" baseType="variant">
      <vt:variant>
        <vt:lpstr>Tema</vt:lpstr>
      </vt:variant>
      <vt:variant>
        <vt:i4>1</vt:i4>
      </vt:variant>
      <vt:variant>
        <vt:lpstr>Títulos de diapositiva</vt:lpstr>
      </vt:variant>
      <vt:variant>
        <vt:i4>13</vt:i4>
      </vt:variant>
    </vt:vector>
  </HeadingPairs>
  <TitlesOfParts>
    <vt:vector size="14" baseType="lpstr">
      <vt:lpstr>Diseño predeterminado</vt:lpstr>
      <vt:lpstr>Diapositiva 1</vt:lpstr>
      <vt:lpstr>Temas del Comité de Planificación</vt:lpstr>
      <vt:lpstr>  Desarrollo de metodologías MDL para cuantificar reducciones de emisiones de gases de efecto invernadero del Metro y CPTM  </vt:lpstr>
      <vt:lpstr>  1| Beneficios del Metro de São Paulo en la reducción de     las emisiones de gases de efecto invernadero y la      contaminación del aire   </vt:lpstr>
      <vt:lpstr>  2| Desarrollo de metodologías MDL para cuantificar     reducciones de emisiones de gases de efecto      invernadero del Metro y CPTM  </vt:lpstr>
      <vt:lpstr>1| Impacto urbano y percepción del servicio en     diferentes modos de transporte masivo: una primera      aproximación</vt:lpstr>
      <vt:lpstr>2| Impacto urbano y percepción del servicio en      diferentes modos de transporte masivo: una primera      aproximación</vt:lpstr>
      <vt:lpstr>La importancia de un gerenciamiento de proyectos estructurado en las empresas de transporte público </vt:lpstr>
      <vt:lpstr> Balance Social de Metro de Barcelona   </vt:lpstr>
      <vt:lpstr>1| Hacia un transporte urbano sustentable</vt:lpstr>
      <vt:lpstr>2| Hacia un transporte urbano sustentable</vt:lpstr>
      <vt:lpstr>3| Hacia un transporte urbano sustentable</vt:lpstr>
      <vt:lpstr>MUCHAS GRACIAS POR  SU ATENCIÓN!!!</vt:lpstr>
    </vt:vector>
  </TitlesOfParts>
  <Company>Metrovias S.A.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ehaase</dc:creator>
  <cp:lastModifiedBy>usu</cp:lastModifiedBy>
  <cp:revision>416</cp:revision>
  <dcterms:created xsi:type="dcterms:W3CDTF">2004-05-31T19:48:49Z</dcterms:created>
  <dcterms:modified xsi:type="dcterms:W3CDTF">2010-11-29T10:05:32Z</dcterms:modified>
</cp:coreProperties>
</file>