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68" r:id="rId2"/>
  </p:sldMasterIdLst>
  <p:notesMasterIdLst>
    <p:notesMasterId r:id="rId29"/>
  </p:notesMasterIdLst>
  <p:handoutMasterIdLst>
    <p:handoutMasterId r:id="rId30"/>
  </p:handoutMasterIdLst>
  <p:sldIdLst>
    <p:sldId id="285" r:id="rId3"/>
    <p:sldId id="261" r:id="rId4"/>
    <p:sldId id="482" r:id="rId5"/>
    <p:sldId id="480" r:id="rId6"/>
    <p:sldId id="484" r:id="rId7"/>
    <p:sldId id="481" r:id="rId8"/>
    <p:sldId id="479" r:id="rId9"/>
    <p:sldId id="486" r:id="rId10"/>
    <p:sldId id="406" r:id="rId11"/>
    <p:sldId id="408" r:id="rId12"/>
    <p:sldId id="407" r:id="rId13"/>
    <p:sldId id="396" r:id="rId14"/>
    <p:sldId id="395" r:id="rId15"/>
    <p:sldId id="485" r:id="rId16"/>
    <p:sldId id="491" r:id="rId17"/>
    <p:sldId id="400" r:id="rId18"/>
    <p:sldId id="401" r:id="rId19"/>
    <p:sldId id="402" r:id="rId20"/>
    <p:sldId id="483" r:id="rId21"/>
    <p:sldId id="492" r:id="rId22"/>
    <p:sldId id="413" r:id="rId23"/>
    <p:sldId id="412" r:id="rId24"/>
    <p:sldId id="366" r:id="rId25"/>
    <p:sldId id="487" r:id="rId26"/>
    <p:sldId id="420" r:id="rId27"/>
    <p:sldId id="490" r:id="rId28"/>
  </p:sldIdLst>
  <p:sldSz cx="9144000" cy="6858000" type="screen4x3"/>
  <p:notesSz cx="6858000" cy="96408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CC"/>
    <a:srgbClr val="000099"/>
    <a:srgbClr val="669900"/>
    <a:srgbClr val="FFFF99"/>
    <a:srgbClr val="0055A4"/>
    <a:srgbClr val="006600"/>
    <a:srgbClr val="CCFF99"/>
    <a:srgbClr val="99FF66"/>
    <a:srgbClr val="99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1" autoAdjust="0"/>
    <p:restoredTop sz="98073" autoAdjust="0"/>
  </p:normalViewPr>
  <p:slideViewPr>
    <p:cSldViewPr>
      <p:cViewPr>
        <p:scale>
          <a:sx n="65" d="100"/>
          <a:sy n="65" d="100"/>
        </p:scale>
        <p:origin x="-444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3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2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26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"/>
          <c:y val="0.23220643693810539"/>
          <c:w val="0.98605299860529949"/>
          <c:h val="0.51690619978615127"/>
        </c:manualLayout>
      </c:layout>
      <c:bar3DChart>
        <c:barDir val="col"/>
        <c:grouping val="clustered"/>
        <c:ser>
          <c:idx val="0"/>
          <c:order val="0"/>
          <c:tx>
            <c:strRef>
              <c:f>Hoja1!$B$16</c:f>
              <c:strCache>
                <c:ptCount val="1"/>
                <c:pt idx="0">
                  <c:v>Año 2010</c:v>
                </c:pt>
              </c:strCache>
            </c:strRef>
          </c:tx>
          <c:dLbls>
            <c:dLbl>
              <c:idx val="0"/>
              <c:layout>
                <c:manualLayout>
                  <c:x val="1.6736401673640197E-2"/>
                  <c:y val="-1.9115890083632053E-2"/>
                </c:manualLayout>
              </c:layout>
              <c:showVal val="1"/>
            </c:dLbl>
            <c:dLbl>
              <c:idx val="1"/>
              <c:layout>
                <c:manualLayout>
                  <c:x val="1.394700139470019E-2"/>
                  <c:y val="-9.5579450418160228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es-EC"/>
              </a:p>
            </c:txPr>
            <c:showVal val="1"/>
          </c:dLbls>
          <c:cat>
            <c:strRef>
              <c:f>Hoja1!$C$15:$D$15</c:f>
              <c:strCache>
                <c:ptCount val="2"/>
                <c:pt idx="0">
                  <c:v>Av. Pedro Vicente Maldonado (tramo Sur)</c:v>
                </c:pt>
                <c:pt idx="1">
                  <c:v>Panamericana  (tramo Norte)</c:v>
                </c:pt>
              </c:strCache>
            </c:strRef>
          </c:cat>
          <c:val>
            <c:numRef>
              <c:f>Hoja1!$C$16:$D$16</c:f>
              <c:numCache>
                <c:formatCode>General</c:formatCode>
                <c:ptCount val="2"/>
                <c:pt idx="0">
                  <c:v>28</c:v>
                </c:pt>
                <c:pt idx="1">
                  <c:v>28</c:v>
                </c:pt>
              </c:numCache>
            </c:numRef>
          </c:val>
        </c:ser>
        <c:ser>
          <c:idx val="1"/>
          <c:order val="1"/>
          <c:tx>
            <c:strRef>
              <c:f>Hoja1!$B$17</c:f>
              <c:strCache>
                <c:ptCount val="1"/>
                <c:pt idx="0">
                  <c:v>Año 2015</c:v>
                </c:pt>
              </c:strCache>
            </c:strRef>
          </c:tx>
          <c:dLbls>
            <c:dLbl>
              <c:idx val="0"/>
              <c:layout>
                <c:manualLayout>
                  <c:x val="1.394700139470019E-2"/>
                  <c:y val="-2.3894862604540042E-2"/>
                </c:manualLayout>
              </c:layout>
              <c:showVal val="1"/>
            </c:dLbl>
            <c:dLbl>
              <c:idx val="1"/>
              <c:layout>
                <c:manualLayout>
                  <c:x val="1.394700139470019E-2"/>
                  <c:y val="-1.433691756272399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es-EC"/>
              </a:p>
            </c:txPr>
            <c:showVal val="1"/>
          </c:dLbls>
          <c:cat>
            <c:strRef>
              <c:f>Hoja1!$C$15:$D$15</c:f>
              <c:strCache>
                <c:ptCount val="2"/>
                <c:pt idx="0">
                  <c:v>Av. Pedro Vicente Maldonado (tramo Sur)</c:v>
                </c:pt>
                <c:pt idx="1">
                  <c:v>Panamericana  (tramo Norte)</c:v>
                </c:pt>
              </c:strCache>
            </c:strRef>
          </c:cat>
          <c:val>
            <c:numRef>
              <c:f>Hoja1!$C$17:$D$17</c:f>
              <c:numCache>
                <c:formatCode>General</c:formatCode>
                <c:ptCount val="2"/>
                <c:pt idx="0">
                  <c:v>18</c:v>
                </c:pt>
                <c:pt idx="1">
                  <c:v>20</c:v>
                </c:pt>
              </c:numCache>
            </c:numRef>
          </c:val>
        </c:ser>
        <c:ser>
          <c:idx val="2"/>
          <c:order val="2"/>
          <c:tx>
            <c:strRef>
              <c:f>Hoja1!$B$18</c:f>
              <c:strCache>
                <c:ptCount val="1"/>
                <c:pt idx="0">
                  <c:v>Año 2020</c:v>
                </c:pt>
              </c:strCache>
            </c:strRef>
          </c:tx>
          <c:dLbls>
            <c:dLbl>
              <c:idx val="0"/>
              <c:layout>
                <c:manualLayout>
                  <c:x val="1.6736401673640197E-2"/>
                  <c:y val="-1.9115890083632053E-2"/>
                </c:manualLayout>
              </c:layout>
              <c:showVal val="1"/>
            </c:dLbl>
            <c:dLbl>
              <c:idx val="1"/>
              <c:layout>
                <c:manualLayout>
                  <c:x val="1.1157601115760139E-2"/>
                  <c:y val="-2.3894862604540042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es-EC"/>
              </a:p>
            </c:txPr>
            <c:showVal val="1"/>
          </c:dLbls>
          <c:cat>
            <c:strRef>
              <c:f>Hoja1!$C$15:$D$15</c:f>
              <c:strCache>
                <c:ptCount val="2"/>
                <c:pt idx="0">
                  <c:v>Av. Pedro Vicente Maldonado (tramo Sur)</c:v>
                </c:pt>
                <c:pt idx="1">
                  <c:v>Panamericana  (tramo Norte)</c:v>
                </c:pt>
              </c:strCache>
            </c:strRef>
          </c:cat>
          <c:val>
            <c:numRef>
              <c:f>Hoja1!$C$18:$D$18</c:f>
              <c:numCache>
                <c:formatCode>General</c:formatCode>
                <c:ptCount val="2"/>
                <c:pt idx="0">
                  <c:v>16</c:v>
                </c:pt>
                <c:pt idx="1">
                  <c:v>13</c:v>
                </c:pt>
              </c:numCache>
            </c:numRef>
          </c:val>
        </c:ser>
        <c:ser>
          <c:idx val="3"/>
          <c:order val="3"/>
          <c:tx>
            <c:strRef>
              <c:f>Hoja1!$B$19</c:f>
              <c:strCache>
                <c:ptCount val="1"/>
                <c:pt idx="0">
                  <c:v>Año 2030</c:v>
                </c:pt>
              </c:strCache>
            </c:strRef>
          </c:tx>
          <c:dLbls>
            <c:dLbl>
              <c:idx val="0"/>
              <c:layout>
                <c:manualLayout>
                  <c:x val="8.3682008368201142E-3"/>
                  <c:y val="-1.433691756272399E-2"/>
                </c:manualLayout>
              </c:layout>
              <c:showVal val="1"/>
            </c:dLbl>
            <c:dLbl>
              <c:idx val="1"/>
              <c:layout>
                <c:manualLayout>
                  <c:x val="1.6736401673640097E-2"/>
                  <c:y val="-1.911589008363205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es-EC"/>
              </a:p>
            </c:txPr>
            <c:showVal val="1"/>
          </c:dLbls>
          <c:cat>
            <c:strRef>
              <c:f>Hoja1!$C$15:$D$15</c:f>
              <c:strCache>
                <c:ptCount val="2"/>
                <c:pt idx="0">
                  <c:v>Av. Pedro Vicente Maldonado (tramo Sur)</c:v>
                </c:pt>
                <c:pt idx="1">
                  <c:v>Panamericana  (tramo Norte)</c:v>
                </c:pt>
              </c:strCache>
            </c:strRef>
          </c:cat>
          <c:val>
            <c:numRef>
              <c:f>Hoja1!$C$19:$D$19</c:f>
              <c:numCache>
                <c:formatCode>General</c:formatCode>
                <c:ptCount val="2"/>
                <c:pt idx="0">
                  <c:v>10</c:v>
                </c:pt>
                <c:pt idx="1">
                  <c:v>10</c:v>
                </c:pt>
              </c:numCache>
            </c:numRef>
          </c:val>
        </c:ser>
        <c:dLbls>
          <c:showVal val="1"/>
        </c:dLbls>
        <c:gapWidth val="173"/>
        <c:gapDepth val="375"/>
        <c:shape val="box"/>
        <c:axId val="104274944"/>
        <c:axId val="104608512"/>
        <c:axId val="0"/>
      </c:bar3DChart>
      <c:catAx>
        <c:axId val="10427494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s-EC"/>
          </a:p>
        </c:txPr>
        <c:crossAx val="104608512"/>
        <c:crosses val="autoZero"/>
        <c:auto val="1"/>
        <c:lblAlgn val="ctr"/>
        <c:lblOffset val="100"/>
      </c:catAx>
      <c:valAx>
        <c:axId val="104608512"/>
        <c:scaling>
          <c:orientation val="minMax"/>
        </c:scaling>
        <c:delete val="1"/>
        <c:axPos val="l"/>
        <c:numFmt formatCode="General" sourceLinked="1"/>
        <c:tickLblPos val="none"/>
        <c:crossAx val="1042749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5672437910939224"/>
          <c:y val="8.9070222470524527E-2"/>
          <c:w val="0.70208408030420866"/>
          <c:h val="7.7548584997406828E-2"/>
        </c:manualLayout>
      </c:layout>
      <c:txPr>
        <a:bodyPr/>
        <a:lstStyle/>
        <a:p>
          <a:pPr>
            <a:defRPr sz="1600"/>
          </a:pPr>
          <a:endParaRPr lang="es-EC"/>
        </a:p>
      </c:txPr>
    </c:legend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E44140A-6E9F-4DF7-A23D-E441BBA87E2F}" type="datetimeFigureOut">
              <a:rPr lang="es-ES"/>
              <a:pPr>
                <a:defRPr/>
              </a:pPr>
              <a:t>29/11/2010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15670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915670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1483C81-4679-4612-88CB-04D566544DE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58319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3EB56F-E4C1-4DD5-8FC9-41B5D22D8121}" type="datetimeFigureOut">
              <a:rPr lang="en-US"/>
              <a:pPr>
                <a:defRPr/>
              </a:pPr>
              <a:t>11/29/2010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19175" y="722313"/>
            <a:ext cx="4819650" cy="361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579938"/>
            <a:ext cx="5486400" cy="4338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5670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915670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BFC854-14BF-4BE9-B3BD-2396E7D2BC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9715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019175" y="722313"/>
            <a:ext cx="4819650" cy="36163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019175" y="722313"/>
            <a:ext cx="4819650" cy="36163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019175" y="722313"/>
            <a:ext cx="4819650" cy="36163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019175" y="722313"/>
            <a:ext cx="4819650" cy="36163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019175" y="722313"/>
            <a:ext cx="4819650" cy="36163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019175" y="722313"/>
            <a:ext cx="4819650" cy="36163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019175" y="722313"/>
            <a:ext cx="4819650" cy="36163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019175" y="722313"/>
            <a:ext cx="4819650" cy="36163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019175" y="722313"/>
            <a:ext cx="4819650" cy="36163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7018F-4F53-4479-A5D9-3DA355A2832A}" type="slidenum">
              <a:rPr lang="es-EC" smtClean="0"/>
              <a:pPr/>
              <a:t>4</a:t>
            </a:fld>
            <a:endParaRPr lang="es-EC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FF66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FFFF66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FFFF66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FFFF66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charset="0"/>
              </a:defRPr>
            </a:lvl9pPr>
          </a:lstStyle>
          <a:p>
            <a:fld id="{0CFE734E-F2EE-40F4-9515-B1AB8A2828E6}" type="slidenum">
              <a:rPr lang="es-ES_tradnl" sz="1200" smtClean="0"/>
              <a:pPr/>
              <a:t>5</a:t>
            </a:fld>
            <a:endParaRPr lang="es-ES_tradnl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FF66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FFFF66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FFFF66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FFFF66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charset="0"/>
              </a:defRPr>
            </a:lvl9pPr>
          </a:lstStyle>
          <a:p>
            <a:fld id="{0CFE734E-F2EE-40F4-9515-B1AB8A2828E6}" type="slidenum">
              <a:rPr lang="es-ES_tradnl" sz="1200" smtClean="0"/>
              <a:pPr/>
              <a:t>7</a:t>
            </a:fld>
            <a:endParaRPr lang="es-ES_tradnl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19175" y="722313"/>
            <a:ext cx="4819650" cy="3616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C" smtClean="0"/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BEC992-4CDB-446E-851D-A06B8F64E02B}" type="slidenum">
              <a:rPr lang="es-EC">
                <a:solidFill>
                  <a:prstClr val="black"/>
                </a:solidFill>
              </a:rPr>
              <a:pPr/>
              <a:t>13</a:t>
            </a:fld>
            <a:endParaRPr lang="es-EC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019175" y="722313"/>
            <a:ext cx="4819650" cy="36163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7018F-4F53-4479-A5D9-3DA355A2832A}" type="slidenum">
              <a:rPr lang="es-EC" smtClean="0"/>
              <a:pPr/>
              <a:t>14</a:t>
            </a:fld>
            <a:endParaRPr lang="es-EC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FC854-14BF-4BE9-B3BD-2396E7D2BC9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BA193-7C57-4080-9399-18FB571F644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067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F063E-5A2C-4902-9053-25CEB2D5C62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178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90318-FC85-43DA-8B51-F12939ADA72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653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98BA0-A2E9-4416-A0BF-2C5A18BD2F8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2023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B502A-B518-4596-B369-37480D64C1C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8459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C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6AC06A-4576-43EB-9BD5-A35A33B880E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650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fld id="{599F0971-1E70-4209-BB0D-074FC255B80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11/29/2010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E638D-D17F-4036-ABEB-D42C1A921E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8094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BA193-7C57-4080-9399-18FB571F644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7115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0918" y="436822"/>
            <a:ext cx="7858800" cy="7776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E2F81D-905A-4243-B8FB-C52B110D781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8190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6539A-CBD9-4F40-B194-A5BCF46F644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9471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FF65B-12CB-48F9-822A-8A3D57864DD3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467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0918" y="436822"/>
            <a:ext cx="7858800" cy="7776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E2F81D-905A-4243-B8FB-C52B110D781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21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6F59F-D3F5-4783-AF43-0FE2CA6B37A3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989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0996A8-98BA-4ECB-B184-7B029316AEF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4620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6DD1D-6DF5-47A6-A490-8160A2755EB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6002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B931C-A832-4214-A3CC-8A73E020ADB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3230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FC061-84FF-4A7C-B584-BE4B2634B0E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1656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F063E-5A2C-4902-9053-25CEB2D5C62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486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90318-FC85-43DA-8B51-F12939ADA72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3461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98BA0-A2E9-4416-A0BF-2C5A18BD2F8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8148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B502A-B518-4596-B369-37480D64C1C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738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C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6AC06A-4576-43EB-9BD5-A35A33B880E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41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6539A-CBD9-4F40-B194-A5BCF46F644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601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fld id="{599F0971-1E70-4209-BB0D-074FC255B80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11/29/2010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E638D-D17F-4036-ABEB-D42C1A921E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1186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FF65B-12CB-48F9-822A-8A3D57864DD3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315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6F59F-D3F5-4783-AF43-0FE2CA6B37A3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374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0996A8-98BA-4ECB-B184-7B029316AEF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8004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6DD1D-6DF5-47A6-A490-8160A2755EB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430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B931C-A832-4214-A3CC-8A73E020ADB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853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FC061-84FF-4A7C-B584-BE4B2634B0E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70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7931150" cy="1143000"/>
          </a:xfrm>
          <a:prstGeom prst="rect">
            <a:avLst/>
          </a:prstGeom>
          <a:solidFill>
            <a:srgbClr val="0055A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E4D593-B11A-4DC6-8CE2-A51B0A4A5AE4}" type="slidenum">
              <a:rPr lang="es-ES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468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7931150" cy="1143000"/>
          </a:xfrm>
          <a:prstGeom prst="rect">
            <a:avLst/>
          </a:prstGeom>
          <a:solidFill>
            <a:srgbClr val="0055A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E4D593-B11A-4DC6-8CE2-A51B0A4A5AE4}" type="slidenum">
              <a:rPr lang="es-ES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64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6"/>
          <p:cNvSpPr>
            <a:spLocks noChangeArrowheads="1"/>
          </p:cNvSpPr>
          <p:nvPr/>
        </p:nvSpPr>
        <p:spPr bwMode="auto">
          <a:xfrm>
            <a:off x="235027" y="6093296"/>
            <a:ext cx="47115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Helvetica Neue Light" pitchFamily="-106" charset="0"/>
              </a:rPr>
              <a:t>Municipio del Distrito Metropolitano de Quito</a:t>
            </a:r>
            <a:endParaRPr lang="es-ES_tradnl" dirty="0">
              <a:solidFill>
                <a:schemeClr val="bg1"/>
              </a:solidFill>
              <a:latin typeface="Helvetica Neue Light" pitchFamily="-106" charset="0"/>
            </a:endParaRPr>
          </a:p>
        </p:txBody>
      </p:sp>
      <p:cxnSp>
        <p:nvCxnSpPr>
          <p:cNvPr id="28681" name="Straight Connector 11"/>
          <p:cNvCxnSpPr>
            <a:cxnSpLocks noChangeShapeType="1"/>
          </p:cNvCxnSpPr>
          <p:nvPr/>
        </p:nvCxnSpPr>
        <p:spPr bwMode="auto">
          <a:xfrm>
            <a:off x="5137148" y="6405347"/>
            <a:ext cx="4006851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grpSp>
        <p:nvGrpSpPr>
          <p:cNvPr id="21" name="20 Grupo"/>
          <p:cNvGrpSpPr/>
          <p:nvPr/>
        </p:nvGrpSpPr>
        <p:grpSpPr>
          <a:xfrm>
            <a:off x="0" y="3"/>
            <a:ext cx="9144000" cy="5804595"/>
            <a:chOff x="0" y="3"/>
            <a:chExt cx="9144000" cy="5804595"/>
          </a:xfrm>
        </p:grpSpPr>
        <p:grpSp>
          <p:nvGrpSpPr>
            <p:cNvPr id="18" name="17 Grupo"/>
            <p:cNvGrpSpPr/>
            <p:nvPr/>
          </p:nvGrpSpPr>
          <p:grpSpPr>
            <a:xfrm>
              <a:off x="2590800" y="2743203"/>
              <a:ext cx="5943600" cy="3061395"/>
              <a:chOff x="2590800" y="2743203"/>
              <a:chExt cx="5943600" cy="3061395"/>
            </a:xfrm>
          </p:grpSpPr>
          <p:sp>
            <p:nvSpPr>
              <p:cNvPr id="12" name="11 CuadroTexto"/>
              <p:cNvSpPr txBox="1"/>
              <p:nvPr/>
            </p:nvSpPr>
            <p:spPr>
              <a:xfrm>
                <a:off x="2590800" y="4419603"/>
                <a:ext cx="59436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8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 Neue Bold Condensed" pitchFamily="-106" charset="0"/>
                    <a:ea typeface="Helvetica Neue Bold Condensed" pitchFamily="-106" charset="0"/>
                    <a:cs typeface="Helvetica Neue Bold Condensed" pitchFamily="-106" charset="0"/>
                  </a:rPr>
                  <a:t>PROYECTO </a:t>
                </a:r>
              </a:p>
              <a:p>
                <a:pPr algn="ctr"/>
                <a:r>
                  <a:rPr lang="es-ES" sz="28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 Neue Bold Condensed" pitchFamily="-106" charset="0"/>
                    <a:ea typeface="Helvetica Neue Bold Condensed" pitchFamily="-106" charset="0"/>
                    <a:cs typeface="Helvetica Neue Bold Condensed" pitchFamily="-106" charset="0"/>
                  </a:rPr>
                  <a:t>METRO DE QUITO</a:t>
                </a:r>
              </a:p>
              <a:p>
                <a:endParaRPr lang="es-ES" sz="2800" dirty="0"/>
              </a:p>
            </p:txBody>
          </p:sp>
          <p:sp>
            <p:nvSpPr>
              <p:cNvPr id="28674" name="Text Box 12"/>
              <p:cNvSpPr txBox="1">
                <a:spLocks noChangeArrowheads="1"/>
              </p:cNvSpPr>
              <p:nvPr/>
            </p:nvSpPr>
            <p:spPr bwMode="auto">
              <a:xfrm>
                <a:off x="2819400" y="2743203"/>
                <a:ext cx="5334000" cy="1384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sz="2800" dirty="0" smtClean="0">
                    <a:solidFill>
                      <a:schemeClr val="bg1"/>
                    </a:solidFill>
                    <a:latin typeface="Helvetica Neue Bold Condensed" pitchFamily="-106" charset="0"/>
                    <a:ea typeface="Helvetica Neue Bold Condensed" pitchFamily="-106" charset="0"/>
                    <a:cs typeface="Helvetica Neue Bold Condensed" pitchFamily="-106" charset="0"/>
                  </a:rPr>
                  <a:t>SISTEMA  INTEGRADO DE TRANSPORTE </a:t>
                </a:r>
                <a:r>
                  <a:rPr lang="es-ES" sz="2800" dirty="0">
                    <a:solidFill>
                      <a:schemeClr val="bg1"/>
                    </a:solidFill>
                    <a:latin typeface="Helvetica Neue Bold Condensed" pitchFamily="-106" charset="0"/>
                    <a:ea typeface="Helvetica Neue Bold Condensed" pitchFamily="-106" charset="0"/>
                    <a:cs typeface="Helvetica Neue Bold Condensed" pitchFamily="-106" charset="0"/>
                  </a:rPr>
                  <a:t>MASIVO </a:t>
                </a:r>
                <a:r>
                  <a:rPr lang="es-ES" sz="2800" dirty="0" smtClean="0">
                    <a:solidFill>
                      <a:schemeClr val="bg1"/>
                    </a:solidFill>
                    <a:latin typeface="Helvetica Neue Bold Condensed" pitchFamily="-106" charset="0"/>
                    <a:ea typeface="Helvetica Neue Bold Condensed" pitchFamily="-106" charset="0"/>
                    <a:cs typeface="Helvetica Neue Bold Condensed" pitchFamily="-106" charset="0"/>
                  </a:rPr>
                  <a:t>PARA LA </a:t>
                </a:r>
                <a:r>
                  <a:rPr lang="es-ES" sz="2800" dirty="0">
                    <a:solidFill>
                      <a:schemeClr val="bg1"/>
                    </a:solidFill>
                    <a:latin typeface="Helvetica Neue Bold Condensed" pitchFamily="-106" charset="0"/>
                    <a:ea typeface="Helvetica Neue Bold Condensed" pitchFamily="-106" charset="0"/>
                    <a:cs typeface="Helvetica Neue Bold Condensed" pitchFamily="-106" charset="0"/>
                  </a:rPr>
                  <a:t>CIUDAD DE </a:t>
                </a:r>
                <a:r>
                  <a:rPr lang="es-ES" sz="2800" dirty="0" smtClean="0">
                    <a:solidFill>
                      <a:schemeClr val="bg1"/>
                    </a:solidFill>
                    <a:latin typeface="Helvetica Neue Bold Condensed" pitchFamily="-106" charset="0"/>
                    <a:ea typeface="Helvetica Neue Bold Condensed" pitchFamily="-106" charset="0"/>
                    <a:cs typeface="Helvetica Neue Bold Condensed" pitchFamily="-106" charset="0"/>
                  </a:rPr>
                  <a:t>QUITO</a:t>
                </a:r>
              </a:p>
            </p:txBody>
          </p:sp>
        </p:grpSp>
        <p:grpSp>
          <p:nvGrpSpPr>
            <p:cNvPr id="10" name="9 Grupo"/>
            <p:cNvGrpSpPr/>
            <p:nvPr/>
          </p:nvGrpSpPr>
          <p:grpSpPr>
            <a:xfrm>
              <a:off x="0" y="3"/>
              <a:ext cx="9144000" cy="2289175"/>
              <a:chOff x="0" y="0"/>
              <a:chExt cx="9144000" cy="2289175"/>
            </a:xfrm>
          </p:grpSpPr>
          <p:pic>
            <p:nvPicPr>
              <p:cNvPr id="28678" name="Picture 8" descr="beijing-metro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3036888" cy="2278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79" name="Picture 9" descr="ingenieria-en-la-red-metro-de-sevilla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19400" y="0"/>
                <a:ext cx="3429000" cy="2289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80" name="Picture 10" descr="metro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72200" y="0"/>
                <a:ext cx="2971800" cy="2281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0" name="19 Grupo"/>
          <p:cNvGrpSpPr/>
          <p:nvPr/>
        </p:nvGrpSpPr>
        <p:grpSpPr>
          <a:xfrm>
            <a:off x="685800" y="3168035"/>
            <a:ext cx="2207350" cy="2263543"/>
            <a:chOff x="685800" y="3137203"/>
            <a:chExt cx="2207350" cy="2263543"/>
          </a:xfrm>
        </p:grpSpPr>
        <p:pic>
          <p:nvPicPr>
            <p:cNvPr id="28676" name="Picture 6" descr="Q Quito.wm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800" y="3137203"/>
              <a:ext cx="2028812" cy="189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3 CuadroTexto"/>
            <p:cNvSpPr txBox="1"/>
            <p:nvPr/>
          </p:nvSpPr>
          <p:spPr>
            <a:xfrm>
              <a:off x="714348" y="5000636"/>
              <a:ext cx="2178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</a:rPr>
                <a:t>Alma del mundo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24744"/>
            <a:ext cx="8274603" cy="40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14 Grupo"/>
          <p:cNvGrpSpPr/>
          <p:nvPr/>
        </p:nvGrpSpPr>
        <p:grpSpPr>
          <a:xfrm>
            <a:off x="1259632" y="4725144"/>
            <a:ext cx="6120680" cy="1675657"/>
            <a:chOff x="1552580" y="5562602"/>
            <a:chExt cx="5486400" cy="1219201"/>
          </a:xfrm>
        </p:grpSpPr>
        <p:pic>
          <p:nvPicPr>
            <p:cNvPr id="9" name="Imagen 7"/>
            <p:cNvPicPr>
              <a:picLocks noChangeAspect="1" noChangeArrowheads="1"/>
            </p:cNvPicPr>
            <p:nvPr/>
          </p:nvPicPr>
          <p:blipFill>
            <a:blip r:embed="rId3" cstate="print"/>
            <a:srcRect l="1649" t="34042" r="41376" b="9929"/>
            <a:stretch>
              <a:fillRect/>
            </a:stretch>
          </p:blipFill>
          <p:spPr bwMode="auto">
            <a:xfrm>
              <a:off x="1552580" y="5868989"/>
              <a:ext cx="1647825" cy="83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n 8"/>
            <p:cNvPicPr>
              <a:picLocks noChangeAspect="1" noChangeArrowheads="1"/>
            </p:cNvPicPr>
            <p:nvPr/>
          </p:nvPicPr>
          <p:blipFill>
            <a:blip r:embed="rId4" cstate="print"/>
            <a:srcRect l="908" t="33968" r="40118" b="9840"/>
            <a:stretch>
              <a:fillRect/>
            </a:stretch>
          </p:blipFill>
          <p:spPr bwMode="auto">
            <a:xfrm>
              <a:off x="3505204" y="5832478"/>
              <a:ext cx="1698625" cy="94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n 9"/>
            <p:cNvPicPr>
              <a:picLocks noChangeAspect="1" noChangeArrowheads="1"/>
            </p:cNvPicPr>
            <p:nvPr/>
          </p:nvPicPr>
          <p:blipFill>
            <a:blip r:embed="rId5" cstate="print"/>
            <a:srcRect l="999" t="32300" r="43336" b="12920"/>
            <a:stretch>
              <a:fillRect/>
            </a:stretch>
          </p:blipFill>
          <p:spPr bwMode="auto">
            <a:xfrm>
              <a:off x="5486405" y="5791202"/>
              <a:ext cx="1552575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1981201" y="5562602"/>
              <a:ext cx="7921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C" sz="1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2008</a:t>
              </a:r>
              <a:endParaRPr lang="es-ES" sz="1400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886201" y="5562602"/>
              <a:ext cx="7921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C" sz="1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2015</a:t>
              </a:r>
              <a:endParaRPr lang="es-ES" sz="1400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867401" y="5562602"/>
              <a:ext cx="7921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C" sz="1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2025</a:t>
              </a:r>
              <a:endParaRPr lang="es-ES" sz="1400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685800" y="404664"/>
            <a:ext cx="7924800" cy="563562"/>
          </a:xfrm>
        </p:spPr>
        <p:txBody>
          <a:bodyPr/>
          <a:lstStyle/>
          <a:p>
            <a:r>
              <a:rPr lang="es-EC" sz="3200" dirty="0" smtClean="0"/>
              <a:t>Congestión vehicular</a:t>
            </a:r>
            <a:endParaRPr lang="es-EC" sz="32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2356" y="6305570"/>
            <a:ext cx="39290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b="1" i="1" dirty="0" smtClean="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Fuente: Plan Maestro de Movilidad del DMQ 2009 - 2025</a:t>
            </a:r>
            <a:endParaRPr lang="es-EC" sz="1050" b="1" i="1" dirty="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5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CuadroTexto"/>
          <p:cNvSpPr txBox="1">
            <a:spLocks noChangeArrowheads="1"/>
          </p:cNvSpPr>
          <p:nvPr/>
        </p:nvSpPr>
        <p:spPr bwMode="auto">
          <a:xfrm>
            <a:off x="1590432" y="5157192"/>
            <a:ext cx="53578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C" sz="1200" b="1" dirty="0">
                <a:solidFill>
                  <a:prstClr val="black"/>
                </a:solidFill>
                <a:latin typeface="Calibri" pitchFamily="34" charset="0"/>
              </a:rPr>
              <a:t>Fuente: Cal y Mayor, Estudio de Demanda de Transporte, Informe 3, Fase 2, 2008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187624" y="5508521"/>
            <a:ext cx="6521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… Un viaje promedio de casa al trabajo tomaría </a:t>
            </a:r>
            <a:r>
              <a:rPr lang="es-EC" sz="1600" dirty="0" smtClean="0">
                <a:solidFill>
                  <a:srgbClr val="FF0000"/>
                </a:solidFill>
              </a:rPr>
              <a:t>3 Veces</a:t>
            </a:r>
            <a:r>
              <a:rPr lang="es-EC" sz="1600" dirty="0" smtClean="0"/>
              <a:t> mas tiempo que hoy día</a:t>
            </a:r>
            <a:endParaRPr lang="es-ES" sz="1600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043608" y="633190"/>
            <a:ext cx="6721317" cy="563562"/>
          </a:xfrm>
        </p:spPr>
        <p:txBody>
          <a:bodyPr/>
          <a:lstStyle/>
          <a:p>
            <a:r>
              <a:rPr lang="es-EC" sz="3200" dirty="0" smtClean="0"/>
              <a:t>Velocidad vehicular</a:t>
            </a:r>
            <a:endParaRPr lang="es-EC" sz="3200" dirty="0"/>
          </a:p>
        </p:txBody>
      </p:sp>
      <p:graphicFrame>
        <p:nvGraphicFramePr>
          <p:cNvPr id="7" name="3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604514093"/>
              </p:ext>
            </p:extLst>
          </p:nvPr>
        </p:nvGraphicFramePr>
        <p:xfrm>
          <a:off x="1043608" y="1271921"/>
          <a:ext cx="6336704" cy="4023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29628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6701408" y="2275240"/>
            <a:ext cx="23350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q"/>
            </a:pPr>
            <a:r>
              <a:rPr lang="es-EC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Menor injerencia de la transportación privada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q"/>
            </a:pPr>
            <a:r>
              <a:rPr lang="es-EC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Mayor participación del Sistema de transporte público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q"/>
            </a:pPr>
            <a:r>
              <a:rPr lang="es-EC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En la transportación pública, mayor trascendencia del Sistema </a:t>
            </a:r>
            <a:r>
              <a:rPr lang="es-EC" sz="16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Troncalizado</a:t>
            </a:r>
            <a:r>
              <a:rPr lang="es-EC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endParaRPr lang="es-MX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671252" y="408782"/>
            <a:ext cx="7789180" cy="643954"/>
          </a:xfrm>
        </p:spPr>
        <p:txBody>
          <a:bodyPr/>
          <a:lstStyle/>
          <a:p>
            <a:r>
              <a:rPr lang="es-EC" sz="3200" dirty="0" smtClean="0"/>
              <a:t>Movilidad: Escenario Objetivo 2030</a:t>
            </a:r>
            <a:endParaRPr lang="es-EC" sz="3200" dirty="0"/>
          </a:p>
        </p:txBody>
      </p:sp>
      <p:grpSp>
        <p:nvGrpSpPr>
          <p:cNvPr id="4" name="3 Grupo"/>
          <p:cNvGrpSpPr/>
          <p:nvPr/>
        </p:nvGrpSpPr>
        <p:grpSpPr>
          <a:xfrm>
            <a:off x="354360" y="1628800"/>
            <a:ext cx="6449888" cy="4601890"/>
            <a:chOff x="179512" y="1628800"/>
            <a:chExt cx="6449888" cy="4601890"/>
          </a:xfrm>
        </p:grpSpPr>
        <p:pic>
          <p:nvPicPr>
            <p:cNvPr id="512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628800"/>
              <a:ext cx="6449888" cy="4601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2 Grupo"/>
            <p:cNvGrpSpPr/>
            <p:nvPr/>
          </p:nvGrpSpPr>
          <p:grpSpPr>
            <a:xfrm>
              <a:off x="1712020" y="2720905"/>
              <a:ext cx="4193852" cy="2569270"/>
              <a:chOff x="1712020" y="2720905"/>
              <a:chExt cx="4193852" cy="2569270"/>
            </a:xfrm>
          </p:grpSpPr>
          <p:sp>
            <p:nvSpPr>
              <p:cNvPr id="6" name="5 CuadroTexto"/>
              <p:cNvSpPr txBox="1"/>
              <p:nvPr/>
            </p:nvSpPr>
            <p:spPr>
              <a:xfrm>
                <a:off x="1712020" y="3934008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45%</a:t>
                </a:r>
                <a:endParaRPr lang="es-MX" sz="1200" b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" name="6 CuadroTexto"/>
              <p:cNvSpPr txBox="1"/>
              <p:nvPr/>
            </p:nvSpPr>
            <p:spPr>
              <a:xfrm>
                <a:off x="2881660" y="3734752"/>
                <a:ext cx="7200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45%</a:t>
                </a:r>
              </a:p>
            </p:txBody>
          </p:sp>
          <p:sp>
            <p:nvSpPr>
              <p:cNvPr id="8" name="7 CuadroTexto"/>
              <p:cNvSpPr txBox="1"/>
              <p:nvPr/>
            </p:nvSpPr>
            <p:spPr>
              <a:xfrm>
                <a:off x="4058940" y="3501960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43%</a:t>
                </a: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5239668" y="2720905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40%</a:t>
                </a:r>
              </a:p>
            </p:txBody>
          </p:sp>
          <p:sp>
            <p:nvSpPr>
              <p:cNvPr id="12" name="11 CuadroTexto"/>
              <p:cNvSpPr txBox="1"/>
              <p:nvPr/>
            </p:nvSpPr>
            <p:spPr>
              <a:xfrm>
                <a:off x="1712020" y="4581128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42%</a:t>
                </a:r>
              </a:p>
            </p:txBody>
          </p:sp>
          <p:sp>
            <p:nvSpPr>
              <p:cNvPr id="13" name="12 CuadroTexto"/>
              <p:cNvSpPr txBox="1"/>
              <p:nvPr/>
            </p:nvSpPr>
            <p:spPr>
              <a:xfrm>
                <a:off x="2915940" y="4437112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33%</a:t>
                </a:r>
                <a:endParaRPr lang="es-MX" sz="1200" b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13 CuadroTexto"/>
              <p:cNvSpPr txBox="1"/>
              <p:nvPr/>
            </p:nvSpPr>
            <p:spPr>
              <a:xfrm>
                <a:off x="4096668" y="4293096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32%</a:t>
                </a:r>
                <a:endParaRPr lang="es-MX" sz="1200" b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5239668" y="3789040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30%</a:t>
                </a:r>
                <a:endParaRPr lang="es-MX" sz="1200" b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15 CuadroTexto"/>
              <p:cNvSpPr txBox="1"/>
              <p:nvPr/>
            </p:nvSpPr>
            <p:spPr>
              <a:xfrm>
                <a:off x="1712020" y="5013176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13%</a:t>
                </a:r>
              </a:p>
            </p:txBody>
          </p:sp>
          <p:sp>
            <p:nvSpPr>
              <p:cNvPr id="17" name="16 CuadroTexto"/>
              <p:cNvSpPr txBox="1"/>
              <p:nvPr/>
            </p:nvSpPr>
            <p:spPr>
              <a:xfrm>
                <a:off x="2953668" y="4941168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22%</a:t>
                </a:r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4076328" y="4869160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25%</a:t>
                </a:r>
              </a:p>
            </p:txBody>
          </p:sp>
          <p:sp>
            <p:nvSpPr>
              <p:cNvPr id="19" name="18 CuadroTexto"/>
              <p:cNvSpPr txBox="1"/>
              <p:nvPr/>
            </p:nvSpPr>
            <p:spPr>
              <a:xfrm>
                <a:off x="5257800" y="4653136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30%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59978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970806" y="764704"/>
            <a:ext cx="7129586" cy="838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55576" y="2345392"/>
            <a:ext cx="7632848" cy="2523768"/>
          </a:xfrm>
          <a:prstGeom prst="rect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s-EC" sz="2400" b="1" i="1" dirty="0" smtClean="0">
                <a:solidFill>
                  <a:srgbClr val="000066"/>
                </a:solidFill>
                <a:ea typeface="ＭＳ Ｐゴシック" pitchFamily="-106" charset="-128"/>
              </a:rPr>
              <a:t>Desarrollar un sistema de transporte público, física y tarifariamente integrado, articulado por un eje vertebral eficiente y sostenible, administrado por una sólida institucionalidad municipal bajo reglamentación y normativa adecuada al DMQ y con altos estándares de calidad.</a:t>
            </a:r>
          </a:p>
          <a:p>
            <a:pPr algn="ctr"/>
            <a:endParaRPr lang="es-ES" sz="1400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0010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Título"/>
          <p:cNvSpPr txBox="1">
            <a:spLocks/>
          </p:cNvSpPr>
          <p:nvPr/>
        </p:nvSpPr>
        <p:spPr bwMode="auto">
          <a:xfrm>
            <a:off x="899592" y="404664"/>
            <a:ext cx="7924800" cy="576064"/>
          </a:xfrm>
          <a:prstGeom prst="rect">
            <a:avLst/>
          </a:prstGeom>
          <a:solidFill>
            <a:srgbClr val="0055A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Helvetica Neue Ligh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s-ES" sz="3200" dirty="0" smtClean="0"/>
              <a:t>Integración Física: Eje Vertebral y </a:t>
            </a:r>
            <a:r>
              <a:rPr lang="es-ES" sz="3200" dirty="0" err="1" smtClean="0"/>
              <a:t>BRT’s</a:t>
            </a:r>
            <a:endParaRPr lang="es-ES" sz="3200" dirty="0"/>
          </a:p>
        </p:txBody>
      </p:sp>
      <p:grpSp>
        <p:nvGrpSpPr>
          <p:cNvPr id="5" name="4 Grupo"/>
          <p:cNvGrpSpPr/>
          <p:nvPr/>
        </p:nvGrpSpPr>
        <p:grpSpPr>
          <a:xfrm>
            <a:off x="323528" y="1166254"/>
            <a:ext cx="8640960" cy="5691746"/>
            <a:chOff x="323528" y="1166254"/>
            <a:chExt cx="8640960" cy="5691746"/>
          </a:xfrm>
        </p:grpSpPr>
        <p:graphicFrame>
          <p:nvGraphicFramePr>
            <p:cNvPr id="2" name="1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2398484724"/>
                </p:ext>
              </p:extLst>
            </p:nvPr>
          </p:nvGraphicFramePr>
          <p:xfrm>
            <a:off x="323528" y="1166254"/>
            <a:ext cx="8640960" cy="5691746"/>
          </p:xfrm>
          <a:graphic>
            <a:graphicData uri="http://schemas.openxmlformats.org/presentationml/2006/ole">
              <p:oleObj spid="_x0000_s208912" name="Acrobat Document" r:id="rId4" imgW="15118200" imgH="10693080" progId="AcroExch.Document.7">
                <p:embed/>
              </p:oleObj>
            </a:graphicData>
          </a:graphic>
        </p:graphicFrame>
        <p:sp>
          <p:nvSpPr>
            <p:cNvPr id="4" name="3 Rectángulo"/>
            <p:cNvSpPr/>
            <p:nvPr/>
          </p:nvSpPr>
          <p:spPr>
            <a:xfrm>
              <a:off x="395536" y="6237312"/>
              <a:ext cx="849694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="" xmlns:p14="http://schemas.microsoft.com/office/powerpoint/2010/main" val="31326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 Marcador de contenido"/>
          <p:cNvSpPr>
            <a:spLocks noGrp="1"/>
          </p:cNvSpPr>
          <p:nvPr>
            <p:ph idx="4294967295"/>
          </p:nvPr>
        </p:nvSpPr>
        <p:spPr>
          <a:xfrm>
            <a:off x="323528" y="836712"/>
            <a:ext cx="8568952" cy="720080"/>
          </a:xfrm>
        </p:spPr>
        <p:txBody>
          <a:bodyPr rtlCol="0">
            <a:noAutofit/>
          </a:bodyPr>
          <a:lstStyle/>
          <a:p>
            <a:pPr marL="530225" lvl="2" indent="-176213" defTabSz="9937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" pitchFamily="2" charset="2"/>
              <a:buChar char="§"/>
              <a:defRPr/>
            </a:pPr>
            <a:r>
              <a:rPr lang="es-EC" dirty="0" smtClean="0"/>
              <a:t>Estructura organizacional y normativa para la gestión integral del transporte público</a:t>
            </a:r>
          </a:p>
          <a:p>
            <a:pPr marL="536575" lvl="1" indent="-363538" fontAlgn="auto">
              <a:spcAft>
                <a:spcPts val="0"/>
              </a:spcAft>
              <a:buClr>
                <a:srgbClr val="C00000"/>
              </a:buClr>
              <a:buSzPct val="90000"/>
              <a:buNone/>
              <a:defRPr/>
            </a:pPr>
            <a:endParaRPr lang="es-EC" sz="2000" b="1" dirty="0" smtClean="0"/>
          </a:p>
          <a:p>
            <a:pPr marL="536575" lvl="1" indent="-363538" fontAlgn="auto">
              <a:spcAft>
                <a:spcPts val="0"/>
              </a:spcAft>
              <a:buClr>
                <a:srgbClr val="C00000"/>
              </a:buClr>
              <a:buSzPct val="90000"/>
              <a:buNone/>
              <a:defRPr/>
            </a:pPr>
            <a:endParaRPr lang="es-EC" sz="2000" b="1" dirty="0" smtClean="0"/>
          </a:p>
          <a:p>
            <a:pPr marL="536575" lvl="1" indent="-363538" fontAlgn="auto">
              <a:spcAft>
                <a:spcPts val="0"/>
              </a:spcAft>
              <a:buClr>
                <a:srgbClr val="C00000"/>
              </a:buClr>
              <a:buSzPct val="90000"/>
              <a:buNone/>
              <a:defRPr/>
            </a:pPr>
            <a:endParaRPr lang="es-EC" sz="2000" b="1" dirty="0" smtClean="0"/>
          </a:p>
          <a:p>
            <a:pPr marL="536575" lvl="1" indent="-363538" fontAlgn="auto">
              <a:spcAft>
                <a:spcPts val="0"/>
              </a:spcAft>
              <a:buClr>
                <a:srgbClr val="C00000"/>
              </a:buClr>
              <a:buSzPct val="90000"/>
              <a:buNone/>
              <a:defRPr/>
            </a:pPr>
            <a:endParaRPr lang="es-EC" sz="2000" b="1" dirty="0" smtClean="0"/>
          </a:p>
          <a:p>
            <a:pPr marL="536575" lvl="1" indent="-363538" fontAlgn="auto">
              <a:spcAft>
                <a:spcPts val="0"/>
              </a:spcAft>
              <a:buClr>
                <a:srgbClr val="C00000"/>
              </a:buClr>
              <a:buSzPct val="90000"/>
              <a:buNone/>
              <a:defRPr/>
            </a:pPr>
            <a:endParaRPr lang="es-EC" sz="2000" b="1" dirty="0" smtClean="0"/>
          </a:p>
          <a:p>
            <a:pPr marL="536575" lvl="1" indent="-363538" fontAlgn="auto">
              <a:spcAft>
                <a:spcPts val="0"/>
              </a:spcAft>
              <a:buClr>
                <a:srgbClr val="C00000"/>
              </a:buClr>
              <a:buSzPct val="90000"/>
              <a:buNone/>
              <a:defRPr/>
            </a:pPr>
            <a:endParaRPr lang="es-EC" sz="2000" b="1" dirty="0" smtClean="0"/>
          </a:p>
          <a:p>
            <a:pPr marL="536575" lvl="1" indent="-363538" fontAlgn="auto">
              <a:spcAft>
                <a:spcPts val="0"/>
              </a:spcAft>
              <a:buClr>
                <a:srgbClr val="C00000"/>
              </a:buClr>
              <a:buSzPct val="90000"/>
              <a:buNone/>
              <a:defRPr/>
            </a:pPr>
            <a:endParaRPr lang="es-EC" sz="2000" b="1" dirty="0" smtClean="0"/>
          </a:p>
          <a:p>
            <a:pPr marL="536575" lvl="1" indent="-363538" fontAlgn="auto">
              <a:spcAft>
                <a:spcPts val="0"/>
              </a:spcAft>
              <a:buClr>
                <a:srgbClr val="C00000"/>
              </a:buClr>
              <a:buSzPct val="90000"/>
              <a:buNone/>
              <a:defRPr/>
            </a:pPr>
            <a:endParaRPr lang="es-EC" sz="2000" b="1" dirty="0" smtClean="0"/>
          </a:p>
          <a:p>
            <a:pPr marL="536575" lvl="1" indent="-363538" fontAlgn="auto">
              <a:spcAft>
                <a:spcPts val="0"/>
              </a:spcAft>
              <a:buClr>
                <a:srgbClr val="C00000"/>
              </a:buClr>
              <a:buSzPct val="90000"/>
              <a:buNone/>
              <a:defRPr/>
            </a:pPr>
            <a:endParaRPr lang="es-EC" sz="2000" b="1" dirty="0" smtClean="0"/>
          </a:p>
          <a:p>
            <a:pPr marL="536575" lvl="1" indent="-363538" fontAlgn="auto">
              <a:spcAft>
                <a:spcPts val="0"/>
              </a:spcAft>
              <a:buClr>
                <a:srgbClr val="C00000"/>
              </a:buClr>
              <a:buSzPct val="90000"/>
              <a:buNone/>
              <a:defRPr/>
            </a:pPr>
            <a:endParaRPr lang="es-EC" sz="2000" b="1" dirty="0" smtClean="0"/>
          </a:p>
        </p:txBody>
      </p:sp>
      <p:sp>
        <p:nvSpPr>
          <p:cNvPr id="5" name="8 Título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533400"/>
          </a:xfrm>
        </p:spPr>
        <p:txBody>
          <a:bodyPr/>
          <a:lstStyle/>
          <a:p>
            <a:r>
              <a:rPr lang="es-EC" sz="3200" dirty="0" smtClean="0"/>
              <a:t>Institucionalidad y normativa</a:t>
            </a:r>
            <a:endParaRPr lang="es-EC" sz="32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115616" y="544522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lvl="2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0000"/>
              <a:defRPr/>
            </a:pPr>
            <a:r>
              <a:rPr lang="es-EC" dirty="0" smtClean="0"/>
              <a:t>Base legal, reglamentaria y normativa para  la actuación en el Sistema</a:t>
            </a:r>
            <a:endParaRPr lang="es-EC" dirty="0"/>
          </a:p>
        </p:txBody>
      </p:sp>
      <p:grpSp>
        <p:nvGrpSpPr>
          <p:cNvPr id="29" name="28 Grupo"/>
          <p:cNvGrpSpPr/>
          <p:nvPr/>
        </p:nvGrpSpPr>
        <p:grpSpPr>
          <a:xfrm>
            <a:off x="971600" y="1772816"/>
            <a:ext cx="8352928" cy="3672408"/>
            <a:chOff x="1331640" y="1484784"/>
            <a:chExt cx="8352928" cy="3672408"/>
          </a:xfrm>
        </p:grpSpPr>
        <p:grpSp>
          <p:nvGrpSpPr>
            <p:cNvPr id="26" name="25 Grupo"/>
            <p:cNvGrpSpPr/>
            <p:nvPr/>
          </p:nvGrpSpPr>
          <p:grpSpPr>
            <a:xfrm>
              <a:off x="1331640" y="1484784"/>
              <a:ext cx="8352928" cy="3672408"/>
              <a:chOff x="1331640" y="1484784"/>
              <a:chExt cx="8352928" cy="3672408"/>
            </a:xfrm>
          </p:grpSpPr>
          <p:grpSp>
            <p:nvGrpSpPr>
              <p:cNvPr id="18" name="17 Grupo"/>
              <p:cNvGrpSpPr/>
              <p:nvPr/>
            </p:nvGrpSpPr>
            <p:grpSpPr>
              <a:xfrm>
                <a:off x="1331640" y="1484784"/>
                <a:ext cx="7200800" cy="3672408"/>
                <a:chOff x="2267744" y="1484784"/>
                <a:chExt cx="7200800" cy="3672408"/>
              </a:xfrm>
            </p:grpSpPr>
            <p:sp>
              <p:nvSpPr>
                <p:cNvPr id="4" name="3 Triángulo isósceles"/>
                <p:cNvSpPr/>
                <p:nvPr/>
              </p:nvSpPr>
              <p:spPr>
                <a:xfrm>
                  <a:off x="2267744" y="1484784"/>
                  <a:ext cx="4536504" cy="3672408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 dirty="0"/>
                </a:p>
              </p:txBody>
            </p:sp>
            <p:cxnSp>
              <p:nvCxnSpPr>
                <p:cNvPr id="7" name="6 Conector recto"/>
                <p:cNvCxnSpPr/>
                <p:nvPr/>
              </p:nvCxnSpPr>
              <p:spPr>
                <a:xfrm>
                  <a:off x="3563888" y="3068960"/>
                  <a:ext cx="5904656" cy="0"/>
                </a:xfrm>
                <a:prstGeom prst="line">
                  <a:avLst/>
                </a:prstGeom>
                <a:ln w="22225">
                  <a:solidFill>
                    <a:srgbClr val="0000CC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8 Conector recto"/>
                <p:cNvCxnSpPr/>
                <p:nvPr/>
              </p:nvCxnSpPr>
              <p:spPr>
                <a:xfrm>
                  <a:off x="2915816" y="4149080"/>
                  <a:ext cx="6552728" cy="0"/>
                </a:xfrm>
                <a:prstGeom prst="line">
                  <a:avLst/>
                </a:prstGeom>
                <a:ln w="22225">
                  <a:solidFill>
                    <a:srgbClr val="0000CC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" name="14 CuadroTexto"/>
                <p:cNvSpPr txBox="1"/>
                <p:nvPr/>
              </p:nvSpPr>
              <p:spPr>
                <a:xfrm>
                  <a:off x="3995936" y="2422629"/>
                  <a:ext cx="115212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C" dirty="0" smtClean="0">
                      <a:solidFill>
                        <a:srgbClr val="FF0000"/>
                      </a:solidFill>
                    </a:rPr>
                    <a:t>Nivel</a:t>
                  </a:r>
                </a:p>
                <a:p>
                  <a:pPr algn="ctr"/>
                  <a:r>
                    <a:rPr lang="es-EC" dirty="0" smtClean="0">
                      <a:solidFill>
                        <a:srgbClr val="FF0000"/>
                      </a:solidFill>
                    </a:rPr>
                    <a:t>Político</a:t>
                  </a:r>
                  <a:endParaRPr lang="es-EC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" name="15 CuadroTexto"/>
                <p:cNvSpPr txBox="1"/>
                <p:nvPr/>
              </p:nvSpPr>
              <p:spPr>
                <a:xfrm>
                  <a:off x="3851920" y="3356992"/>
                  <a:ext cx="133882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C" dirty="0" smtClean="0">
                      <a:solidFill>
                        <a:srgbClr val="FF0000"/>
                      </a:solidFill>
                    </a:rPr>
                    <a:t>Nivel</a:t>
                  </a:r>
                </a:p>
                <a:p>
                  <a:pPr algn="ctr"/>
                  <a:r>
                    <a:rPr lang="es-EC" dirty="0" smtClean="0">
                      <a:solidFill>
                        <a:srgbClr val="FF0000"/>
                      </a:solidFill>
                    </a:rPr>
                    <a:t>Estratégico</a:t>
                  </a:r>
                  <a:endParaRPr lang="es-EC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7" name="16 CuadroTexto"/>
                <p:cNvSpPr txBox="1"/>
                <p:nvPr/>
              </p:nvSpPr>
              <p:spPr>
                <a:xfrm>
                  <a:off x="3923928" y="4365104"/>
                  <a:ext cx="118494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C" dirty="0" smtClean="0">
                      <a:solidFill>
                        <a:srgbClr val="FF0000"/>
                      </a:solidFill>
                    </a:rPr>
                    <a:t>Nivel</a:t>
                  </a:r>
                </a:p>
                <a:p>
                  <a:pPr algn="ctr"/>
                  <a:r>
                    <a:rPr lang="es-EC" dirty="0" smtClean="0">
                      <a:solidFill>
                        <a:srgbClr val="FF0000"/>
                      </a:solidFill>
                    </a:rPr>
                    <a:t>Operativo</a:t>
                  </a:r>
                  <a:endParaRPr lang="es-EC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2" name="21 CuadroTexto"/>
              <p:cNvSpPr txBox="1"/>
              <p:nvPr/>
            </p:nvSpPr>
            <p:spPr>
              <a:xfrm>
                <a:off x="4499992" y="2348880"/>
                <a:ext cx="40324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dirty="0" smtClean="0"/>
                  <a:t>Formulación de políticas en materia de transporte público</a:t>
                </a:r>
                <a:endParaRPr lang="es-EC" dirty="0"/>
              </a:p>
            </p:txBody>
          </p:sp>
          <p:sp>
            <p:nvSpPr>
              <p:cNvPr id="23" name="22 CuadroTexto"/>
              <p:cNvSpPr txBox="1"/>
              <p:nvPr/>
            </p:nvSpPr>
            <p:spPr>
              <a:xfrm>
                <a:off x="5076056" y="3068960"/>
                <a:ext cx="424847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dirty="0" smtClean="0"/>
                  <a:t>Planificación, regulación, administración del recurso y control del Sistema de Transporte Público</a:t>
                </a:r>
                <a:endParaRPr lang="es-EC" dirty="0"/>
              </a:p>
            </p:txBody>
          </p:sp>
          <p:sp>
            <p:nvSpPr>
              <p:cNvPr id="25" name="24 CuadroTexto"/>
              <p:cNvSpPr txBox="1"/>
              <p:nvPr/>
            </p:nvSpPr>
            <p:spPr>
              <a:xfrm>
                <a:off x="5652120" y="4293096"/>
                <a:ext cx="40324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dirty="0" smtClean="0"/>
                  <a:t>Desarrollo de Infraestructura</a:t>
                </a:r>
              </a:p>
              <a:p>
                <a:r>
                  <a:rPr lang="es-EC" dirty="0" smtClean="0"/>
                  <a:t>Operación del Sistema</a:t>
                </a:r>
                <a:endParaRPr lang="es-EC" dirty="0"/>
              </a:p>
            </p:txBody>
          </p:sp>
        </p:grpSp>
        <p:cxnSp>
          <p:nvCxnSpPr>
            <p:cNvPr id="27" name="26 Conector recto"/>
            <p:cNvCxnSpPr/>
            <p:nvPr/>
          </p:nvCxnSpPr>
          <p:spPr>
            <a:xfrm>
              <a:off x="1331640" y="5157192"/>
              <a:ext cx="7200800" cy="0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32 CuadroTexto"/>
          <p:cNvSpPr txBox="1"/>
          <p:nvPr/>
        </p:nvSpPr>
        <p:spPr>
          <a:xfrm rot="18064401">
            <a:off x="351528" y="3228078"/>
            <a:ext cx="2922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Definición Institucional y </a:t>
            </a:r>
          </a:p>
          <a:p>
            <a:r>
              <a:rPr lang="es-EC" dirty="0" smtClean="0"/>
              <a:t>Desarrollo Organizacional</a:t>
            </a:r>
            <a:endParaRPr lang="es-EC" dirty="0"/>
          </a:p>
        </p:txBody>
      </p:sp>
    </p:spTree>
    <p:extLst>
      <p:ext uri="{BB962C8B-B14F-4D97-AF65-F5344CB8AC3E}">
        <p14:creationId xmlns="" xmlns:p14="http://schemas.microsoft.com/office/powerpoint/2010/main" val="204581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19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609600" y="620688"/>
            <a:ext cx="8354888" cy="979512"/>
          </a:xfrm>
        </p:spPr>
        <p:txBody>
          <a:bodyPr/>
          <a:lstStyle/>
          <a:p>
            <a:r>
              <a:rPr lang="es-EC" sz="3200" b="1" dirty="0" smtClean="0">
                <a:latin typeface="Calibri" pitchFamily="34" charset="0"/>
              </a:rPr>
              <a:t>Eje </a:t>
            </a:r>
            <a:r>
              <a:rPr lang="es-EC" sz="3200" b="1" dirty="0">
                <a:latin typeface="Calibri" pitchFamily="34" charset="0"/>
              </a:rPr>
              <a:t>Vertebral del </a:t>
            </a:r>
            <a:r>
              <a:rPr lang="es-EC" sz="3200" b="1" dirty="0" smtClean="0">
                <a:latin typeface="Calibri" pitchFamily="34" charset="0"/>
              </a:rPr>
              <a:t>Sistema - Demanda Estimada </a:t>
            </a:r>
            <a:r>
              <a:rPr lang="es-EC" sz="3200" b="1" dirty="0">
                <a:latin typeface="Calibri" pitchFamily="34" charset="0"/>
              </a:rPr>
              <a:t/>
            </a:r>
            <a:br>
              <a:rPr lang="es-EC" sz="3200" b="1" dirty="0">
                <a:latin typeface="Calibri" pitchFamily="34" charset="0"/>
              </a:rPr>
            </a:br>
            <a:r>
              <a:rPr lang="es-EC" sz="2800" b="1" dirty="0">
                <a:latin typeface="Calibri" pitchFamily="34" charset="0"/>
              </a:rPr>
              <a:t>(Escenario Medio)</a:t>
            </a:r>
          </a:p>
        </p:txBody>
      </p:sp>
      <p:sp>
        <p:nvSpPr>
          <p:cNvPr id="5" name="6 CuadroTexto"/>
          <p:cNvSpPr txBox="1">
            <a:spLocks noChangeArrowheads="1"/>
          </p:cNvSpPr>
          <p:nvPr/>
        </p:nvSpPr>
        <p:spPr bwMode="auto">
          <a:xfrm>
            <a:off x="1097757" y="5457418"/>
            <a:ext cx="67866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C" sz="2000" dirty="0" smtClean="0">
                <a:solidFill>
                  <a:prstClr val="black"/>
                </a:solidFill>
                <a:latin typeface="Calibri" pitchFamily="34" charset="0"/>
              </a:rPr>
              <a:t>Hora Pico 2010:	</a:t>
            </a:r>
            <a:r>
              <a:rPr lang="es-EC" sz="2000" b="1" dirty="0" smtClean="0">
                <a:solidFill>
                  <a:srgbClr val="FF0000"/>
                </a:solidFill>
                <a:latin typeface="Calibri" pitchFamily="34" charset="0"/>
              </a:rPr>
              <a:t>28,000</a:t>
            </a:r>
            <a:r>
              <a:rPr lang="es-EC" sz="20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s-EC" sz="2000" dirty="0">
                <a:solidFill>
                  <a:prstClr val="black"/>
                </a:solidFill>
                <a:latin typeface="Calibri" pitchFamily="34" charset="0"/>
              </a:rPr>
              <a:t>pasajeros por hora por </a:t>
            </a:r>
            <a:r>
              <a:rPr lang="es-EC" sz="2000" dirty="0" smtClean="0">
                <a:solidFill>
                  <a:prstClr val="black"/>
                </a:solidFill>
                <a:latin typeface="Calibri" pitchFamily="34" charset="0"/>
              </a:rPr>
              <a:t>sentido</a:t>
            </a:r>
          </a:p>
          <a:p>
            <a:r>
              <a:rPr lang="es-EC" sz="2000" dirty="0" smtClean="0">
                <a:solidFill>
                  <a:prstClr val="black"/>
                </a:solidFill>
                <a:latin typeface="Calibri" pitchFamily="34" charset="0"/>
              </a:rPr>
              <a:t>Hora Pico 2030:	</a:t>
            </a:r>
            <a:r>
              <a:rPr lang="es-EC" sz="2000" b="1" dirty="0" smtClean="0">
                <a:solidFill>
                  <a:srgbClr val="FF0000"/>
                </a:solidFill>
                <a:latin typeface="Calibri" pitchFamily="34" charset="0"/>
              </a:rPr>
              <a:t>48,000</a:t>
            </a:r>
            <a:r>
              <a:rPr lang="es-EC" sz="20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s-EC" sz="2000" dirty="0">
                <a:solidFill>
                  <a:prstClr val="black"/>
                </a:solidFill>
                <a:latin typeface="Calibri" pitchFamily="34" charset="0"/>
              </a:rPr>
              <a:t>pasajeros por hora por </a:t>
            </a:r>
            <a:r>
              <a:rPr lang="es-EC" sz="2000" dirty="0" smtClean="0">
                <a:solidFill>
                  <a:prstClr val="black"/>
                </a:solidFill>
                <a:latin typeface="Calibri" pitchFamily="34" charset="0"/>
              </a:rPr>
              <a:t>sentido</a:t>
            </a:r>
            <a:endParaRPr lang="es-EC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755577" y="1844827"/>
          <a:ext cx="7632847" cy="3384372"/>
        </p:xfrm>
        <a:graphic>
          <a:graphicData uri="http://schemas.openxmlformats.org/drawingml/2006/table">
            <a:tbl>
              <a:tblPr/>
              <a:tblGrid>
                <a:gridCol w="1475612"/>
                <a:gridCol w="1273911"/>
                <a:gridCol w="1295142"/>
                <a:gridCol w="1273911"/>
                <a:gridCol w="1295142"/>
                <a:gridCol w="1019129"/>
              </a:tblGrid>
              <a:tr h="5598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Año 2010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Flujo Direccional Día Laborable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Carga Eje Vertebral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598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Trans. Público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Trans. Privado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Trans. Público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Trans. Privado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158"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Sector Sur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44.139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26.325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24.431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4.344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28.775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4158"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Sector Norte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40.157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30.139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22.227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4.973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27.200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158"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1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Año 2030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Flujo Direccional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Carga Eje Vertebral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598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Trans. Público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Trans. Privado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Trans. Público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Trans. Privado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158"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Sector Sur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73.636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47.502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40.758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7.838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48.595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4158"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Sector Norte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70.855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58.196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39.218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9.602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48.821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3717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701815" y="476672"/>
            <a:ext cx="7686609" cy="731838"/>
          </a:xfrm>
        </p:spPr>
        <p:txBody>
          <a:bodyPr/>
          <a:lstStyle/>
          <a:p>
            <a:r>
              <a:rPr lang="es-EC" sz="2800" b="1" dirty="0" smtClean="0"/>
              <a:t>Definición del Eje Vertebral del SITM</a:t>
            </a:r>
            <a:endParaRPr lang="es-EC" sz="2400" b="1" dirty="0">
              <a:latin typeface="Calibri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683568" y="1484784"/>
            <a:ext cx="7674187" cy="3911824"/>
            <a:chOff x="683568" y="1484784"/>
            <a:chExt cx="7674187" cy="391182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484784"/>
              <a:ext cx="7674187" cy="3911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3 Conector recto"/>
            <p:cNvCxnSpPr/>
            <p:nvPr/>
          </p:nvCxnSpPr>
          <p:spPr>
            <a:xfrm>
              <a:off x="1835696" y="3068960"/>
              <a:ext cx="640969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85883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12 Grupo"/>
          <p:cNvGrpSpPr/>
          <p:nvPr/>
        </p:nvGrpSpPr>
        <p:grpSpPr>
          <a:xfrm>
            <a:off x="578250" y="1772816"/>
            <a:ext cx="7906901" cy="4739714"/>
            <a:chOff x="578250" y="1772816"/>
            <a:chExt cx="7906901" cy="4739714"/>
          </a:xfrm>
        </p:grpSpPr>
        <p:sp>
          <p:nvSpPr>
            <p:cNvPr id="5" name="4 CuadroTexto"/>
            <p:cNvSpPr txBox="1">
              <a:spLocks noChangeArrowheads="1"/>
            </p:cNvSpPr>
            <p:nvPr/>
          </p:nvSpPr>
          <p:spPr bwMode="auto">
            <a:xfrm>
              <a:off x="578250" y="6250920"/>
              <a:ext cx="692467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b="1" i="1" dirty="0" err="1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Fuente</a:t>
              </a:r>
              <a:r>
                <a:rPr lang="en-US" sz="1100" b="1" i="1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: GTZ, Mass Transit Options Sustainable Transport: A Sourcebook for Policy-makers in Developing Cities, 2002</a:t>
              </a:r>
              <a:endParaRPr lang="es-EC" sz="1100" b="1" i="1" dirty="0">
                <a:solidFill>
                  <a:srgbClr val="000000"/>
                </a:solidFill>
                <a:latin typeface="Arial Narrow" pitchFamily="34" charset="0"/>
                <a:cs typeface="Arial" charset="0"/>
              </a:endParaRPr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50" y="1772816"/>
              <a:ext cx="7906901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2 Conector recto"/>
            <p:cNvCxnSpPr/>
            <p:nvPr/>
          </p:nvCxnSpPr>
          <p:spPr>
            <a:xfrm>
              <a:off x="1690700" y="4005064"/>
              <a:ext cx="640969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1691680" y="3284984"/>
              <a:ext cx="640969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8 Título"/>
          <p:cNvSpPr>
            <a:spLocks noGrp="1"/>
          </p:cNvSpPr>
          <p:nvPr>
            <p:ph type="title"/>
          </p:nvPr>
        </p:nvSpPr>
        <p:spPr>
          <a:xfrm>
            <a:off x="683568" y="548680"/>
            <a:ext cx="7686609" cy="731838"/>
          </a:xfrm>
        </p:spPr>
        <p:txBody>
          <a:bodyPr/>
          <a:lstStyle/>
          <a:p>
            <a:r>
              <a:rPr lang="es-EC" sz="2800" b="1" dirty="0" smtClean="0"/>
              <a:t>Definición del Eje Vertebral del SITM</a:t>
            </a:r>
            <a:endParaRPr lang="es-EC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16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285728"/>
            <a:ext cx="7766248" cy="622992"/>
          </a:xfrm>
        </p:spPr>
        <p:txBody>
          <a:bodyPr/>
          <a:lstStyle/>
          <a:p>
            <a:r>
              <a:rPr lang="es-EC" sz="3200" b="1" dirty="0" smtClean="0">
                <a:cs typeface="Arial" pitchFamily="34" charset="0"/>
              </a:rPr>
              <a:t>Decisión Política del Alcalde</a:t>
            </a:r>
            <a:endParaRPr lang="es-ES" sz="32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115616" y="1426562"/>
            <a:ext cx="6929486" cy="4993675"/>
          </a:xfrm>
          <a:prstGeom prst="rect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s-EC" sz="2400" b="1" i="1" dirty="0" smtClean="0">
                <a:solidFill>
                  <a:srgbClr val="000066"/>
                </a:solidFill>
                <a:ea typeface="ＭＳ Ｐゴシック" pitchFamily="-106" charset="-128"/>
              </a:rPr>
              <a:t>Implantar el Sistema Integrado de Transporte Masivo para el DMQ (SITM), que comprenda:</a:t>
            </a:r>
          </a:p>
          <a:p>
            <a:pPr marL="0" lvl="1" algn="ctr"/>
            <a:endParaRPr lang="es-EC" sz="1050" b="1" i="1" dirty="0" smtClean="0">
              <a:solidFill>
                <a:srgbClr val="000066"/>
              </a:solidFill>
              <a:ea typeface="ＭＳ Ｐゴシック" pitchFamily="-106" charset="-128"/>
            </a:endParaRPr>
          </a:p>
          <a:p>
            <a:pPr marL="530225" lvl="1" indent="-530225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v"/>
              <a:tabLst>
                <a:tab pos="530225" algn="l"/>
              </a:tabLst>
            </a:pPr>
            <a:r>
              <a:rPr lang="es-EC" sz="2400" b="1" i="1" dirty="0" smtClean="0">
                <a:solidFill>
                  <a:srgbClr val="000066"/>
                </a:solidFill>
                <a:ea typeface="ＭＳ Ｐゴシック" pitchFamily="-106" charset="-128"/>
              </a:rPr>
              <a:t>Integración física, articulada por un subsistema tipo Metro </a:t>
            </a:r>
          </a:p>
          <a:p>
            <a:pPr marL="530225" lvl="1" indent="-530225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v"/>
              <a:tabLst>
                <a:tab pos="530225" algn="l"/>
              </a:tabLst>
            </a:pPr>
            <a:r>
              <a:rPr lang="es-EC" sz="2400" b="1" i="1" dirty="0" smtClean="0">
                <a:solidFill>
                  <a:srgbClr val="000066"/>
                </a:solidFill>
                <a:ea typeface="ＭＳ Ｐゴシック" pitchFamily="-106" charset="-128"/>
              </a:rPr>
              <a:t>Integración tarifaria y caja común</a:t>
            </a:r>
          </a:p>
          <a:p>
            <a:pPr marL="530225" lvl="1" indent="-530225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v"/>
              <a:tabLst>
                <a:tab pos="530225" algn="l"/>
              </a:tabLst>
            </a:pPr>
            <a:r>
              <a:rPr lang="es-EC" sz="2400" b="1" i="1" dirty="0" smtClean="0">
                <a:solidFill>
                  <a:srgbClr val="000066"/>
                </a:solidFill>
                <a:ea typeface="ＭＳ Ｐゴシック" pitchFamily="-106" charset="-128"/>
              </a:rPr>
              <a:t>Desarrollo de la institucionalidad y normativa adecuadas al DMQ</a:t>
            </a:r>
          </a:p>
          <a:p>
            <a:pPr marL="530225" lvl="1" indent="-530225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v"/>
              <a:tabLst>
                <a:tab pos="530225" algn="l"/>
              </a:tabLst>
            </a:pPr>
            <a:r>
              <a:rPr lang="es-EC" sz="2400" b="1" i="1" dirty="0" smtClean="0">
                <a:solidFill>
                  <a:srgbClr val="000066"/>
                </a:solidFill>
                <a:ea typeface="ＭＳ Ｐゴシック" pitchFamily="-106" charset="-128"/>
              </a:rPr>
              <a:t>Reformulación de políticas para el transporte público en el DMQ</a:t>
            </a:r>
          </a:p>
          <a:p>
            <a:pPr marL="530225" lvl="1" indent="-530225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v"/>
              <a:tabLst>
                <a:tab pos="530225" algn="l"/>
              </a:tabLst>
            </a:pPr>
            <a:r>
              <a:rPr lang="es-EC" sz="2400" b="1" i="1" dirty="0" smtClean="0">
                <a:solidFill>
                  <a:srgbClr val="000066"/>
                </a:solidFill>
                <a:ea typeface="ＭＳ Ｐゴシック" pitchFamily="-106" charset="-128"/>
              </a:rPr>
              <a:t>Impulso al Proyecto Metro de </a:t>
            </a:r>
            <a:r>
              <a:rPr lang="es-EC" sz="2400" b="1" i="1" dirty="0" smtClean="0">
                <a:solidFill>
                  <a:srgbClr val="000066"/>
                </a:solidFill>
                <a:ea typeface="ＭＳ Ｐゴシック" pitchFamily="-106" charset="-128"/>
              </a:rPr>
              <a:t>Quito</a:t>
            </a:r>
          </a:p>
          <a:p>
            <a:pPr marL="530225" lvl="1" indent="-530225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v"/>
              <a:tabLst>
                <a:tab pos="530225" algn="l"/>
              </a:tabLst>
            </a:pPr>
            <a:r>
              <a:rPr lang="es-EC" sz="2400" b="1" i="1" dirty="0" smtClean="0">
                <a:solidFill>
                  <a:srgbClr val="000066"/>
                </a:solidFill>
                <a:ea typeface="ＭＳ Ｐゴシック" pitchFamily="-106" charset="-128"/>
              </a:rPr>
              <a:t>Soporte Técnico de alto nivel</a:t>
            </a:r>
            <a:endParaRPr lang="es-EC" sz="2400" b="1" i="1" dirty="0" smtClean="0">
              <a:solidFill>
                <a:srgbClr val="000066"/>
              </a:solidFill>
              <a:ea typeface="ＭＳ Ｐゴシック" pitchFamily="-106" charset="-128"/>
            </a:endParaRPr>
          </a:p>
          <a:p>
            <a:pPr algn="ctr"/>
            <a:endParaRPr lang="es-ES" sz="1400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28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458578"/>
            <a:ext cx="7812704" cy="594158"/>
          </a:xfrm>
        </p:spPr>
        <p:txBody>
          <a:bodyPr/>
          <a:lstStyle/>
          <a:p>
            <a:r>
              <a:rPr lang="es-ES" sz="3200" dirty="0" smtClean="0"/>
              <a:t>C o n t e n i d o</a:t>
            </a:r>
            <a:endParaRPr lang="es-ES" sz="32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4294967295"/>
          </p:nvPr>
        </p:nvSpPr>
        <p:spPr>
          <a:xfrm>
            <a:off x="827584" y="1340768"/>
            <a:ext cx="7632848" cy="2376264"/>
          </a:xfrm>
        </p:spPr>
        <p:txBody>
          <a:bodyPr>
            <a:noAutofit/>
          </a:bodyPr>
          <a:lstStyle/>
          <a:p>
            <a:pPr marL="514350" indent="-514350" algn="l" eaLnBrk="1" hangingPunct="1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s-EC" sz="2400" b="1" dirty="0" smtClean="0">
                <a:solidFill>
                  <a:srgbClr val="000066"/>
                </a:solidFill>
                <a:cs typeface="Arial" pitchFamily="34" charset="0"/>
              </a:rPr>
              <a:t>Características generales de la ciudad de Quito</a:t>
            </a:r>
          </a:p>
          <a:p>
            <a:pPr marL="514350" indent="-514350" algn="l" eaLnBrk="1" hangingPunct="1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s-EC" sz="2400" b="1" dirty="0" smtClean="0">
                <a:solidFill>
                  <a:srgbClr val="000066"/>
                </a:solidFill>
                <a:cs typeface="Arial" pitchFamily="34" charset="0"/>
              </a:rPr>
              <a:t>Situación y perspectiva de la Movilidad</a:t>
            </a:r>
          </a:p>
          <a:p>
            <a:pPr marL="514350" indent="-514350" algn="l" eaLnBrk="1" hangingPunct="1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s-EC" sz="2400" b="1" dirty="0" smtClean="0">
                <a:solidFill>
                  <a:srgbClr val="000066"/>
                </a:solidFill>
                <a:cs typeface="Arial" pitchFamily="34" charset="0"/>
              </a:rPr>
              <a:t>Propuesta y decisión sobre el Proyecto Metro</a:t>
            </a:r>
          </a:p>
          <a:p>
            <a:pPr marL="514350" indent="-514350" algn="l" eaLnBrk="1" hangingPunct="1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s-EC" sz="2400" b="1" dirty="0" smtClean="0">
                <a:solidFill>
                  <a:srgbClr val="000066"/>
                </a:solidFill>
                <a:cs typeface="Arial" pitchFamily="34" charset="0"/>
              </a:rPr>
              <a:t>Avances del Proyecto</a:t>
            </a:r>
          </a:p>
        </p:txBody>
      </p:sp>
      <p:pic>
        <p:nvPicPr>
          <p:cNvPr id="5" name="Picture 2" descr="METRO 6.jpg"/>
          <p:cNvPicPr>
            <a:picLocks noChangeAspect="1"/>
          </p:cNvPicPr>
          <p:nvPr/>
        </p:nvPicPr>
        <p:blipFill rotWithShape="1">
          <a:blip r:embed="rId3" cstate="print"/>
          <a:srcRect l="12652" t="10193" r="14562" b="12535"/>
          <a:stretch/>
        </p:blipFill>
        <p:spPr>
          <a:xfrm>
            <a:off x="3266856" y="3933056"/>
            <a:ext cx="2673296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285728"/>
            <a:ext cx="7766248" cy="622992"/>
          </a:xfrm>
        </p:spPr>
        <p:txBody>
          <a:bodyPr/>
          <a:lstStyle/>
          <a:p>
            <a:r>
              <a:rPr lang="es-EC" sz="3200" b="1" dirty="0" smtClean="0">
                <a:cs typeface="Arial" pitchFamily="34" charset="0"/>
              </a:rPr>
              <a:t>Hitos Relevantes Proyecto</a:t>
            </a:r>
            <a:endParaRPr lang="es-ES" sz="32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4294967295"/>
          </p:nvPr>
        </p:nvSpPr>
        <p:spPr>
          <a:xfrm>
            <a:off x="152400" y="990600"/>
            <a:ext cx="8229600" cy="5638800"/>
          </a:xfrm>
        </p:spPr>
        <p:txBody>
          <a:bodyPr>
            <a:noAutofit/>
          </a:bodyPr>
          <a:lstStyle/>
          <a:p>
            <a:pPr marL="784225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Font typeface="Wingdings" pitchFamily="2" charset="2"/>
              <a:buChar char="v"/>
              <a:defRPr/>
            </a:pPr>
            <a:r>
              <a:rPr lang="es-EC" sz="2000" b="1" dirty="0" smtClean="0">
                <a:solidFill>
                  <a:srgbClr val="000066"/>
                </a:solidFill>
                <a:cs typeface="Arial" pitchFamily="34" charset="0"/>
              </a:rPr>
              <a:t>Suscripción de Protocolo entre la Comunidad de Madrid y el Municipio de Quito: </a:t>
            </a:r>
            <a:r>
              <a:rPr lang="es-EC" sz="2000" b="1" u="sng" dirty="0" smtClean="0">
                <a:solidFill>
                  <a:srgbClr val="000066"/>
                </a:solidFill>
                <a:cs typeface="Arial" pitchFamily="34" charset="0"/>
              </a:rPr>
              <a:t>Octubre de 2009</a:t>
            </a:r>
          </a:p>
          <a:p>
            <a:pPr marL="1184275" lvl="1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s-EC" sz="18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Objeto: Colaboración de la CM para facilitar en el DMQ un Sistema Integral de Transporte de calidad.</a:t>
            </a:r>
          </a:p>
          <a:p>
            <a:pPr marL="1184275" lvl="1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s-EC" sz="18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Mecanismo: Actuación de entidades públicas de la CM relacionadas con el transporte, en favor del DMQ</a:t>
            </a:r>
            <a:endParaRPr lang="es-EC" sz="2200" b="1" dirty="0" smtClean="0">
              <a:solidFill>
                <a:srgbClr val="000066"/>
              </a:solidFill>
              <a:cs typeface="Arial" pitchFamily="34" charset="0"/>
            </a:endParaRPr>
          </a:p>
          <a:p>
            <a:pPr marL="803275" indent="-361950" algn="l" eaLnBrk="1" hangingPunct="1">
              <a:buClr>
                <a:srgbClr val="000066"/>
              </a:buClr>
              <a:buFont typeface="Wingdings" pitchFamily="2" charset="2"/>
              <a:buChar char="v"/>
              <a:defRPr/>
            </a:pPr>
            <a:r>
              <a:rPr lang="es-EC" sz="2000" b="1" dirty="0">
                <a:solidFill>
                  <a:srgbClr val="000066"/>
                </a:solidFill>
                <a:cs typeface="Arial" pitchFamily="34" charset="0"/>
              </a:rPr>
              <a:t>Designación</a:t>
            </a:r>
            <a:r>
              <a:rPr lang="es-EC" sz="2000" b="1" dirty="0" smtClean="0">
                <a:solidFill>
                  <a:srgbClr val="000066"/>
                </a:solidFill>
                <a:cs typeface="Arial" pitchFamily="34" charset="0"/>
              </a:rPr>
              <a:t> de Metro de Madrid, empresa de titularidad pública, como integradora de las organizaciones de la Comunidad para concretar la asistencia técnica al Municipio de Quito.</a:t>
            </a:r>
            <a:endParaRPr lang="es-EC" sz="2000" b="1" u="sng" dirty="0" smtClean="0">
              <a:solidFill>
                <a:srgbClr val="000066"/>
              </a:solidFill>
              <a:cs typeface="Arial" pitchFamily="34" charset="0"/>
            </a:endParaRPr>
          </a:p>
          <a:p>
            <a:pPr marL="803275" indent="-361950" algn="l" eaLnBrk="1" hangingPunct="1">
              <a:buClr>
                <a:srgbClr val="000066"/>
              </a:buClr>
              <a:buNone/>
              <a:defRPr/>
            </a:pPr>
            <a:endParaRPr lang="es-EC" sz="700" b="1" dirty="0" smtClean="0">
              <a:solidFill>
                <a:srgbClr val="000066"/>
              </a:solidFill>
              <a:cs typeface="Arial" pitchFamily="34" charset="0"/>
            </a:endParaRPr>
          </a:p>
          <a:p>
            <a:pPr marL="803275" indent="-361950" algn="l" eaLnBrk="1" hangingPunct="1">
              <a:buClr>
                <a:srgbClr val="000066"/>
              </a:buClr>
              <a:buFont typeface="Wingdings" pitchFamily="2" charset="2"/>
              <a:buChar char="v"/>
              <a:defRPr/>
            </a:pPr>
            <a:r>
              <a:rPr lang="es-EC" sz="2000" b="1" dirty="0" smtClean="0">
                <a:solidFill>
                  <a:srgbClr val="000066"/>
                </a:solidFill>
                <a:cs typeface="Arial" pitchFamily="34" charset="0"/>
              </a:rPr>
              <a:t>Creación de la Unidad Metro de Quito (UNMQ), para impulsar el desarrollo del proyecto.</a:t>
            </a:r>
            <a:endParaRPr lang="es-EC" sz="2000" b="1" u="sng" dirty="0" smtClean="0">
              <a:solidFill>
                <a:srgbClr val="000066"/>
              </a:solidFill>
              <a:cs typeface="Arial" pitchFamily="34" charset="0"/>
            </a:endParaRPr>
          </a:p>
          <a:p>
            <a:pPr marL="803275" indent="-361950" algn="l" defTabSz="614363" eaLnBrk="1" hangingPunct="1">
              <a:buNone/>
              <a:defRPr/>
            </a:pPr>
            <a:endParaRPr lang="es-EC" sz="700" b="1" dirty="0" smtClean="0">
              <a:solidFill>
                <a:srgbClr val="000066"/>
              </a:solidFill>
              <a:cs typeface="Arial" pitchFamily="34" charset="0"/>
            </a:endParaRPr>
          </a:p>
          <a:p>
            <a:pPr marL="803275" indent="-361950" algn="l" defTabSz="614363" eaLnBrk="1" hangingPunct="1">
              <a:buFont typeface="Wingdings" pitchFamily="2" charset="2"/>
              <a:buChar char="v"/>
              <a:defRPr/>
            </a:pPr>
            <a:r>
              <a:rPr lang="es-EC" sz="2000" b="1" dirty="0" smtClean="0">
                <a:solidFill>
                  <a:srgbClr val="000066"/>
                </a:solidFill>
                <a:cs typeface="Arial" pitchFamily="34" charset="0"/>
              </a:rPr>
              <a:t>Esfuerzos conjuntos para conceptualizar el proyecto e identificar mecanismos que viabilicen la relación entre las partes y se operativice el Protocolo.</a:t>
            </a:r>
            <a:endParaRPr lang="es-EC" b="1" dirty="0" smtClean="0">
              <a:solidFill>
                <a:srgbClr val="000066"/>
              </a:solidFill>
              <a:latin typeface="Helvetica Neue Ligh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28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1 Título"/>
          <p:cNvSpPr>
            <a:spLocks noGrp="1"/>
          </p:cNvSpPr>
          <p:nvPr>
            <p:ph type="title"/>
          </p:nvPr>
        </p:nvSpPr>
        <p:spPr>
          <a:xfrm>
            <a:off x="679648" y="476672"/>
            <a:ext cx="7924800" cy="571504"/>
          </a:xfrm>
        </p:spPr>
        <p:txBody>
          <a:bodyPr/>
          <a:lstStyle/>
          <a:p>
            <a:r>
              <a:rPr lang="es-EC" sz="2800" b="1" dirty="0" smtClean="0"/>
              <a:t>Fases de Desarrollo del Proyecto</a:t>
            </a:r>
            <a:endParaRPr lang="es-ES" sz="2800" dirty="0"/>
          </a:p>
        </p:txBody>
      </p:sp>
      <p:grpSp>
        <p:nvGrpSpPr>
          <p:cNvPr id="53" name="52 Grupo"/>
          <p:cNvGrpSpPr/>
          <p:nvPr/>
        </p:nvGrpSpPr>
        <p:grpSpPr>
          <a:xfrm>
            <a:off x="214282" y="1500174"/>
            <a:ext cx="2143140" cy="1428760"/>
            <a:chOff x="214282" y="1500174"/>
            <a:chExt cx="2143140" cy="1428760"/>
          </a:xfrm>
        </p:grpSpPr>
        <p:sp>
          <p:nvSpPr>
            <p:cNvPr id="30" name="29 Elipse"/>
            <p:cNvSpPr/>
            <p:nvPr/>
          </p:nvSpPr>
          <p:spPr bwMode="auto">
            <a:xfrm>
              <a:off x="214282" y="1928802"/>
              <a:ext cx="2143140" cy="1000132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5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Análisis de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5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la Situación Actual del Sistema </a:t>
              </a:r>
              <a:endParaRPr lang="es-EC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40 Elipse"/>
            <p:cNvSpPr/>
            <p:nvPr/>
          </p:nvSpPr>
          <p:spPr>
            <a:xfrm>
              <a:off x="1142976" y="1500174"/>
              <a:ext cx="428628" cy="357190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 smtClean="0">
                  <a:solidFill>
                    <a:srgbClr val="000066"/>
                  </a:solidFill>
                </a:rPr>
                <a:t>1</a:t>
              </a:r>
              <a:endParaRPr lang="es-ES" sz="2000" b="1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54" name="53 Grupo"/>
          <p:cNvGrpSpPr/>
          <p:nvPr/>
        </p:nvGrpSpPr>
        <p:grpSpPr>
          <a:xfrm>
            <a:off x="2399364" y="1500174"/>
            <a:ext cx="2143140" cy="1428760"/>
            <a:chOff x="2428860" y="1500174"/>
            <a:chExt cx="2143140" cy="1428760"/>
          </a:xfrm>
        </p:grpSpPr>
        <p:sp>
          <p:nvSpPr>
            <p:cNvPr id="27" name="26 Elipse"/>
            <p:cNvSpPr/>
            <p:nvPr/>
          </p:nvSpPr>
          <p:spPr bwMode="auto">
            <a:xfrm>
              <a:off x="2428860" y="1928802"/>
              <a:ext cx="2143140" cy="1000132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5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Diseño Conceptual del SITM</a:t>
              </a:r>
              <a:endParaRPr lang="es-EC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41 Elipse"/>
            <p:cNvSpPr/>
            <p:nvPr/>
          </p:nvSpPr>
          <p:spPr>
            <a:xfrm>
              <a:off x="3286116" y="1500174"/>
              <a:ext cx="428628" cy="357190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rgbClr val="000066"/>
                  </a:solidFill>
                </a:rPr>
                <a:t>2</a:t>
              </a:r>
              <a:endParaRPr lang="es-ES" b="1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55" name="54 Grupo"/>
          <p:cNvGrpSpPr/>
          <p:nvPr/>
        </p:nvGrpSpPr>
        <p:grpSpPr>
          <a:xfrm>
            <a:off x="4599194" y="1500174"/>
            <a:ext cx="2143140" cy="1428760"/>
            <a:chOff x="4599194" y="1500174"/>
            <a:chExt cx="2143140" cy="1428760"/>
          </a:xfrm>
        </p:grpSpPr>
        <p:sp>
          <p:nvSpPr>
            <p:cNvPr id="26" name="25 Elipse"/>
            <p:cNvSpPr/>
            <p:nvPr/>
          </p:nvSpPr>
          <p:spPr bwMode="auto">
            <a:xfrm>
              <a:off x="4599194" y="1928802"/>
              <a:ext cx="2143140" cy="1000132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5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Estudio de Factibilidad Integral de la 1ra. Línea</a:t>
              </a:r>
              <a:endParaRPr lang="es-EC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44 Elipse"/>
            <p:cNvSpPr/>
            <p:nvPr/>
          </p:nvSpPr>
          <p:spPr>
            <a:xfrm>
              <a:off x="5500694" y="1500174"/>
              <a:ext cx="428628" cy="357190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rgbClr val="000066"/>
                  </a:solidFill>
                </a:rPr>
                <a:t>3</a:t>
              </a:r>
              <a:endParaRPr lang="es-ES" b="1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56" name="55 Grupo"/>
          <p:cNvGrpSpPr/>
          <p:nvPr/>
        </p:nvGrpSpPr>
        <p:grpSpPr>
          <a:xfrm>
            <a:off x="6804248" y="1500174"/>
            <a:ext cx="2232248" cy="1428760"/>
            <a:chOff x="6858016" y="1500174"/>
            <a:chExt cx="2106472" cy="1428760"/>
          </a:xfrm>
        </p:grpSpPr>
        <p:sp>
          <p:nvSpPr>
            <p:cNvPr id="16" name="15 Elipse"/>
            <p:cNvSpPr/>
            <p:nvPr/>
          </p:nvSpPr>
          <p:spPr bwMode="auto">
            <a:xfrm>
              <a:off x="6858016" y="1928802"/>
              <a:ext cx="2106472" cy="1000132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5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Estructuración </a:t>
              </a:r>
              <a:r>
                <a:rPr lang="es-EC" sz="15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Financiamiento 1ra. Línea</a:t>
              </a:r>
            </a:p>
          </p:txBody>
        </p:sp>
        <p:sp>
          <p:nvSpPr>
            <p:cNvPr id="47" name="46 Elipse"/>
            <p:cNvSpPr/>
            <p:nvPr/>
          </p:nvSpPr>
          <p:spPr>
            <a:xfrm>
              <a:off x="7715272" y="1500174"/>
              <a:ext cx="428628" cy="357190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rgbClr val="000066"/>
                  </a:solidFill>
                </a:rPr>
                <a:t>4</a:t>
              </a:r>
              <a:endParaRPr lang="es-ES" b="1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57" name="56 Grupo"/>
          <p:cNvGrpSpPr/>
          <p:nvPr/>
        </p:nvGrpSpPr>
        <p:grpSpPr>
          <a:xfrm>
            <a:off x="214283" y="4643446"/>
            <a:ext cx="2214578" cy="1500198"/>
            <a:chOff x="214283" y="4643446"/>
            <a:chExt cx="2214578" cy="1500198"/>
          </a:xfrm>
        </p:grpSpPr>
        <p:sp>
          <p:nvSpPr>
            <p:cNvPr id="17" name="16 Elipse"/>
            <p:cNvSpPr/>
            <p:nvPr/>
          </p:nvSpPr>
          <p:spPr bwMode="auto">
            <a:xfrm>
              <a:off x="214283" y="5143512"/>
              <a:ext cx="2214578" cy="1000132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5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Diseños  Ingeniería 1ra. </a:t>
              </a:r>
              <a:r>
                <a:rPr lang="es-EC" sz="15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Línea y TR Construcción  </a:t>
              </a:r>
              <a:endParaRPr lang="es-EC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47 Elipse"/>
            <p:cNvSpPr/>
            <p:nvPr/>
          </p:nvSpPr>
          <p:spPr>
            <a:xfrm>
              <a:off x="1071538" y="4643446"/>
              <a:ext cx="428628" cy="357190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rgbClr val="000066"/>
                  </a:solidFill>
                </a:rPr>
                <a:t>5</a:t>
              </a:r>
              <a:endParaRPr lang="es-ES" b="1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58" name="57 Grupo"/>
          <p:cNvGrpSpPr/>
          <p:nvPr/>
        </p:nvGrpSpPr>
        <p:grpSpPr>
          <a:xfrm>
            <a:off x="2500298" y="4714884"/>
            <a:ext cx="2143140" cy="1428760"/>
            <a:chOff x="2500298" y="4714884"/>
            <a:chExt cx="2143140" cy="1428760"/>
          </a:xfrm>
        </p:grpSpPr>
        <p:sp>
          <p:nvSpPr>
            <p:cNvPr id="33" name="32 Elipse"/>
            <p:cNvSpPr/>
            <p:nvPr/>
          </p:nvSpPr>
          <p:spPr bwMode="auto">
            <a:xfrm>
              <a:off x="2500298" y="5143512"/>
              <a:ext cx="2143140" cy="1000132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5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Construcción y Equipamiento</a:t>
              </a:r>
              <a:endParaRPr lang="es-EC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48 Elipse"/>
            <p:cNvSpPr/>
            <p:nvPr/>
          </p:nvSpPr>
          <p:spPr>
            <a:xfrm>
              <a:off x="3357554" y="4714884"/>
              <a:ext cx="428628" cy="357190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rgbClr val="000066"/>
                  </a:solidFill>
                </a:rPr>
                <a:t>6</a:t>
              </a:r>
              <a:endParaRPr lang="es-ES" b="1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59" name="58 Grupo"/>
          <p:cNvGrpSpPr/>
          <p:nvPr/>
        </p:nvGrpSpPr>
        <p:grpSpPr>
          <a:xfrm>
            <a:off x="4714876" y="4714884"/>
            <a:ext cx="2143140" cy="1428760"/>
            <a:chOff x="4714876" y="4714884"/>
            <a:chExt cx="2143140" cy="1428760"/>
          </a:xfrm>
        </p:grpSpPr>
        <p:sp>
          <p:nvSpPr>
            <p:cNvPr id="32" name="31 Elipse"/>
            <p:cNvSpPr/>
            <p:nvPr/>
          </p:nvSpPr>
          <p:spPr bwMode="auto">
            <a:xfrm>
              <a:off x="4714876" y="5143512"/>
              <a:ext cx="2143140" cy="1000132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5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Pruebas de Puesta en Servicio</a:t>
              </a:r>
              <a:endParaRPr lang="es-EC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49 Elipse"/>
            <p:cNvSpPr/>
            <p:nvPr/>
          </p:nvSpPr>
          <p:spPr>
            <a:xfrm>
              <a:off x="5500694" y="4714884"/>
              <a:ext cx="428628" cy="357190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rgbClr val="000066"/>
                  </a:solidFill>
                </a:rPr>
                <a:t>7</a:t>
              </a:r>
              <a:endParaRPr lang="es-ES" b="1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60" name="59 Grupo"/>
          <p:cNvGrpSpPr/>
          <p:nvPr/>
        </p:nvGrpSpPr>
        <p:grpSpPr>
          <a:xfrm>
            <a:off x="6929454" y="4714884"/>
            <a:ext cx="2143140" cy="1428760"/>
            <a:chOff x="6929454" y="4714884"/>
            <a:chExt cx="2143140" cy="1428760"/>
          </a:xfrm>
        </p:grpSpPr>
        <p:sp>
          <p:nvSpPr>
            <p:cNvPr id="31" name="30 Elipse"/>
            <p:cNvSpPr/>
            <p:nvPr/>
          </p:nvSpPr>
          <p:spPr bwMode="auto">
            <a:xfrm>
              <a:off x="6929454" y="5143512"/>
              <a:ext cx="2143140" cy="1000132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5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Inicio de la Explotación</a:t>
              </a:r>
              <a:endParaRPr lang="es-EC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50 Elipse"/>
            <p:cNvSpPr/>
            <p:nvPr/>
          </p:nvSpPr>
          <p:spPr>
            <a:xfrm>
              <a:off x="7786710" y="4714884"/>
              <a:ext cx="428628" cy="357190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>
                  <a:solidFill>
                    <a:srgbClr val="000066"/>
                  </a:solidFill>
                </a:rPr>
                <a:t>8</a:t>
              </a:r>
              <a:endParaRPr lang="es-ES" b="1" dirty="0">
                <a:solidFill>
                  <a:srgbClr val="000066"/>
                </a:solidFill>
              </a:endParaRPr>
            </a:p>
          </p:txBody>
        </p:sp>
      </p:grpSp>
      <p:pic>
        <p:nvPicPr>
          <p:cNvPr id="52" name="Picture 10" descr="met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000372"/>
            <a:ext cx="542928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1 Grupo"/>
          <p:cNvGrpSpPr>
            <a:grpSpLocks/>
          </p:cNvGrpSpPr>
          <p:nvPr/>
        </p:nvGrpSpPr>
        <p:grpSpPr bwMode="auto">
          <a:xfrm>
            <a:off x="28569" y="1371600"/>
            <a:ext cx="9043995" cy="2573337"/>
            <a:chOff x="28538" y="1643050"/>
            <a:chExt cx="9044024" cy="2572589"/>
          </a:xfrm>
        </p:grpSpPr>
        <p:sp>
          <p:nvSpPr>
            <p:cNvPr id="8" name="7 Elipse"/>
            <p:cNvSpPr/>
            <p:nvPr/>
          </p:nvSpPr>
          <p:spPr>
            <a:xfrm>
              <a:off x="500034" y="2572551"/>
              <a:ext cx="1500198" cy="714380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05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Diseño Conceptual del SITM</a:t>
              </a:r>
            </a:p>
          </p:txBody>
        </p:sp>
        <p:sp>
          <p:nvSpPr>
            <p:cNvPr id="13" name="12 Elipse"/>
            <p:cNvSpPr/>
            <p:nvPr/>
          </p:nvSpPr>
          <p:spPr>
            <a:xfrm>
              <a:off x="28538" y="3356754"/>
              <a:ext cx="1571636" cy="858064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05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Análisis de la Situación Actual</a:t>
              </a:r>
              <a:endParaRPr lang="es-ES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14 Elipse"/>
            <p:cNvSpPr/>
            <p:nvPr/>
          </p:nvSpPr>
          <p:spPr>
            <a:xfrm>
              <a:off x="1571604" y="1928802"/>
              <a:ext cx="1500198" cy="785818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05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Estudio de Factibilidad 1ra. Línea</a:t>
              </a:r>
            </a:p>
          </p:txBody>
        </p:sp>
        <p:sp>
          <p:nvSpPr>
            <p:cNvPr id="16" name="15 Elipse"/>
            <p:cNvSpPr/>
            <p:nvPr/>
          </p:nvSpPr>
          <p:spPr>
            <a:xfrm>
              <a:off x="3000364" y="1643050"/>
              <a:ext cx="1643074" cy="785818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05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Estructuración Financiamiento 1ra. Línea</a:t>
              </a:r>
            </a:p>
          </p:txBody>
        </p:sp>
        <p:sp>
          <p:nvSpPr>
            <p:cNvPr id="17" name="16 Elipse"/>
            <p:cNvSpPr/>
            <p:nvPr/>
          </p:nvSpPr>
          <p:spPr>
            <a:xfrm>
              <a:off x="4714876" y="1643843"/>
              <a:ext cx="1571636" cy="785818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05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Diseños  </a:t>
              </a:r>
              <a:r>
                <a:rPr lang="es-EC" sz="105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Técnicos  y de Contratación 1ra</a:t>
              </a:r>
              <a:r>
                <a:rPr lang="es-EC" sz="105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Línea </a:t>
              </a:r>
            </a:p>
          </p:txBody>
        </p:sp>
        <p:sp>
          <p:nvSpPr>
            <p:cNvPr id="18" name="17 Elipse"/>
            <p:cNvSpPr/>
            <p:nvPr/>
          </p:nvSpPr>
          <p:spPr>
            <a:xfrm>
              <a:off x="6286512" y="1929596"/>
              <a:ext cx="1500198" cy="785817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05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Dirección de la Construcción</a:t>
              </a:r>
            </a:p>
          </p:txBody>
        </p:sp>
        <p:sp>
          <p:nvSpPr>
            <p:cNvPr id="19" name="18 Elipse"/>
            <p:cNvSpPr/>
            <p:nvPr/>
          </p:nvSpPr>
          <p:spPr>
            <a:xfrm>
              <a:off x="7358082" y="2501113"/>
              <a:ext cx="1428760" cy="785818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05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Supervisión de la Puesta en Servicio</a:t>
              </a:r>
            </a:p>
          </p:txBody>
        </p:sp>
        <p:sp>
          <p:nvSpPr>
            <p:cNvPr id="20" name="19 Elipse"/>
            <p:cNvSpPr/>
            <p:nvPr/>
          </p:nvSpPr>
          <p:spPr>
            <a:xfrm>
              <a:off x="7500958" y="3358369"/>
              <a:ext cx="1571604" cy="857270"/>
            </a:xfrm>
            <a:prstGeom prst="ellipse">
              <a:avLst/>
            </a:prstGeom>
            <a:solidFill>
              <a:srgbClr val="00009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C" sz="105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Preparación y Supervisión de la Explotación</a:t>
              </a:r>
            </a:p>
          </p:txBody>
        </p:sp>
      </p:grpSp>
      <p:grpSp>
        <p:nvGrpSpPr>
          <p:cNvPr id="3" name="44 Grupo"/>
          <p:cNvGrpSpPr>
            <a:grpSpLocks/>
          </p:cNvGrpSpPr>
          <p:nvPr/>
        </p:nvGrpSpPr>
        <p:grpSpPr bwMode="auto">
          <a:xfrm>
            <a:off x="1752603" y="2649537"/>
            <a:ext cx="5786439" cy="2143125"/>
            <a:chOff x="1714500" y="2557461"/>
            <a:chExt cx="5786438" cy="2143125"/>
          </a:xfrm>
        </p:grpSpPr>
        <p:sp>
          <p:nvSpPr>
            <p:cNvPr id="22" name="21 Arco"/>
            <p:cNvSpPr/>
            <p:nvPr/>
          </p:nvSpPr>
          <p:spPr bwMode="auto">
            <a:xfrm rot="10800000">
              <a:off x="1714500" y="2557461"/>
              <a:ext cx="5786438" cy="2143125"/>
            </a:xfrm>
            <a:prstGeom prst="arc">
              <a:avLst>
                <a:gd name="adj1" fmla="val 10782585"/>
                <a:gd name="adj2" fmla="val 57147"/>
              </a:avLst>
            </a:prstGeom>
            <a:ln w="44450" cmpd="sng">
              <a:solidFill>
                <a:srgbClr val="FF0000"/>
              </a:solidFill>
              <a:headEnd type="stealth" w="lg" len="lg"/>
              <a:tailEnd type="diamond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27687" name="22 CuadroTexto"/>
            <p:cNvSpPr txBox="1">
              <a:spLocks noChangeArrowheads="1"/>
            </p:cNvSpPr>
            <p:nvPr/>
          </p:nvSpPr>
          <p:spPr bwMode="auto">
            <a:xfrm>
              <a:off x="3143240" y="4005261"/>
              <a:ext cx="2911822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C" b="1" dirty="0" smtClean="0">
                  <a:solidFill>
                    <a:srgbClr val="C00000"/>
                  </a:solidFill>
                  <a:latin typeface="Calibri" pitchFamily="34" charset="0"/>
                </a:rPr>
                <a:t>U. METRO </a:t>
              </a:r>
              <a:r>
                <a:rPr lang="es-EC" b="1" dirty="0">
                  <a:solidFill>
                    <a:srgbClr val="C00000"/>
                  </a:solidFill>
                  <a:latin typeface="Calibri" pitchFamily="34" charset="0"/>
                </a:rPr>
                <a:t>DE QUITO </a:t>
              </a:r>
            </a:p>
            <a:p>
              <a:pPr algn="ctr"/>
              <a:r>
                <a:rPr lang="es-EC" sz="1600" b="1" dirty="0">
                  <a:solidFill>
                    <a:srgbClr val="C00000"/>
                  </a:solidFill>
                  <a:latin typeface="Calibri" pitchFamily="34" charset="0"/>
                </a:rPr>
                <a:t>CONTRAPARTE  - INTEGRADORA</a:t>
              </a:r>
            </a:p>
          </p:txBody>
        </p:sp>
      </p:grpSp>
      <p:sp>
        <p:nvSpPr>
          <p:cNvPr id="25" name="24 Estrella de 7 puntas"/>
          <p:cNvSpPr/>
          <p:nvPr/>
        </p:nvSpPr>
        <p:spPr>
          <a:xfrm>
            <a:off x="2514600" y="2717600"/>
            <a:ext cx="3962400" cy="1379737"/>
          </a:xfrm>
          <a:prstGeom prst="star7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000066"/>
                </a:solidFill>
              </a:rPr>
              <a:t>E S P E J 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0066"/>
                </a:solidFill>
              </a:rPr>
              <a:t>MULTIDISCIPLINARIO</a:t>
            </a:r>
          </a:p>
        </p:txBody>
      </p:sp>
      <p:grpSp>
        <p:nvGrpSpPr>
          <p:cNvPr id="4" name="43 Grupo"/>
          <p:cNvGrpSpPr>
            <a:grpSpLocks/>
          </p:cNvGrpSpPr>
          <p:nvPr/>
        </p:nvGrpSpPr>
        <p:grpSpPr bwMode="auto">
          <a:xfrm>
            <a:off x="1714503" y="2181224"/>
            <a:ext cx="5786439" cy="2144713"/>
            <a:chOff x="1714500" y="2133597"/>
            <a:chExt cx="5786438" cy="2144713"/>
          </a:xfrm>
        </p:grpSpPr>
        <p:sp>
          <p:nvSpPr>
            <p:cNvPr id="27684" name="4 CuadroTexto"/>
            <p:cNvSpPr txBox="1">
              <a:spLocks noChangeArrowheads="1"/>
            </p:cNvSpPr>
            <p:nvPr/>
          </p:nvSpPr>
          <p:spPr bwMode="auto">
            <a:xfrm>
              <a:off x="3143251" y="2209797"/>
              <a:ext cx="2769348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C" b="1" dirty="0">
                  <a:latin typeface="Calibri" pitchFamily="34" charset="0"/>
                </a:rPr>
                <a:t>METRO DE MADRID S.A. </a:t>
              </a:r>
            </a:p>
            <a:p>
              <a:pPr algn="ctr"/>
              <a:r>
                <a:rPr lang="es-EC" sz="1600" b="1" dirty="0">
                  <a:latin typeface="Calibri" pitchFamily="34" charset="0"/>
                </a:rPr>
                <a:t>CONSULTORA - INTEGRADORA</a:t>
              </a:r>
            </a:p>
          </p:txBody>
        </p:sp>
        <p:sp>
          <p:nvSpPr>
            <p:cNvPr id="24" name="23 Arco"/>
            <p:cNvSpPr/>
            <p:nvPr/>
          </p:nvSpPr>
          <p:spPr>
            <a:xfrm>
              <a:off x="1714500" y="2133597"/>
              <a:ext cx="5786438" cy="2144713"/>
            </a:xfrm>
            <a:prstGeom prst="arc">
              <a:avLst>
                <a:gd name="adj1" fmla="val 10782585"/>
                <a:gd name="adj2" fmla="val 57147"/>
              </a:avLst>
            </a:prstGeom>
            <a:ln w="44450" cmpd="sng">
              <a:solidFill>
                <a:srgbClr val="FFC000"/>
              </a:solidFill>
              <a:headEnd type="diamond" w="lg" len="lg"/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</p:grpSp>
      <p:sp>
        <p:nvSpPr>
          <p:cNvPr id="35" name="34 Elipse"/>
          <p:cNvSpPr/>
          <p:nvPr/>
        </p:nvSpPr>
        <p:spPr>
          <a:xfrm>
            <a:off x="2209800" y="4706937"/>
            <a:ext cx="1752600" cy="990600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200" b="1" dirty="0">
                <a:latin typeface="Arial" pitchFamily="34" charset="0"/>
                <a:cs typeface="Arial" pitchFamily="34" charset="0"/>
              </a:rPr>
              <a:t>Coordinación Contraparte  Técnica</a:t>
            </a:r>
          </a:p>
        </p:txBody>
      </p:sp>
      <p:sp>
        <p:nvSpPr>
          <p:cNvPr id="43" name="42 CuadroTexto"/>
          <p:cNvSpPr txBox="1"/>
          <p:nvPr/>
        </p:nvSpPr>
        <p:spPr>
          <a:xfrm>
            <a:off x="1371600" y="5753100"/>
            <a:ext cx="6400800" cy="304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C" sz="1400" dirty="0"/>
              <a:t>Activación de soportes técnicos externos de contraparte</a:t>
            </a:r>
          </a:p>
        </p:txBody>
      </p:sp>
      <p:sp>
        <p:nvSpPr>
          <p:cNvPr id="39" name="38 Elipse"/>
          <p:cNvSpPr/>
          <p:nvPr/>
        </p:nvSpPr>
        <p:spPr>
          <a:xfrm>
            <a:off x="4800600" y="4783137"/>
            <a:ext cx="1676400" cy="914400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200" b="1" dirty="0">
                <a:latin typeface="Arial" pitchFamily="34" charset="0"/>
                <a:cs typeface="Arial" pitchFamily="34" charset="0"/>
              </a:rPr>
              <a:t>Coordinación Contraparte  Económica - Financiera</a:t>
            </a:r>
          </a:p>
        </p:txBody>
      </p:sp>
      <p:sp>
        <p:nvSpPr>
          <p:cNvPr id="40" name="39 Elipse"/>
          <p:cNvSpPr/>
          <p:nvPr/>
        </p:nvSpPr>
        <p:spPr>
          <a:xfrm>
            <a:off x="371462" y="4173537"/>
            <a:ext cx="1685940" cy="990600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dirty="0">
                <a:latin typeface="Arial" pitchFamily="34" charset="0"/>
                <a:cs typeface="Arial" pitchFamily="34" charset="0"/>
              </a:rPr>
              <a:t>Coordinación </a:t>
            </a:r>
            <a:r>
              <a:rPr lang="es-ES" sz="1200" b="1" dirty="0" smtClean="0">
                <a:latin typeface="Arial" pitchFamily="34" charset="0"/>
                <a:cs typeface="Arial" pitchFamily="34" charset="0"/>
              </a:rPr>
              <a:t>Contraparte  Movilidad </a:t>
            </a:r>
            <a:r>
              <a:rPr lang="es-ES" sz="1200" b="1" dirty="0">
                <a:latin typeface="Arial" pitchFamily="34" charset="0"/>
                <a:cs typeface="Arial" pitchFamily="34" charset="0"/>
              </a:rPr>
              <a:t>y Demanda</a:t>
            </a:r>
          </a:p>
        </p:txBody>
      </p:sp>
      <p:sp>
        <p:nvSpPr>
          <p:cNvPr id="44" name="43 Elipse"/>
          <p:cNvSpPr/>
          <p:nvPr/>
        </p:nvSpPr>
        <p:spPr>
          <a:xfrm>
            <a:off x="6781800" y="4325937"/>
            <a:ext cx="1752600" cy="914400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200" b="1" dirty="0">
                <a:latin typeface="Arial" pitchFamily="34" charset="0"/>
                <a:cs typeface="Arial" pitchFamily="34" charset="0"/>
              </a:rPr>
              <a:t>Coordinación Contraparte Legal e Institucional</a:t>
            </a:r>
          </a:p>
        </p:txBody>
      </p:sp>
      <p:sp>
        <p:nvSpPr>
          <p:cNvPr id="46" name="45 CuadroTexto"/>
          <p:cNvSpPr txBox="1"/>
          <p:nvPr/>
        </p:nvSpPr>
        <p:spPr>
          <a:xfrm>
            <a:off x="685800" y="6134100"/>
            <a:ext cx="7848600" cy="381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C" sz="1400" dirty="0"/>
              <a:t>Misión: INSPECCIÓN, VERIFICACION Y VALIDACION DE </a:t>
            </a:r>
            <a:r>
              <a:rPr lang="es-EC" sz="1400" dirty="0" smtClean="0"/>
              <a:t>LA </a:t>
            </a:r>
            <a:r>
              <a:rPr lang="es-EC" sz="1400" dirty="0"/>
              <a:t>CONSULTORIA</a:t>
            </a:r>
            <a:endParaRPr lang="en-US" sz="1400" dirty="0"/>
          </a:p>
        </p:txBody>
      </p:sp>
      <p:sp>
        <p:nvSpPr>
          <p:cNvPr id="29" name="1 Título"/>
          <p:cNvSpPr>
            <a:spLocks noGrp="1"/>
          </p:cNvSpPr>
          <p:nvPr>
            <p:ph type="title"/>
          </p:nvPr>
        </p:nvSpPr>
        <p:spPr>
          <a:xfrm>
            <a:off x="751656" y="404664"/>
            <a:ext cx="7924800" cy="792088"/>
          </a:xfrm>
        </p:spPr>
        <p:txBody>
          <a:bodyPr/>
          <a:lstStyle/>
          <a:p>
            <a:r>
              <a:rPr lang="es-EC" sz="2800" b="1" dirty="0" smtClean="0"/>
              <a:t>Asistencia Técnica y Estrategia de Contraparte</a:t>
            </a:r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7462" y="404664"/>
            <a:ext cx="8001002" cy="609600"/>
          </a:xfrm>
        </p:spPr>
        <p:txBody>
          <a:bodyPr/>
          <a:lstStyle/>
          <a:p>
            <a:r>
              <a:rPr lang="es-ES" sz="3200" dirty="0" smtClean="0"/>
              <a:t>Plan General del Proyecto</a:t>
            </a:r>
            <a:endParaRPr lang="es-ES" sz="3200" dirty="0"/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42483391"/>
              </p:ext>
            </p:extLst>
          </p:nvPr>
        </p:nvGraphicFramePr>
        <p:xfrm>
          <a:off x="611560" y="1415725"/>
          <a:ext cx="8175852" cy="4893595"/>
        </p:xfrm>
        <a:graphic>
          <a:graphicData uri="http://schemas.openxmlformats.org/drawingml/2006/table">
            <a:tbl>
              <a:tblPr/>
              <a:tblGrid>
                <a:gridCol w="6314154"/>
                <a:gridCol w="872263"/>
                <a:gridCol w="989435"/>
              </a:tblGrid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PROYECTO METRO DE QUITO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7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INICIO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7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FIN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78C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  ESTUDIOS SITM Y PRIMERA LÍNEA DEL METRO DE QUITO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    1.     ANALISIS DE LA SITUACION ACTUAL DEL SISTEMA DE TRANSPORTE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27-10-10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15-11-10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    2.     DISEÑO CONCEPTUAL DEL SITM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27-10-10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31-10-11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        2.1  MODELO CONCEPTUAL DEL SITM Y ESTUDIO DE DEMANDA DE 1ra. </a:t>
                      </a:r>
                      <a:r>
                        <a:rPr lang="es-ES" sz="1400" b="1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LINEA</a:t>
                      </a:r>
                      <a:endParaRPr lang="es-ES" sz="1400" b="1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27-10-10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31-03-11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            2.2  ESTUDIO DE DEMANDA DEL DMQ Y MODELOS DE INTEGRACION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16-11-10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31-10-11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    3.    ESTUDIO DE FACTIBILIDAD DE LA PRIMERA LINEA DEL METRO DE QUITO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27-10-10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31-01-11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</a:tr>
              <a:tr h="303001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    4.    ESTUDIO DE ESTRUCTURACION DEL FINANCIAMIENTO DEL PROYECTO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02-02-11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30-06-11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    5.    DISEÑOS DE LA PRIMERA LINEA DEL METRO DE QUITO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01-12-10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31-12-11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DAE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           5.1  PROCESO PRECONTRACTUAL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01-12-10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28-02-11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DAE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       5.2  ELABORACION DISEÑOS DE INGENIERÍA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01-03-11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31-12-11</a:t>
                      </a:r>
                      <a:endParaRPr lang="es-ES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DAE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  CONSTRUCCION PRIMERA LINEA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6.   </a:t>
                      </a:r>
                      <a:r>
                        <a:rPr lang="es-ES" sz="1400" b="1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CONSTRUCCIÓN </a:t>
                      </a:r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Y EQUIPAMIENTO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01-11-11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30-03-15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       6.1  PROCESOS PRECONTRACTUALES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01-08-11</a:t>
                      </a:r>
                      <a:endParaRPr lang="es-ES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29-02-12</a:t>
                      </a:r>
                      <a:endParaRPr lang="es-ES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       6.2 </a:t>
                      </a:r>
                      <a:r>
                        <a:rPr lang="es-ES" sz="1400" b="1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ADQUISICIÓN </a:t>
                      </a:r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MATERIAL RODANTE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01-03-12</a:t>
                      </a:r>
                      <a:endParaRPr lang="es-ES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28-02-15</a:t>
                      </a:r>
                      <a:endParaRPr lang="es-ES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       6.3 CONSTRUCCIÓN E INSTALACIONES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01-05-12</a:t>
                      </a:r>
                      <a:endParaRPr lang="es-ES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31-01-15</a:t>
                      </a:r>
                      <a:endParaRPr lang="es-ES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EXPLOTACION PRIMERA LINEA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7. </a:t>
                      </a:r>
                      <a:r>
                        <a:rPr lang="es-ES" sz="1400" b="1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  PRUEBAS </a:t>
                      </a:r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DE PUESTA EN SERVICIO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7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01-01-14</a:t>
                      </a:r>
                      <a:endParaRPr lang="es-ES" sz="1400" b="1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7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30-06-15</a:t>
                      </a:r>
                      <a:endParaRPr lang="es-ES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78C"/>
                    </a:solidFill>
                  </a:tcPr>
                </a:tc>
              </a:tr>
              <a:tr h="255033">
                <a:tc>
                  <a:txBody>
                    <a:bodyPr/>
                    <a:lstStyle/>
                    <a:p>
                      <a:pPr algn="l" fontAlgn="auto"/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8. </a:t>
                      </a:r>
                      <a:r>
                        <a:rPr lang="es-ES" sz="1400" b="1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  INICIO </a:t>
                      </a:r>
                      <a:r>
                        <a:rPr lang="es-ES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DE LA EXPLOTACION</a:t>
                      </a: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7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01-07-15</a:t>
                      </a:r>
                      <a:endParaRPr lang="es-ES" sz="1400" b="1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7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7280" marR="7280" marT="72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78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285728"/>
            <a:ext cx="7766248" cy="781072"/>
          </a:xfrm>
        </p:spPr>
        <p:txBody>
          <a:bodyPr/>
          <a:lstStyle/>
          <a:p>
            <a:r>
              <a:rPr lang="es-EC" sz="3200" b="1" dirty="0" smtClean="0">
                <a:cs typeface="Arial" pitchFamily="34" charset="0"/>
              </a:rPr>
              <a:t>Avances del Proyecto</a:t>
            </a:r>
            <a:endParaRPr lang="es-ES" sz="32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4294967295"/>
          </p:nvPr>
        </p:nvSpPr>
        <p:spPr>
          <a:xfrm>
            <a:off x="152400" y="836712"/>
            <a:ext cx="8524056" cy="5867400"/>
          </a:xfrm>
        </p:spPr>
        <p:txBody>
          <a:bodyPr>
            <a:normAutofit fontScale="85000" lnSpcReduction="20000"/>
          </a:bodyPr>
          <a:lstStyle/>
          <a:p>
            <a:pPr marL="441325" indent="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/>
            </a:pPr>
            <a:endParaRPr lang="es-EC" sz="900" b="1" dirty="0" smtClean="0">
              <a:solidFill>
                <a:srgbClr val="000066"/>
              </a:solidFill>
              <a:cs typeface="Arial" pitchFamily="34" charset="0"/>
            </a:endParaRPr>
          </a:p>
          <a:p>
            <a:pPr marL="619125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s-EC" sz="2200" b="1" dirty="0" smtClean="0">
                <a:solidFill>
                  <a:srgbClr val="000066"/>
                </a:solidFill>
                <a:cs typeface="Arial" pitchFamily="34" charset="0"/>
              </a:rPr>
              <a:t>Elaborado el Estudio de </a:t>
            </a:r>
            <a:r>
              <a:rPr lang="es-EC" sz="2200" b="1" dirty="0" err="1" smtClean="0">
                <a:solidFill>
                  <a:srgbClr val="000066"/>
                </a:solidFill>
                <a:cs typeface="Arial" pitchFamily="34" charset="0"/>
              </a:rPr>
              <a:t>Prefactibilidad</a:t>
            </a:r>
            <a:r>
              <a:rPr lang="es-EC" sz="2200" b="1" dirty="0" smtClean="0">
                <a:solidFill>
                  <a:srgbClr val="000066"/>
                </a:solidFill>
                <a:cs typeface="Arial" pitchFamily="34" charset="0"/>
              </a:rPr>
              <a:t> 1ra. Línea</a:t>
            </a:r>
          </a:p>
          <a:p>
            <a:pPr marL="1184275" lvl="1" eaLnBrk="1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s-EC" sz="2100" b="1" dirty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Línea </a:t>
            </a:r>
            <a:r>
              <a:rPr lang="es-EC" sz="21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longitudinal de </a:t>
            </a:r>
            <a:r>
              <a:rPr lang="es-EC" sz="2100" b="1" dirty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alrededor de 24 </a:t>
            </a:r>
            <a:r>
              <a:rPr lang="es-EC" sz="21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Km y 22 estaciones</a:t>
            </a:r>
          </a:p>
          <a:p>
            <a:pPr marL="1184275" lvl="1" eaLnBrk="1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s-EC" sz="21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Sistema constructivo principal: </a:t>
            </a:r>
            <a:r>
              <a:rPr lang="es-EC" sz="2100" b="1" dirty="0" err="1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tuneladoras</a:t>
            </a:r>
            <a:endParaRPr lang="es-EC" sz="2100" b="1" dirty="0" smtClean="0">
              <a:solidFill>
                <a:srgbClr val="000066"/>
              </a:solidFill>
              <a:latin typeface="Helvetica Neue Light"/>
              <a:cs typeface="Arial" pitchFamily="34" charset="0"/>
            </a:endParaRPr>
          </a:p>
          <a:p>
            <a:pPr marL="1184275" lvl="1" eaLnBrk="1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s-EC" sz="21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Costo estimado 1.272 millones de Dólares</a:t>
            </a:r>
          </a:p>
          <a:p>
            <a:pPr marL="1184275" lvl="1" eaLnBrk="1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s-EC" sz="21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Aporte local, Gobierno Nacional y Municipio: 40% (500 MM$)</a:t>
            </a:r>
          </a:p>
          <a:p>
            <a:pPr marL="1184275" lvl="1" eaLnBrk="1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s-EC" sz="21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Estimación del V.A. de Externalidades:  US$ 1.450 millones</a:t>
            </a:r>
          </a:p>
          <a:p>
            <a:pPr marL="898525" lvl="1" indent="0" eaLnBrk="1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None/>
              <a:defRPr/>
            </a:pPr>
            <a:endParaRPr lang="es-EC" sz="800" b="1" dirty="0">
              <a:solidFill>
                <a:srgbClr val="000066"/>
              </a:solidFill>
              <a:latin typeface="Helvetica Neue Light"/>
              <a:cs typeface="Arial" pitchFamily="34" charset="0"/>
            </a:endParaRPr>
          </a:p>
          <a:p>
            <a:pPr marL="619125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s-EC" sz="2200" b="1" dirty="0">
                <a:solidFill>
                  <a:srgbClr val="000066"/>
                </a:solidFill>
                <a:cs typeface="Arial" pitchFamily="34" charset="0"/>
              </a:rPr>
              <a:t>Asegurado el Financiamiento para los Estudios y Diseños</a:t>
            </a:r>
          </a:p>
          <a:p>
            <a:pPr marL="619125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s-EC" sz="2200" b="1" dirty="0" smtClean="0">
                <a:solidFill>
                  <a:srgbClr val="000066"/>
                </a:solidFill>
                <a:cs typeface="Arial" pitchFamily="34" charset="0"/>
              </a:rPr>
              <a:t>Aplicación del Régimen Especial definido en la Ley Orgánica de Contratación Pública</a:t>
            </a:r>
          </a:p>
          <a:p>
            <a:pPr marL="619125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s-EC" sz="2200" b="1" dirty="0" smtClean="0">
                <a:solidFill>
                  <a:srgbClr val="000066"/>
                </a:solidFill>
                <a:cs typeface="Arial" pitchFamily="34" charset="0"/>
              </a:rPr>
              <a:t>Suscrito un Contrato de Consultoría con Metro de Madrid para </a:t>
            </a:r>
            <a:r>
              <a:rPr lang="es-EC" sz="2200" b="1" smtClean="0">
                <a:solidFill>
                  <a:srgbClr val="000066"/>
                </a:solidFill>
                <a:cs typeface="Arial" pitchFamily="34" charset="0"/>
              </a:rPr>
              <a:t>las </a:t>
            </a:r>
            <a:r>
              <a:rPr lang="es-EC" sz="2200" b="1" smtClean="0">
                <a:solidFill>
                  <a:srgbClr val="000066"/>
                </a:solidFill>
                <a:cs typeface="Arial" pitchFamily="34" charset="0"/>
              </a:rPr>
              <a:t>primeras </a:t>
            </a:r>
            <a:r>
              <a:rPr lang="es-EC" sz="2200" b="1" dirty="0" smtClean="0">
                <a:solidFill>
                  <a:srgbClr val="000066"/>
                </a:solidFill>
                <a:cs typeface="Arial" pitchFamily="34" charset="0"/>
              </a:rPr>
              <a:t>4 Fases del Proyecto </a:t>
            </a:r>
          </a:p>
          <a:p>
            <a:pPr marL="804863" lvl="1" indent="0" algn="l" defTabSz="714375" eaLnBrk="1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None/>
              <a:defRPr/>
            </a:pPr>
            <a:r>
              <a:rPr lang="es-EC" b="1" dirty="0">
                <a:solidFill>
                  <a:srgbClr val="000066"/>
                </a:solidFill>
                <a:cs typeface="Arial" pitchFamily="34" charset="0"/>
              </a:rPr>
              <a:t>Objeto</a:t>
            </a:r>
            <a:r>
              <a:rPr lang="es-EC" sz="19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: </a:t>
            </a:r>
          </a:p>
          <a:p>
            <a:pPr marL="1184275" lvl="1" algn="l" eaLnBrk="1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s-EC" sz="21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Diseño Conceptual del SITM</a:t>
            </a:r>
            <a:r>
              <a:rPr lang="es-EC" sz="2100" b="1" dirty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 </a:t>
            </a:r>
            <a:r>
              <a:rPr lang="es-EC" sz="21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para el DMQ</a:t>
            </a:r>
          </a:p>
          <a:p>
            <a:pPr marL="1184275" lvl="1" algn="l" eaLnBrk="1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s-EC" sz="21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Estudios de Factibilidad Integral de la 1ra. Línea del Metro</a:t>
            </a:r>
          </a:p>
          <a:p>
            <a:pPr marL="1184275" lvl="1" algn="l" eaLnBrk="1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s-EC" sz="2100" b="1" dirty="0" smtClean="0">
                <a:solidFill>
                  <a:srgbClr val="000066"/>
                </a:solidFill>
                <a:latin typeface="Helvetica Neue Light"/>
                <a:cs typeface="Arial" pitchFamily="34" charset="0"/>
              </a:rPr>
              <a:t>Estructuración del Financiamiento</a:t>
            </a:r>
          </a:p>
          <a:p>
            <a:pPr marL="619125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s-EC" sz="2200" b="1" dirty="0" smtClean="0">
                <a:solidFill>
                  <a:srgbClr val="000066"/>
                </a:solidFill>
                <a:cs typeface="Arial" pitchFamily="34" charset="0"/>
              </a:rPr>
              <a:t>En pleno desarrollo los estudios contratados con Metro de Madrid</a:t>
            </a:r>
          </a:p>
          <a:p>
            <a:pPr marL="803275" indent="-361950" algn="l" eaLnBrk="1" hangingPunct="1">
              <a:buClr>
                <a:schemeClr val="bg1"/>
              </a:buClr>
              <a:defRPr/>
            </a:pPr>
            <a:endParaRPr lang="es-EC" sz="1300" b="1" dirty="0" smtClean="0">
              <a:solidFill>
                <a:srgbClr val="000066"/>
              </a:solidFill>
              <a:cs typeface="Arial" pitchFamily="34" charset="0"/>
            </a:endParaRPr>
          </a:p>
          <a:p>
            <a:pPr marL="441325" indent="0" algn="l" defTabSz="614363" eaLnBrk="1" hangingPunct="1">
              <a:buNone/>
              <a:defRPr/>
            </a:pPr>
            <a:endParaRPr lang="es-EC" sz="1300" b="1" dirty="0" smtClean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49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0918" y="436822"/>
            <a:ext cx="7858800" cy="687922"/>
          </a:xfrm>
        </p:spPr>
        <p:txBody>
          <a:bodyPr/>
          <a:lstStyle/>
          <a:p>
            <a:r>
              <a:rPr lang="es-EC" dirty="0" smtClean="0"/>
              <a:t>Externalidades Estimadas</a:t>
            </a:r>
            <a:endParaRPr lang="es-EC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70369576"/>
              </p:ext>
            </p:extLst>
          </p:nvPr>
        </p:nvGraphicFramePr>
        <p:xfrm>
          <a:off x="1691680" y="1268760"/>
          <a:ext cx="6096000" cy="289035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28903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PRIMER AÑO DE OPERACIÓN</a:t>
                      </a:r>
                    </a:p>
                  </a:txBody>
                  <a:tcPr marL="8759" marR="8759" marT="87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192117"/>
              </p:ext>
            </p:extLst>
          </p:nvPr>
        </p:nvGraphicFramePr>
        <p:xfrm>
          <a:off x="1403649" y="1701835"/>
          <a:ext cx="6840758" cy="2663269"/>
        </p:xfrm>
        <a:graphic>
          <a:graphicData uri="http://schemas.openxmlformats.org/drawingml/2006/table">
            <a:tbl>
              <a:tblPr/>
              <a:tblGrid>
                <a:gridCol w="4777914"/>
                <a:gridCol w="1031422"/>
                <a:gridCol w="1031422"/>
              </a:tblGrid>
              <a:tr h="262009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BENEFICIOS ECONOMICOS (MM US$)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AMBITO</a:t>
                      </a:r>
                      <a:endParaRPr lang="es-MX" sz="14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  <a:tr h="262009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PRODUCTIVIDAD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1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Ahorro en tiempo</a:t>
                      </a:r>
                    </a:p>
                  </a:txBody>
                  <a:tcPr marL="157655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LOCAL</a:t>
                      </a:r>
                      <a:endParaRPr lang="es-MX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66"/>
                          </a:solidFill>
                          <a:latin typeface="Calibri"/>
                        </a:rPr>
                        <a:t>         136.03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1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Incremento de velocidad</a:t>
                      </a:r>
                    </a:p>
                  </a:txBody>
                  <a:tcPr marL="157655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 </a:t>
                      </a:r>
                      <a:r>
                        <a:rPr lang="es-MX" sz="1400" b="0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LOCAL</a:t>
                      </a:r>
                      <a:endParaRPr lang="es-MX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       43.11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1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AHORRO EN CONSUMO ENERGETICO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NACIONAL</a:t>
                      </a:r>
                      <a:endParaRPr lang="es-MX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       33.38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1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AHORRO EN REDUCCION DE ACCIDENTALIDAD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smtClean="0">
                          <a:solidFill>
                            <a:srgbClr val="000066"/>
                          </a:solidFill>
                          <a:latin typeface="Calibri"/>
                        </a:rPr>
                        <a:t>NACIONAL</a:t>
                      </a:r>
                      <a:endParaRPr lang="es-MX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       25.93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1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REDUCCION EN COSTOS DE SALUD POR CONTAMINACIÓN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smtClean="0">
                          <a:solidFill>
                            <a:srgbClr val="000066"/>
                          </a:solidFill>
                          <a:latin typeface="Calibri"/>
                        </a:rPr>
                        <a:t>NACIONAL</a:t>
                      </a:r>
                      <a:endParaRPr lang="es-MX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         7.47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1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REDUCCION DE EMISIONES (MDL)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smtClean="0">
                          <a:solidFill>
                            <a:srgbClr val="000066"/>
                          </a:solidFill>
                          <a:latin typeface="Calibri"/>
                        </a:rPr>
                        <a:t>NACIONAL</a:t>
                      </a:r>
                      <a:endParaRPr lang="es-MX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         2.46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1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GENERACIÓN DE EMPLEO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NACIONAL</a:t>
                      </a:r>
                      <a:endParaRPr lang="es-MX" sz="1400" b="0" i="0" u="none" strike="noStrike" dirty="0">
                        <a:solidFill>
                          <a:srgbClr val="000066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           12.00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86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TOTAL PRIMER AÑO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16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     260.38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76867844"/>
              </p:ext>
            </p:extLst>
          </p:nvPr>
        </p:nvGraphicFramePr>
        <p:xfrm>
          <a:off x="1790335" y="4509120"/>
          <a:ext cx="6094033" cy="1097456"/>
        </p:xfrm>
        <a:graphic>
          <a:graphicData uri="http://schemas.openxmlformats.org/drawingml/2006/table">
            <a:tbl>
              <a:tblPr/>
              <a:tblGrid>
                <a:gridCol w="4256363"/>
                <a:gridCol w="928213"/>
                <a:gridCol w="909457"/>
              </a:tblGrid>
              <a:tr h="26116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116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VALOR ACTUAL DE LAS EXTERNALIDADES - 30 AÑOS </a:t>
                      </a:r>
                      <a:endParaRPr lang="es-MX" sz="1600" b="1" i="0" u="none" strike="noStrike" dirty="0" smtClean="0">
                        <a:solidFill>
                          <a:srgbClr val="000066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es-MX" sz="1600" b="1" i="0" u="none" strike="noStrike" dirty="0" smtClean="0">
                          <a:solidFill>
                            <a:srgbClr val="000066"/>
                          </a:solidFill>
                          <a:latin typeface="Calibri"/>
                        </a:rPr>
                        <a:t>(</a:t>
                      </a:r>
                      <a:r>
                        <a:rPr lang="es-MX" sz="1600" b="1" i="0" u="none" strike="noStrike" dirty="0">
                          <a:solidFill>
                            <a:srgbClr val="000066"/>
                          </a:solidFill>
                          <a:latin typeface="Calibri"/>
                        </a:rPr>
                        <a:t>MM US$)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  <a:tr h="322537"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s-MX" sz="16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 1,456.19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  <a:tr h="22629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TASA DE DESCUENTO SOCIAL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456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836712"/>
            <a:ext cx="7766248" cy="781072"/>
          </a:xfrm>
        </p:spPr>
        <p:txBody>
          <a:bodyPr/>
          <a:lstStyle/>
          <a:p>
            <a:r>
              <a:rPr lang="es-EC" sz="3200" b="1" dirty="0" smtClean="0">
                <a:cs typeface="Arial" pitchFamily="34" charset="0"/>
              </a:rPr>
              <a:t>Muchas Gracias!</a:t>
            </a:r>
            <a:endParaRPr lang="es-ES" sz="3200" dirty="0"/>
          </a:p>
        </p:txBody>
      </p:sp>
      <p:grpSp>
        <p:nvGrpSpPr>
          <p:cNvPr id="6" name="5 Grupo"/>
          <p:cNvGrpSpPr/>
          <p:nvPr/>
        </p:nvGrpSpPr>
        <p:grpSpPr>
          <a:xfrm>
            <a:off x="2325157" y="1700809"/>
            <a:ext cx="4335075" cy="4822794"/>
            <a:chOff x="2121876" y="1700809"/>
            <a:chExt cx="4335075" cy="4822794"/>
          </a:xfrm>
        </p:grpSpPr>
        <p:pic>
          <p:nvPicPr>
            <p:cNvPr id="5" name="Picture 2" descr="METRO 6.jpg"/>
            <p:cNvPicPr>
              <a:picLocks noChangeAspect="1"/>
            </p:cNvPicPr>
            <p:nvPr/>
          </p:nvPicPr>
          <p:blipFill rotWithShape="1">
            <a:blip r:embed="rId3" cstate="print"/>
            <a:srcRect l="12652" t="10193" r="14562" b="12535"/>
            <a:stretch/>
          </p:blipFill>
          <p:spPr>
            <a:xfrm>
              <a:off x="2121876" y="1700809"/>
              <a:ext cx="4335075" cy="4320480"/>
            </a:xfrm>
            <a:prstGeom prst="rect">
              <a:avLst/>
            </a:prstGeom>
          </p:spPr>
        </p:pic>
        <p:sp>
          <p:nvSpPr>
            <p:cNvPr id="4" name="3 CuadroTexto"/>
            <p:cNvSpPr txBox="1"/>
            <p:nvPr/>
          </p:nvSpPr>
          <p:spPr>
            <a:xfrm>
              <a:off x="2987824" y="5877272"/>
              <a:ext cx="27494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C" b="1" i="1" dirty="0" smtClean="0">
                  <a:solidFill>
                    <a:srgbClr val="000066"/>
                  </a:solidFill>
                </a:rPr>
                <a:t>Edgar Jácome</a:t>
              </a:r>
            </a:p>
            <a:p>
              <a:pPr algn="ctr"/>
              <a:r>
                <a:rPr lang="es-EC" b="1" i="1" dirty="0" smtClean="0">
                  <a:solidFill>
                    <a:srgbClr val="000066"/>
                  </a:solidFill>
                </a:rPr>
                <a:t>Gerente Metro de Quito</a:t>
              </a:r>
              <a:endParaRPr lang="es-EC" b="1" i="1" dirty="0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5185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1126572"/>
            <a:ext cx="8075344" cy="322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v"/>
            </a:pPr>
            <a:r>
              <a:rPr lang="es-ES" sz="2000" dirty="0" smtClean="0">
                <a:solidFill>
                  <a:srgbClr val="000066"/>
                </a:solidFill>
              </a:rPr>
              <a:t>Coordenadas: 	0°15’0’’S - 78°35’24’’O (Mitad del Mundo)</a:t>
            </a:r>
          </a:p>
          <a:p>
            <a:pPr marL="354013" indent="-354013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v"/>
            </a:pPr>
            <a:r>
              <a:rPr lang="es-ES" sz="2000" dirty="0" smtClean="0">
                <a:solidFill>
                  <a:srgbClr val="000066"/>
                </a:solidFill>
              </a:rPr>
              <a:t>Altitud promedio: 	2.850 msnm</a:t>
            </a:r>
            <a:endParaRPr lang="es-ES" sz="2000" dirty="0">
              <a:solidFill>
                <a:srgbClr val="000066"/>
              </a:solidFill>
            </a:endParaRPr>
          </a:p>
          <a:p>
            <a:pPr marL="354013" indent="-354013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v"/>
            </a:pPr>
            <a:r>
              <a:rPr lang="es-ES" sz="2000" dirty="0" smtClean="0">
                <a:solidFill>
                  <a:srgbClr val="000066"/>
                </a:solidFill>
              </a:rPr>
              <a:t>Población Urbana: 	1,640,478 </a:t>
            </a:r>
            <a:r>
              <a:rPr lang="es-ES" sz="2000" dirty="0" err="1" smtClean="0">
                <a:solidFill>
                  <a:srgbClr val="000066"/>
                </a:solidFill>
              </a:rPr>
              <a:t>hab</a:t>
            </a:r>
            <a:r>
              <a:rPr lang="es-ES" sz="2000" dirty="0" smtClean="0">
                <a:solidFill>
                  <a:srgbClr val="000066"/>
                </a:solidFill>
              </a:rPr>
              <a:t>.</a:t>
            </a:r>
          </a:p>
          <a:p>
            <a:pPr marL="354013" indent="-354013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v"/>
            </a:pPr>
            <a:r>
              <a:rPr lang="es-ES" sz="2000" dirty="0" smtClean="0">
                <a:solidFill>
                  <a:srgbClr val="000066"/>
                </a:solidFill>
              </a:rPr>
              <a:t>Población DMQ: 	2’215,820  </a:t>
            </a:r>
            <a:r>
              <a:rPr lang="es-ES" sz="2000" dirty="0" err="1" smtClean="0">
                <a:solidFill>
                  <a:srgbClr val="000066"/>
                </a:solidFill>
              </a:rPr>
              <a:t>hab</a:t>
            </a:r>
            <a:r>
              <a:rPr lang="es-ES" sz="2000" dirty="0" smtClean="0">
                <a:solidFill>
                  <a:srgbClr val="000066"/>
                </a:solidFill>
              </a:rPr>
              <a:t>.</a:t>
            </a:r>
          </a:p>
          <a:p>
            <a:pPr marL="354013" indent="-354013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s-ES" sz="2000" dirty="0" smtClean="0">
                <a:solidFill>
                  <a:srgbClr val="000066"/>
                </a:solidFill>
              </a:rPr>
              <a:t>Emplazamiento longitudinal Norte – Sur: 40 Km. x 4 a 6 Km. </a:t>
            </a:r>
          </a:p>
          <a:p>
            <a:pPr marL="354013" indent="-354013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v"/>
            </a:pPr>
            <a:r>
              <a:rPr lang="es-ES" sz="2000" dirty="0" smtClean="0">
                <a:solidFill>
                  <a:srgbClr val="000066"/>
                </a:solidFill>
              </a:rPr>
              <a:t>Enclavada entre los macizos volcánicos Pichincha y </a:t>
            </a:r>
            <a:r>
              <a:rPr lang="es-ES" sz="2000" dirty="0" err="1" smtClean="0">
                <a:solidFill>
                  <a:srgbClr val="000066"/>
                </a:solidFill>
              </a:rPr>
              <a:t>Atacazo</a:t>
            </a:r>
            <a:endParaRPr lang="es-ES" sz="2000" dirty="0" smtClean="0">
              <a:solidFill>
                <a:srgbClr val="000066"/>
              </a:solidFill>
            </a:endParaRPr>
          </a:p>
          <a:p>
            <a:pPr marL="354013" indent="-354013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v"/>
            </a:pPr>
            <a:r>
              <a:rPr lang="es-ES" sz="2000" dirty="0" smtClean="0">
                <a:solidFill>
                  <a:srgbClr val="000066"/>
                </a:solidFill>
              </a:rPr>
              <a:t>Rodeada de imponentes volcanes</a:t>
            </a:r>
          </a:p>
          <a:p>
            <a:pPr marL="354013" indent="-354013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v"/>
            </a:pPr>
            <a:r>
              <a:rPr lang="es-ES" sz="2000" b="1" dirty="0" smtClean="0">
                <a:solidFill>
                  <a:srgbClr val="000066"/>
                </a:solidFill>
              </a:rPr>
              <a:t>Principal problema: Movilidad </a:t>
            </a:r>
          </a:p>
        </p:txBody>
      </p:sp>
      <p:pic>
        <p:nvPicPr>
          <p:cNvPr id="2054" name="Picture 6" descr="http://t2.gstatic.com/images?q=tbn:ANd9GcRdcxs7xqxNacRCccaytH079s22UpdUsMphQec_Q1vrrPOiFOE&amp;t=1&amp;usg=__LBu4IvDHUYBEyuFQ506206ezVyw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291" y="4005064"/>
            <a:ext cx="4465741" cy="2821046"/>
          </a:xfrm>
          <a:prstGeom prst="rect">
            <a:avLst/>
          </a:prstGeom>
          <a:noFill/>
        </p:spPr>
      </p:pic>
      <p:sp>
        <p:nvSpPr>
          <p:cNvPr id="7" name="1 Título"/>
          <p:cNvSpPr txBox="1">
            <a:spLocks/>
          </p:cNvSpPr>
          <p:nvPr/>
        </p:nvSpPr>
        <p:spPr bwMode="auto">
          <a:xfrm>
            <a:off x="838200" y="285728"/>
            <a:ext cx="7086600" cy="695000"/>
          </a:xfrm>
          <a:prstGeom prst="rect">
            <a:avLst/>
          </a:prstGeom>
          <a:solidFill>
            <a:srgbClr val="0055A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s-EC" sz="3200" b="1" dirty="0" smtClean="0">
                <a:cs typeface="Arial" pitchFamily="34" charset="0"/>
              </a:rPr>
              <a:t>Información General de Quito</a:t>
            </a:r>
            <a:endParaRPr lang="es-ES" sz="3200" dirty="0"/>
          </a:p>
        </p:txBody>
      </p:sp>
    </p:spTree>
    <p:extLst>
      <p:ext uri="{BB962C8B-B14F-4D97-AF65-F5344CB8AC3E}">
        <p14:creationId xmlns="" xmlns:p14="http://schemas.microsoft.com/office/powerpoint/2010/main" val="11732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Título"/>
          <p:cNvSpPr txBox="1">
            <a:spLocks/>
          </p:cNvSpPr>
          <p:nvPr/>
        </p:nvSpPr>
        <p:spPr bwMode="auto">
          <a:xfrm>
            <a:off x="899592" y="404664"/>
            <a:ext cx="7924800" cy="576064"/>
          </a:xfrm>
          <a:prstGeom prst="rect">
            <a:avLst/>
          </a:prstGeom>
          <a:solidFill>
            <a:srgbClr val="0055A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Helvetica Neue Ligh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s-ES" sz="3200" dirty="0" smtClean="0"/>
              <a:t>Características de la Ciudad de Quito</a:t>
            </a:r>
            <a:endParaRPr lang="es-ES" sz="3200" dirty="0"/>
          </a:p>
        </p:txBody>
      </p:sp>
      <p:sp>
        <p:nvSpPr>
          <p:cNvPr id="4" name="3 Rectángulo"/>
          <p:cNvSpPr/>
          <p:nvPr/>
        </p:nvSpPr>
        <p:spPr>
          <a:xfrm>
            <a:off x="323528" y="6021288"/>
            <a:ext cx="849694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104101" y="1124744"/>
            <a:ext cx="8854149" cy="4752528"/>
            <a:chOff x="104101" y="1124744"/>
            <a:chExt cx="8854149" cy="4752528"/>
          </a:xfrm>
        </p:grpSpPr>
        <p:pic>
          <p:nvPicPr>
            <p:cNvPr id="207893" name="Picture 21" descr="F:\Mapa Quit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01" y="1124744"/>
              <a:ext cx="8854149" cy="47525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7740352" y="2492896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b="1" dirty="0" smtClean="0"/>
                <a:t>Norte</a:t>
              </a:r>
              <a:endParaRPr lang="es-EC" b="1" dirty="0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4644008" y="2915652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b="1" dirty="0" smtClean="0"/>
                <a:t>Centro</a:t>
              </a:r>
              <a:endParaRPr lang="es-EC" b="1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762253" y="342900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b="1" dirty="0" smtClean="0"/>
                <a:t>Sur</a:t>
              </a:r>
              <a:endParaRPr lang="es-EC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2935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ChangeArrowheads="1"/>
          </p:cNvSpPr>
          <p:nvPr/>
        </p:nvSpPr>
        <p:spPr bwMode="auto">
          <a:xfrm>
            <a:off x="755576" y="332656"/>
            <a:ext cx="7344816" cy="663261"/>
          </a:xfrm>
          <a:prstGeom prst="rect">
            <a:avLst/>
          </a:prstGeom>
          <a:solidFill>
            <a:srgbClr val="0055A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s-ES" sz="3200" b="1" dirty="0" smtClean="0">
                <a:solidFill>
                  <a:schemeClr val="bg1"/>
                </a:solidFill>
                <a:latin typeface="Helvetica Neue Light"/>
                <a:ea typeface="ＭＳ Ｐゴシック" pitchFamily="-65" charset="-128"/>
                <a:cs typeface="ＭＳ Ｐゴシック" pitchFamily="-65" charset="-128"/>
              </a:rPr>
              <a:t>Emplazamiento de la ciudad</a:t>
            </a:r>
            <a:endParaRPr lang="es-ES" sz="3200" b="1" dirty="0">
              <a:solidFill>
                <a:schemeClr val="bg1"/>
              </a:solidFill>
              <a:latin typeface="Helvetica Neue Ligh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2291" name="Picture 12" descr="M:\Fotos volcanes\DSC0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3" t="10127" r="5063" b="24049"/>
          <a:stretch>
            <a:fillRect/>
          </a:stretch>
        </p:blipFill>
        <p:spPr bwMode="auto">
          <a:xfrm>
            <a:off x="0" y="1191006"/>
            <a:ext cx="9144000" cy="566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852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611560" y="116632"/>
            <a:ext cx="7816596" cy="2376264"/>
            <a:chOff x="611560" y="260648"/>
            <a:chExt cx="7816596" cy="2232248"/>
          </a:xfrm>
        </p:grpSpPr>
        <p:pic>
          <p:nvPicPr>
            <p:cNvPr id="5" name="4 Imagen"/>
            <p:cNvPicPr/>
            <p:nvPr/>
          </p:nvPicPr>
          <p:blipFill>
            <a:blip r:embed="rId2" cstate="print"/>
            <a:srcRect t="20395" b="36571"/>
            <a:stretch>
              <a:fillRect/>
            </a:stretch>
          </p:blipFill>
          <p:spPr bwMode="auto">
            <a:xfrm>
              <a:off x="611560" y="260648"/>
              <a:ext cx="6135422" cy="223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1 CuadroTexto"/>
            <p:cNvSpPr txBox="1"/>
            <p:nvPr/>
          </p:nvSpPr>
          <p:spPr>
            <a:xfrm>
              <a:off x="6948264" y="1124744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000066"/>
                  </a:solidFill>
                </a:rPr>
                <a:t>Sur de Quito</a:t>
              </a:r>
              <a:endParaRPr lang="es-ES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86355" y="2554851"/>
            <a:ext cx="7653997" cy="2098285"/>
            <a:chOff x="86355" y="2601743"/>
            <a:chExt cx="7653997" cy="2051393"/>
          </a:xfrm>
        </p:grpSpPr>
        <p:pic>
          <p:nvPicPr>
            <p:cNvPr id="6148" name="Picture 4" descr="http://afuera.files.wordpress.com/2007/05/quit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45605" y="2601743"/>
              <a:ext cx="5894747" cy="2051393"/>
            </a:xfrm>
            <a:prstGeom prst="rect">
              <a:avLst/>
            </a:prstGeom>
            <a:noFill/>
          </p:spPr>
        </p:pic>
        <p:sp>
          <p:nvSpPr>
            <p:cNvPr id="7" name="6 CuadroTexto"/>
            <p:cNvSpPr txBox="1"/>
            <p:nvPr/>
          </p:nvSpPr>
          <p:spPr>
            <a:xfrm>
              <a:off x="86355" y="3310244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000066"/>
                  </a:solidFill>
                </a:rPr>
                <a:t>Centro Histórico</a:t>
              </a:r>
              <a:endParaRPr lang="es-ES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644803" y="4756829"/>
            <a:ext cx="8175669" cy="1840523"/>
            <a:chOff x="644803" y="4756829"/>
            <a:chExt cx="8175669" cy="1840523"/>
          </a:xfrm>
        </p:grpSpPr>
        <p:pic>
          <p:nvPicPr>
            <p:cNvPr id="1032" name="Picture 8" descr="http://blogs.sundaymercury.net/bev-bevan/QUITO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7351" b="12314"/>
            <a:stretch/>
          </p:blipFill>
          <p:spPr bwMode="auto">
            <a:xfrm>
              <a:off x="2843808" y="4756829"/>
              <a:ext cx="5976664" cy="1840523"/>
            </a:xfrm>
            <a:prstGeom prst="rect">
              <a:avLst/>
            </a:prstGeom>
            <a:noFill/>
          </p:spPr>
        </p:pic>
        <p:sp>
          <p:nvSpPr>
            <p:cNvPr id="8" name="7 CuadroTexto"/>
            <p:cNvSpPr txBox="1"/>
            <p:nvPr/>
          </p:nvSpPr>
          <p:spPr>
            <a:xfrm>
              <a:off x="644803" y="5435932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000066"/>
                  </a:solidFill>
                </a:rPr>
                <a:t>Norte de Quito</a:t>
              </a:r>
              <a:endParaRPr lang="es-ES" dirty="0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6608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ChangeArrowheads="1"/>
          </p:cNvSpPr>
          <p:nvPr/>
        </p:nvSpPr>
        <p:spPr bwMode="auto">
          <a:xfrm>
            <a:off x="755576" y="332656"/>
            <a:ext cx="7344816" cy="663261"/>
          </a:xfrm>
          <a:prstGeom prst="rect">
            <a:avLst/>
          </a:prstGeom>
          <a:solidFill>
            <a:srgbClr val="0055A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s-ES" sz="3200" b="1" dirty="0" smtClean="0">
                <a:solidFill>
                  <a:schemeClr val="bg1"/>
                </a:solidFill>
                <a:latin typeface="Helvetica Neue Light"/>
                <a:ea typeface="ＭＳ Ｐゴシック" pitchFamily="-65" charset="-128"/>
                <a:cs typeface="ＭＳ Ｐゴシック" pitchFamily="-65" charset="-128"/>
              </a:rPr>
              <a:t>Emplazamiento de la ciudad</a:t>
            </a:r>
            <a:endParaRPr lang="es-ES" sz="3200" b="1" dirty="0">
              <a:solidFill>
                <a:schemeClr val="bg1"/>
              </a:solidFill>
              <a:latin typeface="Helvetica Neue Ligh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0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18256" y="1023301"/>
            <a:ext cx="9162256" cy="5862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92891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0120" y="685800"/>
            <a:ext cx="7391400" cy="639762"/>
          </a:xfrm>
        </p:spPr>
        <p:txBody>
          <a:bodyPr/>
          <a:lstStyle/>
          <a:p>
            <a:r>
              <a:rPr lang="es-EC" sz="3200" dirty="0" smtClean="0"/>
              <a:t>Tendencia actual de la movilidad</a:t>
            </a:r>
            <a:endParaRPr lang="es-EC" sz="3200" dirty="0"/>
          </a:p>
        </p:txBody>
      </p:sp>
      <p:sp>
        <p:nvSpPr>
          <p:cNvPr id="7" name="6 Rectángulo"/>
          <p:cNvSpPr/>
          <p:nvPr/>
        </p:nvSpPr>
        <p:spPr>
          <a:xfrm>
            <a:off x="6948264" y="2276872"/>
            <a:ext cx="20162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q"/>
            </a:pPr>
            <a:r>
              <a:rPr lang="es-EC" dirty="0" smtClean="0">
                <a:solidFill>
                  <a:srgbClr val="000000"/>
                </a:solidFill>
                <a:latin typeface="Helvetica Neue Light"/>
                <a:cs typeface="Arial" charset="0"/>
              </a:rPr>
              <a:t>El transporte privado cada día tiene más peso y la capacidad de la ciudad para enfrentar la demanda es insuficiente</a:t>
            </a:r>
            <a:endParaRPr lang="es-EC" dirty="0">
              <a:solidFill>
                <a:srgbClr val="000000"/>
              </a:solidFill>
              <a:latin typeface="Helvetica Neue Light"/>
              <a:cs typeface="Arial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655736" y="1447800"/>
            <a:ext cx="6858000" cy="5133668"/>
            <a:chOff x="609600" y="1447800"/>
            <a:chExt cx="6858000" cy="5133668"/>
          </a:xfrm>
        </p:grpSpPr>
        <p:sp>
          <p:nvSpPr>
            <p:cNvPr id="8" name="7 CuadroTexto"/>
            <p:cNvSpPr txBox="1"/>
            <p:nvPr/>
          </p:nvSpPr>
          <p:spPr>
            <a:xfrm>
              <a:off x="609600" y="6319858"/>
              <a:ext cx="6858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b="1" i="1" dirty="0" smtClean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Fuente:  Estudio de Demanda de Movilidad, Informe Ejecutivo, Cal y Mayor Consultores , 2008</a:t>
              </a:r>
              <a:endParaRPr lang="es-EC" sz="1100" b="1" i="1" dirty="0">
                <a:solidFill>
                  <a:srgbClr val="000000"/>
                </a:solidFill>
                <a:latin typeface="Arial Narrow" pitchFamily="34" charset="0"/>
                <a:cs typeface="Arial" charset="0"/>
              </a:endParaRPr>
            </a:p>
          </p:txBody>
        </p:sp>
        <p:grpSp>
          <p:nvGrpSpPr>
            <p:cNvPr id="21" name="20 Grupo"/>
            <p:cNvGrpSpPr/>
            <p:nvPr/>
          </p:nvGrpSpPr>
          <p:grpSpPr>
            <a:xfrm>
              <a:off x="681070" y="1447800"/>
              <a:ext cx="6267194" cy="4752528"/>
              <a:chOff x="537054" y="1340768"/>
              <a:chExt cx="6267194" cy="4752528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37054" y="1340768"/>
                <a:ext cx="6267194" cy="4752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7 CuadroTexto"/>
              <p:cNvSpPr txBox="1"/>
              <p:nvPr/>
            </p:nvSpPr>
            <p:spPr>
              <a:xfrm>
                <a:off x="2060476" y="3844280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 dirty="0">
                    <a:solidFill>
                      <a:srgbClr val="000000"/>
                    </a:solidFill>
                  </a:rPr>
                  <a:t>45%</a:t>
                </a:r>
              </a:p>
            </p:txBody>
          </p:sp>
          <p:sp>
            <p:nvSpPr>
              <p:cNvPr id="10" name="8 CuadroTexto"/>
              <p:cNvSpPr txBox="1"/>
              <p:nvPr/>
            </p:nvSpPr>
            <p:spPr>
              <a:xfrm>
                <a:off x="2051720" y="4437112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 dirty="0">
                    <a:solidFill>
                      <a:srgbClr val="000000"/>
                    </a:solidFill>
                  </a:rPr>
                  <a:t>42%</a:t>
                </a:r>
              </a:p>
            </p:txBody>
          </p:sp>
          <p:sp>
            <p:nvSpPr>
              <p:cNvPr id="11" name="9 CuadroTexto"/>
              <p:cNvSpPr txBox="1"/>
              <p:nvPr/>
            </p:nvSpPr>
            <p:spPr>
              <a:xfrm>
                <a:off x="2060476" y="4869160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 dirty="0">
                    <a:solidFill>
                      <a:srgbClr val="FFFFFF">
                        <a:lumMod val="95000"/>
                      </a:srgbClr>
                    </a:solidFill>
                  </a:rPr>
                  <a:t>13%</a:t>
                </a:r>
              </a:p>
            </p:txBody>
          </p:sp>
          <p:sp>
            <p:nvSpPr>
              <p:cNvPr id="12" name="10 CuadroTexto"/>
              <p:cNvSpPr txBox="1"/>
              <p:nvPr/>
            </p:nvSpPr>
            <p:spPr>
              <a:xfrm>
                <a:off x="3232423" y="3614142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>
                    <a:solidFill>
                      <a:srgbClr val="000000"/>
                    </a:solidFill>
                  </a:rPr>
                  <a:t>48%</a:t>
                </a:r>
              </a:p>
            </p:txBody>
          </p:sp>
          <p:sp>
            <p:nvSpPr>
              <p:cNvPr id="13" name="11 CuadroTexto"/>
              <p:cNvSpPr txBox="1"/>
              <p:nvPr/>
            </p:nvSpPr>
            <p:spPr>
              <a:xfrm>
                <a:off x="3232423" y="4433292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>
                    <a:solidFill>
                      <a:srgbClr val="000000"/>
                    </a:solidFill>
                  </a:rPr>
                  <a:t>40%</a:t>
                </a:r>
              </a:p>
            </p:txBody>
          </p:sp>
          <p:sp>
            <p:nvSpPr>
              <p:cNvPr id="14" name="12 CuadroTexto"/>
              <p:cNvSpPr txBox="1"/>
              <p:nvPr/>
            </p:nvSpPr>
            <p:spPr>
              <a:xfrm>
                <a:off x="3203848" y="4852392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>
                    <a:solidFill>
                      <a:srgbClr val="FFFFFF">
                        <a:lumMod val="95000"/>
                      </a:srgbClr>
                    </a:solidFill>
                  </a:rPr>
                  <a:t>12%</a:t>
                </a:r>
              </a:p>
            </p:txBody>
          </p:sp>
          <p:sp>
            <p:nvSpPr>
              <p:cNvPr id="15" name="13 CuadroTexto"/>
              <p:cNvSpPr txBox="1"/>
              <p:nvPr/>
            </p:nvSpPr>
            <p:spPr>
              <a:xfrm>
                <a:off x="4310062" y="3395067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>
                    <a:solidFill>
                      <a:srgbClr val="000000"/>
                    </a:solidFill>
                  </a:rPr>
                  <a:t>48%</a:t>
                </a:r>
              </a:p>
            </p:txBody>
          </p:sp>
          <p:sp>
            <p:nvSpPr>
              <p:cNvPr id="16" name="14 CuadroTexto"/>
              <p:cNvSpPr txBox="1"/>
              <p:nvPr/>
            </p:nvSpPr>
            <p:spPr>
              <a:xfrm>
                <a:off x="4338637" y="4261842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>
                    <a:solidFill>
                      <a:srgbClr val="000000"/>
                    </a:solidFill>
                  </a:rPr>
                  <a:t>41%</a:t>
                </a:r>
              </a:p>
            </p:txBody>
          </p:sp>
          <p:sp>
            <p:nvSpPr>
              <p:cNvPr id="17" name="15 CuadroTexto"/>
              <p:cNvSpPr txBox="1"/>
              <p:nvPr/>
            </p:nvSpPr>
            <p:spPr>
              <a:xfrm>
                <a:off x="4319587" y="4852392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>
                    <a:solidFill>
                      <a:srgbClr val="FFFFFF">
                        <a:lumMod val="95000"/>
                      </a:srgbClr>
                    </a:solidFill>
                  </a:rPr>
                  <a:t>11%</a:t>
                </a:r>
              </a:p>
            </p:txBody>
          </p:sp>
          <p:sp>
            <p:nvSpPr>
              <p:cNvPr id="18" name="16 CuadroTexto"/>
              <p:cNvSpPr txBox="1"/>
              <p:nvPr/>
            </p:nvSpPr>
            <p:spPr>
              <a:xfrm>
                <a:off x="5397227" y="2737842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>
                    <a:solidFill>
                      <a:srgbClr val="000000"/>
                    </a:solidFill>
                  </a:rPr>
                  <a:t>51%</a:t>
                </a:r>
              </a:p>
            </p:txBody>
          </p:sp>
          <p:sp>
            <p:nvSpPr>
              <p:cNvPr id="19" name="17 CuadroTexto"/>
              <p:cNvSpPr txBox="1"/>
              <p:nvPr/>
            </p:nvSpPr>
            <p:spPr>
              <a:xfrm>
                <a:off x="5416277" y="4090392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>
                    <a:solidFill>
                      <a:srgbClr val="000000"/>
                    </a:solidFill>
                  </a:rPr>
                  <a:t>40%</a:t>
                </a:r>
              </a:p>
            </p:txBody>
          </p:sp>
          <p:sp>
            <p:nvSpPr>
              <p:cNvPr id="20" name="18 CuadroTexto"/>
              <p:cNvSpPr txBox="1"/>
              <p:nvPr/>
            </p:nvSpPr>
            <p:spPr>
              <a:xfrm>
                <a:off x="5444852" y="4852392"/>
                <a:ext cx="495300" cy="30480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b="1">
                    <a:solidFill>
                      <a:srgbClr val="FFFFFF">
                        <a:lumMod val="95000"/>
                      </a:srgbClr>
                    </a:solidFill>
                  </a:rPr>
                  <a:t>9%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64379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4 CuadroTexto"/>
          <p:cNvSpPr txBox="1">
            <a:spLocks noChangeArrowheads="1"/>
          </p:cNvSpPr>
          <p:nvPr/>
        </p:nvSpPr>
        <p:spPr bwMode="auto">
          <a:xfrm>
            <a:off x="467544" y="6199420"/>
            <a:ext cx="350043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1050" b="1" dirty="0">
                <a:solidFill>
                  <a:prstClr val="black"/>
                </a:solidFill>
                <a:latin typeface="Calibri" pitchFamily="34" charset="0"/>
              </a:rPr>
              <a:t>Fuente: Datos de CORPAIRE y </a:t>
            </a:r>
            <a:r>
              <a:rPr lang="es-EC" sz="1050" b="1" dirty="0" smtClean="0">
                <a:solidFill>
                  <a:prstClr val="black"/>
                </a:solidFill>
                <a:latin typeface="Calibri" pitchFamily="34" charset="0"/>
              </a:rPr>
              <a:t>PGDT, Elaboración UNMQ</a:t>
            </a:r>
            <a:endParaRPr lang="es-EC" sz="105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79648" y="561182"/>
            <a:ext cx="7924800" cy="563562"/>
          </a:xfrm>
        </p:spPr>
        <p:txBody>
          <a:bodyPr/>
          <a:lstStyle/>
          <a:p>
            <a:r>
              <a:rPr lang="es-EC" sz="3200" dirty="0" smtClean="0"/>
              <a:t>Tendencia de crecimiento vehicular</a:t>
            </a:r>
            <a:endParaRPr lang="es-EC" sz="3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38682"/>
            <a:ext cx="7776864" cy="49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8196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6462</TotalTime>
  <Words>1289</Words>
  <Application>Microsoft Office PowerPoint</Application>
  <PresentationFormat>Presentación en pantalla (4:3)</PresentationFormat>
  <Paragraphs>336</Paragraphs>
  <Slides>26</Slides>
  <Notes>19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9" baseType="lpstr">
      <vt:lpstr>Diseño predeterminado</vt:lpstr>
      <vt:lpstr>1_Diseño predeterminado</vt:lpstr>
      <vt:lpstr>Acrobat Document</vt:lpstr>
      <vt:lpstr>Diapositiva 1</vt:lpstr>
      <vt:lpstr>C o n t e n i d o</vt:lpstr>
      <vt:lpstr>Diapositiva 3</vt:lpstr>
      <vt:lpstr>Diapositiva 4</vt:lpstr>
      <vt:lpstr>Diapositiva 5</vt:lpstr>
      <vt:lpstr>Diapositiva 6</vt:lpstr>
      <vt:lpstr>Diapositiva 7</vt:lpstr>
      <vt:lpstr>Tendencia actual de la movilidad</vt:lpstr>
      <vt:lpstr>Tendencia de crecimiento vehicular</vt:lpstr>
      <vt:lpstr>Congestión vehicular</vt:lpstr>
      <vt:lpstr>Velocidad vehicular</vt:lpstr>
      <vt:lpstr>Movilidad: Escenario Objetivo 2030</vt:lpstr>
      <vt:lpstr>Propuesta</vt:lpstr>
      <vt:lpstr>Diapositiva 14</vt:lpstr>
      <vt:lpstr>Institucionalidad y normativa</vt:lpstr>
      <vt:lpstr>Eje Vertebral del Sistema - Demanda Estimada  (Escenario Medio)</vt:lpstr>
      <vt:lpstr>Definición del Eje Vertebral del SITM</vt:lpstr>
      <vt:lpstr>Definición del Eje Vertebral del SITM</vt:lpstr>
      <vt:lpstr>Decisión Política del Alcalde</vt:lpstr>
      <vt:lpstr>Hitos Relevantes Proyecto</vt:lpstr>
      <vt:lpstr>Fases de Desarrollo del Proyecto</vt:lpstr>
      <vt:lpstr>Asistencia Técnica y Estrategia de Contraparte</vt:lpstr>
      <vt:lpstr>Plan General del Proyecto</vt:lpstr>
      <vt:lpstr>Avances del Proyecto</vt:lpstr>
      <vt:lpstr>Externalidades Estimadas</vt:lpstr>
      <vt:lpstr>Muchas Gracias!</vt:lpstr>
    </vt:vector>
  </TitlesOfParts>
  <Company>Patricio Romero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CADENA DE VALOR</dc:title>
  <dc:creator>Patricio Romero</dc:creator>
  <cp:lastModifiedBy>Edgar Vinicio</cp:lastModifiedBy>
  <cp:revision>497</cp:revision>
  <dcterms:created xsi:type="dcterms:W3CDTF">2010-05-09T22:21:48Z</dcterms:created>
  <dcterms:modified xsi:type="dcterms:W3CDTF">2010-11-29T13:29:04Z</dcterms:modified>
</cp:coreProperties>
</file>