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0" r:id="rId1"/>
  </p:sldMasterIdLst>
  <p:notesMasterIdLst>
    <p:notesMasterId r:id="rId27"/>
  </p:notesMasterIdLst>
  <p:handoutMasterIdLst>
    <p:handoutMasterId r:id="rId28"/>
  </p:handoutMasterIdLst>
  <p:sldIdLst>
    <p:sldId id="264" r:id="rId2"/>
    <p:sldId id="310" r:id="rId3"/>
    <p:sldId id="311" r:id="rId4"/>
    <p:sldId id="312" r:id="rId5"/>
    <p:sldId id="288" r:id="rId6"/>
    <p:sldId id="265" r:id="rId7"/>
    <p:sldId id="304" r:id="rId8"/>
    <p:sldId id="305" r:id="rId9"/>
    <p:sldId id="307" r:id="rId10"/>
    <p:sldId id="308" r:id="rId11"/>
    <p:sldId id="314" r:id="rId12"/>
    <p:sldId id="322" r:id="rId13"/>
    <p:sldId id="326" r:id="rId14"/>
    <p:sldId id="315" r:id="rId15"/>
    <p:sldId id="323" r:id="rId16"/>
    <p:sldId id="324" r:id="rId17"/>
    <p:sldId id="319" r:id="rId18"/>
    <p:sldId id="316" r:id="rId19"/>
    <p:sldId id="317" r:id="rId20"/>
    <p:sldId id="320" r:id="rId21"/>
    <p:sldId id="321" r:id="rId22"/>
    <p:sldId id="325" r:id="rId23"/>
    <p:sldId id="309" r:id="rId24"/>
    <p:sldId id="303" r:id="rId25"/>
    <p:sldId id="306" r:id="rId26"/>
  </p:sldIdLst>
  <p:sldSz cx="10080625" cy="7559675"/>
  <p:notesSz cx="6662738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26A16"/>
    <a:srgbClr val="E55F0D"/>
    <a:srgbClr val="CB700B"/>
    <a:srgbClr val="DB9D03"/>
    <a:srgbClr val="2E8660"/>
    <a:srgbClr val="3FC8FF"/>
    <a:srgbClr val="65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09" autoAdjust="0"/>
  </p:normalViewPr>
  <p:slideViewPr>
    <p:cSldViewPr>
      <p:cViewPr varScale="1">
        <p:scale>
          <a:sx n="61" d="100"/>
          <a:sy n="61" d="100"/>
        </p:scale>
        <p:origin x="-498" y="-8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C39165-1034-42BE-B11A-BAE4F2CD027B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67DD79F-938C-493E-9500-6F90F73C491A}">
      <dgm:prSet phldrT="[Text]"/>
      <dgm:spPr/>
      <dgm:t>
        <a:bodyPr/>
        <a:lstStyle/>
        <a:p>
          <a:r>
            <a:rPr lang="en-GB" dirty="0" smtClean="0"/>
            <a:t>QUEM</a:t>
          </a:r>
          <a:endParaRPr lang="en-GB" dirty="0"/>
        </a:p>
      </dgm:t>
    </dgm:pt>
    <dgm:pt modelId="{009A71FC-36B4-4D65-BCC8-E38E8082A449}" type="parTrans" cxnId="{3A19C4F6-35CF-4328-BBD3-7A4D618A6ABD}">
      <dgm:prSet/>
      <dgm:spPr/>
      <dgm:t>
        <a:bodyPr/>
        <a:lstStyle/>
        <a:p>
          <a:endParaRPr lang="en-GB"/>
        </a:p>
      </dgm:t>
    </dgm:pt>
    <dgm:pt modelId="{6D0E3448-B0E5-4BB2-88CA-2012AA61D0CE}" type="sibTrans" cxnId="{3A19C4F6-35CF-4328-BBD3-7A4D618A6ABD}">
      <dgm:prSet/>
      <dgm:spPr/>
      <dgm:t>
        <a:bodyPr/>
        <a:lstStyle/>
        <a:p>
          <a:endParaRPr lang="en-GB"/>
        </a:p>
      </dgm:t>
    </dgm:pt>
    <dgm:pt modelId="{6E7ECF73-A098-45D8-B542-3A4C9324B2C6}">
      <dgm:prSet phldrT="[Text]"/>
      <dgm:spPr/>
      <dgm:t>
        <a:bodyPr/>
        <a:lstStyle/>
        <a:p>
          <a:r>
            <a:rPr lang="en-GB" dirty="0" smtClean="0"/>
            <a:t>QUANDO</a:t>
          </a:r>
          <a:endParaRPr lang="en-GB" dirty="0"/>
        </a:p>
      </dgm:t>
    </dgm:pt>
    <dgm:pt modelId="{4AB7C119-8822-451E-A584-A2BD39A2BBCC}" type="parTrans" cxnId="{450114F1-60EE-4A4A-A356-B51EE5B45081}">
      <dgm:prSet/>
      <dgm:spPr/>
      <dgm:t>
        <a:bodyPr/>
        <a:lstStyle/>
        <a:p>
          <a:endParaRPr lang="en-GB"/>
        </a:p>
      </dgm:t>
    </dgm:pt>
    <dgm:pt modelId="{6E893EA9-EDAA-4E9E-9839-A50958CD1B64}" type="sibTrans" cxnId="{450114F1-60EE-4A4A-A356-B51EE5B45081}">
      <dgm:prSet/>
      <dgm:spPr/>
      <dgm:t>
        <a:bodyPr/>
        <a:lstStyle/>
        <a:p>
          <a:endParaRPr lang="en-GB"/>
        </a:p>
      </dgm:t>
    </dgm:pt>
    <dgm:pt modelId="{53C57C3C-5F17-489B-B947-0D869AC2E78E}">
      <dgm:prSet phldrT="[Text]"/>
      <dgm:spPr/>
      <dgm:t>
        <a:bodyPr/>
        <a:lstStyle/>
        <a:p>
          <a:r>
            <a:rPr lang="en-GB" dirty="0" smtClean="0"/>
            <a:t>O QUE</a:t>
          </a:r>
          <a:endParaRPr lang="en-GB" dirty="0"/>
        </a:p>
      </dgm:t>
    </dgm:pt>
    <dgm:pt modelId="{36C6193B-46A7-4E90-9D18-09380ABCCEFB}" type="parTrans" cxnId="{363E860A-5FA2-49D4-BEA5-318E46D55E00}">
      <dgm:prSet/>
      <dgm:spPr/>
      <dgm:t>
        <a:bodyPr/>
        <a:lstStyle/>
        <a:p>
          <a:endParaRPr lang="en-GB"/>
        </a:p>
      </dgm:t>
    </dgm:pt>
    <dgm:pt modelId="{CCB17104-2F8B-4983-A755-59FB7C5E37DF}" type="sibTrans" cxnId="{363E860A-5FA2-49D4-BEA5-318E46D55E00}">
      <dgm:prSet/>
      <dgm:spPr/>
      <dgm:t>
        <a:bodyPr/>
        <a:lstStyle/>
        <a:p>
          <a:endParaRPr lang="en-GB"/>
        </a:p>
      </dgm:t>
    </dgm:pt>
    <dgm:pt modelId="{CEC6C82B-C6A6-46D4-9E57-D51267E1F7B6}">
      <dgm:prSet phldrT="[Text]"/>
      <dgm:spPr/>
      <dgm:t>
        <a:bodyPr/>
        <a:lstStyle/>
        <a:p>
          <a:r>
            <a:rPr lang="en-GB" dirty="0" smtClean="0"/>
            <a:t>COMO</a:t>
          </a:r>
          <a:endParaRPr lang="en-GB" dirty="0"/>
        </a:p>
      </dgm:t>
    </dgm:pt>
    <dgm:pt modelId="{65C44DB1-1B5E-425F-A341-49DFDCECF50A}" type="parTrans" cxnId="{7A03742E-BE2A-4F00-B238-CB1C468977D1}">
      <dgm:prSet/>
      <dgm:spPr/>
      <dgm:t>
        <a:bodyPr/>
        <a:lstStyle/>
        <a:p>
          <a:endParaRPr lang="en-GB"/>
        </a:p>
      </dgm:t>
    </dgm:pt>
    <dgm:pt modelId="{601F28E6-2633-44AD-A9C7-78630E08918A}" type="sibTrans" cxnId="{7A03742E-BE2A-4F00-B238-CB1C468977D1}">
      <dgm:prSet/>
      <dgm:spPr/>
      <dgm:t>
        <a:bodyPr/>
        <a:lstStyle/>
        <a:p>
          <a:endParaRPr lang="en-GB"/>
        </a:p>
      </dgm:t>
    </dgm:pt>
    <dgm:pt modelId="{429D251E-279E-4227-84E4-E69BC7437C66}" type="pres">
      <dgm:prSet presAssocID="{1BC39165-1034-42BE-B11A-BAE4F2CD027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596D19F-3362-4E20-B5BF-F7EA2FDCDAB4}" type="pres">
      <dgm:prSet presAssocID="{1BC39165-1034-42BE-B11A-BAE4F2CD027B}" presName="axisShape" presStyleLbl="bgShp" presStyleIdx="0" presStyleCnt="1"/>
      <dgm:spPr/>
    </dgm:pt>
    <dgm:pt modelId="{8F31CF24-7F28-447D-9643-347EAE108BBC}" type="pres">
      <dgm:prSet presAssocID="{1BC39165-1034-42BE-B11A-BAE4F2CD027B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779F94-7A98-469F-AF34-47FB6056EDC0}" type="pres">
      <dgm:prSet presAssocID="{1BC39165-1034-42BE-B11A-BAE4F2CD027B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AB918B-A234-44B7-9617-3895769ECAD3}" type="pres">
      <dgm:prSet presAssocID="{1BC39165-1034-42BE-B11A-BAE4F2CD027B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225FF7-ED3D-47DC-9846-0A97BD0F2D0D}" type="pres">
      <dgm:prSet presAssocID="{1BC39165-1034-42BE-B11A-BAE4F2CD027B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2E594EF-184A-4A44-AC98-8E017361FC55}" type="presOf" srcId="{53C57C3C-5F17-489B-B947-0D869AC2E78E}" destId="{53AB918B-A234-44B7-9617-3895769ECAD3}" srcOrd="0" destOrd="0" presId="urn:microsoft.com/office/officeart/2005/8/layout/matrix2"/>
    <dgm:cxn modelId="{2B9949B4-3F87-480D-A79D-9C92FEBBD919}" type="presOf" srcId="{1BC39165-1034-42BE-B11A-BAE4F2CD027B}" destId="{429D251E-279E-4227-84E4-E69BC7437C66}" srcOrd="0" destOrd="0" presId="urn:microsoft.com/office/officeart/2005/8/layout/matrix2"/>
    <dgm:cxn modelId="{3A19C4F6-35CF-4328-BBD3-7A4D618A6ABD}" srcId="{1BC39165-1034-42BE-B11A-BAE4F2CD027B}" destId="{F67DD79F-938C-493E-9500-6F90F73C491A}" srcOrd="0" destOrd="0" parTransId="{009A71FC-36B4-4D65-BCC8-E38E8082A449}" sibTransId="{6D0E3448-B0E5-4BB2-88CA-2012AA61D0CE}"/>
    <dgm:cxn modelId="{450114F1-60EE-4A4A-A356-B51EE5B45081}" srcId="{1BC39165-1034-42BE-B11A-BAE4F2CD027B}" destId="{6E7ECF73-A098-45D8-B542-3A4C9324B2C6}" srcOrd="1" destOrd="0" parTransId="{4AB7C119-8822-451E-A584-A2BD39A2BBCC}" sibTransId="{6E893EA9-EDAA-4E9E-9839-A50958CD1B64}"/>
    <dgm:cxn modelId="{7A03742E-BE2A-4F00-B238-CB1C468977D1}" srcId="{1BC39165-1034-42BE-B11A-BAE4F2CD027B}" destId="{CEC6C82B-C6A6-46D4-9E57-D51267E1F7B6}" srcOrd="3" destOrd="0" parTransId="{65C44DB1-1B5E-425F-A341-49DFDCECF50A}" sibTransId="{601F28E6-2633-44AD-A9C7-78630E08918A}"/>
    <dgm:cxn modelId="{16B563F5-C97C-4F43-8FD5-CDD3230E1C87}" type="presOf" srcId="{6E7ECF73-A098-45D8-B542-3A4C9324B2C6}" destId="{6F779F94-7A98-469F-AF34-47FB6056EDC0}" srcOrd="0" destOrd="0" presId="urn:microsoft.com/office/officeart/2005/8/layout/matrix2"/>
    <dgm:cxn modelId="{8428B31C-0392-419B-A7AC-A6D44E981243}" type="presOf" srcId="{CEC6C82B-C6A6-46D4-9E57-D51267E1F7B6}" destId="{57225FF7-ED3D-47DC-9846-0A97BD0F2D0D}" srcOrd="0" destOrd="0" presId="urn:microsoft.com/office/officeart/2005/8/layout/matrix2"/>
    <dgm:cxn modelId="{99540FF9-983A-4D9B-83B1-78C29B709002}" type="presOf" srcId="{F67DD79F-938C-493E-9500-6F90F73C491A}" destId="{8F31CF24-7F28-447D-9643-347EAE108BBC}" srcOrd="0" destOrd="0" presId="urn:microsoft.com/office/officeart/2005/8/layout/matrix2"/>
    <dgm:cxn modelId="{363E860A-5FA2-49D4-BEA5-318E46D55E00}" srcId="{1BC39165-1034-42BE-B11A-BAE4F2CD027B}" destId="{53C57C3C-5F17-489B-B947-0D869AC2E78E}" srcOrd="2" destOrd="0" parTransId="{36C6193B-46A7-4E90-9D18-09380ABCCEFB}" sibTransId="{CCB17104-2F8B-4983-A755-59FB7C5E37DF}"/>
    <dgm:cxn modelId="{C80C19BD-8408-476D-8A34-491142B41EB2}" type="presParOf" srcId="{429D251E-279E-4227-84E4-E69BC7437C66}" destId="{4596D19F-3362-4E20-B5BF-F7EA2FDCDAB4}" srcOrd="0" destOrd="0" presId="urn:microsoft.com/office/officeart/2005/8/layout/matrix2"/>
    <dgm:cxn modelId="{686CB991-6051-4BD7-A28D-82692861BC22}" type="presParOf" srcId="{429D251E-279E-4227-84E4-E69BC7437C66}" destId="{8F31CF24-7F28-447D-9643-347EAE108BBC}" srcOrd="1" destOrd="0" presId="urn:microsoft.com/office/officeart/2005/8/layout/matrix2"/>
    <dgm:cxn modelId="{29695F53-3D43-48F9-ACFE-8710BCA88107}" type="presParOf" srcId="{429D251E-279E-4227-84E4-E69BC7437C66}" destId="{6F779F94-7A98-469F-AF34-47FB6056EDC0}" srcOrd="2" destOrd="0" presId="urn:microsoft.com/office/officeart/2005/8/layout/matrix2"/>
    <dgm:cxn modelId="{738CE506-BC52-42AF-A6F4-F51778169E8F}" type="presParOf" srcId="{429D251E-279E-4227-84E4-E69BC7437C66}" destId="{53AB918B-A234-44B7-9617-3895769ECAD3}" srcOrd="3" destOrd="0" presId="urn:microsoft.com/office/officeart/2005/8/layout/matrix2"/>
    <dgm:cxn modelId="{1ED9D311-B2A8-4992-BA93-254EB076EEF0}" type="presParOf" srcId="{429D251E-279E-4227-84E4-E69BC7437C66}" destId="{57225FF7-ED3D-47DC-9846-0A97BD0F2D0D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C39165-1034-42BE-B11A-BAE4F2CD027B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67DD79F-938C-493E-9500-6F90F73C491A}">
      <dgm:prSet phldrT="[Text]"/>
      <dgm:spPr/>
      <dgm:t>
        <a:bodyPr/>
        <a:lstStyle/>
        <a:p>
          <a:r>
            <a:rPr lang="en-GB" dirty="0" smtClean="0"/>
            <a:t>QUEM</a:t>
          </a:r>
          <a:endParaRPr lang="en-GB" dirty="0"/>
        </a:p>
      </dgm:t>
    </dgm:pt>
    <dgm:pt modelId="{009A71FC-36B4-4D65-BCC8-E38E8082A449}" type="parTrans" cxnId="{3A19C4F6-35CF-4328-BBD3-7A4D618A6ABD}">
      <dgm:prSet/>
      <dgm:spPr/>
      <dgm:t>
        <a:bodyPr/>
        <a:lstStyle/>
        <a:p>
          <a:endParaRPr lang="en-GB"/>
        </a:p>
      </dgm:t>
    </dgm:pt>
    <dgm:pt modelId="{6D0E3448-B0E5-4BB2-88CA-2012AA61D0CE}" type="sibTrans" cxnId="{3A19C4F6-35CF-4328-BBD3-7A4D618A6ABD}">
      <dgm:prSet/>
      <dgm:spPr/>
      <dgm:t>
        <a:bodyPr/>
        <a:lstStyle/>
        <a:p>
          <a:endParaRPr lang="en-GB"/>
        </a:p>
      </dgm:t>
    </dgm:pt>
    <dgm:pt modelId="{6E7ECF73-A098-45D8-B542-3A4C9324B2C6}">
      <dgm:prSet phldrT="[Text]"/>
      <dgm:spPr/>
      <dgm:t>
        <a:bodyPr/>
        <a:lstStyle/>
        <a:p>
          <a:r>
            <a:rPr lang="en-GB" dirty="0" smtClean="0"/>
            <a:t>QUANDO</a:t>
          </a:r>
          <a:endParaRPr lang="en-GB" dirty="0"/>
        </a:p>
      </dgm:t>
    </dgm:pt>
    <dgm:pt modelId="{4AB7C119-8822-451E-A584-A2BD39A2BBCC}" type="parTrans" cxnId="{450114F1-60EE-4A4A-A356-B51EE5B45081}">
      <dgm:prSet/>
      <dgm:spPr/>
      <dgm:t>
        <a:bodyPr/>
        <a:lstStyle/>
        <a:p>
          <a:endParaRPr lang="en-GB"/>
        </a:p>
      </dgm:t>
    </dgm:pt>
    <dgm:pt modelId="{6E893EA9-EDAA-4E9E-9839-A50958CD1B64}" type="sibTrans" cxnId="{450114F1-60EE-4A4A-A356-B51EE5B45081}">
      <dgm:prSet/>
      <dgm:spPr/>
      <dgm:t>
        <a:bodyPr/>
        <a:lstStyle/>
        <a:p>
          <a:endParaRPr lang="en-GB"/>
        </a:p>
      </dgm:t>
    </dgm:pt>
    <dgm:pt modelId="{53C57C3C-5F17-489B-B947-0D869AC2E78E}">
      <dgm:prSet phldrT="[Text]"/>
      <dgm:spPr/>
      <dgm:t>
        <a:bodyPr/>
        <a:lstStyle/>
        <a:p>
          <a:r>
            <a:rPr lang="en-GB" dirty="0" smtClean="0"/>
            <a:t>O QUE</a:t>
          </a:r>
          <a:endParaRPr lang="en-GB" dirty="0"/>
        </a:p>
      </dgm:t>
    </dgm:pt>
    <dgm:pt modelId="{36C6193B-46A7-4E90-9D18-09380ABCCEFB}" type="parTrans" cxnId="{363E860A-5FA2-49D4-BEA5-318E46D55E00}">
      <dgm:prSet/>
      <dgm:spPr/>
      <dgm:t>
        <a:bodyPr/>
        <a:lstStyle/>
        <a:p>
          <a:endParaRPr lang="en-GB"/>
        </a:p>
      </dgm:t>
    </dgm:pt>
    <dgm:pt modelId="{CCB17104-2F8B-4983-A755-59FB7C5E37DF}" type="sibTrans" cxnId="{363E860A-5FA2-49D4-BEA5-318E46D55E00}">
      <dgm:prSet/>
      <dgm:spPr/>
      <dgm:t>
        <a:bodyPr/>
        <a:lstStyle/>
        <a:p>
          <a:endParaRPr lang="en-GB"/>
        </a:p>
      </dgm:t>
    </dgm:pt>
    <dgm:pt modelId="{CEC6C82B-C6A6-46D4-9E57-D51267E1F7B6}">
      <dgm:prSet phldrT="[Text]"/>
      <dgm:spPr/>
      <dgm:t>
        <a:bodyPr/>
        <a:lstStyle/>
        <a:p>
          <a:r>
            <a:rPr lang="en-GB" dirty="0" smtClean="0"/>
            <a:t>COMO</a:t>
          </a:r>
          <a:endParaRPr lang="en-GB" dirty="0"/>
        </a:p>
      </dgm:t>
    </dgm:pt>
    <dgm:pt modelId="{65C44DB1-1B5E-425F-A341-49DFDCECF50A}" type="parTrans" cxnId="{7A03742E-BE2A-4F00-B238-CB1C468977D1}">
      <dgm:prSet/>
      <dgm:spPr/>
      <dgm:t>
        <a:bodyPr/>
        <a:lstStyle/>
        <a:p>
          <a:endParaRPr lang="en-GB"/>
        </a:p>
      </dgm:t>
    </dgm:pt>
    <dgm:pt modelId="{601F28E6-2633-44AD-A9C7-78630E08918A}" type="sibTrans" cxnId="{7A03742E-BE2A-4F00-B238-CB1C468977D1}">
      <dgm:prSet/>
      <dgm:spPr/>
      <dgm:t>
        <a:bodyPr/>
        <a:lstStyle/>
        <a:p>
          <a:endParaRPr lang="en-GB"/>
        </a:p>
      </dgm:t>
    </dgm:pt>
    <dgm:pt modelId="{429D251E-279E-4227-84E4-E69BC7437C66}" type="pres">
      <dgm:prSet presAssocID="{1BC39165-1034-42BE-B11A-BAE4F2CD027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596D19F-3362-4E20-B5BF-F7EA2FDCDAB4}" type="pres">
      <dgm:prSet presAssocID="{1BC39165-1034-42BE-B11A-BAE4F2CD027B}" presName="axisShape" presStyleLbl="bgShp" presStyleIdx="0" presStyleCnt="1"/>
      <dgm:spPr/>
    </dgm:pt>
    <dgm:pt modelId="{8F31CF24-7F28-447D-9643-347EAE108BBC}" type="pres">
      <dgm:prSet presAssocID="{1BC39165-1034-42BE-B11A-BAE4F2CD027B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779F94-7A98-469F-AF34-47FB6056EDC0}" type="pres">
      <dgm:prSet presAssocID="{1BC39165-1034-42BE-B11A-BAE4F2CD027B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AB918B-A234-44B7-9617-3895769ECAD3}" type="pres">
      <dgm:prSet presAssocID="{1BC39165-1034-42BE-B11A-BAE4F2CD027B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225FF7-ED3D-47DC-9846-0A97BD0F2D0D}" type="pres">
      <dgm:prSet presAssocID="{1BC39165-1034-42BE-B11A-BAE4F2CD027B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A19C4F6-35CF-4328-BBD3-7A4D618A6ABD}" srcId="{1BC39165-1034-42BE-B11A-BAE4F2CD027B}" destId="{F67DD79F-938C-493E-9500-6F90F73C491A}" srcOrd="0" destOrd="0" parTransId="{009A71FC-36B4-4D65-BCC8-E38E8082A449}" sibTransId="{6D0E3448-B0E5-4BB2-88CA-2012AA61D0CE}"/>
    <dgm:cxn modelId="{B47A76B7-1840-4482-A75A-EFD9A60FAD66}" type="presOf" srcId="{1BC39165-1034-42BE-B11A-BAE4F2CD027B}" destId="{429D251E-279E-4227-84E4-E69BC7437C66}" srcOrd="0" destOrd="0" presId="urn:microsoft.com/office/officeart/2005/8/layout/matrix2"/>
    <dgm:cxn modelId="{450114F1-60EE-4A4A-A356-B51EE5B45081}" srcId="{1BC39165-1034-42BE-B11A-BAE4F2CD027B}" destId="{6E7ECF73-A098-45D8-B542-3A4C9324B2C6}" srcOrd="1" destOrd="0" parTransId="{4AB7C119-8822-451E-A584-A2BD39A2BBCC}" sibTransId="{6E893EA9-EDAA-4E9E-9839-A50958CD1B64}"/>
    <dgm:cxn modelId="{7A03742E-BE2A-4F00-B238-CB1C468977D1}" srcId="{1BC39165-1034-42BE-B11A-BAE4F2CD027B}" destId="{CEC6C82B-C6A6-46D4-9E57-D51267E1F7B6}" srcOrd="3" destOrd="0" parTransId="{65C44DB1-1B5E-425F-A341-49DFDCECF50A}" sibTransId="{601F28E6-2633-44AD-A9C7-78630E08918A}"/>
    <dgm:cxn modelId="{2190361B-36F8-46C2-A91D-F29AD300B497}" type="presOf" srcId="{F67DD79F-938C-493E-9500-6F90F73C491A}" destId="{8F31CF24-7F28-447D-9643-347EAE108BBC}" srcOrd="0" destOrd="0" presId="urn:microsoft.com/office/officeart/2005/8/layout/matrix2"/>
    <dgm:cxn modelId="{D39CB703-83E4-4267-B293-E44597D5E528}" type="presOf" srcId="{6E7ECF73-A098-45D8-B542-3A4C9324B2C6}" destId="{6F779F94-7A98-469F-AF34-47FB6056EDC0}" srcOrd="0" destOrd="0" presId="urn:microsoft.com/office/officeart/2005/8/layout/matrix2"/>
    <dgm:cxn modelId="{76945CBF-37CA-4F2F-9E71-DDFA615FCD18}" type="presOf" srcId="{53C57C3C-5F17-489B-B947-0D869AC2E78E}" destId="{53AB918B-A234-44B7-9617-3895769ECAD3}" srcOrd="0" destOrd="0" presId="urn:microsoft.com/office/officeart/2005/8/layout/matrix2"/>
    <dgm:cxn modelId="{A067A628-0A3A-441B-8785-2A6618F65FEC}" type="presOf" srcId="{CEC6C82B-C6A6-46D4-9E57-D51267E1F7B6}" destId="{57225FF7-ED3D-47DC-9846-0A97BD0F2D0D}" srcOrd="0" destOrd="0" presId="urn:microsoft.com/office/officeart/2005/8/layout/matrix2"/>
    <dgm:cxn modelId="{363E860A-5FA2-49D4-BEA5-318E46D55E00}" srcId="{1BC39165-1034-42BE-B11A-BAE4F2CD027B}" destId="{53C57C3C-5F17-489B-B947-0D869AC2E78E}" srcOrd="2" destOrd="0" parTransId="{36C6193B-46A7-4E90-9D18-09380ABCCEFB}" sibTransId="{CCB17104-2F8B-4983-A755-59FB7C5E37DF}"/>
    <dgm:cxn modelId="{A5AEF116-2CE2-4DCB-92E5-7EC4A2739C2F}" type="presParOf" srcId="{429D251E-279E-4227-84E4-E69BC7437C66}" destId="{4596D19F-3362-4E20-B5BF-F7EA2FDCDAB4}" srcOrd="0" destOrd="0" presId="urn:microsoft.com/office/officeart/2005/8/layout/matrix2"/>
    <dgm:cxn modelId="{43828D43-A447-4ADC-B240-67F779C52287}" type="presParOf" srcId="{429D251E-279E-4227-84E4-E69BC7437C66}" destId="{8F31CF24-7F28-447D-9643-347EAE108BBC}" srcOrd="1" destOrd="0" presId="urn:microsoft.com/office/officeart/2005/8/layout/matrix2"/>
    <dgm:cxn modelId="{A26F2C96-B357-4F11-A9C7-6CE215AAFD9C}" type="presParOf" srcId="{429D251E-279E-4227-84E4-E69BC7437C66}" destId="{6F779F94-7A98-469F-AF34-47FB6056EDC0}" srcOrd="2" destOrd="0" presId="urn:microsoft.com/office/officeart/2005/8/layout/matrix2"/>
    <dgm:cxn modelId="{39181C96-2E83-41A2-B240-BB193F51A338}" type="presParOf" srcId="{429D251E-279E-4227-84E4-E69BC7437C66}" destId="{53AB918B-A234-44B7-9617-3895769ECAD3}" srcOrd="3" destOrd="0" presId="urn:microsoft.com/office/officeart/2005/8/layout/matrix2"/>
    <dgm:cxn modelId="{CE352178-E71D-4640-B0A1-3B206E320C7A}" type="presParOf" srcId="{429D251E-279E-4227-84E4-E69BC7437C66}" destId="{57225FF7-ED3D-47DC-9846-0A97BD0F2D0D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6D19F-3362-4E20-B5BF-F7EA2FDCDAB4}">
      <dsp:nvSpPr>
        <dsp:cNvPr id="0" name=""/>
        <dsp:cNvSpPr/>
      </dsp:nvSpPr>
      <dsp:spPr>
        <a:xfrm>
          <a:off x="229151" y="0"/>
          <a:ext cx="4942297" cy="494229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1CF24-7F28-447D-9643-347EAE108BBC}">
      <dsp:nvSpPr>
        <dsp:cNvPr id="0" name=""/>
        <dsp:cNvSpPr/>
      </dsp:nvSpPr>
      <dsp:spPr>
        <a:xfrm>
          <a:off x="550400" y="321249"/>
          <a:ext cx="1976918" cy="19769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QUEM</a:t>
          </a:r>
          <a:endParaRPr lang="en-GB" sz="2800" kern="1200" dirty="0"/>
        </a:p>
      </dsp:txBody>
      <dsp:txXfrm>
        <a:off x="646905" y="417754"/>
        <a:ext cx="1783908" cy="1783908"/>
      </dsp:txXfrm>
    </dsp:sp>
    <dsp:sp modelId="{6F779F94-7A98-469F-AF34-47FB6056EDC0}">
      <dsp:nvSpPr>
        <dsp:cNvPr id="0" name=""/>
        <dsp:cNvSpPr/>
      </dsp:nvSpPr>
      <dsp:spPr>
        <a:xfrm>
          <a:off x="2873280" y="321249"/>
          <a:ext cx="1976918" cy="19769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QUANDO</a:t>
          </a:r>
          <a:endParaRPr lang="en-GB" sz="2800" kern="1200" dirty="0"/>
        </a:p>
      </dsp:txBody>
      <dsp:txXfrm>
        <a:off x="2969785" y="417754"/>
        <a:ext cx="1783908" cy="1783908"/>
      </dsp:txXfrm>
    </dsp:sp>
    <dsp:sp modelId="{53AB918B-A234-44B7-9617-3895769ECAD3}">
      <dsp:nvSpPr>
        <dsp:cNvPr id="0" name=""/>
        <dsp:cNvSpPr/>
      </dsp:nvSpPr>
      <dsp:spPr>
        <a:xfrm>
          <a:off x="550400" y="2644128"/>
          <a:ext cx="1976918" cy="19769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O QUE</a:t>
          </a:r>
          <a:endParaRPr lang="en-GB" sz="2800" kern="1200" dirty="0"/>
        </a:p>
      </dsp:txBody>
      <dsp:txXfrm>
        <a:off x="646905" y="2740633"/>
        <a:ext cx="1783908" cy="1783908"/>
      </dsp:txXfrm>
    </dsp:sp>
    <dsp:sp modelId="{57225FF7-ED3D-47DC-9846-0A97BD0F2D0D}">
      <dsp:nvSpPr>
        <dsp:cNvPr id="0" name=""/>
        <dsp:cNvSpPr/>
      </dsp:nvSpPr>
      <dsp:spPr>
        <a:xfrm>
          <a:off x="2873280" y="2644128"/>
          <a:ext cx="1976918" cy="19769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COMO</a:t>
          </a:r>
          <a:endParaRPr lang="en-GB" sz="2800" kern="1200" dirty="0"/>
        </a:p>
      </dsp:txBody>
      <dsp:txXfrm>
        <a:off x="2969785" y="2740633"/>
        <a:ext cx="1783908" cy="17839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6D19F-3362-4E20-B5BF-F7EA2FDCDAB4}">
      <dsp:nvSpPr>
        <dsp:cNvPr id="0" name=""/>
        <dsp:cNvSpPr/>
      </dsp:nvSpPr>
      <dsp:spPr>
        <a:xfrm>
          <a:off x="229151" y="0"/>
          <a:ext cx="4942297" cy="494229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1CF24-7F28-447D-9643-347EAE108BBC}">
      <dsp:nvSpPr>
        <dsp:cNvPr id="0" name=""/>
        <dsp:cNvSpPr/>
      </dsp:nvSpPr>
      <dsp:spPr>
        <a:xfrm>
          <a:off x="550400" y="321249"/>
          <a:ext cx="1976918" cy="19769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QUEM</a:t>
          </a:r>
          <a:endParaRPr lang="en-GB" sz="2800" kern="1200" dirty="0"/>
        </a:p>
      </dsp:txBody>
      <dsp:txXfrm>
        <a:off x="646905" y="417754"/>
        <a:ext cx="1783908" cy="1783908"/>
      </dsp:txXfrm>
    </dsp:sp>
    <dsp:sp modelId="{6F779F94-7A98-469F-AF34-47FB6056EDC0}">
      <dsp:nvSpPr>
        <dsp:cNvPr id="0" name=""/>
        <dsp:cNvSpPr/>
      </dsp:nvSpPr>
      <dsp:spPr>
        <a:xfrm>
          <a:off x="2873280" y="321249"/>
          <a:ext cx="1976918" cy="19769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QUANDO</a:t>
          </a:r>
          <a:endParaRPr lang="en-GB" sz="2800" kern="1200" dirty="0"/>
        </a:p>
      </dsp:txBody>
      <dsp:txXfrm>
        <a:off x="2969785" y="417754"/>
        <a:ext cx="1783908" cy="1783908"/>
      </dsp:txXfrm>
    </dsp:sp>
    <dsp:sp modelId="{53AB918B-A234-44B7-9617-3895769ECAD3}">
      <dsp:nvSpPr>
        <dsp:cNvPr id="0" name=""/>
        <dsp:cNvSpPr/>
      </dsp:nvSpPr>
      <dsp:spPr>
        <a:xfrm>
          <a:off x="550400" y="2644128"/>
          <a:ext cx="1976918" cy="19769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O QUE</a:t>
          </a:r>
          <a:endParaRPr lang="en-GB" sz="2800" kern="1200" dirty="0"/>
        </a:p>
      </dsp:txBody>
      <dsp:txXfrm>
        <a:off x="646905" y="2740633"/>
        <a:ext cx="1783908" cy="1783908"/>
      </dsp:txXfrm>
    </dsp:sp>
    <dsp:sp modelId="{57225FF7-ED3D-47DC-9846-0A97BD0F2D0D}">
      <dsp:nvSpPr>
        <dsp:cNvPr id="0" name=""/>
        <dsp:cNvSpPr/>
      </dsp:nvSpPr>
      <dsp:spPr>
        <a:xfrm>
          <a:off x="2873280" y="2644128"/>
          <a:ext cx="1976918" cy="19769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COMO</a:t>
          </a:r>
          <a:endParaRPr lang="en-GB" sz="2800" kern="1200" dirty="0"/>
        </a:p>
      </dsp:txBody>
      <dsp:txXfrm>
        <a:off x="2969785" y="2740633"/>
        <a:ext cx="1783908" cy="1783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wrap="square" lIns="83110" tIns="41555" rIns="83110" bIns="41555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  <a:defRPr sz="11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wrap="square" lIns="83110" tIns="41555" rIns="83110" bIns="41555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  <a:defRPr sz="1100"/>
            </a:lvl1pPr>
          </a:lstStyle>
          <a:p>
            <a:fld id="{2B2E6421-C1BC-4B0C-852B-0D41210CF69C}" type="datetimeFigureOut">
              <a:rPr lang="pt-BR"/>
              <a:pPr/>
              <a:t>26/11/2010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wrap="square" lIns="83110" tIns="41555" rIns="83110" bIns="41555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  <a:defRPr sz="11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wrap="square" lIns="83110" tIns="41555" rIns="83110" bIns="41555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  <a:defRPr sz="1100"/>
            </a:lvl1pPr>
          </a:lstStyle>
          <a:p>
            <a:fld id="{2A3ED7BA-EEF9-4326-BD7D-0804A6F0D73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484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49313" y="754063"/>
            <a:ext cx="4960937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66750" y="4714875"/>
            <a:ext cx="5329238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657225" algn="l"/>
                <a:tab pos="1314450" algn="l"/>
                <a:tab pos="1973263" algn="l"/>
                <a:tab pos="2630488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770313" y="0"/>
            <a:ext cx="289083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657225" algn="l"/>
                <a:tab pos="1314450" algn="l"/>
                <a:tab pos="1973263" algn="l"/>
                <a:tab pos="2630488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429750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657225" algn="l"/>
                <a:tab pos="1314450" algn="l"/>
                <a:tab pos="1973263" algn="l"/>
                <a:tab pos="2630488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770313" y="9429750"/>
            <a:ext cx="289083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657225" algn="l"/>
                <a:tab pos="1314450" algn="l"/>
                <a:tab pos="1973263" algn="l"/>
                <a:tab pos="2630488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8E87AFC9-55C7-40B8-B1E4-4D57F9CF6AF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1268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3397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12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26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9429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394518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933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14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488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641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958561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94948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:\Elaine\Palestras_2\Palestra Conrado Alamys_Valência_Nov10\Fundo\Fundo Palestra Conrado_Alamys_Valencia_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2pPr>
      <a:lvl3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3pPr>
      <a:lvl4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4pPr>
      <a:lvl5pPr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5pPr>
      <a:lvl6pPr marL="457200"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6pPr>
      <a:lvl7pPr marL="914400"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7pPr>
      <a:lvl8pPr marL="1371600"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8pPr>
      <a:lvl9pPr marL="1828800" algn="ctr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9pPr>
    </p:titleStyle>
    <p:bodyStyle>
      <a:lvl1pPr marL="377825" indent="-377825" algn="l" defTabSz="100806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9150" indent="-315913" algn="l" defTabSz="1008063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60475" indent="-252413" algn="l" defTabSz="10080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63713" indent="-252413" algn="l" defTabSz="100806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68538" indent="-252413" algn="l" defTabSz="10080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25738" indent="-252413" algn="l" defTabSz="10080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182938" indent="-252413" algn="l" defTabSz="10080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40138" indent="-252413" algn="l" defTabSz="10080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097338" indent="-252413" algn="l" defTabSz="10080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emf"/><Relationship Id="rId7" Type="http://schemas.openxmlformats.org/officeDocument/2006/relationships/image" Target="../media/image16.jpeg"/><Relationship Id="rId12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jpeg"/><Relationship Id="rId10" Type="http://schemas.openxmlformats.org/officeDocument/2006/relationships/image" Target="../media/image24.png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Elaine\Palestras_2\Palestra Conrado Alamys_Valência_Nov10\Fundo\Fundo Palestra Conrado_Alamys_Valencia_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0" y="506413"/>
            <a:ext cx="100806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 sz="1600" b="1">
                <a:solidFill>
                  <a:srgbClr val="4D4D4D"/>
                </a:solidFill>
                <a:latin typeface="Verdana" pitchFamily="34" charset="0"/>
              </a:rPr>
              <a:t>CASO 2 – INTERRUPÇÃO COM PEQUENO IMPACTO NA REDE</a:t>
            </a:r>
          </a:p>
        </p:txBody>
      </p:sp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1306513" y="1162050"/>
            <a:ext cx="8208962" cy="256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marL="5715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lvl="2" indent="0" eaLnBrk="1">
              <a:spcAft>
                <a:spcPts val="600"/>
              </a:spcAft>
              <a:buClr>
                <a:srgbClr val="FF0000"/>
              </a:buClr>
              <a:buFont typeface="Times New Roman" pitchFamily="18" charset="0"/>
              <a:buNone/>
            </a:pPr>
            <a:r>
              <a:rPr lang="pt-BR" sz="2200" b="1" dirty="0">
                <a:latin typeface="Verdana" pitchFamily="34" charset="0"/>
              </a:rPr>
              <a:t>Comunicação</a:t>
            </a:r>
            <a:r>
              <a:rPr lang="pt-BR" sz="2200" b="1" dirty="0"/>
              <a:t> </a:t>
            </a:r>
            <a:r>
              <a:rPr lang="pt-BR" sz="2200" b="1" dirty="0" smtClean="0">
                <a:latin typeface="Verdana" pitchFamily="34" charset="0"/>
              </a:rPr>
              <a:t>controlada</a:t>
            </a:r>
            <a:endParaRPr lang="pt-BR" sz="2200" b="1" dirty="0">
              <a:latin typeface="Verdana" pitchFamily="34" charset="0"/>
            </a:endParaRPr>
          </a:p>
          <a:p>
            <a:pPr marL="357188" lvl="2" indent="-300038" eaLnBrk="1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pt-BR" dirty="0"/>
              <a:t>Orientação ao público diretamente envolvido através de mensagens de audição pública nos trens e nas </a:t>
            </a:r>
            <a:r>
              <a:rPr lang="pt-BR" dirty="0" smtClean="0"/>
              <a:t>estações</a:t>
            </a:r>
          </a:p>
          <a:p>
            <a:pPr marL="357188" lvl="2" indent="-300038" eaLnBrk="1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pt-BR" dirty="0" smtClean="0"/>
              <a:t>Informações </a:t>
            </a:r>
            <a:r>
              <a:rPr lang="pt-BR" dirty="0"/>
              <a:t>à comunidade através dos canais de </a:t>
            </a:r>
            <a:r>
              <a:rPr lang="pt-BR" dirty="0" smtClean="0"/>
              <a:t>relacionamento</a:t>
            </a:r>
            <a:endParaRPr lang="pt-BR" dirty="0"/>
          </a:p>
          <a:p>
            <a:pPr lvl="2" indent="0" eaLnBrk="1">
              <a:spcAft>
                <a:spcPts val="600"/>
              </a:spcAft>
              <a:buClr>
                <a:srgbClr val="FF0000"/>
              </a:buClr>
              <a:buFontTx/>
              <a:buChar char="•"/>
            </a:pPr>
            <a:endParaRPr lang="pt-BR" sz="2000" dirty="0"/>
          </a:p>
          <a:p>
            <a:pPr lvl="2" indent="0" eaLnBrk="1">
              <a:spcAft>
                <a:spcPts val="600"/>
              </a:spcAft>
              <a:buClr>
                <a:srgbClr val="FF0000"/>
              </a:buClr>
              <a:buFont typeface="Times New Roman" pitchFamily="18" charset="0"/>
              <a:buNone/>
            </a:pPr>
            <a:r>
              <a:rPr lang="pt-BR" sz="2200" b="1" dirty="0"/>
              <a:t>Comunicação </a:t>
            </a:r>
            <a:r>
              <a:rPr lang="pt-BR" sz="2200" b="1" dirty="0" smtClean="0"/>
              <a:t>não controlada</a:t>
            </a:r>
            <a:endParaRPr lang="pt-BR" sz="2200" b="1" dirty="0"/>
          </a:p>
          <a:p>
            <a:pPr marL="357188" lvl="2" indent="-300038" eaLnBrk="1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pt-BR" dirty="0" smtClean="0"/>
              <a:t>Rede social</a:t>
            </a:r>
            <a:endParaRPr lang="pt-BR" dirty="0"/>
          </a:p>
        </p:txBody>
      </p:sp>
      <p:sp>
        <p:nvSpPr>
          <p:cNvPr id="13316" name="Seta para baixo 4"/>
          <p:cNvSpPr>
            <a:spLocks noChangeArrowheads="1"/>
          </p:cNvSpPr>
          <p:nvPr/>
        </p:nvSpPr>
        <p:spPr bwMode="auto">
          <a:xfrm>
            <a:off x="4583113" y="4106874"/>
            <a:ext cx="1655762" cy="121813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endParaRPr lang="pt-BR"/>
          </a:p>
        </p:txBody>
      </p:sp>
      <p:sp>
        <p:nvSpPr>
          <p:cNvPr id="6" name="Retângulo 5"/>
          <p:cNvSpPr/>
          <p:nvPr/>
        </p:nvSpPr>
        <p:spPr bwMode="auto">
          <a:xfrm>
            <a:off x="1378744" y="5652045"/>
            <a:ext cx="8064500" cy="11525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just" hangingPunct="0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 sz="1700" b="1" dirty="0">
                <a:solidFill>
                  <a:srgbClr val="262699"/>
                </a:solidFill>
                <a:latin typeface="Verdana" pitchFamily="34" charset="0"/>
              </a:rPr>
              <a:t>Uma interrupção que cause pequeno impacto na operação da rede metroviária pode ser </a:t>
            </a:r>
            <a:r>
              <a:rPr lang="pt-BR" sz="1700" b="1" dirty="0" smtClean="0">
                <a:solidFill>
                  <a:srgbClr val="262699"/>
                </a:solidFill>
                <a:latin typeface="Verdana" pitchFamily="34" charset="0"/>
              </a:rPr>
              <a:t>tratada </a:t>
            </a:r>
            <a:r>
              <a:rPr lang="pt-BR" sz="1700" b="1" dirty="0">
                <a:solidFill>
                  <a:srgbClr val="262699"/>
                </a:solidFill>
                <a:latin typeface="Verdana" pitchFamily="34" charset="0"/>
              </a:rPr>
              <a:t>pela comunidade e pela mídia da mesma forma que as interrupções de grande impacto.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 txBox="1">
            <a:spLocks noChangeArrowheads="1"/>
          </p:cNvSpPr>
          <p:nvPr/>
        </p:nvSpPr>
        <p:spPr bwMode="auto">
          <a:xfrm>
            <a:off x="1247775" y="1387475"/>
            <a:ext cx="8185025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31800" indent="-3238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>
              <a:lnSpc>
                <a:spcPct val="101000"/>
              </a:lnSpc>
              <a:spcAft>
                <a:spcPts val="1425"/>
              </a:spcAft>
              <a:buClr>
                <a:srgbClr val="000000"/>
              </a:buClr>
              <a:buFont typeface="Times New Roman" pitchFamily="18" charset="0"/>
              <a:buNone/>
            </a:pPr>
            <a:r>
              <a:rPr lang="pt-BR" sz="2200" b="1" dirty="0">
                <a:solidFill>
                  <a:srgbClr val="008000"/>
                </a:solidFill>
                <a:latin typeface="Verdana" pitchFamily="34" charset="0"/>
              </a:rPr>
              <a:t>Interrupções programadas</a:t>
            </a:r>
          </a:p>
          <a:p>
            <a:pPr eaLnBrk="1">
              <a:lnSpc>
                <a:spcPct val="101000"/>
              </a:lnSpc>
              <a:spcAft>
                <a:spcPts val="1425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pt-BR" dirty="0">
                <a:solidFill>
                  <a:srgbClr val="000000"/>
                </a:solidFill>
                <a:latin typeface="Verdana" pitchFamily="34" charset="0"/>
              </a:rPr>
              <a:t>Eventos com grande impacto na demanda, concentrados por local ou faixa horária. Ex.: jogos de futebol, </a:t>
            </a:r>
            <a:r>
              <a:rPr lang="pt-BR" dirty="0" err="1">
                <a:solidFill>
                  <a:srgbClr val="000000"/>
                </a:solidFill>
                <a:latin typeface="Verdana" pitchFamily="34" charset="0"/>
              </a:rPr>
              <a:t>reveillon</a:t>
            </a:r>
            <a:r>
              <a:rPr lang="pt-BR" dirty="0">
                <a:solidFill>
                  <a:srgbClr val="000000"/>
                </a:solidFill>
                <a:latin typeface="Verdana" pitchFamily="34" charset="0"/>
              </a:rPr>
              <a:t>, parada GBLT, virada cultural</a:t>
            </a:r>
          </a:p>
          <a:p>
            <a:pPr eaLnBrk="1">
              <a:lnSpc>
                <a:spcPct val="101000"/>
              </a:lnSpc>
              <a:spcAft>
                <a:spcPts val="1425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pt-BR" dirty="0">
                <a:solidFill>
                  <a:srgbClr val="000000"/>
                </a:solidFill>
                <a:latin typeface="Verdana" pitchFamily="34" charset="0"/>
              </a:rPr>
              <a:t>Interrupção ou suspensão do serviço em trechos ou estações visando manutenção ou atividades voltadas à modernização</a:t>
            </a:r>
          </a:p>
          <a:p>
            <a:pPr eaLnBrk="1">
              <a:lnSpc>
                <a:spcPct val="101000"/>
              </a:lnSpc>
              <a:spcAft>
                <a:spcPts val="1425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pt-BR" dirty="0">
                <a:solidFill>
                  <a:srgbClr val="000000"/>
                </a:solidFill>
                <a:latin typeface="Verdana" pitchFamily="34" charset="0"/>
              </a:rPr>
              <a:t>Indisponibilidade de trens</a:t>
            </a:r>
          </a:p>
        </p:txBody>
      </p:sp>
      <p:sp>
        <p:nvSpPr>
          <p:cNvPr id="15366" name="Text Box 3"/>
          <p:cNvSpPr txBox="1">
            <a:spLocks noChangeArrowheads="1"/>
          </p:cNvSpPr>
          <p:nvPr/>
        </p:nvSpPr>
        <p:spPr bwMode="auto">
          <a:xfrm>
            <a:off x="0" y="506413"/>
            <a:ext cx="100806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 sz="1600" b="1">
                <a:solidFill>
                  <a:srgbClr val="4D4D4D"/>
                </a:solidFill>
                <a:latin typeface="Verdana" pitchFamily="34" charset="0"/>
              </a:rPr>
              <a:t>COMUNICAÇÃO EM SITUAÇÃO DE INTERRUPÇÃO</a:t>
            </a:r>
          </a:p>
        </p:txBody>
      </p:sp>
      <p:grpSp>
        <p:nvGrpSpPr>
          <p:cNvPr id="11" name="Grupo 17"/>
          <p:cNvGrpSpPr>
            <a:grpSpLocks/>
          </p:cNvGrpSpPr>
          <p:nvPr/>
        </p:nvGrpSpPr>
        <p:grpSpPr bwMode="auto">
          <a:xfrm>
            <a:off x="1367904" y="5003973"/>
            <a:ext cx="7683698" cy="1822450"/>
            <a:chOff x="767026" y="5364013"/>
            <a:chExt cx="3744416" cy="1822261"/>
          </a:xfrm>
        </p:grpSpPr>
        <p:sp>
          <p:nvSpPr>
            <p:cNvPr id="12" name="Retângulo de cantos arredondados 11"/>
            <p:cNvSpPr/>
            <p:nvPr/>
          </p:nvSpPr>
          <p:spPr bwMode="auto">
            <a:xfrm>
              <a:off x="767026" y="5364013"/>
              <a:ext cx="3744416" cy="1822261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 sz="2200">
                <a:latin typeface="Verdana" pitchFamily="34" charset="0"/>
              </a:endParaRPr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975590" y="5401045"/>
              <a:ext cx="3319828" cy="1763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cs typeface="Lucida Sans Unicode" pitchFamily="34" charset="0"/>
                </a:defRPr>
              </a:lvl1pPr>
              <a:lvl2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cs typeface="Lucida Sans Unicode" pitchFamily="34" charset="0"/>
                </a:defRPr>
              </a:lvl2pPr>
              <a:lvl3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cs typeface="Lucida Sans Unicode" pitchFamily="34" charset="0"/>
                </a:defRPr>
              </a:lvl3pPr>
              <a:lvl4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cs typeface="Lucida Sans Unicode" pitchFamily="34" charset="0"/>
                </a:defRPr>
              </a:lvl4pPr>
              <a:lvl5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cs typeface="Lucida Sans Unicode" pitchFamily="34" charset="0"/>
                </a:defRPr>
              </a:lvl9pPr>
            </a:lstStyle>
            <a:p>
              <a:pPr algn="just" eaLnBrk="1">
                <a:lnSpc>
                  <a:spcPct val="101000"/>
                </a:lnSpc>
                <a:spcAft>
                  <a:spcPts val="1425"/>
                </a:spcAft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pt-BR" sz="2200" b="1" dirty="0">
                  <a:solidFill>
                    <a:srgbClr val="FFFFFF"/>
                  </a:solidFill>
                  <a:latin typeface="Verdana" pitchFamily="34" charset="0"/>
                </a:rPr>
                <a:t>A estratégia de comunicação pode ser planejada, detalhada e veiculada com antecedência, de forma preventiva, mitigando eventuais efeitos.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7"/>
          <p:cNvGrpSpPr>
            <a:grpSpLocks/>
          </p:cNvGrpSpPr>
          <p:nvPr/>
        </p:nvGrpSpPr>
        <p:grpSpPr bwMode="auto">
          <a:xfrm>
            <a:off x="1583928" y="2699717"/>
            <a:ext cx="7683698" cy="2376264"/>
            <a:chOff x="767026" y="5364013"/>
            <a:chExt cx="3744416" cy="1822261"/>
          </a:xfrm>
        </p:grpSpPr>
        <p:sp>
          <p:nvSpPr>
            <p:cNvPr id="13" name="Retângulo de cantos arredondados 12"/>
            <p:cNvSpPr/>
            <p:nvPr/>
          </p:nvSpPr>
          <p:spPr bwMode="auto">
            <a:xfrm>
              <a:off x="767026" y="5364013"/>
              <a:ext cx="3744416" cy="1822261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 sz="22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975590" y="5401045"/>
              <a:ext cx="3319828" cy="1763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cs typeface="Lucida Sans Unicode" pitchFamily="34" charset="0"/>
                </a:defRPr>
              </a:lvl1pPr>
              <a:lvl2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cs typeface="Lucida Sans Unicode" pitchFamily="34" charset="0"/>
                </a:defRPr>
              </a:lvl2pPr>
              <a:lvl3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cs typeface="Lucida Sans Unicode" pitchFamily="34" charset="0"/>
                </a:defRPr>
              </a:lvl3pPr>
              <a:lvl4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cs typeface="Lucida Sans Unicode" pitchFamily="34" charset="0"/>
                </a:defRPr>
              </a:lvl4pPr>
              <a:lvl5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cs typeface="Lucida Sans Unicode" pitchFamily="34" charset="0"/>
                </a:defRPr>
              </a:lvl9pPr>
            </a:lstStyle>
            <a:p>
              <a:pPr algn="ctr" eaLnBrk="1">
                <a:lnSpc>
                  <a:spcPct val="101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pt-BR" sz="2400" b="1" dirty="0" smtClean="0">
                  <a:solidFill>
                    <a:schemeClr val="bg1"/>
                  </a:solidFill>
                  <a:latin typeface="Verdana" pitchFamily="34" charset="0"/>
                </a:rPr>
                <a:t>a mensagem correta, </a:t>
              </a:r>
            </a:p>
            <a:p>
              <a:pPr algn="ctr" eaLnBrk="1">
                <a:lnSpc>
                  <a:spcPct val="101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pt-BR" sz="2400" b="1" dirty="0" smtClean="0">
                  <a:solidFill>
                    <a:schemeClr val="bg1"/>
                  </a:solidFill>
                  <a:latin typeface="Verdana" pitchFamily="34" charset="0"/>
                </a:rPr>
                <a:t>para todas as pessoas, </a:t>
              </a:r>
            </a:p>
            <a:p>
              <a:pPr algn="ctr" eaLnBrk="1">
                <a:lnSpc>
                  <a:spcPct val="101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pt-BR" sz="2400" b="1" dirty="0" smtClean="0">
                  <a:solidFill>
                    <a:schemeClr val="bg1"/>
                  </a:solidFill>
                  <a:latin typeface="Verdana" pitchFamily="34" charset="0"/>
                </a:rPr>
                <a:t>com antecedência</a:t>
              </a:r>
              <a:endParaRPr lang="pt-BR" sz="24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0" y="506413"/>
            <a:ext cx="100806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 sz="1600" b="1" dirty="0">
                <a:solidFill>
                  <a:srgbClr val="4D4D4D"/>
                </a:solidFill>
                <a:latin typeface="Verdana" pitchFamily="34" charset="0"/>
              </a:rPr>
              <a:t>IMPACTO DA COMUNICAÇÃO – INTERRUPÇÃO PROGRAMADA</a:t>
            </a:r>
          </a:p>
        </p:txBody>
      </p:sp>
    </p:spTree>
    <p:extLst>
      <p:ext uri="{BB962C8B-B14F-4D97-AF65-F5344CB8AC3E}">
        <p14:creationId xmlns:p14="http://schemas.microsoft.com/office/powerpoint/2010/main" val="81932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tângulo 4"/>
          <p:cNvSpPr>
            <a:spLocks noChangeArrowheads="1"/>
          </p:cNvSpPr>
          <p:nvPr/>
        </p:nvSpPr>
        <p:spPr bwMode="auto">
          <a:xfrm>
            <a:off x="2076450" y="1371600"/>
            <a:ext cx="6626225" cy="5543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endParaRPr lang="pt-BR"/>
          </a:p>
        </p:txBody>
      </p:sp>
      <p:graphicFrame>
        <p:nvGraphicFramePr>
          <p:cNvPr id="2" name="Diagram 4"/>
          <p:cNvGraphicFramePr/>
          <p:nvPr/>
        </p:nvGraphicFramePr>
        <p:xfrm>
          <a:off x="2693024" y="1660772"/>
          <a:ext cx="5400600" cy="4942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0" y="506413"/>
            <a:ext cx="100806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 sz="1600" b="1" dirty="0" smtClean="0">
                <a:solidFill>
                  <a:srgbClr val="4D4D4D"/>
                </a:solidFill>
                <a:latin typeface="Verdana" pitchFamily="34" charset="0"/>
              </a:rPr>
              <a:t>DISSEMINAÇÃO </a:t>
            </a:r>
            <a:r>
              <a:rPr lang="pt-BR" sz="1600" b="1" dirty="0">
                <a:solidFill>
                  <a:srgbClr val="4D4D4D"/>
                </a:solidFill>
                <a:latin typeface="Verdana" pitchFamily="34" charset="0"/>
              </a:rPr>
              <a:t>DA </a:t>
            </a:r>
            <a:r>
              <a:rPr lang="pt-BR" sz="1600" b="1" dirty="0" smtClean="0">
                <a:solidFill>
                  <a:srgbClr val="4D4D4D"/>
                </a:solidFill>
                <a:latin typeface="Verdana" pitchFamily="34" charset="0"/>
              </a:rPr>
              <a:t>INFORMAÇÃO – INTERRUPÇÃO </a:t>
            </a:r>
            <a:r>
              <a:rPr lang="pt-BR" sz="1600" b="1" dirty="0" smtClean="0">
                <a:solidFill>
                  <a:srgbClr val="4D4D4D"/>
                </a:solidFill>
                <a:latin typeface="Verdana" pitchFamily="34" charset="0"/>
              </a:rPr>
              <a:t>PROGRAMADA</a:t>
            </a:r>
            <a:endParaRPr lang="pt-BR" sz="1600" b="1" dirty="0">
              <a:solidFill>
                <a:srgbClr val="4D4D4D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04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2"/>
          <p:cNvGrpSpPr>
            <a:grpSpLocks noRot="1"/>
          </p:cNvGrpSpPr>
          <p:nvPr/>
        </p:nvGrpSpPr>
        <p:grpSpPr bwMode="auto">
          <a:xfrm>
            <a:off x="801688" y="1187549"/>
            <a:ext cx="9131300" cy="5965825"/>
            <a:chOff x="217" y="749"/>
            <a:chExt cx="5934" cy="3877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217" y="749"/>
              <a:ext cx="1469" cy="391"/>
            </a:xfrm>
            <a:prstGeom prst="rect">
              <a:avLst/>
            </a:prstGeom>
            <a:solidFill>
              <a:srgbClr val="CC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tIns="15876" anchor="ctr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>
                  <a:solidFill>
                    <a:srgbClr val="000000"/>
                  </a:solidFill>
                </a:rPr>
                <a:t>Pessoas impactadas</a:t>
              </a: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686" y="749"/>
              <a:ext cx="3470" cy="391"/>
            </a:xfrm>
            <a:prstGeom prst="rect">
              <a:avLst/>
            </a:prstGeom>
            <a:solidFill>
              <a:srgbClr val="CC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tIns="15876" anchor="ctr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dirty="0">
                  <a:solidFill>
                    <a:srgbClr val="000000"/>
                  </a:solidFill>
                </a:rPr>
                <a:t>Comunicação </a:t>
              </a:r>
              <a:r>
                <a:rPr lang="pt-BR" dirty="0" smtClean="0">
                  <a:solidFill>
                    <a:srgbClr val="000000"/>
                  </a:solidFill>
                </a:rPr>
                <a:t>controlada </a:t>
              </a:r>
              <a:endParaRPr lang="pt-BR" dirty="0">
                <a:solidFill>
                  <a:srgbClr val="000000"/>
                </a:solidFill>
              </a:endParaRPr>
            </a:p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dirty="0">
                  <a:solidFill>
                    <a:srgbClr val="000000"/>
                  </a:solidFill>
                </a:rPr>
                <a:t>dirigida aos passageiros, cidadãos e mídia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5158" y="749"/>
              <a:ext cx="993" cy="391"/>
            </a:xfrm>
            <a:prstGeom prst="rect">
              <a:avLst/>
            </a:prstGeom>
            <a:solidFill>
              <a:srgbClr val="CC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tIns="15876" anchor="ctr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sz="1700" dirty="0" smtClean="0">
                  <a:solidFill>
                    <a:srgbClr val="000000"/>
                  </a:solidFill>
                </a:rPr>
                <a:t>Comunicação</a:t>
              </a:r>
            </a:p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sz="1700" dirty="0" smtClean="0">
                  <a:solidFill>
                    <a:srgbClr val="000000"/>
                  </a:solidFill>
                </a:rPr>
                <a:t>não controlada</a:t>
              </a:r>
              <a:endParaRPr lang="pt-BR" sz="1700" dirty="0">
                <a:solidFill>
                  <a:srgbClr val="000000"/>
                </a:solidFill>
              </a:endParaRPr>
            </a:p>
          </p:txBody>
        </p:sp>
        <p:sp>
          <p:nvSpPr>
            <p:cNvPr id="16395" name="Rectangle 6"/>
            <p:cNvSpPr>
              <a:spLocks noChangeArrowheads="1"/>
            </p:cNvSpPr>
            <p:nvPr/>
          </p:nvSpPr>
          <p:spPr bwMode="auto">
            <a:xfrm>
              <a:off x="217" y="1140"/>
              <a:ext cx="505" cy="12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>
                <a:latin typeface="Verdana" pitchFamily="34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723" y="1140"/>
              <a:ext cx="965" cy="602"/>
            </a:xfrm>
            <a:prstGeom prst="rect">
              <a:avLst/>
            </a:prstGeom>
            <a:solidFill>
              <a:srgbClr val="33A3A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tIns="15876" anchor="ctr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>
                  <a:solidFill>
                    <a:srgbClr val="000000"/>
                  </a:solidFill>
                </a:rPr>
                <a:t>fora da rede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686" y="1140"/>
              <a:ext cx="3470" cy="602"/>
            </a:xfrm>
            <a:prstGeom prst="rect">
              <a:avLst/>
            </a:prstGeom>
            <a:solidFill>
              <a:srgbClr val="CC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tIns="13230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sz="1500">
                  <a:solidFill>
                    <a:srgbClr val="000000"/>
                  </a:solidFill>
                </a:rPr>
                <a:t>Mensagens em rádio, TV, jornais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723" y="1742"/>
              <a:ext cx="965" cy="60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36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pt-BR"/>
                <a:t>antes da </a:t>
              </a:r>
            </a:p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pt-BR"/>
                <a:t>viagem </a:t>
              </a:r>
            </a:p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pt-BR"/>
                <a:t>(área livre)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686" y="1742"/>
              <a:ext cx="3470" cy="604"/>
            </a:xfrm>
            <a:prstGeom prst="rect">
              <a:avLst/>
            </a:prstGeom>
            <a:solidFill>
              <a:srgbClr val="CC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tIns="13230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sz="1500">
                  <a:solidFill>
                    <a:srgbClr val="000000"/>
                  </a:solidFill>
                </a:rPr>
                <a:t>Mensagens de audição pública, cartazes e painéis eletrônicos </a:t>
              </a:r>
            </a:p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sz="1500">
                  <a:solidFill>
                    <a:srgbClr val="000000"/>
                  </a:solidFill>
                </a:rPr>
                <a:t>nas estações</a:t>
              </a:r>
            </a:p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sz="1500">
                  <a:solidFill>
                    <a:srgbClr val="000000"/>
                  </a:solidFill>
                </a:rPr>
                <a:t>Central de Informações e Balcões de Informações</a:t>
              </a:r>
            </a:p>
          </p:txBody>
        </p:sp>
        <p:sp>
          <p:nvSpPr>
            <p:cNvPr id="16402" name="Rectangle 13"/>
            <p:cNvSpPr>
              <a:spLocks noChangeArrowheads="1"/>
            </p:cNvSpPr>
            <p:nvPr/>
          </p:nvSpPr>
          <p:spPr bwMode="auto">
            <a:xfrm>
              <a:off x="217" y="2346"/>
              <a:ext cx="4939" cy="225"/>
            </a:xfrm>
            <a:prstGeom prst="rect">
              <a:avLst/>
            </a:prstGeom>
            <a:solidFill>
              <a:srgbClr val="9999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>
                <a:latin typeface="Verdana" pitchFamily="34" charset="0"/>
              </a:endParaRPr>
            </a:p>
          </p:txBody>
        </p:sp>
        <p:sp>
          <p:nvSpPr>
            <p:cNvPr id="16403" name="Rectangle 14"/>
            <p:cNvSpPr>
              <a:spLocks noChangeArrowheads="1"/>
            </p:cNvSpPr>
            <p:nvPr/>
          </p:nvSpPr>
          <p:spPr bwMode="auto">
            <a:xfrm>
              <a:off x="217" y="2571"/>
              <a:ext cx="505" cy="2054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tIns="15876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pt-BR">
                <a:solidFill>
                  <a:srgbClr val="FFFFFF"/>
                </a:solidFill>
                <a:latin typeface="Verdana" pitchFamily="34" charset="0"/>
              </a:endParaRPr>
            </a:p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pt-BR">
                <a:solidFill>
                  <a:srgbClr val="FFFFFF"/>
                </a:solidFill>
                <a:latin typeface="Verdana" pitchFamily="34" charset="0"/>
              </a:endParaRPr>
            </a:p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pt-BR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723" y="2571"/>
              <a:ext cx="965" cy="605"/>
            </a:xfrm>
            <a:prstGeom prst="rect">
              <a:avLst/>
            </a:prstGeom>
            <a:solidFill>
              <a:srgbClr val="DB9D0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tIns="15876" anchor="ctr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>
                  <a:solidFill>
                    <a:srgbClr val="000000"/>
                  </a:solidFill>
                </a:rPr>
                <a:t>na estação </a:t>
              </a:r>
            </a:p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>
                  <a:solidFill>
                    <a:srgbClr val="000000"/>
                  </a:solidFill>
                </a:rPr>
                <a:t>ou no trem</a:t>
              </a:r>
            </a:p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>
                  <a:solidFill>
                    <a:srgbClr val="000000"/>
                  </a:solidFill>
                </a:rPr>
                <a:t>(área paga)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686" y="2571"/>
              <a:ext cx="3470" cy="605"/>
            </a:xfrm>
            <a:prstGeom prst="rect">
              <a:avLst/>
            </a:prstGeom>
            <a:solidFill>
              <a:srgbClr val="CC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tIns="13230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sz="1500">
                  <a:solidFill>
                    <a:srgbClr val="000000"/>
                  </a:solidFill>
                </a:rPr>
                <a:t>Mensagens de audição pública - estação ou trem envolvido</a:t>
              </a:r>
            </a:p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sz="1500">
                  <a:solidFill>
                    <a:srgbClr val="000000"/>
                  </a:solidFill>
                </a:rPr>
                <a:t>Mensagens visuais (cartazes, </a:t>
              </a:r>
              <a:r>
                <a:rPr lang="pt-BR" sz="1500" i="1">
                  <a:solidFill>
                    <a:srgbClr val="000000"/>
                  </a:solidFill>
                </a:rPr>
                <a:t>banners, </a:t>
              </a:r>
              <a:r>
                <a:rPr lang="pt-BR" sz="1500">
                  <a:solidFill>
                    <a:srgbClr val="000000"/>
                  </a:solidFill>
                </a:rPr>
                <a:t>painéis eletrônicos) </a:t>
              </a:r>
            </a:p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sz="1500">
                  <a:solidFill>
                    <a:srgbClr val="000000"/>
                  </a:solidFill>
                </a:rPr>
                <a:t>na estação ou no trem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723" y="3174"/>
              <a:ext cx="965" cy="724"/>
            </a:xfrm>
            <a:prstGeom prst="rect">
              <a:avLst/>
            </a:prstGeom>
            <a:solidFill>
              <a:srgbClr val="F26A1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tIns="15876" anchor="ctr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>
                  <a:solidFill>
                    <a:srgbClr val="000000"/>
                  </a:solidFill>
                </a:rPr>
                <a:t>na linha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1686" y="3174"/>
              <a:ext cx="3470" cy="724"/>
            </a:xfrm>
            <a:prstGeom prst="rect">
              <a:avLst/>
            </a:prstGeom>
            <a:solidFill>
              <a:srgbClr val="CC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tIns="13230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sz="1500">
                  <a:solidFill>
                    <a:srgbClr val="000000"/>
                  </a:solidFill>
                </a:rPr>
                <a:t>Mensagens de audição pública - todas as estações e trens</a:t>
              </a:r>
            </a:p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sz="1500">
                  <a:solidFill>
                    <a:srgbClr val="000000"/>
                  </a:solidFill>
                </a:rPr>
                <a:t>Mensagens visuais (cartazes, banners e painéis eletrônicos) </a:t>
              </a:r>
            </a:p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sz="1500">
                  <a:solidFill>
                    <a:srgbClr val="000000"/>
                  </a:solidFill>
                </a:rPr>
                <a:t>em todas as estações e trens</a:t>
              </a:r>
            </a:p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sz="1500">
                  <a:solidFill>
                    <a:srgbClr val="000000"/>
                  </a:solidFill>
                </a:rPr>
                <a:t>Central de Informações / Balcão de Informações</a:t>
              </a: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723" y="3900"/>
              <a:ext cx="965" cy="72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tIns="15876" anchor="ctr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>
                  <a:solidFill>
                    <a:srgbClr val="000000"/>
                  </a:solidFill>
                </a:rPr>
                <a:t>na rede</a:t>
              </a: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686" y="3900"/>
              <a:ext cx="3470" cy="726"/>
            </a:xfrm>
            <a:prstGeom prst="rect">
              <a:avLst/>
            </a:prstGeom>
            <a:solidFill>
              <a:srgbClr val="CC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tIns="13230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sz="1500">
                  <a:solidFill>
                    <a:srgbClr val="000000"/>
                  </a:solidFill>
                </a:rPr>
                <a:t>Mensagens de audição pública – todas as estações e trens</a:t>
              </a:r>
            </a:p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sz="1500">
                  <a:solidFill>
                    <a:srgbClr val="000000"/>
                  </a:solidFill>
                </a:rPr>
                <a:t>Mensagens visuais (cartazes, banners e painéis eletrônicos) </a:t>
              </a:r>
            </a:p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sz="1500">
                  <a:solidFill>
                    <a:srgbClr val="000000"/>
                  </a:solidFill>
                </a:rPr>
                <a:t>em todas as estações e trens</a:t>
              </a:r>
            </a:p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sz="1500">
                  <a:solidFill>
                    <a:srgbClr val="000000"/>
                  </a:solidFill>
                </a:rPr>
                <a:t>Central de Informações / Balcão de Informações</a:t>
              </a:r>
            </a:p>
          </p:txBody>
        </p:sp>
        <p:sp>
          <p:nvSpPr>
            <p:cNvPr id="16413" name="Line 24"/>
            <p:cNvSpPr>
              <a:spLocks noChangeShapeType="1"/>
            </p:cNvSpPr>
            <p:nvPr/>
          </p:nvSpPr>
          <p:spPr bwMode="auto">
            <a:xfrm>
              <a:off x="217" y="749"/>
              <a:ext cx="505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14" name="Line 25"/>
            <p:cNvSpPr>
              <a:spLocks noChangeShapeType="1"/>
            </p:cNvSpPr>
            <p:nvPr/>
          </p:nvSpPr>
          <p:spPr bwMode="auto">
            <a:xfrm>
              <a:off x="722" y="749"/>
              <a:ext cx="964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15" name="Line 26"/>
            <p:cNvSpPr>
              <a:spLocks noChangeShapeType="1"/>
            </p:cNvSpPr>
            <p:nvPr/>
          </p:nvSpPr>
          <p:spPr bwMode="auto">
            <a:xfrm>
              <a:off x="1686" y="749"/>
              <a:ext cx="3472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16" name="Line 27"/>
            <p:cNvSpPr>
              <a:spLocks noChangeShapeType="1"/>
            </p:cNvSpPr>
            <p:nvPr/>
          </p:nvSpPr>
          <p:spPr bwMode="auto">
            <a:xfrm>
              <a:off x="5158" y="749"/>
              <a:ext cx="993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17" name="Line 28"/>
            <p:cNvSpPr>
              <a:spLocks noChangeShapeType="1"/>
            </p:cNvSpPr>
            <p:nvPr/>
          </p:nvSpPr>
          <p:spPr bwMode="auto">
            <a:xfrm>
              <a:off x="217" y="1140"/>
              <a:ext cx="505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18" name="Line 29"/>
            <p:cNvSpPr>
              <a:spLocks noChangeShapeType="1"/>
            </p:cNvSpPr>
            <p:nvPr/>
          </p:nvSpPr>
          <p:spPr bwMode="auto">
            <a:xfrm>
              <a:off x="722" y="1140"/>
              <a:ext cx="964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19" name="Line 30"/>
            <p:cNvSpPr>
              <a:spLocks noChangeShapeType="1"/>
            </p:cNvSpPr>
            <p:nvPr/>
          </p:nvSpPr>
          <p:spPr bwMode="auto">
            <a:xfrm>
              <a:off x="1686" y="1140"/>
              <a:ext cx="3472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20" name="Line 31"/>
            <p:cNvSpPr>
              <a:spLocks noChangeShapeType="1"/>
            </p:cNvSpPr>
            <p:nvPr/>
          </p:nvSpPr>
          <p:spPr bwMode="auto">
            <a:xfrm>
              <a:off x="5158" y="1140"/>
              <a:ext cx="993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21" name="Line 33"/>
            <p:cNvSpPr>
              <a:spLocks noChangeShapeType="1"/>
            </p:cNvSpPr>
            <p:nvPr/>
          </p:nvSpPr>
          <p:spPr bwMode="auto">
            <a:xfrm>
              <a:off x="722" y="1743"/>
              <a:ext cx="964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22" name="Line 34"/>
            <p:cNvSpPr>
              <a:spLocks noChangeShapeType="1"/>
            </p:cNvSpPr>
            <p:nvPr/>
          </p:nvSpPr>
          <p:spPr bwMode="auto">
            <a:xfrm>
              <a:off x="1686" y="1743"/>
              <a:ext cx="3472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23" name="Line 35"/>
            <p:cNvSpPr>
              <a:spLocks noChangeShapeType="1"/>
            </p:cNvSpPr>
            <p:nvPr/>
          </p:nvSpPr>
          <p:spPr bwMode="auto">
            <a:xfrm>
              <a:off x="5158" y="1743"/>
              <a:ext cx="993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24" name="Line 36"/>
            <p:cNvSpPr>
              <a:spLocks noChangeShapeType="1"/>
            </p:cNvSpPr>
            <p:nvPr/>
          </p:nvSpPr>
          <p:spPr bwMode="auto">
            <a:xfrm>
              <a:off x="217" y="2346"/>
              <a:ext cx="505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25" name="Line 37"/>
            <p:cNvSpPr>
              <a:spLocks noChangeShapeType="1"/>
            </p:cNvSpPr>
            <p:nvPr/>
          </p:nvSpPr>
          <p:spPr bwMode="auto">
            <a:xfrm>
              <a:off x="722" y="2346"/>
              <a:ext cx="964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26" name="Line 38"/>
            <p:cNvSpPr>
              <a:spLocks noChangeShapeType="1"/>
            </p:cNvSpPr>
            <p:nvPr/>
          </p:nvSpPr>
          <p:spPr bwMode="auto">
            <a:xfrm>
              <a:off x="1686" y="2346"/>
              <a:ext cx="3472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27" name="Line 39"/>
            <p:cNvSpPr>
              <a:spLocks noChangeShapeType="1"/>
            </p:cNvSpPr>
            <p:nvPr/>
          </p:nvSpPr>
          <p:spPr bwMode="auto">
            <a:xfrm>
              <a:off x="5158" y="2346"/>
              <a:ext cx="993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28" name="Line 40"/>
            <p:cNvSpPr>
              <a:spLocks noChangeShapeType="1"/>
            </p:cNvSpPr>
            <p:nvPr/>
          </p:nvSpPr>
          <p:spPr bwMode="auto">
            <a:xfrm>
              <a:off x="217" y="2571"/>
              <a:ext cx="505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29" name="Line 41"/>
            <p:cNvSpPr>
              <a:spLocks noChangeShapeType="1"/>
            </p:cNvSpPr>
            <p:nvPr/>
          </p:nvSpPr>
          <p:spPr bwMode="auto">
            <a:xfrm>
              <a:off x="722" y="2571"/>
              <a:ext cx="964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30" name="Line 42"/>
            <p:cNvSpPr>
              <a:spLocks noChangeShapeType="1"/>
            </p:cNvSpPr>
            <p:nvPr/>
          </p:nvSpPr>
          <p:spPr bwMode="auto">
            <a:xfrm>
              <a:off x="1686" y="2571"/>
              <a:ext cx="3472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31" name="Line 43"/>
            <p:cNvSpPr>
              <a:spLocks noChangeShapeType="1"/>
            </p:cNvSpPr>
            <p:nvPr/>
          </p:nvSpPr>
          <p:spPr bwMode="auto">
            <a:xfrm>
              <a:off x="5158" y="2571"/>
              <a:ext cx="993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32" name="Line 45"/>
            <p:cNvSpPr>
              <a:spLocks noChangeShapeType="1"/>
            </p:cNvSpPr>
            <p:nvPr/>
          </p:nvSpPr>
          <p:spPr bwMode="auto">
            <a:xfrm>
              <a:off x="722" y="3174"/>
              <a:ext cx="964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33" name="Line 46"/>
            <p:cNvSpPr>
              <a:spLocks noChangeShapeType="1"/>
            </p:cNvSpPr>
            <p:nvPr/>
          </p:nvSpPr>
          <p:spPr bwMode="auto">
            <a:xfrm>
              <a:off x="1686" y="3174"/>
              <a:ext cx="3472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34" name="Line 47"/>
            <p:cNvSpPr>
              <a:spLocks noChangeShapeType="1"/>
            </p:cNvSpPr>
            <p:nvPr/>
          </p:nvSpPr>
          <p:spPr bwMode="auto">
            <a:xfrm>
              <a:off x="5158" y="3174"/>
              <a:ext cx="993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35" name="Line 49"/>
            <p:cNvSpPr>
              <a:spLocks noChangeShapeType="1"/>
            </p:cNvSpPr>
            <p:nvPr/>
          </p:nvSpPr>
          <p:spPr bwMode="auto">
            <a:xfrm>
              <a:off x="722" y="3900"/>
              <a:ext cx="964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36" name="Line 50"/>
            <p:cNvSpPr>
              <a:spLocks noChangeShapeType="1"/>
            </p:cNvSpPr>
            <p:nvPr/>
          </p:nvSpPr>
          <p:spPr bwMode="auto">
            <a:xfrm>
              <a:off x="1686" y="3900"/>
              <a:ext cx="3472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37" name="Line 51"/>
            <p:cNvSpPr>
              <a:spLocks noChangeShapeType="1"/>
            </p:cNvSpPr>
            <p:nvPr/>
          </p:nvSpPr>
          <p:spPr bwMode="auto">
            <a:xfrm>
              <a:off x="5158" y="3900"/>
              <a:ext cx="993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38" name="Line 52"/>
            <p:cNvSpPr>
              <a:spLocks noChangeShapeType="1"/>
            </p:cNvSpPr>
            <p:nvPr/>
          </p:nvSpPr>
          <p:spPr bwMode="auto">
            <a:xfrm>
              <a:off x="217" y="4626"/>
              <a:ext cx="505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39" name="Line 53"/>
            <p:cNvSpPr>
              <a:spLocks noChangeShapeType="1"/>
            </p:cNvSpPr>
            <p:nvPr/>
          </p:nvSpPr>
          <p:spPr bwMode="auto">
            <a:xfrm>
              <a:off x="722" y="4626"/>
              <a:ext cx="964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40" name="Line 54"/>
            <p:cNvSpPr>
              <a:spLocks noChangeShapeType="1"/>
            </p:cNvSpPr>
            <p:nvPr/>
          </p:nvSpPr>
          <p:spPr bwMode="auto">
            <a:xfrm>
              <a:off x="1686" y="4626"/>
              <a:ext cx="3472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41" name="Line 55"/>
            <p:cNvSpPr>
              <a:spLocks noChangeShapeType="1"/>
            </p:cNvSpPr>
            <p:nvPr/>
          </p:nvSpPr>
          <p:spPr bwMode="auto">
            <a:xfrm>
              <a:off x="5158" y="4626"/>
              <a:ext cx="993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42" name="Line 56"/>
            <p:cNvSpPr>
              <a:spLocks noChangeShapeType="1"/>
            </p:cNvSpPr>
            <p:nvPr/>
          </p:nvSpPr>
          <p:spPr bwMode="auto">
            <a:xfrm>
              <a:off x="217" y="749"/>
              <a:ext cx="0" cy="391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43" name="Line 57"/>
            <p:cNvSpPr>
              <a:spLocks noChangeShapeType="1"/>
            </p:cNvSpPr>
            <p:nvPr/>
          </p:nvSpPr>
          <p:spPr bwMode="auto">
            <a:xfrm>
              <a:off x="217" y="1140"/>
              <a:ext cx="0" cy="603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44" name="Line 58"/>
            <p:cNvSpPr>
              <a:spLocks noChangeShapeType="1"/>
            </p:cNvSpPr>
            <p:nvPr/>
          </p:nvSpPr>
          <p:spPr bwMode="auto">
            <a:xfrm>
              <a:off x="217" y="1743"/>
              <a:ext cx="0" cy="603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45" name="Line 59"/>
            <p:cNvSpPr>
              <a:spLocks noChangeShapeType="1"/>
            </p:cNvSpPr>
            <p:nvPr/>
          </p:nvSpPr>
          <p:spPr bwMode="auto">
            <a:xfrm>
              <a:off x="217" y="2346"/>
              <a:ext cx="0" cy="225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46" name="Line 60"/>
            <p:cNvSpPr>
              <a:spLocks noChangeShapeType="1"/>
            </p:cNvSpPr>
            <p:nvPr/>
          </p:nvSpPr>
          <p:spPr bwMode="auto">
            <a:xfrm>
              <a:off x="217" y="2571"/>
              <a:ext cx="0" cy="603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47" name="Line 61"/>
            <p:cNvSpPr>
              <a:spLocks noChangeShapeType="1"/>
            </p:cNvSpPr>
            <p:nvPr/>
          </p:nvSpPr>
          <p:spPr bwMode="auto">
            <a:xfrm>
              <a:off x="217" y="3174"/>
              <a:ext cx="0" cy="726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48" name="Line 62"/>
            <p:cNvSpPr>
              <a:spLocks noChangeShapeType="1"/>
            </p:cNvSpPr>
            <p:nvPr/>
          </p:nvSpPr>
          <p:spPr bwMode="auto">
            <a:xfrm>
              <a:off x="217" y="3900"/>
              <a:ext cx="0" cy="726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49" name="Line 64"/>
            <p:cNvSpPr>
              <a:spLocks noChangeShapeType="1"/>
            </p:cNvSpPr>
            <p:nvPr/>
          </p:nvSpPr>
          <p:spPr bwMode="auto">
            <a:xfrm>
              <a:off x="722" y="1140"/>
              <a:ext cx="0" cy="603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50" name="Line 65"/>
            <p:cNvSpPr>
              <a:spLocks noChangeShapeType="1"/>
            </p:cNvSpPr>
            <p:nvPr/>
          </p:nvSpPr>
          <p:spPr bwMode="auto">
            <a:xfrm>
              <a:off x="722" y="1743"/>
              <a:ext cx="0" cy="603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51" name="Line 67"/>
            <p:cNvSpPr>
              <a:spLocks noChangeShapeType="1"/>
            </p:cNvSpPr>
            <p:nvPr/>
          </p:nvSpPr>
          <p:spPr bwMode="auto">
            <a:xfrm>
              <a:off x="722" y="2571"/>
              <a:ext cx="0" cy="603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52" name="Line 68"/>
            <p:cNvSpPr>
              <a:spLocks noChangeShapeType="1"/>
            </p:cNvSpPr>
            <p:nvPr/>
          </p:nvSpPr>
          <p:spPr bwMode="auto">
            <a:xfrm>
              <a:off x="722" y="3174"/>
              <a:ext cx="0" cy="726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53" name="Line 69"/>
            <p:cNvSpPr>
              <a:spLocks noChangeShapeType="1"/>
            </p:cNvSpPr>
            <p:nvPr/>
          </p:nvSpPr>
          <p:spPr bwMode="auto">
            <a:xfrm>
              <a:off x="722" y="3900"/>
              <a:ext cx="0" cy="726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54" name="Line 70"/>
            <p:cNvSpPr>
              <a:spLocks noChangeShapeType="1"/>
            </p:cNvSpPr>
            <p:nvPr/>
          </p:nvSpPr>
          <p:spPr bwMode="auto">
            <a:xfrm>
              <a:off x="1686" y="749"/>
              <a:ext cx="0" cy="391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55" name="Line 71"/>
            <p:cNvSpPr>
              <a:spLocks noChangeShapeType="1"/>
            </p:cNvSpPr>
            <p:nvPr/>
          </p:nvSpPr>
          <p:spPr bwMode="auto">
            <a:xfrm>
              <a:off x="1686" y="1140"/>
              <a:ext cx="0" cy="603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56" name="Line 72"/>
            <p:cNvSpPr>
              <a:spLocks noChangeShapeType="1"/>
            </p:cNvSpPr>
            <p:nvPr/>
          </p:nvSpPr>
          <p:spPr bwMode="auto">
            <a:xfrm>
              <a:off x="1686" y="1743"/>
              <a:ext cx="0" cy="603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57" name="Line 73"/>
            <p:cNvSpPr>
              <a:spLocks noChangeShapeType="1"/>
            </p:cNvSpPr>
            <p:nvPr/>
          </p:nvSpPr>
          <p:spPr bwMode="auto">
            <a:xfrm>
              <a:off x="1686" y="2346"/>
              <a:ext cx="0" cy="225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58" name="Line 74"/>
            <p:cNvSpPr>
              <a:spLocks noChangeShapeType="1"/>
            </p:cNvSpPr>
            <p:nvPr/>
          </p:nvSpPr>
          <p:spPr bwMode="auto">
            <a:xfrm>
              <a:off x="1686" y="2571"/>
              <a:ext cx="0" cy="603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59" name="Line 75"/>
            <p:cNvSpPr>
              <a:spLocks noChangeShapeType="1"/>
            </p:cNvSpPr>
            <p:nvPr/>
          </p:nvSpPr>
          <p:spPr bwMode="auto">
            <a:xfrm>
              <a:off x="1686" y="3174"/>
              <a:ext cx="0" cy="726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60" name="Line 76"/>
            <p:cNvSpPr>
              <a:spLocks noChangeShapeType="1"/>
            </p:cNvSpPr>
            <p:nvPr/>
          </p:nvSpPr>
          <p:spPr bwMode="auto">
            <a:xfrm>
              <a:off x="1686" y="3900"/>
              <a:ext cx="0" cy="726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61" name="Line 77"/>
            <p:cNvSpPr>
              <a:spLocks noChangeShapeType="1"/>
            </p:cNvSpPr>
            <p:nvPr/>
          </p:nvSpPr>
          <p:spPr bwMode="auto">
            <a:xfrm>
              <a:off x="5158" y="749"/>
              <a:ext cx="0" cy="391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62" name="Line 78"/>
            <p:cNvSpPr>
              <a:spLocks noChangeShapeType="1"/>
            </p:cNvSpPr>
            <p:nvPr/>
          </p:nvSpPr>
          <p:spPr bwMode="auto">
            <a:xfrm>
              <a:off x="5158" y="1140"/>
              <a:ext cx="0" cy="603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63" name="Line 79"/>
            <p:cNvSpPr>
              <a:spLocks noChangeShapeType="1"/>
            </p:cNvSpPr>
            <p:nvPr/>
          </p:nvSpPr>
          <p:spPr bwMode="auto">
            <a:xfrm>
              <a:off x="5158" y="1743"/>
              <a:ext cx="0" cy="603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64" name="Line 80"/>
            <p:cNvSpPr>
              <a:spLocks noChangeShapeType="1"/>
            </p:cNvSpPr>
            <p:nvPr/>
          </p:nvSpPr>
          <p:spPr bwMode="auto">
            <a:xfrm>
              <a:off x="5158" y="2346"/>
              <a:ext cx="0" cy="225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65" name="Line 81"/>
            <p:cNvSpPr>
              <a:spLocks noChangeShapeType="1"/>
            </p:cNvSpPr>
            <p:nvPr/>
          </p:nvSpPr>
          <p:spPr bwMode="auto">
            <a:xfrm>
              <a:off x="5158" y="2571"/>
              <a:ext cx="0" cy="603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66" name="Line 82"/>
            <p:cNvSpPr>
              <a:spLocks noChangeShapeType="1"/>
            </p:cNvSpPr>
            <p:nvPr/>
          </p:nvSpPr>
          <p:spPr bwMode="auto">
            <a:xfrm>
              <a:off x="5158" y="3174"/>
              <a:ext cx="0" cy="726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67" name="Line 83"/>
            <p:cNvSpPr>
              <a:spLocks noChangeShapeType="1"/>
            </p:cNvSpPr>
            <p:nvPr/>
          </p:nvSpPr>
          <p:spPr bwMode="auto">
            <a:xfrm>
              <a:off x="5158" y="3900"/>
              <a:ext cx="0" cy="726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68" name="Line 84"/>
            <p:cNvSpPr>
              <a:spLocks noChangeShapeType="1"/>
            </p:cNvSpPr>
            <p:nvPr/>
          </p:nvSpPr>
          <p:spPr bwMode="auto">
            <a:xfrm>
              <a:off x="6151" y="749"/>
              <a:ext cx="0" cy="391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69" name="Line 85"/>
            <p:cNvSpPr>
              <a:spLocks noChangeShapeType="1"/>
            </p:cNvSpPr>
            <p:nvPr/>
          </p:nvSpPr>
          <p:spPr bwMode="auto">
            <a:xfrm>
              <a:off x="6151" y="1140"/>
              <a:ext cx="0" cy="603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70" name="Line 86"/>
            <p:cNvSpPr>
              <a:spLocks noChangeShapeType="1"/>
            </p:cNvSpPr>
            <p:nvPr/>
          </p:nvSpPr>
          <p:spPr bwMode="auto">
            <a:xfrm>
              <a:off x="6151" y="1743"/>
              <a:ext cx="0" cy="603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71" name="Line 87"/>
            <p:cNvSpPr>
              <a:spLocks noChangeShapeType="1"/>
            </p:cNvSpPr>
            <p:nvPr/>
          </p:nvSpPr>
          <p:spPr bwMode="auto">
            <a:xfrm>
              <a:off x="6151" y="2346"/>
              <a:ext cx="0" cy="225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72" name="Line 88"/>
            <p:cNvSpPr>
              <a:spLocks noChangeShapeType="1"/>
            </p:cNvSpPr>
            <p:nvPr/>
          </p:nvSpPr>
          <p:spPr bwMode="auto">
            <a:xfrm>
              <a:off x="6151" y="2571"/>
              <a:ext cx="0" cy="603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73" name="Line 89"/>
            <p:cNvSpPr>
              <a:spLocks noChangeShapeType="1"/>
            </p:cNvSpPr>
            <p:nvPr/>
          </p:nvSpPr>
          <p:spPr bwMode="auto">
            <a:xfrm>
              <a:off x="6151" y="3174"/>
              <a:ext cx="0" cy="726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74" name="Line 90"/>
            <p:cNvSpPr>
              <a:spLocks noChangeShapeType="1"/>
            </p:cNvSpPr>
            <p:nvPr/>
          </p:nvSpPr>
          <p:spPr bwMode="auto">
            <a:xfrm>
              <a:off x="6151" y="3900"/>
              <a:ext cx="0" cy="726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158" y="1140"/>
              <a:ext cx="993" cy="3485"/>
            </a:xfrm>
            <a:prstGeom prst="rect">
              <a:avLst/>
            </a:prstGeom>
            <a:solidFill>
              <a:srgbClr val="CCCC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tIns="13230" anchor="ctr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sz="1500" dirty="0" err="1" smtClean="0">
                  <a:solidFill>
                    <a:srgbClr val="000000"/>
                  </a:solidFill>
                </a:rPr>
                <a:t>Twitter</a:t>
              </a:r>
              <a:r>
                <a:rPr lang="pt-BR" sz="1500" dirty="0" smtClean="0">
                  <a:solidFill>
                    <a:srgbClr val="000000"/>
                  </a:solidFill>
                </a:rPr>
                <a:t> </a:t>
              </a:r>
            </a:p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sz="1500" dirty="0" smtClean="0">
                  <a:solidFill>
                    <a:srgbClr val="000000"/>
                  </a:solidFill>
                </a:rPr>
                <a:t>Blogs </a:t>
              </a:r>
              <a:endParaRPr lang="pt-BR" sz="1500" dirty="0">
                <a:solidFill>
                  <a:srgbClr val="000000"/>
                </a:solidFill>
              </a:endParaRPr>
            </a:p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sz="1500" dirty="0" err="1" smtClean="0">
                  <a:solidFill>
                    <a:srgbClr val="000000"/>
                  </a:solidFill>
                </a:rPr>
                <a:t>Facebook</a:t>
              </a:r>
              <a:endParaRPr lang="pt-BR" sz="1500" dirty="0" smtClean="0">
                <a:solidFill>
                  <a:srgbClr val="000000"/>
                </a:solidFill>
              </a:endParaRPr>
            </a:p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sz="1500" dirty="0" smtClean="0">
                  <a:solidFill>
                    <a:srgbClr val="000000"/>
                  </a:solidFill>
                </a:rPr>
                <a:t>Rádio </a:t>
              </a:r>
              <a:endParaRPr lang="pt-BR" sz="1500" dirty="0">
                <a:solidFill>
                  <a:srgbClr val="000000"/>
                </a:solidFill>
              </a:endParaRPr>
            </a:p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sz="1500" dirty="0" smtClean="0">
                  <a:solidFill>
                    <a:srgbClr val="000000"/>
                  </a:solidFill>
                </a:rPr>
                <a:t>Jornal</a:t>
              </a:r>
            </a:p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sz="1500" dirty="0" smtClean="0">
                  <a:solidFill>
                    <a:srgbClr val="000000"/>
                  </a:solidFill>
                </a:rPr>
                <a:t>TV </a:t>
              </a:r>
              <a:endParaRPr lang="pt-BR" sz="1500" dirty="0">
                <a:solidFill>
                  <a:srgbClr val="000000"/>
                </a:solidFill>
              </a:endParaRPr>
            </a:p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sz="1500" dirty="0" smtClean="0">
                  <a:solidFill>
                    <a:srgbClr val="000000"/>
                  </a:solidFill>
                </a:rPr>
                <a:t>Internet</a:t>
              </a:r>
              <a:endParaRPr lang="pt-BR" sz="15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2" name="Text Box 91"/>
          <p:cNvSpPr txBox="1">
            <a:spLocks noChangeArrowheads="1"/>
          </p:cNvSpPr>
          <p:nvPr/>
        </p:nvSpPr>
        <p:spPr bwMode="auto">
          <a:xfrm>
            <a:off x="4167188" y="3723382"/>
            <a:ext cx="2681287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120" rIns="0" bIns="0"/>
          <a:lstStyle>
            <a:lvl1pPr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ctr" eaLnBrk="1">
              <a:lnSpc>
                <a:spcPct val="95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 dirty="0">
                <a:solidFill>
                  <a:srgbClr val="FFFFFF"/>
                </a:solidFill>
              </a:rPr>
              <a:t>LINHA DE BLOQUEIOS</a:t>
            </a:r>
          </a:p>
        </p:txBody>
      </p:sp>
      <p:sp>
        <p:nvSpPr>
          <p:cNvPr id="93" name="Text Box 92"/>
          <p:cNvSpPr txBox="1">
            <a:spLocks noChangeArrowheads="1"/>
          </p:cNvSpPr>
          <p:nvPr/>
        </p:nvSpPr>
        <p:spPr bwMode="auto">
          <a:xfrm rot="-5400000">
            <a:off x="291306" y="2664620"/>
            <a:ext cx="1800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ctr" eaLnBrk="1">
              <a:lnSpc>
                <a:spcPct val="101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>
                <a:solidFill>
                  <a:srgbClr val="FFFFFF"/>
                </a:solidFill>
              </a:rPr>
              <a:t>cidadãos</a:t>
            </a:r>
          </a:p>
        </p:txBody>
      </p:sp>
      <p:sp>
        <p:nvSpPr>
          <p:cNvPr id="94" name="Text Box 93"/>
          <p:cNvSpPr txBox="1">
            <a:spLocks noChangeArrowheads="1"/>
          </p:cNvSpPr>
          <p:nvPr/>
        </p:nvSpPr>
        <p:spPr bwMode="auto">
          <a:xfrm rot="-5400000">
            <a:off x="291306" y="5584032"/>
            <a:ext cx="1800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ctr" eaLnBrk="1">
              <a:lnSpc>
                <a:spcPct val="101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>
                <a:solidFill>
                  <a:srgbClr val="FFFFFF"/>
                </a:solidFill>
              </a:rPr>
              <a:t>passageiros</a:t>
            </a:r>
          </a:p>
        </p:txBody>
      </p:sp>
      <p:sp>
        <p:nvSpPr>
          <p:cNvPr id="16391" name="Text Box 3"/>
          <p:cNvSpPr txBox="1">
            <a:spLocks noChangeArrowheads="1"/>
          </p:cNvSpPr>
          <p:nvPr/>
        </p:nvSpPr>
        <p:spPr bwMode="auto">
          <a:xfrm>
            <a:off x="0" y="506413"/>
            <a:ext cx="100806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 sz="1600" b="1" dirty="0">
                <a:solidFill>
                  <a:srgbClr val="4D4D4D"/>
                </a:solidFill>
                <a:latin typeface="Verdana" pitchFamily="34" charset="0"/>
              </a:rPr>
              <a:t>IMPACTO DA COMUNICAÇÃO – INTERRUPÇÃO PROGRAMADA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1367904" y="1387475"/>
            <a:ext cx="8433321" cy="417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31800" indent="-3238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>
              <a:lnSpc>
                <a:spcPct val="101000"/>
              </a:lnSpc>
              <a:spcAft>
                <a:spcPts val="1425"/>
              </a:spcAft>
              <a:buClr>
                <a:srgbClr val="000000"/>
              </a:buClr>
              <a:buFont typeface="Times New Roman" pitchFamily="18" charset="0"/>
              <a:buNone/>
            </a:pPr>
            <a:r>
              <a:rPr lang="pt-BR" sz="2200" b="1" dirty="0">
                <a:solidFill>
                  <a:srgbClr val="FF0000"/>
                </a:solidFill>
                <a:latin typeface="Verdana" pitchFamily="34" charset="0"/>
              </a:rPr>
              <a:t>Interrupções não programadas</a:t>
            </a:r>
          </a:p>
          <a:p>
            <a:pPr eaLnBrk="1">
              <a:lnSpc>
                <a:spcPct val="101000"/>
              </a:lnSpc>
              <a:spcAft>
                <a:spcPts val="1425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pt-BR" dirty="0">
                <a:solidFill>
                  <a:srgbClr val="000000"/>
                </a:solidFill>
                <a:latin typeface="Verdana" pitchFamily="34" charset="0"/>
              </a:rPr>
              <a:t>Falha em trem ou equipamento de via</a:t>
            </a:r>
          </a:p>
          <a:p>
            <a:pPr eaLnBrk="1">
              <a:lnSpc>
                <a:spcPct val="101000"/>
              </a:lnSpc>
              <a:spcAft>
                <a:spcPts val="1425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pt-BR" dirty="0">
                <a:solidFill>
                  <a:srgbClr val="000000"/>
                </a:solidFill>
                <a:latin typeface="Verdana" pitchFamily="34" charset="0"/>
              </a:rPr>
              <a:t>Presença de usuário na via, atropelamento, suicídio</a:t>
            </a:r>
          </a:p>
          <a:p>
            <a:pPr eaLnBrk="1">
              <a:lnSpc>
                <a:spcPct val="101000"/>
              </a:lnSpc>
              <a:spcAft>
                <a:spcPts val="1425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pt-BR" dirty="0">
                <a:solidFill>
                  <a:srgbClr val="000000"/>
                </a:solidFill>
                <a:latin typeface="Verdana" pitchFamily="34" charset="0"/>
              </a:rPr>
              <a:t>Inundação, descargas atmosféricas</a:t>
            </a:r>
          </a:p>
          <a:p>
            <a:pPr eaLnBrk="1">
              <a:lnSpc>
                <a:spcPct val="101000"/>
              </a:lnSpc>
              <a:spcAft>
                <a:spcPts val="1425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pt-BR" dirty="0">
                <a:solidFill>
                  <a:srgbClr val="000000"/>
                </a:solidFill>
                <a:latin typeface="Verdana" pitchFamily="34" charset="0"/>
              </a:rPr>
              <a:t>interrupção dos serviços oferecidos por outros operadores de transporte, sobrecarregando o sistema Metrô.</a:t>
            </a:r>
          </a:p>
        </p:txBody>
      </p:sp>
      <p:grpSp>
        <p:nvGrpSpPr>
          <p:cNvPr id="15365" name="Grupo 20"/>
          <p:cNvGrpSpPr>
            <a:grpSpLocks/>
          </p:cNvGrpSpPr>
          <p:nvPr/>
        </p:nvGrpSpPr>
        <p:grpSpPr bwMode="auto">
          <a:xfrm>
            <a:off x="1511920" y="4931965"/>
            <a:ext cx="7848873" cy="1822450"/>
            <a:chOff x="4609934" y="5075981"/>
            <a:chExt cx="4426287" cy="1822261"/>
          </a:xfrm>
        </p:grpSpPr>
        <p:sp>
          <p:nvSpPr>
            <p:cNvPr id="15367" name="Retângulo de cantos arredondados 21"/>
            <p:cNvSpPr>
              <a:spLocks noChangeArrowheads="1"/>
            </p:cNvSpPr>
            <p:nvPr/>
          </p:nvSpPr>
          <p:spPr bwMode="auto">
            <a:xfrm>
              <a:off x="4609934" y="5075981"/>
              <a:ext cx="4426287" cy="1822261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 sz="2200">
                <a:latin typeface="Verdana" pitchFamily="34" charset="0"/>
              </a:endParaRPr>
            </a:p>
          </p:txBody>
        </p:sp>
        <p:sp>
          <p:nvSpPr>
            <p:cNvPr id="15368" name="Text Box 5"/>
            <p:cNvSpPr txBox="1">
              <a:spLocks noChangeArrowheads="1"/>
            </p:cNvSpPr>
            <p:nvPr/>
          </p:nvSpPr>
          <p:spPr bwMode="auto">
            <a:xfrm>
              <a:off x="5102702" y="5158747"/>
              <a:ext cx="3503577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cs typeface="Lucida Sans Unicode" pitchFamily="34" charset="0"/>
                </a:defRPr>
              </a:lvl1pPr>
              <a:lvl2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cs typeface="Lucida Sans Unicode" pitchFamily="34" charset="0"/>
                </a:defRPr>
              </a:lvl2pPr>
              <a:lvl3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cs typeface="Lucida Sans Unicode" pitchFamily="34" charset="0"/>
                </a:defRPr>
              </a:lvl3pPr>
              <a:lvl4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cs typeface="Lucida Sans Unicode" pitchFamily="34" charset="0"/>
                </a:defRPr>
              </a:lvl4pPr>
              <a:lvl5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cs typeface="Lucida Sans Unicode" pitchFamily="34" charset="0"/>
                </a:defRPr>
              </a:lvl9pPr>
            </a:lstStyle>
            <a:p>
              <a:pPr algn="just" eaLnBrk="1">
                <a:spcAft>
                  <a:spcPts val="1425"/>
                </a:spcAft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pt-BR" sz="2200" dirty="0">
                  <a:solidFill>
                    <a:srgbClr val="FFFFFF"/>
                  </a:solidFill>
                  <a:latin typeface="Verdana" pitchFamily="34" charset="0"/>
                </a:rPr>
                <a:t>A estratégia de comunicação depende dos impactos e do cenário a cada momento, alterando-se conforme a previsão de normalização e dos recursos disponíveis. </a:t>
              </a:r>
            </a:p>
          </p:txBody>
        </p:sp>
      </p:grpSp>
      <p:sp>
        <p:nvSpPr>
          <p:cNvPr id="15366" name="Text Box 3"/>
          <p:cNvSpPr txBox="1">
            <a:spLocks noChangeArrowheads="1"/>
          </p:cNvSpPr>
          <p:nvPr/>
        </p:nvSpPr>
        <p:spPr bwMode="auto">
          <a:xfrm>
            <a:off x="0" y="506413"/>
            <a:ext cx="100806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 sz="1600" b="1">
                <a:solidFill>
                  <a:srgbClr val="4D4D4D"/>
                </a:solidFill>
                <a:latin typeface="Verdana" pitchFamily="34" charset="0"/>
              </a:rPr>
              <a:t>COMUNICAÇÃO EM SITUAÇÃO DE INTERRUPÇÃO</a:t>
            </a:r>
          </a:p>
        </p:txBody>
      </p:sp>
    </p:spTree>
    <p:extLst>
      <p:ext uri="{BB962C8B-B14F-4D97-AF65-F5344CB8AC3E}">
        <p14:creationId xmlns:p14="http://schemas.microsoft.com/office/powerpoint/2010/main" val="354317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5" name="Grupo 20"/>
          <p:cNvGrpSpPr>
            <a:grpSpLocks/>
          </p:cNvGrpSpPr>
          <p:nvPr/>
        </p:nvGrpSpPr>
        <p:grpSpPr bwMode="auto">
          <a:xfrm>
            <a:off x="1799952" y="2771725"/>
            <a:ext cx="7488832" cy="1822450"/>
            <a:chOff x="4856446" y="5075981"/>
            <a:chExt cx="4426285" cy="1822261"/>
          </a:xfrm>
        </p:grpSpPr>
        <p:sp>
          <p:nvSpPr>
            <p:cNvPr id="15367" name="Retângulo de cantos arredondados 21"/>
            <p:cNvSpPr>
              <a:spLocks noChangeArrowheads="1"/>
            </p:cNvSpPr>
            <p:nvPr/>
          </p:nvSpPr>
          <p:spPr bwMode="auto">
            <a:xfrm>
              <a:off x="4856446" y="5075981"/>
              <a:ext cx="4426285" cy="1822261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 sz="2200"/>
            </a:p>
          </p:txBody>
        </p:sp>
        <p:sp>
          <p:nvSpPr>
            <p:cNvPr id="15368" name="Text Box 5"/>
            <p:cNvSpPr txBox="1">
              <a:spLocks noChangeArrowheads="1"/>
            </p:cNvSpPr>
            <p:nvPr/>
          </p:nvSpPr>
          <p:spPr bwMode="auto">
            <a:xfrm>
              <a:off x="4984127" y="5158747"/>
              <a:ext cx="4170923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cs typeface="Lucida Sans Unicode" pitchFamily="34" charset="0"/>
                </a:defRPr>
              </a:lvl1pPr>
              <a:lvl2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cs typeface="Lucida Sans Unicode" pitchFamily="34" charset="0"/>
                </a:defRPr>
              </a:lvl2pPr>
              <a:lvl3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cs typeface="Lucida Sans Unicode" pitchFamily="34" charset="0"/>
                </a:defRPr>
              </a:lvl3pPr>
              <a:lvl4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cs typeface="Lucida Sans Unicode" pitchFamily="34" charset="0"/>
                </a:defRPr>
              </a:lvl4pPr>
              <a:lvl5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>
                  <a:solidFill>
                    <a:schemeClr val="tx1"/>
                  </a:solidFill>
                  <a:latin typeface="Arial" charset="0"/>
                  <a:cs typeface="Lucida Sans Unicode" pitchFamily="34" charset="0"/>
                </a:defRPr>
              </a:lvl9pPr>
            </a:lstStyle>
            <a:p>
              <a:pPr algn="ctr" eaLnBrk="1">
                <a:spcAft>
                  <a:spcPts val="1425"/>
                </a:spcAft>
                <a:buClr>
                  <a:srgbClr val="000000"/>
                </a:buClr>
              </a:pPr>
              <a:r>
                <a:rPr lang="pt-BR" sz="2400" b="1" dirty="0" smtClean="0">
                  <a:solidFill>
                    <a:schemeClr val="bg1"/>
                  </a:solidFill>
                  <a:latin typeface="Verdana" pitchFamily="34" charset="0"/>
                </a:rPr>
                <a:t>a mensagem correta, </a:t>
              </a:r>
            </a:p>
            <a:p>
              <a:pPr algn="ctr" eaLnBrk="1">
                <a:spcAft>
                  <a:spcPts val="1425"/>
                </a:spcAft>
                <a:buClr>
                  <a:srgbClr val="000000"/>
                </a:buClr>
              </a:pPr>
              <a:r>
                <a:rPr lang="pt-BR" sz="2400" b="1" dirty="0" smtClean="0">
                  <a:solidFill>
                    <a:schemeClr val="bg1"/>
                  </a:solidFill>
                  <a:latin typeface="Verdana" pitchFamily="34" charset="0"/>
                </a:rPr>
                <a:t>para a pessoa certa, </a:t>
              </a:r>
            </a:p>
            <a:p>
              <a:pPr algn="ctr" eaLnBrk="1">
                <a:spcAft>
                  <a:spcPts val="1425"/>
                </a:spcAft>
                <a:buClr>
                  <a:srgbClr val="000000"/>
                </a:buClr>
              </a:pPr>
              <a:r>
                <a:rPr lang="pt-BR" sz="2400" b="1" dirty="0" smtClean="0">
                  <a:solidFill>
                    <a:schemeClr val="bg1"/>
                  </a:solidFill>
                  <a:latin typeface="Verdana" pitchFamily="34" charset="0"/>
                </a:rPr>
                <a:t>na hora certa</a:t>
              </a:r>
              <a:endParaRPr lang="pt-BR" sz="22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506413"/>
            <a:ext cx="100806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 sz="1600" b="1" dirty="0">
                <a:solidFill>
                  <a:srgbClr val="4D4D4D"/>
                </a:solidFill>
                <a:latin typeface="Verdana" pitchFamily="34" charset="0"/>
              </a:rPr>
              <a:t>IMPACTO DA COMUNICAÇÃO – INTERRUPÇÃO NÃO PROGRAMADA</a:t>
            </a:r>
          </a:p>
        </p:txBody>
      </p:sp>
    </p:spTree>
    <p:extLst>
      <p:ext uri="{BB962C8B-B14F-4D97-AF65-F5344CB8AC3E}">
        <p14:creationId xmlns:p14="http://schemas.microsoft.com/office/powerpoint/2010/main" val="277269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tângulo 4"/>
          <p:cNvSpPr>
            <a:spLocks noChangeArrowheads="1"/>
          </p:cNvSpPr>
          <p:nvPr/>
        </p:nvSpPr>
        <p:spPr bwMode="auto">
          <a:xfrm>
            <a:off x="2076450" y="1371600"/>
            <a:ext cx="6626225" cy="5543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endParaRPr lang="pt-BR"/>
          </a:p>
        </p:txBody>
      </p:sp>
      <p:graphicFrame>
        <p:nvGraphicFramePr>
          <p:cNvPr id="2" name="Diagram 4"/>
          <p:cNvGraphicFramePr/>
          <p:nvPr/>
        </p:nvGraphicFramePr>
        <p:xfrm>
          <a:off x="2693024" y="1660772"/>
          <a:ext cx="5400600" cy="4942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0" y="506413"/>
            <a:ext cx="10080625" cy="32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 sz="1600" b="1" dirty="0" smtClean="0">
                <a:solidFill>
                  <a:srgbClr val="4D4D4D"/>
                </a:solidFill>
                <a:latin typeface="Verdana" pitchFamily="34" charset="0"/>
              </a:rPr>
              <a:t>DISSEMINAÇÃO </a:t>
            </a:r>
            <a:r>
              <a:rPr lang="pt-BR" sz="1600" b="1" dirty="0">
                <a:solidFill>
                  <a:srgbClr val="4D4D4D"/>
                </a:solidFill>
                <a:latin typeface="Verdana" pitchFamily="34" charset="0"/>
              </a:rPr>
              <a:t>DA </a:t>
            </a:r>
            <a:r>
              <a:rPr lang="pt-BR" sz="1600" b="1" dirty="0" smtClean="0">
                <a:solidFill>
                  <a:srgbClr val="4D4D4D"/>
                </a:solidFill>
                <a:latin typeface="Verdana" pitchFamily="34" charset="0"/>
              </a:rPr>
              <a:t>INFORMAÇÃO - INTERRUPÇÃO NÃO PROGRAMADA</a:t>
            </a:r>
            <a:endParaRPr lang="pt-BR" sz="1600" b="1" dirty="0">
              <a:solidFill>
                <a:srgbClr val="4D4D4D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3908425" y="3617913"/>
            <a:ext cx="2681288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120" rIns="0" bIns="0"/>
          <a:lstStyle>
            <a:lvl1pPr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ctr" eaLnBrk="1">
              <a:lnSpc>
                <a:spcPct val="95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>
                <a:solidFill>
                  <a:srgbClr val="FFFFFF"/>
                </a:solidFill>
              </a:rPr>
              <a:t>LINHA DE BLOQUEIOS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 rot="-5400000">
            <a:off x="119856" y="2516982"/>
            <a:ext cx="1800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ctr" eaLnBrk="1">
              <a:lnSpc>
                <a:spcPct val="101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>
                <a:solidFill>
                  <a:srgbClr val="FFFFFF"/>
                </a:solidFill>
              </a:rPr>
              <a:t>cidadãos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 rot="-5400000">
            <a:off x="119856" y="5468145"/>
            <a:ext cx="1800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ctr" eaLnBrk="1">
              <a:lnSpc>
                <a:spcPct val="101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>
                <a:solidFill>
                  <a:srgbClr val="FFFFFF"/>
                </a:solidFill>
              </a:rPr>
              <a:t>passageiros</a:t>
            </a:r>
          </a:p>
        </p:txBody>
      </p:sp>
      <p:grpSp>
        <p:nvGrpSpPr>
          <p:cNvPr id="17413" name="Group 4"/>
          <p:cNvGrpSpPr>
            <a:grpSpLocks noRot="1"/>
          </p:cNvGrpSpPr>
          <p:nvPr/>
        </p:nvGrpSpPr>
        <p:grpSpPr bwMode="auto">
          <a:xfrm>
            <a:off x="804863" y="1301750"/>
            <a:ext cx="9118600" cy="5957888"/>
            <a:chOff x="217" y="749"/>
            <a:chExt cx="5934" cy="3877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17" y="749"/>
              <a:ext cx="1469" cy="390"/>
            </a:xfrm>
            <a:prstGeom prst="rect">
              <a:avLst/>
            </a:prstGeom>
            <a:solidFill>
              <a:srgbClr val="CC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tIns="15876" anchor="ctr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>
                  <a:solidFill>
                    <a:srgbClr val="000000"/>
                  </a:solidFill>
                </a:rPr>
                <a:t>Pessoas impactadas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686" y="749"/>
              <a:ext cx="3472" cy="390"/>
            </a:xfrm>
            <a:prstGeom prst="rect">
              <a:avLst/>
            </a:prstGeom>
            <a:solidFill>
              <a:srgbClr val="CC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tIns="15876" anchor="ctr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dirty="0">
                  <a:solidFill>
                    <a:srgbClr val="000000"/>
                  </a:solidFill>
                </a:rPr>
                <a:t>Comunicação </a:t>
              </a:r>
              <a:r>
                <a:rPr lang="pt-BR" dirty="0" smtClean="0">
                  <a:solidFill>
                    <a:srgbClr val="000000"/>
                  </a:solidFill>
                </a:rPr>
                <a:t>controlada</a:t>
              </a:r>
              <a:endParaRPr lang="pt-BR" dirty="0">
                <a:solidFill>
                  <a:srgbClr val="000000"/>
                </a:solidFill>
              </a:endParaRPr>
            </a:p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dirty="0">
                  <a:solidFill>
                    <a:srgbClr val="000000"/>
                  </a:solidFill>
                </a:rPr>
                <a:t>dirigida aos passageiros, cidadãos e mídia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158" y="749"/>
              <a:ext cx="993" cy="390"/>
            </a:xfrm>
            <a:prstGeom prst="rect">
              <a:avLst/>
            </a:prstGeom>
            <a:solidFill>
              <a:srgbClr val="CC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tIns="15876" anchor="ctr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sz="1700" dirty="0" smtClean="0">
                  <a:solidFill>
                    <a:srgbClr val="000000"/>
                  </a:solidFill>
                </a:rPr>
                <a:t>Comunicação</a:t>
              </a:r>
            </a:p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sz="1700" dirty="0" smtClean="0">
                  <a:solidFill>
                    <a:srgbClr val="000000"/>
                  </a:solidFill>
                </a:rPr>
                <a:t>não controlada</a:t>
              </a:r>
              <a:endParaRPr lang="pt-BR" sz="1700" dirty="0">
                <a:solidFill>
                  <a:srgbClr val="000000"/>
                </a:solidFill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17" y="1139"/>
              <a:ext cx="505" cy="120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722" y="1139"/>
              <a:ext cx="964" cy="602"/>
            </a:xfrm>
            <a:prstGeom prst="rect">
              <a:avLst/>
            </a:prstGeom>
            <a:solidFill>
              <a:srgbClr val="33A3A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tIns="15876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>
                  <a:solidFill>
                    <a:srgbClr val="000000"/>
                  </a:solidFill>
                </a:rPr>
                <a:t>fora da rede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686" y="1139"/>
              <a:ext cx="3472" cy="602"/>
            </a:xfrm>
            <a:prstGeom prst="rect">
              <a:avLst/>
            </a:prstGeom>
            <a:solidFill>
              <a:srgbClr val="CC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tIns="13230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sz="1500">
                  <a:solidFill>
                    <a:srgbClr val="000000"/>
                  </a:solidFill>
                </a:rPr>
                <a:t>Mensagens em rádio, TV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5158" y="1139"/>
              <a:ext cx="993" cy="602"/>
            </a:xfrm>
            <a:prstGeom prst="rect">
              <a:avLst/>
            </a:prstGeom>
            <a:solidFill>
              <a:srgbClr val="CC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722" y="1743"/>
              <a:ext cx="964" cy="60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tIns="15876" anchor="ctr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>
                  <a:solidFill>
                    <a:srgbClr val="000000"/>
                  </a:solidFill>
                </a:rPr>
                <a:t>antes da </a:t>
              </a:r>
            </a:p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>
                  <a:solidFill>
                    <a:srgbClr val="000000"/>
                  </a:solidFill>
                </a:rPr>
                <a:t>viagem </a:t>
              </a:r>
            </a:p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>
                  <a:solidFill>
                    <a:srgbClr val="000000"/>
                  </a:solidFill>
                </a:rPr>
                <a:t>(área livre)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686" y="1743"/>
              <a:ext cx="3472" cy="603"/>
            </a:xfrm>
            <a:prstGeom prst="rect">
              <a:avLst/>
            </a:prstGeom>
            <a:solidFill>
              <a:srgbClr val="CC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tIns="13230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sz="1500">
                  <a:solidFill>
                    <a:srgbClr val="000000"/>
                  </a:solidFill>
                </a:rPr>
                <a:t>Mensagens de audição pública, cartazes e painéis </a:t>
              </a:r>
            </a:p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sz="1500">
                  <a:solidFill>
                    <a:srgbClr val="000000"/>
                  </a:solidFill>
                </a:rPr>
                <a:t>eletrônicos nas estações</a:t>
              </a:r>
            </a:p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sz="1500">
                  <a:solidFill>
                    <a:srgbClr val="000000"/>
                  </a:solidFill>
                </a:rPr>
                <a:t>Central de Informações e Balcões de Informações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158" y="1743"/>
              <a:ext cx="993" cy="603"/>
            </a:xfrm>
            <a:prstGeom prst="rect">
              <a:avLst/>
            </a:prstGeom>
            <a:solidFill>
              <a:srgbClr val="CC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17" y="2346"/>
              <a:ext cx="5934" cy="225"/>
            </a:xfrm>
            <a:prstGeom prst="rect">
              <a:avLst/>
            </a:prstGeom>
            <a:solidFill>
              <a:srgbClr val="9999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17" y="2571"/>
              <a:ext cx="505" cy="2054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tIns="15876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pt-BR">
                <a:solidFill>
                  <a:srgbClr val="FFFFFF"/>
                </a:solidFill>
              </a:endParaRPr>
            </a:p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pt-BR">
                <a:solidFill>
                  <a:srgbClr val="FFFFFF"/>
                </a:solidFill>
              </a:endParaRPr>
            </a:p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722" y="2571"/>
              <a:ext cx="964" cy="601"/>
            </a:xfrm>
            <a:prstGeom prst="rect">
              <a:avLst/>
            </a:prstGeom>
            <a:solidFill>
              <a:srgbClr val="FF950E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tIns="15876" anchor="ctr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>
                  <a:solidFill>
                    <a:srgbClr val="000000"/>
                  </a:solidFill>
                </a:rPr>
                <a:t>na estação </a:t>
              </a:r>
            </a:p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>
                  <a:solidFill>
                    <a:srgbClr val="000000"/>
                  </a:solidFill>
                </a:rPr>
                <a:t>ou no trem</a:t>
              </a:r>
            </a:p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>
                  <a:solidFill>
                    <a:srgbClr val="000000"/>
                  </a:solidFill>
                </a:rPr>
                <a:t>(área paga)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1686" y="2571"/>
              <a:ext cx="3472" cy="601"/>
            </a:xfrm>
            <a:prstGeom prst="rect">
              <a:avLst/>
            </a:prstGeom>
            <a:solidFill>
              <a:srgbClr val="CC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tIns="13230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sz="1500">
                  <a:solidFill>
                    <a:srgbClr val="000000"/>
                  </a:solidFill>
                </a:rPr>
                <a:t>Megafone</a:t>
              </a:r>
            </a:p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sz="1500">
                  <a:solidFill>
                    <a:srgbClr val="000000"/>
                  </a:solidFill>
                </a:rPr>
                <a:t>Mensagens de audição pública - estação ou trem envolvido</a:t>
              </a:r>
            </a:p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sz="1500">
                  <a:solidFill>
                    <a:srgbClr val="000000"/>
                  </a:solidFill>
                </a:rPr>
                <a:t>Mensagens visuais (cartazes, banners, painéis eletrônicos) na </a:t>
              </a:r>
            </a:p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sz="1500">
                  <a:solidFill>
                    <a:srgbClr val="000000"/>
                  </a:solidFill>
                </a:rPr>
                <a:t>estação ou no trem</a:t>
              </a: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722" y="3174"/>
              <a:ext cx="964" cy="726"/>
            </a:xfrm>
            <a:prstGeom prst="rect">
              <a:avLst/>
            </a:prstGeom>
            <a:solidFill>
              <a:srgbClr val="FF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tIns="15876" anchor="ctr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>
                  <a:solidFill>
                    <a:srgbClr val="000000"/>
                  </a:solidFill>
                </a:rPr>
                <a:t>na linha</a:t>
              </a: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686" y="3174"/>
              <a:ext cx="3472" cy="726"/>
            </a:xfrm>
            <a:prstGeom prst="rect">
              <a:avLst/>
            </a:prstGeom>
            <a:solidFill>
              <a:srgbClr val="CC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tIns="13230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sz="1500">
                  <a:solidFill>
                    <a:srgbClr val="000000"/>
                  </a:solidFill>
                </a:rPr>
                <a:t>Mensagens de audição pública - todas as estações e trens</a:t>
              </a:r>
            </a:p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sz="1500">
                  <a:solidFill>
                    <a:srgbClr val="000000"/>
                  </a:solidFill>
                </a:rPr>
                <a:t>Mensagens visuais (cartazes, banners e painéis eletrônicos) </a:t>
              </a:r>
            </a:p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sz="1500">
                  <a:solidFill>
                    <a:srgbClr val="000000"/>
                  </a:solidFill>
                </a:rPr>
                <a:t>em todas as estações e trens</a:t>
              </a:r>
            </a:p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sz="1500">
                  <a:solidFill>
                    <a:srgbClr val="000000"/>
                  </a:solidFill>
                </a:rPr>
                <a:t>Central de Informações / Balcão de Informações</a:t>
              </a: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722" y="3900"/>
              <a:ext cx="964" cy="726"/>
            </a:xfrm>
            <a:prstGeom prst="rect">
              <a:avLst/>
            </a:prstGeom>
            <a:solidFill>
              <a:srgbClr val="C5000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tIns="15876" anchor="ctr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>
                  <a:solidFill>
                    <a:srgbClr val="000000"/>
                  </a:solidFill>
                </a:rPr>
                <a:t>na rede</a:t>
              </a: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686" y="3900"/>
              <a:ext cx="3472" cy="726"/>
            </a:xfrm>
            <a:prstGeom prst="rect">
              <a:avLst/>
            </a:prstGeom>
            <a:solidFill>
              <a:srgbClr val="CC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tIns="13230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sz="1500">
                  <a:solidFill>
                    <a:srgbClr val="000000"/>
                  </a:solidFill>
                </a:rPr>
                <a:t>Mensagens de audição pública – todas as estações e trens</a:t>
              </a:r>
            </a:p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sz="1500">
                  <a:solidFill>
                    <a:srgbClr val="000000"/>
                  </a:solidFill>
                </a:rPr>
                <a:t>Mensagens visuais (cartazes, banners e painéis eletrônicos) </a:t>
              </a:r>
            </a:p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sz="1500">
                  <a:solidFill>
                    <a:srgbClr val="000000"/>
                  </a:solidFill>
                </a:rPr>
                <a:t>em todas as estações e trens</a:t>
              </a:r>
            </a:p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sz="1500">
                  <a:solidFill>
                    <a:srgbClr val="000000"/>
                  </a:solidFill>
                </a:rPr>
                <a:t>Central de Informações / Balcão de Informações</a:t>
              </a:r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217" y="749"/>
              <a:ext cx="505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722" y="749"/>
              <a:ext cx="964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1686" y="749"/>
              <a:ext cx="3472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5158" y="749"/>
              <a:ext cx="993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217" y="1139"/>
              <a:ext cx="505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722" y="1139"/>
              <a:ext cx="964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 dirty="0">
                <a:latin typeface="+mn-lt"/>
                <a:cs typeface="Lucida Sans Unicode" charset="0"/>
              </a:endParaRPr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1686" y="1139"/>
              <a:ext cx="3472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>
              <a:off x="5158" y="1139"/>
              <a:ext cx="993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722" y="1743"/>
              <a:ext cx="964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 dirty="0">
                <a:latin typeface="+mn-lt"/>
                <a:cs typeface="Lucida Sans Unicode" charset="0"/>
              </a:endParaRP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1686" y="1743"/>
              <a:ext cx="3472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5158" y="1743"/>
              <a:ext cx="993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217" y="2346"/>
              <a:ext cx="505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>
              <a:off x="722" y="2346"/>
              <a:ext cx="964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>
              <a:off x="1686" y="2346"/>
              <a:ext cx="3472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42" name="Line 41"/>
            <p:cNvSpPr>
              <a:spLocks noChangeShapeType="1"/>
            </p:cNvSpPr>
            <p:nvPr/>
          </p:nvSpPr>
          <p:spPr bwMode="auto">
            <a:xfrm>
              <a:off x="5158" y="2346"/>
              <a:ext cx="993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43" name="Line 42"/>
            <p:cNvSpPr>
              <a:spLocks noChangeShapeType="1"/>
            </p:cNvSpPr>
            <p:nvPr/>
          </p:nvSpPr>
          <p:spPr bwMode="auto">
            <a:xfrm>
              <a:off x="217" y="2571"/>
              <a:ext cx="505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44" name="Line 43"/>
            <p:cNvSpPr>
              <a:spLocks noChangeShapeType="1"/>
            </p:cNvSpPr>
            <p:nvPr/>
          </p:nvSpPr>
          <p:spPr bwMode="auto">
            <a:xfrm>
              <a:off x="722" y="2571"/>
              <a:ext cx="964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45" name="Line 44"/>
            <p:cNvSpPr>
              <a:spLocks noChangeShapeType="1"/>
            </p:cNvSpPr>
            <p:nvPr/>
          </p:nvSpPr>
          <p:spPr bwMode="auto">
            <a:xfrm>
              <a:off x="1686" y="2571"/>
              <a:ext cx="3472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46" name="Line 45"/>
            <p:cNvSpPr>
              <a:spLocks noChangeShapeType="1"/>
            </p:cNvSpPr>
            <p:nvPr/>
          </p:nvSpPr>
          <p:spPr bwMode="auto">
            <a:xfrm>
              <a:off x="5158" y="2571"/>
              <a:ext cx="993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48" name="Line 47"/>
            <p:cNvSpPr>
              <a:spLocks noChangeShapeType="1"/>
            </p:cNvSpPr>
            <p:nvPr/>
          </p:nvSpPr>
          <p:spPr bwMode="auto">
            <a:xfrm>
              <a:off x="722" y="3174"/>
              <a:ext cx="964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49" name="Line 48"/>
            <p:cNvSpPr>
              <a:spLocks noChangeShapeType="1"/>
            </p:cNvSpPr>
            <p:nvPr/>
          </p:nvSpPr>
          <p:spPr bwMode="auto">
            <a:xfrm>
              <a:off x="1686" y="3174"/>
              <a:ext cx="3472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50" name="Line 49"/>
            <p:cNvSpPr>
              <a:spLocks noChangeShapeType="1"/>
            </p:cNvSpPr>
            <p:nvPr/>
          </p:nvSpPr>
          <p:spPr bwMode="auto">
            <a:xfrm>
              <a:off x="5158" y="3174"/>
              <a:ext cx="993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52" name="Line 51"/>
            <p:cNvSpPr>
              <a:spLocks noChangeShapeType="1"/>
            </p:cNvSpPr>
            <p:nvPr/>
          </p:nvSpPr>
          <p:spPr bwMode="auto">
            <a:xfrm>
              <a:off x="722" y="3900"/>
              <a:ext cx="964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53" name="Line 52"/>
            <p:cNvSpPr>
              <a:spLocks noChangeShapeType="1"/>
            </p:cNvSpPr>
            <p:nvPr/>
          </p:nvSpPr>
          <p:spPr bwMode="auto">
            <a:xfrm>
              <a:off x="1686" y="3900"/>
              <a:ext cx="3472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54" name="Line 53"/>
            <p:cNvSpPr>
              <a:spLocks noChangeShapeType="1"/>
            </p:cNvSpPr>
            <p:nvPr/>
          </p:nvSpPr>
          <p:spPr bwMode="auto">
            <a:xfrm>
              <a:off x="5158" y="3900"/>
              <a:ext cx="993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55" name="Line 54"/>
            <p:cNvSpPr>
              <a:spLocks noChangeShapeType="1"/>
            </p:cNvSpPr>
            <p:nvPr/>
          </p:nvSpPr>
          <p:spPr bwMode="auto">
            <a:xfrm>
              <a:off x="217" y="4626"/>
              <a:ext cx="505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56" name="Line 55"/>
            <p:cNvSpPr>
              <a:spLocks noChangeShapeType="1"/>
            </p:cNvSpPr>
            <p:nvPr/>
          </p:nvSpPr>
          <p:spPr bwMode="auto">
            <a:xfrm>
              <a:off x="722" y="4626"/>
              <a:ext cx="964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>
              <a:off x="1686" y="4626"/>
              <a:ext cx="3472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58" name="Line 57"/>
            <p:cNvSpPr>
              <a:spLocks noChangeShapeType="1"/>
            </p:cNvSpPr>
            <p:nvPr/>
          </p:nvSpPr>
          <p:spPr bwMode="auto">
            <a:xfrm>
              <a:off x="5158" y="4626"/>
              <a:ext cx="993" cy="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59" name="Line 58"/>
            <p:cNvSpPr>
              <a:spLocks noChangeShapeType="1"/>
            </p:cNvSpPr>
            <p:nvPr/>
          </p:nvSpPr>
          <p:spPr bwMode="auto">
            <a:xfrm>
              <a:off x="217" y="749"/>
              <a:ext cx="0" cy="39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60" name="Line 59"/>
            <p:cNvSpPr>
              <a:spLocks noChangeShapeType="1"/>
            </p:cNvSpPr>
            <p:nvPr/>
          </p:nvSpPr>
          <p:spPr bwMode="auto">
            <a:xfrm>
              <a:off x="217" y="1139"/>
              <a:ext cx="0" cy="602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61" name="Line 60"/>
            <p:cNvSpPr>
              <a:spLocks noChangeShapeType="1"/>
            </p:cNvSpPr>
            <p:nvPr/>
          </p:nvSpPr>
          <p:spPr bwMode="auto">
            <a:xfrm>
              <a:off x="217" y="1743"/>
              <a:ext cx="0" cy="603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62" name="Line 61"/>
            <p:cNvSpPr>
              <a:spLocks noChangeShapeType="1"/>
            </p:cNvSpPr>
            <p:nvPr/>
          </p:nvSpPr>
          <p:spPr bwMode="auto">
            <a:xfrm>
              <a:off x="217" y="2346"/>
              <a:ext cx="0" cy="225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63" name="Line 62"/>
            <p:cNvSpPr>
              <a:spLocks noChangeShapeType="1"/>
            </p:cNvSpPr>
            <p:nvPr/>
          </p:nvSpPr>
          <p:spPr bwMode="auto">
            <a:xfrm>
              <a:off x="217" y="2571"/>
              <a:ext cx="0" cy="601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64" name="Line 63"/>
            <p:cNvSpPr>
              <a:spLocks noChangeShapeType="1"/>
            </p:cNvSpPr>
            <p:nvPr/>
          </p:nvSpPr>
          <p:spPr bwMode="auto">
            <a:xfrm>
              <a:off x="217" y="3174"/>
              <a:ext cx="0" cy="726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65" name="Line 64"/>
            <p:cNvSpPr>
              <a:spLocks noChangeShapeType="1"/>
            </p:cNvSpPr>
            <p:nvPr/>
          </p:nvSpPr>
          <p:spPr bwMode="auto">
            <a:xfrm>
              <a:off x="217" y="3900"/>
              <a:ext cx="0" cy="726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67" name="Line 66"/>
            <p:cNvSpPr>
              <a:spLocks noChangeShapeType="1"/>
            </p:cNvSpPr>
            <p:nvPr/>
          </p:nvSpPr>
          <p:spPr bwMode="auto">
            <a:xfrm>
              <a:off x="722" y="1139"/>
              <a:ext cx="0" cy="602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68" name="Line 67"/>
            <p:cNvSpPr>
              <a:spLocks noChangeShapeType="1"/>
            </p:cNvSpPr>
            <p:nvPr/>
          </p:nvSpPr>
          <p:spPr bwMode="auto">
            <a:xfrm>
              <a:off x="722" y="1743"/>
              <a:ext cx="0" cy="603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69" name="Line 68"/>
            <p:cNvSpPr>
              <a:spLocks noChangeShapeType="1"/>
            </p:cNvSpPr>
            <p:nvPr/>
          </p:nvSpPr>
          <p:spPr bwMode="auto">
            <a:xfrm>
              <a:off x="722" y="2346"/>
              <a:ext cx="0" cy="225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70" name="Line 69"/>
            <p:cNvSpPr>
              <a:spLocks noChangeShapeType="1"/>
            </p:cNvSpPr>
            <p:nvPr/>
          </p:nvSpPr>
          <p:spPr bwMode="auto">
            <a:xfrm>
              <a:off x="722" y="2571"/>
              <a:ext cx="0" cy="601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71" name="Line 70"/>
            <p:cNvSpPr>
              <a:spLocks noChangeShapeType="1"/>
            </p:cNvSpPr>
            <p:nvPr/>
          </p:nvSpPr>
          <p:spPr bwMode="auto">
            <a:xfrm>
              <a:off x="722" y="3174"/>
              <a:ext cx="0" cy="726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72" name="Line 71"/>
            <p:cNvSpPr>
              <a:spLocks noChangeShapeType="1"/>
            </p:cNvSpPr>
            <p:nvPr/>
          </p:nvSpPr>
          <p:spPr bwMode="auto">
            <a:xfrm>
              <a:off x="722" y="3900"/>
              <a:ext cx="0" cy="726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73" name="Line 72"/>
            <p:cNvSpPr>
              <a:spLocks noChangeShapeType="1"/>
            </p:cNvSpPr>
            <p:nvPr/>
          </p:nvSpPr>
          <p:spPr bwMode="auto">
            <a:xfrm>
              <a:off x="1686" y="749"/>
              <a:ext cx="0" cy="39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74" name="Line 73"/>
            <p:cNvSpPr>
              <a:spLocks noChangeShapeType="1"/>
            </p:cNvSpPr>
            <p:nvPr/>
          </p:nvSpPr>
          <p:spPr bwMode="auto">
            <a:xfrm>
              <a:off x="1686" y="1139"/>
              <a:ext cx="0" cy="602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75" name="Line 74"/>
            <p:cNvSpPr>
              <a:spLocks noChangeShapeType="1"/>
            </p:cNvSpPr>
            <p:nvPr/>
          </p:nvSpPr>
          <p:spPr bwMode="auto">
            <a:xfrm>
              <a:off x="1686" y="1743"/>
              <a:ext cx="0" cy="603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76" name="Line 75"/>
            <p:cNvSpPr>
              <a:spLocks noChangeShapeType="1"/>
            </p:cNvSpPr>
            <p:nvPr/>
          </p:nvSpPr>
          <p:spPr bwMode="auto">
            <a:xfrm>
              <a:off x="1686" y="2346"/>
              <a:ext cx="0" cy="225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77" name="Line 76"/>
            <p:cNvSpPr>
              <a:spLocks noChangeShapeType="1"/>
            </p:cNvSpPr>
            <p:nvPr/>
          </p:nvSpPr>
          <p:spPr bwMode="auto">
            <a:xfrm>
              <a:off x="1686" y="2571"/>
              <a:ext cx="0" cy="601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78" name="Line 77"/>
            <p:cNvSpPr>
              <a:spLocks noChangeShapeType="1"/>
            </p:cNvSpPr>
            <p:nvPr/>
          </p:nvSpPr>
          <p:spPr bwMode="auto">
            <a:xfrm>
              <a:off x="1686" y="3174"/>
              <a:ext cx="0" cy="726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79" name="Line 78"/>
            <p:cNvSpPr>
              <a:spLocks noChangeShapeType="1"/>
            </p:cNvSpPr>
            <p:nvPr/>
          </p:nvSpPr>
          <p:spPr bwMode="auto">
            <a:xfrm>
              <a:off x="1686" y="3900"/>
              <a:ext cx="0" cy="726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80" name="Line 79"/>
            <p:cNvSpPr>
              <a:spLocks noChangeShapeType="1"/>
            </p:cNvSpPr>
            <p:nvPr/>
          </p:nvSpPr>
          <p:spPr bwMode="auto">
            <a:xfrm>
              <a:off x="5158" y="749"/>
              <a:ext cx="0" cy="39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81" name="Line 80"/>
            <p:cNvSpPr>
              <a:spLocks noChangeShapeType="1"/>
            </p:cNvSpPr>
            <p:nvPr/>
          </p:nvSpPr>
          <p:spPr bwMode="auto">
            <a:xfrm>
              <a:off x="5158" y="1139"/>
              <a:ext cx="0" cy="602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82" name="Line 81"/>
            <p:cNvSpPr>
              <a:spLocks noChangeShapeType="1"/>
            </p:cNvSpPr>
            <p:nvPr/>
          </p:nvSpPr>
          <p:spPr bwMode="auto">
            <a:xfrm>
              <a:off x="5158" y="1743"/>
              <a:ext cx="0" cy="603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83" name="Line 82"/>
            <p:cNvSpPr>
              <a:spLocks noChangeShapeType="1"/>
            </p:cNvSpPr>
            <p:nvPr/>
          </p:nvSpPr>
          <p:spPr bwMode="auto">
            <a:xfrm>
              <a:off x="5158" y="2346"/>
              <a:ext cx="0" cy="225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84" name="Line 83"/>
            <p:cNvSpPr>
              <a:spLocks noChangeShapeType="1"/>
            </p:cNvSpPr>
            <p:nvPr/>
          </p:nvSpPr>
          <p:spPr bwMode="auto">
            <a:xfrm>
              <a:off x="5158" y="2571"/>
              <a:ext cx="0" cy="601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85" name="Line 84"/>
            <p:cNvSpPr>
              <a:spLocks noChangeShapeType="1"/>
            </p:cNvSpPr>
            <p:nvPr/>
          </p:nvSpPr>
          <p:spPr bwMode="auto">
            <a:xfrm>
              <a:off x="5158" y="3174"/>
              <a:ext cx="0" cy="726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86" name="Line 85"/>
            <p:cNvSpPr>
              <a:spLocks noChangeShapeType="1"/>
            </p:cNvSpPr>
            <p:nvPr/>
          </p:nvSpPr>
          <p:spPr bwMode="auto">
            <a:xfrm>
              <a:off x="5158" y="3900"/>
              <a:ext cx="0" cy="726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87" name="Line 86"/>
            <p:cNvSpPr>
              <a:spLocks noChangeShapeType="1"/>
            </p:cNvSpPr>
            <p:nvPr/>
          </p:nvSpPr>
          <p:spPr bwMode="auto">
            <a:xfrm>
              <a:off x="6151" y="749"/>
              <a:ext cx="0" cy="390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88" name="Line 87"/>
            <p:cNvSpPr>
              <a:spLocks noChangeShapeType="1"/>
            </p:cNvSpPr>
            <p:nvPr/>
          </p:nvSpPr>
          <p:spPr bwMode="auto">
            <a:xfrm>
              <a:off x="6151" y="1139"/>
              <a:ext cx="0" cy="602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89" name="Line 88"/>
            <p:cNvSpPr>
              <a:spLocks noChangeShapeType="1"/>
            </p:cNvSpPr>
            <p:nvPr/>
          </p:nvSpPr>
          <p:spPr bwMode="auto">
            <a:xfrm>
              <a:off x="6151" y="1743"/>
              <a:ext cx="0" cy="603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90" name="Line 89"/>
            <p:cNvSpPr>
              <a:spLocks noChangeShapeType="1"/>
            </p:cNvSpPr>
            <p:nvPr/>
          </p:nvSpPr>
          <p:spPr bwMode="auto">
            <a:xfrm>
              <a:off x="6151" y="2346"/>
              <a:ext cx="0" cy="225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91" name="Line 90"/>
            <p:cNvSpPr>
              <a:spLocks noChangeShapeType="1"/>
            </p:cNvSpPr>
            <p:nvPr/>
          </p:nvSpPr>
          <p:spPr bwMode="auto">
            <a:xfrm>
              <a:off x="6151" y="2571"/>
              <a:ext cx="0" cy="601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92" name="Line 91"/>
            <p:cNvSpPr>
              <a:spLocks noChangeShapeType="1"/>
            </p:cNvSpPr>
            <p:nvPr/>
          </p:nvSpPr>
          <p:spPr bwMode="auto">
            <a:xfrm>
              <a:off x="6151" y="3174"/>
              <a:ext cx="0" cy="726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93" name="Line 92"/>
            <p:cNvSpPr>
              <a:spLocks noChangeShapeType="1"/>
            </p:cNvSpPr>
            <p:nvPr/>
          </p:nvSpPr>
          <p:spPr bwMode="auto">
            <a:xfrm>
              <a:off x="6151" y="3900"/>
              <a:ext cx="0" cy="726"/>
            </a:xfrm>
            <a:prstGeom prst="line">
              <a:avLst/>
            </a:prstGeom>
            <a:noFill/>
            <a:ln w="36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pt-BR">
                <a:latin typeface="+mj-lt"/>
                <a:cs typeface="Lucida Sans Unicode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5158" y="2571"/>
              <a:ext cx="993" cy="2054"/>
            </a:xfrm>
            <a:prstGeom prst="rect">
              <a:avLst/>
            </a:prstGeom>
            <a:solidFill>
              <a:srgbClr val="CCCC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tIns="13230" anchor="ctr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sz="1500" dirty="0" err="1" smtClean="0">
                  <a:solidFill>
                    <a:srgbClr val="000000"/>
                  </a:solidFill>
                </a:rPr>
                <a:t>Twitter</a:t>
              </a:r>
              <a:endParaRPr lang="pt-BR" sz="1500" dirty="0" smtClean="0">
                <a:solidFill>
                  <a:srgbClr val="000000"/>
                </a:solidFill>
              </a:endParaRPr>
            </a:p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sz="1500" dirty="0" smtClean="0">
                  <a:solidFill>
                    <a:srgbClr val="000000"/>
                  </a:solidFill>
                </a:rPr>
                <a:t>Blogs</a:t>
              </a:r>
            </a:p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sz="1500" dirty="0" err="1" smtClean="0">
                  <a:solidFill>
                    <a:srgbClr val="000000"/>
                  </a:solidFill>
                </a:rPr>
                <a:t>Facebook</a:t>
              </a:r>
              <a:endParaRPr lang="pt-BR" sz="1500" dirty="0" smtClean="0">
                <a:solidFill>
                  <a:srgbClr val="000000"/>
                </a:solidFill>
              </a:endParaRPr>
            </a:p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sz="1500" dirty="0" smtClean="0">
                  <a:solidFill>
                    <a:srgbClr val="000000"/>
                  </a:solidFill>
                </a:rPr>
                <a:t>Rádio</a:t>
              </a:r>
            </a:p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pt-BR" sz="1500" dirty="0" smtClean="0">
                  <a:solidFill>
                    <a:srgbClr val="000000"/>
                  </a:solidFill>
                </a:rPr>
                <a:t>Jornal</a:t>
              </a:r>
              <a:endParaRPr lang="pt-BR" sz="15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5" name="Text Box 94"/>
          <p:cNvSpPr txBox="1">
            <a:spLocks noChangeArrowheads="1"/>
          </p:cNvSpPr>
          <p:nvPr/>
        </p:nvSpPr>
        <p:spPr bwMode="auto">
          <a:xfrm rot="-5400000">
            <a:off x="305594" y="2656681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ctr" eaLnBrk="1">
              <a:lnSpc>
                <a:spcPct val="101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>
                <a:solidFill>
                  <a:srgbClr val="FFFFFF"/>
                </a:solidFill>
              </a:rPr>
              <a:t>cidadãos</a:t>
            </a:r>
          </a:p>
        </p:txBody>
      </p:sp>
      <p:sp>
        <p:nvSpPr>
          <p:cNvPr id="96" name="Text Box 95"/>
          <p:cNvSpPr txBox="1">
            <a:spLocks noChangeArrowheads="1"/>
          </p:cNvSpPr>
          <p:nvPr/>
        </p:nvSpPr>
        <p:spPr bwMode="auto">
          <a:xfrm rot="-5400000">
            <a:off x="280194" y="5479256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ctr" eaLnBrk="1">
              <a:lnSpc>
                <a:spcPct val="101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>
                <a:solidFill>
                  <a:srgbClr val="FFFFFF"/>
                </a:solidFill>
              </a:rPr>
              <a:t>passageiros</a:t>
            </a:r>
          </a:p>
        </p:txBody>
      </p:sp>
      <p:sp>
        <p:nvSpPr>
          <p:cNvPr id="97" name="Text Box 96"/>
          <p:cNvSpPr txBox="1">
            <a:spLocks noChangeArrowheads="1"/>
          </p:cNvSpPr>
          <p:nvPr/>
        </p:nvSpPr>
        <p:spPr bwMode="auto">
          <a:xfrm>
            <a:off x="4375150" y="3795713"/>
            <a:ext cx="2681288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120" rIns="0" bIns="0"/>
          <a:lstStyle>
            <a:lvl1pPr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ctr" eaLnBrk="1">
              <a:lnSpc>
                <a:spcPct val="95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>
                <a:solidFill>
                  <a:srgbClr val="FFFFFF"/>
                </a:solidFill>
              </a:rPr>
              <a:t>LINHA DE BLOQUEIOS</a:t>
            </a:r>
          </a:p>
        </p:txBody>
      </p:sp>
      <p:sp>
        <p:nvSpPr>
          <p:cNvPr id="17418" name="Text Box 3"/>
          <p:cNvSpPr txBox="1">
            <a:spLocks noChangeArrowheads="1"/>
          </p:cNvSpPr>
          <p:nvPr/>
        </p:nvSpPr>
        <p:spPr bwMode="auto">
          <a:xfrm>
            <a:off x="0" y="506413"/>
            <a:ext cx="100806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 sz="1600" b="1" dirty="0">
                <a:solidFill>
                  <a:srgbClr val="4D4D4D"/>
                </a:solidFill>
                <a:latin typeface="Verdana" pitchFamily="34" charset="0"/>
              </a:rPr>
              <a:t>IMPACTO DA COMUNICAÇÃO – INTERRUPÇÃO NÃO PROGRAMADA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4035425" y="5884863"/>
            <a:ext cx="2681288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120" rIns="0" bIns="0"/>
          <a:lstStyle>
            <a:lvl1pPr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ctr" eaLnBrk="1">
              <a:lnSpc>
                <a:spcPct val="95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 sz="2400" b="1">
                <a:solidFill>
                  <a:srgbClr val="FFFFFF"/>
                </a:solidFill>
                <a:latin typeface="Times New Roman" pitchFamily="18" charset="0"/>
              </a:rPr>
              <a:t>LINHA DE BLOQUEIOS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 rot="-5400000">
            <a:off x="246856" y="2516982"/>
            <a:ext cx="1800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ctr" eaLnBrk="1">
              <a:lnSpc>
                <a:spcPct val="101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 b="1">
                <a:solidFill>
                  <a:srgbClr val="FFFFFF"/>
                </a:solidFill>
                <a:latin typeface="Verdana" pitchFamily="34" charset="0"/>
              </a:rPr>
              <a:t>cidadãos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 rot="-5400000">
            <a:off x="246856" y="5468145"/>
            <a:ext cx="1800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ctr" eaLnBrk="1">
              <a:lnSpc>
                <a:spcPct val="101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 b="1">
                <a:solidFill>
                  <a:srgbClr val="FFFFFF"/>
                </a:solidFill>
                <a:latin typeface="Verdana" pitchFamily="34" charset="0"/>
              </a:rPr>
              <a:t>passageiros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 rot="-5400000">
            <a:off x="246856" y="2516982"/>
            <a:ext cx="1800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ctr" eaLnBrk="1">
              <a:lnSpc>
                <a:spcPct val="101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 b="1">
                <a:solidFill>
                  <a:srgbClr val="FFFFFF"/>
                </a:solidFill>
                <a:latin typeface="Verdana" pitchFamily="34" charset="0"/>
              </a:rPr>
              <a:t>cidadãos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 rot="-5400000">
            <a:off x="313531" y="5396707"/>
            <a:ext cx="1800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ctr" eaLnBrk="1">
              <a:lnSpc>
                <a:spcPct val="101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 b="1">
                <a:solidFill>
                  <a:srgbClr val="FFFFFF"/>
                </a:solidFill>
                <a:latin typeface="Verdana" pitchFamily="34" charset="0"/>
              </a:rPr>
              <a:t>passageiros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035425" y="5957888"/>
            <a:ext cx="2681288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120" rIns="0" bIns="0"/>
          <a:lstStyle>
            <a:lvl1pPr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ctr" eaLnBrk="1">
              <a:lnSpc>
                <a:spcPct val="95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 sz="2400" b="1">
                <a:solidFill>
                  <a:srgbClr val="FFFFFF"/>
                </a:solidFill>
                <a:latin typeface="Times New Roman" pitchFamily="18" charset="0"/>
              </a:rPr>
              <a:t>LINHA DE BLOQUEIOS</a:t>
            </a:r>
          </a:p>
        </p:txBody>
      </p:sp>
      <p:graphicFrame>
        <p:nvGraphicFramePr>
          <p:cNvPr id="105" name="Group 8"/>
          <p:cNvGraphicFramePr>
            <a:graphicFrameLocks noGrp="1"/>
          </p:cNvGraphicFramePr>
          <p:nvPr/>
        </p:nvGraphicFramePr>
        <p:xfrm>
          <a:off x="1028700" y="949325"/>
          <a:ext cx="8713788" cy="6485507"/>
        </p:xfrm>
        <a:graphic>
          <a:graphicData uri="http://schemas.openxmlformats.org/drawingml/2006/table">
            <a:tbl>
              <a:tblPr/>
              <a:tblGrid>
                <a:gridCol w="669925"/>
                <a:gridCol w="698500"/>
                <a:gridCol w="7345363"/>
              </a:tblGrid>
              <a:tr h="363538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tempo</a:t>
                      </a:r>
                    </a:p>
                  </a:txBody>
                  <a:tcPr marL="88964" marR="88964" marT="15445" marB="44481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Lucida Sans Unicode" pitchFamily="34" charset="0"/>
                      </a:endParaRPr>
                    </a:p>
                  </a:txBody>
                  <a:tcPr marL="88964" marR="88964" marT="44481" marB="44481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&lt; 40</a:t>
                      </a:r>
                    </a:p>
                  </a:txBody>
                  <a:tcPr marL="88964" marR="88964" marT="15445" marB="44481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seg</a:t>
                      </a:r>
                    </a:p>
                  </a:txBody>
                  <a:tcPr marL="88964" marR="88964" marT="15445" marB="44481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Ocorrência é informada ao Supervisor do CCO</a:t>
                      </a:r>
                    </a:p>
                  </a:txBody>
                  <a:tcPr marL="88964" marR="88964" marT="44481" marB="44481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1</a:t>
                      </a:r>
                    </a:p>
                  </a:txBody>
                  <a:tcPr marL="88964" marR="88964" marT="15445" marB="44481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min</a:t>
                      </a:r>
                    </a:p>
                  </a:txBody>
                  <a:tcPr marL="88964" marR="88964" marT="15445" marB="44481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Acionamento do cronômetro “CCO Informa”</a:t>
                      </a:r>
                    </a:p>
                  </a:txBody>
                  <a:tcPr marL="88964" marR="88964" marT="44481" marB="44481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2</a:t>
                      </a:r>
                    </a:p>
                  </a:txBody>
                  <a:tcPr marL="88964" marR="88964" marT="15445" marB="44481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85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min</a:t>
                      </a:r>
                    </a:p>
                  </a:txBody>
                  <a:tcPr marL="88964" marR="88964" marT="15445" marB="44481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85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Implantação de restrição na comunicação via rádio</a:t>
                      </a:r>
                    </a:p>
                  </a:txBody>
                  <a:tcPr marL="88964" marR="88964" marT="44481" marB="44481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3</a:t>
                      </a:r>
                    </a:p>
                  </a:txBody>
                  <a:tcPr marL="88964" marR="88964" marT="15445" marB="44481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min</a:t>
                      </a:r>
                    </a:p>
                  </a:txBody>
                  <a:tcPr marL="88964" marR="88964" marT="15445" marB="44481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C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1º PA Geral</a:t>
                      </a:r>
                    </a:p>
                  </a:txBody>
                  <a:tcPr marL="88964" marR="88964" marT="44481" marB="44481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4</a:t>
                      </a:r>
                    </a:p>
                  </a:txBody>
                  <a:tcPr marL="88964" marR="88964" marT="15445" marB="44481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min</a:t>
                      </a:r>
                    </a:p>
                  </a:txBody>
                  <a:tcPr marL="88964" marR="88964" marT="15445" marB="44481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Informação ao Centro de Controle de Segurança, Central de Manutenção, de Informação e Imprensa</a:t>
                      </a:r>
                    </a:p>
                  </a:txBody>
                  <a:tcPr marL="88964" marR="88964" marT="44481" marB="44481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5</a:t>
                      </a:r>
                    </a:p>
                  </a:txBody>
                  <a:tcPr marL="88964" marR="88964" marT="15445" marB="44481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5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min</a:t>
                      </a:r>
                    </a:p>
                  </a:txBody>
                  <a:tcPr marL="88964" marR="88964" marT="15445" marB="44481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5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Lucida Sans Unicode" pitchFamily="34" charset="0"/>
                      </a:endParaRPr>
                    </a:p>
                  </a:txBody>
                  <a:tcPr marL="88964" marR="88964" marT="44481" marB="44481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6</a:t>
                      </a:r>
                    </a:p>
                  </a:txBody>
                  <a:tcPr marL="88964" marR="88964" marT="15445" marB="44481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min</a:t>
                      </a:r>
                    </a:p>
                  </a:txBody>
                  <a:tcPr marL="88964" marR="88964" marT="15445" marB="44481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2º PA Geral / acionamento de transceptores</a:t>
                      </a:r>
                    </a:p>
                  </a:txBody>
                  <a:tcPr marL="88964" marR="88964" marT="44481" marB="44481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7</a:t>
                      </a:r>
                    </a:p>
                  </a:txBody>
                  <a:tcPr marL="88964" marR="88964" marT="15445" marB="44481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min</a:t>
                      </a:r>
                    </a:p>
                  </a:txBody>
                  <a:tcPr marL="88964" marR="88964" marT="15445" marB="44481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Lucida Sans Unicode" pitchFamily="34" charset="0"/>
                      </a:endParaRPr>
                    </a:p>
                  </a:txBody>
                  <a:tcPr marL="88964" marR="88964" marT="44481" marB="44481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8</a:t>
                      </a:r>
                    </a:p>
                  </a:txBody>
                  <a:tcPr marL="88964" marR="88964" marT="15445" marB="44481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2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min</a:t>
                      </a:r>
                    </a:p>
                  </a:txBody>
                  <a:tcPr marL="88964" marR="88964" marT="15445" marB="44481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2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Lucida Sans Unicode" pitchFamily="34" charset="0"/>
                      </a:endParaRPr>
                    </a:p>
                  </a:txBody>
                  <a:tcPr marL="88964" marR="88964" marT="44481" marB="44481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9</a:t>
                      </a:r>
                    </a:p>
                  </a:txBody>
                  <a:tcPr marL="88964" marR="88964" marT="15445" marB="44481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2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min</a:t>
                      </a:r>
                    </a:p>
                  </a:txBody>
                  <a:tcPr marL="88964" marR="88964" marT="15445" marB="44481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2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3º PA Geral</a:t>
                      </a:r>
                    </a:p>
                  </a:txBody>
                  <a:tcPr marL="88964" marR="88964" marT="44481" marB="44481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10</a:t>
                      </a:r>
                    </a:p>
                  </a:txBody>
                  <a:tcPr marL="88964" marR="88964" marT="15445" marB="44481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min</a:t>
                      </a:r>
                    </a:p>
                  </a:txBody>
                  <a:tcPr marL="88964" marR="88964" marT="15445" marB="44481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Afixação de cartazes nas estações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Informação aos Terminais Rodoviários</a:t>
                      </a:r>
                    </a:p>
                  </a:txBody>
                  <a:tcPr marL="88964" marR="88964" marT="44481" marB="44481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11</a:t>
                      </a:r>
                    </a:p>
                  </a:txBody>
                  <a:tcPr marL="88964" marR="88964" marT="15445" marB="44481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min</a:t>
                      </a:r>
                    </a:p>
                  </a:txBody>
                  <a:tcPr marL="88964" marR="88964" marT="15445" marB="44481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Acionamento do PAESE (CPTM, ônibus, CET) e COPESE</a:t>
                      </a:r>
                    </a:p>
                  </a:txBody>
                  <a:tcPr marL="88964" marR="88964" marT="44481" marB="44481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12</a:t>
                      </a:r>
                    </a:p>
                  </a:txBody>
                  <a:tcPr marL="88964" marR="88964" marT="15445" marB="44481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00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min</a:t>
                      </a:r>
                    </a:p>
                  </a:txBody>
                  <a:tcPr marL="88964" marR="88964" marT="15445" marB="44481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00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4º PA Geral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Desligamento dos trens</a:t>
                      </a:r>
                    </a:p>
                  </a:txBody>
                  <a:tcPr marL="88964" marR="88964" marT="44481" marB="44481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13</a:t>
                      </a:r>
                    </a:p>
                  </a:txBody>
                  <a:tcPr marL="88964" marR="88964" marT="15445" marB="44481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00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min</a:t>
                      </a:r>
                    </a:p>
                  </a:txBody>
                  <a:tcPr marL="88964" marR="88964" marT="15445" marB="44481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00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Fechamento dos acessos, linhas de bloqueio, estações</a:t>
                      </a:r>
                    </a:p>
                  </a:txBody>
                  <a:tcPr marL="88964" marR="88964" marT="44481" marB="44481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14</a:t>
                      </a:r>
                    </a:p>
                  </a:txBody>
                  <a:tcPr marL="88964" marR="88964" marT="15445" marB="44481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min</a:t>
                      </a:r>
                    </a:p>
                  </a:txBody>
                  <a:tcPr marL="88964" marR="88964" marT="15445" marB="44481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Lucida Sans Unicode" pitchFamily="34" charset="0"/>
                      </a:endParaRPr>
                    </a:p>
                  </a:txBody>
                  <a:tcPr marL="88964" marR="88964" marT="44481" marB="44481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15</a:t>
                      </a:r>
                    </a:p>
                  </a:txBody>
                  <a:tcPr marL="88964" marR="88964" marT="15445" marB="44481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min</a:t>
                      </a:r>
                    </a:p>
                  </a:txBody>
                  <a:tcPr marL="88964" marR="88964" marT="15445" marB="44481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00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Lucida Sans Unicode" pitchFamily="34" charset="0"/>
                        </a:rPr>
                        <a:t>Emissão de PA a cada 3 minutos até a normalização</a:t>
                      </a:r>
                    </a:p>
                  </a:txBody>
                  <a:tcPr marL="88964" marR="88964" marT="44481" marB="44481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18513" name="Text Box 3"/>
          <p:cNvSpPr txBox="1">
            <a:spLocks noChangeArrowheads="1"/>
          </p:cNvSpPr>
          <p:nvPr/>
        </p:nvSpPr>
        <p:spPr bwMode="auto">
          <a:xfrm>
            <a:off x="0" y="506413"/>
            <a:ext cx="100806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 sz="1600" b="1" dirty="0">
                <a:solidFill>
                  <a:srgbClr val="4D4D4D"/>
                </a:solidFill>
                <a:latin typeface="Verdana" pitchFamily="34" charset="0"/>
              </a:rPr>
              <a:t>CRONOLOGIA DA </a:t>
            </a:r>
            <a:r>
              <a:rPr lang="pt-BR" sz="1600" b="1" dirty="0" smtClean="0">
                <a:solidFill>
                  <a:srgbClr val="4D4D4D"/>
                </a:solidFill>
                <a:latin typeface="Verdana" pitchFamily="34" charset="0"/>
              </a:rPr>
              <a:t>COMUNICAÇÃO NO METRÔ DE SÃO PAULO</a:t>
            </a:r>
            <a:endParaRPr lang="pt-BR" sz="1600" b="1" dirty="0">
              <a:solidFill>
                <a:srgbClr val="4D4D4D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03563"/>
            <a:ext cx="370522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44463" y="500063"/>
            <a:ext cx="993616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r" eaLnBrk="1" hangingPunct="1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 sz="1600" b="1">
                <a:solidFill>
                  <a:srgbClr val="4D4D4D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METRÔ SÃO PAULO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09688" y="2241550"/>
            <a:ext cx="449580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/>
          <a:p>
            <a:pPr marL="284163" indent="-284163" hangingPunct="0">
              <a:lnSpc>
                <a:spcPct val="14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</a:pPr>
            <a:r>
              <a:rPr lang="pt-BR" b="1" dirty="0">
                <a:solidFill>
                  <a:srgbClr val="000000"/>
                </a:solidFill>
                <a:latin typeface="Verdana" pitchFamily="34" charset="0"/>
              </a:rPr>
              <a:t>Características da rede</a:t>
            </a:r>
          </a:p>
          <a:p>
            <a:pPr marL="284163" indent="-284163" hangingPunct="0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§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</a:pPr>
            <a:r>
              <a:rPr lang="pt-BR" sz="1600" dirty="0">
                <a:solidFill>
                  <a:srgbClr val="000000"/>
                </a:solidFill>
                <a:latin typeface="Verdana" pitchFamily="34" charset="0"/>
              </a:rPr>
              <a:t>5 linhas</a:t>
            </a:r>
          </a:p>
          <a:p>
            <a:pPr marL="284163" indent="-284163" hangingPunct="0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§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</a:pPr>
            <a:r>
              <a:rPr lang="pt-BR" sz="1600" dirty="0">
                <a:solidFill>
                  <a:srgbClr val="000000"/>
                </a:solidFill>
                <a:latin typeface="Verdana" pitchFamily="34" charset="0"/>
              </a:rPr>
              <a:t>68,9 km de extensão</a:t>
            </a:r>
          </a:p>
          <a:p>
            <a:pPr marL="284163" indent="-284163" hangingPunct="0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§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</a:pPr>
            <a:r>
              <a:rPr lang="pt-BR" sz="1600" dirty="0">
                <a:solidFill>
                  <a:srgbClr val="000000"/>
                </a:solidFill>
                <a:latin typeface="Verdana" pitchFamily="34" charset="0"/>
              </a:rPr>
              <a:t>60 estações</a:t>
            </a:r>
          </a:p>
          <a:p>
            <a:pPr marL="284163" indent="-284163" hangingPunct="0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§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</a:pPr>
            <a:r>
              <a:rPr lang="pt-BR" sz="1600" dirty="0">
                <a:solidFill>
                  <a:srgbClr val="000000"/>
                </a:solidFill>
                <a:latin typeface="Verdana" pitchFamily="34" charset="0"/>
              </a:rPr>
              <a:t>101 segundos de intervalo nos picos</a:t>
            </a:r>
          </a:p>
          <a:p>
            <a:pPr marL="284163" indent="-284163" hangingPunct="0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§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</a:pPr>
            <a:r>
              <a:rPr lang="pt-BR" sz="1600" dirty="0" smtClean="0">
                <a:solidFill>
                  <a:srgbClr val="000000"/>
                </a:solidFill>
                <a:latin typeface="Verdana" pitchFamily="34" charset="0"/>
              </a:rPr>
              <a:t>164 </a:t>
            </a:r>
            <a:r>
              <a:rPr lang="pt-BR" sz="1600" dirty="0">
                <a:solidFill>
                  <a:srgbClr val="000000"/>
                </a:solidFill>
                <a:latin typeface="Verdana" pitchFamily="34" charset="0"/>
              </a:rPr>
              <a:t>trens com </a:t>
            </a:r>
            <a:r>
              <a:rPr lang="pt-BR" sz="1600" dirty="0" smtClean="0">
                <a:solidFill>
                  <a:srgbClr val="000000"/>
                </a:solidFill>
                <a:latin typeface="Verdana" pitchFamily="34" charset="0"/>
              </a:rPr>
              <a:t>984 </a:t>
            </a:r>
            <a:r>
              <a:rPr lang="pt-BR" sz="1600" dirty="0">
                <a:solidFill>
                  <a:srgbClr val="000000"/>
                </a:solidFill>
                <a:latin typeface="Verdana" pitchFamily="34" charset="0"/>
              </a:rPr>
              <a:t>carros</a:t>
            </a:r>
          </a:p>
          <a:p>
            <a:pPr marL="284163" indent="-284163" hangingPunct="0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§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</a:pPr>
            <a:r>
              <a:rPr lang="pt-BR" sz="1600" dirty="0">
                <a:solidFill>
                  <a:srgbClr val="000000"/>
                </a:solidFill>
                <a:latin typeface="Verdana" pitchFamily="34" charset="0"/>
              </a:rPr>
              <a:t>975 milhões passageiros transportados em 2009</a:t>
            </a:r>
          </a:p>
          <a:p>
            <a:pPr marL="284163" indent="-284163" hangingPunct="0">
              <a:lnSpc>
                <a:spcPct val="120000"/>
              </a:lnSpc>
              <a:buClr>
                <a:srgbClr val="CC0000"/>
              </a:buClr>
              <a:buFont typeface="Wingdings" pitchFamily="2" charset="2"/>
              <a:buChar char="§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</a:pPr>
            <a:r>
              <a:rPr lang="pt-BR" sz="1600" dirty="0">
                <a:solidFill>
                  <a:srgbClr val="000000"/>
                </a:solidFill>
                <a:latin typeface="Verdana" pitchFamily="34" charset="0"/>
              </a:rPr>
              <a:t>15% das viagens da RMSP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17625" y="1125538"/>
            <a:ext cx="4724400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/>
          <a:p>
            <a:pPr marL="284163" indent="-284163" hangingPunct="0">
              <a:lnSpc>
                <a:spcPct val="93000"/>
              </a:lnSpc>
              <a:spcBef>
                <a:spcPts val="675"/>
              </a:spcBef>
              <a:buClr>
                <a:srgbClr val="000000"/>
              </a:buClr>
              <a:buFont typeface="Times New Roman" pitchFamily="18" charset="0"/>
              <a:buNone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</a:pPr>
            <a:r>
              <a:rPr lang="pt-BR" b="1">
                <a:solidFill>
                  <a:srgbClr val="000000"/>
                </a:solidFill>
                <a:latin typeface="Verdana" pitchFamily="34" charset="0"/>
              </a:rPr>
              <a:t>Município de São Paulo</a:t>
            </a:r>
          </a:p>
          <a:p>
            <a:pPr marL="284163" indent="-284163" hangingPunct="0">
              <a:lnSpc>
                <a:spcPct val="110000"/>
              </a:lnSpc>
              <a:spcBef>
                <a:spcPts val="675"/>
              </a:spcBef>
              <a:buClr>
                <a:srgbClr val="CC0000"/>
              </a:buClr>
              <a:buFont typeface="Wingdings" pitchFamily="2" charset="2"/>
              <a:buChar char="§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</a:pPr>
            <a:r>
              <a:rPr lang="pt-BR" sz="1600">
                <a:solidFill>
                  <a:srgbClr val="000000"/>
                </a:solidFill>
                <a:latin typeface="Verdana" pitchFamily="34" charset="0"/>
              </a:rPr>
              <a:t>11 milhões de habitantes na cidade de São Paulo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5349875"/>
            <a:ext cx="1463675" cy="195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33463"/>
            <a:ext cx="3705225" cy="248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5697538"/>
            <a:ext cx="2160588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 txBox="1">
            <a:spLocks noChangeArrowheads="1"/>
          </p:cNvSpPr>
          <p:nvPr/>
        </p:nvSpPr>
        <p:spPr bwMode="auto">
          <a:xfrm>
            <a:off x="704850" y="955675"/>
            <a:ext cx="90709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9404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 sz="22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pt-BR" sz="22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pt-BR" sz="2200" b="1" dirty="0" smtClean="0">
                <a:solidFill>
                  <a:srgbClr val="FF0000"/>
                </a:solidFill>
                <a:latin typeface="Verdana" pitchFamily="34" charset="0"/>
              </a:rPr>
              <a:t>Multicanais - Ruídos</a:t>
            </a:r>
            <a:endParaRPr lang="pt-BR" sz="22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4198938" y="4587875"/>
            <a:ext cx="1109662" cy="846138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76" rIns="90000" bIns="46800"/>
          <a:lstStyle/>
          <a:p>
            <a:pPr algn="ctr">
              <a:lnSpc>
                <a:spcPct val="93000"/>
              </a:lnSpc>
              <a:tabLst>
                <a:tab pos="723900" algn="l"/>
              </a:tabLst>
            </a:pPr>
            <a:r>
              <a:rPr lang="en-GB" b="1">
                <a:solidFill>
                  <a:srgbClr val="FFFFFF"/>
                </a:solidFill>
              </a:rPr>
              <a:t>SSO</a:t>
            </a:r>
          </a:p>
          <a:p>
            <a:pPr algn="ctr">
              <a:lnSpc>
                <a:spcPct val="93000"/>
              </a:lnSpc>
              <a:tabLst>
                <a:tab pos="723900" algn="l"/>
              </a:tabLst>
            </a:pPr>
            <a:r>
              <a:rPr lang="en-GB" i="1">
                <a:solidFill>
                  <a:srgbClr val="FFFFFF"/>
                </a:solidFill>
              </a:rPr>
              <a:t>(Linha)</a:t>
            </a: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4198938" y="3208338"/>
            <a:ext cx="1109662" cy="84455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76" rIns="90000" bIns="46800"/>
          <a:lstStyle/>
          <a:p>
            <a:pPr algn="ctr">
              <a:lnSpc>
                <a:spcPct val="93000"/>
              </a:lnSpc>
              <a:tabLst>
                <a:tab pos="723900" algn="l"/>
              </a:tabLst>
            </a:pPr>
            <a:r>
              <a:rPr lang="en-GB" b="1">
                <a:solidFill>
                  <a:srgbClr val="FFFFFF"/>
                </a:solidFill>
              </a:rPr>
              <a:t>CCO</a:t>
            </a:r>
          </a:p>
          <a:p>
            <a:pPr algn="ctr">
              <a:lnSpc>
                <a:spcPct val="93000"/>
              </a:lnSpc>
              <a:tabLst>
                <a:tab pos="723900" algn="l"/>
              </a:tabLst>
            </a:pPr>
            <a:r>
              <a:rPr lang="en-GB" i="1">
                <a:solidFill>
                  <a:srgbClr val="FFFFFF"/>
                </a:solidFill>
              </a:rPr>
              <a:t>(Central)</a:t>
            </a:r>
          </a:p>
        </p:txBody>
      </p:sp>
      <p:sp>
        <p:nvSpPr>
          <p:cNvPr id="21509" name="AutoShape 6"/>
          <p:cNvSpPr>
            <a:spLocks noChangeArrowheads="1"/>
          </p:cNvSpPr>
          <p:nvPr/>
        </p:nvSpPr>
        <p:spPr bwMode="auto">
          <a:xfrm>
            <a:off x="925513" y="2497138"/>
            <a:ext cx="1531937" cy="17954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76" rIns="90000" bIns="46800" anchor="ctr"/>
          <a:lstStyle/>
          <a:p>
            <a:pPr algn="ctr">
              <a:lnSpc>
                <a:spcPct val="93000"/>
              </a:lnSpc>
              <a:tabLst>
                <a:tab pos="723900" algn="l"/>
                <a:tab pos="1447800" algn="l"/>
              </a:tabLst>
            </a:pPr>
            <a:r>
              <a:rPr lang="en-GB" sz="1600" b="1">
                <a:solidFill>
                  <a:srgbClr val="006699"/>
                </a:solidFill>
              </a:rPr>
              <a:t>Pessoal de campo envolvido no incidente</a:t>
            </a:r>
          </a:p>
          <a:p>
            <a:pPr algn="ctr">
              <a:lnSpc>
                <a:spcPct val="93000"/>
              </a:lnSpc>
              <a:tabLst>
                <a:tab pos="723900" algn="l"/>
                <a:tab pos="1447800" algn="l"/>
              </a:tabLst>
            </a:pPr>
            <a:r>
              <a:rPr lang="en-GB" sz="1600" i="1">
                <a:solidFill>
                  <a:srgbClr val="006699"/>
                </a:solidFill>
              </a:rPr>
              <a:t>Operador de trem e pessoal de estação</a:t>
            </a:r>
          </a:p>
        </p:txBody>
      </p:sp>
      <p:sp>
        <p:nvSpPr>
          <p:cNvPr id="21510" name="AutoShape 10"/>
          <p:cNvSpPr>
            <a:spLocks noChangeArrowheads="1"/>
          </p:cNvSpPr>
          <p:nvPr/>
        </p:nvSpPr>
        <p:spPr bwMode="auto">
          <a:xfrm>
            <a:off x="8024813" y="4873625"/>
            <a:ext cx="1808162" cy="178593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76" rIns="90000" bIns="46800" anchor="ctr"/>
          <a:lstStyle/>
          <a:p>
            <a:pPr algn="ctr">
              <a:lnSpc>
                <a:spcPct val="93000"/>
              </a:lnSpc>
              <a:tabLst>
                <a:tab pos="723900" algn="l"/>
                <a:tab pos="1447800" algn="l"/>
              </a:tabLst>
            </a:pPr>
            <a:r>
              <a:rPr lang="en-GB" b="1">
                <a:solidFill>
                  <a:srgbClr val="006699"/>
                </a:solidFill>
              </a:rPr>
              <a:t>Passageiros e público</a:t>
            </a:r>
          </a:p>
          <a:p>
            <a:pPr algn="ctr">
              <a:lnSpc>
                <a:spcPct val="93000"/>
              </a:lnSpc>
              <a:tabLst>
                <a:tab pos="723900" algn="l"/>
                <a:tab pos="1447800" algn="l"/>
              </a:tabLst>
            </a:pPr>
            <a:r>
              <a:rPr lang="en-GB" i="1">
                <a:solidFill>
                  <a:srgbClr val="006699"/>
                </a:solidFill>
              </a:rPr>
              <a:t>Nos trens e nas estações, público em geral e mídia</a:t>
            </a:r>
          </a:p>
        </p:txBody>
      </p:sp>
      <p:sp>
        <p:nvSpPr>
          <p:cNvPr id="21511" name="AutoShape 12"/>
          <p:cNvSpPr>
            <a:spLocks noChangeArrowheads="1"/>
          </p:cNvSpPr>
          <p:nvPr/>
        </p:nvSpPr>
        <p:spPr bwMode="auto">
          <a:xfrm>
            <a:off x="925513" y="4413250"/>
            <a:ext cx="1531937" cy="162083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76" rIns="90000" bIns="46800" anchor="ctr"/>
          <a:lstStyle/>
          <a:p>
            <a:pPr algn="ctr">
              <a:lnSpc>
                <a:spcPct val="93000"/>
              </a:lnSpc>
              <a:tabLst>
                <a:tab pos="723900" algn="l"/>
                <a:tab pos="1447800" algn="l"/>
              </a:tabLst>
            </a:pPr>
            <a:r>
              <a:rPr lang="en-GB" sz="1600" b="1">
                <a:solidFill>
                  <a:srgbClr val="006699"/>
                </a:solidFill>
              </a:rPr>
              <a:t>Sistemas de informação</a:t>
            </a:r>
          </a:p>
          <a:p>
            <a:pPr algn="ctr">
              <a:lnSpc>
                <a:spcPct val="93000"/>
              </a:lnSpc>
              <a:tabLst>
                <a:tab pos="723900" algn="l"/>
                <a:tab pos="1447800" algn="l"/>
              </a:tabLst>
            </a:pPr>
            <a:r>
              <a:rPr lang="en-GB" sz="1600" i="1">
                <a:solidFill>
                  <a:srgbClr val="006699"/>
                </a:solidFill>
              </a:rPr>
              <a:t>CFTV, sistemas de controle de trens</a:t>
            </a:r>
          </a:p>
        </p:txBody>
      </p:sp>
      <p:sp>
        <p:nvSpPr>
          <p:cNvPr id="21513" name="AutoShape 6"/>
          <p:cNvSpPr>
            <a:spLocks noChangeArrowheads="1"/>
          </p:cNvSpPr>
          <p:nvPr/>
        </p:nvSpPr>
        <p:spPr bwMode="auto">
          <a:xfrm>
            <a:off x="8024813" y="2225675"/>
            <a:ext cx="1808162" cy="17954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76" rIns="90000" bIns="46800" anchor="ctr"/>
          <a:lstStyle/>
          <a:p>
            <a:pPr algn="ctr">
              <a:lnSpc>
                <a:spcPct val="93000"/>
              </a:lnSpc>
              <a:tabLst>
                <a:tab pos="723900" algn="l"/>
                <a:tab pos="1447800" algn="l"/>
              </a:tabLst>
            </a:pPr>
            <a:r>
              <a:rPr lang="en-GB" sz="1600" b="1">
                <a:solidFill>
                  <a:srgbClr val="006699"/>
                </a:solidFill>
              </a:rPr>
              <a:t>Pessoal de campo em outro lugar na rede</a:t>
            </a:r>
          </a:p>
          <a:p>
            <a:pPr algn="ctr">
              <a:lnSpc>
                <a:spcPct val="93000"/>
              </a:lnSpc>
              <a:tabLst>
                <a:tab pos="723900" algn="l"/>
                <a:tab pos="1447800" algn="l"/>
              </a:tabLst>
            </a:pPr>
            <a:r>
              <a:rPr lang="en-GB" sz="1600" i="1">
                <a:solidFill>
                  <a:srgbClr val="006699"/>
                </a:solidFill>
              </a:rPr>
              <a:t>Operador de Trem e pessoal de estação</a:t>
            </a:r>
          </a:p>
        </p:txBody>
      </p:sp>
      <p:sp>
        <p:nvSpPr>
          <p:cNvPr id="21524" name="Text Box 3"/>
          <p:cNvSpPr txBox="1">
            <a:spLocks noChangeArrowheads="1"/>
          </p:cNvSpPr>
          <p:nvPr/>
        </p:nvSpPr>
        <p:spPr bwMode="auto">
          <a:xfrm>
            <a:off x="0" y="506413"/>
            <a:ext cx="100806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 sz="1600" b="1" dirty="0" smtClean="0">
                <a:solidFill>
                  <a:srgbClr val="4D4D4D"/>
                </a:solidFill>
                <a:latin typeface="Verdana" pitchFamily="34" charset="0"/>
              </a:rPr>
              <a:t>DISSEMINAÇÃO </a:t>
            </a:r>
            <a:r>
              <a:rPr lang="pt-BR" sz="1600" b="1" dirty="0">
                <a:solidFill>
                  <a:srgbClr val="4D4D4D"/>
                </a:solidFill>
                <a:latin typeface="Verdana" pitchFamily="34" charset="0"/>
              </a:rPr>
              <a:t>DA </a:t>
            </a:r>
            <a:r>
              <a:rPr lang="pt-BR" sz="1600" b="1" dirty="0" smtClean="0">
                <a:solidFill>
                  <a:srgbClr val="4D4D4D"/>
                </a:solidFill>
                <a:latin typeface="Verdana" pitchFamily="34" charset="0"/>
              </a:rPr>
              <a:t>INFORMAÇÃO CONTROLADA</a:t>
            </a:r>
            <a:endParaRPr lang="pt-BR" sz="1600" b="1" dirty="0">
              <a:solidFill>
                <a:srgbClr val="4D4D4D"/>
              </a:solidFill>
              <a:latin typeface="Verdana" pitchFamily="34" charset="0"/>
            </a:endParaRPr>
          </a:p>
        </p:txBody>
      </p:sp>
      <p:sp>
        <p:nvSpPr>
          <p:cNvPr id="17" name="Up Arrow 7"/>
          <p:cNvSpPr/>
          <p:nvPr/>
        </p:nvSpPr>
        <p:spPr bwMode="auto">
          <a:xfrm rot="5400000">
            <a:off x="2859642" y="3474574"/>
            <a:ext cx="1259430" cy="1720623"/>
          </a:xfrm>
          <a:prstGeom prst="up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vert270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400" b="1" dirty="0">
                <a:solidFill>
                  <a:schemeClr val="bg1"/>
                </a:solidFill>
                <a:ea typeface="ＭＳ Ｐゴシック" charset="-128"/>
                <a:cs typeface="Lucida Sans Unicode" charset="0"/>
              </a:rPr>
              <a:t>INFORMAÇÃO</a:t>
            </a:r>
          </a:p>
        </p:txBody>
      </p:sp>
      <p:cxnSp>
        <p:nvCxnSpPr>
          <p:cNvPr id="19" name="Straight Arrow Connector 13"/>
          <p:cNvCxnSpPr>
            <a:cxnSpLocks noChangeShapeType="1"/>
          </p:cNvCxnSpPr>
          <p:nvPr/>
        </p:nvCxnSpPr>
        <p:spPr bwMode="auto">
          <a:xfrm rot="5400000">
            <a:off x="4502150" y="4327525"/>
            <a:ext cx="534988" cy="1588"/>
          </a:xfrm>
          <a:prstGeom prst="straightConnector1">
            <a:avLst/>
          </a:prstGeom>
          <a:noFill/>
          <a:ln w="38100" algn="ctr">
            <a:solidFill>
              <a:schemeClr val="accent1">
                <a:lumMod val="75000"/>
              </a:schemeClr>
            </a:solidFill>
            <a:prstDash val="sys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Up Arrow 20"/>
          <p:cNvSpPr/>
          <p:nvPr/>
        </p:nvSpPr>
        <p:spPr bwMode="auto">
          <a:xfrm rot="4083564">
            <a:off x="6829195" y="2164500"/>
            <a:ext cx="860400" cy="1454059"/>
          </a:xfrm>
          <a:prstGeom prst="up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vert270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b="1" dirty="0">
                <a:solidFill>
                  <a:schemeClr val="bg1"/>
                </a:solidFill>
                <a:ea typeface="ＭＳ Ｐゴシック" charset="-128"/>
                <a:cs typeface="Lucida Sans Unicode" charset="0"/>
              </a:rPr>
              <a:t> Info</a:t>
            </a:r>
          </a:p>
        </p:txBody>
      </p:sp>
      <p:sp>
        <p:nvSpPr>
          <p:cNvPr id="14" name="Rectangle 16"/>
          <p:cNvSpPr/>
          <p:nvPr/>
        </p:nvSpPr>
        <p:spPr bwMode="auto">
          <a:xfrm rot="4080000">
            <a:off x="5755872" y="2897256"/>
            <a:ext cx="423018" cy="1051238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vert270" anchor="ctr"/>
          <a:lstStyle/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b="1" dirty="0" err="1">
                <a:solidFill>
                  <a:schemeClr val="bg1"/>
                </a:solidFill>
                <a:ea typeface="ＭＳ Ｐゴシック" charset="-128"/>
                <a:cs typeface="Lucida Sans Unicode" charset="0"/>
              </a:rPr>
              <a:t>Pessoal</a:t>
            </a:r>
            <a:endParaRPr lang="en-GB" b="1" dirty="0">
              <a:solidFill>
                <a:schemeClr val="bg1"/>
              </a:solidFill>
              <a:ea typeface="ＭＳ Ｐゴシック" charset="-128"/>
              <a:cs typeface="Lucida Sans Unicode" charset="0"/>
            </a:endParaRPr>
          </a:p>
        </p:txBody>
      </p:sp>
      <p:cxnSp>
        <p:nvCxnSpPr>
          <p:cNvPr id="15" name="Straight Connector 23"/>
          <p:cNvCxnSpPr>
            <a:cxnSpLocks noChangeShapeType="1"/>
          </p:cNvCxnSpPr>
          <p:nvPr/>
        </p:nvCxnSpPr>
        <p:spPr bwMode="auto">
          <a:xfrm rot="16200000" flipV="1">
            <a:off x="6038850" y="2981325"/>
            <a:ext cx="914400" cy="381000"/>
          </a:xfrm>
          <a:prstGeom prst="line">
            <a:avLst/>
          </a:prstGeom>
          <a:noFill/>
          <a:ln w="63500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2" name="AutoShape 18"/>
          <p:cNvSpPr>
            <a:spLocks noChangeArrowheads="1"/>
          </p:cNvSpPr>
          <p:nvPr/>
        </p:nvSpPr>
        <p:spPr bwMode="auto">
          <a:xfrm>
            <a:off x="6623050" y="4021138"/>
            <a:ext cx="1293813" cy="6556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76" rIns="90000" bIns="46800" anchor="ctr"/>
          <a:lstStyle/>
          <a:p>
            <a:pPr algn="ctr">
              <a:lnSpc>
                <a:spcPct val="93000"/>
              </a:lnSpc>
              <a:tabLst>
                <a:tab pos="723900" algn="l"/>
              </a:tabLst>
            </a:pPr>
            <a:r>
              <a:rPr lang="en-GB" sz="1600" b="1">
                <a:solidFill>
                  <a:srgbClr val="FFFFFF"/>
                </a:solidFill>
              </a:rPr>
              <a:t>Ruído potencial</a:t>
            </a:r>
          </a:p>
        </p:txBody>
      </p:sp>
      <p:sp>
        <p:nvSpPr>
          <p:cNvPr id="10" name="Up Arrow 17"/>
          <p:cNvSpPr/>
          <p:nvPr/>
        </p:nvSpPr>
        <p:spPr bwMode="auto">
          <a:xfrm rot="7196196">
            <a:off x="6958969" y="5241504"/>
            <a:ext cx="861830" cy="1332050"/>
          </a:xfrm>
          <a:prstGeom prst="upArrow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vert270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b="1" dirty="0">
                <a:solidFill>
                  <a:srgbClr val="006699"/>
                </a:solidFill>
                <a:ea typeface="ＭＳ Ｐゴシック" charset="-128"/>
                <a:cs typeface="Lucida Sans Unicode" charset="0"/>
              </a:rPr>
              <a:t>Info</a:t>
            </a:r>
          </a:p>
        </p:txBody>
      </p:sp>
      <p:sp>
        <p:nvSpPr>
          <p:cNvPr id="11" name="Rectangle 29"/>
          <p:cNvSpPr/>
          <p:nvPr/>
        </p:nvSpPr>
        <p:spPr bwMode="auto">
          <a:xfrm rot="7200000">
            <a:off x="5884981" y="4471389"/>
            <a:ext cx="423018" cy="1399596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vert270" anchor="ctr"/>
          <a:lstStyle/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b="1" dirty="0" err="1">
                <a:solidFill>
                  <a:srgbClr val="006699"/>
                </a:solidFill>
                <a:ea typeface="ＭＳ Ｐゴシック" charset="-128"/>
                <a:cs typeface="Lucida Sans Unicode" charset="0"/>
              </a:rPr>
              <a:t>Passageiro</a:t>
            </a:r>
            <a:endParaRPr lang="en-GB" b="1" dirty="0">
              <a:solidFill>
                <a:srgbClr val="006699"/>
              </a:solidFill>
              <a:ea typeface="ＭＳ Ｐゴシック" charset="-128"/>
              <a:cs typeface="Lucida Sans Unicode" charset="0"/>
            </a:endParaRPr>
          </a:p>
        </p:txBody>
      </p:sp>
      <p:cxnSp>
        <p:nvCxnSpPr>
          <p:cNvPr id="12" name="Straight Connector 30"/>
          <p:cNvCxnSpPr>
            <a:cxnSpLocks noChangeShapeType="1"/>
          </p:cNvCxnSpPr>
          <p:nvPr/>
        </p:nvCxnSpPr>
        <p:spPr bwMode="auto">
          <a:xfrm flipV="1">
            <a:off x="6461125" y="5121275"/>
            <a:ext cx="587375" cy="896938"/>
          </a:xfrm>
          <a:prstGeom prst="line">
            <a:avLst/>
          </a:prstGeom>
          <a:noFill/>
          <a:ln w="63500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28"/>
          <p:cNvCxnSpPr>
            <a:cxnSpLocks noChangeShapeType="1"/>
          </p:cNvCxnSpPr>
          <p:nvPr/>
        </p:nvCxnSpPr>
        <p:spPr bwMode="auto">
          <a:xfrm rot="5400000">
            <a:off x="8571706" y="4420394"/>
            <a:ext cx="784225" cy="1588"/>
          </a:xfrm>
          <a:prstGeom prst="straightConnector1">
            <a:avLst/>
          </a:prstGeom>
          <a:noFill/>
          <a:ln w="76200" algn="ctr">
            <a:solidFill>
              <a:srgbClr val="FF9115"/>
            </a:solidFill>
            <a:prstDash val="sys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30"/>
          <p:cNvCxnSpPr>
            <a:cxnSpLocks noChangeShapeType="1"/>
          </p:cNvCxnSpPr>
          <p:nvPr/>
        </p:nvCxnSpPr>
        <p:spPr bwMode="auto">
          <a:xfrm>
            <a:off x="8224838" y="4298950"/>
            <a:ext cx="1457325" cy="0"/>
          </a:xfrm>
          <a:prstGeom prst="line">
            <a:avLst/>
          </a:prstGeom>
          <a:noFill/>
          <a:ln w="63500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1799952" y="2483693"/>
            <a:ext cx="7776864" cy="2376264"/>
          </a:xfrm>
          <a:prstGeom prst="roundRect">
            <a:avLst>
              <a:gd name="adj" fmla="val 16667"/>
            </a:avLst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76" rIns="90000" bIns="46800" anchor="ctr"/>
          <a:lstStyle/>
          <a:p>
            <a:pPr algn="ct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t-BR" sz="2200" b="1" dirty="0">
                <a:solidFill>
                  <a:srgbClr val="FFFFFF"/>
                </a:solidFill>
                <a:latin typeface="Verdana" pitchFamily="34" charset="0"/>
              </a:rPr>
              <a:t>Os sistemas de informação  e os procedimentos internos devem ser rápidos e </a:t>
            </a:r>
            <a:r>
              <a:rPr lang="pt-BR" sz="2200" b="1" dirty="0" smtClean="0">
                <a:solidFill>
                  <a:srgbClr val="FFFFFF"/>
                </a:solidFill>
                <a:latin typeface="Verdana" pitchFamily="34" charset="0"/>
              </a:rPr>
              <a:t>confiáveis.</a:t>
            </a:r>
          </a:p>
          <a:p>
            <a:pPr algn="ct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pt-BR" sz="2200" b="1" dirty="0">
              <a:solidFill>
                <a:srgbClr val="FFFFFF"/>
              </a:solidFill>
              <a:latin typeface="Verdana" pitchFamily="34" charset="0"/>
            </a:endParaRPr>
          </a:p>
          <a:p>
            <a:pPr algn="ct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t-BR" sz="2200" b="1" dirty="0">
                <a:solidFill>
                  <a:srgbClr val="FFFFFF"/>
                </a:solidFill>
                <a:latin typeface="Verdana" pitchFamily="34" charset="0"/>
              </a:rPr>
              <a:t>O centro de controle deve ser a única fonte de informação </a:t>
            </a:r>
            <a:r>
              <a:rPr lang="pt-BR" sz="2200" b="1" dirty="0" smtClean="0">
                <a:solidFill>
                  <a:srgbClr val="FFFFFF"/>
                </a:solidFill>
                <a:latin typeface="Verdana" pitchFamily="34" charset="0"/>
              </a:rPr>
              <a:t>autorizada.</a:t>
            </a:r>
            <a:endParaRPr lang="pt-BR" sz="22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0" y="506413"/>
            <a:ext cx="100806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 sz="1600" b="1" dirty="0" smtClean="0">
                <a:solidFill>
                  <a:srgbClr val="4D4D4D"/>
                </a:solidFill>
                <a:latin typeface="Verdana" pitchFamily="34" charset="0"/>
              </a:rPr>
              <a:t>DISSEMINAÇÃO </a:t>
            </a:r>
            <a:r>
              <a:rPr lang="pt-BR" sz="1600" b="1" dirty="0">
                <a:solidFill>
                  <a:srgbClr val="4D4D4D"/>
                </a:solidFill>
                <a:latin typeface="Verdana" pitchFamily="34" charset="0"/>
              </a:rPr>
              <a:t>DA </a:t>
            </a:r>
            <a:r>
              <a:rPr lang="pt-BR" sz="1600" b="1" dirty="0" smtClean="0">
                <a:solidFill>
                  <a:srgbClr val="4D4D4D"/>
                </a:solidFill>
                <a:latin typeface="Verdana" pitchFamily="34" charset="0"/>
              </a:rPr>
              <a:t>INFORMAÇÃO CONTROLADA</a:t>
            </a:r>
            <a:endParaRPr lang="pt-BR" sz="1600" b="1" dirty="0">
              <a:solidFill>
                <a:srgbClr val="4D4D4D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 txBox="1">
            <a:spLocks noChangeArrowheads="1"/>
          </p:cNvSpPr>
          <p:nvPr/>
        </p:nvSpPr>
        <p:spPr bwMode="auto">
          <a:xfrm>
            <a:off x="503238" y="1060450"/>
            <a:ext cx="907097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9404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 sz="2200" b="1">
                <a:solidFill>
                  <a:srgbClr val="FF0000"/>
                </a:solidFill>
                <a:latin typeface="Verdana" pitchFamily="34" charset="0"/>
              </a:rPr>
              <a:t>Mitigação de ruídos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947861" y="1557338"/>
            <a:ext cx="8916987" cy="4670771"/>
            <a:chOff x="947861" y="1557338"/>
            <a:chExt cx="8916987" cy="4670771"/>
          </a:xfrm>
        </p:grpSpPr>
        <p:sp>
          <p:nvSpPr>
            <p:cNvPr id="22531" name="AutoShape 4"/>
            <p:cNvSpPr>
              <a:spLocks noChangeArrowheads="1"/>
            </p:cNvSpPr>
            <p:nvPr/>
          </p:nvSpPr>
          <p:spPr bwMode="auto">
            <a:xfrm>
              <a:off x="4432423" y="3462338"/>
              <a:ext cx="1125538" cy="698500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2676" rIns="90000" bIns="46800"/>
            <a:lstStyle/>
            <a:p>
              <a:pPr algn="ctr">
                <a:lnSpc>
                  <a:spcPct val="93000"/>
                </a:lnSpc>
                <a:tabLst>
                  <a:tab pos="723900" algn="l"/>
                </a:tabLst>
              </a:pPr>
              <a:r>
                <a:rPr lang="en-GB" b="1">
                  <a:solidFill>
                    <a:srgbClr val="FFFFFF"/>
                  </a:solidFill>
                </a:rPr>
                <a:t>CCO</a:t>
              </a:r>
            </a:p>
            <a:p>
              <a:pPr algn="ctr">
                <a:lnSpc>
                  <a:spcPct val="93000"/>
                </a:lnSpc>
                <a:tabLst>
                  <a:tab pos="723900" algn="l"/>
                </a:tabLst>
              </a:pPr>
              <a:r>
                <a:rPr lang="en-GB" sz="1600" i="1">
                  <a:solidFill>
                    <a:srgbClr val="FFFFFF"/>
                  </a:solidFill>
                </a:rPr>
                <a:t>(Central)</a:t>
              </a:r>
            </a:p>
          </p:txBody>
        </p:sp>
        <p:sp>
          <p:nvSpPr>
            <p:cNvPr id="22532" name="AutoShape 6"/>
            <p:cNvSpPr>
              <a:spLocks noChangeArrowheads="1"/>
            </p:cNvSpPr>
            <p:nvPr/>
          </p:nvSpPr>
          <p:spPr bwMode="auto">
            <a:xfrm>
              <a:off x="947861" y="1725614"/>
              <a:ext cx="1528762" cy="204470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2676" rIns="90000" bIns="46800" anchor="ctr"/>
            <a:lstStyle/>
            <a:p>
              <a:pPr algn="ctr">
                <a:lnSpc>
                  <a:spcPct val="93000"/>
                </a:lnSpc>
                <a:tabLst>
                  <a:tab pos="723900" algn="l"/>
                  <a:tab pos="1447800" algn="l"/>
                </a:tabLst>
              </a:pPr>
              <a:r>
                <a:rPr lang="en-GB" sz="1600" b="1" dirty="0" err="1">
                  <a:solidFill>
                    <a:srgbClr val="006699"/>
                  </a:solidFill>
                </a:rPr>
                <a:t>Pessoal</a:t>
              </a:r>
              <a:r>
                <a:rPr lang="en-GB" sz="1600" b="1" dirty="0">
                  <a:solidFill>
                    <a:srgbClr val="006699"/>
                  </a:solidFill>
                </a:rPr>
                <a:t> de campo </a:t>
              </a:r>
              <a:r>
                <a:rPr lang="en-GB" sz="1600" b="1" dirty="0" err="1">
                  <a:solidFill>
                    <a:srgbClr val="006699"/>
                  </a:solidFill>
                </a:rPr>
                <a:t>envolvido</a:t>
              </a:r>
              <a:r>
                <a:rPr lang="en-GB" sz="1600" b="1" dirty="0">
                  <a:solidFill>
                    <a:srgbClr val="006699"/>
                  </a:solidFill>
                </a:rPr>
                <a:t> no </a:t>
              </a:r>
              <a:r>
                <a:rPr lang="en-GB" sz="1600" b="1" dirty="0" err="1">
                  <a:solidFill>
                    <a:srgbClr val="006699"/>
                  </a:solidFill>
                </a:rPr>
                <a:t>incidente</a:t>
              </a:r>
              <a:endParaRPr lang="en-GB" sz="1600" b="1" dirty="0">
                <a:solidFill>
                  <a:srgbClr val="006699"/>
                </a:solidFill>
              </a:endParaRPr>
            </a:p>
            <a:p>
              <a:pPr algn="ctr">
                <a:lnSpc>
                  <a:spcPct val="93000"/>
                </a:lnSpc>
                <a:tabLst>
                  <a:tab pos="723900" algn="l"/>
                  <a:tab pos="1447800" algn="l"/>
                </a:tabLst>
              </a:pPr>
              <a:endParaRPr lang="en-GB" sz="1400" i="1" dirty="0" smtClean="0">
                <a:solidFill>
                  <a:srgbClr val="006699"/>
                </a:solidFill>
              </a:endParaRPr>
            </a:p>
            <a:p>
              <a:pPr algn="ctr">
                <a:lnSpc>
                  <a:spcPct val="93000"/>
                </a:lnSpc>
                <a:tabLst>
                  <a:tab pos="723900" algn="l"/>
                  <a:tab pos="1447800" algn="l"/>
                </a:tabLst>
              </a:pPr>
              <a:r>
                <a:rPr lang="en-GB" sz="1400" i="1" dirty="0" err="1" smtClean="0">
                  <a:solidFill>
                    <a:srgbClr val="006699"/>
                  </a:solidFill>
                </a:rPr>
                <a:t>Operador</a:t>
              </a:r>
              <a:r>
                <a:rPr lang="en-GB" sz="1400" i="1" dirty="0" smtClean="0">
                  <a:solidFill>
                    <a:srgbClr val="006699"/>
                  </a:solidFill>
                </a:rPr>
                <a:t> </a:t>
              </a:r>
              <a:r>
                <a:rPr lang="en-GB" sz="1400" i="1" dirty="0">
                  <a:solidFill>
                    <a:srgbClr val="006699"/>
                  </a:solidFill>
                </a:rPr>
                <a:t>de </a:t>
              </a:r>
              <a:r>
                <a:rPr lang="en-GB" sz="1400" i="1" dirty="0" err="1">
                  <a:solidFill>
                    <a:srgbClr val="006699"/>
                  </a:solidFill>
                </a:rPr>
                <a:t>trem</a:t>
              </a:r>
              <a:r>
                <a:rPr lang="en-GB" sz="1400" i="1" dirty="0">
                  <a:solidFill>
                    <a:srgbClr val="006699"/>
                  </a:solidFill>
                </a:rPr>
                <a:t> e </a:t>
              </a:r>
              <a:r>
                <a:rPr lang="en-GB" sz="1400" i="1" dirty="0" err="1">
                  <a:solidFill>
                    <a:srgbClr val="006699"/>
                  </a:solidFill>
                </a:rPr>
                <a:t>Agente</a:t>
              </a:r>
              <a:r>
                <a:rPr lang="en-GB" sz="1400" i="1" dirty="0">
                  <a:solidFill>
                    <a:srgbClr val="006699"/>
                  </a:solidFill>
                </a:rPr>
                <a:t> de </a:t>
              </a:r>
              <a:r>
                <a:rPr lang="en-GB" sz="1400" i="1" dirty="0" err="1">
                  <a:solidFill>
                    <a:srgbClr val="006699"/>
                  </a:solidFill>
                </a:rPr>
                <a:t>estação</a:t>
              </a:r>
              <a:endParaRPr lang="en-GB" sz="1400" i="1" dirty="0">
                <a:solidFill>
                  <a:srgbClr val="006699"/>
                </a:solidFill>
              </a:endParaRPr>
            </a:p>
          </p:txBody>
        </p:sp>
        <p:sp>
          <p:nvSpPr>
            <p:cNvPr id="22533" name="AutoShape 12"/>
            <p:cNvSpPr>
              <a:spLocks noChangeArrowheads="1"/>
            </p:cNvSpPr>
            <p:nvPr/>
          </p:nvSpPr>
          <p:spPr bwMode="auto">
            <a:xfrm>
              <a:off x="947861" y="3890963"/>
              <a:ext cx="1528762" cy="197710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2676" rIns="90000" bIns="46800" anchor="ctr"/>
            <a:lstStyle/>
            <a:p>
              <a:pPr algn="ctr">
                <a:lnSpc>
                  <a:spcPct val="93000"/>
                </a:lnSpc>
                <a:tabLst>
                  <a:tab pos="723900" algn="l"/>
                  <a:tab pos="1447800" algn="l"/>
                </a:tabLst>
              </a:pPr>
              <a:r>
                <a:rPr lang="en-GB" sz="1600" b="1" dirty="0" err="1">
                  <a:solidFill>
                    <a:srgbClr val="006699"/>
                  </a:solidFill>
                </a:rPr>
                <a:t>Sistemas</a:t>
              </a:r>
              <a:r>
                <a:rPr lang="en-GB" sz="1600" b="1" dirty="0">
                  <a:solidFill>
                    <a:srgbClr val="006699"/>
                  </a:solidFill>
                </a:rPr>
                <a:t> de </a:t>
              </a:r>
              <a:r>
                <a:rPr lang="en-GB" sz="1600" b="1" dirty="0" err="1">
                  <a:solidFill>
                    <a:srgbClr val="006699"/>
                  </a:solidFill>
                </a:rPr>
                <a:t>informação</a:t>
              </a:r>
              <a:endParaRPr lang="en-GB" sz="1600" b="1" dirty="0">
                <a:solidFill>
                  <a:srgbClr val="006699"/>
                </a:solidFill>
              </a:endParaRPr>
            </a:p>
            <a:p>
              <a:pPr algn="ctr">
                <a:lnSpc>
                  <a:spcPct val="93000"/>
                </a:lnSpc>
                <a:tabLst>
                  <a:tab pos="723900" algn="l"/>
                  <a:tab pos="1447800" algn="l"/>
                </a:tabLst>
              </a:pPr>
              <a:endParaRPr lang="en-GB" sz="1400" i="1" dirty="0" smtClean="0">
                <a:solidFill>
                  <a:srgbClr val="006699"/>
                </a:solidFill>
              </a:endParaRPr>
            </a:p>
            <a:p>
              <a:pPr algn="ctr">
                <a:lnSpc>
                  <a:spcPct val="93000"/>
                </a:lnSpc>
                <a:tabLst>
                  <a:tab pos="723900" algn="l"/>
                  <a:tab pos="1447800" algn="l"/>
                </a:tabLst>
              </a:pPr>
              <a:r>
                <a:rPr lang="en-GB" sz="1400" i="1" dirty="0" smtClean="0">
                  <a:solidFill>
                    <a:srgbClr val="006699"/>
                  </a:solidFill>
                </a:rPr>
                <a:t>CFTV</a:t>
              </a:r>
              <a:r>
                <a:rPr lang="en-GB" sz="1400" i="1" dirty="0">
                  <a:solidFill>
                    <a:srgbClr val="006699"/>
                  </a:solidFill>
                </a:rPr>
                <a:t>, </a:t>
              </a:r>
              <a:r>
                <a:rPr lang="en-GB" sz="1400" i="1" dirty="0" err="1">
                  <a:solidFill>
                    <a:srgbClr val="006699"/>
                  </a:solidFill>
                </a:rPr>
                <a:t>sistemas</a:t>
              </a:r>
              <a:r>
                <a:rPr lang="en-GB" sz="1400" i="1" dirty="0">
                  <a:solidFill>
                    <a:srgbClr val="006699"/>
                  </a:solidFill>
                </a:rPr>
                <a:t> de </a:t>
              </a:r>
              <a:r>
                <a:rPr lang="en-GB" sz="1400" i="1" dirty="0" err="1">
                  <a:solidFill>
                    <a:srgbClr val="006699"/>
                  </a:solidFill>
                </a:rPr>
                <a:t>controle</a:t>
              </a:r>
              <a:r>
                <a:rPr lang="en-GB" sz="1400" i="1" dirty="0">
                  <a:solidFill>
                    <a:srgbClr val="006699"/>
                  </a:solidFill>
                </a:rPr>
                <a:t> de </a:t>
              </a:r>
              <a:r>
                <a:rPr lang="en-GB" sz="1400" i="1" dirty="0" err="1">
                  <a:solidFill>
                    <a:srgbClr val="006699"/>
                  </a:solidFill>
                </a:rPr>
                <a:t>trens</a:t>
              </a:r>
              <a:endParaRPr lang="en-GB" sz="1400" i="1" dirty="0">
                <a:solidFill>
                  <a:srgbClr val="006699"/>
                </a:solidFill>
              </a:endParaRPr>
            </a:p>
          </p:txBody>
        </p:sp>
        <p:sp>
          <p:nvSpPr>
            <p:cNvPr id="22534" name="AutoShape 19"/>
            <p:cNvSpPr>
              <a:spLocks noChangeArrowheads="1"/>
            </p:cNvSpPr>
            <p:nvPr/>
          </p:nvSpPr>
          <p:spPr bwMode="auto">
            <a:xfrm rot="2520000">
              <a:off x="6939086" y="3873500"/>
              <a:ext cx="1311275" cy="688975"/>
            </a:xfrm>
            <a:prstGeom prst="rightArrow">
              <a:avLst>
                <a:gd name="adj1" fmla="val 50000"/>
                <a:gd name="adj2" fmla="val 50083"/>
              </a:avLst>
            </a:prstGeom>
            <a:solidFill>
              <a:srgbClr val="618F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22535" name="AutoShape 20"/>
            <p:cNvSpPr>
              <a:spLocks noChangeArrowheads="1"/>
            </p:cNvSpPr>
            <p:nvPr/>
          </p:nvSpPr>
          <p:spPr bwMode="auto">
            <a:xfrm rot="-2520000">
              <a:off x="6947023" y="3065463"/>
              <a:ext cx="1311275" cy="690562"/>
            </a:xfrm>
            <a:prstGeom prst="rightArrow">
              <a:avLst>
                <a:gd name="adj1" fmla="val 50000"/>
                <a:gd name="adj2" fmla="val 49968"/>
              </a:avLst>
            </a:prstGeom>
            <a:solidFill>
              <a:srgbClr val="618F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22536" name="Rectangle 21"/>
            <p:cNvSpPr>
              <a:spLocks noChangeArrowheads="1"/>
            </p:cNvSpPr>
            <p:nvPr/>
          </p:nvSpPr>
          <p:spPr bwMode="auto">
            <a:xfrm>
              <a:off x="5605586" y="3376613"/>
              <a:ext cx="1854200" cy="862012"/>
            </a:xfrm>
            <a:prstGeom prst="rect">
              <a:avLst/>
            </a:prstGeom>
            <a:solidFill>
              <a:srgbClr val="618F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2676" rIns="90000" bIns="46800" anchor="ctr"/>
            <a:lstStyle/>
            <a:p>
              <a:pPr>
                <a:lnSpc>
                  <a:spcPct val="93000"/>
                </a:lnSpc>
                <a:tabLst>
                  <a:tab pos="723900" algn="l"/>
                  <a:tab pos="1447800" algn="l"/>
                </a:tabLst>
              </a:pPr>
              <a:r>
                <a:rPr lang="en-GB" sz="1700" b="1">
                  <a:solidFill>
                    <a:srgbClr val="FFFFFF"/>
                  </a:solidFill>
                </a:rPr>
                <a:t>Comunicação eletrônica direta a TODOS</a:t>
              </a:r>
            </a:p>
          </p:txBody>
        </p:sp>
        <p:sp>
          <p:nvSpPr>
            <p:cNvPr id="22537" name="AutoShape 10"/>
            <p:cNvSpPr>
              <a:spLocks noChangeArrowheads="1"/>
            </p:cNvSpPr>
            <p:nvPr/>
          </p:nvSpPr>
          <p:spPr bwMode="auto">
            <a:xfrm>
              <a:off x="8145586" y="4205288"/>
              <a:ext cx="1719262" cy="2022821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2676" rIns="90000" bIns="46800" anchor="ctr"/>
            <a:lstStyle/>
            <a:p>
              <a:pPr algn="ctr">
                <a:lnSpc>
                  <a:spcPct val="93000"/>
                </a:lnSpc>
                <a:tabLst>
                  <a:tab pos="723900" algn="l"/>
                  <a:tab pos="1447800" algn="l"/>
                </a:tabLst>
              </a:pPr>
              <a:r>
                <a:rPr lang="en-GB" b="1" dirty="0" err="1">
                  <a:solidFill>
                    <a:srgbClr val="006699"/>
                  </a:solidFill>
                </a:rPr>
                <a:t>Passageiros</a:t>
              </a:r>
              <a:r>
                <a:rPr lang="en-GB" b="1" dirty="0">
                  <a:solidFill>
                    <a:srgbClr val="006699"/>
                  </a:solidFill>
                </a:rPr>
                <a:t> e </a:t>
              </a:r>
              <a:r>
                <a:rPr lang="en-GB" b="1" dirty="0" err="1">
                  <a:solidFill>
                    <a:srgbClr val="006699"/>
                  </a:solidFill>
                </a:rPr>
                <a:t>público</a:t>
              </a:r>
              <a:endParaRPr lang="en-GB" b="1" dirty="0">
                <a:solidFill>
                  <a:srgbClr val="006699"/>
                </a:solidFill>
              </a:endParaRPr>
            </a:p>
            <a:p>
              <a:pPr algn="ctr">
                <a:lnSpc>
                  <a:spcPct val="93000"/>
                </a:lnSpc>
                <a:tabLst>
                  <a:tab pos="723900" algn="l"/>
                  <a:tab pos="1447800" algn="l"/>
                </a:tabLst>
              </a:pPr>
              <a:endParaRPr lang="en-GB" sz="1400" i="1" dirty="0" smtClean="0">
                <a:solidFill>
                  <a:srgbClr val="006699"/>
                </a:solidFill>
              </a:endParaRPr>
            </a:p>
            <a:p>
              <a:pPr algn="ctr">
                <a:lnSpc>
                  <a:spcPct val="93000"/>
                </a:lnSpc>
                <a:tabLst>
                  <a:tab pos="723900" algn="l"/>
                  <a:tab pos="1447800" algn="l"/>
                </a:tabLst>
              </a:pPr>
              <a:r>
                <a:rPr lang="en-GB" sz="1400" i="1" dirty="0" err="1" smtClean="0">
                  <a:solidFill>
                    <a:srgbClr val="006699"/>
                  </a:solidFill>
                </a:rPr>
                <a:t>Nos</a:t>
              </a:r>
              <a:r>
                <a:rPr lang="en-GB" sz="1400" i="1" dirty="0" smtClean="0">
                  <a:solidFill>
                    <a:srgbClr val="006699"/>
                  </a:solidFill>
                </a:rPr>
                <a:t> </a:t>
              </a:r>
              <a:r>
                <a:rPr lang="en-GB" sz="1400" i="1" dirty="0" err="1">
                  <a:solidFill>
                    <a:srgbClr val="006699"/>
                  </a:solidFill>
                </a:rPr>
                <a:t>trens</a:t>
              </a:r>
              <a:r>
                <a:rPr lang="en-GB" sz="1400" i="1" dirty="0">
                  <a:solidFill>
                    <a:srgbClr val="006699"/>
                  </a:solidFill>
                </a:rPr>
                <a:t> e </a:t>
              </a:r>
              <a:r>
                <a:rPr lang="en-GB" sz="1400" i="1" dirty="0" err="1">
                  <a:solidFill>
                    <a:srgbClr val="006699"/>
                  </a:solidFill>
                </a:rPr>
                <a:t>nas</a:t>
              </a:r>
              <a:r>
                <a:rPr lang="en-GB" sz="1400" i="1" dirty="0">
                  <a:solidFill>
                    <a:srgbClr val="006699"/>
                  </a:solidFill>
                </a:rPr>
                <a:t> </a:t>
              </a:r>
              <a:r>
                <a:rPr lang="en-GB" sz="1400" i="1" dirty="0" err="1">
                  <a:solidFill>
                    <a:srgbClr val="006699"/>
                  </a:solidFill>
                </a:rPr>
                <a:t>estações</a:t>
              </a:r>
              <a:r>
                <a:rPr lang="en-GB" sz="1400" i="1" dirty="0">
                  <a:solidFill>
                    <a:srgbClr val="006699"/>
                  </a:solidFill>
                </a:rPr>
                <a:t>, </a:t>
              </a:r>
              <a:r>
                <a:rPr lang="en-GB" sz="1400" i="1" dirty="0" err="1">
                  <a:solidFill>
                    <a:srgbClr val="006699"/>
                  </a:solidFill>
                </a:rPr>
                <a:t>público</a:t>
              </a:r>
              <a:r>
                <a:rPr lang="en-GB" sz="1400" i="1" dirty="0">
                  <a:solidFill>
                    <a:srgbClr val="006699"/>
                  </a:solidFill>
                </a:rPr>
                <a:t> </a:t>
              </a:r>
              <a:r>
                <a:rPr lang="en-GB" sz="1400" i="1" dirty="0" err="1">
                  <a:solidFill>
                    <a:srgbClr val="006699"/>
                  </a:solidFill>
                </a:rPr>
                <a:t>em</a:t>
              </a:r>
              <a:r>
                <a:rPr lang="en-GB" sz="1400" i="1" dirty="0">
                  <a:solidFill>
                    <a:srgbClr val="006699"/>
                  </a:solidFill>
                </a:rPr>
                <a:t> </a:t>
              </a:r>
              <a:r>
                <a:rPr lang="en-GB" sz="1400" i="1" dirty="0" err="1">
                  <a:solidFill>
                    <a:srgbClr val="006699"/>
                  </a:solidFill>
                </a:rPr>
                <a:t>geral</a:t>
              </a:r>
              <a:r>
                <a:rPr lang="en-GB" sz="1400" i="1" dirty="0">
                  <a:solidFill>
                    <a:srgbClr val="006699"/>
                  </a:solidFill>
                </a:rPr>
                <a:t> e </a:t>
              </a:r>
              <a:r>
                <a:rPr lang="en-GB" sz="1400" i="1" dirty="0" err="1">
                  <a:solidFill>
                    <a:srgbClr val="006699"/>
                  </a:solidFill>
                </a:rPr>
                <a:t>mídia</a:t>
              </a:r>
              <a:endParaRPr lang="en-GB" sz="1400" i="1" dirty="0">
                <a:solidFill>
                  <a:srgbClr val="006699"/>
                </a:solidFill>
              </a:endParaRPr>
            </a:p>
          </p:txBody>
        </p:sp>
        <p:sp>
          <p:nvSpPr>
            <p:cNvPr id="22538" name="AutoShape 6"/>
            <p:cNvSpPr>
              <a:spLocks noChangeArrowheads="1"/>
            </p:cNvSpPr>
            <p:nvPr/>
          </p:nvSpPr>
          <p:spPr bwMode="auto">
            <a:xfrm>
              <a:off x="8145586" y="1557338"/>
              <a:ext cx="1719262" cy="196593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2676" rIns="90000" bIns="46800" anchor="ctr"/>
            <a:lstStyle/>
            <a:p>
              <a:pPr algn="ctr">
                <a:lnSpc>
                  <a:spcPct val="93000"/>
                </a:lnSpc>
                <a:tabLst>
                  <a:tab pos="723900" algn="l"/>
                  <a:tab pos="1447800" algn="l"/>
                </a:tabLst>
              </a:pPr>
              <a:r>
                <a:rPr lang="en-GB" sz="1600" b="1" dirty="0" err="1">
                  <a:solidFill>
                    <a:srgbClr val="006699"/>
                  </a:solidFill>
                </a:rPr>
                <a:t>Pessoal</a:t>
              </a:r>
              <a:r>
                <a:rPr lang="en-GB" sz="1600" b="1" dirty="0">
                  <a:solidFill>
                    <a:srgbClr val="006699"/>
                  </a:solidFill>
                </a:rPr>
                <a:t> de campo </a:t>
              </a:r>
              <a:r>
                <a:rPr lang="en-GB" sz="1600" b="1" dirty="0" err="1">
                  <a:solidFill>
                    <a:srgbClr val="006699"/>
                  </a:solidFill>
                </a:rPr>
                <a:t>em</a:t>
              </a:r>
              <a:r>
                <a:rPr lang="en-GB" sz="1600" b="1" dirty="0">
                  <a:solidFill>
                    <a:srgbClr val="006699"/>
                  </a:solidFill>
                </a:rPr>
                <a:t> outro </a:t>
              </a:r>
              <a:r>
                <a:rPr lang="en-GB" sz="1600" b="1" dirty="0" err="1">
                  <a:solidFill>
                    <a:srgbClr val="006699"/>
                  </a:solidFill>
                </a:rPr>
                <a:t>lugar</a:t>
              </a:r>
              <a:r>
                <a:rPr lang="en-GB" sz="1600" b="1" dirty="0">
                  <a:solidFill>
                    <a:srgbClr val="006699"/>
                  </a:solidFill>
                </a:rPr>
                <a:t> </a:t>
              </a:r>
              <a:r>
                <a:rPr lang="en-GB" sz="1600" b="1" dirty="0" err="1">
                  <a:solidFill>
                    <a:srgbClr val="006699"/>
                  </a:solidFill>
                </a:rPr>
                <a:t>na</a:t>
              </a:r>
              <a:r>
                <a:rPr lang="en-GB" sz="1600" b="1" dirty="0">
                  <a:solidFill>
                    <a:srgbClr val="006699"/>
                  </a:solidFill>
                </a:rPr>
                <a:t> </a:t>
              </a:r>
              <a:r>
                <a:rPr lang="en-GB" sz="1600" b="1" dirty="0" err="1">
                  <a:solidFill>
                    <a:srgbClr val="006699"/>
                  </a:solidFill>
                </a:rPr>
                <a:t>rede</a:t>
              </a:r>
              <a:endParaRPr lang="en-GB" sz="1600" b="1" dirty="0">
                <a:solidFill>
                  <a:srgbClr val="006699"/>
                </a:solidFill>
              </a:endParaRPr>
            </a:p>
            <a:p>
              <a:pPr algn="ctr">
                <a:lnSpc>
                  <a:spcPct val="93000"/>
                </a:lnSpc>
                <a:tabLst>
                  <a:tab pos="723900" algn="l"/>
                  <a:tab pos="1447800" algn="l"/>
                </a:tabLst>
              </a:pPr>
              <a:endParaRPr lang="en-GB" sz="1400" i="1" dirty="0" smtClean="0">
                <a:solidFill>
                  <a:srgbClr val="006699"/>
                </a:solidFill>
              </a:endParaRPr>
            </a:p>
            <a:p>
              <a:pPr algn="ctr">
                <a:lnSpc>
                  <a:spcPct val="93000"/>
                </a:lnSpc>
                <a:tabLst>
                  <a:tab pos="723900" algn="l"/>
                  <a:tab pos="1447800" algn="l"/>
                </a:tabLst>
              </a:pPr>
              <a:r>
                <a:rPr lang="en-GB" sz="1400" i="1" dirty="0" err="1" smtClean="0">
                  <a:solidFill>
                    <a:srgbClr val="006699"/>
                  </a:solidFill>
                </a:rPr>
                <a:t>Operador</a:t>
              </a:r>
              <a:r>
                <a:rPr lang="en-GB" sz="1400" i="1" dirty="0" smtClean="0">
                  <a:solidFill>
                    <a:srgbClr val="006699"/>
                  </a:solidFill>
                </a:rPr>
                <a:t> </a:t>
              </a:r>
              <a:r>
                <a:rPr lang="en-GB" sz="1400" i="1" dirty="0">
                  <a:solidFill>
                    <a:srgbClr val="006699"/>
                  </a:solidFill>
                </a:rPr>
                <a:t>de </a:t>
              </a:r>
              <a:r>
                <a:rPr lang="en-GB" sz="1400" i="1" dirty="0" err="1">
                  <a:solidFill>
                    <a:srgbClr val="006699"/>
                  </a:solidFill>
                </a:rPr>
                <a:t>trem</a:t>
              </a:r>
              <a:r>
                <a:rPr lang="en-GB" sz="1400" i="1" dirty="0">
                  <a:solidFill>
                    <a:srgbClr val="006699"/>
                  </a:solidFill>
                </a:rPr>
                <a:t> e </a:t>
              </a:r>
              <a:r>
                <a:rPr lang="en-GB" sz="1400" i="1" dirty="0" err="1">
                  <a:solidFill>
                    <a:srgbClr val="006699"/>
                  </a:solidFill>
                </a:rPr>
                <a:t>Agente</a:t>
              </a:r>
              <a:r>
                <a:rPr lang="en-GB" sz="1400" i="1" dirty="0">
                  <a:solidFill>
                    <a:srgbClr val="006699"/>
                  </a:solidFill>
                </a:rPr>
                <a:t> de </a:t>
              </a:r>
              <a:r>
                <a:rPr lang="en-GB" sz="1400" i="1" dirty="0" err="1">
                  <a:solidFill>
                    <a:srgbClr val="006699"/>
                  </a:solidFill>
                </a:rPr>
                <a:t>estação</a:t>
              </a:r>
              <a:endParaRPr lang="en-GB" sz="1400" i="1" dirty="0">
                <a:solidFill>
                  <a:srgbClr val="006699"/>
                </a:solidFill>
              </a:endParaRPr>
            </a:p>
          </p:txBody>
        </p:sp>
        <p:sp>
          <p:nvSpPr>
            <p:cNvPr id="12" name="Up Arrow 7"/>
            <p:cNvSpPr/>
            <p:nvPr/>
          </p:nvSpPr>
          <p:spPr bwMode="auto">
            <a:xfrm rot="5400000">
              <a:off x="2866204" y="2933962"/>
              <a:ext cx="1259430" cy="1807932"/>
            </a:xfrm>
            <a:prstGeom prst="upArrow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vert270" anchor="ctr"/>
            <a:lstStyle/>
            <a:p>
              <a:pPr algn="ctr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1600" b="1" dirty="0">
                  <a:solidFill>
                    <a:schemeClr val="bg1"/>
                  </a:solidFill>
                  <a:ea typeface="ＭＳ Ｐゴシック" charset="-128"/>
                  <a:cs typeface="Lucida Sans Unicode" charset="0"/>
                </a:rPr>
                <a:t>INFORMAÇÃO</a:t>
              </a:r>
            </a:p>
          </p:txBody>
        </p:sp>
      </p:grpSp>
      <p:sp>
        <p:nvSpPr>
          <p:cNvPr id="22541" name="Text Box 3"/>
          <p:cNvSpPr txBox="1">
            <a:spLocks noChangeArrowheads="1"/>
          </p:cNvSpPr>
          <p:nvPr/>
        </p:nvSpPr>
        <p:spPr bwMode="auto">
          <a:xfrm>
            <a:off x="0" y="506413"/>
            <a:ext cx="100806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 sz="1600" b="1" dirty="0" smtClean="0">
                <a:solidFill>
                  <a:srgbClr val="4D4D4D"/>
                </a:solidFill>
                <a:latin typeface="Verdana" pitchFamily="34" charset="0"/>
              </a:rPr>
              <a:t>DISSEMINAÇÃO </a:t>
            </a:r>
            <a:r>
              <a:rPr lang="pt-BR" sz="1600" b="1" dirty="0">
                <a:solidFill>
                  <a:srgbClr val="4D4D4D"/>
                </a:solidFill>
                <a:latin typeface="Verdana" pitchFamily="34" charset="0"/>
              </a:rPr>
              <a:t>DA </a:t>
            </a:r>
            <a:r>
              <a:rPr lang="pt-BR" sz="1600" b="1" dirty="0" smtClean="0">
                <a:solidFill>
                  <a:srgbClr val="4D4D4D"/>
                </a:solidFill>
                <a:latin typeface="Verdana" pitchFamily="34" charset="0"/>
              </a:rPr>
              <a:t>INFORMAÇÃO CONTROLADA</a:t>
            </a:r>
            <a:endParaRPr lang="pt-BR" sz="1600" b="1" dirty="0">
              <a:solidFill>
                <a:srgbClr val="4D4D4D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92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aixaDeTexto 1"/>
          <p:cNvSpPr txBox="1">
            <a:spLocks noChangeArrowheads="1"/>
          </p:cNvSpPr>
          <p:nvPr/>
        </p:nvSpPr>
        <p:spPr bwMode="auto">
          <a:xfrm>
            <a:off x="1285875" y="1974850"/>
            <a:ext cx="8424863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marL="400050" indent="-3429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marL="857250" indent="-3429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lvl="2" eaLnBrk="1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pt-BR">
                <a:latin typeface="Verdana" pitchFamily="34" charset="0"/>
              </a:rPr>
              <a:t>O tratamento dado à informação de interrupção na rede pela mídia depende do momento</a:t>
            </a:r>
          </a:p>
          <a:p>
            <a:pPr lvl="3" eaLnBrk="1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pt-BR" sz="1600">
                <a:latin typeface="Verdana" pitchFamily="34" charset="0"/>
              </a:rPr>
              <a:t>outro incidente recentemente ocorrido</a:t>
            </a:r>
          </a:p>
          <a:p>
            <a:pPr lvl="3" eaLnBrk="1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pt-BR" sz="1600">
                <a:latin typeface="Verdana" pitchFamily="34" charset="0"/>
              </a:rPr>
              <a:t>clima eleitoral</a:t>
            </a:r>
          </a:p>
          <a:p>
            <a:pPr lvl="3" eaLnBrk="1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pt-BR" sz="1600">
                <a:latin typeface="Verdana" pitchFamily="34" charset="0"/>
              </a:rPr>
              <a:t>mobilização sindical</a:t>
            </a:r>
          </a:p>
          <a:p>
            <a:pPr lvl="3" eaLnBrk="1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endParaRPr lang="pt-BR" sz="1600">
              <a:latin typeface="Verdana" pitchFamily="34" charset="0"/>
            </a:endParaRPr>
          </a:p>
          <a:p>
            <a:pPr lvl="2" eaLnBrk="1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pt-BR">
                <a:latin typeface="Verdana" pitchFamily="34" charset="0"/>
              </a:rPr>
              <a:t>As informações originadas nos usuários podem distorcer a realidade em decorrência de fatores emocionais e de desconhecimento do cenário completo do incidente.</a:t>
            </a:r>
          </a:p>
          <a:p>
            <a:pPr lvl="2" eaLnBrk="1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endParaRPr lang="pt-BR">
              <a:latin typeface="Verdana" pitchFamily="34" charset="0"/>
            </a:endParaRPr>
          </a:p>
          <a:p>
            <a:pPr lvl="2" eaLnBrk="1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pt-BR">
                <a:latin typeface="Verdana" pitchFamily="34" charset="0"/>
              </a:rPr>
              <a:t>Muitos participantes das redes sociais tendem a apimentar as discussões, fazendo juízo de valor e interpretando de forma errada ou incompleta o evento.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506413"/>
            <a:ext cx="100806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 sz="1600" b="1" dirty="0">
                <a:solidFill>
                  <a:srgbClr val="4D4D4D"/>
                </a:solidFill>
                <a:latin typeface="Verdana" pitchFamily="34" charset="0"/>
              </a:rPr>
              <a:t>DISSEMINAÇÃO DA </a:t>
            </a:r>
            <a:r>
              <a:rPr lang="pt-BR" sz="1600" b="1" dirty="0" smtClean="0">
                <a:solidFill>
                  <a:srgbClr val="4D4D4D"/>
                </a:solidFill>
                <a:latin typeface="Verdana" pitchFamily="34" charset="0"/>
              </a:rPr>
              <a:t>INFORMAÇÃO NÃO CONTROLADA</a:t>
            </a:r>
            <a:endParaRPr lang="pt-BR" sz="1600" b="1" dirty="0">
              <a:solidFill>
                <a:srgbClr val="4D4D4D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1046163"/>
            <a:ext cx="8356600" cy="629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506413"/>
            <a:ext cx="100806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 sz="1600" b="1" dirty="0">
                <a:solidFill>
                  <a:srgbClr val="4D4D4D"/>
                </a:solidFill>
                <a:latin typeface="Verdana" pitchFamily="34" charset="0"/>
              </a:rPr>
              <a:t>DISSEMINAÇÃO DA </a:t>
            </a:r>
            <a:r>
              <a:rPr lang="pt-BR" sz="1600" b="1" dirty="0" smtClean="0">
                <a:solidFill>
                  <a:srgbClr val="4D4D4D"/>
                </a:solidFill>
                <a:latin typeface="Verdana" pitchFamily="34" charset="0"/>
              </a:rPr>
              <a:t>INFORMAÇÃO NÃO CONTROLADA</a:t>
            </a:r>
            <a:endParaRPr lang="pt-BR" sz="1600" b="1" dirty="0">
              <a:solidFill>
                <a:srgbClr val="4D4D4D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1951038" y="2627313"/>
            <a:ext cx="66706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 hangingPunct="0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="1">
                <a:solidFill>
                  <a:srgbClr val="5F5F5F"/>
                </a:solidFill>
                <a:latin typeface="Verdana" pitchFamily="34" charset="0"/>
              </a:rPr>
              <a:t>CONRADO GRAVA DE SOUZA</a:t>
            </a:r>
          </a:p>
          <a:p>
            <a:pPr algn="ctr" hangingPunct="0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>
                <a:solidFill>
                  <a:srgbClr val="5F5F5F"/>
                </a:solidFill>
                <a:latin typeface="Verdana" pitchFamily="34" charset="0"/>
              </a:rPr>
              <a:t>Diretor de Operações - Metrô de São Paulo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3103563" y="3846513"/>
            <a:ext cx="43497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 sz="2000" b="1">
                <a:solidFill>
                  <a:srgbClr val="5F5F5F"/>
                </a:solidFill>
                <a:latin typeface="Folio Md BT" pitchFamily="34" charset="0"/>
              </a:rPr>
              <a:t>cgsouza@metrosp.com.br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3119438" y="4659313"/>
            <a:ext cx="40989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 sz="1600" b="1">
                <a:solidFill>
                  <a:srgbClr val="5F5F5F"/>
                </a:solidFill>
                <a:latin typeface="Folio Md BT" pitchFamily="34" charset="0"/>
              </a:rPr>
              <a:t>Tel:  +55(11) 3291-2862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 sz="1600" b="1">
                <a:solidFill>
                  <a:srgbClr val="5F5F5F"/>
                </a:solidFill>
                <a:latin typeface="Folio Md BT" pitchFamily="34" charset="0"/>
              </a:rPr>
              <a:t>Fax: +55(11) 3291-2868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3255963" y="4941888"/>
            <a:ext cx="41211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>
                <a:solidFill>
                  <a:srgbClr val="5F5F5F"/>
                </a:solidFill>
                <a:latin typeface="Folio Md BT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1230313" y="506413"/>
            <a:ext cx="88503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 sz="1600" b="1">
                <a:solidFill>
                  <a:srgbClr val="4D4D4D"/>
                </a:solidFill>
                <a:latin typeface="Verdana" pitchFamily="34" charset="0"/>
              </a:rPr>
              <a:t>DEMANDA DE PASSAGEIROS - METRÔ DE SÃO PAULO</a:t>
            </a:r>
          </a:p>
        </p:txBody>
      </p:sp>
      <p:sp>
        <p:nvSpPr>
          <p:cNvPr id="5227" name="Rectangle 306"/>
          <p:cNvSpPr>
            <a:spLocks noChangeArrowheads="1"/>
          </p:cNvSpPr>
          <p:nvPr/>
        </p:nvSpPr>
        <p:spPr bwMode="auto">
          <a:xfrm>
            <a:off x="1350963" y="6559550"/>
            <a:ext cx="8077200" cy="533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endParaRPr lang="pt-BR"/>
          </a:p>
        </p:txBody>
      </p:sp>
      <p:sp>
        <p:nvSpPr>
          <p:cNvPr id="5228" name="Text Box 2"/>
          <p:cNvSpPr txBox="1">
            <a:spLocks noChangeArrowheads="1"/>
          </p:cNvSpPr>
          <p:nvPr/>
        </p:nvSpPr>
        <p:spPr bwMode="auto">
          <a:xfrm>
            <a:off x="1373188" y="1100138"/>
            <a:ext cx="7886700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 sz="2200" b="1">
                <a:latin typeface="Verdana" pitchFamily="34" charset="0"/>
              </a:rPr>
              <a:t>Demanda de passageiros na rede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 sz="1600" b="1">
                <a:latin typeface="Verdana" pitchFamily="34" charset="0"/>
              </a:rPr>
              <a:t>Média dos dias úteis</a:t>
            </a:r>
          </a:p>
        </p:txBody>
      </p:sp>
      <p:sp>
        <p:nvSpPr>
          <p:cNvPr id="5229" name="Text Box 305"/>
          <p:cNvSpPr txBox="1">
            <a:spLocks noChangeArrowheads="1"/>
          </p:cNvSpPr>
          <p:nvPr/>
        </p:nvSpPr>
        <p:spPr bwMode="auto">
          <a:xfrm>
            <a:off x="1665288" y="6580834"/>
            <a:ext cx="75946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 hangingPunct="0"/>
            <a:r>
              <a:rPr lang="pt-BR" sz="1200" b="1" dirty="0">
                <a:solidFill>
                  <a:srgbClr val="800000"/>
                </a:solidFill>
                <a:latin typeface="Verdana" pitchFamily="34" charset="0"/>
              </a:rPr>
              <a:t>08 de outubro de </a:t>
            </a:r>
            <a:r>
              <a:rPr lang="pt-BR" sz="1200" b="1" dirty="0" smtClean="0">
                <a:solidFill>
                  <a:srgbClr val="800000"/>
                </a:solidFill>
                <a:latin typeface="Verdana" pitchFamily="34" charset="0"/>
              </a:rPr>
              <a:t>2010 – sexta-feira:  </a:t>
            </a:r>
          </a:p>
          <a:p>
            <a:pPr algn="ctr" hangingPunct="0"/>
            <a:r>
              <a:rPr lang="pt-BR" sz="1200" b="1" dirty="0" smtClean="0">
                <a:solidFill>
                  <a:srgbClr val="800000"/>
                </a:solidFill>
                <a:latin typeface="Verdana" pitchFamily="34" charset="0"/>
              </a:rPr>
              <a:t>2.819.587 </a:t>
            </a:r>
            <a:r>
              <a:rPr lang="pt-BR" sz="1200" b="1" dirty="0">
                <a:solidFill>
                  <a:srgbClr val="800000"/>
                </a:solidFill>
                <a:latin typeface="Verdana" pitchFamily="34" charset="0"/>
              </a:rPr>
              <a:t>entradas / 3.912.818  passageiros transportados</a:t>
            </a:r>
          </a:p>
        </p:txBody>
      </p:sp>
      <p:sp>
        <p:nvSpPr>
          <p:cNvPr id="3" name="AutoShape 112"/>
          <p:cNvSpPr>
            <a:spLocks noChangeAspect="1" noChangeArrowheads="1" noTextEdit="1"/>
          </p:cNvSpPr>
          <p:nvPr/>
        </p:nvSpPr>
        <p:spPr bwMode="auto">
          <a:xfrm>
            <a:off x="1220788" y="1773238"/>
            <a:ext cx="8305800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5146" name="Grupo 5145"/>
          <p:cNvGrpSpPr/>
          <p:nvPr/>
        </p:nvGrpSpPr>
        <p:grpSpPr>
          <a:xfrm>
            <a:off x="1296988" y="1849438"/>
            <a:ext cx="8156575" cy="4419600"/>
            <a:chOff x="1296988" y="1849438"/>
            <a:chExt cx="8156575" cy="4419600"/>
          </a:xfrm>
        </p:grpSpPr>
        <p:sp>
          <p:nvSpPr>
            <p:cNvPr id="4" name="Rectangle 114"/>
            <p:cNvSpPr>
              <a:spLocks noChangeArrowheads="1"/>
            </p:cNvSpPr>
            <p:nvPr/>
          </p:nvSpPr>
          <p:spPr bwMode="auto">
            <a:xfrm>
              <a:off x="1296988" y="1849438"/>
              <a:ext cx="8156575" cy="4419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" name="Rectangle 115"/>
            <p:cNvSpPr>
              <a:spLocks noChangeArrowheads="1"/>
            </p:cNvSpPr>
            <p:nvPr/>
          </p:nvSpPr>
          <p:spPr bwMode="auto">
            <a:xfrm>
              <a:off x="1851026" y="2108200"/>
              <a:ext cx="7245350" cy="3255962"/>
            </a:xfrm>
            <a:prstGeom prst="rect">
              <a:avLst/>
            </a:prstGeom>
            <a:solidFill>
              <a:srgbClr val="E5EB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" name="Line 116"/>
            <p:cNvSpPr>
              <a:spLocks noChangeShapeType="1"/>
            </p:cNvSpPr>
            <p:nvPr/>
          </p:nvSpPr>
          <p:spPr bwMode="auto">
            <a:xfrm>
              <a:off x="1851026" y="4957763"/>
              <a:ext cx="7245350" cy="0"/>
            </a:xfrm>
            <a:prstGeom prst="line">
              <a:avLst/>
            </a:prstGeom>
            <a:noFill/>
            <a:ln w="0">
              <a:solidFill>
                <a:srgbClr val="A9BD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" name="Line 117"/>
            <p:cNvSpPr>
              <a:spLocks noChangeShapeType="1"/>
            </p:cNvSpPr>
            <p:nvPr/>
          </p:nvSpPr>
          <p:spPr bwMode="auto">
            <a:xfrm>
              <a:off x="1851026" y="4551363"/>
              <a:ext cx="7245350" cy="0"/>
            </a:xfrm>
            <a:prstGeom prst="line">
              <a:avLst/>
            </a:prstGeom>
            <a:noFill/>
            <a:ln w="0">
              <a:solidFill>
                <a:srgbClr val="A9BD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Line 118"/>
            <p:cNvSpPr>
              <a:spLocks noChangeShapeType="1"/>
            </p:cNvSpPr>
            <p:nvPr/>
          </p:nvSpPr>
          <p:spPr bwMode="auto">
            <a:xfrm>
              <a:off x="1851026" y="4143375"/>
              <a:ext cx="7245350" cy="0"/>
            </a:xfrm>
            <a:prstGeom prst="line">
              <a:avLst/>
            </a:prstGeom>
            <a:noFill/>
            <a:ln w="0">
              <a:solidFill>
                <a:srgbClr val="A9BD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Line 119"/>
            <p:cNvSpPr>
              <a:spLocks noChangeShapeType="1"/>
            </p:cNvSpPr>
            <p:nvPr/>
          </p:nvSpPr>
          <p:spPr bwMode="auto">
            <a:xfrm>
              <a:off x="1851026" y="3736975"/>
              <a:ext cx="7245350" cy="0"/>
            </a:xfrm>
            <a:prstGeom prst="line">
              <a:avLst/>
            </a:prstGeom>
            <a:noFill/>
            <a:ln w="0">
              <a:solidFill>
                <a:srgbClr val="A9BD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Line 120"/>
            <p:cNvSpPr>
              <a:spLocks noChangeShapeType="1"/>
            </p:cNvSpPr>
            <p:nvPr/>
          </p:nvSpPr>
          <p:spPr bwMode="auto">
            <a:xfrm>
              <a:off x="1851026" y="3328988"/>
              <a:ext cx="7245350" cy="0"/>
            </a:xfrm>
            <a:prstGeom prst="line">
              <a:avLst/>
            </a:prstGeom>
            <a:noFill/>
            <a:ln w="0">
              <a:solidFill>
                <a:srgbClr val="A9BD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Line 121"/>
            <p:cNvSpPr>
              <a:spLocks noChangeShapeType="1"/>
            </p:cNvSpPr>
            <p:nvPr/>
          </p:nvSpPr>
          <p:spPr bwMode="auto">
            <a:xfrm>
              <a:off x="1851026" y="2922588"/>
              <a:ext cx="7245350" cy="0"/>
            </a:xfrm>
            <a:prstGeom prst="line">
              <a:avLst/>
            </a:prstGeom>
            <a:noFill/>
            <a:ln w="0">
              <a:solidFill>
                <a:srgbClr val="A9BD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Line 122"/>
            <p:cNvSpPr>
              <a:spLocks noChangeShapeType="1"/>
            </p:cNvSpPr>
            <p:nvPr/>
          </p:nvSpPr>
          <p:spPr bwMode="auto">
            <a:xfrm>
              <a:off x="1851026" y="2514600"/>
              <a:ext cx="7245350" cy="0"/>
            </a:xfrm>
            <a:prstGeom prst="line">
              <a:avLst/>
            </a:prstGeom>
            <a:noFill/>
            <a:ln w="0">
              <a:solidFill>
                <a:srgbClr val="A9BD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Line 123"/>
            <p:cNvSpPr>
              <a:spLocks noChangeShapeType="1"/>
            </p:cNvSpPr>
            <p:nvPr/>
          </p:nvSpPr>
          <p:spPr bwMode="auto">
            <a:xfrm>
              <a:off x="1851026" y="2108200"/>
              <a:ext cx="7245350" cy="0"/>
            </a:xfrm>
            <a:prstGeom prst="line">
              <a:avLst/>
            </a:prstGeom>
            <a:noFill/>
            <a:ln w="0">
              <a:solidFill>
                <a:srgbClr val="A9BD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Rectangle 124"/>
            <p:cNvSpPr>
              <a:spLocks noChangeArrowheads="1"/>
            </p:cNvSpPr>
            <p:nvPr/>
          </p:nvSpPr>
          <p:spPr bwMode="auto">
            <a:xfrm>
              <a:off x="1851026" y="2108200"/>
              <a:ext cx="7245350" cy="3255962"/>
            </a:xfrm>
            <a:prstGeom prst="rect">
              <a:avLst/>
            </a:prstGeom>
            <a:noFill/>
            <a:ln w="12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Rectangle 125"/>
            <p:cNvSpPr>
              <a:spLocks noChangeArrowheads="1"/>
            </p:cNvSpPr>
            <p:nvPr/>
          </p:nvSpPr>
          <p:spPr bwMode="auto">
            <a:xfrm>
              <a:off x="2022476" y="3970338"/>
              <a:ext cx="692150" cy="1393825"/>
            </a:xfrm>
            <a:prstGeom prst="rect">
              <a:avLst/>
            </a:prstGeom>
            <a:solidFill>
              <a:srgbClr val="6F9787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Rectangle 126"/>
            <p:cNvSpPr>
              <a:spLocks noChangeArrowheads="1"/>
            </p:cNvSpPr>
            <p:nvPr/>
          </p:nvSpPr>
          <p:spPr bwMode="auto">
            <a:xfrm>
              <a:off x="3059113" y="3944938"/>
              <a:ext cx="688975" cy="1419225"/>
            </a:xfrm>
            <a:prstGeom prst="rect">
              <a:avLst/>
            </a:prstGeom>
            <a:solidFill>
              <a:srgbClr val="6F9787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Rectangle 127"/>
            <p:cNvSpPr>
              <a:spLocks noChangeArrowheads="1"/>
            </p:cNvSpPr>
            <p:nvPr/>
          </p:nvSpPr>
          <p:spPr bwMode="auto">
            <a:xfrm>
              <a:off x="4090988" y="3789363"/>
              <a:ext cx="692150" cy="1574800"/>
            </a:xfrm>
            <a:prstGeom prst="rect">
              <a:avLst/>
            </a:prstGeom>
            <a:solidFill>
              <a:srgbClr val="6F9787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Rectangle 128"/>
            <p:cNvSpPr>
              <a:spLocks noChangeArrowheads="1"/>
            </p:cNvSpPr>
            <p:nvPr/>
          </p:nvSpPr>
          <p:spPr bwMode="auto">
            <a:xfrm>
              <a:off x="5127626" y="3646488"/>
              <a:ext cx="692150" cy="1717675"/>
            </a:xfrm>
            <a:prstGeom prst="rect">
              <a:avLst/>
            </a:prstGeom>
            <a:solidFill>
              <a:srgbClr val="6F9787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Rectangle 129"/>
            <p:cNvSpPr>
              <a:spLocks noChangeArrowheads="1"/>
            </p:cNvSpPr>
            <p:nvPr/>
          </p:nvSpPr>
          <p:spPr bwMode="auto">
            <a:xfrm>
              <a:off x="6162676" y="3481388"/>
              <a:ext cx="692150" cy="1882775"/>
            </a:xfrm>
            <a:prstGeom prst="rect">
              <a:avLst/>
            </a:prstGeom>
            <a:solidFill>
              <a:srgbClr val="6F9787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Rectangle 130"/>
            <p:cNvSpPr>
              <a:spLocks noChangeArrowheads="1"/>
            </p:cNvSpPr>
            <p:nvPr/>
          </p:nvSpPr>
          <p:spPr bwMode="auto">
            <a:xfrm>
              <a:off x="7199313" y="3411538"/>
              <a:ext cx="688975" cy="1952625"/>
            </a:xfrm>
            <a:prstGeom prst="rect">
              <a:avLst/>
            </a:prstGeom>
            <a:solidFill>
              <a:srgbClr val="6F9787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Rectangle 131"/>
            <p:cNvSpPr>
              <a:spLocks noChangeArrowheads="1"/>
            </p:cNvSpPr>
            <p:nvPr/>
          </p:nvSpPr>
          <p:spPr bwMode="auto">
            <a:xfrm>
              <a:off x="8232776" y="3279775"/>
              <a:ext cx="690563" cy="2084387"/>
            </a:xfrm>
            <a:prstGeom prst="rect">
              <a:avLst/>
            </a:prstGeom>
            <a:solidFill>
              <a:srgbClr val="6F9787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Rectangle 132"/>
            <p:cNvSpPr>
              <a:spLocks noChangeArrowheads="1"/>
            </p:cNvSpPr>
            <p:nvPr/>
          </p:nvSpPr>
          <p:spPr bwMode="auto">
            <a:xfrm>
              <a:off x="2022476" y="3413125"/>
              <a:ext cx="692150" cy="557212"/>
            </a:xfrm>
            <a:prstGeom prst="rect">
              <a:avLst/>
            </a:prstGeom>
            <a:solidFill>
              <a:srgbClr val="364A8C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Rectangle 133"/>
            <p:cNvSpPr>
              <a:spLocks noChangeArrowheads="1"/>
            </p:cNvSpPr>
            <p:nvPr/>
          </p:nvSpPr>
          <p:spPr bwMode="auto">
            <a:xfrm>
              <a:off x="3059113" y="3397250"/>
              <a:ext cx="688975" cy="547687"/>
            </a:xfrm>
            <a:prstGeom prst="rect">
              <a:avLst/>
            </a:prstGeom>
            <a:solidFill>
              <a:srgbClr val="364A8C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Rectangle 134"/>
            <p:cNvSpPr>
              <a:spLocks noChangeArrowheads="1"/>
            </p:cNvSpPr>
            <p:nvPr/>
          </p:nvSpPr>
          <p:spPr bwMode="auto">
            <a:xfrm>
              <a:off x="4090988" y="3195638"/>
              <a:ext cx="692150" cy="593725"/>
            </a:xfrm>
            <a:prstGeom prst="rect">
              <a:avLst/>
            </a:prstGeom>
            <a:solidFill>
              <a:srgbClr val="364A8C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" name="Rectangle 135"/>
            <p:cNvSpPr>
              <a:spLocks noChangeArrowheads="1"/>
            </p:cNvSpPr>
            <p:nvPr/>
          </p:nvSpPr>
          <p:spPr bwMode="auto">
            <a:xfrm>
              <a:off x="5127626" y="2989263"/>
              <a:ext cx="692150" cy="657225"/>
            </a:xfrm>
            <a:prstGeom prst="rect">
              <a:avLst/>
            </a:prstGeom>
            <a:solidFill>
              <a:srgbClr val="364A8C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" name="Rectangle 136"/>
            <p:cNvSpPr>
              <a:spLocks noChangeArrowheads="1"/>
            </p:cNvSpPr>
            <p:nvPr/>
          </p:nvSpPr>
          <p:spPr bwMode="auto">
            <a:xfrm>
              <a:off x="6162676" y="2760663"/>
              <a:ext cx="692150" cy="720725"/>
            </a:xfrm>
            <a:prstGeom prst="rect">
              <a:avLst/>
            </a:prstGeom>
            <a:solidFill>
              <a:srgbClr val="364A8C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Rectangle 137"/>
            <p:cNvSpPr>
              <a:spLocks noChangeArrowheads="1"/>
            </p:cNvSpPr>
            <p:nvPr/>
          </p:nvSpPr>
          <p:spPr bwMode="auto">
            <a:xfrm>
              <a:off x="7199313" y="2659063"/>
              <a:ext cx="688975" cy="752475"/>
            </a:xfrm>
            <a:prstGeom prst="rect">
              <a:avLst/>
            </a:prstGeom>
            <a:solidFill>
              <a:srgbClr val="364A8C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" name="Rectangle 138"/>
            <p:cNvSpPr>
              <a:spLocks noChangeArrowheads="1"/>
            </p:cNvSpPr>
            <p:nvPr/>
          </p:nvSpPr>
          <p:spPr bwMode="auto">
            <a:xfrm>
              <a:off x="8232776" y="2471738"/>
              <a:ext cx="690563" cy="808037"/>
            </a:xfrm>
            <a:prstGeom prst="rect">
              <a:avLst/>
            </a:prstGeom>
            <a:solidFill>
              <a:srgbClr val="364A8C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Line 139"/>
            <p:cNvSpPr>
              <a:spLocks noChangeShapeType="1"/>
            </p:cNvSpPr>
            <p:nvPr/>
          </p:nvSpPr>
          <p:spPr bwMode="auto">
            <a:xfrm>
              <a:off x="1851026" y="2108200"/>
              <a:ext cx="0" cy="3255962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Line 140"/>
            <p:cNvSpPr>
              <a:spLocks noChangeShapeType="1"/>
            </p:cNvSpPr>
            <p:nvPr/>
          </p:nvSpPr>
          <p:spPr bwMode="auto">
            <a:xfrm>
              <a:off x="1809751" y="5364163"/>
              <a:ext cx="41275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" name="Line 141"/>
            <p:cNvSpPr>
              <a:spLocks noChangeShapeType="1"/>
            </p:cNvSpPr>
            <p:nvPr/>
          </p:nvSpPr>
          <p:spPr bwMode="auto">
            <a:xfrm>
              <a:off x="1809751" y="4957763"/>
              <a:ext cx="41275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216" name="Line 142"/>
            <p:cNvSpPr>
              <a:spLocks noChangeShapeType="1"/>
            </p:cNvSpPr>
            <p:nvPr/>
          </p:nvSpPr>
          <p:spPr bwMode="auto">
            <a:xfrm>
              <a:off x="1809751" y="4551363"/>
              <a:ext cx="41275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217" name="Line 143"/>
            <p:cNvSpPr>
              <a:spLocks noChangeShapeType="1"/>
            </p:cNvSpPr>
            <p:nvPr/>
          </p:nvSpPr>
          <p:spPr bwMode="auto">
            <a:xfrm>
              <a:off x="1809751" y="4143375"/>
              <a:ext cx="41275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218" name="Line 144"/>
            <p:cNvSpPr>
              <a:spLocks noChangeShapeType="1"/>
            </p:cNvSpPr>
            <p:nvPr/>
          </p:nvSpPr>
          <p:spPr bwMode="auto">
            <a:xfrm>
              <a:off x="1809751" y="3736975"/>
              <a:ext cx="41275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219" name="Line 145"/>
            <p:cNvSpPr>
              <a:spLocks noChangeShapeType="1"/>
            </p:cNvSpPr>
            <p:nvPr/>
          </p:nvSpPr>
          <p:spPr bwMode="auto">
            <a:xfrm>
              <a:off x="1809751" y="3328988"/>
              <a:ext cx="41275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220" name="Line 146"/>
            <p:cNvSpPr>
              <a:spLocks noChangeShapeType="1"/>
            </p:cNvSpPr>
            <p:nvPr/>
          </p:nvSpPr>
          <p:spPr bwMode="auto">
            <a:xfrm>
              <a:off x="1809751" y="2922588"/>
              <a:ext cx="41275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221" name="Line 147"/>
            <p:cNvSpPr>
              <a:spLocks noChangeShapeType="1"/>
            </p:cNvSpPr>
            <p:nvPr/>
          </p:nvSpPr>
          <p:spPr bwMode="auto">
            <a:xfrm>
              <a:off x="1809751" y="2514600"/>
              <a:ext cx="41275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222" name="Line 148"/>
            <p:cNvSpPr>
              <a:spLocks noChangeShapeType="1"/>
            </p:cNvSpPr>
            <p:nvPr/>
          </p:nvSpPr>
          <p:spPr bwMode="auto">
            <a:xfrm>
              <a:off x="1809751" y="2108200"/>
              <a:ext cx="41275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223" name="Line 149"/>
            <p:cNvSpPr>
              <a:spLocks noChangeShapeType="1"/>
            </p:cNvSpPr>
            <p:nvPr/>
          </p:nvSpPr>
          <p:spPr bwMode="auto">
            <a:xfrm>
              <a:off x="1851026" y="5364163"/>
              <a:ext cx="7245350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224" name="Line 150"/>
            <p:cNvSpPr>
              <a:spLocks noChangeShapeType="1"/>
            </p:cNvSpPr>
            <p:nvPr/>
          </p:nvSpPr>
          <p:spPr bwMode="auto">
            <a:xfrm flipV="1">
              <a:off x="1851026" y="5364163"/>
              <a:ext cx="0" cy="41275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225" name="Line 151"/>
            <p:cNvSpPr>
              <a:spLocks noChangeShapeType="1"/>
            </p:cNvSpPr>
            <p:nvPr/>
          </p:nvSpPr>
          <p:spPr bwMode="auto">
            <a:xfrm flipV="1">
              <a:off x="2886076" y="5364163"/>
              <a:ext cx="0" cy="41275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226" name="Line 152"/>
            <p:cNvSpPr>
              <a:spLocks noChangeShapeType="1"/>
            </p:cNvSpPr>
            <p:nvPr/>
          </p:nvSpPr>
          <p:spPr bwMode="auto">
            <a:xfrm flipV="1">
              <a:off x="3919538" y="5364163"/>
              <a:ext cx="0" cy="41275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231" name="Line 153"/>
            <p:cNvSpPr>
              <a:spLocks noChangeShapeType="1"/>
            </p:cNvSpPr>
            <p:nvPr/>
          </p:nvSpPr>
          <p:spPr bwMode="auto">
            <a:xfrm flipV="1">
              <a:off x="4956176" y="5364163"/>
              <a:ext cx="0" cy="41275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232" name="Line 154"/>
            <p:cNvSpPr>
              <a:spLocks noChangeShapeType="1"/>
            </p:cNvSpPr>
            <p:nvPr/>
          </p:nvSpPr>
          <p:spPr bwMode="auto">
            <a:xfrm flipV="1">
              <a:off x="5991226" y="5364163"/>
              <a:ext cx="0" cy="41275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233" name="Line 155"/>
            <p:cNvSpPr>
              <a:spLocks noChangeShapeType="1"/>
            </p:cNvSpPr>
            <p:nvPr/>
          </p:nvSpPr>
          <p:spPr bwMode="auto">
            <a:xfrm flipV="1">
              <a:off x="7026276" y="5364163"/>
              <a:ext cx="0" cy="41275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234" name="Line 156"/>
            <p:cNvSpPr>
              <a:spLocks noChangeShapeType="1"/>
            </p:cNvSpPr>
            <p:nvPr/>
          </p:nvSpPr>
          <p:spPr bwMode="auto">
            <a:xfrm flipV="1">
              <a:off x="8059738" y="5364163"/>
              <a:ext cx="0" cy="41275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235" name="Line 157"/>
            <p:cNvSpPr>
              <a:spLocks noChangeShapeType="1"/>
            </p:cNvSpPr>
            <p:nvPr/>
          </p:nvSpPr>
          <p:spPr bwMode="auto">
            <a:xfrm flipV="1">
              <a:off x="9096376" y="5364163"/>
              <a:ext cx="0" cy="41275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236" name="Rectangle 158"/>
            <p:cNvSpPr>
              <a:spLocks noChangeArrowheads="1"/>
            </p:cNvSpPr>
            <p:nvPr/>
          </p:nvSpPr>
          <p:spPr bwMode="auto">
            <a:xfrm>
              <a:off x="2149476" y="4565650"/>
              <a:ext cx="5619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Lucida Sans Unicode" pitchFamily="34" charset="0"/>
                </a:rPr>
                <a:t>1712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Lucida Sans Unicode" pitchFamily="34" charset="0"/>
              </a:endParaRPr>
            </a:p>
          </p:txBody>
        </p:sp>
        <p:sp>
          <p:nvSpPr>
            <p:cNvPr id="5237" name="Rectangle 159"/>
            <p:cNvSpPr>
              <a:spLocks noChangeArrowheads="1"/>
            </p:cNvSpPr>
            <p:nvPr/>
          </p:nvSpPr>
          <p:spPr bwMode="auto">
            <a:xfrm>
              <a:off x="3181351" y="4554538"/>
              <a:ext cx="5619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Lucida Sans Unicode" pitchFamily="34" charset="0"/>
                </a:rPr>
                <a:t>1745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Lucida Sans Unicode" pitchFamily="34" charset="0"/>
              </a:endParaRPr>
            </a:p>
          </p:txBody>
        </p:sp>
        <p:sp>
          <p:nvSpPr>
            <p:cNvPr id="5238" name="Rectangle 160"/>
            <p:cNvSpPr>
              <a:spLocks noChangeArrowheads="1"/>
            </p:cNvSpPr>
            <p:nvPr/>
          </p:nvSpPr>
          <p:spPr bwMode="auto">
            <a:xfrm>
              <a:off x="4214813" y="4476750"/>
              <a:ext cx="5619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Lucida Sans Unicode" pitchFamily="34" charset="0"/>
                </a:rPr>
                <a:t>1936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Lucida Sans Unicode" pitchFamily="34" charset="0"/>
              </a:endParaRPr>
            </a:p>
          </p:txBody>
        </p:sp>
        <p:sp>
          <p:nvSpPr>
            <p:cNvPr id="5239" name="Rectangle 161"/>
            <p:cNvSpPr>
              <a:spLocks noChangeArrowheads="1"/>
            </p:cNvSpPr>
            <p:nvPr/>
          </p:nvSpPr>
          <p:spPr bwMode="auto">
            <a:xfrm>
              <a:off x="5251451" y="4405313"/>
              <a:ext cx="5619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Lucida Sans Unicode" pitchFamily="34" charset="0"/>
                </a:rPr>
                <a:t>2110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Lucida Sans Unicode" pitchFamily="34" charset="0"/>
              </a:endParaRPr>
            </a:p>
          </p:txBody>
        </p:sp>
        <p:sp>
          <p:nvSpPr>
            <p:cNvPr id="5240" name="Rectangle 162"/>
            <p:cNvSpPr>
              <a:spLocks noChangeArrowheads="1"/>
            </p:cNvSpPr>
            <p:nvPr/>
          </p:nvSpPr>
          <p:spPr bwMode="auto">
            <a:xfrm>
              <a:off x="6286501" y="4322763"/>
              <a:ext cx="5619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Lucida Sans Unicode" pitchFamily="34" charset="0"/>
                </a:rPr>
                <a:t>2311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Lucida Sans Unicode" pitchFamily="34" charset="0"/>
              </a:endParaRPr>
            </a:p>
          </p:txBody>
        </p:sp>
        <p:sp>
          <p:nvSpPr>
            <p:cNvPr id="5241" name="Rectangle 163"/>
            <p:cNvSpPr>
              <a:spLocks noChangeArrowheads="1"/>
            </p:cNvSpPr>
            <p:nvPr/>
          </p:nvSpPr>
          <p:spPr bwMode="auto">
            <a:xfrm>
              <a:off x="7323138" y="4286250"/>
              <a:ext cx="5619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Lucida Sans Unicode" pitchFamily="34" charset="0"/>
                </a:rPr>
                <a:t>2400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Lucida Sans Unicode" pitchFamily="34" charset="0"/>
              </a:endParaRPr>
            </a:p>
          </p:txBody>
        </p:sp>
        <p:sp>
          <p:nvSpPr>
            <p:cNvPr id="5242" name="Rectangle 164"/>
            <p:cNvSpPr>
              <a:spLocks noChangeArrowheads="1"/>
            </p:cNvSpPr>
            <p:nvPr/>
          </p:nvSpPr>
          <p:spPr bwMode="auto">
            <a:xfrm>
              <a:off x="8358188" y="4221163"/>
              <a:ext cx="5619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Lucida Sans Unicode" pitchFamily="34" charset="0"/>
                </a:rPr>
                <a:t>2561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Lucida Sans Unicode" pitchFamily="34" charset="0"/>
              </a:endParaRPr>
            </a:p>
          </p:txBody>
        </p:sp>
        <p:sp>
          <p:nvSpPr>
            <p:cNvPr id="5243" name="Rectangle 165"/>
            <p:cNvSpPr>
              <a:spLocks noChangeArrowheads="1"/>
            </p:cNvSpPr>
            <p:nvPr/>
          </p:nvSpPr>
          <p:spPr bwMode="auto">
            <a:xfrm>
              <a:off x="2149476" y="3589338"/>
              <a:ext cx="5619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itchFamily="34" charset="0"/>
                  <a:cs typeface="Lucida Sans Unicode" pitchFamily="34" charset="0"/>
                </a:rPr>
                <a:t>2398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Lucida Sans Unicode" pitchFamily="34" charset="0"/>
              </a:endParaRPr>
            </a:p>
          </p:txBody>
        </p:sp>
        <p:sp>
          <p:nvSpPr>
            <p:cNvPr id="5244" name="Rectangle 166"/>
            <p:cNvSpPr>
              <a:spLocks noChangeArrowheads="1"/>
            </p:cNvSpPr>
            <p:nvPr/>
          </p:nvSpPr>
          <p:spPr bwMode="auto">
            <a:xfrm>
              <a:off x="3181351" y="3568700"/>
              <a:ext cx="5619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itchFamily="34" charset="0"/>
                  <a:cs typeface="Lucida Sans Unicode" pitchFamily="34" charset="0"/>
                </a:rPr>
                <a:t>2417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Lucida Sans Unicode" pitchFamily="34" charset="0"/>
              </a:endParaRPr>
            </a:p>
          </p:txBody>
        </p:sp>
        <p:sp>
          <p:nvSpPr>
            <p:cNvPr id="5245" name="Rectangle 167"/>
            <p:cNvSpPr>
              <a:spLocks noChangeArrowheads="1"/>
            </p:cNvSpPr>
            <p:nvPr/>
          </p:nvSpPr>
          <p:spPr bwMode="auto">
            <a:xfrm>
              <a:off x="4214813" y="3390900"/>
              <a:ext cx="5619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itchFamily="34" charset="0"/>
                  <a:cs typeface="Lucida Sans Unicode" pitchFamily="34" charset="0"/>
                </a:rPr>
                <a:t>2664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Lucida Sans Unicode" pitchFamily="34" charset="0"/>
              </a:endParaRPr>
            </a:p>
          </p:txBody>
        </p:sp>
        <p:sp>
          <p:nvSpPr>
            <p:cNvPr id="5246" name="Rectangle 168"/>
            <p:cNvSpPr>
              <a:spLocks noChangeArrowheads="1"/>
            </p:cNvSpPr>
            <p:nvPr/>
          </p:nvSpPr>
          <p:spPr bwMode="auto">
            <a:xfrm>
              <a:off x="5251451" y="3216275"/>
              <a:ext cx="5619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itchFamily="34" charset="0"/>
                  <a:cs typeface="Lucida Sans Unicode" pitchFamily="34" charset="0"/>
                </a:rPr>
                <a:t>2917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Lucida Sans Unicode" pitchFamily="34" charset="0"/>
              </a:endParaRPr>
            </a:p>
          </p:txBody>
        </p:sp>
        <p:sp>
          <p:nvSpPr>
            <p:cNvPr id="5247" name="Rectangle 169"/>
            <p:cNvSpPr>
              <a:spLocks noChangeArrowheads="1"/>
            </p:cNvSpPr>
            <p:nvPr/>
          </p:nvSpPr>
          <p:spPr bwMode="auto">
            <a:xfrm>
              <a:off x="6286501" y="3019425"/>
              <a:ext cx="5619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itchFamily="34" charset="0"/>
                  <a:cs typeface="Lucida Sans Unicode" pitchFamily="34" charset="0"/>
                </a:rPr>
                <a:t>3198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Lucida Sans Unicode" pitchFamily="34" charset="0"/>
              </a:endParaRPr>
            </a:p>
          </p:txBody>
        </p:sp>
        <p:sp>
          <p:nvSpPr>
            <p:cNvPr id="5120" name="Rectangle 170"/>
            <p:cNvSpPr>
              <a:spLocks noChangeArrowheads="1"/>
            </p:cNvSpPr>
            <p:nvPr/>
          </p:nvSpPr>
          <p:spPr bwMode="auto">
            <a:xfrm>
              <a:off x="7323138" y="2932113"/>
              <a:ext cx="5619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itchFamily="34" charset="0"/>
                  <a:cs typeface="Lucida Sans Unicode" pitchFamily="34" charset="0"/>
                </a:rPr>
                <a:t>3322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Lucida Sans Unicode" pitchFamily="34" charset="0"/>
              </a:endParaRPr>
            </a:p>
          </p:txBody>
        </p:sp>
        <p:sp>
          <p:nvSpPr>
            <p:cNvPr id="5121" name="Rectangle 171"/>
            <p:cNvSpPr>
              <a:spLocks noChangeArrowheads="1"/>
            </p:cNvSpPr>
            <p:nvPr/>
          </p:nvSpPr>
          <p:spPr bwMode="auto">
            <a:xfrm>
              <a:off x="8358188" y="2774950"/>
              <a:ext cx="5619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itchFamily="34" charset="0"/>
                  <a:cs typeface="Lucida Sans Unicode" pitchFamily="34" charset="0"/>
                </a:rPr>
                <a:t>3554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Lucida Sans Unicode" pitchFamily="34" charset="0"/>
              </a:endParaRPr>
            </a:p>
          </p:txBody>
        </p:sp>
        <p:sp>
          <p:nvSpPr>
            <p:cNvPr id="5123" name="Rectangle 172"/>
            <p:cNvSpPr>
              <a:spLocks noChangeArrowheads="1"/>
            </p:cNvSpPr>
            <p:nvPr/>
          </p:nvSpPr>
          <p:spPr bwMode="auto">
            <a:xfrm>
              <a:off x="1676401" y="5281613"/>
              <a:ext cx="139700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Lucida Sans Unicode" pitchFamily="34" charset="0"/>
                </a:rPr>
                <a:t>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Lucida Sans Unicode" pitchFamily="34" charset="0"/>
              </a:endParaRPr>
            </a:p>
          </p:txBody>
        </p:sp>
        <p:sp>
          <p:nvSpPr>
            <p:cNvPr id="5124" name="Rectangle 173"/>
            <p:cNvSpPr>
              <a:spLocks noChangeArrowheads="1"/>
            </p:cNvSpPr>
            <p:nvPr/>
          </p:nvSpPr>
          <p:spPr bwMode="auto">
            <a:xfrm>
              <a:off x="1530351" y="4875213"/>
              <a:ext cx="2952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Lucida Sans Unicode" pitchFamily="34" charset="0"/>
                </a:rPr>
                <a:t>500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Lucida Sans Unicode" pitchFamily="34" charset="0"/>
              </a:endParaRPr>
            </a:p>
          </p:txBody>
        </p:sp>
        <p:sp>
          <p:nvSpPr>
            <p:cNvPr id="5125" name="Rectangle 174"/>
            <p:cNvSpPr>
              <a:spLocks noChangeArrowheads="1"/>
            </p:cNvSpPr>
            <p:nvPr/>
          </p:nvSpPr>
          <p:spPr bwMode="auto">
            <a:xfrm>
              <a:off x="1457326" y="4468813"/>
              <a:ext cx="373063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Lucida Sans Unicode" pitchFamily="34" charset="0"/>
                </a:rPr>
                <a:t>1000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Lucida Sans Unicode" pitchFamily="34" charset="0"/>
              </a:endParaRPr>
            </a:p>
          </p:txBody>
        </p:sp>
        <p:sp>
          <p:nvSpPr>
            <p:cNvPr id="5126" name="Rectangle 175"/>
            <p:cNvSpPr>
              <a:spLocks noChangeArrowheads="1"/>
            </p:cNvSpPr>
            <p:nvPr/>
          </p:nvSpPr>
          <p:spPr bwMode="auto">
            <a:xfrm>
              <a:off x="1457326" y="4060825"/>
              <a:ext cx="373063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Lucida Sans Unicode" pitchFamily="34" charset="0"/>
                </a:rPr>
                <a:t>1500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Lucida Sans Unicode" pitchFamily="34" charset="0"/>
              </a:endParaRPr>
            </a:p>
          </p:txBody>
        </p:sp>
        <p:sp>
          <p:nvSpPr>
            <p:cNvPr id="5127" name="Rectangle 176"/>
            <p:cNvSpPr>
              <a:spLocks noChangeArrowheads="1"/>
            </p:cNvSpPr>
            <p:nvPr/>
          </p:nvSpPr>
          <p:spPr bwMode="auto">
            <a:xfrm>
              <a:off x="1457326" y="3654425"/>
              <a:ext cx="373063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Lucida Sans Unicode" pitchFamily="34" charset="0"/>
                </a:rPr>
                <a:t>2000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Lucida Sans Unicode" pitchFamily="34" charset="0"/>
              </a:endParaRPr>
            </a:p>
          </p:txBody>
        </p:sp>
        <p:sp>
          <p:nvSpPr>
            <p:cNvPr id="5128" name="Rectangle 177"/>
            <p:cNvSpPr>
              <a:spLocks noChangeArrowheads="1"/>
            </p:cNvSpPr>
            <p:nvPr/>
          </p:nvSpPr>
          <p:spPr bwMode="auto">
            <a:xfrm>
              <a:off x="1457326" y="3246438"/>
              <a:ext cx="373063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Lucida Sans Unicode" pitchFamily="34" charset="0"/>
                </a:rPr>
                <a:t>2500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Lucida Sans Unicode" pitchFamily="34" charset="0"/>
              </a:endParaRPr>
            </a:p>
          </p:txBody>
        </p:sp>
        <p:sp>
          <p:nvSpPr>
            <p:cNvPr id="5129" name="Rectangle 178"/>
            <p:cNvSpPr>
              <a:spLocks noChangeArrowheads="1"/>
            </p:cNvSpPr>
            <p:nvPr/>
          </p:nvSpPr>
          <p:spPr bwMode="auto">
            <a:xfrm>
              <a:off x="1457326" y="2840038"/>
              <a:ext cx="373063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Lucida Sans Unicode" pitchFamily="34" charset="0"/>
                </a:rPr>
                <a:t>3000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Lucida Sans Unicode" pitchFamily="34" charset="0"/>
              </a:endParaRPr>
            </a:p>
          </p:txBody>
        </p:sp>
        <p:sp>
          <p:nvSpPr>
            <p:cNvPr id="5130" name="Rectangle 179"/>
            <p:cNvSpPr>
              <a:spLocks noChangeArrowheads="1"/>
            </p:cNvSpPr>
            <p:nvPr/>
          </p:nvSpPr>
          <p:spPr bwMode="auto">
            <a:xfrm>
              <a:off x="1457326" y="2433638"/>
              <a:ext cx="373063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Lucida Sans Unicode" pitchFamily="34" charset="0"/>
                </a:rPr>
                <a:t>3500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Lucida Sans Unicode" pitchFamily="34" charset="0"/>
              </a:endParaRPr>
            </a:p>
          </p:txBody>
        </p:sp>
        <p:sp>
          <p:nvSpPr>
            <p:cNvPr id="5131" name="Rectangle 180"/>
            <p:cNvSpPr>
              <a:spLocks noChangeArrowheads="1"/>
            </p:cNvSpPr>
            <p:nvPr/>
          </p:nvSpPr>
          <p:spPr bwMode="auto">
            <a:xfrm>
              <a:off x="1457326" y="2025650"/>
              <a:ext cx="373063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Lucida Sans Unicode" pitchFamily="34" charset="0"/>
                </a:rPr>
                <a:t>4000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Lucida Sans Unicode" pitchFamily="34" charset="0"/>
              </a:endParaRPr>
            </a:p>
          </p:txBody>
        </p:sp>
        <p:sp>
          <p:nvSpPr>
            <p:cNvPr id="5132" name="Rectangle 181"/>
            <p:cNvSpPr>
              <a:spLocks noChangeArrowheads="1"/>
            </p:cNvSpPr>
            <p:nvPr/>
          </p:nvSpPr>
          <p:spPr bwMode="auto">
            <a:xfrm>
              <a:off x="2295526" y="5481638"/>
              <a:ext cx="217488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Lucida Sans Unicode" pitchFamily="34" charset="0"/>
                </a:rPr>
                <a:t>04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Lucida Sans Unicode" pitchFamily="34" charset="0"/>
              </a:endParaRPr>
            </a:p>
          </p:txBody>
        </p:sp>
        <p:sp>
          <p:nvSpPr>
            <p:cNvPr id="5133" name="Rectangle 182"/>
            <p:cNvSpPr>
              <a:spLocks noChangeArrowheads="1"/>
            </p:cNvSpPr>
            <p:nvPr/>
          </p:nvSpPr>
          <p:spPr bwMode="auto">
            <a:xfrm>
              <a:off x="3330576" y="5481638"/>
              <a:ext cx="217488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Lucida Sans Unicode" pitchFamily="34" charset="0"/>
                </a:rPr>
                <a:t>05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Lucida Sans Unicode" pitchFamily="34" charset="0"/>
              </a:endParaRPr>
            </a:p>
          </p:txBody>
        </p:sp>
        <p:sp>
          <p:nvSpPr>
            <p:cNvPr id="5134" name="Rectangle 183"/>
            <p:cNvSpPr>
              <a:spLocks noChangeArrowheads="1"/>
            </p:cNvSpPr>
            <p:nvPr/>
          </p:nvSpPr>
          <p:spPr bwMode="auto">
            <a:xfrm>
              <a:off x="4364038" y="5481638"/>
              <a:ext cx="217488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Lucida Sans Unicode" pitchFamily="34" charset="0"/>
                </a:rPr>
                <a:t>06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Lucida Sans Unicode" pitchFamily="34" charset="0"/>
              </a:endParaRPr>
            </a:p>
          </p:txBody>
        </p:sp>
        <p:sp>
          <p:nvSpPr>
            <p:cNvPr id="5135" name="Rectangle 184"/>
            <p:cNvSpPr>
              <a:spLocks noChangeArrowheads="1"/>
            </p:cNvSpPr>
            <p:nvPr/>
          </p:nvSpPr>
          <p:spPr bwMode="auto">
            <a:xfrm>
              <a:off x="5400676" y="5481638"/>
              <a:ext cx="217488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Lucida Sans Unicode" pitchFamily="34" charset="0"/>
                </a:rPr>
                <a:t>07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Lucida Sans Unicode" pitchFamily="34" charset="0"/>
              </a:endParaRPr>
            </a:p>
          </p:txBody>
        </p:sp>
        <p:sp>
          <p:nvSpPr>
            <p:cNvPr id="5136" name="Rectangle 185"/>
            <p:cNvSpPr>
              <a:spLocks noChangeArrowheads="1"/>
            </p:cNvSpPr>
            <p:nvPr/>
          </p:nvSpPr>
          <p:spPr bwMode="auto">
            <a:xfrm>
              <a:off x="6435726" y="5481638"/>
              <a:ext cx="217488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Lucida Sans Unicode" pitchFamily="34" charset="0"/>
                </a:rPr>
                <a:t>08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Lucida Sans Unicode" pitchFamily="34" charset="0"/>
              </a:endParaRPr>
            </a:p>
          </p:txBody>
        </p:sp>
        <p:sp>
          <p:nvSpPr>
            <p:cNvPr id="5137" name="Rectangle 186"/>
            <p:cNvSpPr>
              <a:spLocks noChangeArrowheads="1"/>
            </p:cNvSpPr>
            <p:nvPr/>
          </p:nvSpPr>
          <p:spPr bwMode="auto">
            <a:xfrm>
              <a:off x="7469188" y="5481638"/>
              <a:ext cx="217488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Lucida Sans Unicode" pitchFamily="34" charset="0"/>
                </a:rPr>
                <a:t>09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Lucida Sans Unicode" pitchFamily="34" charset="0"/>
              </a:endParaRPr>
            </a:p>
          </p:txBody>
        </p:sp>
        <p:sp>
          <p:nvSpPr>
            <p:cNvPr id="5138" name="Rectangle 187"/>
            <p:cNvSpPr>
              <a:spLocks noChangeArrowheads="1"/>
            </p:cNvSpPr>
            <p:nvPr/>
          </p:nvSpPr>
          <p:spPr bwMode="auto">
            <a:xfrm>
              <a:off x="8229601" y="5481638"/>
              <a:ext cx="695703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Lucida Sans Unicode" pitchFamily="34" charset="0"/>
                </a:rPr>
                <a:t>Jan-Out/10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Lucida Sans Unicode" pitchFamily="34" charset="0"/>
              </a:endParaRPr>
            </a:p>
          </p:txBody>
        </p:sp>
        <p:sp>
          <p:nvSpPr>
            <p:cNvPr id="5139" name="Rectangle 188"/>
            <p:cNvSpPr>
              <a:spLocks noChangeArrowheads="1"/>
            </p:cNvSpPr>
            <p:nvPr/>
          </p:nvSpPr>
          <p:spPr bwMode="auto">
            <a:xfrm>
              <a:off x="3457576" y="5807075"/>
              <a:ext cx="3876675" cy="346075"/>
            </a:xfrm>
            <a:prstGeom prst="rect">
              <a:avLst/>
            </a:prstGeom>
            <a:noFill/>
            <a:ln w="0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140" name="Rectangle 189"/>
            <p:cNvSpPr>
              <a:spLocks noChangeArrowheads="1"/>
            </p:cNvSpPr>
            <p:nvPr/>
          </p:nvSpPr>
          <p:spPr bwMode="auto">
            <a:xfrm>
              <a:off x="3690938" y="5935663"/>
              <a:ext cx="100013" cy="100012"/>
            </a:xfrm>
            <a:prstGeom prst="rect">
              <a:avLst/>
            </a:prstGeom>
            <a:solidFill>
              <a:srgbClr val="6F9787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141" name="Rectangle 190"/>
            <p:cNvSpPr>
              <a:spLocks noChangeArrowheads="1"/>
            </p:cNvSpPr>
            <p:nvPr/>
          </p:nvSpPr>
          <p:spPr bwMode="auto">
            <a:xfrm>
              <a:off x="3830638" y="5881688"/>
              <a:ext cx="817563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Lucida Sans Unicode" pitchFamily="34" charset="0"/>
                </a:rPr>
                <a:t>Entradas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Lucida Sans Unicode" pitchFamily="34" charset="0"/>
              </a:endParaRPr>
            </a:p>
          </p:txBody>
        </p:sp>
        <p:sp>
          <p:nvSpPr>
            <p:cNvPr id="5142" name="Rectangle 191"/>
            <p:cNvSpPr>
              <a:spLocks noChangeArrowheads="1"/>
            </p:cNvSpPr>
            <p:nvPr/>
          </p:nvSpPr>
          <p:spPr bwMode="auto">
            <a:xfrm>
              <a:off x="4953001" y="5935663"/>
              <a:ext cx="101600" cy="100012"/>
            </a:xfrm>
            <a:prstGeom prst="rect">
              <a:avLst/>
            </a:prstGeom>
            <a:solidFill>
              <a:srgbClr val="364A8C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143" name="Rectangle 192"/>
            <p:cNvSpPr>
              <a:spLocks noChangeArrowheads="1"/>
            </p:cNvSpPr>
            <p:nvPr/>
          </p:nvSpPr>
          <p:spPr bwMode="auto">
            <a:xfrm>
              <a:off x="5092701" y="5881688"/>
              <a:ext cx="227488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itchFamily="34" charset="0"/>
                  <a:cs typeface="Lucida Sans Unicode" pitchFamily="34" charset="0"/>
                </a:rPr>
                <a:t>Passageiros transportados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Lucida Sans Unicode" pitchFamily="34" charset="0"/>
              </a:endParaRPr>
            </a:p>
          </p:txBody>
        </p:sp>
        <p:sp>
          <p:nvSpPr>
            <p:cNvPr id="5144" name="Rectangle 193"/>
            <p:cNvSpPr>
              <a:spLocks noChangeArrowheads="1"/>
            </p:cNvSpPr>
            <p:nvPr/>
          </p:nvSpPr>
          <p:spPr bwMode="auto">
            <a:xfrm>
              <a:off x="8566151" y="1919288"/>
              <a:ext cx="614363" cy="25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145" name="Rectangle 194"/>
            <p:cNvSpPr>
              <a:spLocks noChangeArrowheads="1"/>
            </p:cNvSpPr>
            <p:nvPr/>
          </p:nvSpPr>
          <p:spPr bwMode="auto">
            <a:xfrm>
              <a:off x="8602663" y="1943100"/>
              <a:ext cx="59372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Lucida Sans Unicode" pitchFamily="34" charset="0"/>
                </a:rPr>
                <a:t>milhares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Lucida Sans Unicode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1212850" y="1731963"/>
            <a:ext cx="8078788" cy="444976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endParaRPr lang="pt-BR">
              <a:latin typeface="Times New Roman" pitchFamily="18" charset="0"/>
            </a:endParaRPr>
          </a:p>
        </p:txBody>
      </p:sp>
      <p:sp>
        <p:nvSpPr>
          <p:cNvPr id="6147" name="Rectangle 261"/>
          <p:cNvSpPr>
            <a:spLocks noChangeArrowheads="1"/>
          </p:cNvSpPr>
          <p:nvPr/>
        </p:nvSpPr>
        <p:spPr bwMode="auto">
          <a:xfrm>
            <a:off x="939800" y="1535113"/>
            <a:ext cx="8828088" cy="52054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endParaRPr lang="pt-BR">
              <a:latin typeface="Times New Roman" pitchFamily="18" charset="0"/>
            </a:endParaRPr>
          </a:p>
        </p:txBody>
      </p:sp>
      <p:grpSp>
        <p:nvGrpSpPr>
          <p:cNvPr id="6148" name="Group 133"/>
          <p:cNvGrpSpPr>
            <a:grpSpLocks noChangeAspect="1"/>
          </p:cNvGrpSpPr>
          <p:nvPr/>
        </p:nvGrpSpPr>
        <p:grpSpPr bwMode="auto">
          <a:xfrm>
            <a:off x="971550" y="1468438"/>
            <a:ext cx="8839200" cy="5310187"/>
            <a:chOff x="429" y="902"/>
            <a:chExt cx="5707" cy="3429"/>
          </a:xfrm>
        </p:grpSpPr>
        <p:sp>
          <p:nvSpPr>
            <p:cNvPr id="6153" name="AutoShape 132"/>
            <p:cNvSpPr>
              <a:spLocks noChangeAspect="1" noChangeArrowheads="1" noTextEdit="1"/>
            </p:cNvSpPr>
            <p:nvPr/>
          </p:nvSpPr>
          <p:spPr bwMode="auto">
            <a:xfrm>
              <a:off x="429" y="902"/>
              <a:ext cx="5707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4" name="Rectangle 134"/>
            <p:cNvSpPr>
              <a:spLocks noChangeArrowheads="1"/>
            </p:cNvSpPr>
            <p:nvPr/>
          </p:nvSpPr>
          <p:spPr bwMode="auto">
            <a:xfrm>
              <a:off x="476" y="961"/>
              <a:ext cx="5614" cy="33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155" name="Rectangle 135"/>
            <p:cNvSpPr>
              <a:spLocks noChangeArrowheads="1"/>
            </p:cNvSpPr>
            <p:nvPr/>
          </p:nvSpPr>
          <p:spPr bwMode="auto">
            <a:xfrm>
              <a:off x="748" y="1242"/>
              <a:ext cx="5241" cy="2760"/>
            </a:xfrm>
            <a:prstGeom prst="rect">
              <a:avLst/>
            </a:prstGeom>
            <a:solidFill>
              <a:srgbClr val="E5EB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156" name="Line 136"/>
            <p:cNvSpPr>
              <a:spLocks noChangeShapeType="1"/>
            </p:cNvSpPr>
            <p:nvPr/>
          </p:nvSpPr>
          <p:spPr bwMode="auto">
            <a:xfrm>
              <a:off x="748" y="4002"/>
              <a:ext cx="5241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7" name="Line 137"/>
            <p:cNvSpPr>
              <a:spLocks noChangeShapeType="1"/>
            </p:cNvSpPr>
            <p:nvPr/>
          </p:nvSpPr>
          <p:spPr bwMode="auto">
            <a:xfrm>
              <a:off x="748" y="3772"/>
              <a:ext cx="5241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8" name="Line 138"/>
            <p:cNvSpPr>
              <a:spLocks noChangeShapeType="1"/>
            </p:cNvSpPr>
            <p:nvPr/>
          </p:nvSpPr>
          <p:spPr bwMode="auto">
            <a:xfrm>
              <a:off x="748" y="3543"/>
              <a:ext cx="5241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9" name="Line 139"/>
            <p:cNvSpPr>
              <a:spLocks noChangeShapeType="1"/>
            </p:cNvSpPr>
            <p:nvPr/>
          </p:nvSpPr>
          <p:spPr bwMode="auto">
            <a:xfrm>
              <a:off x="748" y="3082"/>
              <a:ext cx="5241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0" name="Line 140"/>
            <p:cNvSpPr>
              <a:spLocks noChangeShapeType="1"/>
            </p:cNvSpPr>
            <p:nvPr/>
          </p:nvSpPr>
          <p:spPr bwMode="auto">
            <a:xfrm>
              <a:off x="748" y="2851"/>
              <a:ext cx="5241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1" name="Line 141"/>
            <p:cNvSpPr>
              <a:spLocks noChangeShapeType="1"/>
            </p:cNvSpPr>
            <p:nvPr/>
          </p:nvSpPr>
          <p:spPr bwMode="auto">
            <a:xfrm>
              <a:off x="748" y="2623"/>
              <a:ext cx="5241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2" name="Line 142"/>
            <p:cNvSpPr>
              <a:spLocks noChangeShapeType="1"/>
            </p:cNvSpPr>
            <p:nvPr/>
          </p:nvSpPr>
          <p:spPr bwMode="auto">
            <a:xfrm>
              <a:off x="748" y="2392"/>
              <a:ext cx="5241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3" name="Line 143"/>
            <p:cNvSpPr>
              <a:spLocks noChangeShapeType="1"/>
            </p:cNvSpPr>
            <p:nvPr/>
          </p:nvSpPr>
          <p:spPr bwMode="auto">
            <a:xfrm>
              <a:off x="748" y="2162"/>
              <a:ext cx="5241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4" name="Line 144"/>
            <p:cNvSpPr>
              <a:spLocks noChangeShapeType="1"/>
            </p:cNvSpPr>
            <p:nvPr/>
          </p:nvSpPr>
          <p:spPr bwMode="auto">
            <a:xfrm>
              <a:off x="748" y="1931"/>
              <a:ext cx="5241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5" name="Line 145"/>
            <p:cNvSpPr>
              <a:spLocks noChangeShapeType="1"/>
            </p:cNvSpPr>
            <p:nvPr/>
          </p:nvSpPr>
          <p:spPr bwMode="auto">
            <a:xfrm>
              <a:off x="748" y="1703"/>
              <a:ext cx="5241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6" name="Line 146"/>
            <p:cNvSpPr>
              <a:spLocks noChangeShapeType="1"/>
            </p:cNvSpPr>
            <p:nvPr/>
          </p:nvSpPr>
          <p:spPr bwMode="auto">
            <a:xfrm>
              <a:off x="748" y="1472"/>
              <a:ext cx="5241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7" name="Line 147"/>
            <p:cNvSpPr>
              <a:spLocks noChangeShapeType="1"/>
            </p:cNvSpPr>
            <p:nvPr/>
          </p:nvSpPr>
          <p:spPr bwMode="auto">
            <a:xfrm>
              <a:off x="748" y="1242"/>
              <a:ext cx="5241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8" name="Rectangle 148"/>
            <p:cNvSpPr>
              <a:spLocks noChangeArrowheads="1"/>
            </p:cNvSpPr>
            <p:nvPr/>
          </p:nvSpPr>
          <p:spPr bwMode="auto">
            <a:xfrm>
              <a:off x="748" y="1242"/>
              <a:ext cx="5241" cy="276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169" name="Rectangle 149"/>
            <p:cNvSpPr>
              <a:spLocks noChangeArrowheads="1"/>
            </p:cNvSpPr>
            <p:nvPr/>
          </p:nvSpPr>
          <p:spPr bwMode="auto">
            <a:xfrm>
              <a:off x="748" y="2925"/>
              <a:ext cx="308" cy="387"/>
            </a:xfrm>
            <a:prstGeom prst="rect">
              <a:avLst/>
            </a:prstGeom>
            <a:solidFill>
              <a:srgbClr val="FF0000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170" name="Rectangle 150"/>
            <p:cNvSpPr>
              <a:spLocks noChangeArrowheads="1"/>
            </p:cNvSpPr>
            <p:nvPr/>
          </p:nvSpPr>
          <p:spPr bwMode="auto">
            <a:xfrm>
              <a:off x="1056" y="2819"/>
              <a:ext cx="309" cy="493"/>
            </a:xfrm>
            <a:prstGeom prst="rect">
              <a:avLst/>
            </a:prstGeom>
            <a:solidFill>
              <a:srgbClr val="FF0000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171" name="Rectangle 151"/>
            <p:cNvSpPr>
              <a:spLocks noChangeArrowheads="1"/>
            </p:cNvSpPr>
            <p:nvPr/>
          </p:nvSpPr>
          <p:spPr bwMode="auto">
            <a:xfrm>
              <a:off x="1365" y="2744"/>
              <a:ext cx="307" cy="568"/>
            </a:xfrm>
            <a:prstGeom prst="rect">
              <a:avLst/>
            </a:prstGeom>
            <a:solidFill>
              <a:srgbClr val="FF0000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172" name="Rectangle 152"/>
            <p:cNvSpPr>
              <a:spLocks noChangeArrowheads="1"/>
            </p:cNvSpPr>
            <p:nvPr/>
          </p:nvSpPr>
          <p:spPr bwMode="auto">
            <a:xfrm>
              <a:off x="1672" y="2430"/>
              <a:ext cx="309" cy="882"/>
            </a:xfrm>
            <a:prstGeom prst="rect">
              <a:avLst/>
            </a:prstGeom>
            <a:solidFill>
              <a:srgbClr val="FF0000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173" name="Rectangle 153"/>
            <p:cNvSpPr>
              <a:spLocks noChangeArrowheads="1"/>
            </p:cNvSpPr>
            <p:nvPr/>
          </p:nvSpPr>
          <p:spPr bwMode="auto">
            <a:xfrm>
              <a:off x="1981" y="2117"/>
              <a:ext cx="308" cy="1195"/>
            </a:xfrm>
            <a:prstGeom prst="rect">
              <a:avLst/>
            </a:prstGeom>
            <a:solidFill>
              <a:srgbClr val="FF0000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174" name="Rectangle 154"/>
            <p:cNvSpPr>
              <a:spLocks noChangeArrowheads="1"/>
            </p:cNvSpPr>
            <p:nvPr/>
          </p:nvSpPr>
          <p:spPr bwMode="auto">
            <a:xfrm>
              <a:off x="2289" y="1390"/>
              <a:ext cx="309" cy="1922"/>
            </a:xfrm>
            <a:prstGeom prst="rect">
              <a:avLst/>
            </a:prstGeom>
            <a:solidFill>
              <a:srgbClr val="FF0000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175" name="Rectangle 155"/>
            <p:cNvSpPr>
              <a:spLocks noChangeArrowheads="1"/>
            </p:cNvSpPr>
            <p:nvPr/>
          </p:nvSpPr>
          <p:spPr bwMode="auto">
            <a:xfrm>
              <a:off x="2598" y="1417"/>
              <a:ext cx="307" cy="1895"/>
            </a:xfrm>
            <a:prstGeom prst="rect">
              <a:avLst/>
            </a:prstGeom>
            <a:solidFill>
              <a:srgbClr val="FF0000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176" name="Rectangle 156"/>
            <p:cNvSpPr>
              <a:spLocks noChangeArrowheads="1"/>
            </p:cNvSpPr>
            <p:nvPr/>
          </p:nvSpPr>
          <p:spPr bwMode="auto">
            <a:xfrm>
              <a:off x="2905" y="1644"/>
              <a:ext cx="309" cy="1668"/>
            </a:xfrm>
            <a:prstGeom prst="rect">
              <a:avLst/>
            </a:prstGeom>
            <a:solidFill>
              <a:srgbClr val="FF0000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177" name="Rectangle 157"/>
            <p:cNvSpPr>
              <a:spLocks noChangeArrowheads="1"/>
            </p:cNvSpPr>
            <p:nvPr/>
          </p:nvSpPr>
          <p:spPr bwMode="auto">
            <a:xfrm>
              <a:off x="3214" y="1645"/>
              <a:ext cx="309" cy="1667"/>
            </a:xfrm>
            <a:prstGeom prst="rect">
              <a:avLst/>
            </a:prstGeom>
            <a:solidFill>
              <a:srgbClr val="FF0000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178" name="Rectangle 158"/>
            <p:cNvSpPr>
              <a:spLocks noChangeArrowheads="1"/>
            </p:cNvSpPr>
            <p:nvPr/>
          </p:nvSpPr>
          <p:spPr bwMode="auto">
            <a:xfrm>
              <a:off x="3523" y="1708"/>
              <a:ext cx="308" cy="1604"/>
            </a:xfrm>
            <a:prstGeom prst="rect">
              <a:avLst/>
            </a:prstGeom>
            <a:solidFill>
              <a:srgbClr val="FF0000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179" name="Rectangle 159"/>
            <p:cNvSpPr>
              <a:spLocks noChangeArrowheads="1"/>
            </p:cNvSpPr>
            <p:nvPr/>
          </p:nvSpPr>
          <p:spPr bwMode="auto">
            <a:xfrm>
              <a:off x="3831" y="1844"/>
              <a:ext cx="307" cy="1468"/>
            </a:xfrm>
            <a:prstGeom prst="rect">
              <a:avLst/>
            </a:prstGeom>
            <a:solidFill>
              <a:srgbClr val="FF0000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180" name="Rectangle 160"/>
            <p:cNvSpPr>
              <a:spLocks noChangeArrowheads="1"/>
            </p:cNvSpPr>
            <p:nvPr/>
          </p:nvSpPr>
          <p:spPr bwMode="auto">
            <a:xfrm>
              <a:off x="4138" y="1951"/>
              <a:ext cx="309" cy="1361"/>
            </a:xfrm>
            <a:prstGeom prst="rect">
              <a:avLst/>
            </a:prstGeom>
            <a:solidFill>
              <a:srgbClr val="FF0000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181" name="Rectangle 161"/>
            <p:cNvSpPr>
              <a:spLocks noChangeArrowheads="1"/>
            </p:cNvSpPr>
            <p:nvPr/>
          </p:nvSpPr>
          <p:spPr bwMode="auto">
            <a:xfrm>
              <a:off x="4447" y="2113"/>
              <a:ext cx="309" cy="1199"/>
            </a:xfrm>
            <a:prstGeom prst="rect">
              <a:avLst/>
            </a:prstGeom>
            <a:solidFill>
              <a:srgbClr val="FF0000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182" name="Rectangle 162"/>
            <p:cNvSpPr>
              <a:spLocks noChangeArrowheads="1"/>
            </p:cNvSpPr>
            <p:nvPr/>
          </p:nvSpPr>
          <p:spPr bwMode="auto">
            <a:xfrm>
              <a:off x="4756" y="2231"/>
              <a:ext cx="308" cy="1081"/>
            </a:xfrm>
            <a:prstGeom prst="rect">
              <a:avLst/>
            </a:prstGeom>
            <a:solidFill>
              <a:srgbClr val="FF0000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183" name="Rectangle 163"/>
            <p:cNvSpPr>
              <a:spLocks noChangeArrowheads="1"/>
            </p:cNvSpPr>
            <p:nvPr/>
          </p:nvSpPr>
          <p:spPr bwMode="auto">
            <a:xfrm>
              <a:off x="5064" y="2355"/>
              <a:ext cx="308" cy="957"/>
            </a:xfrm>
            <a:prstGeom prst="rect">
              <a:avLst/>
            </a:prstGeom>
            <a:solidFill>
              <a:srgbClr val="FF0000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184" name="Rectangle 164"/>
            <p:cNvSpPr>
              <a:spLocks noChangeArrowheads="1"/>
            </p:cNvSpPr>
            <p:nvPr/>
          </p:nvSpPr>
          <p:spPr bwMode="auto">
            <a:xfrm>
              <a:off x="5372" y="2485"/>
              <a:ext cx="308" cy="827"/>
            </a:xfrm>
            <a:prstGeom prst="rect">
              <a:avLst/>
            </a:prstGeom>
            <a:solidFill>
              <a:srgbClr val="FF0000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185" name="Rectangle 165"/>
            <p:cNvSpPr>
              <a:spLocks noChangeArrowheads="1"/>
            </p:cNvSpPr>
            <p:nvPr/>
          </p:nvSpPr>
          <p:spPr bwMode="auto">
            <a:xfrm>
              <a:off x="5680" y="2866"/>
              <a:ext cx="309" cy="446"/>
            </a:xfrm>
            <a:prstGeom prst="rect">
              <a:avLst/>
            </a:prstGeom>
            <a:solidFill>
              <a:srgbClr val="FF0000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186" name="Rectangle 166"/>
            <p:cNvSpPr>
              <a:spLocks noChangeArrowheads="1"/>
            </p:cNvSpPr>
            <p:nvPr/>
          </p:nvSpPr>
          <p:spPr bwMode="auto">
            <a:xfrm>
              <a:off x="748" y="3312"/>
              <a:ext cx="308" cy="535"/>
            </a:xfrm>
            <a:prstGeom prst="rect">
              <a:avLst/>
            </a:prstGeom>
            <a:solidFill>
              <a:srgbClr val="FF0000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187" name="Rectangle 167"/>
            <p:cNvSpPr>
              <a:spLocks noChangeArrowheads="1"/>
            </p:cNvSpPr>
            <p:nvPr/>
          </p:nvSpPr>
          <p:spPr bwMode="auto">
            <a:xfrm>
              <a:off x="1056" y="3312"/>
              <a:ext cx="309" cy="531"/>
            </a:xfrm>
            <a:prstGeom prst="rect">
              <a:avLst/>
            </a:prstGeom>
            <a:solidFill>
              <a:srgbClr val="FF0000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188" name="Rectangle 168"/>
            <p:cNvSpPr>
              <a:spLocks noChangeArrowheads="1"/>
            </p:cNvSpPr>
            <p:nvPr/>
          </p:nvSpPr>
          <p:spPr bwMode="auto">
            <a:xfrm>
              <a:off x="1365" y="3312"/>
              <a:ext cx="307" cy="538"/>
            </a:xfrm>
            <a:prstGeom prst="rect">
              <a:avLst/>
            </a:prstGeom>
            <a:solidFill>
              <a:srgbClr val="FF0000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189" name="Rectangle 169"/>
            <p:cNvSpPr>
              <a:spLocks noChangeArrowheads="1"/>
            </p:cNvSpPr>
            <p:nvPr/>
          </p:nvSpPr>
          <p:spPr bwMode="auto">
            <a:xfrm>
              <a:off x="1672" y="3312"/>
              <a:ext cx="309" cy="495"/>
            </a:xfrm>
            <a:prstGeom prst="rect">
              <a:avLst/>
            </a:prstGeom>
            <a:solidFill>
              <a:srgbClr val="FF0000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190" name="Rectangle 170"/>
            <p:cNvSpPr>
              <a:spLocks noChangeArrowheads="1"/>
            </p:cNvSpPr>
            <p:nvPr/>
          </p:nvSpPr>
          <p:spPr bwMode="auto">
            <a:xfrm>
              <a:off x="1981" y="3312"/>
              <a:ext cx="308" cy="478"/>
            </a:xfrm>
            <a:prstGeom prst="rect">
              <a:avLst/>
            </a:prstGeom>
            <a:solidFill>
              <a:srgbClr val="FF0000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191" name="Rectangle 171"/>
            <p:cNvSpPr>
              <a:spLocks noChangeArrowheads="1"/>
            </p:cNvSpPr>
            <p:nvPr/>
          </p:nvSpPr>
          <p:spPr bwMode="auto">
            <a:xfrm>
              <a:off x="2289" y="3312"/>
              <a:ext cx="309" cy="372"/>
            </a:xfrm>
            <a:prstGeom prst="rect">
              <a:avLst/>
            </a:prstGeom>
            <a:solidFill>
              <a:srgbClr val="FF0000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192" name="Rectangle 172"/>
            <p:cNvSpPr>
              <a:spLocks noChangeArrowheads="1"/>
            </p:cNvSpPr>
            <p:nvPr/>
          </p:nvSpPr>
          <p:spPr bwMode="auto">
            <a:xfrm>
              <a:off x="2598" y="3312"/>
              <a:ext cx="307" cy="361"/>
            </a:xfrm>
            <a:prstGeom prst="rect">
              <a:avLst/>
            </a:prstGeom>
            <a:solidFill>
              <a:srgbClr val="FF0000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193" name="Rectangle 173"/>
            <p:cNvSpPr>
              <a:spLocks noChangeArrowheads="1"/>
            </p:cNvSpPr>
            <p:nvPr/>
          </p:nvSpPr>
          <p:spPr bwMode="auto">
            <a:xfrm>
              <a:off x="2905" y="3312"/>
              <a:ext cx="309" cy="390"/>
            </a:xfrm>
            <a:prstGeom prst="rect">
              <a:avLst/>
            </a:prstGeom>
            <a:solidFill>
              <a:srgbClr val="FF0000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194" name="Rectangle 174"/>
            <p:cNvSpPr>
              <a:spLocks noChangeArrowheads="1"/>
            </p:cNvSpPr>
            <p:nvPr/>
          </p:nvSpPr>
          <p:spPr bwMode="auto">
            <a:xfrm>
              <a:off x="3214" y="3312"/>
              <a:ext cx="309" cy="308"/>
            </a:xfrm>
            <a:prstGeom prst="rect">
              <a:avLst/>
            </a:prstGeom>
            <a:solidFill>
              <a:srgbClr val="FF0000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195" name="Rectangle 175"/>
            <p:cNvSpPr>
              <a:spLocks noChangeArrowheads="1"/>
            </p:cNvSpPr>
            <p:nvPr/>
          </p:nvSpPr>
          <p:spPr bwMode="auto">
            <a:xfrm>
              <a:off x="3523" y="3312"/>
              <a:ext cx="308" cy="238"/>
            </a:xfrm>
            <a:prstGeom prst="rect">
              <a:avLst/>
            </a:prstGeom>
            <a:solidFill>
              <a:srgbClr val="FF0000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196" name="Rectangle 176"/>
            <p:cNvSpPr>
              <a:spLocks noChangeArrowheads="1"/>
            </p:cNvSpPr>
            <p:nvPr/>
          </p:nvSpPr>
          <p:spPr bwMode="auto">
            <a:xfrm>
              <a:off x="3831" y="3312"/>
              <a:ext cx="307" cy="177"/>
            </a:xfrm>
            <a:prstGeom prst="rect">
              <a:avLst/>
            </a:prstGeom>
            <a:solidFill>
              <a:srgbClr val="FF0000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197" name="Rectangle 177"/>
            <p:cNvSpPr>
              <a:spLocks noChangeArrowheads="1"/>
            </p:cNvSpPr>
            <p:nvPr/>
          </p:nvSpPr>
          <p:spPr bwMode="auto">
            <a:xfrm>
              <a:off x="4138" y="3312"/>
              <a:ext cx="309" cy="136"/>
            </a:xfrm>
            <a:prstGeom prst="rect">
              <a:avLst/>
            </a:prstGeom>
            <a:solidFill>
              <a:srgbClr val="FF0000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198" name="Rectangle 178"/>
            <p:cNvSpPr>
              <a:spLocks noChangeArrowheads="1"/>
            </p:cNvSpPr>
            <p:nvPr/>
          </p:nvSpPr>
          <p:spPr bwMode="auto">
            <a:xfrm>
              <a:off x="4447" y="3312"/>
              <a:ext cx="309" cy="113"/>
            </a:xfrm>
            <a:prstGeom prst="rect">
              <a:avLst/>
            </a:prstGeom>
            <a:solidFill>
              <a:srgbClr val="FF0000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199" name="Rectangle 179"/>
            <p:cNvSpPr>
              <a:spLocks noChangeArrowheads="1"/>
            </p:cNvSpPr>
            <p:nvPr/>
          </p:nvSpPr>
          <p:spPr bwMode="auto">
            <a:xfrm>
              <a:off x="4756" y="3312"/>
              <a:ext cx="308" cy="102"/>
            </a:xfrm>
            <a:prstGeom prst="rect">
              <a:avLst/>
            </a:prstGeom>
            <a:solidFill>
              <a:srgbClr val="FF0000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200" name="Rectangle 180"/>
            <p:cNvSpPr>
              <a:spLocks noChangeArrowheads="1"/>
            </p:cNvSpPr>
            <p:nvPr/>
          </p:nvSpPr>
          <p:spPr bwMode="auto">
            <a:xfrm>
              <a:off x="5064" y="3312"/>
              <a:ext cx="308" cy="92"/>
            </a:xfrm>
            <a:prstGeom prst="rect">
              <a:avLst/>
            </a:prstGeom>
            <a:solidFill>
              <a:srgbClr val="FF0000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201" name="Rectangle 181"/>
            <p:cNvSpPr>
              <a:spLocks noChangeArrowheads="1"/>
            </p:cNvSpPr>
            <p:nvPr/>
          </p:nvSpPr>
          <p:spPr bwMode="auto">
            <a:xfrm>
              <a:off x="5372" y="3312"/>
              <a:ext cx="308" cy="76"/>
            </a:xfrm>
            <a:prstGeom prst="rect">
              <a:avLst/>
            </a:prstGeom>
            <a:solidFill>
              <a:srgbClr val="FF0000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202" name="Rectangle 182"/>
            <p:cNvSpPr>
              <a:spLocks noChangeArrowheads="1"/>
            </p:cNvSpPr>
            <p:nvPr/>
          </p:nvSpPr>
          <p:spPr bwMode="auto">
            <a:xfrm>
              <a:off x="5680" y="3312"/>
              <a:ext cx="309" cy="54"/>
            </a:xfrm>
            <a:prstGeom prst="rect">
              <a:avLst/>
            </a:prstGeom>
            <a:solidFill>
              <a:srgbClr val="FF0000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203" name="Line 183"/>
            <p:cNvSpPr>
              <a:spLocks noChangeShapeType="1"/>
            </p:cNvSpPr>
            <p:nvPr/>
          </p:nvSpPr>
          <p:spPr bwMode="auto">
            <a:xfrm>
              <a:off x="748" y="1242"/>
              <a:ext cx="0" cy="27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04" name="Line 184"/>
            <p:cNvSpPr>
              <a:spLocks noChangeShapeType="1"/>
            </p:cNvSpPr>
            <p:nvPr/>
          </p:nvSpPr>
          <p:spPr bwMode="auto">
            <a:xfrm>
              <a:off x="719" y="4002"/>
              <a:ext cx="2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05" name="Line 185"/>
            <p:cNvSpPr>
              <a:spLocks noChangeShapeType="1"/>
            </p:cNvSpPr>
            <p:nvPr/>
          </p:nvSpPr>
          <p:spPr bwMode="auto">
            <a:xfrm>
              <a:off x="719" y="3772"/>
              <a:ext cx="2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06" name="Line 186"/>
            <p:cNvSpPr>
              <a:spLocks noChangeShapeType="1"/>
            </p:cNvSpPr>
            <p:nvPr/>
          </p:nvSpPr>
          <p:spPr bwMode="auto">
            <a:xfrm>
              <a:off x="719" y="3543"/>
              <a:ext cx="2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07" name="Line 187"/>
            <p:cNvSpPr>
              <a:spLocks noChangeShapeType="1"/>
            </p:cNvSpPr>
            <p:nvPr/>
          </p:nvSpPr>
          <p:spPr bwMode="auto">
            <a:xfrm>
              <a:off x="719" y="3312"/>
              <a:ext cx="2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08" name="Line 188"/>
            <p:cNvSpPr>
              <a:spLocks noChangeShapeType="1"/>
            </p:cNvSpPr>
            <p:nvPr/>
          </p:nvSpPr>
          <p:spPr bwMode="auto">
            <a:xfrm>
              <a:off x="719" y="3082"/>
              <a:ext cx="2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09" name="Line 189"/>
            <p:cNvSpPr>
              <a:spLocks noChangeShapeType="1"/>
            </p:cNvSpPr>
            <p:nvPr/>
          </p:nvSpPr>
          <p:spPr bwMode="auto">
            <a:xfrm>
              <a:off x="719" y="2851"/>
              <a:ext cx="2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10" name="Line 190"/>
            <p:cNvSpPr>
              <a:spLocks noChangeShapeType="1"/>
            </p:cNvSpPr>
            <p:nvPr/>
          </p:nvSpPr>
          <p:spPr bwMode="auto">
            <a:xfrm>
              <a:off x="719" y="2623"/>
              <a:ext cx="2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11" name="Line 191"/>
            <p:cNvSpPr>
              <a:spLocks noChangeShapeType="1"/>
            </p:cNvSpPr>
            <p:nvPr/>
          </p:nvSpPr>
          <p:spPr bwMode="auto">
            <a:xfrm>
              <a:off x="719" y="2392"/>
              <a:ext cx="2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12" name="Line 192"/>
            <p:cNvSpPr>
              <a:spLocks noChangeShapeType="1"/>
            </p:cNvSpPr>
            <p:nvPr/>
          </p:nvSpPr>
          <p:spPr bwMode="auto">
            <a:xfrm>
              <a:off x="719" y="2162"/>
              <a:ext cx="2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13" name="Line 193"/>
            <p:cNvSpPr>
              <a:spLocks noChangeShapeType="1"/>
            </p:cNvSpPr>
            <p:nvPr/>
          </p:nvSpPr>
          <p:spPr bwMode="auto">
            <a:xfrm>
              <a:off x="719" y="1931"/>
              <a:ext cx="2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14" name="Line 194"/>
            <p:cNvSpPr>
              <a:spLocks noChangeShapeType="1"/>
            </p:cNvSpPr>
            <p:nvPr/>
          </p:nvSpPr>
          <p:spPr bwMode="auto">
            <a:xfrm>
              <a:off x="719" y="1703"/>
              <a:ext cx="2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15" name="Line 195"/>
            <p:cNvSpPr>
              <a:spLocks noChangeShapeType="1"/>
            </p:cNvSpPr>
            <p:nvPr/>
          </p:nvSpPr>
          <p:spPr bwMode="auto">
            <a:xfrm>
              <a:off x="719" y="1472"/>
              <a:ext cx="2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16" name="Line 196"/>
            <p:cNvSpPr>
              <a:spLocks noChangeShapeType="1"/>
            </p:cNvSpPr>
            <p:nvPr/>
          </p:nvSpPr>
          <p:spPr bwMode="auto">
            <a:xfrm>
              <a:off x="719" y="1242"/>
              <a:ext cx="2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17" name="Line 197"/>
            <p:cNvSpPr>
              <a:spLocks noChangeShapeType="1"/>
            </p:cNvSpPr>
            <p:nvPr/>
          </p:nvSpPr>
          <p:spPr bwMode="auto">
            <a:xfrm>
              <a:off x="748" y="3312"/>
              <a:ext cx="524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18" name="Rectangle 198"/>
            <p:cNvSpPr>
              <a:spLocks noChangeArrowheads="1"/>
            </p:cNvSpPr>
            <p:nvPr/>
          </p:nvSpPr>
          <p:spPr bwMode="auto">
            <a:xfrm>
              <a:off x="2378" y="1533"/>
              <a:ext cx="17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pt-BR" sz="1900" b="1">
                  <a:solidFill>
                    <a:srgbClr val="FFFFFF"/>
                  </a:solidFill>
                </a:rPr>
                <a:t>83</a:t>
              </a:r>
              <a:endParaRPr lang="pt-BR"/>
            </a:p>
          </p:txBody>
        </p:sp>
        <p:sp>
          <p:nvSpPr>
            <p:cNvPr id="6219" name="Rectangle 199"/>
            <p:cNvSpPr>
              <a:spLocks noChangeArrowheads="1"/>
            </p:cNvSpPr>
            <p:nvPr/>
          </p:nvSpPr>
          <p:spPr bwMode="auto">
            <a:xfrm>
              <a:off x="923" y="3618"/>
              <a:ext cx="511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pt-BR" sz="1900" b="1">
                  <a:solidFill>
                    <a:srgbClr val="FFFFFF"/>
                  </a:solidFill>
                </a:rPr>
                <a:t>        24</a:t>
              </a:r>
              <a:endParaRPr lang="pt-BR"/>
            </a:p>
          </p:txBody>
        </p:sp>
        <p:sp>
          <p:nvSpPr>
            <p:cNvPr id="6220" name="Rectangle 200"/>
            <p:cNvSpPr>
              <a:spLocks noChangeArrowheads="1"/>
            </p:cNvSpPr>
            <p:nvPr/>
          </p:nvSpPr>
          <p:spPr bwMode="auto">
            <a:xfrm>
              <a:off x="490" y="3931"/>
              <a:ext cx="229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pt-BR" sz="1500">
                  <a:solidFill>
                    <a:srgbClr val="FF0000"/>
                  </a:solidFill>
                </a:rPr>
                <a:t>30,0</a:t>
              </a:r>
              <a:endParaRPr lang="pt-BR"/>
            </a:p>
          </p:txBody>
        </p:sp>
        <p:sp>
          <p:nvSpPr>
            <p:cNvPr id="6221" name="Rectangle 201"/>
            <p:cNvSpPr>
              <a:spLocks noChangeArrowheads="1"/>
            </p:cNvSpPr>
            <p:nvPr/>
          </p:nvSpPr>
          <p:spPr bwMode="auto">
            <a:xfrm>
              <a:off x="490" y="3700"/>
              <a:ext cx="229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pt-BR" sz="1500">
                  <a:solidFill>
                    <a:srgbClr val="FF0000"/>
                  </a:solidFill>
                </a:rPr>
                <a:t>20,0</a:t>
              </a:r>
              <a:endParaRPr lang="pt-BR"/>
            </a:p>
          </p:txBody>
        </p:sp>
        <p:sp>
          <p:nvSpPr>
            <p:cNvPr id="6222" name="Rectangle 202"/>
            <p:cNvSpPr>
              <a:spLocks noChangeArrowheads="1"/>
            </p:cNvSpPr>
            <p:nvPr/>
          </p:nvSpPr>
          <p:spPr bwMode="auto">
            <a:xfrm>
              <a:off x="490" y="3472"/>
              <a:ext cx="229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pt-BR" sz="1500">
                  <a:solidFill>
                    <a:srgbClr val="FF0000"/>
                  </a:solidFill>
                </a:rPr>
                <a:t>10,0</a:t>
              </a:r>
              <a:endParaRPr lang="pt-BR"/>
            </a:p>
          </p:txBody>
        </p:sp>
        <p:sp>
          <p:nvSpPr>
            <p:cNvPr id="6223" name="Rectangle 203"/>
            <p:cNvSpPr>
              <a:spLocks noChangeArrowheads="1"/>
            </p:cNvSpPr>
            <p:nvPr/>
          </p:nvSpPr>
          <p:spPr bwMode="auto">
            <a:xfrm>
              <a:off x="543" y="3241"/>
              <a:ext cx="17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pt-BR" sz="1500">
                  <a:solidFill>
                    <a:srgbClr val="000000"/>
                  </a:solidFill>
                </a:rPr>
                <a:t>0,0</a:t>
              </a:r>
              <a:endParaRPr lang="pt-BR"/>
            </a:p>
          </p:txBody>
        </p:sp>
        <p:sp>
          <p:nvSpPr>
            <p:cNvPr id="6224" name="Rectangle 204"/>
            <p:cNvSpPr>
              <a:spLocks noChangeArrowheads="1"/>
            </p:cNvSpPr>
            <p:nvPr/>
          </p:nvSpPr>
          <p:spPr bwMode="auto">
            <a:xfrm>
              <a:off x="490" y="3011"/>
              <a:ext cx="229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pt-BR" sz="1500">
                  <a:solidFill>
                    <a:srgbClr val="000000"/>
                  </a:solidFill>
                </a:rPr>
                <a:t>10,0</a:t>
              </a:r>
              <a:endParaRPr lang="pt-BR"/>
            </a:p>
          </p:txBody>
        </p:sp>
        <p:sp>
          <p:nvSpPr>
            <p:cNvPr id="6225" name="Rectangle 205"/>
            <p:cNvSpPr>
              <a:spLocks noChangeArrowheads="1"/>
            </p:cNvSpPr>
            <p:nvPr/>
          </p:nvSpPr>
          <p:spPr bwMode="auto">
            <a:xfrm>
              <a:off x="490" y="2780"/>
              <a:ext cx="229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pt-BR" sz="1500">
                  <a:solidFill>
                    <a:srgbClr val="000000"/>
                  </a:solidFill>
                </a:rPr>
                <a:t>20,0</a:t>
              </a:r>
              <a:endParaRPr lang="pt-BR"/>
            </a:p>
          </p:txBody>
        </p:sp>
        <p:sp>
          <p:nvSpPr>
            <p:cNvPr id="6226" name="Rectangle 206"/>
            <p:cNvSpPr>
              <a:spLocks noChangeArrowheads="1"/>
            </p:cNvSpPr>
            <p:nvPr/>
          </p:nvSpPr>
          <p:spPr bwMode="auto">
            <a:xfrm>
              <a:off x="490" y="2551"/>
              <a:ext cx="229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pt-BR" sz="1500">
                  <a:solidFill>
                    <a:srgbClr val="000000"/>
                  </a:solidFill>
                </a:rPr>
                <a:t>30,0</a:t>
              </a:r>
              <a:endParaRPr lang="pt-BR"/>
            </a:p>
          </p:txBody>
        </p:sp>
        <p:sp>
          <p:nvSpPr>
            <p:cNvPr id="6227" name="Rectangle 207"/>
            <p:cNvSpPr>
              <a:spLocks noChangeArrowheads="1"/>
            </p:cNvSpPr>
            <p:nvPr/>
          </p:nvSpPr>
          <p:spPr bwMode="auto">
            <a:xfrm>
              <a:off x="490" y="2321"/>
              <a:ext cx="229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pt-BR" sz="1500">
                  <a:solidFill>
                    <a:srgbClr val="000000"/>
                  </a:solidFill>
                </a:rPr>
                <a:t>40,0</a:t>
              </a:r>
              <a:endParaRPr lang="pt-BR"/>
            </a:p>
          </p:txBody>
        </p:sp>
        <p:sp>
          <p:nvSpPr>
            <p:cNvPr id="6228" name="Rectangle 208"/>
            <p:cNvSpPr>
              <a:spLocks noChangeArrowheads="1"/>
            </p:cNvSpPr>
            <p:nvPr/>
          </p:nvSpPr>
          <p:spPr bwMode="auto">
            <a:xfrm>
              <a:off x="490" y="2090"/>
              <a:ext cx="229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pt-BR" sz="1500">
                  <a:solidFill>
                    <a:srgbClr val="000000"/>
                  </a:solidFill>
                </a:rPr>
                <a:t>50,0</a:t>
              </a:r>
              <a:endParaRPr lang="pt-BR"/>
            </a:p>
          </p:txBody>
        </p:sp>
        <p:sp>
          <p:nvSpPr>
            <p:cNvPr id="6229" name="Rectangle 209"/>
            <p:cNvSpPr>
              <a:spLocks noChangeArrowheads="1"/>
            </p:cNvSpPr>
            <p:nvPr/>
          </p:nvSpPr>
          <p:spPr bwMode="auto">
            <a:xfrm>
              <a:off x="490" y="1860"/>
              <a:ext cx="229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pt-BR" sz="1500">
                  <a:solidFill>
                    <a:srgbClr val="000000"/>
                  </a:solidFill>
                </a:rPr>
                <a:t>60,0</a:t>
              </a:r>
              <a:endParaRPr lang="pt-BR"/>
            </a:p>
          </p:txBody>
        </p:sp>
        <p:sp>
          <p:nvSpPr>
            <p:cNvPr id="6230" name="Rectangle 210"/>
            <p:cNvSpPr>
              <a:spLocks noChangeArrowheads="1"/>
            </p:cNvSpPr>
            <p:nvPr/>
          </p:nvSpPr>
          <p:spPr bwMode="auto">
            <a:xfrm>
              <a:off x="490" y="1631"/>
              <a:ext cx="229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pt-BR" sz="1500">
                  <a:solidFill>
                    <a:srgbClr val="000000"/>
                  </a:solidFill>
                </a:rPr>
                <a:t>70,0</a:t>
              </a:r>
              <a:endParaRPr lang="pt-BR"/>
            </a:p>
          </p:txBody>
        </p:sp>
        <p:sp>
          <p:nvSpPr>
            <p:cNvPr id="6231" name="Rectangle 211"/>
            <p:cNvSpPr>
              <a:spLocks noChangeArrowheads="1"/>
            </p:cNvSpPr>
            <p:nvPr/>
          </p:nvSpPr>
          <p:spPr bwMode="auto">
            <a:xfrm>
              <a:off x="490" y="1401"/>
              <a:ext cx="229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pt-BR" sz="1500">
                  <a:solidFill>
                    <a:srgbClr val="000000"/>
                  </a:solidFill>
                </a:rPr>
                <a:t>80,0</a:t>
              </a:r>
              <a:endParaRPr lang="pt-BR"/>
            </a:p>
          </p:txBody>
        </p:sp>
        <p:sp>
          <p:nvSpPr>
            <p:cNvPr id="6232" name="Rectangle 212"/>
            <p:cNvSpPr>
              <a:spLocks noChangeArrowheads="1"/>
            </p:cNvSpPr>
            <p:nvPr/>
          </p:nvSpPr>
          <p:spPr bwMode="auto">
            <a:xfrm>
              <a:off x="490" y="1170"/>
              <a:ext cx="229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pt-BR" sz="1500">
                  <a:solidFill>
                    <a:srgbClr val="000000"/>
                  </a:solidFill>
                </a:rPr>
                <a:t>90,0</a:t>
              </a:r>
              <a:endParaRPr lang="pt-BR"/>
            </a:p>
          </p:txBody>
        </p:sp>
        <p:sp>
          <p:nvSpPr>
            <p:cNvPr id="6233" name="Rectangle 213"/>
            <p:cNvSpPr>
              <a:spLocks noChangeArrowheads="1"/>
            </p:cNvSpPr>
            <p:nvPr/>
          </p:nvSpPr>
          <p:spPr bwMode="auto">
            <a:xfrm>
              <a:off x="5574" y="1295"/>
              <a:ext cx="276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234" name="Rectangle 214"/>
            <p:cNvSpPr>
              <a:spLocks noChangeArrowheads="1"/>
            </p:cNvSpPr>
            <p:nvPr/>
          </p:nvSpPr>
          <p:spPr bwMode="auto">
            <a:xfrm>
              <a:off x="5597" y="1315"/>
              <a:ext cx="24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pt-BR" sz="1300" b="1">
                  <a:solidFill>
                    <a:srgbClr val="000000"/>
                  </a:solidFill>
                </a:rPr>
                <a:t>VIA 1</a:t>
              </a:r>
              <a:endParaRPr lang="pt-BR"/>
            </a:p>
          </p:txBody>
        </p:sp>
        <p:grpSp>
          <p:nvGrpSpPr>
            <p:cNvPr id="6235" name="Group 217"/>
            <p:cNvGrpSpPr>
              <a:grpSpLocks/>
            </p:cNvGrpSpPr>
            <p:nvPr/>
          </p:nvGrpSpPr>
          <p:grpSpPr bwMode="auto">
            <a:xfrm>
              <a:off x="5456" y="1327"/>
              <a:ext cx="108" cy="77"/>
              <a:chOff x="5456" y="1327"/>
              <a:chExt cx="108" cy="77"/>
            </a:xfrm>
          </p:grpSpPr>
          <p:sp>
            <p:nvSpPr>
              <p:cNvPr id="6278" name="Line 215"/>
              <p:cNvSpPr>
                <a:spLocks noChangeShapeType="1"/>
              </p:cNvSpPr>
              <p:nvPr/>
            </p:nvSpPr>
            <p:spPr bwMode="auto">
              <a:xfrm flipH="1">
                <a:off x="5513" y="1367"/>
                <a:ext cx="51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79" name="Freeform 216"/>
              <p:cNvSpPr>
                <a:spLocks/>
              </p:cNvSpPr>
              <p:nvPr/>
            </p:nvSpPr>
            <p:spPr bwMode="auto">
              <a:xfrm>
                <a:off x="5456" y="1327"/>
                <a:ext cx="60" cy="77"/>
              </a:xfrm>
              <a:custGeom>
                <a:avLst/>
                <a:gdLst>
                  <a:gd name="T0" fmla="*/ 60 w 60"/>
                  <a:gd name="T1" fmla="*/ 0 h 77"/>
                  <a:gd name="T2" fmla="*/ 0 w 60"/>
                  <a:gd name="T3" fmla="*/ 40 h 77"/>
                  <a:gd name="T4" fmla="*/ 60 w 60"/>
                  <a:gd name="T5" fmla="*/ 77 h 77"/>
                  <a:gd name="T6" fmla="*/ 60 w 60"/>
                  <a:gd name="T7" fmla="*/ 0 h 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77">
                    <a:moveTo>
                      <a:pt x="60" y="0"/>
                    </a:moveTo>
                    <a:lnTo>
                      <a:pt x="0" y="40"/>
                    </a:lnTo>
                    <a:lnTo>
                      <a:pt x="60" y="77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6236" name="Rectangle 218"/>
            <p:cNvSpPr>
              <a:spLocks noChangeArrowheads="1"/>
            </p:cNvSpPr>
            <p:nvPr/>
          </p:nvSpPr>
          <p:spPr bwMode="auto">
            <a:xfrm>
              <a:off x="1974" y="3815"/>
              <a:ext cx="275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237" name="Rectangle 219"/>
            <p:cNvSpPr>
              <a:spLocks noChangeArrowheads="1"/>
            </p:cNvSpPr>
            <p:nvPr/>
          </p:nvSpPr>
          <p:spPr bwMode="auto">
            <a:xfrm>
              <a:off x="1996" y="3832"/>
              <a:ext cx="24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pt-BR" sz="1300" b="1">
                  <a:solidFill>
                    <a:srgbClr val="000000"/>
                  </a:solidFill>
                </a:rPr>
                <a:t>VIA 2</a:t>
              </a:r>
              <a:endParaRPr lang="pt-BR"/>
            </a:p>
          </p:txBody>
        </p:sp>
        <p:grpSp>
          <p:nvGrpSpPr>
            <p:cNvPr id="6238" name="Group 222"/>
            <p:cNvGrpSpPr>
              <a:grpSpLocks/>
            </p:cNvGrpSpPr>
            <p:nvPr/>
          </p:nvGrpSpPr>
          <p:grpSpPr bwMode="auto">
            <a:xfrm>
              <a:off x="2274" y="3861"/>
              <a:ext cx="108" cy="77"/>
              <a:chOff x="2274" y="3861"/>
              <a:chExt cx="108" cy="77"/>
            </a:xfrm>
          </p:grpSpPr>
          <p:sp>
            <p:nvSpPr>
              <p:cNvPr id="6276" name="Line 220"/>
              <p:cNvSpPr>
                <a:spLocks noChangeShapeType="1"/>
              </p:cNvSpPr>
              <p:nvPr/>
            </p:nvSpPr>
            <p:spPr bwMode="auto">
              <a:xfrm>
                <a:off x="2274" y="3899"/>
                <a:ext cx="51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77" name="Freeform 221"/>
              <p:cNvSpPr>
                <a:spLocks/>
              </p:cNvSpPr>
              <p:nvPr/>
            </p:nvSpPr>
            <p:spPr bwMode="auto">
              <a:xfrm>
                <a:off x="2322" y="3861"/>
                <a:ext cx="60" cy="77"/>
              </a:xfrm>
              <a:custGeom>
                <a:avLst/>
                <a:gdLst>
                  <a:gd name="T0" fmla="*/ 0 w 60"/>
                  <a:gd name="T1" fmla="*/ 77 h 77"/>
                  <a:gd name="T2" fmla="*/ 60 w 60"/>
                  <a:gd name="T3" fmla="*/ 38 h 77"/>
                  <a:gd name="T4" fmla="*/ 0 w 60"/>
                  <a:gd name="T5" fmla="*/ 0 h 77"/>
                  <a:gd name="T6" fmla="*/ 0 w 60"/>
                  <a:gd name="T7" fmla="*/ 77 h 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77">
                    <a:moveTo>
                      <a:pt x="0" y="77"/>
                    </a:moveTo>
                    <a:lnTo>
                      <a:pt x="60" y="38"/>
                    </a:lnTo>
                    <a:lnTo>
                      <a:pt x="0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6239" name="Rectangle 223"/>
            <p:cNvSpPr>
              <a:spLocks noChangeArrowheads="1"/>
            </p:cNvSpPr>
            <p:nvPr/>
          </p:nvSpPr>
          <p:spPr bwMode="auto">
            <a:xfrm>
              <a:off x="520" y="3202"/>
              <a:ext cx="5516" cy="180"/>
            </a:xfrm>
            <a:prstGeom prst="rect">
              <a:avLst/>
            </a:prstGeom>
            <a:solidFill>
              <a:srgbClr val="FFFFFF"/>
            </a:solidFill>
            <a:ln w="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240" name="Rectangle 224"/>
            <p:cNvSpPr>
              <a:spLocks noChangeArrowheads="1"/>
            </p:cNvSpPr>
            <p:nvPr/>
          </p:nvSpPr>
          <p:spPr bwMode="auto">
            <a:xfrm>
              <a:off x="546" y="3232"/>
              <a:ext cx="21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241" name="Rectangle 225"/>
            <p:cNvSpPr>
              <a:spLocks noChangeArrowheads="1"/>
            </p:cNvSpPr>
            <p:nvPr/>
          </p:nvSpPr>
          <p:spPr bwMode="auto">
            <a:xfrm>
              <a:off x="568" y="3250"/>
              <a:ext cx="19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pt-BR" sz="1100" b="1">
                  <a:solidFill>
                    <a:srgbClr val="000000"/>
                  </a:solidFill>
                </a:rPr>
                <a:t>BFU</a:t>
              </a:r>
              <a:endParaRPr lang="pt-BR"/>
            </a:p>
          </p:txBody>
        </p:sp>
        <p:sp>
          <p:nvSpPr>
            <p:cNvPr id="6242" name="Rectangle 226"/>
            <p:cNvSpPr>
              <a:spLocks noChangeArrowheads="1"/>
            </p:cNvSpPr>
            <p:nvPr/>
          </p:nvSpPr>
          <p:spPr bwMode="auto">
            <a:xfrm>
              <a:off x="819" y="3232"/>
              <a:ext cx="22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243" name="Rectangle 227"/>
            <p:cNvSpPr>
              <a:spLocks noChangeArrowheads="1"/>
            </p:cNvSpPr>
            <p:nvPr/>
          </p:nvSpPr>
          <p:spPr bwMode="auto">
            <a:xfrm>
              <a:off x="841" y="3250"/>
              <a:ext cx="20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pt-BR" sz="1100" b="1">
                  <a:solidFill>
                    <a:srgbClr val="000000"/>
                  </a:solidFill>
                </a:rPr>
                <a:t>DEO</a:t>
              </a:r>
              <a:endParaRPr lang="pt-BR"/>
            </a:p>
          </p:txBody>
        </p:sp>
        <p:sp>
          <p:nvSpPr>
            <p:cNvPr id="6244" name="Rectangle 228"/>
            <p:cNvSpPr>
              <a:spLocks noChangeArrowheads="1"/>
            </p:cNvSpPr>
            <p:nvPr/>
          </p:nvSpPr>
          <p:spPr bwMode="auto">
            <a:xfrm>
              <a:off x="1135" y="3232"/>
              <a:ext cx="21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245" name="Rectangle 229"/>
            <p:cNvSpPr>
              <a:spLocks noChangeArrowheads="1"/>
            </p:cNvSpPr>
            <p:nvPr/>
          </p:nvSpPr>
          <p:spPr bwMode="auto">
            <a:xfrm>
              <a:off x="1156" y="3250"/>
              <a:ext cx="20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pt-BR" sz="1100" b="1">
                  <a:solidFill>
                    <a:srgbClr val="000000"/>
                  </a:solidFill>
                </a:rPr>
                <a:t>CEC</a:t>
              </a:r>
              <a:endParaRPr lang="pt-BR"/>
            </a:p>
          </p:txBody>
        </p:sp>
        <p:sp>
          <p:nvSpPr>
            <p:cNvPr id="6246" name="Rectangle 230"/>
            <p:cNvSpPr>
              <a:spLocks noChangeArrowheads="1"/>
            </p:cNvSpPr>
            <p:nvPr/>
          </p:nvSpPr>
          <p:spPr bwMode="auto">
            <a:xfrm>
              <a:off x="1785" y="3232"/>
              <a:ext cx="22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247" name="Rectangle 231"/>
            <p:cNvSpPr>
              <a:spLocks noChangeArrowheads="1"/>
            </p:cNvSpPr>
            <p:nvPr/>
          </p:nvSpPr>
          <p:spPr bwMode="auto">
            <a:xfrm>
              <a:off x="1806" y="3250"/>
              <a:ext cx="20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pt-BR" sz="1100" b="1">
                  <a:solidFill>
                    <a:srgbClr val="000000"/>
                  </a:solidFill>
                </a:rPr>
                <a:t>GBU</a:t>
              </a:r>
              <a:endParaRPr lang="pt-BR"/>
            </a:p>
          </p:txBody>
        </p:sp>
        <p:sp>
          <p:nvSpPr>
            <p:cNvPr id="6248" name="Rectangle 232"/>
            <p:cNvSpPr>
              <a:spLocks noChangeArrowheads="1"/>
            </p:cNvSpPr>
            <p:nvPr/>
          </p:nvSpPr>
          <p:spPr bwMode="auto">
            <a:xfrm>
              <a:off x="1434" y="3232"/>
              <a:ext cx="21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249" name="Rectangle 233"/>
            <p:cNvSpPr>
              <a:spLocks noChangeArrowheads="1"/>
            </p:cNvSpPr>
            <p:nvPr/>
          </p:nvSpPr>
          <p:spPr bwMode="auto">
            <a:xfrm>
              <a:off x="1455" y="3250"/>
              <a:ext cx="19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pt-BR" sz="1100" b="1">
                  <a:solidFill>
                    <a:srgbClr val="000000"/>
                  </a:solidFill>
                </a:rPr>
                <a:t>REP</a:t>
              </a:r>
              <a:endParaRPr lang="pt-BR"/>
            </a:p>
          </p:txBody>
        </p:sp>
        <p:sp>
          <p:nvSpPr>
            <p:cNvPr id="6250" name="Rectangle 234"/>
            <p:cNvSpPr>
              <a:spLocks noChangeArrowheads="1"/>
            </p:cNvSpPr>
            <p:nvPr/>
          </p:nvSpPr>
          <p:spPr bwMode="auto">
            <a:xfrm>
              <a:off x="2101" y="3232"/>
              <a:ext cx="20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251" name="Rectangle 235"/>
            <p:cNvSpPr>
              <a:spLocks noChangeArrowheads="1"/>
            </p:cNvSpPr>
            <p:nvPr/>
          </p:nvSpPr>
          <p:spPr bwMode="auto">
            <a:xfrm>
              <a:off x="2122" y="3250"/>
              <a:ext cx="19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pt-BR" sz="1100" b="1">
                  <a:solidFill>
                    <a:srgbClr val="000000"/>
                  </a:solidFill>
                </a:rPr>
                <a:t>PSE</a:t>
              </a:r>
              <a:endParaRPr lang="pt-BR"/>
            </a:p>
          </p:txBody>
        </p:sp>
        <p:sp>
          <p:nvSpPr>
            <p:cNvPr id="6252" name="Rectangle 236"/>
            <p:cNvSpPr>
              <a:spLocks noChangeArrowheads="1"/>
            </p:cNvSpPr>
            <p:nvPr/>
          </p:nvSpPr>
          <p:spPr bwMode="auto">
            <a:xfrm>
              <a:off x="2690" y="3232"/>
              <a:ext cx="21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253" name="Rectangle 237"/>
            <p:cNvSpPr>
              <a:spLocks noChangeArrowheads="1"/>
            </p:cNvSpPr>
            <p:nvPr/>
          </p:nvSpPr>
          <p:spPr bwMode="auto">
            <a:xfrm>
              <a:off x="2711" y="3250"/>
              <a:ext cx="19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pt-BR" sz="1100" b="1">
                  <a:solidFill>
                    <a:srgbClr val="000000"/>
                  </a:solidFill>
                </a:rPr>
                <a:t>BAS</a:t>
              </a:r>
              <a:endParaRPr lang="pt-BR"/>
            </a:p>
          </p:txBody>
        </p:sp>
        <p:sp>
          <p:nvSpPr>
            <p:cNvPr id="6254" name="Rectangle 238"/>
            <p:cNvSpPr>
              <a:spLocks noChangeArrowheads="1"/>
            </p:cNvSpPr>
            <p:nvPr/>
          </p:nvSpPr>
          <p:spPr bwMode="auto">
            <a:xfrm>
              <a:off x="2391" y="3232"/>
              <a:ext cx="21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255" name="Rectangle 239"/>
            <p:cNvSpPr>
              <a:spLocks noChangeArrowheads="1"/>
            </p:cNvSpPr>
            <p:nvPr/>
          </p:nvSpPr>
          <p:spPr bwMode="auto">
            <a:xfrm>
              <a:off x="2412" y="3250"/>
              <a:ext cx="19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pt-BR" sz="1100" b="1">
                  <a:solidFill>
                    <a:srgbClr val="000000"/>
                  </a:solidFill>
                </a:rPr>
                <a:t>PDS</a:t>
              </a:r>
              <a:endParaRPr lang="pt-BR"/>
            </a:p>
          </p:txBody>
        </p:sp>
        <p:sp>
          <p:nvSpPr>
            <p:cNvPr id="6256" name="Rectangle 240"/>
            <p:cNvSpPr>
              <a:spLocks noChangeArrowheads="1"/>
            </p:cNvSpPr>
            <p:nvPr/>
          </p:nvSpPr>
          <p:spPr bwMode="auto">
            <a:xfrm>
              <a:off x="2997" y="3232"/>
              <a:ext cx="21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257" name="Rectangle 241"/>
            <p:cNvSpPr>
              <a:spLocks noChangeArrowheads="1"/>
            </p:cNvSpPr>
            <p:nvPr/>
          </p:nvSpPr>
          <p:spPr bwMode="auto">
            <a:xfrm>
              <a:off x="3018" y="3250"/>
              <a:ext cx="20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pt-BR" sz="1100" b="1">
                  <a:solidFill>
                    <a:srgbClr val="000000"/>
                  </a:solidFill>
                </a:rPr>
                <a:t>BRE</a:t>
              </a:r>
              <a:endParaRPr lang="pt-BR"/>
            </a:p>
          </p:txBody>
        </p:sp>
        <p:sp>
          <p:nvSpPr>
            <p:cNvPr id="6258" name="Rectangle 242"/>
            <p:cNvSpPr>
              <a:spLocks noChangeArrowheads="1"/>
            </p:cNvSpPr>
            <p:nvPr/>
          </p:nvSpPr>
          <p:spPr bwMode="auto">
            <a:xfrm>
              <a:off x="3321" y="3232"/>
              <a:ext cx="21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259" name="Rectangle 243"/>
            <p:cNvSpPr>
              <a:spLocks noChangeArrowheads="1"/>
            </p:cNvSpPr>
            <p:nvPr/>
          </p:nvSpPr>
          <p:spPr bwMode="auto">
            <a:xfrm>
              <a:off x="3343" y="3250"/>
              <a:ext cx="19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pt-BR" sz="1100" b="1">
                  <a:solidFill>
                    <a:srgbClr val="000000"/>
                  </a:solidFill>
                </a:rPr>
                <a:t>BEL</a:t>
              </a:r>
              <a:endParaRPr lang="pt-BR"/>
            </a:p>
          </p:txBody>
        </p:sp>
        <p:sp>
          <p:nvSpPr>
            <p:cNvPr id="6260" name="Rectangle 244"/>
            <p:cNvSpPr>
              <a:spLocks noChangeArrowheads="1"/>
            </p:cNvSpPr>
            <p:nvPr/>
          </p:nvSpPr>
          <p:spPr bwMode="auto">
            <a:xfrm>
              <a:off x="3927" y="3232"/>
              <a:ext cx="22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261" name="Rectangle 245"/>
            <p:cNvSpPr>
              <a:spLocks noChangeArrowheads="1"/>
            </p:cNvSpPr>
            <p:nvPr/>
          </p:nvSpPr>
          <p:spPr bwMode="auto">
            <a:xfrm>
              <a:off x="3948" y="3250"/>
              <a:ext cx="20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pt-BR" sz="1100" b="1">
                  <a:solidFill>
                    <a:srgbClr val="000000"/>
                  </a:solidFill>
                </a:rPr>
                <a:t>CAR</a:t>
              </a:r>
              <a:endParaRPr lang="pt-BR"/>
            </a:p>
          </p:txBody>
        </p:sp>
        <p:sp>
          <p:nvSpPr>
            <p:cNvPr id="6262" name="Rectangle 246"/>
            <p:cNvSpPr>
              <a:spLocks noChangeArrowheads="1"/>
            </p:cNvSpPr>
            <p:nvPr/>
          </p:nvSpPr>
          <p:spPr bwMode="auto">
            <a:xfrm>
              <a:off x="3655" y="3232"/>
              <a:ext cx="20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263" name="Rectangle 247"/>
            <p:cNvSpPr>
              <a:spLocks noChangeArrowheads="1"/>
            </p:cNvSpPr>
            <p:nvPr/>
          </p:nvSpPr>
          <p:spPr bwMode="auto">
            <a:xfrm>
              <a:off x="3677" y="3250"/>
              <a:ext cx="18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pt-BR" sz="1100" b="1">
                  <a:solidFill>
                    <a:srgbClr val="000000"/>
                  </a:solidFill>
                </a:rPr>
                <a:t>TAT</a:t>
              </a:r>
              <a:endParaRPr lang="pt-BR"/>
            </a:p>
          </p:txBody>
        </p:sp>
        <p:sp>
          <p:nvSpPr>
            <p:cNvPr id="6264" name="Rectangle 248"/>
            <p:cNvSpPr>
              <a:spLocks noChangeArrowheads="1"/>
            </p:cNvSpPr>
            <p:nvPr/>
          </p:nvSpPr>
          <p:spPr bwMode="auto">
            <a:xfrm>
              <a:off x="4278" y="3232"/>
              <a:ext cx="21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265" name="Rectangle 249"/>
            <p:cNvSpPr>
              <a:spLocks noChangeArrowheads="1"/>
            </p:cNvSpPr>
            <p:nvPr/>
          </p:nvSpPr>
          <p:spPr bwMode="auto">
            <a:xfrm>
              <a:off x="4300" y="3250"/>
              <a:ext cx="19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pt-BR" sz="1100" b="1">
                  <a:solidFill>
                    <a:srgbClr val="000000"/>
                  </a:solidFill>
                </a:rPr>
                <a:t>PEN</a:t>
              </a:r>
              <a:endParaRPr lang="pt-BR"/>
            </a:p>
          </p:txBody>
        </p:sp>
        <p:sp>
          <p:nvSpPr>
            <p:cNvPr id="6266" name="Rectangle 250"/>
            <p:cNvSpPr>
              <a:spLocks noChangeArrowheads="1"/>
            </p:cNvSpPr>
            <p:nvPr/>
          </p:nvSpPr>
          <p:spPr bwMode="auto">
            <a:xfrm>
              <a:off x="4551" y="3232"/>
              <a:ext cx="21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267" name="Rectangle 251"/>
            <p:cNvSpPr>
              <a:spLocks noChangeArrowheads="1"/>
            </p:cNvSpPr>
            <p:nvPr/>
          </p:nvSpPr>
          <p:spPr bwMode="auto">
            <a:xfrm>
              <a:off x="4573" y="3250"/>
              <a:ext cx="19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pt-BR" sz="1100" b="1">
                  <a:solidFill>
                    <a:srgbClr val="000000"/>
                  </a:solidFill>
                </a:rPr>
                <a:t>VTD</a:t>
              </a:r>
              <a:endParaRPr lang="pt-BR"/>
            </a:p>
          </p:txBody>
        </p:sp>
        <p:sp>
          <p:nvSpPr>
            <p:cNvPr id="6268" name="Rectangle 252"/>
            <p:cNvSpPr>
              <a:spLocks noChangeArrowheads="1"/>
            </p:cNvSpPr>
            <p:nvPr/>
          </p:nvSpPr>
          <p:spPr bwMode="auto">
            <a:xfrm>
              <a:off x="5244" y="3232"/>
              <a:ext cx="21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269" name="Rectangle 253"/>
            <p:cNvSpPr>
              <a:spLocks noChangeArrowheads="1"/>
            </p:cNvSpPr>
            <p:nvPr/>
          </p:nvSpPr>
          <p:spPr bwMode="auto">
            <a:xfrm>
              <a:off x="5266" y="3250"/>
              <a:ext cx="19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pt-BR" sz="1100" b="1">
                  <a:solidFill>
                    <a:srgbClr val="000000"/>
                  </a:solidFill>
                </a:rPr>
                <a:t>PCA</a:t>
              </a:r>
              <a:endParaRPr lang="pt-BR"/>
            </a:p>
          </p:txBody>
        </p:sp>
        <p:sp>
          <p:nvSpPr>
            <p:cNvPr id="6270" name="Rectangle 254"/>
            <p:cNvSpPr>
              <a:spLocks noChangeArrowheads="1"/>
            </p:cNvSpPr>
            <p:nvPr/>
          </p:nvSpPr>
          <p:spPr bwMode="auto">
            <a:xfrm>
              <a:off x="4859" y="3232"/>
              <a:ext cx="21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271" name="Rectangle 255"/>
            <p:cNvSpPr>
              <a:spLocks noChangeArrowheads="1"/>
            </p:cNvSpPr>
            <p:nvPr/>
          </p:nvSpPr>
          <p:spPr bwMode="auto">
            <a:xfrm>
              <a:off x="4880" y="3250"/>
              <a:ext cx="19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pt-BR" sz="1100" b="1">
                  <a:solidFill>
                    <a:srgbClr val="000000"/>
                  </a:solidFill>
                </a:rPr>
                <a:t>VPA</a:t>
              </a:r>
              <a:endParaRPr lang="pt-BR"/>
            </a:p>
          </p:txBody>
        </p:sp>
        <p:sp>
          <p:nvSpPr>
            <p:cNvPr id="6272" name="Rectangle 256"/>
            <p:cNvSpPr>
              <a:spLocks noChangeArrowheads="1"/>
            </p:cNvSpPr>
            <p:nvPr/>
          </p:nvSpPr>
          <p:spPr bwMode="auto">
            <a:xfrm>
              <a:off x="5500" y="3232"/>
              <a:ext cx="21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273" name="Rectangle 257"/>
            <p:cNvSpPr>
              <a:spLocks noChangeArrowheads="1"/>
            </p:cNvSpPr>
            <p:nvPr/>
          </p:nvSpPr>
          <p:spPr bwMode="auto">
            <a:xfrm>
              <a:off x="5522" y="3250"/>
              <a:ext cx="19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pt-BR" sz="1100" b="1">
                  <a:solidFill>
                    <a:srgbClr val="000000"/>
                  </a:solidFill>
                </a:rPr>
                <a:t>ART</a:t>
              </a:r>
              <a:endParaRPr lang="pt-BR"/>
            </a:p>
          </p:txBody>
        </p:sp>
        <p:sp>
          <p:nvSpPr>
            <p:cNvPr id="6274" name="Rectangle 258"/>
            <p:cNvSpPr>
              <a:spLocks noChangeArrowheads="1"/>
            </p:cNvSpPr>
            <p:nvPr/>
          </p:nvSpPr>
          <p:spPr bwMode="auto">
            <a:xfrm>
              <a:off x="5842" y="3232"/>
              <a:ext cx="18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endParaRPr lang="pt-BR"/>
            </a:p>
          </p:txBody>
        </p:sp>
        <p:sp>
          <p:nvSpPr>
            <p:cNvPr id="6275" name="Rectangle 259"/>
            <p:cNvSpPr>
              <a:spLocks noChangeArrowheads="1"/>
            </p:cNvSpPr>
            <p:nvPr/>
          </p:nvSpPr>
          <p:spPr bwMode="auto">
            <a:xfrm>
              <a:off x="5863" y="3250"/>
              <a:ext cx="16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pt-BR" sz="1100" b="1">
                  <a:solidFill>
                    <a:srgbClr val="000000"/>
                  </a:solidFill>
                </a:rPr>
                <a:t>ITQ</a:t>
              </a:r>
              <a:endParaRPr lang="pt-BR"/>
            </a:p>
          </p:txBody>
        </p:sp>
      </p:grpSp>
      <p:sp>
        <p:nvSpPr>
          <p:cNvPr id="6149" name="Rectangle 271"/>
          <p:cNvSpPr>
            <a:spLocks noChangeArrowheads="1"/>
          </p:cNvSpPr>
          <p:nvPr/>
        </p:nvSpPr>
        <p:spPr bwMode="auto">
          <a:xfrm>
            <a:off x="7270750" y="1674813"/>
            <a:ext cx="230663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 sz="1000" b="1">
                <a:solidFill>
                  <a:srgbClr val="000000"/>
                </a:solidFill>
                <a:latin typeface="Verdana" pitchFamily="34" charset="0"/>
              </a:rPr>
              <a:t>Pico da manhã: 07h15 às 07h30</a:t>
            </a:r>
            <a:endParaRPr lang="pt-BR" sz="1000" b="1">
              <a:latin typeface="Verdana" pitchFamily="34" charset="0"/>
            </a:endParaRPr>
          </a:p>
        </p:txBody>
      </p:sp>
      <p:sp>
        <p:nvSpPr>
          <p:cNvPr id="6150" name="Rectangle 272"/>
          <p:cNvSpPr>
            <a:spLocks noChangeArrowheads="1"/>
          </p:cNvSpPr>
          <p:nvPr/>
        </p:nvSpPr>
        <p:spPr bwMode="auto">
          <a:xfrm>
            <a:off x="1282700" y="1617663"/>
            <a:ext cx="22431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150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 sz="1000" b="1">
                <a:solidFill>
                  <a:srgbClr val="000000"/>
                </a:solidFill>
                <a:latin typeface="Verdana" pitchFamily="34" charset="0"/>
              </a:rPr>
              <a:t>mil passageiros/ hora/ sentido</a:t>
            </a:r>
            <a:endParaRPr lang="pt-BR" sz="1000" b="1">
              <a:latin typeface="Verdana" pitchFamily="34" charset="0"/>
            </a:endParaRPr>
          </a:p>
        </p:txBody>
      </p:sp>
      <p:sp>
        <p:nvSpPr>
          <p:cNvPr id="6151" name="Text Box 3"/>
          <p:cNvSpPr txBox="1">
            <a:spLocks noChangeArrowheads="1"/>
          </p:cNvSpPr>
          <p:nvPr/>
        </p:nvSpPr>
        <p:spPr bwMode="auto">
          <a:xfrm>
            <a:off x="1230313" y="506413"/>
            <a:ext cx="88503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 sz="1600" b="1">
                <a:solidFill>
                  <a:srgbClr val="4D4D4D"/>
                </a:solidFill>
                <a:latin typeface="Verdana" pitchFamily="34" charset="0"/>
              </a:rPr>
              <a:t>CARREGAMENTO DA LINHA 3 – VERMELHA</a:t>
            </a:r>
          </a:p>
        </p:txBody>
      </p:sp>
      <p:sp>
        <p:nvSpPr>
          <p:cNvPr id="6152" name="Rectangle 272"/>
          <p:cNvSpPr>
            <a:spLocks noChangeArrowheads="1"/>
          </p:cNvSpPr>
          <p:nvPr/>
        </p:nvSpPr>
        <p:spPr bwMode="auto">
          <a:xfrm>
            <a:off x="8272463" y="6507163"/>
            <a:ext cx="1066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150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 sz="1000" b="1">
                <a:solidFill>
                  <a:srgbClr val="000000"/>
                </a:solidFill>
                <a:latin typeface="Verdana" pitchFamily="34" charset="0"/>
              </a:rPr>
              <a:t>outubro /2010</a:t>
            </a:r>
            <a:endParaRPr lang="pt-BR" sz="1000" b="1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1"/>
          <p:cNvSpPr txBox="1">
            <a:spLocks noChangeArrowheads="1"/>
          </p:cNvSpPr>
          <p:nvPr/>
        </p:nvSpPr>
        <p:spPr bwMode="auto">
          <a:xfrm>
            <a:off x="1338263" y="1187450"/>
            <a:ext cx="50704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endParaRPr lang="pt-BR" sz="2000">
              <a:latin typeface="Verdana" pitchFamily="34" charset="0"/>
            </a:endParaRPr>
          </a:p>
          <a:p>
            <a:pPr hangingPunct="0">
              <a:lnSpc>
                <a:spcPct val="93000"/>
              </a:lnSpc>
              <a:buClr>
                <a:srgbClr val="C00000"/>
              </a:buClr>
              <a:buFontTx/>
              <a:buChar char="•"/>
            </a:pPr>
            <a:r>
              <a:rPr lang="pt-BR" sz="2000">
                <a:latin typeface="Verdana" pitchFamily="34" charset="0"/>
              </a:rPr>
              <a:t>Rede em funcionamento normal</a:t>
            </a:r>
          </a:p>
          <a:p>
            <a:pPr hangingPunct="0">
              <a:lnSpc>
                <a:spcPct val="93000"/>
              </a:lnSpc>
              <a:buClr>
                <a:srgbClr val="C00000"/>
              </a:buClr>
              <a:buFontTx/>
              <a:buChar char="•"/>
            </a:pPr>
            <a:endParaRPr lang="pt-BR" sz="2000">
              <a:latin typeface="Verdana" pitchFamily="34" charset="0"/>
            </a:endParaRPr>
          </a:p>
          <a:p>
            <a:pPr hangingPunct="0">
              <a:lnSpc>
                <a:spcPct val="93000"/>
              </a:lnSpc>
              <a:buClr>
                <a:srgbClr val="C00000"/>
              </a:buClr>
              <a:buFontTx/>
              <a:buChar char="•"/>
            </a:pPr>
            <a:r>
              <a:rPr lang="pt-BR" sz="2000">
                <a:latin typeface="Verdana" pitchFamily="34" charset="0"/>
              </a:rPr>
              <a:t>Situações de anormalidade</a:t>
            </a:r>
          </a:p>
          <a:p>
            <a:pPr algn="ctr" hangingPunct="0">
              <a:lnSpc>
                <a:spcPct val="93000"/>
              </a:lnSpc>
              <a:buClr>
                <a:srgbClr val="C00000"/>
              </a:buClr>
              <a:buFontTx/>
              <a:buChar char="•"/>
            </a:pPr>
            <a:endParaRPr lang="pt-BR" sz="2000">
              <a:latin typeface="Verdana" pitchFamily="34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230313" y="506413"/>
            <a:ext cx="88503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 sz="1600" b="1">
                <a:solidFill>
                  <a:srgbClr val="4D4D4D"/>
                </a:solidFill>
                <a:latin typeface="Verdana" pitchFamily="34" charset="0"/>
              </a:rPr>
              <a:t>COMUNICAÇÃO COM A COMUNIDADE</a:t>
            </a:r>
          </a:p>
        </p:txBody>
      </p:sp>
      <p:pic>
        <p:nvPicPr>
          <p:cNvPr id="7172" name="Picture 1029" descr="D:\Elaine\Imagens\Novos trens_L2_L3-1_L4_Mar10\Trem_L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1189038"/>
            <a:ext cx="287972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5084763"/>
            <a:ext cx="295275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4854575"/>
            <a:ext cx="27559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2978150"/>
            <a:ext cx="2624138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63" y="4883150"/>
            <a:ext cx="2751137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028" descr="D:\Elaine\Imagens\Novos trens_L2_L3-1_L4_Mar10\Trem_L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2994025"/>
            <a:ext cx="315595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6" descr="C:\Documents and Settings\r211668\Meus documentos\Artigos e apresentações\Plano de Expansão\Op Assist Plat SAC 13-01-1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3228975"/>
            <a:ext cx="2752725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1368425" y="1187549"/>
            <a:ext cx="8568431" cy="595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hangingPunct="0">
              <a:spcAft>
                <a:spcPts val="600"/>
              </a:spcAft>
              <a:buClr>
                <a:srgbClr val="000000"/>
              </a:buClr>
              <a:buFont typeface="Times New Roman" pitchFamily="18" charset="0"/>
              <a:buNone/>
            </a:pPr>
            <a:r>
              <a:rPr lang="pt-BR" sz="2200" b="1" dirty="0" smtClean="0">
                <a:latin typeface="Verdana" pitchFamily="34" charset="0"/>
              </a:rPr>
              <a:t>Dia</a:t>
            </a:r>
            <a:r>
              <a:rPr lang="pt-BR" sz="2200" b="1" i="1" dirty="0" smtClean="0">
                <a:latin typeface="Verdana" pitchFamily="34" charset="0"/>
              </a:rPr>
              <a:t> </a:t>
            </a:r>
            <a:r>
              <a:rPr lang="pt-BR" sz="2200" b="1" dirty="0" smtClean="0">
                <a:latin typeface="Verdana" pitchFamily="34" charset="0"/>
              </a:rPr>
              <a:t>21/09/10 (terça-feira)</a:t>
            </a:r>
          </a:p>
          <a:p>
            <a:pPr hangingPunct="0">
              <a:spcAft>
                <a:spcPts val="600"/>
              </a:spcAft>
              <a:buClr>
                <a:srgbClr val="000000"/>
              </a:buClr>
              <a:buFont typeface="Times New Roman" pitchFamily="18" charset="0"/>
              <a:buNone/>
            </a:pPr>
            <a:endParaRPr lang="pt-BR" sz="2200" b="1" dirty="0" smtClean="0">
              <a:latin typeface="Verdana" pitchFamily="34" charset="0"/>
            </a:endParaRPr>
          </a:p>
          <a:p>
            <a:pPr hangingPunct="0">
              <a:spcAft>
                <a:spcPts val="600"/>
              </a:spcAft>
              <a:buClr>
                <a:srgbClr val="000000"/>
              </a:buClr>
              <a:buFont typeface="Times New Roman" pitchFamily="18" charset="0"/>
              <a:buNone/>
            </a:pPr>
            <a:r>
              <a:rPr lang="pt-BR" sz="2200" b="1" dirty="0" smtClean="0">
                <a:latin typeface="Verdana" pitchFamily="34" charset="0"/>
              </a:rPr>
              <a:t>Evento </a:t>
            </a:r>
            <a:r>
              <a:rPr lang="pt-BR" dirty="0" smtClean="0">
                <a:latin typeface="Verdana" pitchFamily="34" charset="0"/>
              </a:rPr>
              <a:t>(não houve falha técnica)</a:t>
            </a:r>
            <a:endParaRPr lang="pt-BR" dirty="0">
              <a:latin typeface="Verdana" pitchFamily="34" charset="0"/>
            </a:endParaRPr>
          </a:p>
          <a:p>
            <a:pPr marL="354013" indent="-354013" hangingPunct="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pt-BR" dirty="0">
                <a:latin typeface="Verdana" pitchFamily="34" charset="0"/>
              </a:rPr>
              <a:t>trem parado por ATP entre </a:t>
            </a:r>
            <a:r>
              <a:rPr lang="pt-BR" dirty="0" smtClean="0">
                <a:latin typeface="Verdana" pitchFamily="34" charset="0"/>
              </a:rPr>
              <a:t>estações na Linha 3 – Vermelha, às 7h50 </a:t>
            </a:r>
          </a:p>
          <a:p>
            <a:pPr marL="354013" indent="-354013" hangingPunct="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pt-BR" dirty="0" smtClean="0">
                <a:latin typeface="Verdana" pitchFamily="34" charset="0"/>
              </a:rPr>
              <a:t>sinalização </a:t>
            </a:r>
            <a:r>
              <a:rPr lang="pt-BR" dirty="0">
                <a:latin typeface="Verdana" pitchFamily="34" charset="0"/>
              </a:rPr>
              <a:t>de porta aberta </a:t>
            </a:r>
            <a:endParaRPr lang="pt-BR" dirty="0" smtClean="0">
              <a:latin typeface="Verdana" pitchFamily="34" charset="0"/>
            </a:endParaRPr>
          </a:p>
          <a:p>
            <a:pPr marL="354013" indent="-354013" hangingPunct="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pt-BR" dirty="0" smtClean="0">
                <a:latin typeface="Verdana" pitchFamily="34" charset="0"/>
              </a:rPr>
              <a:t>abertura </a:t>
            </a:r>
            <a:r>
              <a:rPr lang="pt-BR" dirty="0">
                <a:latin typeface="Verdana" pitchFamily="34" charset="0"/>
              </a:rPr>
              <a:t>de portas pelos </a:t>
            </a:r>
            <a:r>
              <a:rPr lang="pt-BR" dirty="0" smtClean="0">
                <a:latin typeface="Verdana" pitchFamily="34" charset="0"/>
              </a:rPr>
              <a:t>passageiros</a:t>
            </a:r>
          </a:p>
          <a:p>
            <a:pPr marL="354013" indent="-354013" hangingPunct="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pt-BR" dirty="0" smtClean="0">
                <a:latin typeface="Verdana" pitchFamily="34" charset="0"/>
              </a:rPr>
              <a:t>passageiros </a:t>
            </a:r>
            <a:r>
              <a:rPr lang="pt-BR" dirty="0">
                <a:latin typeface="Verdana" pitchFamily="34" charset="0"/>
              </a:rPr>
              <a:t>na </a:t>
            </a:r>
            <a:r>
              <a:rPr lang="pt-BR" dirty="0" smtClean="0">
                <a:latin typeface="Verdana" pitchFamily="34" charset="0"/>
              </a:rPr>
              <a:t>via</a:t>
            </a:r>
          </a:p>
          <a:p>
            <a:pPr marL="354013" indent="-354013" hangingPunct="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pt-BR" dirty="0" err="1" smtClean="0">
                <a:latin typeface="Verdana" pitchFamily="34" charset="0"/>
              </a:rPr>
              <a:t>desenergização</a:t>
            </a:r>
            <a:r>
              <a:rPr lang="pt-BR" dirty="0" smtClean="0">
                <a:latin typeface="Verdana" pitchFamily="34" charset="0"/>
              </a:rPr>
              <a:t> </a:t>
            </a:r>
            <a:r>
              <a:rPr lang="pt-BR" dirty="0">
                <a:latin typeface="Verdana" pitchFamily="34" charset="0"/>
              </a:rPr>
              <a:t>da via para </a:t>
            </a:r>
            <a:r>
              <a:rPr lang="pt-BR" dirty="0" smtClean="0">
                <a:latin typeface="Verdana" pitchFamily="34" charset="0"/>
              </a:rPr>
              <a:t>retirada segura dos passageiros</a:t>
            </a:r>
            <a:endParaRPr lang="pt-BR" dirty="0">
              <a:latin typeface="Verdana" pitchFamily="34" charset="0"/>
            </a:endParaRPr>
          </a:p>
          <a:p>
            <a:pPr hangingPunct="0">
              <a:spcAft>
                <a:spcPts val="600"/>
              </a:spcAft>
              <a:buClr>
                <a:srgbClr val="FF0000"/>
              </a:buClr>
              <a:buFontTx/>
              <a:buChar char="•"/>
            </a:pPr>
            <a:endParaRPr lang="pt-BR" sz="2000" dirty="0">
              <a:latin typeface="Verdana" pitchFamily="34" charset="0"/>
            </a:endParaRPr>
          </a:p>
          <a:p>
            <a:pPr hangingPunct="0">
              <a:spcAft>
                <a:spcPts val="600"/>
              </a:spcAft>
              <a:buClr>
                <a:srgbClr val="FF0000"/>
              </a:buClr>
              <a:buFont typeface="Times New Roman" pitchFamily="18" charset="0"/>
              <a:buNone/>
            </a:pPr>
            <a:r>
              <a:rPr lang="pt-BR" sz="2200" b="1" dirty="0" smtClean="0">
                <a:latin typeface="Verdana" pitchFamily="34" charset="0"/>
              </a:rPr>
              <a:t>Consequências</a:t>
            </a:r>
            <a:endParaRPr lang="pt-BR" sz="2200" b="1" dirty="0">
              <a:latin typeface="Verdana" pitchFamily="34" charset="0"/>
            </a:endParaRPr>
          </a:p>
          <a:p>
            <a:pPr marL="354013" indent="-354013" hangingPunct="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pt-BR" dirty="0">
                <a:latin typeface="Verdana" pitchFamily="34" charset="0"/>
              </a:rPr>
              <a:t>efeito cascata: evacuação de outros trens no tramo </a:t>
            </a:r>
            <a:r>
              <a:rPr lang="pt-BR" dirty="0" smtClean="0">
                <a:latin typeface="Verdana" pitchFamily="34" charset="0"/>
              </a:rPr>
              <a:t>leste</a:t>
            </a:r>
            <a:endParaRPr lang="pt-BR" dirty="0">
              <a:latin typeface="Verdana" pitchFamily="34" charset="0"/>
            </a:endParaRPr>
          </a:p>
          <a:p>
            <a:pPr marL="354013" indent="-354013" hangingPunct="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pt-BR" dirty="0">
                <a:latin typeface="Verdana" pitchFamily="34" charset="0"/>
              </a:rPr>
              <a:t>tempo de paralisação: 2h24min</a:t>
            </a:r>
          </a:p>
          <a:p>
            <a:pPr marL="354013" indent="-354013" hangingPunct="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pt-BR" dirty="0" smtClean="0">
                <a:latin typeface="Verdana" pitchFamily="34" charset="0"/>
              </a:rPr>
              <a:t>fechamento das estações</a:t>
            </a:r>
          </a:p>
          <a:p>
            <a:pPr marL="354013" indent="-354013" hangingPunct="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pt-BR" dirty="0" smtClean="0">
                <a:latin typeface="Verdana" pitchFamily="34" charset="0"/>
              </a:rPr>
              <a:t>viagens </a:t>
            </a:r>
            <a:r>
              <a:rPr lang="pt-BR" dirty="0">
                <a:latin typeface="Verdana" pitchFamily="34" charset="0"/>
              </a:rPr>
              <a:t>canceladas: 160</a:t>
            </a:r>
          </a:p>
          <a:p>
            <a:pPr marL="354013" indent="-354013" hangingPunct="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pt-BR" dirty="0" smtClean="0">
                <a:latin typeface="Verdana" pitchFamily="34" charset="0"/>
              </a:rPr>
              <a:t>impacto</a:t>
            </a:r>
            <a:r>
              <a:rPr lang="pt-BR" dirty="0">
                <a:latin typeface="Verdana" pitchFamily="34" charset="0"/>
              </a:rPr>
              <a:t>: &gt; tempo de espera entre trens (de </a:t>
            </a:r>
            <a:r>
              <a:rPr lang="pt-BR" dirty="0" smtClean="0">
                <a:latin typeface="Verdana" pitchFamily="34" charset="0"/>
              </a:rPr>
              <a:t>101s </a:t>
            </a:r>
            <a:r>
              <a:rPr lang="pt-BR" dirty="0" smtClean="0">
                <a:latin typeface="Verdana" pitchFamily="34" charset="0"/>
                <a:sym typeface="Wingdings" pitchFamily="2" charset="2"/>
              </a:rPr>
              <a:t> 27 </a:t>
            </a:r>
            <a:r>
              <a:rPr lang="pt-BR" dirty="0">
                <a:latin typeface="Verdana" pitchFamily="34" charset="0"/>
                <a:sym typeface="Wingdings" pitchFamily="2" charset="2"/>
              </a:rPr>
              <a:t>min)</a:t>
            </a:r>
          </a:p>
          <a:p>
            <a:pPr marL="354013" indent="-354013" hangingPunct="0">
              <a:spcAft>
                <a:spcPts val="600"/>
              </a:spcAft>
              <a:buClr>
                <a:srgbClr val="000000"/>
              </a:buClr>
              <a:buFont typeface="Times New Roman" pitchFamily="18" charset="0"/>
              <a:buNone/>
            </a:pPr>
            <a:r>
              <a:rPr lang="pt-BR" dirty="0">
                <a:latin typeface="Verdana" pitchFamily="34" charset="0"/>
                <a:sym typeface="Wingdings" pitchFamily="2" charset="2"/>
              </a:rPr>
              <a:t>	          </a:t>
            </a:r>
            <a:r>
              <a:rPr lang="pt-BR" dirty="0" smtClean="0">
                <a:latin typeface="Verdana" pitchFamily="34" charset="0"/>
                <a:sym typeface="Wingdings" pitchFamily="2" charset="2"/>
              </a:rPr>
              <a:t>    &gt; </a:t>
            </a:r>
            <a:r>
              <a:rPr lang="pt-BR" dirty="0">
                <a:latin typeface="Verdana" pitchFamily="34" charset="0"/>
                <a:sym typeface="Wingdings" pitchFamily="2" charset="2"/>
              </a:rPr>
              <a:t>tempo de viagem (de 34 </a:t>
            </a:r>
            <a:r>
              <a:rPr lang="pt-BR" dirty="0" smtClean="0">
                <a:latin typeface="Verdana" pitchFamily="34" charset="0"/>
                <a:sym typeface="Wingdings" pitchFamily="2" charset="2"/>
              </a:rPr>
              <a:t>min  1h30)</a:t>
            </a:r>
            <a:endParaRPr lang="pt-BR" dirty="0">
              <a:latin typeface="Verdana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506413"/>
            <a:ext cx="100806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 sz="1600" b="1">
                <a:solidFill>
                  <a:srgbClr val="4D4D4D"/>
                </a:solidFill>
                <a:latin typeface="Verdana" pitchFamily="34" charset="0"/>
              </a:rPr>
              <a:t>CASO 1 – INTERRUPÇÃO COM GRANDE IMPACTO NA REDE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1263650" y="1252538"/>
            <a:ext cx="8424863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marL="5715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lvl="2" indent="0" eaLnBrk="1">
              <a:buClr>
                <a:srgbClr val="FF0000"/>
              </a:buClr>
              <a:buFont typeface="Times New Roman" pitchFamily="18" charset="0"/>
              <a:buNone/>
            </a:pPr>
            <a:r>
              <a:rPr lang="pt-BR" sz="2200" b="1" dirty="0"/>
              <a:t>Comunicação </a:t>
            </a:r>
            <a:r>
              <a:rPr lang="pt-BR" sz="2200" b="1" dirty="0" smtClean="0"/>
              <a:t>controlada</a:t>
            </a:r>
            <a:r>
              <a:rPr lang="pt-BR" sz="2200" b="1" dirty="0"/>
              <a:t/>
            </a:r>
            <a:br>
              <a:rPr lang="pt-BR" sz="2200" b="1" dirty="0"/>
            </a:br>
            <a:endParaRPr lang="pt-BR" sz="2200" b="1" dirty="0"/>
          </a:p>
          <a:p>
            <a:pPr marL="360000" lvl="2" indent="-300038" eaLnBrk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pt-BR" dirty="0"/>
              <a:t>Orientação ao público diretamente envolvido através de mensagens de audição pública nos trens e nas </a:t>
            </a:r>
            <a:r>
              <a:rPr lang="pt-BR" dirty="0" smtClean="0"/>
              <a:t>estações e pelos terminais informativos nas estações</a:t>
            </a:r>
          </a:p>
          <a:p>
            <a:pPr marL="360000" lvl="2" indent="-300038" eaLnBrk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pt-BR" dirty="0" smtClean="0"/>
              <a:t>Informações à mídia</a:t>
            </a:r>
          </a:p>
          <a:p>
            <a:pPr marL="360000" lvl="2" indent="-300038" eaLnBrk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pt-BR" dirty="0" smtClean="0"/>
              <a:t>Informações aos agentes do Governo</a:t>
            </a:r>
          </a:p>
          <a:p>
            <a:pPr marL="360000" lvl="2" indent="-300038" eaLnBrk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pt-BR" dirty="0" smtClean="0"/>
              <a:t>Informações </a:t>
            </a:r>
            <a:r>
              <a:rPr lang="pt-BR" dirty="0"/>
              <a:t>à </a:t>
            </a:r>
            <a:r>
              <a:rPr lang="pt-BR" dirty="0" smtClean="0"/>
              <a:t>comunidade</a:t>
            </a:r>
            <a:endParaRPr lang="pt-BR" sz="2000" dirty="0"/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6997848" y="4778342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207" tIns="51588" rIns="99207" bIns="51588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17375E"/>
              </a:buClr>
            </a:pPr>
            <a:r>
              <a:rPr lang="en-GB" sz="1400" b="1">
                <a:solidFill>
                  <a:srgbClr val="17375E"/>
                </a:solidFill>
                <a:ea typeface="Arial Unicode MS" pitchFamily="34" charset="-128"/>
                <a:cs typeface="Arial Unicode MS" pitchFamily="34" charset="-128"/>
              </a:rPr>
              <a:t>Site Metrô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6608910" y="4494179"/>
            <a:ext cx="1365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/>
          <a:p>
            <a:pPr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endParaRPr lang="pt-BR" sz="140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4104208" y="6787646"/>
            <a:ext cx="2466975" cy="304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207" tIns="51588" rIns="99207" bIns="51588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17375E"/>
              </a:buClr>
            </a:pPr>
            <a:r>
              <a:rPr lang="pt-BR" sz="1400" b="1" smtClean="0">
                <a:solidFill>
                  <a:srgbClr val="17375E"/>
                </a:solidFill>
                <a:ea typeface="Arial Unicode MS" pitchFamily="34" charset="-128"/>
                <a:cs typeface="Arial Unicode MS" pitchFamily="34" charset="-128"/>
              </a:rPr>
              <a:t>Central de Informações</a:t>
            </a:r>
            <a:endParaRPr lang="pt-BR" sz="1400" b="1">
              <a:solidFill>
                <a:srgbClr val="17375E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3743648" y="5071062"/>
            <a:ext cx="619125" cy="280988"/>
          </a:xfrm>
          <a:prstGeom prst="rightArrow">
            <a:avLst>
              <a:gd name="adj1" fmla="val 50000"/>
              <a:gd name="adj2" fmla="val 50494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endParaRPr lang="pt-BR" sz="1400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 rot="16200000">
            <a:off x="5030316" y="6320127"/>
            <a:ext cx="566738" cy="361950"/>
          </a:xfrm>
          <a:prstGeom prst="rightArrow">
            <a:avLst>
              <a:gd name="adj1" fmla="val 50000"/>
              <a:gd name="adj2" fmla="val 50026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endParaRPr lang="pt-BR" sz="1400"/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 rot="10800000">
            <a:off x="6199335" y="5065679"/>
            <a:ext cx="679450" cy="282575"/>
          </a:xfrm>
          <a:prstGeom prst="rightArrow">
            <a:avLst>
              <a:gd name="adj1" fmla="val 50000"/>
              <a:gd name="adj2" fmla="val 50138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endParaRPr lang="pt-BR" sz="1400"/>
          </a:p>
        </p:txBody>
      </p:sp>
      <p:pic>
        <p:nvPicPr>
          <p:cNvPr id="1024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898" y="4916207"/>
            <a:ext cx="1014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" r="3778" b="59331"/>
          <a:stretch>
            <a:fillRect/>
          </a:stretch>
        </p:blipFill>
        <p:spPr bwMode="auto">
          <a:xfrm>
            <a:off x="7096273" y="5081554"/>
            <a:ext cx="795337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642" r="3778" b="5933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8" b="11964"/>
          <a:stretch>
            <a:fillRect/>
          </a:stretch>
        </p:blipFill>
        <p:spPr bwMode="auto">
          <a:xfrm>
            <a:off x="4434210" y="4336546"/>
            <a:ext cx="1598613" cy="187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7408" b="1196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59" name="Text Box 3"/>
          <p:cNvSpPr txBox="1">
            <a:spLocks noChangeArrowheads="1"/>
          </p:cNvSpPr>
          <p:nvPr/>
        </p:nvSpPr>
        <p:spPr bwMode="auto">
          <a:xfrm>
            <a:off x="0" y="506413"/>
            <a:ext cx="100806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 sz="1600" b="1">
                <a:solidFill>
                  <a:srgbClr val="4D4D4D"/>
                </a:solidFill>
                <a:latin typeface="Verdana" pitchFamily="34" charset="0"/>
              </a:rPr>
              <a:t>CASO 1 – INTERRUPÇÃO COM GRANDE IMPACTO NA REDE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tângulo de cantos arredondados 44"/>
          <p:cNvSpPr>
            <a:spLocks noChangeArrowheads="1"/>
          </p:cNvSpPr>
          <p:nvPr/>
        </p:nvSpPr>
        <p:spPr bwMode="auto">
          <a:xfrm>
            <a:off x="7234238" y="2228850"/>
            <a:ext cx="2489200" cy="35385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endParaRPr lang="pt-BR"/>
          </a:p>
        </p:txBody>
      </p:sp>
      <p:sp>
        <p:nvSpPr>
          <p:cNvPr id="11267" name="Retângulo de cantos arredondados 37"/>
          <p:cNvSpPr>
            <a:spLocks noChangeArrowheads="1"/>
          </p:cNvSpPr>
          <p:nvPr/>
        </p:nvSpPr>
        <p:spPr bwMode="auto">
          <a:xfrm>
            <a:off x="976313" y="2268538"/>
            <a:ext cx="2544762" cy="28908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endParaRPr lang="pt-BR"/>
          </a:p>
        </p:txBody>
      </p:sp>
      <p:sp>
        <p:nvSpPr>
          <p:cNvPr id="37" name="Elipse 36"/>
          <p:cNvSpPr/>
          <p:nvPr/>
        </p:nvSpPr>
        <p:spPr bwMode="auto">
          <a:xfrm>
            <a:off x="3733800" y="1414463"/>
            <a:ext cx="3021012" cy="1785937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endParaRPr lang="pt-BR"/>
          </a:p>
        </p:txBody>
      </p:sp>
      <p:sp>
        <p:nvSpPr>
          <p:cNvPr id="11269" name="CaixaDeTexto 1"/>
          <p:cNvSpPr txBox="1">
            <a:spLocks noChangeArrowheads="1"/>
          </p:cNvSpPr>
          <p:nvPr/>
        </p:nvSpPr>
        <p:spPr bwMode="auto">
          <a:xfrm>
            <a:off x="1295400" y="900113"/>
            <a:ext cx="85693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>
              <a:spcAft>
                <a:spcPts val="600"/>
              </a:spcAft>
              <a:buClr>
                <a:srgbClr val="FF0000"/>
              </a:buClr>
              <a:buFont typeface="Times New Roman" pitchFamily="18" charset="0"/>
              <a:buNone/>
            </a:pPr>
            <a:r>
              <a:rPr lang="pt-BR" sz="2200" b="1" dirty="0">
                <a:latin typeface="Verdana" pitchFamily="34" charset="0"/>
              </a:rPr>
              <a:t>Comunicação </a:t>
            </a:r>
            <a:r>
              <a:rPr lang="pt-BR" sz="2200" b="1" dirty="0" smtClean="0">
                <a:latin typeface="Verdana" pitchFamily="34" charset="0"/>
              </a:rPr>
              <a:t>não controlada </a:t>
            </a:r>
            <a:endParaRPr lang="pt-BR" sz="2200" dirty="0">
              <a:latin typeface="Verdana" pitchFamily="34" charset="0"/>
            </a:endParaRPr>
          </a:p>
        </p:txBody>
      </p:sp>
      <p:cxnSp>
        <p:nvCxnSpPr>
          <p:cNvPr id="11270" name="Conector de seta reta 18"/>
          <p:cNvCxnSpPr>
            <a:cxnSpLocks noChangeShapeType="1"/>
          </p:cNvCxnSpPr>
          <p:nvPr/>
        </p:nvCxnSpPr>
        <p:spPr bwMode="auto">
          <a:xfrm flipH="1">
            <a:off x="2654300" y="2228850"/>
            <a:ext cx="1316038" cy="77152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1" name="Conector de seta reta 22"/>
          <p:cNvCxnSpPr>
            <a:cxnSpLocks noChangeShapeType="1"/>
          </p:cNvCxnSpPr>
          <p:nvPr/>
        </p:nvCxnSpPr>
        <p:spPr bwMode="auto">
          <a:xfrm>
            <a:off x="3079566" y="4755356"/>
            <a:ext cx="1159059" cy="119618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27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13" y="1636713"/>
            <a:ext cx="650875" cy="126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3" name="CaixaDeTexto 23"/>
          <p:cNvSpPr txBox="1">
            <a:spLocks noChangeArrowheads="1"/>
          </p:cNvSpPr>
          <p:nvPr/>
        </p:nvSpPr>
        <p:spPr bwMode="auto">
          <a:xfrm>
            <a:off x="4705350" y="1905000"/>
            <a:ext cx="1908175" cy="109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endParaRPr lang="pt-BR" sz="1400" dirty="0"/>
          </a:p>
          <a:p>
            <a:pPr hangingPunct="0">
              <a:lnSpc>
                <a:spcPct val="93000"/>
              </a:lnSpc>
              <a:buClr>
                <a:srgbClr val="000000"/>
              </a:buClr>
            </a:pPr>
            <a:r>
              <a:rPr lang="pt-BR" sz="1400" dirty="0" smtClean="0"/>
              <a:t>Ligações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</a:pPr>
            <a:r>
              <a:rPr lang="pt-BR" sz="1400" dirty="0" smtClean="0"/>
              <a:t>Mensagens de texto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 sz="1400" dirty="0" smtClean="0"/>
              <a:t>Fotos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 sz="1400" dirty="0" smtClean="0"/>
              <a:t>Filmes</a:t>
            </a:r>
            <a:endParaRPr lang="pt-BR" sz="1400" dirty="0"/>
          </a:p>
        </p:txBody>
      </p:sp>
      <p:pic>
        <p:nvPicPr>
          <p:cNvPr id="1128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153" y="2716305"/>
            <a:ext cx="701718" cy="96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9" name="Imagem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3150" y="3035165"/>
            <a:ext cx="640752" cy="89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0" name="CaixaDeTexto 30"/>
          <p:cNvSpPr txBox="1">
            <a:spLocks noChangeArrowheads="1"/>
          </p:cNvSpPr>
          <p:nvPr/>
        </p:nvSpPr>
        <p:spPr bwMode="auto">
          <a:xfrm>
            <a:off x="1393526" y="4382521"/>
            <a:ext cx="2127549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 sz="1400" dirty="0"/>
              <a:t>Rádio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 sz="1400" dirty="0"/>
              <a:t>TV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 sz="1400" dirty="0"/>
              <a:t>Imprensa </a:t>
            </a:r>
            <a:r>
              <a:rPr lang="pt-BR" sz="1400" dirty="0" smtClean="0"/>
              <a:t>escrita</a:t>
            </a:r>
            <a:endParaRPr lang="pt-BR" sz="1400" dirty="0"/>
          </a:p>
        </p:txBody>
      </p:sp>
      <p:pic>
        <p:nvPicPr>
          <p:cNvPr id="11291" name="Imagem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871" y="3770313"/>
            <a:ext cx="547695" cy="69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2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025" y="3076218"/>
            <a:ext cx="698850" cy="746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5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8" b="11964"/>
          <a:stretch>
            <a:fillRect/>
          </a:stretch>
        </p:blipFill>
        <p:spPr bwMode="auto">
          <a:xfrm>
            <a:off x="4387850" y="5167313"/>
            <a:ext cx="1809750" cy="218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7408" b="1196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76" y="2503562"/>
            <a:ext cx="660400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7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" t="25020" r="4160" b="21919"/>
          <a:stretch>
            <a:fillRect/>
          </a:stretch>
        </p:blipFill>
        <p:spPr bwMode="auto">
          <a:xfrm>
            <a:off x="8102600" y="2925763"/>
            <a:ext cx="811213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049" t="25020" r="4160" b="2191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1278" name="Conector de seta reta 45"/>
          <p:cNvCxnSpPr>
            <a:cxnSpLocks noChangeShapeType="1"/>
          </p:cNvCxnSpPr>
          <p:nvPr/>
        </p:nvCxnSpPr>
        <p:spPr bwMode="auto">
          <a:xfrm>
            <a:off x="6254750" y="2268538"/>
            <a:ext cx="1290638" cy="99218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279" name="Imagem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63" y="3429000"/>
            <a:ext cx="6604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CaixaDeTexto 50"/>
          <p:cNvSpPr txBox="1">
            <a:spLocks noChangeArrowheads="1"/>
          </p:cNvSpPr>
          <p:nvPr/>
        </p:nvSpPr>
        <p:spPr bwMode="auto">
          <a:xfrm>
            <a:off x="8008938" y="3603625"/>
            <a:ext cx="9540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 sz="1400"/>
              <a:t>Orkut</a:t>
            </a:r>
          </a:p>
        </p:txBody>
      </p:sp>
      <p:cxnSp>
        <p:nvCxnSpPr>
          <p:cNvPr id="11281" name="Conector de seta reta 53"/>
          <p:cNvCxnSpPr>
            <a:cxnSpLocks noChangeShapeType="1"/>
          </p:cNvCxnSpPr>
          <p:nvPr/>
        </p:nvCxnSpPr>
        <p:spPr bwMode="auto">
          <a:xfrm flipH="1">
            <a:off x="6254750" y="4711700"/>
            <a:ext cx="1770063" cy="123983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282" name="Imagem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3933825"/>
            <a:ext cx="1341438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3" name="Text Box 3"/>
          <p:cNvSpPr txBox="1">
            <a:spLocks noChangeArrowheads="1"/>
          </p:cNvSpPr>
          <p:nvPr/>
        </p:nvSpPr>
        <p:spPr bwMode="auto">
          <a:xfrm>
            <a:off x="0" y="506413"/>
            <a:ext cx="100806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 sz="1600" b="1">
                <a:solidFill>
                  <a:srgbClr val="4D4D4D"/>
                </a:solidFill>
                <a:latin typeface="Verdana" pitchFamily="34" charset="0"/>
              </a:rPr>
              <a:t>CASO 1 – INTERRUPÇÃO COM GRANDE IMPACTO NA REDE</a:t>
            </a:r>
          </a:p>
        </p:txBody>
      </p:sp>
      <p:pic>
        <p:nvPicPr>
          <p:cNvPr id="11284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" r="3778" b="59331"/>
          <a:stretch>
            <a:fillRect/>
          </a:stretch>
        </p:blipFill>
        <p:spPr bwMode="auto">
          <a:xfrm>
            <a:off x="4525963" y="3770313"/>
            <a:ext cx="164306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642" r="3778" b="5933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85" name="Seta para a esquerda 59"/>
          <p:cNvSpPr>
            <a:spLocks noChangeArrowheads="1"/>
          </p:cNvSpPr>
          <p:nvPr/>
        </p:nvSpPr>
        <p:spPr bwMode="auto">
          <a:xfrm>
            <a:off x="6397625" y="3822700"/>
            <a:ext cx="714375" cy="379413"/>
          </a:xfrm>
          <a:prstGeom prst="leftArrow">
            <a:avLst>
              <a:gd name="adj1" fmla="val 50000"/>
              <a:gd name="adj2" fmla="val 4993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endParaRPr lang="pt-BR"/>
          </a:p>
        </p:txBody>
      </p:sp>
      <p:sp>
        <p:nvSpPr>
          <p:cNvPr id="11286" name="Seta para a esquerda 65"/>
          <p:cNvSpPr>
            <a:spLocks noChangeArrowheads="1"/>
          </p:cNvSpPr>
          <p:nvPr/>
        </p:nvSpPr>
        <p:spPr bwMode="auto">
          <a:xfrm rot="5400000">
            <a:off x="5039519" y="4498181"/>
            <a:ext cx="719138" cy="377825"/>
          </a:xfrm>
          <a:prstGeom prst="leftArrow">
            <a:avLst>
              <a:gd name="adj1" fmla="val 50000"/>
              <a:gd name="adj2" fmla="val 5006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endParaRPr lang="pt-BR"/>
          </a:p>
        </p:txBody>
      </p:sp>
      <p:sp>
        <p:nvSpPr>
          <p:cNvPr id="11287" name="Seta para a esquerda 66"/>
          <p:cNvSpPr>
            <a:spLocks noChangeArrowheads="1"/>
          </p:cNvSpPr>
          <p:nvPr/>
        </p:nvSpPr>
        <p:spPr bwMode="auto">
          <a:xfrm flipH="1">
            <a:off x="3636963" y="3822700"/>
            <a:ext cx="712787" cy="379413"/>
          </a:xfrm>
          <a:prstGeom prst="leftArrow">
            <a:avLst>
              <a:gd name="adj1" fmla="val 50000"/>
              <a:gd name="adj2" fmla="val 49819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endParaRPr lang="pt-BR"/>
          </a:p>
        </p:txBody>
      </p:sp>
      <p:sp>
        <p:nvSpPr>
          <p:cNvPr id="29" name="CaixaDeTexto 23"/>
          <p:cNvSpPr txBox="1">
            <a:spLocks noChangeArrowheads="1"/>
          </p:cNvSpPr>
          <p:nvPr/>
        </p:nvSpPr>
        <p:spPr bwMode="auto">
          <a:xfrm>
            <a:off x="4320232" y="1214169"/>
            <a:ext cx="1908175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endParaRPr lang="pt-BR" sz="1400" b="1" dirty="0">
              <a:solidFill>
                <a:schemeClr val="accent2"/>
              </a:solidFill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</a:pPr>
            <a:r>
              <a:rPr lang="pt-BR" sz="1400" b="1" dirty="0" smtClean="0">
                <a:solidFill>
                  <a:schemeClr val="accent2"/>
                </a:solidFill>
              </a:rPr>
              <a:t>Usuário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</a:pPr>
            <a:r>
              <a:rPr lang="pt-BR" sz="1400" b="1" dirty="0" smtClean="0">
                <a:solidFill>
                  <a:schemeClr val="accent2"/>
                </a:solidFill>
              </a:rPr>
              <a:t>impactado</a:t>
            </a:r>
            <a:endParaRPr lang="pt-BR" sz="1400" b="1" dirty="0">
              <a:solidFill>
                <a:schemeClr val="accent2"/>
              </a:solidFill>
            </a:endParaRPr>
          </a:p>
        </p:txBody>
      </p:sp>
      <p:sp>
        <p:nvSpPr>
          <p:cNvPr id="30" name="CaixaDeTexto 23"/>
          <p:cNvSpPr txBox="1">
            <a:spLocks noChangeArrowheads="1"/>
          </p:cNvSpPr>
          <p:nvPr/>
        </p:nvSpPr>
        <p:spPr bwMode="auto">
          <a:xfrm>
            <a:off x="1223888" y="2267669"/>
            <a:ext cx="1908175" cy="29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 sz="1400" b="1" dirty="0" smtClean="0">
                <a:solidFill>
                  <a:schemeClr val="accent2"/>
                </a:solidFill>
              </a:rPr>
              <a:t>Mídia</a:t>
            </a:r>
            <a:endParaRPr lang="pt-BR" sz="1400" b="1" dirty="0">
              <a:solidFill>
                <a:schemeClr val="accent2"/>
              </a:solidFill>
            </a:endParaRPr>
          </a:p>
        </p:txBody>
      </p:sp>
      <p:sp>
        <p:nvSpPr>
          <p:cNvPr id="33" name="CaixaDeTexto 23"/>
          <p:cNvSpPr txBox="1">
            <a:spLocks noChangeArrowheads="1"/>
          </p:cNvSpPr>
          <p:nvPr/>
        </p:nvSpPr>
        <p:spPr bwMode="auto">
          <a:xfrm>
            <a:off x="7561411" y="2262992"/>
            <a:ext cx="1908175" cy="29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 sz="1400" b="1" dirty="0" smtClean="0">
                <a:solidFill>
                  <a:schemeClr val="accent2"/>
                </a:solidFill>
              </a:rPr>
              <a:t>Rede social</a:t>
            </a:r>
            <a:endParaRPr lang="pt-BR" sz="1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0" y="506413"/>
            <a:ext cx="100806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pt-BR" sz="1600" b="1">
                <a:solidFill>
                  <a:srgbClr val="4D4D4D"/>
                </a:solidFill>
                <a:latin typeface="Verdana" pitchFamily="34" charset="0"/>
              </a:rPr>
              <a:t>CASO 2 – INTERRUPÇÃO COM PEQUENO IMPACTO NA REDE</a:t>
            </a:r>
          </a:p>
        </p:txBody>
      </p:sp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1368425" y="1979613"/>
            <a:ext cx="734377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hangingPunct="0">
              <a:spcAft>
                <a:spcPts val="600"/>
              </a:spcAft>
              <a:buClr>
                <a:srgbClr val="000000"/>
              </a:buClr>
              <a:buFont typeface="Times New Roman" pitchFamily="18" charset="0"/>
              <a:buNone/>
            </a:pPr>
            <a:r>
              <a:rPr lang="pt-BR" sz="2200" b="1" dirty="0">
                <a:latin typeface="Verdana" pitchFamily="34" charset="0"/>
              </a:rPr>
              <a:t>Evento</a:t>
            </a:r>
          </a:p>
          <a:p>
            <a:pPr marL="263525" indent="-263525" hangingPunct="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pt-BR" dirty="0">
                <a:latin typeface="Verdana" pitchFamily="34" charset="0"/>
              </a:rPr>
              <a:t>falha no sistema de sinalização de portas</a:t>
            </a:r>
          </a:p>
          <a:p>
            <a:pPr hangingPunct="0">
              <a:spcAft>
                <a:spcPts val="600"/>
              </a:spcAft>
              <a:buClr>
                <a:srgbClr val="FF0000"/>
              </a:buClr>
              <a:buFontTx/>
              <a:buChar char="•"/>
            </a:pPr>
            <a:endParaRPr lang="pt-BR" sz="2000" dirty="0">
              <a:latin typeface="Verdana" pitchFamily="34" charset="0"/>
            </a:endParaRPr>
          </a:p>
          <a:p>
            <a:pPr hangingPunct="0">
              <a:spcAft>
                <a:spcPts val="600"/>
              </a:spcAft>
              <a:buClr>
                <a:srgbClr val="FF0000"/>
              </a:buClr>
              <a:buFontTx/>
              <a:buChar char="•"/>
            </a:pPr>
            <a:endParaRPr lang="pt-BR" sz="2000" dirty="0">
              <a:latin typeface="Verdana" pitchFamily="34" charset="0"/>
            </a:endParaRPr>
          </a:p>
          <a:p>
            <a:pPr hangingPunct="0">
              <a:spcAft>
                <a:spcPts val="600"/>
              </a:spcAft>
              <a:buClr>
                <a:srgbClr val="FF0000"/>
              </a:buClr>
              <a:buFont typeface="Times New Roman" pitchFamily="18" charset="0"/>
              <a:buNone/>
            </a:pPr>
            <a:r>
              <a:rPr lang="pt-BR" sz="2200" b="1" dirty="0">
                <a:latin typeface="Verdana" pitchFamily="34" charset="0"/>
              </a:rPr>
              <a:t>Consequências</a:t>
            </a:r>
          </a:p>
          <a:p>
            <a:pPr marL="263525" indent="-263525" hangingPunct="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tabLst>
                <a:tab pos="263525" algn="l"/>
              </a:tabLst>
            </a:pPr>
            <a:r>
              <a:rPr lang="pt-BR" dirty="0">
                <a:latin typeface="Verdana" pitchFamily="34" charset="0"/>
              </a:rPr>
              <a:t>tempo de </a:t>
            </a:r>
            <a:r>
              <a:rPr lang="pt-BR" dirty="0" smtClean="0">
                <a:latin typeface="Verdana" pitchFamily="34" charset="0"/>
              </a:rPr>
              <a:t>paralisação inferior a 3 </a:t>
            </a:r>
            <a:r>
              <a:rPr lang="pt-BR" dirty="0">
                <a:latin typeface="Verdana" pitchFamily="34" charset="0"/>
              </a:rPr>
              <a:t>min</a:t>
            </a:r>
          </a:p>
          <a:p>
            <a:pPr marL="263525" indent="-263525" hangingPunct="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tabLst>
                <a:tab pos="263525" algn="l"/>
              </a:tabLst>
            </a:pPr>
            <a:r>
              <a:rPr lang="pt-BR" dirty="0">
                <a:latin typeface="Verdana" pitchFamily="34" charset="0"/>
              </a:rPr>
              <a:t>maior tempo de espera entre trens</a:t>
            </a:r>
          </a:p>
          <a:p>
            <a:pPr marL="263525" indent="-263525" hangingPunct="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tabLst>
                <a:tab pos="263525" algn="l"/>
              </a:tabLst>
            </a:pPr>
            <a:r>
              <a:rPr lang="pt-BR" dirty="0">
                <a:latin typeface="Verdana" pitchFamily="34" charset="0"/>
              </a:rPr>
              <a:t>viagens canceladas: nenhuma</a:t>
            </a:r>
          </a:p>
          <a:p>
            <a:pPr marL="263525" indent="-263525" hangingPunct="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tabLst>
                <a:tab pos="263525" algn="l"/>
              </a:tabLst>
            </a:pPr>
            <a:r>
              <a:rPr lang="pt-BR" dirty="0">
                <a:latin typeface="Verdana" pitchFamily="34" charset="0"/>
              </a:rPr>
              <a:t>evacuação e isolamento do carro</a:t>
            </a:r>
          </a:p>
          <a:p>
            <a:pPr marL="263525" indent="-263525" hangingPunct="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tabLst>
                <a:tab pos="263525" algn="l"/>
              </a:tabLst>
            </a:pPr>
            <a:r>
              <a:rPr lang="pt-BR" dirty="0">
                <a:latin typeface="Verdana" pitchFamily="34" charset="0"/>
              </a:rPr>
              <a:t>carro isolado vai até a estação terminal sem passageiros</a:t>
            </a:r>
          </a:p>
          <a:p>
            <a:pPr hangingPunct="0">
              <a:spcAft>
                <a:spcPts val="600"/>
              </a:spcAft>
              <a:buClr>
                <a:srgbClr val="FF0000"/>
              </a:buClr>
              <a:buFontTx/>
              <a:buChar char="•"/>
            </a:pPr>
            <a:endParaRPr lang="pt-BR" sz="20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mys.pot">
  <a:themeElements>
    <a:clrScheme name="Alamys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mys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Alamys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mys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mys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mys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mys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mys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mys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Office\Modelos\Apresentações\Alamys.pot</Template>
  <TotalTime>150</TotalTime>
  <Words>1412</Words>
  <Application>Microsoft Office PowerPoint</Application>
  <PresentationFormat>Personalizar</PresentationFormat>
  <Paragraphs>380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Alamys.pot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</dc:creator>
  <cp:lastModifiedBy>Metro</cp:lastModifiedBy>
  <cp:revision>22</cp:revision>
  <cp:lastPrinted>2010-11-24T14:07:16Z</cp:lastPrinted>
  <dcterms:created xsi:type="dcterms:W3CDTF">2010-11-25T02:28:40Z</dcterms:created>
  <dcterms:modified xsi:type="dcterms:W3CDTF">2010-11-26T12:24:41Z</dcterms:modified>
</cp:coreProperties>
</file>