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 id="2147483649" r:id="rId3"/>
  </p:sldMasterIdLst>
  <p:notesMasterIdLst>
    <p:notesMasterId r:id="rId26"/>
  </p:notesMasterIdLst>
  <p:handoutMasterIdLst>
    <p:handoutMasterId r:id="rId27"/>
  </p:handoutMasterIdLst>
  <p:sldIdLst>
    <p:sldId id="519" r:id="rId4"/>
    <p:sldId id="520" r:id="rId5"/>
    <p:sldId id="406" r:id="rId6"/>
    <p:sldId id="408" r:id="rId7"/>
    <p:sldId id="409" r:id="rId8"/>
    <p:sldId id="504" r:id="rId9"/>
    <p:sldId id="496" r:id="rId10"/>
    <p:sldId id="499" r:id="rId11"/>
    <p:sldId id="500" r:id="rId12"/>
    <p:sldId id="487" r:id="rId13"/>
    <p:sldId id="503" r:id="rId14"/>
    <p:sldId id="488" r:id="rId15"/>
    <p:sldId id="505" r:id="rId16"/>
    <p:sldId id="507" r:id="rId17"/>
    <p:sldId id="513" r:id="rId18"/>
    <p:sldId id="514" r:id="rId19"/>
    <p:sldId id="510" r:id="rId20"/>
    <p:sldId id="515" r:id="rId21"/>
    <p:sldId id="516" r:id="rId22"/>
    <p:sldId id="517" r:id="rId23"/>
    <p:sldId id="518" r:id="rId24"/>
    <p:sldId id="477" r:id="rId25"/>
  </p:sldIdLst>
  <p:sldSz cx="9906000" cy="6858000" type="A4"/>
  <p:notesSz cx="6794500" cy="9931400"/>
  <p:defaultTex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9933"/>
    <a:srgbClr val="FFCC00"/>
    <a:srgbClr val="FFCC99"/>
    <a:srgbClr val="FFCCCC"/>
    <a:srgbClr val="333399"/>
    <a:srgbClr val="669900"/>
    <a:srgbClr val="33CC33"/>
    <a:srgbClr val="FF3300"/>
  </p:clrMru>
</p:presentationPr>
</file>

<file path=ppt/tableStyles.xml><?xml version="1.0" encoding="utf-8"?>
<a:tblStyleLst xmlns:a="http://schemas.openxmlformats.org/drawingml/2006/main" def="{5C22544A-7EE6-4342-B048-85BDC9FD1C3A}">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682" autoAdjust="0"/>
    <p:restoredTop sz="94640" autoAdjust="0"/>
  </p:normalViewPr>
  <p:slideViewPr>
    <p:cSldViewPr>
      <p:cViewPr varScale="1">
        <p:scale>
          <a:sx n="70" d="100"/>
          <a:sy n="70" d="100"/>
        </p:scale>
        <p:origin x="-744" y="-108"/>
      </p:cViewPr>
      <p:guideLst>
        <p:guide orient="horz" pos="2160"/>
        <p:guide pos="30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1842" y="-108"/>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l" eaLnBrk="0" hangingPunct="0">
              <a:defRPr sz="1200" u="none"/>
            </a:lvl1pPr>
          </a:lstStyle>
          <a:p>
            <a:pPr>
              <a:defRPr/>
            </a:pPr>
            <a:endParaRPr lang="es-ES_tradnl"/>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r" eaLnBrk="0" hangingPunct="0">
              <a:defRPr sz="1200" u="none"/>
            </a:lvl1pPr>
          </a:lstStyle>
          <a:p>
            <a:pPr>
              <a:defRPr/>
            </a:pPr>
            <a:endParaRPr lang="es-ES_tradnl"/>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lgn="l" eaLnBrk="0" hangingPunct="0">
              <a:defRPr sz="1200" u="none"/>
            </a:lvl1pPr>
          </a:lstStyle>
          <a:p>
            <a:pPr>
              <a:defRPr/>
            </a:pPr>
            <a:endParaRPr lang="es-ES_tradnl"/>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lgn="r" eaLnBrk="0" hangingPunct="0">
              <a:defRPr sz="1200" u="none"/>
            </a:lvl1pPr>
          </a:lstStyle>
          <a:p>
            <a:pPr>
              <a:defRPr/>
            </a:pPr>
            <a:fld id="{46385C6A-47FF-44E4-B96B-B5D8BAE0961B}"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l" eaLnBrk="0" hangingPunct="0">
              <a:defRPr sz="1200" u="none"/>
            </a:lvl1pPr>
          </a:lstStyle>
          <a:p>
            <a:pPr>
              <a:defRPr/>
            </a:pPr>
            <a:endParaRPr lang="en-US"/>
          </a:p>
        </p:txBody>
      </p:sp>
      <p:sp>
        <p:nvSpPr>
          <p:cNvPr id="60419"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r" eaLnBrk="0" hangingPunct="0">
              <a:defRPr sz="1200" u="none"/>
            </a:lvl1pPr>
          </a:lstStyle>
          <a:p>
            <a:pPr>
              <a:defRPr/>
            </a:pPr>
            <a:endParaRPr lang="en-US"/>
          </a:p>
        </p:txBody>
      </p:sp>
      <p:sp>
        <p:nvSpPr>
          <p:cNvPr id="39940" name="Rectangle 4"/>
          <p:cNvSpPr>
            <a:spLocks noGrp="1" noRot="1" noChangeAspect="1" noChangeArrowheads="1" noTextEdit="1"/>
          </p:cNvSpPr>
          <p:nvPr>
            <p:ph type="sldImg" idx="2"/>
          </p:nvPr>
        </p:nvSpPr>
        <p:spPr bwMode="auto">
          <a:xfrm>
            <a:off x="712788" y="746125"/>
            <a:ext cx="5376862" cy="3722688"/>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908050" y="4719638"/>
            <a:ext cx="4978400" cy="4468812"/>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60422"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lgn="l" eaLnBrk="0" hangingPunct="0">
              <a:defRPr sz="1200" u="none"/>
            </a:lvl1pPr>
          </a:lstStyle>
          <a:p>
            <a:pPr>
              <a:defRPr/>
            </a:pPr>
            <a:endParaRPr lang="en-US"/>
          </a:p>
        </p:txBody>
      </p:sp>
      <p:sp>
        <p:nvSpPr>
          <p:cNvPr id="60423"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21" tIns="45711" rIns="91421" bIns="45711" numCol="1" anchor="b" anchorCtr="0" compatLnSpc="1">
            <a:prstTxWarp prst="textNoShape">
              <a:avLst/>
            </a:prstTxWarp>
          </a:bodyPr>
          <a:lstStyle>
            <a:lvl1pPr algn="r" eaLnBrk="0" hangingPunct="0">
              <a:defRPr sz="1200" u="none"/>
            </a:lvl1pPr>
          </a:lstStyle>
          <a:p>
            <a:pPr>
              <a:defRPr/>
            </a:pPr>
            <a:fld id="{77051883-0D53-4E4C-9AEE-D6A9F9B7D2AF}"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a:p>
        </p:txBody>
      </p:sp>
      <p:sp>
        <p:nvSpPr>
          <p:cNvPr id="4" name="Slide Number Placeholder 3"/>
          <p:cNvSpPr>
            <a:spLocks noGrp="1"/>
          </p:cNvSpPr>
          <p:nvPr>
            <p:ph type="sldNum" sz="quarter" idx="10"/>
          </p:nvPr>
        </p:nvSpPr>
        <p:spPr/>
        <p:txBody>
          <a:bodyPr/>
          <a:lstStyle/>
          <a:p>
            <a:pPr>
              <a:defRPr/>
            </a:pPr>
            <a:fld id="{77051883-0D53-4E4C-9AEE-D6A9F9B7D2A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709613" y="744538"/>
            <a:ext cx="5376862" cy="3722687"/>
          </a:xfrm>
          <a:ln/>
        </p:spPr>
      </p:sp>
      <p:sp>
        <p:nvSpPr>
          <p:cNvPr id="107523" name="Rectangle 3"/>
          <p:cNvSpPr>
            <a:spLocks noGrp="1" noChangeArrowheads="1"/>
          </p:cNvSpPr>
          <p:nvPr>
            <p:ph type="body" idx="1"/>
          </p:nvPr>
        </p:nvSpPr>
        <p:spPr>
          <a:xfrm>
            <a:off x="679450" y="4716463"/>
            <a:ext cx="5435600" cy="4470400"/>
          </a:xfrm>
          <a:noFill/>
          <a:ln/>
        </p:spPr>
        <p:txBody>
          <a:bodyP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709613" y="744538"/>
            <a:ext cx="5376862" cy="3722687"/>
          </a:xfrm>
          <a:ln/>
        </p:spPr>
      </p:sp>
      <p:sp>
        <p:nvSpPr>
          <p:cNvPr id="109571" name="Rectangle 3"/>
          <p:cNvSpPr>
            <a:spLocks noGrp="1" noChangeArrowheads="1"/>
          </p:cNvSpPr>
          <p:nvPr>
            <p:ph type="body" idx="1"/>
          </p:nvPr>
        </p:nvSpPr>
        <p:spPr>
          <a:xfrm>
            <a:off x="679450" y="4716463"/>
            <a:ext cx="5435600" cy="4470400"/>
          </a:xfrm>
          <a:noFill/>
          <a:ln/>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663A310-F2C4-4B95-B01B-81C1818236DB}" type="datetimeFigureOut">
              <a:rPr lang="es-ES"/>
              <a:pPr>
                <a:defRPr/>
              </a:pPr>
              <a:t>26/11/2010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E2569AC-72D2-4BCB-9EE4-87211137007B}"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0F747CB-610A-4449-B2A9-F53BF83A4209}" type="datetimeFigureOut">
              <a:rPr lang="es-ES"/>
              <a:pPr>
                <a:defRPr/>
              </a:pPr>
              <a:t>26/11/2010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3B2FB30-C045-4E85-BC7F-9C6B29CBFF8D}"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1F8B2DB-0F7F-4812-A7A0-E029F2034ADA}" type="datetimeFigureOut">
              <a:rPr lang="es-ES"/>
              <a:pPr>
                <a:defRPr/>
              </a:pPr>
              <a:t>26/11/2010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C22C756-2E99-487A-A5A5-DDFB89696E27}"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FD926E3-8456-4D39-AA9E-669C5BFB622D}" type="datetimeFigureOut">
              <a:rPr lang="es-ES"/>
              <a:pPr>
                <a:defRPr/>
              </a:pPr>
              <a:t>26/11/2010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19ECB5D-9F49-4002-A185-A7C8D998AA3C}"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A6DEE62-6521-4B55-B66D-7B7F3C6E28EE}" type="datetimeFigureOut">
              <a:rPr lang="es-ES"/>
              <a:pPr>
                <a:defRPr/>
              </a:pPr>
              <a:t>26/11/2010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7CD6946-E2A4-4B32-B0B3-58C831555C0C}"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B7A1734-514B-421E-A9D5-F212145DC4A0}" type="datetimeFigureOut">
              <a:rPr lang="es-ES"/>
              <a:pPr>
                <a:defRPr/>
              </a:pPr>
              <a:t>26/11/2010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EBA78EC-534F-4B97-8977-0B96F9DF540F}"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82F07D8-153C-4CC3-B908-F5C5337DFFD3}" type="datetimeFigureOut">
              <a:rPr lang="es-ES"/>
              <a:pPr>
                <a:defRPr/>
              </a:pPr>
              <a:t>26/11/2010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0C2134C-020D-48CE-A68E-4D057E15AFB7}"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7FAF721-8779-47CD-AD4C-D6828B3B59A0}" type="datetimeFigureOut">
              <a:rPr lang="es-ES"/>
              <a:pPr>
                <a:defRPr/>
              </a:pPr>
              <a:t>26/11/2010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E13EF8-7D6D-4960-9CD4-F1B34EED008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1 Imagen" descr="template subte metrovias.jpg"/>
          <p:cNvPicPr>
            <a:picLocks noChangeAspect="1"/>
          </p:cNvPicPr>
          <p:nvPr userDrawn="1"/>
        </p:nvPicPr>
        <p:blipFill>
          <a:blip r:embed="rId2" cstate="print"/>
          <a:srcRect/>
          <a:stretch>
            <a:fillRect/>
          </a:stretch>
        </p:blipFill>
        <p:spPr bwMode="auto">
          <a:xfrm>
            <a:off x="0" y="0"/>
            <a:ext cx="9953625" cy="6858000"/>
          </a:xfrm>
          <a:prstGeom prst="rect">
            <a:avLst/>
          </a:prstGeom>
          <a:noFill/>
          <a:ln w="9525">
            <a:noFill/>
            <a:miter lim="800000"/>
            <a:headEnd/>
            <a:tailEnd/>
          </a:ln>
        </p:spPr>
      </p:pic>
      <p:sp>
        <p:nvSpPr>
          <p:cNvPr id="2" name="1 Título"/>
          <p:cNvSpPr>
            <a:spLocks noGrp="1"/>
          </p:cNvSpPr>
          <p:nvPr>
            <p:ph type="title"/>
          </p:nvPr>
        </p:nvSpPr>
        <p:spPr>
          <a:xfrm>
            <a:off x="452406" y="274638"/>
            <a:ext cx="8915400" cy="511156"/>
          </a:xfrm>
          <a:prstGeom prst="rect">
            <a:avLst/>
          </a:prstGeom>
        </p:spPr>
        <p:txBody>
          <a:bodyPr/>
          <a:lstStyle>
            <a:lvl1pPr>
              <a:defRPr sz="1800" b="1">
                <a:solidFill>
                  <a:schemeClr val="bg1"/>
                </a:solidFill>
                <a:latin typeface="Arial" pitchFamily="34" charset="0"/>
                <a:cs typeface="Arial"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95300" y="1285860"/>
            <a:ext cx="8915400" cy="4840303"/>
          </a:xfrm>
          <a:prstGeom prst="rect">
            <a:avLst/>
          </a:prstGeom>
        </p:spPr>
        <p:txBody>
          <a:bodyPr/>
          <a:lstStyle>
            <a:lvl1pPr>
              <a:buClr>
                <a:srgbClr val="FF9933"/>
              </a:buClr>
              <a:buSzPct val="120000"/>
              <a:buFont typeface="Arial" pitchFamily="34" charset="0"/>
              <a:buChar char="•"/>
              <a:defRPr sz="2100" b="1">
                <a:latin typeface="Arial" pitchFamily="34" charset="0"/>
                <a:cs typeface="Arial" pitchFamily="34" charset="0"/>
              </a:defRPr>
            </a:lvl1pPr>
            <a:lvl2pPr>
              <a:buClr>
                <a:srgbClr val="FF9933"/>
              </a:buClr>
              <a:buFont typeface="Wingdings" pitchFamily="2" charset="2"/>
              <a:buChar char="§"/>
              <a:defRPr sz="1900" i="0">
                <a:latin typeface="Arial" pitchFamily="34" charset="0"/>
                <a:cs typeface="Arial" pitchFamily="34" charset="0"/>
              </a:defRPr>
            </a:lvl2pPr>
            <a:lvl3pPr>
              <a:buClr>
                <a:srgbClr val="C00000"/>
              </a:buClr>
              <a:buFont typeface="Wingdings" pitchFamily="2" charset="2"/>
              <a:buChar char="ü"/>
              <a:defRPr sz="1700" i="1">
                <a:latin typeface="Arial" pitchFamily="34" charset="0"/>
                <a:cs typeface="Arial" pitchFamily="34" charset="0"/>
              </a:defRPr>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transition spd="slow">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1752B4-2A52-4C63-A526-A1C612CCA6E2}" type="datetimeFigureOut">
              <a:rPr lang="es-ES"/>
              <a:pPr>
                <a:defRPr/>
              </a:pPr>
              <a:t>26/11/2010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CCFFAD2-8B49-48FD-A587-27B89934367B}"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2FF00B8-3157-49A7-916A-16F3C7B781A5}" type="datetimeFigureOut">
              <a:rPr lang="es-ES"/>
              <a:pPr>
                <a:defRPr/>
              </a:pPr>
              <a:t>26/11/2010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39C387-2AB1-4FBE-BB5F-0ADD15269642}"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8"/>
            <a:ext cx="65341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A13E084-C163-4BA8-8D66-91ABB6FD3EA1}" type="datetimeFigureOut">
              <a:rPr lang="es-ES"/>
              <a:pPr>
                <a:defRPr/>
              </a:pPr>
              <a:t>26/11/2010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F3EB225-B080-41E0-8DFA-1F15A4D55A36}"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0D0CEB7-F3F9-42CA-A03D-CEE08EEF2740}" type="datetimeFigureOut">
              <a:rPr lang="es-ES"/>
              <a:pPr>
                <a:defRPr/>
              </a:pPr>
              <a:t>26/11/2010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BB1730C-3B5C-4B26-9E71-549DD2F7D3ED}"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CAA89F84-F872-4C6E-BAD4-EEA30631CB35}" type="datetimeFigureOut">
              <a:rPr lang="es-ES"/>
              <a:pPr>
                <a:defRPr/>
              </a:pPr>
              <a:t>26/11/2010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398754D-62A2-4C69-A10E-19F9D65B321D}"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Tree>
  </p:cSld>
  <p:clrMapOvr>
    <a:masterClrMapping/>
  </p:clrMapOvr>
  <p:transition spd="slow">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spd="slow">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slow">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919163" y="1524000"/>
            <a:ext cx="4244975"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316538" y="1524000"/>
            <a:ext cx="4246562"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spd="slow">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slow">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Tree>
  </p:cSld>
  <p:clrMapOvr>
    <a:masterClrMapping/>
  </p:clrMapOvr>
  <p:transition spd="slow">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slow">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pull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spd="slow">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02513" y="-26988"/>
            <a:ext cx="2160587" cy="6335713"/>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919163" y="-26988"/>
            <a:ext cx="6330950" cy="63357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ES"/>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userDrawn="1"/>
        </p:nvSpPr>
        <p:spPr bwMode="auto">
          <a:xfrm>
            <a:off x="0" y="6400800"/>
            <a:ext cx="9906000" cy="457200"/>
          </a:xfrm>
          <a:prstGeom prst="rect">
            <a:avLst/>
          </a:prstGeom>
          <a:solidFill>
            <a:srgbClr val="FF9900"/>
          </a:solidFill>
          <a:ln w="9525">
            <a:noFill/>
            <a:miter lim="800000"/>
            <a:headEnd/>
            <a:tailEnd/>
          </a:ln>
          <a:effectLst/>
        </p:spPr>
        <p:txBody>
          <a:bodyPr wrap="none" anchor="ctr"/>
          <a:lstStyle/>
          <a:p>
            <a:pPr algn="r" eaLnBrk="0" hangingPunct="0">
              <a:defRPr/>
            </a:pPr>
            <a:endParaRPr lang="es-ES"/>
          </a:p>
        </p:txBody>
      </p:sp>
      <p:pic>
        <p:nvPicPr>
          <p:cNvPr id="46083" name="Picture 15"/>
          <p:cNvPicPr>
            <a:picLocks noChangeAspect="1" noChangeArrowheads="1"/>
          </p:cNvPicPr>
          <p:nvPr userDrawn="1"/>
        </p:nvPicPr>
        <p:blipFill>
          <a:blip r:embed="rId13" cstate="print"/>
          <a:srcRect/>
          <a:stretch>
            <a:fillRect/>
          </a:stretch>
        </p:blipFill>
        <p:spPr bwMode="auto">
          <a:xfrm>
            <a:off x="6324600" y="6211888"/>
            <a:ext cx="2679700" cy="339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708"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ransition spd="slow">
    <p:pull dir="r"/>
  </p:transition>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Black" pitchFamily="34" charset="0"/>
        </a:defRPr>
      </a:lvl2pPr>
      <a:lvl3pPr algn="l" rtl="0" eaLnBrk="0" fontAlgn="base" hangingPunct="0">
        <a:spcBef>
          <a:spcPct val="0"/>
        </a:spcBef>
        <a:spcAft>
          <a:spcPct val="0"/>
        </a:spcAft>
        <a:defRPr sz="3000">
          <a:solidFill>
            <a:schemeClr val="tx2"/>
          </a:solidFill>
          <a:latin typeface="Arial Black" pitchFamily="34" charset="0"/>
        </a:defRPr>
      </a:lvl3pPr>
      <a:lvl4pPr algn="l" rtl="0" eaLnBrk="0" fontAlgn="base" hangingPunct="0">
        <a:spcBef>
          <a:spcPct val="0"/>
        </a:spcBef>
        <a:spcAft>
          <a:spcPct val="0"/>
        </a:spcAft>
        <a:defRPr sz="3000">
          <a:solidFill>
            <a:schemeClr val="tx2"/>
          </a:solidFill>
          <a:latin typeface="Arial Black" pitchFamily="34" charset="0"/>
        </a:defRPr>
      </a:lvl4pPr>
      <a:lvl5pPr algn="l" rtl="0" eaLnBrk="0" fontAlgn="base" hangingPunct="0">
        <a:spcBef>
          <a:spcPct val="0"/>
        </a:spcBef>
        <a:spcAft>
          <a:spcPct val="0"/>
        </a:spcAft>
        <a:defRPr sz="3000">
          <a:solidFill>
            <a:schemeClr val="tx2"/>
          </a:solidFill>
          <a:latin typeface="Arial Black" pitchFamily="34" charset="0"/>
        </a:defRPr>
      </a:lvl5pPr>
      <a:lvl6pPr marL="457200" algn="l" rtl="0" eaLnBrk="0" fontAlgn="base" hangingPunct="0">
        <a:spcBef>
          <a:spcPct val="0"/>
        </a:spcBef>
        <a:spcAft>
          <a:spcPct val="0"/>
        </a:spcAft>
        <a:defRPr sz="3000">
          <a:solidFill>
            <a:schemeClr val="tx2"/>
          </a:solidFill>
          <a:latin typeface="Arial Black" pitchFamily="34" charset="0"/>
        </a:defRPr>
      </a:lvl6pPr>
      <a:lvl7pPr marL="914400" algn="l" rtl="0" eaLnBrk="0" fontAlgn="base" hangingPunct="0">
        <a:spcBef>
          <a:spcPct val="0"/>
        </a:spcBef>
        <a:spcAft>
          <a:spcPct val="0"/>
        </a:spcAft>
        <a:defRPr sz="3000">
          <a:solidFill>
            <a:schemeClr val="tx2"/>
          </a:solidFill>
          <a:latin typeface="Arial Black" pitchFamily="34" charset="0"/>
        </a:defRPr>
      </a:lvl7pPr>
      <a:lvl8pPr marL="1371600" algn="l" rtl="0" eaLnBrk="0" fontAlgn="base" hangingPunct="0">
        <a:spcBef>
          <a:spcPct val="0"/>
        </a:spcBef>
        <a:spcAft>
          <a:spcPct val="0"/>
        </a:spcAft>
        <a:defRPr sz="3000">
          <a:solidFill>
            <a:schemeClr val="tx2"/>
          </a:solidFill>
          <a:latin typeface="Arial Black" pitchFamily="34" charset="0"/>
        </a:defRPr>
      </a:lvl8pPr>
      <a:lvl9pPr marL="1828800" algn="l" rtl="0" eaLnBrk="0" fontAlgn="base" hangingPunct="0">
        <a:spcBef>
          <a:spcPct val="0"/>
        </a:spcBef>
        <a:spcAft>
          <a:spcPct val="0"/>
        </a:spcAft>
        <a:defRPr sz="3000">
          <a:solidFill>
            <a:schemeClr val="tx2"/>
          </a:solidFill>
          <a:latin typeface="Arial Black" pitchFamily="34" charset="0"/>
        </a:defRPr>
      </a:lvl9pPr>
    </p:titleStyle>
    <p:bodyStyle>
      <a:lvl1pPr marL="342900" indent="-342900" algn="l" rtl="0" eaLnBrk="0" fontAlgn="base" hangingPunct="0">
        <a:spcBef>
          <a:spcPct val="40000"/>
        </a:spcBef>
        <a:spcAft>
          <a:spcPct val="0"/>
        </a:spcAft>
        <a:buClr>
          <a:srgbClr val="FFCC00"/>
        </a:buClr>
        <a:buSzPct val="75000"/>
        <a:buFont typeface="Monotype Sorts"/>
        <a:buChar char="l"/>
        <a:defRPr sz="2300">
          <a:solidFill>
            <a:schemeClr val="tx1"/>
          </a:solidFill>
          <a:latin typeface="+mn-lt"/>
          <a:ea typeface="+mn-ea"/>
          <a:cs typeface="+mn-cs"/>
        </a:defRPr>
      </a:lvl1pPr>
      <a:lvl2pPr marL="742950" indent="-285750" algn="l" rtl="0" eaLnBrk="0" fontAlgn="base" hangingPunct="0">
        <a:spcBef>
          <a:spcPct val="40000"/>
        </a:spcBef>
        <a:spcAft>
          <a:spcPct val="0"/>
        </a:spcAft>
        <a:buClr>
          <a:srgbClr val="CC3300"/>
        </a:buClr>
        <a:buFont typeface="Monotype Sorts"/>
        <a:buChar char="ü"/>
        <a:defRPr sz="2000" i="1">
          <a:solidFill>
            <a:schemeClr val="tx1"/>
          </a:solidFill>
          <a:latin typeface="+mn-lt"/>
        </a:defRPr>
      </a:lvl2pPr>
      <a:lvl3pPr marL="1143000" indent="-228600" algn="l" rtl="0" eaLnBrk="0" fontAlgn="base" hangingPunct="0">
        <a:spcBef>
          <a:spcPct val="40000"/>
        </a:spcBef>
        <a:spcAft>
          <a:spcPct val="0"/>
        </a:spcAft>
        <a:buChar char="•"/>
        <a:defRPr sz="2000">
          <a:solidFill>
            <a:schemeClr val="tx1"/>
          </a:solidFill>
          <a:latin typeface="+mn-lt"/>
        </a:defRPr>
      </a:lvl3pPr>
      <a:lvl4pPr marL="1600200" indent="-228600" algn="l" rtl="0" eaLnBrk="0" fontAlgn="base" hangingPunct="0">
        <a:spcBef>
          <a:spcPct val="4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4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4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4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4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40000"/>
        </a:spcBef>
        <a:spcAft>
          <a:spcPct val="0"/>
        </a:spcAft>
        <a:buChar char="»"/>
        <a:defRPr sz="2000">
          <a:solidFill>
            <a:schemeClr val="tx1"/>
          </a:solidFill>
          <a:latin typeface="Times New Roman" pitchFamily="18"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2 Marcador de texto"/>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3624AE-6F76-465A-A932-BF63E63131E1}" type="datetimeFigureOut">
              <a:rPr lang="es-ES"/>
              <a:pPr>
                <a:defRPr/>
              </a:pPr>
              <a:t>26/11/2010</a:t>
            </a:fld>
            <a:endParaRPr lang="es-ES"/>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54E713-40C2-4409-AA0F-5E52C2BC751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 id="214748368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453188"/>
            <a:ext cx="9906000" cy="404812"/>
          </a:xfrm>
          <a:prstGeom prst="rect">
            <a:avLst/>
          </a:prstGeom>
          <a:solidFill>
            <a:srgbClr val="DDDDDD"/>
          </a:solidFill>
          <a:ln w="9525">
            <a:solidFill>
              <a:srgbClr val="DDDDDD"/>
            </a:solidFill>
            <a:miter lim="800000"/>
            <a:headEnd/>
            <a:tailEnd/>
          </a:ln>
          <a:effectLst/>
        </p:spPr>
        <p:txBody>
          <a:bodyPr wrap="none" anchor="ctr"/>
          <a:lstStyle/>
          <a:p>
            <a:pPr>
              <a:defRPr/>
            </a:pPr>
            <a:endParaRPr lang="en-US" sz="1400" u="none">
              <a:latin typeface="Arial" charset="0"/>
              <a:cs typeface="Arial" charset="0"/>
            </a:endParaRPr>
          </a:p>
        </p:txBody>
      </p:sp>
      <p:sp>
        <p:nvSpPr>
          <p:cNvPr id="5" name="Rectangle 5"/>
          <p:cNvSpPr>
            <a:spLocks noChangeArrowheads="1"/>
          </p:cNvSpPr>
          <p:nvPr userDrawn="1"/>
        </p:nvSpPr>
        <p:spPr bwMode="auto">
          <a:xfrm>
            <a:off x="0" y="0"/>
            <a:ext cx="660400" cy="6858000"/>
          </a:xfrm>
          <a:prstGeom prst="rect">
            <a:avLst/>
          </a:prstGeom>
          <a:solidFill>
            <a:srgbClr val="FF3300"/>
          </a:solidFill>
          <a:ln w="9525">
            <a:solidFill>
              <a:srgbClr val="FF3300"/>
            </a:solidFill>
            <a:miter lim="800000"/>
            <a:headEnd/>
            <a:tailEnd/>
          </a:ln>
          <a:effectLst/>
        </p:spPr>
        <p:txBody>
          <a:bodyPr wrap="none" anchor="ctr"/>
          <a:lstStyle/>
          <a:p>
            <a:pPr>
              <a:defRPr/>
            </a:pPr>
            <a:endParaRPr lang="en-US" sz="1400" u="none">
              <a:latin typeface="Arial" charset="0"/>
              <a:cs typeface="Arial" charset="0"/>
            </a:endParaRPr>
          </a:p>
        </p:txBody>
      </p:sp>
      <p:sp>
        <p:nvSpPr>
          <p:cNvPr id="6" name="Rectangle 6"/>
          <p:cNvSpPr>
            <a:spLocks noChangeArrowheads="1"/>
          </p:cNvSpPr>
          <p:nvPr userDrawn="1"/>
        </p:nvSpPr>
        <p:spPr bwMode="auto">
          <a:xfrm rot="16200000">
            <a:off x="-3122612" y="3257550"/>
            <a:ext cx="7010400" cy="495300"/>
          </a:xfrm>
          <a:prstGeom prst="rect">
            <a:avLst/>
          </a:prstGeom>
          <a:noFill/>
          <a:ln w="9525">
            <a:noFill/>
            <a:miter lim="800000"/>
            <a:headEnd/>
            <a:tailEnd/>
          </a:ln>
          <a:effectLst/>
        </p:spPr>
        <p:txBody>
          <a:bodyPr/>
          <a:lstStyle/>
          <a:p>
            <a:pPr algn="ctr">
              <a:spcBef>
                <a:spcPct val="20000"/>
              </a:spcBef>
              <a:buClr>
                <a:srgbClr val="FF3300"/>
              </a:buClr>
              <a:buSzPct val="110000"/>
              <a:buFont typeface="Wingdings" pitchFamily="2" charset="2"/>
              <a:buNone/>
              <a:defRPr/>
            </a:pPr>
            <a:r>
              <a:rPr lang="es-AR" sz="1700" u="none">
                <a:solidFill>
                  <a:schemeClr val="bg1"/>
                </a:solidFill>
                <a:latin typeface="Arial Black" pitchFamily="34" charset="0"/>
                <a:ea typeface="ヒラギノ角ゴ Pro W3" pitchFamily="80" charset="-128"/>
                <a:cs typeface="Arial" charset="0"/>
              </a:rPr>
              <a:t>14º REUNIÓN DE COMITÉS TÉCNICOS DE ALAMYS</a:t>
            </a:r>
            <a:endParaRPr lang="es-ES" sz="1500" i="1" u="none">
              <a:solidFill>
                <a:schemeClr val="bg1"/>
              </a:solidFill>
              <a:latin typeface="Arial Black" pitchFamily="34" charset="0"/>
              <a:ea typeface="ヒラギノ角ゴ Pro W3" pitchFamily="80" charset="-128"/>
              <a:cs typeface="Arial" charset="0"/>
            </a:endParaRPr>
          </a:p>
        </p:txBody>
      </p:sp>
      <p:pic>
        <p:nvPicPr>
          <p:cNvPr id="27653" name="Picture 7" descr="logo mtv"/>
          <p:cNvPicPr>
            <a:picLocks noChangeAspect="1" noChangeArrowheads="1"/>
          </p:cNvPicPr>
          <p:nvPr userDrawn="1"/>
        </p:nvPicPr>
        <p:blipFill>
          <a:blip r:embed="rId13" cstate="print"/>
          <a:srcRect/>
          <a:stretch>
            <a:fillRect/>
          </a:stretch>
        </p:blipFill>
        <p:spPr bwMode="auto">
          <a:xfrm>
            <a:off x="7143750" y="6548438"/>
            <a:ext cx="2706688" cy="265112"/>
          </a:xfrm>
          <a:prstGeom prst="rect">
            <a:avLst/>
          </a:prstGeom>
          <a:noFill/>
          <a:ln w="9525">
            <a:noFill/>
            <a:miter lim="800000"/>
            <a:headEnd/>
            <a:tailEnd/>
          </a:ln>
        </p:spPr>
      </p:pic>
      <p:sp>
        <p:nvSpPr>
          <p:cNvPr id="8" name="Line 8"/>
          <p:cNvSpPr>
            <a:spLocks noChangeShapeType="1"/>
          </p:cNvSpPr>
          <p:nvPr userDrawn="1"/>
        </p:nvSpPr>
        <p:spPr bwMode="auto">
          <a:xfrm>
            <a:off x="774700" y="1125538"/>
            <a:ext cx="8859838" cy="0"/>
          </a:xfrm>
          <a:prstGeom prst="line">
            <a:avLst/>
          </a:prstGeom>
          <a:noFill/>
          <a:ln w="38100">
            <a:solidFill>
              <a:srgbClr val="969696"/>
            </a:solidFill>
            <a:round/>
            <a:headEnd/>
            <a:tailEnd/>
          </a:ln>
          <a:effectLst/>
        </p:spPr>
        <p:txBody>
          <a:bodyPr/>
          <a:lstStyle/>
          <a:p>
            <a:pPr>
              <a:defRPr/>
            </a:pPr>
            <a:endParaRPr lang="en-US" sz="1400" u="none">
              <a:latin typeface="Arial" charset="0"/>
              <a:cs typeface="Arial" charset="0"/>
            </a:endParaRPr>
          </a:p>
        </p:txBody>
      </p:sp>
      <p:pic>
        <p:nvPicPr>
          <p:cNvPr id="27655" name="Picture 9"/>
          <p:cNvPicPr>
            <a:picLocks noChangeAspect="1" noChangeArrowheads="1"/>
          </p:cNvPicPr>
          <p:nvPr userDrawn="1"/>
        </p:nvPicPr>
        <p:blipFill>
          <a:blip r:embed="rId14" cstate="print"/>
          <a:srcRect/>
          <a:stretch>
            <a:fillRect/>
          </a:stretch>
        </p:blipFill>
        <p:spPr bwMode="auto">
          <a:xfrm>
            <a:off x="9058275" y="188913"/>
            <a:ext cx="796925" cy="720725"/>
          </a:xfrm>
          <a:prstGeom prst="rect">
            <a:avLst/>
          </a:prstGeom>
          <a:noFill/>
          <a:ln w="9525">
            <a:noFill/>
            <a:miter lim="800000"/>
            <a:headEnd/>
            <a:tailEnd/>
          </a:ln>
        </p:spPr>
      </p:pic>
      <p:sp>
        <p:nvSpPr>
          <p:cNvPr id="27656" name="Rectangle 4"/>
          <p:cNvSpPr>
            <a:spLocks noGrp="1" noChangeArrowheads="1"/>
          </p:cNvSpPr>
          <p:nvPr>
            <p:ph type="body" idx="1"/>
          </p:nvPr>
        </p:nvSpPr>
        <p:spPr bwMode="auto">
          <a:xfrm>
            <a:off x="919163" y="1524000"/>
            <a:ext cx="8643937" cy="4784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a:t>
            </a:r>
          </a:p>
          <a:p>
            <a:pPr lvl="1"/>
            <a:r>
              <a:rPr lang="en-US" smtClean="0"/>
              <a:t>Second level</a:t>
            </a:r>
          </a:p>
          <a:p>
            <a:pPr lvl="2"/>
            <a:r>
              <a:rPr lang="en-US" smtClean="0"/>
              <a:t>Third level</a:t>
            </a:r>
          </a:p>
        </p:txBody>
      </p:sp>
      <p:sp>
        <p:nvSpPr>
          <p:cNvPr id="27657" name="Rectangle 7"/>
          <p:cNvSpPr>
            <a:spLocks noGrp="1" noChangeArrowheads="1"/>
          </p:cNvSpPr>
          <p:nvPr>
            <p:ph type="title"/>
          </p:nvPr>
        </p:nvSpPr>
        <p:spPr bwMode="auto">
          <a:xfrm>
            <a:off x="990600" y="-26988"/>
            <a:ext cx="8529638" cy="9604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ransition spd="slow">
    <p:pull dir="r"/>
  </p:transition>
  <p:txStyles>
    <p:titleStyle>
      <a:lvl1pPr algn="l" rtl="0" eaLnBrk="0" fontAlgn="base" hangingPunct="0">
        <a:lnSpc>
          <a:spcPct val="90000"/>
        </a:lnSpc>
        <a:spcBef>
          <a:spcPct val="0"/>
        </a:spcBef>
        <a:spcAft>
          <a:spcPct val="0"/>
        </a:spcAft>
        <a:defRPr sz="3000">
          <a:solidFill>
            <a:schemeClr val="tx1"/>
          </a:solidFill>
          <a:latin typeface="+mj-lt"/>
          <a:ea typeface="+mj-ea"/>
          <a:cs typeface="+mj-cs"/>
        </a:defRPr>
      </a:lvl1pPr>
      <a:lvl2pPr algn="l" rtl="0" eaLnBrk="0" fontAlgn="base" hangingPunct="0">
        <a:lnSpc>
          <a:spcPct val="90000"/>
        </a:lnSpc>
        <a:spcBef>
          <a:spcPct val="0"/>
        </a:spcBef>
        <a:spcAft>
          <a:spcPct val="0"/>
        </a:spcAft>
        <a:defRPr sz="3000">
          <a:solidFill>
            <a:schemeClr val="tx1"/>
          </a:solidFill>
          <a:latin typeface="Arial Black" pitchFamily="34" charset="0"/>
        </a:defRPr>
      </a:lvl2pPr>
      <a:lvl3pPr algn="l" rtl="0" eaLnBrk="0" fontAlgn="base" hangingPunct="0">
        <a:lnSpc>
          <a:spcPct val="90000"/>
        </a:lnSpc>
        <a:spcBef>
          <a:spcPct val="0"/>
        </a:spcBef>
        <a:spcAft>
          <a:spcPct val="0"/>
        </a:spcAft>
        <a:defRPr sz="3000">
          <a:solidFill>
            <a:schemeClr val="tx1"/>
          </a:solidFill>
          <a:latin typeface="Arial Black" pitchFamily="34" charset="0"/>
        </a:defRPr>
      </a:lvl3pPr>
      <a:lvl4pPr algn="l" rtl="0" eaLnBrk="0" fontAlgn="base" hangingPunct="0">
        <a:lnSpc>
          <a:spcPct val="90000"/>
        </a:lnSpc>
        <a:spcBef>
          <a:spcPct val="0"/>
        </a:spcBef>
        <a:spcAft>
          <a:spcPct val="0"/>
        </a:spcAft>
        <a:defRPr sz="3000">
          <a:solidFill>
            <a:schemeClr val="tx1"/>
          </a:solidFill>
          <a:latin typeface="Arial Black" pitchFamily="34" charset="0"/>
        </a:defRPr>
      </a:lvl4pPr>
      <a:lvl5pPr algn="l" rtl="0" eaLnBrk="0" fontAlgn="base" hangingPunct="0">
        <a:lnSpc>
          <a:spcPct val="90000"/>
        </a:lnSpc>
        <a:spcBef>
          <a:spcPct val="0"/>
        </a:spcBef>
        <a:spcAft>
          <a:spcPct val="0"/>
        </a:spcAft>
        <a:defRPr sz="3000">
          <a:solidFill>
            <a:schemeClr val="tx1"/>
          </a:solidFill>
          <a:latin typeface="Arial Black" pitchFamily="34" charset="0"/>
        </a:defRPr>
      </a:lvl5pPr>
      <a:lvl6pPr marL="457200" algn="l" rtl="0" fontAlgn="base">
        <a:lnSpc>
          <a:spcPct val="90000"/>
        </a:lnSpc>
        <a:spcBef>
          <a:spcPct val="0"/>
        </a:spcBef>
        <a:spcAft>
          <a:spcPct val="0"/>
        </a:spcAft>
        <a:defRPr sz="3000">
          <a:solidFill>
            <a:schemeClr val="tx1"/>
          </a:solidFill>
          <a:latin typeface="Arial Black" pitchFamily="34" charset="0"/>
        </a:defRPr>
      </a:lvl6pPr>
      <a:lvl7pPr marL="914400" algn="l" rtl="0" fontAlgn="base">
        <a:lnSpc>
          <a:spcPct val="90000"/>
        </a:lnSpc>
        <a:spcBef>
          <a:spcPct val="0"/>
        </a:spcBef>
        <a:spcAft>
          <a:spcPct val="0"/>
        </a:spcAft>
        <a:defRPr sz="3000">
          <a:solidFill>
            <a:schemeClr val="tx1"/>
          </a:solidFill>
          <a:latin typeface="Arial Black" pitchFamily="34" charset="0"/>
        </a:defRPr>
      </a:lvl7pPr>
      <a:lvl8pPr marL="1371600" algn="l" rtl="0" fontAlgn="base">
        <a:lnSpc>
          <a:spcPct val="90000"/>
        </a:lnSpc>
        <a:spcBef>
          <a:spcPct val="0"/>
        </a:spcBef>
        <a:spcAft>
          <a:spcPct val="0"/>
        </a:spcAft>
        <a:defRPr sz="3000">
          <a:solidFill>
            <a:schemeClr val="tx1"/>
          </a:solidFill>
          <a:latin typeface="Arial Black" pitchFamily="34" charset="0"/>
        </a:defRPr>
      </a:lvl8pPr>
      <a:lvl9pPr marL="1828800" algn="l" rtl="0" fontAlgn="base">
        <a:lnSpc>
          <a:spcPct val="90000"/>
        </a:lnSpc>
        <a:spcBef>
          <a:spcPct val="0"/>
        </a:spcBef>
        <a:spcAft>
          <a:spcPct val="0"/>
        </a:spcAft>
        <a:defRPr sz="3000">
          <a:solidFill>
            <a:schemeClr val="tx1"/>
          </a:solidFill>
          <a:latin typeface="Arial Black" pitchFamily="34" charset="0"/>
        </a:defRPr>
      </a:lvl9pPr>
    </p:titleStyle>
    <p:bodyStyle>
      <a:lvl1pPr marL="234950" indent="-234950" algn="l" rtl="0" eaLnBrk="0" fontAlgn="base" hangingPunct="0">
        <a:spcBef>
          <a:spcPct val="40000"/>
        </a:spcBef>
        <a:spcAft>
          <a:spcPct val="0"/>
        </a:spcAft>
        <a:buClr>
          <a:srgbClr val="FF3300"/>
        </a:buClr>
        <a:buFont typeface="Wingdings" pitchFamily="2" charset="2"/>
        <a:buChar char="§"/>
        <a:tabLst>
          <a:tab pos="806450" algn="l"/>
          <a:tab pos="857250" algn="l"/>
        </a:tabLst>
        <a:defRPr sz="2300">
          <a:solidFill>
            <a:schemeClr val="tx1"/>
          </a:solidFill>
          <a:latin typeface="+mn-lt"/>
          <a:ea typeface="+mn-ea"/>
          <a:cs typeface="+mn-cs"/>
        </a:defRPr>
      </a:lvl1pPr>
      <a:lvl2pPr marL="349250" indent="257175" algn="l" rtl="0" eaLnBrk="0" fontAlgn="base" hangingPunct="0">
        <a:spcBef>
          <a:spcPct val="40000"/>
        </a:spcBef>
        <a:spcAft>
          <a:spcPct val="0"/>
        </a:spcAft>
        <a:buClr>
          <a:srgbClr val="FF3300"/>
        </a:buClr>
        <a:buSzPct val="125000"/>
        <a:buFont typeface="Wingdings 2" pitchFamily="18" charset="2"/>
        <a:buChar char="P"/>
        <a:tabLst>
          <a:tab pos="806450" algn="l"/>
          <a:tab pos="857250" algn="l"/>
        </a:tabLst>
        <a:defRPr sz="2000" i="1">
          <a:solidFill>
            <a:schemeClr val="tx1"/>
          </a:solidFill>
          <a:latin typeface="+mn-lt"/>
        </a:defRPr>
      </a:lvl2pPr>
      <a:lvl3pPr marL="720725" indent="234950" algn="l" rtl="0" eaLnBrk="0" fontAlgn="base" hangingPunct="0">
        <a:spcBef>
          <a:spcPct val="25000"/>
        </a:spcBef>
        <a:spcAft>
          <a:spcPct val="0"/>
        </a:spcAft>
        <a:buClr>
          <a:srgbClr val="0B1F65"/>
        </a:buClr>
        <a:buFont typeface="Arial" charset="0"/>
        <a:buChar char="○"/>
        <a:tabLst>
          <a:tab pos="806450" algn="l"/>
          <a:tab pos="857250" algn="l"/>
        </a:tabLst>
        <a:defRPr sz="1400">
          <a:solidFill>
            <a:schemeClr val="tx1"/>
          </a:solidFill>
          <a:latin typeface="+mn-lt"/>
        </a:defRPr>
      </a:lvl3pPr>
      <a:lvl4pPr marL="2406650" indent="-1035050" algn="l" rtl="0" eaLnBrk="0" fontAlgn="base" hangingPunct="0">
        <a:lnSpc>
          <a:spcPct val="90000"/>
        </a:lnSpc>
        <a:spcBef>
          <a:spcPct val="40000"/>
        </a:spcBef>
        <a:spcAft>
          <a:spcPct val="0"/>
        </a:spcAft>
        <a:buClr>
          <a:srgbClr val="0B1F65"/>
        </a:buClr>
        <a:buChar char="–"/>
        <a:tabLst>
          <a:tab pos="806450" algn="l"/>
          <a:tab pos="857250" algn="l"/>
        </a:tabLst>
        <a:defRPr sz="1600">
          <a:solidFill>
            <a:schemeClr val="tx1"/>
          </a:solidFill>
          <a:latin typeface="+mn-lt"/>
        </a:defRPr>
      </a:lvl4pPr>
      <a:lvl5pPr marL="2520950" indent="-692150" algn="l" rtl="0" eaLnBrk="0" fontAlgn="base" hangingPunct="0">
        <a:lnSpc>
          <a:spcPct val="90000"/>
        </a:lnSpc>
        <a:spcBef>
          <a:spcPct val="0"/>
        </a:spcBef>
        <a:spcAft>
          <a:spcPct val="40000"/>
        </a:spcAft>
        <a:buClr>
          <a:schemeClr val="tx1"/>
        </a:buClr>
        <a:buSzPct val="40000"/>
        <a:buFont typeface="Arial" charset="0"/>
        <a:buChar char="»"/>
        <a:tabLst>
          <a:tab pos="806450" algn="l"/>
          <a:tab pos="857250" algn="l"/>
        </a:tabLst>
        <a:defRPr sz="1600">
          <a:solidFill>
            <a:schemeClr val="tx1"/>
          </a:solidFill>
          <a:latin typeface="+mn-lt"/>
        </a:defRPr>
      </a:lvl5pPr>
      <a:lvl6pPr marL="2978150" indent="-692150" algn="l" rtl="0" fontAlgn="base">
        <a:lnSpc>
          <a:spcPct val="90000"/>
        </a:lnSpc>
        <a:spcBef>
          <a:spcPct val="0"/>
        </a:spcBef>
        <a:spcAft>
          <a:spcPct val="40000"/>
        </a:spcAft>
        <a:buClr>
          <a:schemeClr val="tx1"/>
        </a:buClr>
        <a:buSzPct val="40000"/>
        <a:buFont typeface="Arial" pitchFamily="34" charset="0"/>
        <a:buChar char="»"/>
        <a:tabLst>
          <a:tab pos="806450" algn="l"/>
          <a:tab pos="857250" algn="l"/>
        </a:tabLst>
        <a:defRPr sz="1600">
          <a:solidFill>
            <a:schemeClr val="tx1"/>
          </a:solidFill>
          <a:latin typeface="+mn-lt"/>
        </a:defRPr>
      </a:lvl6pPr>
      <a:lvl7pPr marL="3435350" indent="-692150" algn="l" rtl="0" fontAlgn="base">
        <a:lnSpc>
          <a:spcPct val="90000"/>
        </a:lnSpc>
        <a:spcBef>
          <a:spcPct val="0"/>
        </a:spcBef>
        <a:spcAft>
          <a:spcPct val="40000"/>
        </a:spcAft>
        <a:buClr>
          <a:schemeClr val="tx1"/>
        </a:buClr>
        <a:buSzPct val="40000"/>
        <a:buFont typeface="Arial" pitchFamily="34" charset="0"/>
        <a:buChar char="»"/>
        <a:tabLst>
          <a:tab pos="806450" algn="l"/>
          <a:tab pos="857250" algn="l"/>
        </a:tabLst>
        <a:defRPr sz="1600">
          <a:solidFill>
            <a:schemeClr val="tx1"/>
          </a:solidFill>
          <a:latin typeface="+mn-lt"/>
        </a:defRPr>
      </a:lvl7pPr>
      <a:lvl8pPr marL="3892550" indent="-692150" algn="l" rtl="0" fontAlgn="base">
        <a:lnSpc>
          <a:spcPct val="90000"/>
        </a:lnSpc>
        <a:spcBef>
          <a:spcPct val="0"/>
        </a:spcBef>
        <a:spcAft>
          <a:spcPct val="40000"/>
        </a:spcAft>
        <a:buClr>
          <a:schemeClr val="tx1"/>
        </a:buClr>
        <a:buSzPct val="40000"/>
        <a:buFont typeface="Arial" pitchFamily="34" charset="0"/>
        <a:buChar char="»"/>
        <a:tabLst>
          <a:tab pos="806450" algn="l"/>
          <a:tab pos="857250" algn="l"/>
        </a:tabLst>
        <a:defRPr sz="1600">
          <a:solidFill>
            <a:schemeClr val="tx1"/>
          </a:solidFill>
          <a:latin typeface="+mn-lt"/>
        </a:defRPr>
      </a:lvl8pPr>
      <a:lvl9pPr marL="4349750" indent="-692150" algn="l" rtl="0" fontAlgn="base">
        <a:lnSpc>
          <a:spcPct val="90000"/>
        </a:lnSpc>
        <a:spcBef>
          <a:spcPct val="0"/>
        </a:spcBef>
        <a:spcAft>
          <a:spcPct val="40000"/>
        </a:spcAft>
        <a:buClr>
          <a:schemeClr val="tx1"/>
        </a:buClr>
        <a:buSzPct val="40000"/>
        <a:buFont typeface="Arial" pitchFamily="34" charset="0"/>
        <a:buChar char="»"/>
        <a:tabLst>
          <a:tab pos="806450" algn="l"/>
          <a:tab pos="857250" algn="l"/>
        </a:tabLst>
        <a:defRPr sz="16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9"/>
          <p:cNvSpPr>
            <a:spLocks noChangeArrowheads="1"/>
          </p:cNvSpPr>
          <p:nvPr/>
        </p:nvSpPr>
        <p:spPr bwMode="auto">
          <a:xfrm>
            <a:off x="4592638" y="0"/>
            <a:ext cx="5313362" cy="6858000"/>
          </a:xfrm>
          <a:prstGeom prst="rect">
            <a:avLst/>
          </a:prstGeom>
          <a:solidFill>
            <a:srgbClr val="EAEAEA"/>
          </a:solidFill>
          <a:ln w="9525">
            <a:noFill/>
            <a:miter lim="800000"/>
            <a:headEnd/>
            <a:tailEnd/>
          </a:ln>
        </p:spPr>
        <p:txBody>
          <a:bodyPr wrap="none" anchor="ctr"/>
          <a:lstStyle/>
          <a:p>
            <a:pPr algn="ctr" eaLnBrk="0" hangingPunct="0"/>
            <a:r>
              <a:rPr lang="es-AR" sz="2500" b="1" u="none" dirty="0">
                <a:latin typeface="Calibri" pitchFamily="34" charset="0"/>
              </a:rPr>
              <a:t>La </a:t>
            </a:r>
            <a:r>
              <a:rPr lang="es-AR" sz="2500" b="1" u="none" dirty="0" smtClean="0">
                <a:latin typeface="Calibri" pitchFamily="34" charset="0"/>
              </a:rPr>
              <a:t>Visión </a:t>
            </a:r>
            <a:r>
              <a:rPr lang="es-AR" sz="2500" b="1" u="none" dirty="0">
                <a:latin typeface="Calibri" pitchFamily="34" charset="0"/>
              </a:rPr>
              <a:t>del Cliente: </a:t>
            </a:r>
            <a:endParaRPr lang="es-AR" sz="2500" b="1" u="none" dirty="0" smtClean="0">
              <a:latin typeface="Calibri" pitchFamily="34" charset="0"/>
            </a:endParaRPr>
          </a:p>
          <a:p>
            <a:pPr algn="ctr" eaLnBrk="0" hangingPunct="0"/>
            <a:r>
              <a:rPr lang="es-AR" sz="2000" b="1" u="none" dirty="0" smtClean="0">
                <a:latin typeface="Calibri" pitchFamily="34" charset="0"/>
              </a:rPr>
              <a:t>cómo hacemos para conocerlo </a:t>
            </a:r>
          </a:p>
          <a:p>
            <a:pPr algn="ctr" eaLnBrk="0" hangingPunct="0"/>
            <a:r>
              <a:rPr lang="es-AR" sz="2000" b="1" u="none" dirty="0" smtClean="0">
                <a:latin typeface="Calibri" pitchFamily="34" charset="0"/>
              </a:rPr>
              <a:t>en </a:t>
            </a:r>
            <a:r>
              <a:rPr lang="es-AR" sz="2000" b="1" u="none" dirty="0">
                <a:latin typeface="Calibri" pitchFamily="34" charset="0"/>
              </a:rPr>
              <a:t>su verdadera dimensión</a:t>
            </a:r>
            <a:endParaRPr lang="es-ES" sz="2000" b="1" u="none" dirty="0">
              <a:latin typeface="Calibri" pitchFamily="34" charset="0"/>
            </a:endParaRPr>
          </a:p>
        </p:txBody>
      </p:sp>
      <p:pic>
        <p:nvPicPr>
          <p:cNvPr id="41986" name="Picture 8" descr="ACC_046"/>
          <p:cNvPicPr>
            <a:picLocks noChangeAspect="1" noChangeArrowheads="1"/>
          </p:cNvPicPr>
          <p:nvPr/>
        </p:nvPicPr>
        <p:blipFill>
          <a:blip r:embed="rId3" cstate="print"/>
          <a:srcRect/>
          <a:stretch>
            <a:fillRect/>
          </a:stretch>
        </p:blipFill>
        <p:spPr bwMode="auto">
          <a:xfrm>
            <a:off x="0" y="0"/>
            <a:ext cx="4594225" cy="6858000"/>
          </a:xfrm>
          <a:prstGeom prst="rect">
            <a:avLst/>
          </a:prstGeom>
          <a:noFill/>
          <a:ln w="9525">
            <a:noFill/>
            <a:miter lim="800000"/>
            <a:headEnd/>
            <a:tailEnd/>
          </a:ln>
        </p:spPr>
      </p:pic>
      <p:pic>
        <p:nvPicPr>
          <p:cNvPr id="41987" name="Picture 11"/>
          <p:cNvPicPr>
            <a:picLocks noChangeAspect="1" noChangeArrowheads="1"/>
          </p:cNvPicPr>
          <p:nvPr/>
        </p:nvPicPr>
        <p:blipFill>
          <a:blip r:embed="rId4" cstate="print"/>
          <a:srcRect/>
          <a:stretch>
            <a:fillRect/>
          </a:stretch>
        </p:blipFill>
        <p:spPr bwMode="auto">
          <a:xfrm>
            <a:off x="6105525" y="6348413"/>
            <a:ext cx="2360613" cy="300037"/>
          </a:xfrm>
          <a:prstGeom prst="rect">
            <a:avLst/>
          </a:prstGeom>
          <a:noFill/>
          <a:ln w="9525">
            <a:noFill/>
            <a:miter lim="800000"/>
            <a:headEnd/>
            <a:tailEnd/>
          </a:ln>
        </p:spPr>
      </p:pic>
      <p:sp>
        <p:nvSpPr>
          <p:cNvPr id="41988" name="Line 18"/>
          <p:cNvSpPr>
            <a:spLocks noChangeShapeType="1"/>
          </p:cNvSpPr>
          <p:nvPr/>
        </p:nvSpPr>
        <p:spPr bwMode="auto">
          <a:xfrm>
            <a:off x="4592638" y="0"/>
            <a:ext cx="0" cy="6858000"/>
          </a:xfrm>
          <a:prstGeom prst="line">
            <a:avLst/>
          </a:prstGeom>
          <a:noFill/>
          <a:ln w="38100">
            <a:solidFill>
              <a:schemeClr val="folHlink"/>
            </a:solidFill>
            <a:round/>
            <a:headEnd/>
            <a:tailEnd/>
          </a:ln>
        </p:spPr>
        <p:txBody>
          <a:bodyPr/>
          <a:lstStyle/>
          <a:p>
            <a:endParaRPr lang="en-US"/>
          </a:p>
        </p:txBody>
      </p:sp>
      <p:sp>
        <p:nvSpPr>
          <p:cNvPr id="41989" name="Rectangle 21"/>
          <p:cNvSpPr>
            <a:spLocks noChangeArrowheads="1"/>
          </p:cNvSpPr>
          <p:nvPr/>
        </p:nvSpPr>
        <p:spPr bwMode="auto">
          <a:xfrm>
            <a:off x="0" y="0"/>
            <a:ext cx="9906000" cy="115888"/>
          </a:xfrm>
          <a:prstGeom prst="rect">
            <a:avLst/>
          </a:prstGeom>
          <a:solidFill>
            <a:schemeClr val="folHlink"/>
          </a:solidFill>
          <a:ln w="9525">
            <a:solidFill>
              <a:schemeClr val="folHlink"/>
            </a:solidFill>
            <a:miter lim="800000"/>
            <a:headEnd/>
            <a:tailEnd/>
          </a:ln>
        </p:spPr>
        <p:txBody>
          <a:bodyPr wrap="none" anchor="ctr"/>
          <a:lstStyle/>
          <a:p>
            <a:pPr algn="r" eaLnBrk="0" hangingPunct="0"/>
            <a:endParaRPr lang="es-ES"/>
          </a:p>
        </p:txBody>
      </p:sp>
      <p:sp>
        <p:nvSpPr>
          <p:cNvPr id="41990" name="Rectangle 22"/>
          <p:cNvSpPr>
            <a:spLocks noChangeArrowheads="1"/>
          </p:cNvSpPr>
          <p:nvPr/>
        </p:nvSpPr>
        <p:spPr bwMode="auto">
          <a:xfrm>
            <a:off x="15875" y="6769100"/>
            <a:ext cx="9906000" cy="115888"/>
          </a:xfrm>
          <a:prstGeom prst="rect">
            <a:avLst/>
          </a:prstGeom>
          <a:solidFill>
            <a:schemeClr val="folHlink"/>
          </a:solidFill>
          <a:ln w="9525">
            <a:solidFill>
              <a:schemeClr val="folHlink"/>
            </a:solidFill>
            <a:miter lim="800000"/>
            <a:headEnd/>
            <a:tailEnd/>
          </a:ln>
        </p:spPr>
        <p:txBody>
          <a:bodyPr wrap="none" anchor="ctr"/>
          <a:lstStyle/>
          <a:p>
            <a:pPr algn="r" eaLnBrk="0" hangingPunct="0"/>
            <a:endParaRPr lang="es-ES"/>
          </a:p>
        </p:txBody>
      </p:sp>
      <p:sp>
        <p:nvSpPr>
          <p:cNvPr id="41991" name="Text Box 12"/>
          <p:cNvSpPr txBox="1">
            <a:spLocks noChangeArrowheads="1"/>
          </p:cNvSpPr>
          <p:nvPr/>
        </p:nvSpPr>
        <p:spPr bwMode="auto">
          <a:xfrm>
            <a:off x="5097463" y="5516563"/>
            <a:ext cx="4535487" cy="523875"/>
          </a:xfrm>
          <a:prstGeom prst="rect">
            <a:avLst/>
          </a:prstGeom>
          <a:noFill/>
          <a:ln w="9525">
            <a:noFill/>
            <a:miter lim="800000"/>
            <a:headEnd/>
            <a:tailEnd/>
          </a:ln>
        </p:spPr>
        <p:txBody>
          <a:bodyPr>
            <a:spAutoFit/>
          </a:bodyPr>
          <a:lstStyle/>
          <a:p>
            <a:pPr algn="ctr" eaLnBrk="0" hangingPunct="0">
              <a:spcBef>
                <a:spcPct val="50000"/>
              </a:spcBef>
            </a:pPr>
            <a:r>
              <a:rPr lang="es-AR" sz="1400" u="none">
                <a:latin typeface="Arial Rounded MT Bold"/>
              </a:rPr>
              <a:t>Concesionario Privado de los Subterráneos de la Ciudad de Buenos Aires y la Línea Urquiza</a:t>
            </a:r>
            <a:endParaRPr lang="es-ES" sz="1400" u="none">
              <a:latin typeface="Arial Rounded MT Bold"/>
            </a:endParaRPr>
          </a:p>
        </p:txBody>
      </p:sp>
      <p:sp>
        <p:nvSpPr>
          <p:cNvPr id="41992" name="Text Box 13"/>
          <p:cNvSpPr txBox="1">
            <a:spLocks noChangeArrowheads="1"/>
          </p:cNvSpPr>
          <p:nvPr/>
        </p:nvSpPr>
        <p:spPr bwMode="auto">
          <a:xfrm>
            <a:off x="4824413" y="1198563"/>
            <a:ext cx="4953000" cy="646112"/>
          </a:xfrm>
          <a:prstGeom prst="rect">
            <a:avLst/>
          </a:prstGeom>
          <a:noFill/>
          <a:ln w="9525">
            <a:noFill/>
            <a:miter lim="800000"/>
            <a:headEnd/>
            <a:tailEnd/>
          </a:ln>
        </p:spPr>
        <p:txBody>
          <a:bodyPr>
            <a:spAutoFit/>
          </a:bodyPr>
          <a:lstStyle/>
          <a:p>
            <a:pPr algn="ctr" eaLnBrk="0" hangingPunct="0">
              <a:spcBef>
                <a:spcPct val="50000"/>
              </a:spcBef>
            </a:pPr>
            <a:endParaRPr lang="es-ES" sz="3600" u="none">
              <a:latin typeface="Arial Rounded MT Bold"/>
            </a:endParaRPr>
          </a:p>
        </p:txBody>
      </p: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1 Imagen" descr="template subte metrovias.jpg"/>
          <p:cNvPicPr>
            <a:picLocks noChangeAspect="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92162" name="Rectangle 12"/>
          <p:cNvSpPr>
            <a:spLocks noGrp="1" noChangeArrowheads="1"/>
          </p:cNvSpPr>
          <p:nvPr>
            <p:ph type="title" idx="4294967295"/>
          </p:nvPr>
        </p:nvSpPr>
        <p:spPr bwMode="auto">
          <a:xfrm>
            <a:off x="166688" y="71438"/>
            <a:ext cx="8382000" cy="819150"/>
          </a:xfrm>
          <a:prstGeom prst="rect">
            <a:avLst/>
          </a:prstGeom>
          <a:noFill/>
          <a:ln>
            <a:miter lim="800000"/>
            <a:headEnd/>
            <a:tailEnd/>
          </a:ln>
        </p:spPr>
        <p:txBody>
          <a:bodyPr/>
          <a:lstStyle/>
          <a:p>
            <a:r>
              <a:rPr lang="es-ES_tradnl" sz="1800" b="1" smtClean="0">
                <a:solidFill>
                  <a:schemeClr val="bg1"/>
                </a:solidFill>
                <a:latin typeface="Arial" charset="0"/>
                <a:cs typeface="Arial" charset="0"/>
              </a:rPr>
              <a:t/>
            </a:r>
            <a:br>
              <a:rPr lang="es-ES_tradnl" sz="1800" b="1" smtClean="0">
                <a:solidFill>
                  <a:schemeClr val="bg1"/>
                </a:solidFill>
                <a:latin typeface="Arial" charset="0"/>
                <a:cs typeface="Arial" charset="0"/>
              </a:rPr>
            </a:br>
            <a:r>
              <a:rPr lang="es-ES_tradnl" sz="1800" b="1" smtClean="0">
                <a:solidFill>
                  <a:schemeClr val="bg1"/>
                </a:solidFill>
                <a:latin typeface="Arial" charset="0"/>
                <a:cs typeface="Arial" charset="0"/>
              </a:rPr>
              <a:t/>
            </a:r>
            <a:br>
              <a:rPr lang="es-ES_tradnl" sz="1800" b="1" smtClean="0">
                <a:solidFill>
                  <a:schemeClr val="bg1"/>
                </a:solidFill>
                <a:latin typeface="Arial" charset="0"/>
                <a:cs typeface="Arial" charset="0"/>
              </a:rPr>
            </a:br>
            <a:endParaRPr lang="es-ES_tradnl" sz="1800" b="1" smtClean="0">
              <a:solidFill>
                <a:schemeClr val="bg1"/>
              </a:solidFill>
              <a:latin typeface="Arial" charset="0"/>
              <a:cs typeface="Arial" charset="0"/>
            </a:endParaRPr>
          </a:p>
        </p:txBody>
      </p:sp>
      <p:sp>
        <p:nvSpPr>
          <p:cNvPr id="14" name="Content Placeholder 9"/>
          <p:cNvSpPr txBox="1">
            <a:spLocks/>
          </p:cNvSpPr>
          <p:nvPr/>
        </p:nvSpPr>
        <p:spPr>
          <a:xfrm>
            <a:off x="704850" y="1598438"/>
            <a:ext cx="5256262" cy="5214938"/>
          </a:xfrm>
          <a:prstGeom prst="rect">
            <a:avLst/>
          </a:prstGeom>
        </p:spPr>
        <p:txBody>
          <a:bodyPr/>
          <a:lstStyle/>
          <a:p>
            <a:pPr marL="342900" indent="-342900">
              <a:spcBef>
                <a:spcPts val="1200"/>
              </a:spcBef>
              <a:buClr>
                <a:srgbClr val="FF9933"/>
              </a:buClr>
              <a:buSzPct val="120000"/>
              <a:buFont typeface="Arial" pitchFamily="34" charset="0"/>
              <a:buChar char="•"/>
              <a:defRPr/>
            </a:pPr>
            <a:r>
              <a:rPr lang="es-ES_tradnl" sz="2100" u="none" kern="0" dirty="0" smtClean="0">
                <a:latin typeface="Arial" pitchFamily="34" charset="0"/>
                <a:cs typeface="Arial" pitchFamily="34" charset="0"/>
              </a:rPr>
              <a:t>La motorización (uso del auto particular) es una de las principales causas de la reducción de la demanda de los colectivos, golpeándolo fuerte también con el incremento en los tiempos de </a:t>
            </a:r>
            <a:r>
              <a:rPr lang="es-ES_tradnl" sz="2100" u="none" kern="0" dirty="0" smtClean="0">
                <a:latin typeface="Arial" pitchFamily="34" charset="0"/>
                <a:cs typeface="Arial" pitchFamily="34" charset="0"/>
              </a:rPr>
              <a:t>viaje</a:t>
            </a:r>
            <a:endParaRPr lang="es-ES_tradnl" sz="2100" u="none" kern="0" dirty="0" smtClean="0">
              <a:latin typeface="Arial" pitchFamily="34" charset="0"/>
              <a:cs typeface="Arial" pitchFamily="34" charset="0"/>
            </a:endParaRPr>
          </a:p>
          <a:p>
            <a:pPr marL="342900" indent="-342900">
              <a:spcBef>
                <a:spcPts val="1200"/>
              </a:spcBef>
              <a:buClr>
                <a:srgbClr val="FF9933"/>
              </a:buClr>
              <a:buSzPct val="120000"/>
              <a:buFont typeface="Arial" pitchFamily="34" charset="0"/>
              <a:buChar char="•"/>
              <a:defRPr/>
            </a:pPr>
            <a:r>
              <a:rPr lang="es-ES_tradnl" sz="2100" u="none" kern="0" dirty="0" smtClean="0">
                <a:latin typeface="Arial" pitchFamily="34" charset="0"/>
                <a:cs typeface="Arial" pitchFamily="34" charset="0"/>
              </a:rPr>
              <a:t>Aún </a:t>
            </a:r>
            <a:r>
              <a:rPr lang="es-ES_tradnl" sz="2100" u="none" kern="0" dirty="0">
                <a:latin typeface="Arial" pitchFamily="34" charset="0"/>
                <a:cs typeface="Arial" pitchFamily="34" charset="0"/>
              </a:rPr>
              <a:t>con la pérdida señalada, el </a:t>
            </a:r>
            <a:r>
              <a:rPr lang="es-ES_tradnl" sz="2100" u="none" kern="0" dirty="0" smtClean="0">
                <a:latin typeface="Arial" pitchFamily="34" charset="0"/>
                <a:cs typeface="Arial" pitchFamily="34" charset="0"/>
              </a:rPr>
              <a:t>transporte por buses </a:t>
            </a:r>
            <a:r>
              <a:rPr lang="es-ES_tradnl" sz="2100" u="none" kern="0" dirty="0">
                <a:latin typeface="Arial" pitchFamily="34" charset="0"/>
                <a:cs typeface="Arial" pitchFamily="34" charset="0"/>
              </a:rPr>
              <a:t>hoy representa casi el 70% de los viajes motorizados del transporte público de pasajeros de jurisdicción nacional en el </a:t>
            </a:r>
            <a:r>
              <a:rPr lang="es-ES_tradnl" sz="2100" u="none" kern="0" dirty="0" smtClean="0">
                <a:latin typeface="Arial" pitchFamily="34" charset="0"/>
                <a:cs typeface="Arial" pitchFamily="34" charset="0"/>
              </a:rPr>
              <a:t>Área Metropolitana de Buenos Aires</a:t>
            </a:r>
            <a:endParaRPr lang="es-ES_tradnl" sz="2100" u="none" kern="0" dirty="0">
              <a:latin typeface="Arial" pitchFamily="34" charset="0"/>
              <a:cs typeface="Arial" pitchFamily="34" charset="0"/>
            </a:endParaRPr>
          </a:p>
          <a:p>
            <a:pPr marL="342900" indent="-342900">
              <a:spcBef>
                <a:spcPts val="1200"/>
              </a:spcBef>
              <a:buClr>
                <a:srgbClr val="FF9933"/>
              </a:buClr>
              <a:buSzPct val="120000"/>
              <a:buFont typeface="Arial" pitchFamily="34" charset="0"/>
              <a:buChar char="•"/>
              <a:defRPr/>
            </a:pPr>
            <a:endParaRPr lang="es-ES_tradnl" sz="2100" u="none" kern="0" dirty="0">
              <a:latin typeface="Arial" pitchFamily="34" charset="0"/>
              <a:cs typeface="Arial" pitchFamily="34" charset="0"/>
            </a:endParaRPr>
          </a:p>
        </p:txBody>
      </p:sp>
      <p:sp>
        <p:nvSpPr>
          <p:cNvPr id="7" name="1 Título"/>
          <p:cNvSpPr txBox="1">
            <a:spLocks/>
          </p:cNvSpPr>
          <p:nvPr/>
        </p:nvSpPr>
        <p:spPr>
          <a:xfrm>
            <a:off x="452438" y="274638"/>
            <a:ext cx="8915400" cy="511175"/>
          </a:xfrm>
          <a:prstGeom prst="rect">
            <a:avLst/>
          </a:prstGeom>
        </p:spPr>
        <p:txBody>
          <a:bodyPr/>
          <a:lstStyle/>
          <a:p>
            <a:pPr eaLnBrk="0" hangingPunct="0">
              <a:defRPr/>
            </a:pPr>
            <a:r>
              <a:rPr lang="es-AR" sz="2200" b="1" u="none" kern="0" dirty="0">
                <a:solidFill>
                  <a:schemeClr val="bg1"/>
                </a:solidFill>
                <a:latin typeface="Arial" pitchFamily="34" charset="0"/>
                <a:ea typeface="+mj-ea"/>
                <a:cs typeface="Arial" pitchFamily="34" charset="0"/>
              </a:rPr>
              <a:t>3| La Elección Modal de los Usuarios</a:t>
            </a:r>
            <a:endParaRPr lang="es-ES" sz="2200" b="1" u="none" kern="0" dirty="0">
              <a:solidFill>
                <a:schemeClr val="bg1"/>
              </a:solidFill>
              <a:latin typeface="Arial" pitchFamily="34" charset="0"/>
              <a:ea typeface="+mj-ea"/>
              <a:cs typeface="Arial" pitchFamily="34" charset="0"/>
            </a:endParaRPr>
          </a:p>
        </p:txBody>
      </p:sp>
      <p:sp>
        <p:nvSpPr>
          <p:cNvPr id="92165" name="AutoShape 2" descr="data:image/jpg;base64,/9j/4AAQSkZJRgABAQAAAQABAAD/2wBDAAkGBwgHBgkIBwgKCgkLDRYPDQwMDRsUFRAWIB0iIiAdHx8kKDQsJCYxJx8fLT0tMTU3Ojo6Iys/RD84QzQ5Ojf/2wBDAQoKCg0MDRoPDxo3JR8lNzc3Nzc3Nzc3Nzc3Nzc3Nzc3Nzc3Nzc3Nzc3Nzc3Nzc3Nzc3Nzc3Nzc3Nzc3Nzc3Nzf/wAARCACVAPkDASIAAhEBAxEB/8QAHAAAAQUBAQEAAAAAAAAAAAAABQACAwQGAQcI/8QARRAAAgECBAQDBQUFBwIFBQAAAQIDBBEABRIhBhMxQSJRYRQycYGRFSOhscEHQlLR8BYzYnKS4fFTghckQ5OyVGOUosL/xAAaAQADAQEBAQAAAAAAAAAAAAABAgMEAAUG/8QALxEAAgIBAwMDAwMDBQAAAAAAAAECEQMSITEEE0EFIlEUMmFxkeEVQvCBgqGxwf/aAAwDAQACEQMRAD8A1VHmlBWuUpKqGZlGohGuQD6YuHHlmRe35bmkE6rLETIqM0ibMpYXHzt28sajhrOq6qqOVVxkQsxCuAW13sACfr188aIdUn9xKWBp7GpGOIRzTv5friJI5VeYycwqZC6DULqulfD673PzxJHAq1E9QsWl5Dqc7E2udtz5Yr3EJ22PHbHV6n/KcdCcsya4ZDtt4h+O+GxK2tgUPu2B29PXAeRUcsbTFfCvvbDYWE0p0RTaUYqblSdrbjf1HXyx19QBaOGXRpBUXUn88HuRB25DhhR/vf5P/wClxEZTbSsEpYmxuVt+eIqXMqVkm6lViLEgjbxL/MYV5YoaOKVk7Hw/9pP4YSe6p9BikM0ozCzGQiym+sre9j5bf84gqeIsuoVBmdTfSNHMBJuOm3ewvjvqIndmYYUfdvb/AA/mcNtt87YyknG0LQ1s1NTExwGFSsh0k6i1yCPhiu3HaXu1ARHruTzbnT9Ou/0wn1OP5B2pG0Xv/lJxG7BNyT5YE5VxBHmFHJPEqRkIQVeQDy39OuLXOeqBMCRN4lJIlU23vhvqIc2N2ZsuOw5aWvu5/IHDUk8R2Gy7/Q4E5hmUlMVimhs6jWdLixuOmHrVnlFlniclGIXWLkFfh16YZT2syfVYdbg5br9QmjbP56D+YxVLAVpVv+mD+eInqWiEpE0L2VxbmgE232B638vXFXL55swrStMHMxiOlT309N79745zXJy6nC5KGrdhWMgTtYW+8j/IYgib/wArTf5lH4HD6emnSplXMqqnoXUqQkilix0ruLH4X+OIOWqDkrWJKIirK6IbP2uN+lyfphVmi/Bokox2ckSI/wD5tt+7f/EYtg2bfY4HQKrFZajMIC+7vpiACXvYHxdbW+N/ji2RGKdZkzSnV9OvktEbsd/De9hgrKq4Fbhf3Ilvvbvhrnw7eY/PAuKtqHjWTQhuLixvsMWzT5q1KtQKRuTIFKOANw1rd/UYLzRXJ0Esn2NMnqKiOmieaeQRxpuWbsMVVzzLTC0gqQUWQJcKevi9Nuh6jFLM8nz2qi01mXxSIXGnW9t+h6Dba3164opwrVLSyQx0F9NQrRjnsdQ0sDf4XxGXUrhGhYNtyzXcW0kDEUsftBBsXJ0p9Op/o4gn40jSOIpRs2tQd3sLbg9MRPwdVM0ojy83EwZCZjcpqPX5WGKtRwfW2aOKkW8Ci4Wr91fEWBvfvbe3c4R9Qx1gRYl44XSGgoVUX/8AUe9x9Pxwz+3L/wD0Uf8A7hwP/snXRzBGhjaK9yfaQCNr26eeLX9lZP4W/wDyU/lju/L5O7MSJM0yOuzOiRaGsMgmjEdsxhtq1C1xy998SZZmGTU9TG9Hl1e0wkDIhzKAgtfYe6MB8q4bq6bNaFqisoIWSrjKxzSuGmUOtmUaDcHsTa/kMdgyqrpcxjq6HO8j5kU4lTVXX3BuLgqL4zKSdNFWbx+IKgxkHIaxQIrkiup76Sfe36/yw9uIagag3D+YIbhTetpu9iN9Xe9vnihDnXESUdNz63Im1u8UumZABHaPwgbXO7dPNcOzjP8AiWnzXMKWGTJxFFMyU5kmjB0hx7417HTf5gYtrXyTpl0cR1DStqyHMbmTce1Up8Q/d9/06emH0mfSTF3+yq5SsbyhWnpjzSCBZbN1Fz122wGPFXEZXpkxbrYTR7kdP38OyziTiKZa2WqpsoSSnpHmjEcqEa9YFmIfYWYm+3bfAU4vydTLFJxIIpazTleZOhUEsKmmut1BLf3nTZTf1xbPEnvKcmzWMAqpHOpvD5LbmbX/AFxlqjjbOMuMg9kytjI2pxr1hRpVdtLH+HFg8c586p7Nl2VTTSW+6E4Bttt7/Xfvjlkj8hph0Z+qi/2Nm/8AenbmU3UD3f73ywJpq7K2oMxlhq60tHCmqOTklgplj8SgHztffEw4t4hdxFUZDSqrgNrSS/it09/bofpjH5JA4pc9QqSfYVC23Or2iH9bYTI06oKtBSprW9k9qo6qWalV+W6MNLxsQStx5GxswJ6EYyNZVT1NQ0srM7at7+I38h9MaDLaaskyfPo4KaVX5FOEYD3m9oTpuN+uAVPSyxyiGdGje9zr2I3F726bXPyxCqVjJ2EMvGrI8yt4VaSmN7bf+pijzhqRkupYgFT5An+f5YN5ZC0uUZqqQsqmanCkRk38T7274Hy5RmDxiRqCpXQQGYxnY3tv8L4FXQGHuCYlqjXQ8s8v2YyMoFzZTcgA9/TBg5ytICYctj0lEZdWsjxKG3swv71vl8MVuAqJ4Zcxepjmic0EpUAEAixvY+eGMkby06yQPEJYYvEOn92l/oDgT1RVoeFeS5USSVpjqFiKNIgJVb2Bue+9hgrJPS005p+dUxiEgAwxoxuBpvqtc2BO9+4wEVUanorTyLC0ztYsVDLcDp8dr+ZGLXDFRU03tNPPJLKFjdki5xcr7w2B+nyxrx9Q6SaPDyejt5JTjPl3x/ISaeGuiFLz6gySAhVeONRqF2ALfmcBY6uPL4pql4kkCRW0SNpW5ZALnUNt/PtiGsqedU5g1PJVfe07G4mIUENGLWB67X27HAmlqs8pUpvZqmZmRpQFniMwYMVJuG2NiNr9MWWRSTpAh6TKOWGRz4fwaOjzqolpFrKZI6NpGZHjjuy+Er1139PTD/tOtEmvnAuNgSi+fw/rf1wzhPJq3Psz5uYVTQci8lRHSCSMyO7uFJCEW9y/fuNr794tWq4brqhTndZFSywMsMfL5ljYEeMkmxLWt1G5B2wVNJVR3U+l5M2VzWSkyP2yptKqubSCzqFUhxa24tvt+Xni4Kieoppp5KtTIrBpYZFVeYoNwVIF+tyQLdsAqPPK/MKCeZVWprZJgRGuuaMhbE3UEi1jsPUHyxWiraupirY6qC1a2rlwKkxcE7W2OhVG2xF/FbHOd+BMfpE4yuWS1+n8lyk4rikhAGWUARlGkFpehNt7ne+2JIs7y+UgTZTStpbwhJZTvbbbV54APk1bS1ix1VHU0ZmvyIJKQ3fSRZb2AHS53sBcjqcEIqNOdNmFSsShJVk1I+lVKkd9TDz3vYYzzvhs9vHhjFXjiaLKa7LJ62OBcrKrNIqxuWlFiegPiNh1xWz/ADdMryp6oZZSHmPFpDSykWdZG3OoEEaOnri/lvEENRPRy8qSJZZkWJ9IbUC6q1rC1h53JFvPbAPPlmmaogaRIncpJTQVEgdrrHLcALc31XFzbfCuKStOxcWTNKVTjRPmOfU5mqYmyZlijqUE0/MciWzPqMYc7g6QL26Md+lqecZrU1iVSlmihR4lSOC9gDE5NyOvQfQY9E4Vyp3o8zmmooPapMxmdfaYQQUJuLXBNuh+WMbxpTUsfFdeIxQxRQ8scgTyxPcqOgVdI2ufn6HDQwLJ5KObQHnqHXMGVGYETKtxvtcDpgp9oP5f/qMCZUWIrJTvR6UAuFrZJJXKm5sCAtu/Tsd8d51R/A3+hcJlw9p1Z2qw/wAUU9PT59kjwTzzkukRsUOkI62uBbt3379sYopFbeGp8toTgpJQRc6CWTPMqpJVjXUk9SqSKd+o6gkEeXbDavKpoIo6mKqp6uGoLBJ6SXWrHWCem19Tj5kD0xJY4qOypBu2OnpFgy3LjIk63qHcAxm41CG1wOmynrbC4sEX9pc2KygP7XJs6kDr8MKWepnSnp0CkxSMUR2YXFlsLi1rBT+uJuIj7fmtZmOW15anqJWkAZBtc9iOo2/q2HjGEtkwq7BkcAZQVdSCL3UixwXyWmYU+cAX8WXsBv31pjN1WZtSSqs9REXZSw2O9sG+Hsy59JnE1kZRlrMrBAL/AHqC312tg/TyTtMLkmCp8pdhI0SHVfa98dhy50IkkjZHQkAAfjiZcyVtuQGPQWYj9cRyZ9AJNLQ1mrreOPWv12wnZynao+ScrJa3f1Y4vZTTSLS5udCeOiC97bzRYrx11P8AxMT3vZR08/8AfBXLNLU2afcSLpphq1INvvo9sCOLImH2lTKqKobJ8+T7hmangCFr/wDXU77+nbAxMrqjNzHCg3vcahc+e+NNl8oTJs4YRX8EKnUVUDxM25v08P4jAFs1pIzZkiJU/utqt9BjnjytVQEohChpZocrzAFVBZoCdPfdscvXPTGBJJCl9RU9u/09L4gp85ibK8xkhgtoMAsdr3Zu5/lgZ9q19ReOARqB2jUSH+X4YMcM1yw3E1nDYmglzBmbpl01rkmxIH4YciUc2XlmzGMVQhLcpaGRraI9hzWOndV36b99sZLLeJp8oq66Oppq2qMtO8DqhRAmoC5t5ixxysikzlaajizarjoxIUijrp2kjbSCBo0gmwuq2K7YssOlUwN3wE5s6npYKKSlnqxSmaUzRJEh5+62Hi2AttfrueuIMyyzMaAyZrmGWVNLRLRSRieTUAHcWUtpvYG48jv1sLYiySkyzKKOqqJcyppJLukCRRCS03LIVSssagG5vY9wvkcbKozM8QUZjzOrzenhErOkVHPEshjZF0qY4ybqCDYsL+LbFNCVfgSzL5ZmlBJSzCvr2SWRNEcULIBbwkG7bAkgADbvfAzPUno2qKZYZpFpqqSL2hqRDqAOnUG1bXGny69cFaPIlNGajL6QTJI8jwOac84gMRpLKNul9NyenpjsuUVMTcyoyZKdDqiMvOb3UBJvtqsAp8h0t13XuJOkOo3yU+FcwqcmrnHt9Tl8k0RDIioR1JGzNptcHvcFtsWc1GaZnOtZNGplqUaRKmtqkAsSFvEbDSRpG4G9u3TElNlcNSqmrhVkfdQlQ7q2/wAQeot54H0NA/ENWzV+V5WsdLAqO8ksgLIuwGrmAKxAsLg+o2xSM02LKFK7GQmtp6p6DOJqiJIiSRZlAsAQU0ghiRbe9je/YWJnMMpXMY8xoXpqiNJvH7RLZgLAIwWwMhuNQb92/TyfW5RUV+f6YqKeGSsRY6all1B4eWgX3yACbJY2a9xvglPwdWV1RfOaPn1QPhLSLtuSBY3Nrk7BvPAnkimWxdM5rU5JL8sr5lnf9oaGHL6SorKqfmIdM84f3A12XpYsPUi47747QZpV0grEnpRIkkZYTaIH0B9JLaC3iAJPb94Y5Ww13Dua0lNTew0+Y1TjTJNTEJEC1re8QFFwLFTfrckXxJn9VU1/D1VIHyiNZ4gsPJqY5JWBdQCV0Ar4bta56WIv0Vtc0K4aG4s7MkObZtkZy25milknlihiRViiMgAUhLi423HW+/TFGqkzSq4fraTNzH7Y1zBUrDGhiUC/i02YMetrXu3qcVODqPMaPNMvqkakpgXKO9NHy5J0ZgxDHoRsB06fLEzyT1T1cuYzCrnkUBpJFXUf3Sbgb7C2Fc8CtTWxNqXKZbTiqtgmq1oM3chGLlYoDFYGTa9/eIB67dO+A+bZhHOz1tbIz10koSQs9mZVW29vUDExijWm5EYblKSeVYEA7H9B32xn85SJZAViYylRcHYW8/jjNHNJy2Y6qt0WXzKBRFJHGRIVZX13axuelz3FvniP7XP8L/8Atj+eBIZAgSxu1/XzwzV6N9cVbb+5gpBCtzDKXnmEwleUkrIwFzsQN/Dv7o7/AI4LUWdUM1JyIJJ1WFtlaUhWB72sLbk/gOgwB+zqUnWY0Pe/x/PFynygP446I7/vkEA/M7Y1NqUdNbE1FphQ5tGnuXY9tibfl+WKtRmdRLuVkbfoWtb5bYiOXU0IPPqIIz3VGLm//bt+OOBMsj92ConbyLctT9NR/EYSOOMeENbK4ko56gPmGUSyBQwLwzctnPa97gAegF/PB3hxZKmjz0QZc0CfZxVIlLPf72InckkkkE9sCWdbfdUNPAD+9oLH/U1z+OC2Ss75dnqyzvIv2dsuu6p97H8vTBpDOTqmC5oJqewYwRG2wZwT87XI+eC2V8V1OXJTqcvy2rMS6C7o5LC999rel7YCRQcxtNNE8ovtZSfyNsEIMmrpbBlWJT2LXP0GDrS8iqNkVRmNTUVL1L08UcszFyWJsCfLyH8sG8kzecZLnEEo1ypTs4dWsDreOM3Hfrf445S8NRp4p5ZHA6h20j6D+eJKibK8sglKzog07iMgX8gT8fPE3kXgfR8gX7UXKcgzKOpgqHbMHgjQN3CCQsbkdtS/X0xQyeogzCqaFi9MgW+ttOkm42v0ub4uSJmnEskEkGVVIECG7Ibox8/Em972H0vizU0XFLKsUtHVuntAdhCqxx2W5BAVupJJN12sLd8PbURElZeq0pMooZ1ANS0hUtAPEXIPhHpYk/W2+2B1JxK7oVhygxoVJWQSEpexO5C7dPjjseW5/HMxXI0ZHVtNlVmB7N42O4Nj3PbpixkEmeLmSQV0tatKm9RBWwARypYn3gCCwOmw63It0wFH5G1LgylLKkcTyz0QesZjZpIhoUH96/XUDbzwcyfiWvolnUUGX1sTgroMJ5lzsLNsdiQRbfCly3PaGiGZ1kC0lK26ypUBXQndbrqOwPW64LUGQZlneWU9ZQ5ZWTxSCRWmJSUSKWAZASoIUMp2OqxvZjitJ7E2muR9fxWtVVvTQ5PRw0xKDkwxqzudNgTezB/EVubnra+9+w8O5pKkeZMtJFK1QHhRCpYyCzAEFiGuwI2sRY3xoMno+Islo1p4+GoqhFdnVqmhEkgY79Qw7/0cG6HN6upzKiy7iDI4aWSoc+ySSxKoMqgHYFTY2J3H++OlFpHKuDuSV/2Dw4lPU09SDCZJZeXA8mluZq0kohAOkg+nlial/aDkdRKqtXLDzE55dke1grk7FQdtHxPpjUQZbFSRuyU8Mc004dmjAGttt2IA7C17dsZPh6poKypqMvrTA9RzZJIxLCgBQM6lQSN9x0vf0G+Mzj5GTV0B+Ic3oK3OTV084qKZ40ZXjBIKgC53+DD64H8V5xwq/CkU+T5eKWtr5V5UcqDawBLsPECLOBffqfXHeNKqkpM2njh0RbBY0RbBLLa9uwHX5Yw3E9dRZy+UR5RFWtLS0qQzyyRsBqB8Tbdje+1vysYugyQXoM8FXmFGgQVNTTxvEYhpVZRITqBYAWLEsDcAi+++NJDmXFfKjPsS3Qs0YjkU6QSpbb1bT39OhxhqaqrqPRTLnghiLWETRkHUTfZmjA97BKuzcZHTwRVtXz55XEmqOHlgkDcspFwbEC3Tb12GSEl7lub+mz48lY50n8v+Sxn7Pmk8f2hNLT10CCKKFWsSNRLKTc7j+XkMD2yOd1ieltGysGZmdgx9AxuN/Mg9cXMur4+IszeqhTq2uTlqRvuSQD0BJ6DGl1BYuWqtoHvX3xneRxjQvUxi8r01X44AYnzajljl1RyrE2pVdFU6QBYllNv4ug7D4YrwVsUkEqswMpK6Qj6lO+/e/wBL3wPzmrSmOZwKlQlRNOIkK+6FKX7Da4/dHe+9jYAspymeOvpaiRI0hjbnFiCgKp4jYnqdrYaONyVsyNeDXrzGAGgA2Hn/ACwNznRAuqoZSx6LpF7dOowcrKmnWZiDDTxkAqjSe6LXt1xmeIpKdn2nMzMbgIwIA9D/AM4zQT10BVYNip4DIr+Lw+v9HFvl038Tf6TikrI9vXrY9MOvH/i/04u+RqRoc+qjHnFUmWNDFAHIDIigk9/F1+lu+Bcolc6pp+YT1u1/54OwZJNP4pioPSyi52+OL8WRUqAPJGNKi7NIdlHc/DGvXFKgNNuzJIi3CRRF37AC5HwAxdgy6ulGlaYxqO8gA+vfBLLM1FXJy6aHLYIirMntFSkRZf3diy3vv0va2/XFulz1WWUOlGCluWI6lCXv5AMbeoO9t7YNya2F9q5BNZlsWW06T5nUMsbOECxR3ZielsWstzLJIJDSQNVI9WojIqIG+8W4JG/YEX2HbBHKc9y+DN45c8eGli0gRe004kRtyb3te4uOh6H1vin+0Li7Is8K0GWTrSQxP/fU9IumZh+9t4gB0FjvvtgqLr3IWUt/awjNXZbSbOxLAkaQLWPl6YqTZzUtb2anESuLq0vhv8PP5XxkxRsq+002cgyIL6GUxSML2tufe8v6OLVP7XUvM4EtJUqEeKoDOuvxANdtzcC569jhe0rtlFKUlSDdNBNmOYUsNfLWLHO9mkjpm0oLHc3Av08sbzL+EKWlgilTKqtpdIbVPFHMynrb37fMAYG5LldPQ5alFmMU0+dVHM52qSdlYtq0sFJ0tYabmx7nHodFW5RlVEsMQSmiQXYLEyqDbftbtgUr2FbkjL5mzUbBKmmrbMpcMaYEG3XoxO1x9fjh9LD7VDzR7Qq3sNVHMb+oKqdu3yODmd1kNZRRzUrh45EKg2I6yxAix+ODeXoq0cQW1tPbC72K5bGJeJYioLgaibF6eRBspbqyjspxmaviWWUFMrh0gnTz5l/FU/mT8Mb/AI1pBNDTOZ6lPG66Y5dI/uZT0+VvgTjCUlAqsSEuAbjAk3wPFpo1fAVJDXZQZ81iWrqmnch6iMMVUGwANrAXHQW6nGo5dFFNyY4YQ9jdFAFgd+n9dcY+lzTLMiySCrzE6ENS8bSMzKI9RYrt0J2+O++BcHGOSVeYJTpXIqOxRQzaGBufeW47Ab+Z26jDu9NrcTTcjb50y02UVlRSMyyQQvIoSRgCQpI6G3UYG5dnk+c8IUmZUHs02ZtEjaba+Wx06gR1B0t6dR2xeq0WXKqlSyKskLrrLXBBUgEfXHkvD/FEXC/DuY5RSPTw1jStJHWVNzAynQu4HiBOkgWG1h8RDp55JxevYMoqP6HsWYvJVZHUPTTSJMIJDHIqlSr6SAbHfrjxDOHizWoy2hGaSQTxU7xyT09NIx5hcAkhNyWtuf8AFiaLO87bLqaOKtiQM/PkNO51Jt7pLyEsLE2FgLgXwGjergl1zQ6WkJC6aujBt/CLi52+Zxrjjk1uK5RjK1uiGnr6CJpqSsqszlkibS+ljJqAJAa1iB32w9aheXUQ0OY1uiSNxy2Ro21Wut7KL2N+5xYrKenqx7NU0z5YqxiWSr5a7qSpJsgFyLjcX8JNrA4I5pkuX0NPDXrn9PNKqWFPSwDRLq6FtJtcGx6X2G2C9lQVcnsRcHUmdZnk5qHWqzKmv4qeo1ukYXa6kk7kM1gOhUHewtUWiEkjhoCGLeNHXo212t5k9bdfhjV8KZnTUmSnL6yN5p41Yo8Y2YnUNxYg/wB4evl3F8JZGpqo1sKI8pDB9RNiGFj/AF3xCMoKaTdWaXFOO3jj8lPKoIIIbU0W97Oyi2/kbYtSwmbeVQSOgkJFvgQcKqqKmqdpuUgdgoIUtYAC2573wPkmqL+NI0UdLG5v877Yx59KyNRdnXSIKvIKCSVZXp4Y2U6gysyt8SVIufU44+WxiJYhLVFFBAQVUhTfr4SSN8SLVVLr4mUA7EJsMN5hDXOs7eY/niOuS8k20JYYU8VQiuo/dNtv62xnM9jp1lHLiOo7t5KPlbt6YMVFNHKSY4aYsRuJEJJ+JFsBqnKJ2uvIgFxb7uZh+eGx822JdFAFFcB1QMd77H1xP7VF5r9D/PDvsiqJBmjXQO0b4k+yJP4F/HFnKNnWaSPiFiumOlVpCTpWOTWGHboOvpi9w1U1uY8QxR1NLriiieZoio0vYWCn4syixtjI5fnuSS08dEor6IMdJQOvLBJ/eI3I873tg9SZhV5FOYcq4c+0VqItElTzJGZl1C4YKCEW4Xfvbr2G1Y1yjnN0Fss4vXNeOctyyjoIkyicmOb2mhjVi6q+oqy9hpA+RxrOGYpM54Wy/MXyjLa2pnBllWSJYozGWawWwYagAu31N8YWg46qcvzBObwiaXVIDJLGHDINgz3ZPLyIvYY9cyCJ8ry2CJ4oIEsS0Ngmglj0Pc7j44LdEzzTP+EJcxzE6Mtjp+S4cJGyBVvfT6MRpO5HQjbFB8k4wjZtSUU1toxyIj8Lgp+XTHpVTxbw5lmYyx5pXJBI5UXdfCSLm4I6jxjf4+RxX/8AEXgcuqHN4VLGykwyWPz04GqYfanuebZrws2YSU2nLfZqqOIpVez06oHDHZrKANW7L0/dB77Wso4VoaKmWN56uGdZOdHFNEhNtw1wDYgBbjrvbodsej5VnnD9dmcsdHWxVEslltFGxGolioJ02Gy9yL2xn845clXO7JoiNSY9bt7qmKW5t0tcfhhblbKqft0opxZAzTNBDLFJIAWM01IEmY62vfU4DD5jt86ErTx1ktLDDyhDJdvGSgIAF1Hra+xPbcdcaXheKFc8lWmanqIzTAu8LJsdbbHSxH71+g949e1ziPK6KOcS0wVJjYvCCBqv027Hb+rYTVp5Ck5OoneFUjqaWOgq3lOg645ARv4lex+aC1u1x64IZ1xdl3DMJiri7MhCRpEuoybX9Atu9/Mee2BrMwzWbOqbK8pl5TuPDZQLk37npsDh9XwvxMsLSVity0Ulm50QVR3JuBbC91NbI1w6G6c5pJ77sdm/7RKnOVVabLUjgQkgs5Z7lWW5sLDZj54CpxBVxNd4kKXuVJUD/wCGJl4bqlAmVYgRdrrNAeoG99X+JfkR5jFscNZjIDGYpf8AGq06v376D5jCa5N+f2PRhg6VKqT/ANxRzrM/t/J6agiYQPBVLOjGQ2J8XxBPi2PhOwxRoOHKmjWKokzaN6KnHNKmhuqqDe6ncg33v88G6jIPYFWeqp0be33tPJGfrY4BZvnInjYQm0IUGONDpVSbbse5HbsPli+PLS35PO6vp8calBbM1uW8V0AyGWkrOJKNnVNNPE8SozgIAoVlIFr7eIX28seXSrTzNVR1dZTxUSVKolUdTB2QEXVVBLjTYn/t3FxfW53w1LX5ssfCUNNSxTC9KHlXaMi5Ykah4rG25J8XS+Iq3hXi/KqWQZjV5XeKMzFWq1MpUG1wpW5HTYDc2xSMY8mGTlHZkUdNngC/Z4pFomsYOfBMgkVhcHUQLluu3c45UUOa1bSUvEuTyQ5ej3NTGjBCUbxWbxW21eJb3tbe+LGWZ3llJEaTPYWrqikqUeJg5jSncEkWKMRf1F+m/lgjmnEmS5tlUr0c07FXXRAZm5a+Gx8Ld9uosetzYnFJSlVXsSire5SzP2Skh9hy+kr6VkhWCleRGYFGDFnu0YbSQxtut9Iv6Z6Hh7MCeWa0zJcEo9PYGx777YM0WXm8a1dTJVkCymbcp6C97dcX5KCnVdIQBe3UgfyxlyT0rYuo2S0scNFABqR2sNUl+vp9e2GzZlDynUuSxDabL3OB32esLMyIi37og3+JGIBC6sQWsR1B64wuTbtlLaLklV7S5P3aBV0gu1hiANDupkW/+bEJgPvFtvLThKlz4mFh6dMJyJJtlpdGkBWUjyJFsPCC7ABTv019MQIh7aT8sOCP6Ad97frhdhNiRoAN+Vt6NiKRQlrxn4k74lD6Bsur4b4jd1nkAJCkmx1nYd+vrjqOasg19gbehOOah5L9cKyk3OHXX+Jv9f8Avg0dR6BlfBH7Oswj10VNHJKkSyvClWzPGDuLi+3T8MYiGSkh4wI5lfStDK3IFMoMquH8IKMdJNibj8D1wR4HpeL6nIVn4ZpkpculLCPnNAuo3IuLxkkX7+n1rZ1wJxTSQVeaTRyAreWY01ShdvM2Cdv0x7ShvyT1e2mg1J+0OjoIal5s8rqiWEsogqcuiTVIBspKbjcbnHrNHTxRxDRDGrWAbSO46/HHygsVTmWY0NMKmaeGqqIYwjsCbsy2O3Y6mt8Dj6c4Kqmrcgjq2JInnqJFv/C00hX8LYD5o5u0FKqRKaB5Cpsv7qdSewHzwxVgqFBeNTc9HQG/8/ji1a7XxBRmoZHFVCkR1EKEfUCvn6YApEMsoQ+taKmDjoyxKCB8QMYvieijy3MlbL0UGSWGQxEqqg3kBO5HUgX388egjHnn7RZlizGl1JzLNFzI/CNSlakAeIge9bv2wGNHkh4Wzaor88zDXHGtXSRRwyqxbRuzkWO99w24JBFulsWeI66aillzDMqOkSiijKvUncqrbGwvcnyFr3NhjJ8IyQ5LLxDm9WstDRVFQsqc21lUa+lr33Nha9xbGD4142ruKq5UVhDl8NxTwObDuNTf4iPp9SZyx9za6L48mi3X4NpwpWQvxZl1XO4giSAG7uL7RNYkna97eXXGggz3iKqoFSvd5ddQsdREtNDIPZyW1Ect76rAbDuRbyHnVFXLWotU8EMUQ0qIogwXSotbck7gbm564s5nnWVVtVzKOmipotABVuWCSCTey7dCB8rnGeM5JySXk9rP0mGcMTyT03E9K4jpqJRlbZZlaaKkEVJejmqDTpoFtSxts11Vbde/Y4bk+ZVGVTZhMcnEMjQRLEop5hzJXZmKlmJAUFix8tVjuMeZxVsANlCg+Skfpi3FXsD91LMtumlm/Q4fvTXMGZ/6f0zXtzr/AD/U3vFOcvmvB1DUzQGCoNSUniKkBXVW6X3sdiPQjHkdU/LoVIAJYKB+f6Y0tRWTTQffTSSKAT43Y6frijS5cRQ8yqjHhiD2cdLf8Ynjn3MjbK9b0r6fpscFK+Xf7EvAOa5hPW5an2NCaWapWI1kVPISpLbAsWK2F7emNZmfEa8RV2XZXJRQQ1XNV5pagRsJUABKqd2AI8wOo9cGuHvtCq4Ianoc0WnqBKkEcns5hWAIQW3UNfUo3LeZxg+N1qM8zyGry6vhRaaIQauVfWbkk9x0IFu2NcntSPFW+7PUX4NyKVo2TKoWjJ0uWiA8NthbTuPmMZTjfh3KKGnpWyzLIgkr8uaeJzbUpuq9e1j2/XGPoJ+KMtsYc0y6TfpLTn9FwQ5nEdfXxT5w9EtMrtIFpgQC5Ui+k9PzxPdDKO9luKPQNTHcjoT646W07i59L3xyBpFjUShS/wDgPhH1wjfUSSPjfrhZK0ORyspGwIPp1xBpUqTI5HkWG4Hl5YnY6SD0t3uTiu7BwQTcjvjJKNMJWkIAuCCv8QFvww1XQ3Acn0Btjns7EkWIA7nHTCXbxaDta98IyUrONpsNyD5Fb4crIQAysG9ThPEikA6R4bb98QvFpGxBA3BHbC0hHZM+iMdNW++5NsRSGCS5sNvjiJuawAkDW7MMVmV1HXa+++CkcWAy6v3gfMDDr+j/AEGIALb3PyFsd1L/ABN/q/2wQ2b8ZfR00Ezx108aszSt7TTSWGn3ipeM6SAWNhY7XGHw0FP7OsD5lmLx3ALOlUpYFTtqCdNjuOvS+xwRTgaaOJYHzTUvKlp1ursbuou12Y9AD+HYYN5Zkj0UBVlppnJDapC+wO1h18rDy38zj1aQXklXJkMj4Q4ebNIZaSi5VRAvPhKvUr442BG0osV6XA3F9wMav9nFdTT8Nhaa0dJSuYowx6KFDXLHrfVe+2JKHKHg4ljzJuTGjLJCsUQY73Fybmw9zsO++PFM3bO6HKJMmjklShrppQabk6jMUCabdx7q+mx3wxPd8n0dzkubkBRY6idjfyOFz49LMHVrC50m+Pn5eO8+yvK4qGLRzaeKOLmAlktYAG4Nr2Ci1tvXBGk/aFm9RW0UlaEpoPakDOZCSQhAcItr3sSCDhbDoPdb+mPJv2xOA0pWoWNhFArWezG/tGw9bG/wwKX9pHGpLtFQ0VRDduU3LCM38JKl7i/U7emM1xXxDV5vBPV5pSRxzyGHmKiEIygFSBc7i4HQ9bd8FMCi0YOvq5JVSMu6FDZ47mwI77nrilbV+nrgk82WvLI70VQdW4HtFrH5LgnRZhlr8unp+H2kfoFUrI7beqXOKKN+aBdF7h6wgpfEttBAW+5B1b28v+MbBcjyUzQjnULK8iLqYKQ63uSy2BW1jsTv0xjoa2KATMKUQT028kFRTldA7hSG6+QIF/PBmLOXzrLlrZ6anTSzxkUy6fCNPvIvT3jvve/pjDmxSi9UWmfR9J1OLIo4JbX+F+A2/DWUzSwGnpsvamlkbXJInL5aKASSpkBFzqFrC+242sz+w1JJLEFihjEtQ8dwlkVENi+rV3tsDvv8MVhnMYpVi0VgdF2l1uQGv1sR+F8WeHJclFe/2nBePR92JIXYBu9wBf4H44j3HdI0/RxxwlNqq/Cbf/QGqYkpVlpIwAYw0dgevUfnbBfPJjTGqR7E3fSL+rEX9LYsVPDc71s1VTqUpiyukJ8ehbiwNjfoR273x3Msmq6uqaSVCLOX0tEdIAFiPpb640w6ea8HgdX630WSkp7W/D+Ev/DMSZRS5lP7ROKqNh4VXUFBA7kEHqbnBGJI6aPlRX6lmJ6sfMn5YKy5LWKpHJcKDZiY22P/ACRiKLLHjIee5U+6GBAJ/XF3jkeU/Vejjvq/4Y6iREiR5COaTqUEdBi0rvuQQtumww6kpaiulK0sDzMLkhV3Uev4YZNFocq4sVNiBbtiUoSW7NOHrcGZ6ccrOSP67nqcNALd9hjhUMdtjhyhlOkA3bbpgM0nCFKgaLn1thU4Vza+x8JGnp6Y5V86ki1MiEHYlr2H4Yr05VYX5UpUtu1wfoNsZcz32GQ2qVF06tyvhuvceuKMuldLXFj64mnihaRnaTV3Yd74rPEAw0uDsbbHEBJofJNdAuo/PfHOYjHxMpttYWxxrdGZO22OMqBiAu46kYBPSxMWN18/LERjVX06iF73U4k20m5F/hiJ+osfPcY5MUbpte0i9e4thln/AIo/9WHlwAN73HcYZrX/AKafh/LDHG4zz9p9NDVsmWQVc80LsElqOTEjdiQdDGxA62F/PGv4ez9c54eOaxVUoZVIlgVI5GideqbKL9QQSBsb48LqaWlQtqkEVwLrI8sR6dyVF8X8qzqXLImiy/P6OmRwAyRVLr0FhuCvYf749W2uQuK4s9kos3qzA9XUyJJFDMG1rFpTSwF7G9yQCW6DqO+PLuIctkz3NqaGii+8Sqlp9SqTa7nxeEE2BYE/A+eLNHxHUzV9NlMudVNS9TUpAAZDIlyQASt2Nt9xq6dRjnGkdMnCuRVEUemoqi88jLJa6lb2NtiLnsOowWcqRmxwxxOgKS5Zm67fuUslulrfDEv2Dm+XVWV1NTRVaJMpeaWogkEcBEjqAbkdVRSQSL6vLGCWrqkN46iZDt7rkflj0n9l9PV8RR5nDm7yy5TZA7yFnYMW91CTZQR1bqADYgnHVYLp7lePiLh8UMazpO0hBWVooQQp81Ynfbz/ACtjPZtW5RmGYSzIK+CNjYKVjdV2sLKCLbX7nHrdfxVwXl9X7DmGWy86jUQjmZZFLoUDwhWufDa3Q4avGv7PaiwNOm3W+SobfHwnB4OcrZ5PT5Pl1bLHFS54Flc6VE1Gy6mPa4Ld8NSDMeH62GopK96aZ0JhqIA4LKTY2IF/jj2Oiqf2fZxmNLTUCZZ7dJIDBfK2gbWNxZgii+3njB/tVyugoKyB8tgqIQAed96WU72BAJOk3Fj26YMhotNUZpI8xY1T1Uk0iVDXmaUSDmOLm5Ljc6S/foTjsMf2YoohVLIKpNeqIkcv+INcbggduw9cPpcwYZHJPUV4mqhU6eQ7Fzy+XpLjqLAEgb4gjiqftRYkUokV3PQhVNyNx0NjsMTbu1RdVBJp7v8AyhiZrSw6kLyGxJuw/rbFiHP4lZQsj2uNrYe3CHtLGSKr0KwuFZL6R2HXDDwVUIdSVsZI3H3ZxB4Mbdm5er9XGGhJUe1pEfZopIM0hRyimz6RYBQd+5IK237WxFDLUVIlDZrElnKrqVQCbe96dNv0x53Rfa8a6KjOJWduraFIBH9b3xq8py6WSxqJ5WsBs5tquAQTbcbdv+BrlnhFbnxa9H6mUuV+7DEc0jOwfM1U8wLHZF0m4Uk/DxsPkcR5jBNJAXkr6aXkKzhBYEHY2Fuv6WwyooIQx0t4rbllPX4DFKemsjEAaUUlmvbscKuph4On6J1Ljpk1+7LdJmcOV00S5WdVZNZp6hl9wA+4oP4nv87CiEUqXcXN9r9fzxPT5dGEjdmWNSotqY3w2p0qfBILDYBVvf54TLni1savT/TeowZtWRrSlSSKx0KfEdN+gPXEZm5bbHp8D+v64j5qhtWskg76SdvkMRTSpuyhHJ6b3t8D3xkeY9xRY2pleqkEjDZO24I+hxAZFdgAE3OwBIt67Y7OZH98oFv0YWt8sNvoNwwJG/T6Yg3fI2lIgmZ1BTc73Y2wyMNGLltQPbqMSubEk28W9774jlGoAKAR6i5vhLJyVnGkP/S777Ya0jKexHn2w5Y5NN9AvfuLHD1jRTdjY/C18CydMYr7Aslh6LiCV0LDSm3npxJKGvpQsL9cQzIFQ6nJI9ATgoAxmj26X7XGOXP8P4jEOrxe83yF/wCuuFzB5r+GGBsVqKWvyzialpHr5p10tJ77KL6G7aj5YGZhF7JnlRThYXDIHLNEO9jt5H1wsLHszb0i43uT5IrZdmNFVwFTLG6SKGHh1a7C4B6C42uOnrgtxpUVM4y6mlnutKhiSyBRosu1hhYWI3uVS3ABjDMb3ONvlkE2T8IUdVl1VJBUSmszBpFG94gsaoexFmY7+fTvhYWHQHyYqrqJq2dqqpkaSacmR3fck/0PpYYrZUgs/qBhYWCDyGsmLQ5zl8sZsyVkDDb/AO6o/XG3/a+WpalpI2O7TAgbXF0NvxOFhYVi/wBx5plYlzV4aeaZhBFJpCe9YFrmxPS5/LBijpYpMzemjBSEgId7sQBbdvlf54WFgSGgaeJI44gqRgIgAUeVtsQzykAmw2wsLCIpZeyOnSozTQ4BIGxKgjzO30weFbJDLIFVDrsSTfy+OFhYlLktwrQwTyvckgDyAxUqq+RVNOEXTICpJG9jt+uFhYV8EnJgibMag6lDWCKLd+gt3xVhqJKiRo5HYgW2J2+mFhYix07FAblvJQWtfvfDUmYqQ+503FtgPlhYWEZz2GGVr2O+okn6H+WHmRh32/3wsLCsRscWuAp3AN/xth24GxtuD+NsLCwGcyPmnULXutze/wAMKUmxNyBcWGFhYUVlU6lZm1Eld/jfEM7MSWJNx/v/ACwsLDImzkZLrt4d+2Jrv/EPoMLCwwD/2Q=="/>
          <p:cNvSpPr>
            <a:spLocks noChangeAspect="1" noChangeArrowheads="1"/>
          </p:cNvSpPr>
          <p:nvPr/>
        </p:nvSpPr>
        <p:spPr bwMode="auto">
          <a:xfrm>
            <a:off x="155575" y="-517525"/>
            <a:ext cx="1809750" cy="1085850"/>
          </a:xfrm>
          <a:prstGeom prst="rect">
            <a:avLst/>
          </a:prstGeom>
          <a:noFill/>
          <a:ln w="9525">
            <a:noFill/>
            <a:miter lim="800000"/>
            <a:headEnd/>
            <a:tailEnd/>
          </a:ln>
        </p:spPr>
        <p:txBody>
          <a:bodyPr/>
          <a:lstStyle/>
          <a:p>
            <a:endParaRPr lang="es-ES"/>
          </a:p>
        </p:txBody>
      </p:sp>
      <p:sp>
        <p:nvSpPr>
          <p:cNvPr id="92166" name="AutoShape 4" descr="data:image/jpg;base64,/9j/4AAQSkZJRgABAQAAAQABAAD/2wBDAAkGBwgHBgkIBwgKCgkLDRYPDQwMDRsUFRAWIB0iIiAdHx8kKDQsJCYxJx8fLT0tMTU3Ojo6Iys/RD84QzQ5Ojf/2wBDAQoKCg0MDRoPDxo3JR8lNzc3Nzc3Nzc3Nzc3Nzc3Nzc3Nzc3Nzc3Nzc3Nzc3Nzc3Nzc3Nzc3Nzc3Nzc3Nzc3Nzf/wAARCACVAPkDASIAAhEBAxEB/8QAHAAAAQUBAQEAAAAAAAAAAAAABQACAwQGAQcI/8QARRAAAgECBAQDBQUFBwIFBQAAAQIDBBEABRIhBhMxQSJRYRQycYGRFSOhscEHQlLR8BYzYnKS4fFTghckQ5OyVGOUosL/xAAaAQADAQEBAQAAAAAAAAAAAAABAgMEAAUG/8QALxEAAgIBAwMDAwMDBQAAAAAAAAECEQMSITEEE0EFIlEUMmFxkeEVQvCBgqGxwf/aAAwDAQACEQMRAD8A1VHmlBWuUpKqGZlGohGuQD6YuHHlmRe35bmkE6rLETIqM0ibMpYXHzt28sajhrOq6qqOVVxkQsxCuAW13sACfr188aIdUn9xKWBp7GpGOIRzTv5friJI5VeYycwqZC6DULqulfD673PzxJHAq1E9QsWl5Dqc7E2udtz5Yr3EJ22PHbHV6n/KcdCcsya4ZDtt4h+O+GxK2tgUPu2B29PXAeRUcsbTFfCvvbDYWE0p0RTaUYqblSdrbjf1HXyx19QBaOGXRpBUXUn88HuRB25DhhR/vf5P/wClxEZTbSsEpYmxuVt+eIqXMqVkm6lViLEgjbxL/MYV5YoaOKVk7Hw/9pP4YSe6p9BikM0ozCzGQiym+sre9j5bf84gqeIsuoVBmdTfSNHMBJuOm3ewvjvqIndmYYUfdvb/AA/mcNtt87YyknG0LQ1s1NTExwGFSsh0k6i1yCPhiu3HaXu1ARHruTzbnT9Ou/0wn1OP5B2pG0Xv/lJxG7BNyT5YE5VxBHmFHJPEqRkIQVeQDy39OuLXOeqBMCRN4lJIlU23vhvqIc2N2ZsuOw5aWvu5/IHDUk8R2Gy7/Q4E5hmUlMVimhs6jWdLixuOmHrVnlFlniclGIXWLkFfh16YZT2syfVYdbg5br9QmjbP56D+YxVLAVpVv+mD+eInqWiEpE0L2VxbmgE232B638vXFXL55swrStMHMxiOlT309N79745zXJy6nC5KGrdhWMgTtYW+8j/IYgib/wArTf5lH4HD6emnSplXMqqnoXUqQkilix0ruLH4X+OIOWqDkrWJKIirK6IbP2uN+lyfphVmi/Bokox2ckSI/wD5tt+7f/EYtg2bfY4HQKrFZajMIC+7vpiACXvYHxdbW+N/ji2RGKdZkzSnV9OvktEbsd/De9hgrKq4Fbhf3Ilvvbvhrnw7eY/PAuKtqHjWTQhuLixvsMWzT5q1KtQKRuTIFKOANw1rd/UYLzRXJ0Esn2NMnqKiOmieaeQRxpuWbsMVVzzLTC0gqQUWQJcKevi9Nuh6jFLM8nz2qi01mXxSIXGnW9t+h6Dba3164opwrVLSyQx0F9NQrRjnsdQ0sDf4XxGXUrhGhYNtyzXcW0kDEUsftBBsXJ0p9Op/o4gn40jSOIpRs2tQd3sLbg9MRPwdVM0ojy83EwZCZjcpqPX5WGKtRwfW2aOKkW8Ci4Wr91fEWBvfvbe3c4R9Qx1gRYl44XSGgoVUX/8AUe9x9Pxwz+3L/wD0Uf8A7hwP/snXRzBGhjaK9yfaQCNr26eeLX9lZP4W/wDyU/lju/L5O7MSJM0yOuzOiRaGsMgmjEdsxhtq1C1xy998SZZmGTU9TG9Hl1e0wkDIhzKAgtfYe6MB8q4bq6bNaFqisoIWSrjKxzSuGmUOtmUaDcHsTa/kMdgyqrpcxjq6HO8j5kU4lTVXX3BuLgqL4zKSdNFWbx+IKgxkHIaxQIrkiup76Sfe36/yw9uIagag3D+YIbhTetpu9iN9Xe9vnihDnXESUdNz63Im1u8UumZABHaPwgbXO7dPNcOzjP8AiWnzXMKWGTJxFFMyU5kmjB0hx7417HTf5gYtrXyTpl0cR1DStqyHMbmTce1Up8Q/d9/06emH0mfSTF3+yq5SsbyhWnpjzSCBZbN1Fz122wGPFXEZXpkxbrYTR7kdP38OyziTiKZa2WqpsoSSnpHmjEcqEa9YFmIfYWYm+3bfAU4vydTLFJxIIpazTleZOhUEsKmmut1BLf3nTZTf1xbPEnvKcmzWMAqpHOpvD5LbmbX/AFxlqjjbOMuMg9kytjI2pxr1hRpVdtLH+HFg8c586p7Nl2VTTSW+6E4Bttt7/Xfvjlkj8hph0Z+qi/2Nm/8AenbmU3UD3f73ywJpq7K2oMxlhq60tHCmqOTklgplj8SgHztffEw4t4hdxFUZDSqrgNrSS/it09/bofpjH5JA4pc9QqSfYVC23Or2iH9bYTI06oKtBSprW9k9qo6qWalV+W6MNLxsQStx5GxswJ6EYyNZVT1NQ0srM7at7+I38h9MaDLaaskyfPo4KaVX5FOEYD3m9oTpuN+uAVPSyxyiGdGje9zr2I3F726bXPyxCqVjJ2EMvGrI8yt4VaSmN7bf+pijzhqRkupYgFT5An+f5YN5ZC0uUZqqQsqmanCkRk38T7274Hy5RmDxiRqCpXQQGYxnY3tv8L4FXQGHuCYlqjXQ8s8v2YyMoFzZTcgA9/TBg5ytICYctj0lEZdWsjxKG3swv71vl8MVuAqJ4Zcxepjmic0EpUAEAixvY+eGMkby06yQPEJYYvEOn92l/oDgT1RVoeFeS5USSVpjqFiKNIgJVb2Bue+9hgrJPS005p+dUxiEgAwxoxuBpvqtc2BO9+4wEVUanorTyLC0ztYsVDLcDp8dr+ZGLXDFRU03tNPPJLKFjdki5xcr7w2B+nyxrx9Q6SaPDyejt5JTjPl3x/ISaeGuiFLz6gySAhVeONRqF2ALfmcBY6uPL4pql4kkCRW0SNpW5ZALnUNt/PtiGsqedU5g1PJVfe07G4mIUENGLWB67X27HAmlqs8pUpvZqmZmRpQFniMwYMVJuG2NiNr9MWWRSTpAh6TKOWGRz4fwaOjzqolpFrKZI6NpGZHjjuy+Er1139PTD/tOtEmvnAuNgSi+fw/rf1wzhPJq3Psz5uYVTQci8lRHSCSMyO7uFJCEW9y/fuNr794tWq4brqhTndZFSywMsMfL5ljYEeMkmxLWt1G5B2wVNJVR3U+l5M2VzWSkyP2yptKqubSCzqFUhxa24tvt+Xni4Kieoppp5KtTIrBpYZFVeYoNwVIF+tyQLdsAqPPK/MKCeZVWprZJgRGuuaMhbE3UEi1jsPUHyxWiraupirY6qC1a2rlwKkxcE7W2OhVG2xF/FbHOd+BMfpE4yuWS1+n8lyk4rikhAGWUARlGkFpehNt7ne+2JIs7y+UgTZTStpbwhJZTvbbbV54APk1bS1ix1VHU0ZmvyIJKQ3fSRZb2AHS53sBcjqcEIqNOdNmFSsShJVk1I+lVKkd9TDz3vYYzzvhs9vHhjFXjiaLKa7LJ62OBcrKrNIqxuWlFiegPiNh1xWz/ADdMryp6oZZSHmPFpDSykWdZG3OoEEaOnri/lvEENRPRy8qSJZZkWJ9IbUC6q1rC1h53JFvPbAPPlmmaogaRIncpJTQVEgdrrHLcALc31XFzbfCuKStOxcWTNKVTjRPmOfU5mqYmyZlijqUE0/MciWzPqMYc7g6QL26Md+lqecZrU1iVSlmihR4lSOC9gDE5NyOvQfQY9E4Vyp3o8zmmooPapMxmdfaYQQUJuLXBNuh+WMbxpTUsfFdeIxQxRQ8scgTyxPcqOgVdI2ufn6HDQwLJ5KObQHnqHXMGVGYETKtxvtcDpgp9oP5f/qMCZUWIrJTvR6UAuFrZJJXKm5sCAtu/Tsd8d51R/A3+hcJlw9p1Z2qw/wAUU9PT59kjwTzzkukRsUOkI62uBbt3379sYopFbeGp8toTgpJQRc6CWTPMqpJVjXUk9SqSKd+o6gkEeXbDavKpoIo6mKqp6uGoLBJ6SXWrHWCem19Tj5kD0xJY4qOypBu2OnpFgy3LjIk63qHcAxm41CG1wOmynrbC4sEX9pc2KygP7XJs6kDr8MKWepnSnp0CkxSMUR2YXFlsLi1rBT+uJuIj7fmtZmOW15anqJWkAZBtc9iOo2/q2HjGEtkwq7BkcAZQVdSCL3UixwXyWmYU+cAX8WXsBv31pjN1WZtSSqs9REXZSw2O9sG+Hsy59JnE1kZRlrMrBAL/AHqC312tg/TyTtMLkmCp8pdhI0SHVfa98dhy50IkkjZHQkAAfjiZcyVtuQGPQWYj9cRyZ9AJNLQ1mrreOPWv12wnZynao+ScrJa3f1Y4vZTTSLS5udCeOiC97bzRYrx11P8AxMT3vZR08/8AfBXLNLU2afcSLpphq1INvvo9sCOLImH2lTKqKobJ8+T7hmangCFr/wDXU77+nbAxMrqjNzHCg3vcahc+e+NNl8oTJs4YRX8EKnUVUDxM25v08P4jAFs1pIzZkiJU/utqt9BjnjytVQEohChpZocrzAFVBZoCdPfdscvXPTGBJJCl9RU9u/09L4gp85ibK8xkhgtoMAsdr3Zu5/lgZ9q19ReOARqB2jUSH+X4YMcM1yw3E1nDYmglzBmbpl01rkmxIH4YciUc2XlmzGMVQhLcpaGRraI9hzWOndV36b99sZLLeJp8oq66Oppq2qMtO8DqhRAmoC5t5ixxysikzlaajizarjoxIUijrp2kjbSCBo0gmwuq2K7YssOlUwN3wE5s6npYKKSlnqxSmaUzRJEh5+62Hi2AttfrueuIMyyzMaAyZrmGWVNLRLRSRieTUAHcWUtpvYG48jv1sLYiySkyzKKOqqJcyppJLukCRRCS03LIVSssagG5vY9wvkcbKozM8QUZjzOrzenhErOkVHPEshjZF0qY4ybqCDYsL+LbFNCVfgSzL5ZmlBJSzCvr2SWRNEcULIBbwkG7bAkgADbvfAzPUno2qKZYZpFpqqSL2hqRDqAOnUG1bXGny69cFaPIlNGajL6QTJI8jwOac84gMRpLKNul9NyenpjsuUVMTcyoyZKdDqiMvOb3UBJvtqsAp8h0t13XuJOkOo3yU+FcwqcmrnHt9Tl8k0RDIioR1JGzNptcHvcFtsWc1GaZnOtZNGplqUaRKmtqkAsSFvEbDSRpG4G9u3TElNlcNSqmrhVkfdQlQ7q2/wAQeot54H0NA/ENWzV+V5WsdLAqO8ksgLIuwGrmAKxAsLg+o2xSM02LKFK7GQmtp6p6DOJqiJIiSRZlAsAQU0ghiRbe9je/YWJnMMpXMY8xoXpqiNJvH7RLZgLAIwWwMhuNQb92/TyfW5RUV+f6YqKeGSsRY6all1B4eWgX3yACbJY2a9xvglPwdWV1RfOaPn1QPhLSLtuSBY3Nrk7BvPAnkimWxdM5rU5JL8sr5lnf9oaGHL6SorKqfmIdM84f3A12XpYsPUi47747QZpV0grEnpRIkkZYTaIH0B9JLaC3iAJPb94Y5Ww13Dua0lNTew0+Y1TjTJNTEJEC1re8QFFwLFTfrckXxJn9VU1/D1VIHyiNZ4gsPJqY5JWBdQCV0Ar4bta56WIv0Vtc0K4aG4s7MkObZtkZy25milknlihiRViiMgAUhLi423HW+/TFGqkzSq4fraTNzH7Y1zBUrDGhiUC/i02YMetrXu3qcVODqPMaPNMvqkakpgXKO9NHy5J0ZgxDHoRsB06fLEzyT1T1cuYzCrnkUBpJFXUf3Sbgb7C2Fc8CtTWxNqXKZbTiqtgmq1oM3chGLlYoDFYGTa9/eIB67dO+A+bZhHOz1tbIz10koSQs9mZVW29vUDExijWm5EYblKSeVYEA7H9B32xn85SJZAViYylRcHYW8/jjNHNJy2Y6qt0WXzKBRFJHGRIVZX13axuelz3FvniP7XP8L/8Atj+eBIZAgSxu1/XzwzV6N9cVbb+5gpBCtzDKXnmEwleUkrIwFzsQN/Dv7o7/AI4LUWdUM1JyIJJ1WFtlaUhWB72sLbk/gOgwB+zqUnWY0Pe/x/PFynygP446I7/vkEA/M7Y1NqUdNbE1FphQ5tGnuXY9tibfl+WKtRmdRLuVkbfoWtb5bYiOXU0IPPqIIz3VGLm//bt+OOBMsj92ConbyLctT9NR/EYSOOMeENbK4ko56gPmGUSyBQwLwzctnPa97gAegF/PB3hxZKmjz0QZc0CfZxVIlLPf72InckkkkE9sCWdbfdUNPAD+9oLH/U1z+OC2Ss75dnqyzvIv2dsuu6p97H8vTBpDOTqmC5oJqewYwRG2wZwT87XI+eC2V8V1OXJTqcvy2rMS6C7o5LC999rel7YCRQcxtNNE8ovtZSfyNsEIMmrpbBlWJT2LXP0GDrS8iqNkVRmNTUVL1L08UcszFyWJsCfLyH8sG8kzecZLnEEo1ypTs4dWsDreOM3Hfrf445S8NRp4p5ZHA6h20j6D+eJKibK8sglKzog07iMgX8gT8fPE3kXgfR8gX7UXKcgzKOpgqHbMHgjQN3CCQsbkdtS/X0xQyeogzCqaFi9MgW+ttOkm42v0ub4uSJmnEskEkGVVIECG7Ibox8/Em972H0vizU0XFLKsUtHVuntAdhCqxx2W5BAVupJJN12sLd8PbURElZeq0pMooZ1ANS0hUtAPEXIPhHpYk/W2+2B1JxK7oVhygxoVJWQSEpexO5C7dPjjseW5/HMxXI0ZHVtNlVmB7N42O4Nj3PbpixkEmeLmSQV0tatKm9RBWwARypYn3gCCwOmw63It0wFH5G1LgylLKkcTyz0QesZjZpIhoUH96/XUDbzwcyfiWvolnUUGX1sTgroMJ5lzsLNsdiQRbfCly3PaGiGZ1kC0lK26ypUBXQndbrqOwPW64LUGQZlneWU9ZQ5ZWTxSCRWmJSUSKWAZASoIUMp2OqxvZjitJ7E2muR9fxWtVVvTQ5PRw0xKDkwxqzudNgTezB/EVubnra+9+w8O5pKkeZMtJFK1QHhRCpYyCzAEFiGuwI2sRY3xoMno+Islo1p4+GoqhFdnVqmhEkgY79Qw7/0cG6HN6upzKiy7iDI4aWSoc+ySSxKoMqgHYFTY2J3H++OlFpHKuDuSV/2Dw4lPU09SDCZJZeXA8mluZq0kohAOkg+nlial/aDkdRKqtXLDzE55dke1grk7FQdtHxPpjUQZbFSRuyU8Mc004dmjAGttt2IA7C17dsZPh6poKypqMvrTA9RzZJIxLCgBQM6lQSN9x0vf0G+Mzj5GTV0B+Ic3oK3OTV084qKZ40ZXjBIKgC53+DD64H8V5xwq/CkU+T5eKWtr5V5UcqDawBLsPECLOBffqfXHeNKqkpM2njh0RbBY0RbBLLa9uwHX5Yw3E9dRZy+UR5RFWtLS0qQzyyRsBqB8Tbdje+1vysYugyQXoM8FXmFGgQVNTTxvEYhpVZRITqBYAWLEsDcAi+++NJDmXFfKjPsS3Qs0YjkU6QSpbb1bT39OhxhqaqrqPRTLnghiLWETRkHUTfZmjA97BKuzcZHTwRVtXz55XEmqOHlgkDcspFwbEC3Tb12GSEl7lub+mz48lY50n8v+Sxn7Pmk8f2hNLT10CCKKFWsSNRLKTc7j+XkMD2yOd1ieltGysGZmdgx9AxuN/Mg9cXMur4+IszeqhTq2uTlqRvuSQD0BJ6DGl1BYuWqtoHvX3xneRxjQvUxi8r01X44AYnzajljl1RyrE2pVdFU6QBYllNv4ug7D4YrwVsUkEqswMpK6Qj6lO+/e/wBL3wPzmrSmOZwKlQlRNOIkK+6FKX7Da4/dHe+9jYAspymeOvpaiRI0hjbnFiCgKp4jYnqdrYaONyVsyNeDXrzGAGgA2Hn/ACwNznRAuqoZSx6LpF7dOowcrKmnWZiDDTxkAqjSe6LXt1xmeIpKdn2nMzMbgIwIA9D/AM4zQT10BVYNip4DIr+Lw+v9HFvl038Tf6TikrI9vXrY9MOvH/i/04u+RqRoc+qjHnFUmWNDFAHIDIigk9/F1+lu+Bcolc6pp+YT1u1/54OwZJNP4pioPSyi52+OL8WRUqAPJGNKi7NIdlHc/DGvXFKgNNuzJIi3CRRF37AC5HwAxdgy6ulGlaYxqO8gA+vfBLLM1FXJy6aHLYIirMntFSkRZf3diy3vv0va2/XFulz1WWUOlGCluWI6lCXv5AMbeoO9t7YNya2F9q5BNZlsWW06T5nUMsbOECxR3ZielsWstzLJIJDSQNVI9WojIqIG+8W4JG/YEX2HbBHKc9y+DN45c8eGli0gRe004kRtyb3te4uOh6H1vin+0Li7Is8K0GWTrSQxP/fU9IumZh+9t4gB0FjvvtgqLr3IWUt/awjNXZbSbOxLAkaQLWPl6YqTZzUtb2anESuLq0vhv8PP5XxkxRsq+002cgyIL6GUxSML2tufe8v6OLVP7XUvM4EtJUqEeKoDOuvxANdtzcC569jhe0rtlFKUlSDdNBNmOYUsNfLWLHO9mkjpm0oLHc3Av08sbzL+EKWlgilTKqtpdIbVPFHMynrb37fMAYG5LldPQ5alFmMU0+dVHM52qSdlYtq0sFJ0tYabmx7nHodFW5RlVEsMQSmiQXYLEyqDbftbtgUr2FbkjL5mzUbBKmmrbMpcMaYEG3XoxO1x9fjh9LD7VDzR7Qq3sNVHMb+oKqdu3yODmd1kNZRRzUrh45EKg2I6yxAix+ODeXoq0cQW1tPbC72K5bGJeJYioLgaibF6eRBspbqyjspxmaviWWUFMrh0gnTz5l/FU/mT8Mb/AI1pBNDTOZ6lPG66Y5dI/uZT0+VvgTjCUlAqsSEuAbjAk3wPFpo1fAVJDXZQZ81iWrqmnch6iMMVUGwANrAXHQW6nGo5dFFNyY4YQ9jdFAFgd+n9dcY+lzTLMiySCrzE6ENS8bSMzKI9RYrt0J2+O++BcHGOSVeYJTpXIqOxRQzaGBufeW47Ab+Z26jDu9NrcTTcjb50y02UVlRSMyyQQvIoSRgCQpI6G3UYG5dnk+c8IUmZUHs02ZtEjaba+Wx06gR1B0t6dR2xeq0WXKqlSyKskLrrLXBBUgEfXHkvD/FEXC/DuY5RSPTw1jStJHWVNzAynQu4HiBOkgWG1h8RDp55JxevYMoqP6HsWYvJVZHUPTTSJMIJDHIqlSr6SAbHfrjxDOHizWoy2hGaSQTxU7xyT09NIx5hcAkhNyWtuf8AFiaLO87bLqaOKtiQM/PkNO51Jt7pLyEsLE2FgLgXwGjergl1zQ6WkJC6aujBt/CLi52+Zxrjjk1uK5RjK1uiGnr6CJpqSsqszlkibS+ljJqAJAa1iB32w9aheXUQ0OY1uiSNxy2Ro21Wut7KL2N+5xYrKenqx7NU0z5YqxiWSr5a7qSpJsgFyLjcX8JNrA4I5pkuX0NPDXrn9PNKqWFPSwDRLq6FtJtcGx6X2G2C9lQVcnsRcHUmdZnk5qHWqzKmv4qeo1ukYXa6kk7kM1gOhUHewtUWiEkjhoCGLeNHXo212t5k9bdfhjV8KZnTUmSnL6yN5p41Yo8Y2YnUNxYg/wB4evl3F8JZGpqo1sKI8pDB9RNiGFj/AF3xCMoKaTdWaXFOO3jj8lPKoIIIbU0W97Oyi2/kbYtSwmbeVQSOgkJFvgQcKqqKmqdpuUgdgoIUtYAC2573wPkmqL+NI0UdLG5v877Yx59KyNRdnXSIKvIKCSVZXp4Y2U6gysyt8SVIufU44+WxiJYhLVFFBAQVUhTfr4SSN8SLVVLr4mUA7EJsMN5hDXOs7eY/niOuS8k20JYYU8VQiuo/dNtv62xnM9jp1lHLiOo7t5KPlbt6YMVFNHKSY4aYsRuJEJJ+JFsBqnKJ2uvIgFxb7uZh+eGx822JdFAFFcB1QMd77H1xP7VF5r9D/PDvsiqJBmjXQO0b4k+yJP4F/HFnKNnWaSPiFiumOlVpCTpWOTWGHboOvpi9w1U1uY8QxR1NLriiieZoio0vYWCn4syixtjI5fnuSS08dEor6IMdJQOvLBJ/eI3I873tg9SZhV5FOYcq4c+0VqItElTzJGZl1C4YKCEW4Xfvbr2G1Y1yjnN0Fss4vXNeOctyyjoIkyicmOb2mhjVi6q+oqy9hpA+RxrOGYpM54Wy/MXyjLa2pnBllWSJYozGWawWwYagAu31N8YWg46qcvzBObwiaXVIDJLGHDINgz3ZPLyIvYY9cyCJ8ry2CJ4oIEsS0Ngmglj0Pc7j44LdEzzTP+EJcxzE6Mtjp+S4cJGyBVvfT6MRpO5HQjbFB8k4wjZtSUU1toxyIj8Lgp+XTHpVTxbw5lmYyx5pXJBI5UXdfCSLm4I6jxjf4+RxX/8AEXgcuqHN4VLGykwyWPz04GqYfanuebZrws2YSU2nLfZqqOIpVez06oHDHZrKANW7L0/dB77Wso4VoaKmWN56uGdZOdHFNEhNtw1wDYgBbjrvbodsej5VnnD9dmcsdHWxVEslltFGxGolioJ02Gy9yL2xn845clXO7JoiNSY9bt7qmKW5t0tcfhhblbKqft0opxZAzTNBDLFJIAWM01IEmY62vfU4DD5jt86ErTx1ktLDDyhDJdvGSgIAF1Hra+xPbcdcaXheKFc8lWmanqIzTAu8LJsdbbHSxH71+g949e1ziPK6KOcS0wVJjYvCCBqv027Hb+rYTVp5Ck5OoneFUjqaWOgq3lOg645ARv4lex+aC1u1x64IZ1xdl3DMJiri7MhCRpEuoybX9Atu9/Mee2BrMwzWbOqbK8pl5TuPDZQLk37npsDh9XwvxMsLSVity0Ulm50QVR3JuBbC91NbI1w6G6c5pJ77sdm/7RKnOVVabLUjgQkgs5Z7lWW5sLDZj54CpxBVxNd4kKXuVJUD/wCGJl4bqlAmVYgRdrrNAeoG99X+JfkR5jFscNZjIDGYpf8AGq06v376D5jCa5N+f2PRhg6VKqT/ANxRzrM/t/J6agiYQPBVLOjGQ2J8XxBPi2PhOwxRoOHKmjWKokzaN6KnHNKmhuqqDe6ncg33v88G6jIPYFWeqp0be33tPJGfrY4BZvnInjYQm0IUGONDpVSbbse5HbsPli+PLS35PO6vp8calBbM1uW8V0AyGWkrOJKNnVNNPE8SozgIAoVlIFr7eIX28seXSrTzNVR1dZTxUSVKolUdTB2QEXVVBLjTYn/t3FxfW53w1LX5ssfCUNNSxTC9KHlXaMi5Ykah4rG25J8XS+Iq3hXi/KqWQZjV5XeKMzFWq1MpUG1wpW5HTYDc2xSMY8mGTlHZkUdNngC/Z4pFomsYOfBMgkVhcHUQLluu3c45UUOa1bSUvEuTyQ5ej3NTGjBCUbxWbxW21eJb3tbe+LGWZ3llJEaTPYWrqikqUeJg5jSncEkWKMRf1F+m/lgjmnEmS5tlUr0c07FXXRAZm5a+Gx8Ld9uosetzYnFJSlVXsSire5SzP2Skh9hy+kr6VkhWCleRGYFGDFnu0YbSQxtut9Iv6Z6Hh7MCeWa0zJcEo9PYGx777YM0WXm8a1dTJVkCymbcp6C97dcX5KCnVdIQBe3UgfyxlyT0rYuo2S0scNFABqR2sNUl+vp9e2GzZlDynUuSxDabL3OB32esLMyIi37og3+JGIBC6sQWsR1B64wuTbtlLaLklV7S5P3aBV0gu1hiANDupkW/+bEJgPvFtvLThKlz4mFh6dMJyJJtlpdGkBWUjyJFsPCC7ABTv019MQIh7aT8sOCP6Ad97frhdhNiRoAN+Vt6NiKRQlrxn4k74lD6Bsur4b4jd1nkAJCkmx1nYd+vrjqOasg19gbehOOah5L9cKyk3OHXX+Jv9f8Avg0dR6BlfBH7Oswj10VNHJKkSyvClWzPGDuLi+3T8MYiGSkh4wI5lfStDK3IFMoMquH8IKMdJNibj8D1wR4HpeL6nIVn4ZpkpculLCPnNAuo3IuLxkkX7+n1rZ1wJxTSQVeaTRyAreWY01ShdvM2Cdv0x7ShvyT1e2mg1J+0OjoIal5s8rqiWEsogqcuiTVIBspKbjcbnHrNHTxRxDRDGrWAbSO46/HHygsVTmWY0NMKmaeGqqIYwjsCbsy2O3Y6mt8Dj6c4Kqmrcgjq2JInnqJFv/C00hX8LYD5o5u0FKqRKaB5Cpsv7qdSewHzwxVgqFBeNTc9HQG/8/ji1a7XxBRmoZHFVCkR1EKEfUCvn6YApEMsoQ+taKmDjoyxKCB8QMYvieijy3MlbL0UGSWGQxEqqg3kBO5HUgX388egjHnn7RZlizGl1JzLNFzI/CNSlakAeIge9bv2wGNHkh4Wzaor88zDXHGtXSRRwyqxbRuzkWO99w24JBFulsWeI66aillzDMqOkSiijKvUncqrbGwvcnyFr3NhjJ8IyQ5LLxDm9WstDRVFQsqc21lUa+lr33Nha9xbGD4142ruKq5UVhDl8NxTwObDuNTf4iPp9SZyx9za6L48mi3X4NpwpWQvxZl1XO4giSAG7uL7RNYkna97eXXGggz3iKqoFSvd5ddQsdREtNDIPZyW1Ect76rAbDuRbyHnVFXLWotU8EMUQ0qIogwXSotbck7gbm564s5nnWVVtVzKOmipotABVuWCSCTey7dCB8rnGeM5JySXk9rP0mGcMTyT03E9K4jpqJRlbZZlaaKkEVJejmqDTpoFtSxts11Vbde/Y4bk+ZVGVTZhMcnEMjQRLEop5hzJXZmKlmJAUFix8tVjuMeZxVsANlCg+Skfpi3FXsD91LMtumlm/Q4fvTXMGZ/6f0zXtzr/AD/U3vFOcvmvB1DUzQGCoNSUniKkBXVW6X3sdiPQjHkdU/LoVIAJYKB+f6Y0tRWTTQffTSSKAT43Y6frijS5cRQ8yqjHhiD2cdLf8Ynjn3MjbK9b0r6fpscFK+Xf7EvAOa5hPW5an2NCaWapWI1kVPISpLbAsWK2F7emNZmfEa8RV2XZXJRQQ1XNV5pagRsJUABKqd2AI8wOo9cGuHvtCq4Ianoc0WnqBKkEcns5hWAIQW3UNfUo3LeZxg+N1qM8zyGry6vhRaaIQauVfWbkk9x0IFu2NcntSPFW+7PUX4NyKVo2TKoWjJ0uWiA8NthbTuPmMZTjfh3KKGnpWyzLIgkr8uaeJzbUpuq9e1j2/XGPoJ+KMtsYc0y6TfpLTn9FwQ5nEdfXxT5w9EtMrtIFpgQC5Ui+k9PzxPdDKO9luKPQNTHcjoT646W07i59L3xyBpFjUShS/wDgPhH1wjfUSSPjfrhZK0ORyspGwIPp1xBpUqTI5HkWG4Hl5YnY6SD0t3uTiu7BwQTcjvjJKNMJWkIAuCCv8QFvww1XQ3Acn0Btjns7EkWIA7nHTCXbxaDta98IyUrONpsNyD5Fb4crIQAysG9ThPEikA6R4bb98QvFpGxBA3BHbC0hHZM+iMdNW++5NsRSGCS5sNvjiJuawAkDW7MMVmV1HXa+++CkcWAy6v3gfMDDr+j/AEGIALb3PyFsd1L/ABN/q/2wQ2b8ZfR00Ezx108aszSt7TTSWGn3ipeM6SAWNhY7XGHw0FP7OsD5lmLx3ALOlUpYFTtqCdNjuOvS+xwRTgaaOJYHzTUvKlp1ursbuou12Y9AD+HYYN5Zkj0UBVlppnJDapC+wO1h18rDy38zj1aQXklXJkMj4Q4ebNIZaSi5VRAvPhKvUr442BG0osV6XA3F9wMav9nFdTT8Nhaa0dJSuYowx6KFDXLHrfVe+2JKHKHg4ljzJuTGjLJCsUQY73Fybmw9zsO++PFM3bO6HKJMmjklShrppQabk6jMUCabdx7q+mx3wxPd8n0dzkubkBRY6idjfyOFz49LMHVrC50m+Pn5eO8+yvK4qGLRzaeKOLmAlktYAG4Nr2Ci1tvXBGk/aFm9RW0UlaEpoPakDOZCSQhAcItr3sSCDhbDoPdb+mPJv2xOA0pWoWNhFArWezG/tGw9bG/wwKX9pHGpLtFQ0VRDduU3LCM38JKl7i/U7emM1xXxDV5vBPV5pSRxzyGHmKiEIygFSBc7i4HQ9bd8FMCi0YOvq5JVSMu6FDZ47mwI77nrilbV+nrgk82WvLI70VQdW4HtFrH5LgnRZhlr8unp+H2kfoFUrI7beqXOKKN+aBdF7h6wgpfEttBAW+5B1b28v+MbBcjyUzQjnULK8iLqYKQ63uSy2BW1jsTv0xjoa2KATMKUQT028kFRTldA7hSG6+QIF/PBmLOXzrLlrZ6anTSzxkUy6fCNPvIvT3jvve/pjDmxSi9UWmfR9J1OLIo4JbX+F+A2/DWUzSwGnpsvamlkbXJInL5aKASSpkBFzqFrC+242sz+w1JJLEFihjEtQ8dwlkVENi+rV3tsDvv8MVhnMYpVi0VgdF2l1uQGv1sR+F8WeHJclFe/2nBePR92JIXYBu9wBf4H44j3HdI0/RxxwlNqq/Cbf/QGqYkpVlpIwAYw0dgevUfnbBfPJjTGqR7E3fSL+rEX9LYsVPDc71s1VTqUpiyukJ8ehbiwNjfoR273x3Msmq6uqaSVCLOX0tEdIAFiPpb640w6ea8HgdX630WSkp7W/D+Ev/DMSZRS5lP7ROKqNh4VXUFBA7kEHqbnBGJI6aPlRX6lmJ6sfMn5YKy5LWKpHJcKDZiY22P/ACRiKLLHjIee5U+6GBAJ/XF3jkeU/Vejjvq/4Y6iREiR5COaTqUEdBi0rvuQQtumww6kpaiulK0sDzMLkhV3Uev4YZNFocq4sVNiBbtiUoSW7NOHrcGZ6ccrOSP67nqcNALd9hjhUMdtjhyhlOkA3bbpgM0nCFKgaLn1thU4Vza+x8JGnp6Y5V86ki1MiEHYlr2H4Yr05VYX5UpUtu1wfoNsZcz32GQ2qVF06tyvhuvceuKMuldLXFj64mnihaRnaTV3Yd74rPEAw0uDsbbHEBJofJNdAuo/PfHOYjHxMpttYWxxrdGZO22OMqBiAu46kYBPSxMWN18/LERjVX06iF73U4k20m5F/hiJ+osfPcY5MUbpte0i9e4thln/AIo/9WHlwAN73HcYZrX/AKafh/LDHG4zz9p9NDVsmWQVc80LsElqOTEjdiQdDGxA62F/PGv4ez9c54eOaxVUoZVIlgVI5GideqbKL9QQSBsb48LqaWlQtqkEVwLrI8sR6dyVF8X8qzqXLImiy/P6OmRwAyRVLr0FhuCvYf749W2uQuK4s9kos3qzA9XUyJJFDMG1rFpTSwF7G9yQCW6DqO+PLuIctkz3NqaGii+8Sqlp9SqTa7nxeEE2BYE/A+eLNHxHUzV9NlMudVNS9TUpAAZDIlyQASt2Nt9xq6dRjnGkdMnCuRVEUemoqi88jLJa6lb2NtiLnsOowWcqRmxwxxOgKS5Zm67fuUslulrfDEv2Dm+XVWV1NTRVaJMpeaWogkEcBEjqAbkdVRSQSL6vLGCWrqkN46iZDt7rkflj0n9l9PV8RR5nDm7yy5TZA7yFnYMW91CTZQR1bqADYgnHVYLp7lePiLh8UMazpO0hBWVooQQp81Ynfbz/ACtjPZtW5RmGYSzIK+CNjYKVjdV2sLKCLbX7nHrdfxVwXl9X7DmGWy86jUQjmZZFLoUDwhWufDa3Q4avGv7PaiwNOm3W+SobfHwnB4OcrZ5PT5Pl1bLHFS54Flc6VE1Gy6mPa4Ld8NSDMeH62GopK96aZ0JhqIA4LKTY2IF/jj2Oiqf2fZxmNLTUCZZ7dJIDBfK2gbWNxZgii+3njB/tVyugoKyB8tgqIQAed96WU72BAJOk3Fj26YMhotNUZpI8xY1T1Uk0iVDXmaUSDmOLm5Ljc6S/foTjsMf2YoohVLIKpNeqIkcv+INcbggduw9cPpcwYZHJPUV4mqhU6eQ7Fzy+XpLjqLAEgb4gjiqftRYkUokV3PQhVNyNx0NjsMTbu1RdVBJp7v8AyhiZrSw6kLyGxJuw/rbFiHP4lZQsj2uNrYe3CHtLGSKr0KwuFZL6R2HXDDwVUIdSVsZI3H3ZxB4Mbdm5er9XGGhJUe1pEfZopIM0hRyimz6RYBQd+5IK237WxFDLUVIlDZrElnKrqVQCbe96dNv0x53Rfa8a6KjOJWduraFIBH9b3xq8py6WSxqJ5WsBs5tquAQTbcbdv+BrlnhFbnxa9H6mUuV+7DEc0jOwfM1U8wLHZF0m4Uk/DxsPkcR5jBNJAXkr6aXkKzhBYEHY2Fuv6WwyooIQx0t4rbllPX4DFKemsjEAaUUlmvbscKuph4On6J1Ljpk1+7LdJmcOV00S5WdVZNZp6hl9wA+4oP4nv87CiEUqXcXN9r9fzxPT5dGEjdmWNSotqY3w2p0qfBILDYBVvf54TLni1savT/TeowZtWRrSlSSKx0KfEdN+gPXEZm5bbHp8D+v64j5qhtWskg76SdvkMRTSpuyhHJ6b3t8D3xkeY9xRY2pleqkEjDZO24I+hxAZFdgAE3OwBIt67Y7OZH98oFv0YWt8sNvoNwwJG/T6Yg3fI2lIgmZ1BTc73Y2wyMNGLltQPbqMSubEk28W9774jlGoAKAR6i5vhLJyVnGkP/S777Ya0jKexHn2w5Y5NN9AvfuLHD1jRTdjY/C18CydMYr7Aslh6LiCV0LDSm3npxJKGvpQsL9cQzIFQ6nJI9ATgoAxmj26X7XGOXP8P4jEOrxe83yF/wCuuFzB5r+GGBsVqKWvyzialpHr5p10tJ77KL6G7aj5YGZhF7JnlRThYXDIHLNEO9jt5H1wsLHszb0i43uT5IrZdmNFVwFTLG6SKGHh1a7C4B6C42uOnrgtxpUVM4y6mlnutKhiSyBRosu1hhYWI3uVS3ABjDMb3ONvlkE2T8IUdVl1VJBUSmszBpFG94gsaoexFmY7+fTvhYWHQHyYqrqJq2dqqpkaSacmR3fck/0PpYYrZUgs/qBhYWCDyGsmLQ5zl8sZsyVkDDb/AO6o/XG3/a+WpalpI2O7TAgbXF0NvxOFhYVi/wBx5plYlzV4aeaZhBFJpCe9YFrmxPS5/LBijpYpMzemjBSEgId7sQBbdvlf54WFgSGgaeJI44gqRgIgAUeVtsQzykAmw2wsLCIpZeyOnSozTQ4BIGxKgjzO30weFbJDLIFVDrsSTfy+OFhYlLktwrQwTyvckgDyAxUqq+RVNOEXTICpJG9jt+uFhYV8EnJgibMag6lDWCKLd+gt3xVhqJKiRo5HYgW2J2+mFhYix07FAblvJQWtfvfDUmYqQ+503FtgPlhYWEZz2GGVr2O+okn6H+WHmRh32/3wsLCsRscWuAp3AN/xth24GxtuD+NsLCwGcyPmnULXutze/wAMKUmxNyBcWGFhYUVlU6lZm1Eld/jfEM7MSWJNx/v/ACwsLDImzkZLrt4d+2Jrv/EPoMLCwwD/2Q=="/>
          <p:cNvSpPr>
            <a:spLocks noChangeAspect="1" noChangeArrowheads="1"/>
          </p:cNvSpPr>
          <p:nvPr/>
        </p:nvSpPr>
        <p:spPr bwMode="auto">
          <a:xfrm>
            <a:off x="155575" y="-517525"/>
            <a:ext cx="1809750" cy="1085850"/>
          </a:xfrm>
          <a:prstGeom prst="rect">
            <a:avLst/>
          </a:prstGeom>
          <a:noFill/>
          <a:ln w="9525">
            <a:noFill/>
            <a:miter lim="800000"/>
            <a:headEnd/>
            <a:tailEnd/>
          </a:ln>
        </p:spPr>
        <p:txBody>
          <a:bodyPr/>
          <a:lstStyle/>
          <a:p>
            <a:endParaRPr lang="es-ES"/>
          </a:p>
        </p:txBody>
      </p:sp>
      <p:pic>
        <p:nvPicPr>
          <p:cNvPr id="92167" name="Picture 8" descr="http://ambientelaboral.com/images/carteles.jpg"/>
          <p:cNvPicPr>
            <a:picLocks noChangeAspect="1" noChangeArrowheads="1"/>
          </p:cNvPicPr>
          <p:nvPr/>
        </p:nvPicPr>
        <p:blipFill>
          <a:blip r:embed="rId3" cstate="print"/>
          <a:srcRect/>
          <a:stretch>
            <a:fillRect/>
          </a:stretch>
        </p:blipFill>
        <p:spPr bwMode="auto">
          <a:xfrm>
            <a:off x="6392863" y="1341438"/>
            <a:ext cx="2880617" cy="2595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68" name="AutoShape 12" descr="data:image/jpg;base64,/9j/4AAQSkZJRgABAQAAAQABAAD/2wBDAAkGBwgHBgkIBwgKCgkLDRYPDQwMDRsUFRAWIB0iIiAdHx8kKDQsJCYxJx8fLT0tMTU3Ojo6Iys/RD84QzQ5Ojf/2wBDAQoKCg0MDRoPDxo3JR8lNzc3Nzc3Nzc3Nzc3Nzc3Nzc3Nzc3Nzc3Nzc3Nzc3Nzc3Nzc3Nzc3Nzc3Nzc3Nzc3Nzf/wAARCACVAPkDASIAAhEBAxEB/8QAHAAAAQUBAQEAAAAAAAAAAAAABQACAwQGAQcI/8QARRAAAgECBAQDBQUFBwIFBQAAAQIDBBEABRIhBhMxQSJRYRQycYGRFSOhscEHQlLR8BYzYnKS4fFTghckQ5OyVGOUosL/xAAaAQADAQEBAQAAAAAAAAAAAAABAgMEAAUG/8QALxEAAgIBAwMDAwMDBQAAAAAAAAECEQMSITEEE0EFIlEUMmFxkeEVQvCBgqGxwf/aAAwDAQACEQMRAD8A1VHmlBWuUpKqGZlGohGuQD6YuHHlmRe35bmkE6rLETIqM0ibMpYXHzt28sajhrOq6qqOVVxkQsxCuAW13sACfr188aIdUn9xKWBp7GpGOIRzTv5friJI5VeYycwqZC6DULqulfD673PzxJHAq1E9QsWl5Dqc7E2udtz5Yr3EJ22PHbHV6n/KcdCcsya4ZDtt4h+O+GxK2tgUPu2B29PXAeRUcsbTFfCvvbDYWE0p0RTaUYqblSdrbjf1HXyx19QBaOGXRpBUXUn88HuRB25DhhR/vf5P/wClxEZTbSsEpYmxuVt+eIqXMqVkm6lViLEgjbxL/MYV5YoaOKVk7Hw/9pP4YSe6p9BikM0ozCzGQiym+sre9j5bf84gqeIsuoVBmdTfSNHMBJuOm3ewvjvqIndmYYUfdvb/AA/mcNtt87YyknG0LQ1s1NTExwGFSsh0k6i1yCPhiu3HaXu1ARHruTzbnT9Ou/0wn1OP5B2pG0Xv/lJxG7BNyT5YE5VxBHmFHJPEqRkIQVeQDy39OuLXOeqBMCRN4lJIlU23vhvqIc2N2ZsuOw5aWvu5/IHDUk8R2Gy7/Q4E5hmUlMVimhs6jWdLixuOmHrVnlFlniclGIXWLkFfh16YZT2syfVYdbg5br9QmjbP56D+YxVLAVpVv+mD+eInqWiEpE0L2VxbmgE232B638vXFXL55swrStMHMxiOlT309N79745zXJy6nC5KGrdhWMgTtYW+8j/IYgib/wArTf5lH4HD6emnSplXMqqnoXUqQkilix0ruLH4X+OIOWqDkrWJKIirK6IbP2uN+lyfphVmi/Bokox2ckSI/wD5tt+7f/EYtg2bfY4HQKrFZajMIC+7vpiACXvYHxdbW+N/ji2RGKdZkzSnV9OvktEbsd/De9hgrKq4Fbhf3Ilvvbvhrnw7eY/PAuKtqHjWTQhuLixvsMWzT5q1KtQKRuTIFKOANw1rd/UYLzRXJ0Esn2NMnqKiOmieaeQRxpuWbsMVVzzLTC0gqQUWQJcKevi9Nuh6jFLM8nz2qi01mXxSIXGnW9t+h6Dba3164opwrVLSyQx0F9NQrRjnsdQ0sDf4XxGXUrhGhYNtyzXcW0kDEUsftBBsXJ0p9Op/o4gn40jSOIpRs2tQd3sLbg9MRPwdVM0ojy83EwZCZjcpqPX5WGKtRwfW2aOKkW8Ci4Wr91fEWBvfvbe3c4R9Qx1gRYl44XSGgoVUX/8AUe9x9Pxwz+3L/wD0Uf8A7hwP/snXRzBGhjaK9yfaQCNr26eeLX9lZP4W/wDyU/lju/L5O7MSJM0yOuzOiRaGsMgmjEdsxhtq1C1xy998SZZmGTU9TG9Hl1e0wkDIhzKAgtfYe6MB8q4bq6bNaFqisoIWSrjKxzSuGmUOtmUaDcHsTa/kMdgyqrpcxjq6HO8j5kU4lTVXX3BuLgqL4zKSdNFWbx+IKgxkHIaxQIrkiup76Sfe36/yw9uIagag3D+YIbhTetpu9iN9Xe9vnihDnXESUdNz63Im1u8UumZABHaPwgbXO7dPNcOzjP8AiWnzXMKWGTJxFFMyU5kmjB0hx7417HTf5gYtrXyTpl0cR1DStqyHMbmTce1Up8Q/d9/06emH0mfSTF3+yq5SsbyhWnpjzSCBZbN1Fz122wGPFXEZXpkxbrYTR7kdP38OyziTiKZa2WqpsoSSnpHmjEcqEa9YFmIfYWYm+3bfAU4vydTLFJxIIpazTleZOhUEsKmmut1BLf3nTZTf1xbPEnvKcmzWMAqpHOpvD5LbmbX/AFxlqjjbOMuMg9kytjI2pxr1hRpVdtLH+HFg8c586p7Nl2VTTSW+6E4Bttt7/Xfvjlkj8hph0Z+qi/2Nm/8AenbmU3UD3f73ywJpq7K2oMxlhq60tHCmqOTklgplj8SgHztffEw4t4hdxFUZDSqrgNrSS/it09/bofpjH5JA4pc9QqSfYVC23Or2iH9bYTI06oKtBSprW9k9qo6qWalV+W6MNLxsQStx5GxswJ6EYyNZVT1NQ0srM7at7+I38h9MaDLaaskyfPo4KaVX5FOEYD3m9oTpuN+uAVPSyxyiGdGje9zr2I3F726bXPyxCqVjJ2EMvGrI8yt4VaSmN7bf+pijzhqRkupYgFT5An+f5YN5ZC0uUZqqQsqmanCkRk38T7274Hy5RmDxiRqCpXQQGYxnY3tv8L4FXQGHuCYlqjXQ8s8v2YyMoFzZTcgA9/TBg5ytICYctj0lEZdWsjxKG3swv71vl8MVuAqJ4Zcxepjmic0EpUAEAixvY+eGMkby06yQPEJYYvEOn92l/oDgT1RVoeFeS5USSVpjqFiKNIgJVb2Bue+9hgrJPS005p+dUxiEgAwxoxuBpvqtc2BO9+4wEVUanorTyLC0ztYsVDLcDp8dr+ZGLXDFRU03tNPPJLKFjdki5xcr7w2B+nyxrx9Q6SaPDyejt5JTjPl3x/ISaeGuiFLz6gySAhVeONRqF2ALfmcBY6uPL4pql4kkCRW0SNpW5ZALnUNt/PtiGsqedU5g1PJVfe07G4mIUENGLWB67X27HAmlqs8pUpvZqmZmRpQFniMwYMVJuG2NiNr9MWWRSTpAh6TKOWGRz4fwaOjzqolpFrKZI6NpGZHjjuy+Er1139PTD/tOtEmvnAuNgSi+fw/rf1wzhPJq3Psz5uYVTQci8lRHSCSMyO7uFJCEW9y/fuNr794tWq4brqhTndZFSywMsMfL5ljYEeMkmxLWt1G5B2wVNJVR3U+l5M2VzWSkyP2yptKqubSCzqFUhxa24tvt+Xni4Kieoppp5KtTIrBpYZFVeYoNwVIF+tyQLdsAqPPK/MKCeZVWprZJgRGuuaMhbE3UEi1jsPUHyxWiraupirY6qC1a2rlwKkxcE7W2OhVG2xF/FbHOd+BMfpE4yuWS1+n8lyk4rikhAGWUARlGkFpehNt7ne+2JIs7y+UgTZTStpbwhJZTvbbbV54APk1bS1ix1VHU0ZmvyIJKQ3fSRZb2AHS53sBcjqcEIqNOdNmFSsShJVk1I+lVKkd9TDz3vYYzzvhs9vHhjFXjiaLKa7LJ62OBcrKrNIqxuWlFiegPiNh1xWz/ADdMryp6oZZSHmPFpDSykWdZG3OoEEaOnri/lvEENRPRy8qSJZZkWJ9IbUC6q1rC1h53JFvPbAPPlmmaogaRIncpJTQVEgdrrHLcALc31XFzbfCuKStOxcWTNKVTjRPmOfU5mqYmyZlijqUE0/MciWzPqMYc7g6QL26Md+lqecZrU1iVSlmihR4lSOC9gDE5NyOvQfQY9E4Vyp3o8zmmooPapMxmdfaYQQUJuLXBNuh+WMbxpTUsfFdeIxQxRQ8scgTyxPcqOgVdI2ufn6HDQwLJ5KObQHnqHXMGVGYETKtxvtcDpgp9oP5f/qMCZUWIrJTvR6UAuFrZJJXKm5sCAtu/Tsd8d51R/A3+hcJlw9p1Z2qw/wAUU9PT59kjwTzzkukRsUOkI62uBbt3379sYopFbeGp8toTgpJQRc6CWTPMqpJVjXUk9SqSKd+o6gkEeXbDavKpoIo6mKqp6uGoLBJ6SXWrHWCem19Tj5kD0xJY4qOypBu2OnpFgy3LjIk63qHcAxm41CG1wOmynrbC4sEX9pc2KygP7XJs6kDr8MKWepnSnp0CkxSMUR2YXFlsLi1rBT+uJuIj7fmtZmOW15anqJWkAZBtc9iOo2/q2HjGEtkwq7BkcAZQVdSCL3UixwXyWmYU+cAX8WXsBv31pjN1WZtSSqs9REXZSw2O9sG+Hsy59JnE1kZRlrMrBAL/AHqC312tg/TyTtMLkmCp8pdhI0SHVfa98dhy50IkkjZHQkAAfjiZcyVtuQGPQWYj9cRyZ9AJNLQ1mrreOPWv12wnZynao+ScrJa3f1Y4vZTTSLS5udCeOiC97bzRYrx11P8AxMT3vZR08/8AfBXLNLU2afcSLpphq1INvvo9sCOLImH2lTKqKobJ8+T7hmangCFr/wDXU77+nbAxMrqjNzHCg3vcahc+e+NNl8oTJs4YRX8EKnUVUDxM25v08P4jAFs1pIzZkiJU/utqt9BjnjytVQEohChpZocrzAFVBZoCdPfdscvXPTGBJJCl9RU9u/09L4gp85ibK8xkhgtoMAsdr3Zu5/lgZ9q19ReOARqB2jUSH+X4YMcM1yw3E1nDYmglzBmbpl01rkmxIH4YciUc2XlmzGMVQhLcpaGRraI9hzWOndV36b99sZLLeJp8oq66Oppq2qMtO8DqhRAmoC5t5ixxysikzlaajizarjoxIUijrp2kjbSCBo0gmwuq2K7YssOlUwN3wE5s6npYKKSlnqxSmaUzRJEh5+62Hi2AttfrueuIMyyzMaAyZrmGWVNLRLRSRieTUAHcWUtpvYG48jv1sLYiySkyzKKOqqJcyppJLukCRRCS03LIVSssagG5vY9wvkcbKozM8QUZjzOrzenhErOkVHPEshjZF0qY4ybqCDYsL+LbFNCVfgSzL5ZmlBJSzCvr2SWRNEcULIBbwkG7bAkgADbvfAzPUno2qKZYZpFpqqSL2hqRDqAOnUG1bXGny69cFaPIlNGajL6QTJI8jwOac84gMRpLKNul9NyenpjsuUVMTcyoyZKdDqiMvOb3UBJvtqsAp8h0t13XuJOkOo3yU+FcwqcmrnHt9Tl8k0RDIioR1JGzNptcHvcFtsWc1GaZnOtZNGplqUaRKmtqkAsSFvEbDSRpG4G9u3TElNlcNSqmrhVkfdQlQ7q2/wAQeot54H0NA/ENWzV+V5WsdLAqO8ksgLIuwGrmAKxAsLg+o2xSM02LKFK7GQmtp6p6DOJqiJIiSRZlAsAQU0ghiRbe9je/YWJnMMpXMY8xoXpqiNJvH7RLZgLAIwWwMhuNQb92/TyfW5RUV+f6YqKeGSsRY6all1B4eWgX3yACbJY2a9xvglPwdWV1RfOaPn1QPhLSLtuSBY3Nrk7BvPAnkimWxdM5rU5JL8sr5lnf9oaGHL6SorKqfmIdM84f3A12XpYsPUi47747QZpV0grEnpRIkkZYTaIH0B9JLaC3iAJPb94Y5Ww13Dua0lNTew0+Y1TjTJNTEJEC1re8QFFwLFTfrckXxJn9VU1/D1VIHyiNZ4gsPJqY5JWBdQCV0Ar4bta56WIv0Vtc0K4aG4s7MkObZtkZy25milknlihiRViiMgAUhLi423HW+/TFGqkzSq4fraTNzH7Y1zBUrDGhiUC/i02YMetrXu3qcVODqPMaPNMvqkakpgXKO9NHy5J0ZgxDHoRsB06fLEzyT1T1cuYzCrnkUBpJFXUf3Sbgb7C2Fc8CtTWxNqXKZbTiqtgmq1oM3chGLlYoDFYGTa9/eIB67dO+A+bZhHOz1tbIz10koSQs9mZVW29vUDExijWm5EYblKSeVYEA7H9B32xn85SJZAViYylRcHYW8/jjNHNJy2Y6qt0WXzKBRFJHGRIVZX13axuelz3FvniP7XP8L/8Atj+eBIZAgSxu1/XzwzV6N9cVbb+5gpBCtzDKXnmEwleUkrIwFzsQN/Dv7o7/AI4LUWdUM1JyIJJ1WFtlaUhWB72sLbk/gOgwB+zqUnWY0Pe/x/PFynygP446I7/vkEA/M7Y1NqUdNbE1FphQ5tGnuXY9tibfl+WKtRmdRLuVkbfoWtb5bYiOXU0IPPqIIz3VGLm//bt+OOBMsj92ConbyLctT9NR/EYSOOMeENbK4ko56gPmGUSyBQwLwzctnPa97gAegF/PB3hxZKmjz0QZc0CfZxVIlLPf72InckkkkE9sCWdbfdUNPAD+9oLH/U1z+OC2Ss75dnqyzvIv2dsuu6p97H8vTBpDOTqmC5oJqewYwRG2wZwT87XI+eC2V8V1OXJTqcvy2rMS6C7o5LC999rel7YCRQcxtNNE8ovtZSfyNsEIMmrpbBlWJT2LXP0GDrS8iqNkVRmNTUVL1L08UcszFyWJsCfLyH8sG8kzecZLnEEo1ypTs4dWsDreOM3Hfrf445S8NRp4p5ZHA6h20j6D+eJKibK8sglKzog07iMgX8gT8fPE3kXgfR8gX7UXKcgzKOpgqHbMHgjQN3CCQsbkdtS/X0xQyeogzCqaFi9MgW+ttOkm42v0ub4uSJmnEskEkGVVIECG7Ibox8/Em972H0vizU0XFLKsUtHVuntAdhCqxx2W5BAVupJJN12sLd8PbURElZeq0pMooZ1ANS0hUtAPEXIPhHpYk/W2+2B1JxK7oVhygxoVJWQSEpexO5C7dPjjseW5/HMxXI0ZHVtNlVmB7N42O4Nj3PbpixkEmeLmSQV0tatKm9RBWwARypYn3gCCwOmw63It0wFH5G1LgylLKkcTyz0QesZjZpIhoUH96/XUDbzwcyfiWvolnUUGX1sTgroMJ5lzsLNsdiQRbfCly3PaGiGZ1kC0lK26ypUBXQndbrqOwPW64LUGQZlneWU9ZQ5ZWTxSCRWmJSUSKWAZASoIUMp2OqxvZjitJ7E2muR9fxWtVVvTQ5PRw0xKDkwxqzudNgTezB/EVubnra+9+w8O5pKkeZMtJFK1QHhRCpYyCzAEFiGuwI2sRY3xoMno+Islo1p4+GoqhFdnVqmhEkgY79Qw7/0cG6HN6upzKiy7iDI4aWSoc+ySSxKoMqgHYFTY2J3H++OlFpHKuDuSV/2Dw4lPU09SDCZJZeXA8mluZq0kohAOkg+nlial/aDkdRKqtXLDzE55dke1grk7FQdtHxPpjUQZbFSRuyU8Mc004dmjAGttt2IA7C17dsZPh6poKypqMvrTA9RzZJIxLCgBQM6lQSN9x0vf0G+Mzj5GTV0B+Ic3oK3OTV084qKZ40ZXjBIKgC53+DD64H8V5xwq/CkU+T5eKWtr5V5UcqDawBLsPECLOBffqfXHeNKqkpM2njh0RbBY0RbBLLa9uwHX5Yw3E9dRZy+UR5RFWtLS0qQzyyRsBqB8Tbdje+1vysYugyQXoM8FXmFGgQVNTTxvEYhpVZRITqBYAWLEsDcAi+++NJDmXFfKjPsS3Qs0YjkU6QSpbb1bT39OhxhqaqrqPRTLnghiLWETRkHUTfZmjA97BKuzcZHTwRVtXz55XEmqOHlgkDcspFwbEC3Tb12GSEl7lub+mz48lY50n8v+Sxn7Pmk8f2hNLT10CCKKFWsSNRLKTc7j+XkMD2yOd1ieltGysGZmdgx9AxuN/Mg9cXMur4+IszeqhTq2uTlqRvuSQD0BJ6DGl1BYuWqtoHvX3xneRxjQvUxi8r01X44AYnzajljl1RyrE2pVdFU6QBYllNv4ug7D4YrwVsUkEqswMpK6Qj6lO+/e/wBL3wPzmrSmOZwKlQlRNOIkK+6FKX7Da4/dHe+9jYAspymeOvpaiRI0hjbnFiCgKp4jYnqdrYaONyVsyNeDXrzGAGgA2Hn/ACwNznRAuqoZSx6LpF7dOowcrKmnWZiDDTxkAqjSe6LXt1xmeIpKdn2nMzMbgIwIA9D/AM4zQT10BVYNip4DIr+Lw+v9HFvl038Tf6TikrI9vXrY9MOvH/i/04u+RqRoc+qjHnFUmWNDFAHIDIigk9/F1+lu+Bcolc6pp+YT1u1/54OwZJNP4pioPSyi52+OL8WRUqAPJGNKi7NIdlHc/DGvXFKgNNuzJIi3CRRF37AC5HwAxdgy6ulGlaYxqO8gA+vfBLLM1FXJy6aHLYIirMntFSkRZf3diy3vv0va2/XFulz1WWUOlGCluWI6lCXv5AMbeoO9t7YNya2F9q5BNZlsWW06T5nUMsbOECxR3ZielsWstzLJIJDSQNVI9WojIqIG+8W4JG/YEX2HbBHKc9y+DN45c8eGli0gRe004kRtyb3te4uOh6H1vin+0Li7Is8K0GWTrSQxP/fU9IumZh+9t4gB0FjvvtgqLr3IWUt/awjNXZbSbOxLAkaQLWPl6YqTZzUtb2anESuLq0vhv8PP5XxkxRsq+002cgyIL6GUxSML2tufe8v6OLVP7XUvM4EtJUqEeKoDOuvxANdtzcC569jhe0rtlFKUlSDdNBNmOYUsNfLWLHO9mkjpm0oLHc3Av08sbzL+EKWlgilTKqtpdIbVPFHMynrb37fMAYG5LldPQ5alFmMU0+dVHM52qSdlYtq0sFJ0tYabmx7nHodFW5RlVEsMQSmiQXYLEyqDbftbtgUr2FbkjL5mzUbBKmmrbMpcMaYEG3XoxO1x9fjh9LD7VDzR7Qq3sNVHMb+oKqdu3yODmd1kNZRRzUrh45EKg2I6yxAix+ODeXoq0cQW1tPbC72K5bGJeJYioLgaibF6eRBspbqyjspxmaviWWUFMrh0gnTz5l/FU/mT8Mb/AI1pBNDTOZ6lPG66Y5dI/uZT0+VvgTjCUlAqsSEuAbjAk3wPFpo1fAVJDXZQZ81iWrqmnch6iMMVUGwANrAXHQW6nGo5dFFNyY4YQ9jdFAFgd+n9dcY+lzTLMiySCrzE6ENS8bSMzKI9RYrt0J2+O++BcHGOSVeYJTpXIqOxRQzaGBufeW47Ab+Z26jDu9NrcTTcjb50y02UVlRSMyyQQvIoSRgCQpI6G3UYG5dnk+c8IUmZUHs02ZtEjaba+Wx06gR1B0t6dR2xeq0WXKqlSyKskLrrLXBBUgEfXHkvD/FEXC/DuY5RSPTw1jStJHWVNzAynQu4HiBOkgWG1h8RDp55JxevYMoqP6HsWYvJVZHUPTTSJMIJDHIqlSr6SAbHfrjxDOHizWoy2hGaSQTxU7xyT09NIx5hcAkhNyWtuf8AFiaLO87bLqaOKtiQM/PkNO51Jt7pLyEsLE2FgLgXwGjergl1zQ6WkJC6aujBt/CLi52+Zxrjjk1uK5RjK1uiGnr6CJpqSsqszlkibS+ljJqAJAa1iB32w9aheXUQ0OY1uiSNxy2Ro21Wut7KL2N+5xYrKenqx7NU0z5YqxiWSr5a7qSpJsgFyLjcX8JNrA4I5pkuX0NPDXrn9PNKqWFPSwDRLq6FtJtcGx6X2G2C9lQVcnsRcHUmdZnk5qHWqzKmv4qeo1ukYXa6kk7kM1gOhUHewtUWiEkjhoCGLeNHXo212t5k9bdfhjV8KZnTUmSnL6yN5p41Yo8Y2YnUNxYg/wB4evl3F8JZGpqo1sKI8pDB9RNiGFj/AF3xCMoKaTdWaXFOO3jj8lPKoIIIbU0W97Oyi2/kbYtSwmbeVQSOgkJFvgQcKqqKmqdpuUgdgoIUtYAC2573wPkmqL+NI0UdLG5v877Yx59KyNRdnXSIKvIKCSVZXp4Y2U6gysyt8SVIufU44+WxiJYhLVFFBAQVUhTfr4SSN8SLVVLr4mUA7EJsMN5hDXOs7eY/niOuS8k20JYYU8VQiuo/dNtv62xnM9jp1lHLiOo7t5KPlbt6YMVFNHKSY4aYsRuJEJJ+JFsBqnKJ2uvIgFxb7uZh+eGx822JdFAFFcB1QMd77H1xP7VF5r9D/PDvsiqJBmjXQO0b4k+yJP4F/HFnKNnWaSPiFiumOlVpCTpWOTWGHboOvpi9w1U1uY8QxR1NLriiieZoio0vYWCn4syixtjI5fnuSS08dEor6IMdJQOvLBJ/eI3I873tg9SZhV5FOYcq4c+0VqItElTzJGZl1C4YKCEW4Xfvbr2G1Y1yjnN0Fss4vXNeOctyyjoIkyicmOb2mhjVi6q+oqy9hpA+RxrOGYpM54Wy/MXyjLa2pnBllWSJYozGWawWwYagAu31N8YWg46qcvzBObwiaXVIDJLGHDINgz3ZPLyIvYY9cyCJ8ry2CJ4oIEsS0Ngmglj0Pc7j44LdEzzTP+EJcxzE6Mtjp+S4cJGyBVvfT6MRpO5HQjbFB8k4wjZtSUU1toxyIj8Lgp+XTHpVTxbw5lmYyx5pXJBI5UXdfCSLm4I6jxjf4+RxX/8AEXgcuqHN4VLGykwyWPz04GqYfanuebZrws2YSU2nLfZqqOIpVez06oHDHZrKANW7L0/dB77Wso4VoaKmWN56uGdZOdHFNEhNtw1wDYgBbjrvbodsej5VnnD9dmcsdHWxVEslltFGxGolioJ02Gy9yL2xn845clXO7JoiNSY9bt7qmKW5t0tcfhhblbKqft0opxZAzTNBDLFJIAWM01IEmY62vfU4DD5jt86ErTx1ktLDDyhDJdvGSgIAF1Hra+xPbcdcaXheKFc8lWmanqIzTAu8LJsdbbHSxH71+g949e1ziPK6KOcS0wVJjYvCCBqv027Hb+rYTVp5Ck5OoneFUjqaWOgq3lOg645ARv4lex+aC1u1x64IZ1xdl3DMJiri7MhCRpEuoybX9Atu9/Mee2BrMwzWbOqbK8pl5TuPDZQLk37npsDh9XwvxMsLSVity0Ulm50QVR3JuBbC91NbI1w6G6c5pJ77sdm/7RKnOVVabLUjgQkgs5Z7lWW5sLDZj54CpxBVxNd4kKXuVJUD/wCGJl4bqlAmVYgRdrrNAeoG99X+JfkR5jFscNZjIDGYpf8AGq06v376D5jCa5N+f2PRhg6VKqT/ANxRzrM/t/J6agiYQPBVLOjGQ2J8XxBPi2PhOwxRoOHKmjWKokzaN6KnHNKmhuqqDe6ncg33v88G6jIPYFWeqp0be33tPJGfrY4BZvnInjYQm0IUGONDpVSbbse5HbsPli+PLS35PO6vp8calBbM1uW8V0AyGWkrOJKNnVNNPE8SozgIAoVlIFr7eIX28seXSrTzNVR1dZTxUSVKolUdTB2QEXVVBLjTYn/t3FxfW53w1LX5ssfCUNNSxTC9KHlXaMi5Ykah4rG25J8XS+Iq3hXi/KqWQZjV5XeKMzFWq1MpUG1wpW5HTYDc2xSMY8mGTlHZkUdNngC/Z4pFomsYOfBMgkVhcHUQLluu3c45UUOa1bSUvEuTyQ5ej3NTGjBCUbxWbxW21eJb3tbe+LGWZ3llJEaTPYWrqikqUeJg5jSncEkWKMRf1F+m/lgjmnEmS5tlUr0c07FXXRAZm5a+Gx8Ld9uosetzYnFJSlVXsSire5SzP2Skh9hy+kr6VkhWCleRGYFGDFnu0YbSQxtut9Iv6Z6Hh7MCeWa0zJcEo9PYGx777YM0WXm8a1dTJVkCymbcp6C97dcX5KCnVdIQBe3UgfyxlyT0rYuo2S0scNFABqR2sNUl+vp9e2GzZlDynUuSxDabL3OB32esLMyIi37og3+JGIBC6sQWsR1B64wuTbtlLaLklV7S5P3aBV0gu1hiANDupkW/+bEJgPvFtvLThKlz4mFh6dMJyJJtlpdGkBWUjyJFsPCC7ABTv019MQIh7aT8sOCP6Ad97frhdhNiRoAN+Vt6NiKRQlrxn4k74lD6Bsur4b4jd1nkAJCkmx1nYd+vrjqOasg19gbehOOah5L9cKyk3OHXX+Jv9f8Avg0dR6BlfBH7Oswj10VNHJKkSyvClWzPGDuLi+3T8MYiGSkh4wI5lfStDK3IFMoMquH8IKMdJNibj8D1wR4HpeL6nIVn4ZpkpculLCPnNAuo3IuLxkkX7+n1rZ1wJxTSQVeaTRyAreWY01ShdvM2Cdv0x7ShvyT1e2mg1J+0OjoIal5s8rqiWEsogqcuiTVIBspKbjcbnHrNHTxRxDRDGrWAbSO46/HHygsVTmWY0NMKmaeGqqIYwjsCbsy2O3Y6mt8Dj6c4Kqmrcgjq2JInnqJFv/C00hX8LYD5o5u0FKqRKaB5Cpsv7qdSewHzwxVgqFBeNTc9HQG/8/ji1a7XxBRmoZHFVCkR1EKEfUCvn6YApEMsoQ+taKmDjoyxKCB8QMYvieijy3MlbL0UGSWGQxEqqg3kBO5HUgX388egjHnn7RZlizGl1JzLNFzI/CNSlakAeIge9bv2wGNHkh4Wzaor88zDXHGtXSRRwyqxbRuzkWO99w24JBFulsWeI66aillzDMqOkSiijKvUncqrbGwvcnyFr3NhjJ8IyQ5LLxDm9WstDRVFQsqc21lUa+lr33Nha9xbGD4142ruKq5UVhDl8NxTwObDuNTf4iPp9SZyx9za6L48mi3X4NpwpWQvxZl1XO4giSAG7uL7RNYkna97eXXGggz3iKqoFSvd5ddQsdREtNDIPZyW1Ect76rAbDuRbyHnVFXLWotU8EMUQ0qIogwXSotbck7gbm564s5nnWVVtVzKOmipotABVuWCSCTey7dCB8rnGeM5JySXk9rP0mGcMTyT03E9K4jpqJRlbZZlaaKkEVJejmqDTpoFtSxts11Vbde/Y4bk+ZVGVTZhMcnEMjQRLEop5hzJXZmKlmJAUFix8tVjuMeZxVsANlCg+Skfpi3FXsD91LMtumlm/Q4fvTXMGZ/6f0zXtzr/AD/U3vFOcvmvB1DUzQGCoNSUniKkBXVW6X3sdiPQjHkdU/LoVIAJYKB+f6Y0tRWTTQffTSSKAT43Y6frijS5cRQ8yqjHhiD2cdLf8Ynjn3MjbK9b0r6fpscFK+Xf7EvAOa5hPW5an2NCaWapWI1kVPISpLbAsWK2F7emNZmfEa8RV2XZXJRQQ1XNV5pagRsJUABKqd2AI8wOo9cGuHvtCq4Ianoc0WnqBKkEcns5hWAIQW3UNfUo3LeZxg+N1qM8zyGry6vhRaaIQauVfWbkk9x0IFu2NcntSPFW+7PUX4NyKVo2TKoWjJ0uWiA8NthbTuPmMZTjfh3KKGnpWyzLIgkr8uaeJzbUpuq9e1j2/XGPoJ+KMtsYc0y6TfpLTn9FwQ5nEdfXxT5w9EtMrtIFpgQC5Ui+k9PzxPdDKO9luKPQNTHcjoT646W07i59L3xyBpFjUShS/wDgPhH1wjfUSSPjfrhZK0ORyspGwIPp1xBpUqTI5HkWG4Hl5YnY6SD0t3uTiu7BwQTcjvjJKNMJWkIAuCCv8QFvww1XQ3Acn0Btjns7EkWIA7nHTCXbxaDta98IyUrONpsNyD5Fb4crIQAysG9ThPEikA6R4bb98QvFpGxBA3BHbC0hHZM+iMdNW++5NsRSGCS5sNvjiJuawAkDW7MMVmV1HXa+++CkcWAy6v3gfMDDr+j/AEGIALb3PyFsd1L/ABN/q/2wQ2b8ZfR00Ezx108aszSt7TTSWGn3ipeM6SAWNhY7XGHw0FP7OsD5lmLx3ALOlUpYFTtqCdNjuOvS+xwRTgaaOJYHzTUvKlp1ursbuou12Y9AD+HYYN5Zkj0UBVlppnJDapC+wO1h18rDy38zj1aQXklXJkMj4Q4ebNIZaSi5VRAvPhKvUr442BG0osV6XA3F9wMav9nFdTT8Nhaa0dJSuYowx6KFDXLHrfVe+2JKHKHg4ljzJuTGjLJCsUQY73Fybmw9zsO++PFM3bO6HKJMmjklShrppQabk6jMUCabdx7q+mx3wxPd8n0dzkubkBRY6idjfyOFz49LMHVrC50m+Pn5eO8+yvK4qGLRzaeKOLmAlktYAG4Nr2Ci1tvXBGk/aFm9RW0UlaEpoPakDOZCSQhAcItr3sSCDhbDoPdb+mPJv2xOA0pWoWNhFArWezG/tGw9bG/wwKX9pHGpLtFQ0VRDduU3LCM38JKl7i/U7emM1xXxDV5vBPV5pSRxzyGHmKiEIygFSBc7i4HQ9bd8FMCi0YOvq5JVSMu6FDZ47mwI77nrilbV+nrgk82WvLI70VQdW4HtFrH5LgnRZhlr8unp+H2kfoFUrI7beqXOKKN+aBdF7h6wgpfEttBAW+5B1b28v+MbBcjyUzQjnULK8iLqYKQ63uSy2BW1jsTv0xjoa2KATMKUQT028kFRTldA7hSG6+QIF/PBmLOXzrLlrZ6anTSzxkUy6fCNPvIvT3jvve/pjDmxSi9UWmfR9J1OLIo4JbX+F+A2/DWUzSwGnpsvamlkbXJInL5aKASSpkBFzqFrC+242sz+w1JJLEFihjEtQ8dwlkVENi+rV3tsDvv8MVhnMYpVi0VgdF2l1uQGv1sR+F8WeHJclFe/2nBePR92JIXYBu9wBf4H44j3HdI0/RxxwlNqq/Cbf/QGqYkpVlpIwAYw0dgevUfnbBfPJjTGqR7E3fSL+rEX9LYsVPDc71s1VTqUpiyukJ8ehbiwNjfoR273x3Msmq6uqaSVCLOX0tEdIAFiPpb640w6ea8HgdX630WSkp7W/D+Ev/DMSZRS5lP7ROKqNh4VXUFBA7kEHqbnBGJI6aPlRX6lmJ6sfMn5YKy5LWKpHJcKDZiY22P/ACRiKLLHjIee5U+6GBAJ/XF3jkeU/Vejjvq/4Y6iREiR5COaTqUEdBi0rvuQQtumww6kpaiulK0sDzMLkhV3Uev4YZNFocq4sVNiBbtiUoSW7NOHrcGZ6ccrOSP67nqcNALd9hjhUMdtjhyhlOkA3bbpgM0nCFKgaLn1thU4Vza+x8JGnp6Y5V86ki1MiEHYlr2H4Yr05VYX5UpUtu1wfoNsZcz32GQ2qVF06tyvhuvceuKMuldLXFj64mnihaRnaTV3Yd74rPEAw0uDsbbHEBJofJNdAuo/PfHOYjHxMpttYWxxrdGZO22OMqBiAu46kYBPSxMWN18/LERjVX06iF73U4k20m5F/hiJ+osfPcY5MUbpte0i9e4thln/AIo/9WHlwAN73HcYZrX/AKafh/LDHG4zz9p9NDVsmWQVc80LsElqOTEjdiQdDGxA62F/PGv4ez9c54eOaxVUoZVIlgVI5GideqbKL9QQSBsb48LqaWlQtqkEVwLrI8sR6dyVF8X8qzqXLImiy/P6OmRwAyRVLr0FhuCvYf749W2uQuK4s9kos3qzA9XUyJJFDMG1rFpTSwF7G9yQCW6DqO+PLuIctkz3NqaGii+8Sqlp9SqTa7nxeEE2BYE/A+eLNHxHUzV9NlMudVNS9TUpAAZDIlyQASt2Nt9xq6dRjnGkdMnCuRVEUemoqi88jLJa6lb2NtiLnsOowWcqRmxwxxOgKS5Zm67fuUslulrfDEv2Dm+XVWV1NTRVaJMpeaWogkEcBEjqAbkdVRSQSL6vLGCWrqkN46iZDt7rkflj0n9l9PV8RR5nDm7yy5TZA7yFnYMW91CTZQR1bqADYgnHVYLp7lePiLh8UMazpO0hBWVooQQp81Ynfbz/ACtjPZtW5RmGYSzIK+CNjYKVjdV2sLKCLbX7nHrdfxVwXl9X7DmGWy86jUQjmZZFLoUDwhWufDa3Q4avGv7PaiwNOm3W+SobfHwnB4OcrZ5PT5Pl1bLHFS54Flc6VE1Gy6mPa4Ld8NSDMeH62GopK96aZ0JhqIA4LKTY2IF/jj2Oiqf2fZxmNLTUCZZ7dJIDBfK2gbWNxZgii+3njB/tVyugoKyB8tgqIQAed96WU72BAJOk3Fj26YMhotNUZpI8xY1T1Uk0iVDXmaUSDmOLm5Ljc6S/foTjsMf2YoohVLIKpNeqIkcv+INcbggduw9cPpcwYZHJPUV4mqhU6eQ7Fzy+XpLjqLAEgb4gjiqftRYkUokV3PQhVNyNx0NjsMTbu1RdVBJp7v8AyhiZrSw6kLyGxJuw/rbFiHP4lZQsj2uNrYe3CHtLGSKr0KwuFZL6R2HXDDwVUIdSVsZI3H3ZxB4Mbdm5er9XGGhJUe1pEfZopIM0hRyimz6RYBQd+5IK237WxFDLUVIlDZrElnKrqVQCbe96dNv0x53Rfa8a6KjOJWduraFIBH9b3xq8py6WSxqJ5WsBs5tquAQTbcbdv+BrlnhFbnxa9H6mUuV+7DEc0jOwfM1U8wLHZF0m4Uk/DxsPkcR5jBNJAXkr6aXkKzhBYEHY2Fuv6WwyooIQx0t4rbllPX4DFKemsjEAaUUlmvbscKuph4On6J1Ljpk1+7LdJmcOV00S5WdVZNZp6hl9wA+4oP4nv87CiEUqXcXN9r9fzxPT5dGEjdmWNSotqY3w2p0qfBILDYBVvf54TLni1savT/TeowZtWRrSlSSKx0KfEdN+gPXEZm5bbHp8D+v64j5qhtWskg76SdvkMRTSpuyhHJ6b3t8D3xkeY9xRY2pleqkEjDZO24I+hxAZFdgAE3OwBIt67Y7OZH98oFv0YWt8sNvoNwwJG/T6Yg3fI2lIgmZ1BTc73Y2wyMNGLltQPbqMSubEk28W9774jlGoAKAR6i5vhLJyVnGkP/S777Ya0jKexHn2w5Y5NN9AvfuLHD1jRTdjY/C18CydMYr7Aslh6LiCV0LDSm3npxJKGvpQsL9cQzIFQ6nJI9ATgoAxmj26X7XGOXP8P4jEOrxe83yF/wCuuFzB5r+GGBsVqKWvyzialpHr5p10tJ77KL6G7aj5YGZhF7JnlRThYXDIHLNEO9jt5H1wsLHszb0i43uT5IrZdmNFVwFTLG6SKGHh1a7C4B6C42uOnrgtxpUVM4y6mlnutKhiSyBRosu1hhYWI3uVS3ABjDMb3ONvlkE2T8IUdVl1VJBUSmszBpFG94gsaoexFmY7+fTvhYWHQHyYqrqJq2dqqpkaSacmR3fck/0PpYYrZUgs/qBhYWCDyGsmLQ5zl8sZsyVkDDb/AO6o/XG3/a+WpalpI2O7TAgbXF0NvxOFhYVi/wBx5plYlzV4aeaZhBFJpCe9YFrmxPS5/LBijpYpMzemjBSEgId7sQBbdvlf54WFgSGgaeJI44gqRgIgAUeVtsQzykAmw2wsLCIpZeyOnSozTQ4BIGxKgjzO30weFbJDLIFVDrsSTfy+OFhYlLktwrQwTyvckgDyAxUqq+RVNOEXTICpJG9jt+uFhYV8EnJgibMag6lDWCKLd+gt3xVhqJKiRo5HYgW2J2+mFhYix07FAblvJQWtfvfDUmYqQ+503FtgPlhYWEZz2GGVr2O+okn6H+WHmRh32/3wsLCsRscWuAp3AN/xth24GxtuD+NsLCwGcyPmnULXutze/wAMKUmxNyBcWGFhYUVlU6lZm1Eld/jfEM7MSWJNx/v/ACwsLDImzkZLrt4d+2Jrv/EPoMLCwwD/2Q=="/>
          <p:cNvSpPr>
            <a:spLocks noChangeAspect="1" noChangeArrowheads="1"/>
          </p:cNvSpPr>
          <p:nvPr/>
        </p:nvSpPr>
        <p:spPr bwMode="auto">
          <a:xfrm>
            <a:off x="155575" y="-525463"/>
            <a:ext cx="1847850" cy="1104901"/>
          </a:xfrm>
          <a:prstGeom prst="rect">
            <a:avLst/>
          </a:prstGeom>
          <a:noFill/>
          <a:ln w="9525">
            <a:noFill/>
            <a:miter lim="800000"/>
            <a:headEnd/>
            <a:tailEnd/>
          </a:ln>
        </p:spPr>
        <p:txBody>
          <a:bodyPr/>
          <a:lstStyle/>
          <a:p>
            <a:endParaRPr lang="es-ES"/>
          </a:p>
        </p:txBody>
      </p:sp>
      <p:pic>
        <p:nvPicPr>
          <p:cNvPr id="92169" name="Picture 6" descr="http://www.erf.com.ar/2007/06dic/confirmanelaumentodeboletos.jpg"/>
          <p:cNvPicPr>
            <a:picLocks noChangeAspect="1" noChangeArrowheads="1"/>
          </p:cNvPicPr>
          <p:nvPr/>
        </p:nvPicPr>
        <p:blipFill>
          <a:blip r:embed="rId4" cstate="print"/>
          <a:srcRect/>
          <a:stretch>
            <a:fillRect/>
          </a:stretch>
        </p:blipFill>
        <p:spPr bwMode="auto">
          <a:xfrm>
            <a:off x="6392863" y="4122762"/>
            <a:ext cx="2857500"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928813" y="1700213"/>
          <a:ext cx="6048672" cy="3708400"/>
        </p:xfrm>
        <a:graphic>
          <a:graphicData uri="http://schemas.openxmlformats.org/drawingml/2006/table">
            <a:tbl>
              <a:tblPr firstRow="1" bandRow="1">
                <a:tableStyleId>{1E171933-4619-4E11-9A3F-F7608DF75F80}</a:tableStyleId>
              </a:tblPr>
              <a:tblGrid>
                <a:gridCol w="1861130"/>
                <a:gridCol w="1473394"/>
                <a:gridCol w="620377"/>
                <a:gridCol w="1329773"/>
                <a:gridCol w="763998"/>
              </a:tblGrid>
              <a:tr h="370840">
                <a:tc>
                  <a:txBody>
                    <a:bodyPr/>
                    <a:lstStyle/>
                    <a:p>
                      <a:pPr algn="ctr"/>
                      <a:r>
                        <a:rPr lang="es-AR" sz="1500" b="0" dirty="0" smtClean="0"/>
                        <a:t>Modos</a:t>
                      </a:r>
                      <a:endParaRPr lang="es-ES" sz="1500" b="0" dirty="0"/>
                    </a:p>
                  </a:txBody>
                  <a:tcPr/>
                </a:tc>
                <a:tc>
                  <a:txBody>
                    <a:bodyPr/>
                    <a:lstStyle/>
                    <a:p>
                      <a:pPr algn="r"/>
                      <a:r>
                        <a:rPr lang="es-AR" sz="1500" b="0" dirty="0" smtClean="0"/>
                        <a:t>1972</a:t>
                      </a:r>
                      <a:r>
                        <a:rPr lang="es-AR" sz="1500" b="0" baseline="30000" dirty="0" smtClean="0"/>
                        <a:t>1</a:t>
                      </a:r>
                      <a:endParaRPr lang="es-ES" sz="1500" b="0" baseline="30000" dirty="0"/>
                    </a:p>
                  </a:txBody>
                  <a:tcPr/>
                </a:tc>
                <a:tc>
                  <a:txBody>
                    <a:bodyPr/>
                    <a:lstStyle/>
                    <a:p>
                      <a:pPr algn="ctr"/>
                      <a:r>
                        <a:rPr lang="es-AR" sz="1500" b="0" baseline="0" dirty="0" smtClean="0"/>
                        <a:t>%</a:t>
                      </a:r>
                      <a:endParaRPr lang="es-ES" sz="1500" b="0" baseline="0" dirty="0"/>
                    </a:p>
                  </a:txBody>
                  <a:tcPr/>
                </a:tc>
                <a:tc>
                  <a:txBody>
                    <a:bodyPr/>
                    <a:lstStyle/>
                    <a:p>
                      <a:pPr algn="ctr"/>
                      <a:r>
                        <a:rPr lang="es-AR" sz="1500" b="0" dirty="0" smtClean="0"/>
                        <a:t>2007</a:t>
                      </a:r>
                      <a:r>
                        <a:rPr lang="es-AR" sz="1500" b="0" baseline="30000" dirty="0" smtClean="0"/>
                        <a:t>2</a:t>
                      </a:r>
                      <a:endParaRPr lang="es-ES" sz="1500" b="0" baseline="30000" dirty="0"/>
                    </a:p>
                  </a:txBody>
                  <a:tcPr/>
                </a:tc>
                <a:tc>
                  <a:txBody>
                    <a:bodyPr/>
                    <a:lstStyle/>
                    <a:p>
                      <a:pPr marL="0" algn="ctr" defTabSz="914400" rtl="0" eaLnBrk="1" latinLnBrk="0" hangingPunct="1"/>
                      <a:r>
                        <a:rPr lang="es-AR" sz="1500" b="0" kern="1200" baseline="0" dirty="0" smtClean="0"/>
                        <a:t>%</a:t>
                      </a:r>
                      <a:endParaRPr lang="es-ES" sz="1500" b="0" kern="1200" baseline="0" dirty="0">
                        <a:solidFill>
                          <a:schemeClr val="lt1"/>
                        </a:solidFill>
                        <a:latin typeface="+mn-lt"/>
                        <a:ea typeface="+mn-ea"/>
                        <a:cs typeface="+mn-cs"/>
                      </a:endParaRPr>
                    </a:p>
                  </a:txBody>
                  <a:tcPr/>
                </a:tc>
              </a:tr>
              <a:tr h="370840">
                <a:tc>
                  <a:txBody>
                    <a:bodyPr/>
                    <a:lstStyle/>
                    <a:p>
                      <a:r>
                        <a:rPr lang="es-AR" sz="1200" dirty="0" smtClean="0"/>
                        <a:t>Trenes</a:t>
                      </a:r>
                      <a:endParaRPr lang="es-ES" sz="1200" dirty="0"/>
                    </a:p>
                  </a:txBody>
                  <a:tcPr/>
                </a:tc>
                <a:tc>
                  <a:txBody>
                    <a:bodyPr/>
                    <a:lstStyle/>
                    <a:p>
                      <a:pPr algn="r"/>
                      <a:r>
                        <a:rPr lang="es-AR" sz="1200" dirty="0" smtClean="0"/>
                        <a:t>1.216.400</a:t>
                      </a:r>
                    </a:p>
                  </a:txBody>
                  <a:tcPr/>
                </a:tc>
                <a:tc>
                  <a:txBody>
                    <a:bodyPr/>
                    <a:lstStyle/>
                    <a:p>
                      <a:pPr algn="r"/>
                      <a:r>
                        <a:rPr lang="es-AR" sz="1200" dirty="0" smtClean="0"/>
                        <a:t>6,9</a:t>
                      </a:r>
                      <a:endParaRPr lang="es-ES" sz="1200" dirty="0"/>
                    </a:p>
                  </a:txBody>
                  <a:tcPr/>
                </a:tc>
                <a:tc>
                  <a:txBody>
                    <a:bodyPr/>
                    <a:lstStyle/>
                    <a:p>
                      <a:pPr algn="r"/>
                      <a:r>
                        <a:rPr lang="es-AR" sz="1200" dirty="0" smtClean="0"/>
                        <a:t>1.335.139</a:t>
                      </a:r>
                      <a:endParaRPr lang="es-ES" sz="1200" dirty="0"/>
                    </a:p>
                  </a:txBody>
                  <a:tcPr/>
                </a:tc>
                <a:tc>
                  <a:txBody>
                    <a:bodyPr/>
                    <a:lstStyle/>
                    <a:p>
                      <a:pPr algn="r"/>
                      <a:r>
                        <a:rPr lang="es-AR" sz="1200" dirty="0" smtClean="0"/>
                        <a:t>5,1</a:t>
                      </a:r>
                      <a:endParaRPr lang="es-ES" sz="1200" dirty="0"/>
                    </a:p>
                  </a:txBody>
                  <a:tcPr/>
                </a:tc>
              </a:tr>
              <a:tr h="370840">
                <a:tc>
                  <a:txBody>
                    <a:bodyPr/>
                    <a:lstStyle/>
                    <a:p>
                      <a:r>
                        <a:rPr lang="es-AR" sz="1200" dirty="0" smtClean="0"/>
                        <a:t>Subte</a:t>
                      </a:r>
                      <a:endParaRPr lang="es-ES" sz="1200" dirty="0"/>
                    </a:p>
                  </a:txBody>
                  <a:tcPr/>
                </a:tc>
                <a:tc>
                  <a:txBody>
                    <a:bodyPr/>
                    <a:lstStyle/>
                    <a:p>
                      <a:pPr algn="r"/>
                      <a:r>
                        <a:rPr lang="es-AR" sz="1200" dirty="0" smtClean="0"/>
                        <a:t>948.100</a:t>
                      </a:r>
                      <a:endParaRPr lang="es-ES" sz="1200" dirty="0"/>
                    </a:p>
                  </a:txBody>
                  <a:tcPr/>
                </a:tc>
                <a:tc>
                  <a:txBody>
                    <a:bodyPr/>
                    <a:lstStyle/>
                    <a:p>
                      <a:pPr algn="r"/>
                      <a:r>
                        <a:rPr lang="es-AR" sz="1200" dirty="0" smtClean="0"/>
                        <a:t>5,4</a:t>
                      </a:r>
                      <a:endParaRPr lang="es-ES" sz="1200" dirty="0"/>
                    </a:p>
                  </a:txBody>
                  <a:tcPr/>
                </a:tc>
                <a:tc>
                  <a:txBody>
                    <a:bodyPr/>
                    <a:lstStyle/>
                    <a:p>
                      <a:pPr algn="r"/>
                      <a:r>
                        <a:rPr lang="es-AR" sz="1200" dirty="0" smtClean="0"/>
                        <a:t>981.850</a:t>
                      </a:r>
                      <a:endParaRPr lang="es-ES" sz="1200" dirty="0"/>
                    </a:p>
                  </a:txBody>
                  <a:tcPr/>
                </a:tc>
                <a:tc>
                  <a:txBody>
                    <a:bodyPr/>
                    <a:lstStyle/>
                    <a:p>
                      <a:pPr algn="r"/>
                      <a:r>
                        <a:rPr lang="es-AR" sz="1200" dirty="0" smtClean="0"/>
                        <a:t>3,7</a:t>
                      </a:r>
                      <a:endParaRPr lang="es-ES" sz="1200" dirty="0"/>
                    </a:p>
                  </a:txBody>
                  <a:tcPr/>
                </a:tc>
              </a:tr>
              <a:tr h="370840">
                <a:tc>
                  <a:txBody>
                    <a:bodyPr/>
                    <a:lstStyle/>
                    <a:p>
                      <a:r>
                        <a:rPr lang="es-AR" sz="1200" dirty="0" smtClean="0"/>
                        <a:t>Colectivos</a:t>
                      </a:r>
                      <a:endParaRPr lang="es-ES" sz="1200" dirty="0"/>
                    </a:p>
                  </a:txBody>
                  <a:tcPr/>
                </a:tc>
                <a:tc>
                  <a:txBody>
                    <a:bodyPr/>
                    <a:lstStyle/>
                    <a:p>
                      <a:pPr algn="r"/>
                      <a:r>
                        <a:rPr lang="es-AR" sz="1200" dirty="0" smtClean="0"/>
                        <a:t>9.458.300</a:t>
                      </a:r>
                      <a:endParaRPr lang="es-ES" sz="1200" dirty="0"/>
                    </a:p>
                  </a:txBody>
                  <a:tcPr/>
                </a:tc>
                <a:tc>
                  <a:txBody>
                    <a:bodyPr/>
                    <a:lstStyle/>
                    <a:p>
                      <a:pPr algn="r"/>
                      <a:r>
                        <a:rPr lang="es-AR" sz="1200" dirty="0" smtClean="0"/>
                        <a:t>54,3</a:t>
                      </a:r>
                      <a:endParaRPr lang="es-ES" sz="1200" dirty="0"/>
                    </a:p>
                  </a:txBody>
                  <a:tcPr/>
                </a:tc>
                <a:tc>
                  <a:txBody>
                    <a:bodyPr/>
                    <a:lstStyle/>
                    <a:p>
                      <a:pPr algn="r"/>
                      <a:r>
                        <a:rPr lang="es-AR" sz="1200" dirty="0" smtClean="0"/>
                        <a:t>8.267.172</a:t>
                      </a:r>
                      <a:endParaRPr lang="es-ES" sz="1200" dirty="0"/>
                    </a:p>
                  </a:txBody>
                  <a:tcPr/>
                </a:tc>
                <a:tc>
                  <a:txBody>
                    <a:bodyPr/>
                    <a:lstStyle/>
                    <a:p>
                      <a:pPr algn="r"/>
                      <a:r>
                        <a:rPr lang="es-AR" sz="1200" dirty="0" smtClean="0"/>
                        <a:t>31,6</a:t>
                      </a:r>
                      <a:endParaRPr lang="es-ES" sz="1200" dirty="0"/>
                    </a:p>
                  </a:txBody>
                  <a:tcPr/>
                </a:tc>
              </a:tr>
              <a:tr h="370840">
                <a:tc>
                  <a:txBody>
                    <a:bodyPr/>
                    <a:lstStyle/>
                    <a:p>
                      <a:r>
                        <a:rPr lang="es-AR" sz="1200" dirty="0" smtClean="0"/>
                        <a:t>Auto</a:t>
                      </a:r>
                      <a:endParaRPr lang="es-ES" sz="1200" b="1" dirty="0"/>
                    </a:p>
                  </a:txBody>
                  <a:tcPr/>
                </a:tc>
                <a:tc>
                  <a:txBody>
                    <a:bodyPr/>
                    <a:lstStyle/>
                    <a:p>
                      <a:pPr algn="r"/>
                      <a:r>
                        <a:rPr lang="es-AR" sz="1200" dirty="0" smtClean="0"/>
                        <a:t>2.680.500</a:t>
                      </a:r>
                      <a:endParaRPr lang="es-ES" sz="1200" b="1" dirty="0"/>
                    </a:p>
                  </a:txBody>
                  <a:tcPr/>
                </a:tc>
                <a:tc>
                  <a:txBody>
                    <a:bodyPr/>
                    <a:lstStyle/>
                    <a:p>
                      <a:pPr algn="r"/>
                      <a:r>
                        <a:rPr lang="es-AR" sz="1200" dirty="0" smtClean="0"/>
                        <a:t>15.4</a:t>
                      </a:r>
                      <a:endParaRPr lang="es-ES" sz="1200" b="1" dirty="0"/>
                    </a:p>
                  </a:txBody>
                  <a:tcPr/>
                </a:tc>
                <a:tc>
                  <a:txBody>
                    <a:bodyPr/>
                    <a:lstStyle/>
                    <a:p>
                      <a:pPr algn="r"/>
                      <a:r>
                        <a:rPr lang="es-AR" sz="1200" dirty="0" smtClean="0"/>
                        <a:t>11.021.000</a:t>
                      </a:r>
                      <a:endParaRPr lang="es-ES" sz="1200" b="1" dirty="0"/>
                    </a:p>
                  </a:txBody>
                  <a:tcPr/>
                </a:tc>
                <a:tc>
                  <a:txBody>
                    <a:bodyPr/>
                    <a:lstStyle/>
                    <a:p>
                      <a:pPr algn="r"/>
                      <a:r>
                        <a:rPr lang="es-AR" sz="1200" dirty="0" smtClean="0"/>
                        <a:t>42,2</a:t>
                      </a:r>
                      <a:endParaRPr lang="es-ES" sz="1200" b="1" dirty="0"/>
                    </a:p>
                  </a:txBody>
                  <a:tcPr/>
                </a:tc>
              </a:tr>
              <a:tr h="370840">
                <a:tc>
                  <a:txBody>
                    <a:bodyPr/>
                    <a:lstStyle/>
                    <a:p>
                      <a:r>
                        <a:rPr lang="es-AR" sz="1200" dirty="0" smtClean="0"/>
                        <a:t>Moto</a:t>
                      </a:r>
                      <a:endParaRPr lang="es-ES" sz="1200" dirty="0"/>
                    </a:p>
                  </a:txBody>
                  <a:tcPr/>
                </a:tc>
                <a:tc>
                  <a:txBody>
                    <a:bodyPr/>
                    <a:lstStyle/>
                    <a:p>
                      <a:pPr algn="r"/>
                      <a:r>
                        <a:rPr lang="es-AR" sz="1200" dirty="0" smtClean="0"/>
                        <a:t>-</a:t>
                      </a:r>
                      <a:endParaRPr lang="es-ES" sz="1200" dirty="0"/>
                    </a:p>
                  </a:txBody>
                  <a:tcPr/>
                </a:tc>
                <a:tc>
                  <a:txBody>
                    <a:bodyPr/>
                    <a:lstStyle/>
                    <a:p>
                      <a:pPr algn="r"/>
                      <a:r>
                        <a:rPr lang="es-AR" sz="1200" dirty="0" smtClean="0"/>
                        <a:t>-</a:t>
                      </a:r>
                      <a:endParaRPr lang="es-ES" sz="1200" dirty="0"/>
                    </a:p>
                  </a:txBody>
                  <a:tcPr/>
                </a:tc>
                <a:tc>
                  <a:txBody>
                    <a:bodyPr/>
                    <a:lstStyle/>
                    <a:p>
                      <a:pPr algn="r"/>
                      <a:r>
                        <a:rPr lang="es-AR" sz="1200" dirty="0" smtClean="0"/>
                        <a:t>1.075.200</a:t>
                      </a:r>
                      <a:endParaRPr lang="es-ES" sz="1200" dirty="0"/>
                    </a:p>
                  </a:txBody>
                  <a:tcPr/>
                </a:tc>
                <a:tc>
                  <a:txBody>
                    <a:bodyPr/>
                    <a:lstStyle/>
                    <a:p>
                      <a:pPr algn="r"/>
                      <a:r>
                        <a:rPr lang="es-AR" sz="1200" dirty="0" smtClean="0"/>
                        <a:t>4,1</a:t>
                      </a:r>
                      <a:endParaRPr lang="es-ES" sz="1200" dirty="0"/>
                    </a:p>
                  </a:txBody>
                  <a:tcPr/>
                </a:tc>
              </a:tr>
              <a:tr h="370840">
                <a:tc>
                  <a:txBody>
                    <a:bodyPr/>
                    <a:lstStyle/>
                    <a:p>
                      <a:r>
                        <a:rPr lang="es-AR" sz="1200" dirty="0" smtClean="0"/>
                        <a:t>Taxis</a:t>
                      </a:r>
                      <a:endParaRPr lang="es-ES" sz="1200" dirty="0"/>
                    </a:p>
                  </a:txBody>
                  <a:tcPr/>
                </a:tc>
                <a:tc>
                  <a:txBody>
                    <a:bodyPr/>
                    <a:lstStyle/>
                    <a:p>
                      <a:pPr algn="r"/>
                      <a:r>
                        <a:rPr lang="es-AR" sz="1200" dirty="0" smtClean="0"/>
                        <a:t>1.177.300</a:t>
                      </a:r>
                      <a:endParaRPr lang="es-ES" sz="1200" dirty="0"/>
                    </a:p>
                  </a:txBody>
                  <a:tcPr/>
                </a:tc>
                <a:tc>
                  <a:txBody>
                    <a:bodyPr/>
                    <a:lstStyle/>
                    <a:p>
                      <a:pPr algn="r"/>
                      <a:r>
                        <a:rPr lang="es-AR" sz="1200" dirty="0" smtClean="0"/>
                        <a:t>6,8</a:t>
                      </a:r>
                      <a:endParaRPr lang="es-ES" sz="1200" dirty="0"/>
                    </a:p>
                  </a:txBody>
                  <a:tcPr/>
                </a:tc>
                <a:tc>
                  <a:txBody>
                    <a:bodyPr/>
                    <a:lstStyle/>
                    <a:p>
                      <a:pPr algn="r"/>
                      <a:r>
                        <a:rPr lang="es-AR" sz="1200" dirty="0" smtClean="0"/>
                        <a:t>1.115.000</a:t>
                      </a:r>
                      <a:endParaRPr lang="es-ES" sz="1200" dirty="0"/>
                    </a:p>
                  </a:txBody>
                  <a:tcPr/>
                </a:tc>
                <a:tc>
                  <a:txBody>
                    <a:bodyPr/>
                    <a:lstStyle/>
                    <a:p>
                      <a:pPr algn="r"/>
                      <a:r>
                        <a:rPr lang="es-AR" sz="1200" dirty="0" smtClean="0"/>
                        <a:t>4,3</a:t>
                      </a:r>
                      <a:endParaRPr lang="es-ES" sz="1200" dirty="0"/>
                    </a:p>
                  </a:txBody>
                  <a:tcPr/>
                </a:tc>
              </a:tr>
              <a:tr h="370840">
                <a:tc>
                  <a:txBody>
                    <a:bodyPr/>
                    <a:lstStyle/>
                    <a:p>
                      <a:r>
                        <a:rPr lang="es-AR" sz="1200" dirty="0" smtClean="0"/>
                        <a:t>A pie</a:t>
                      </a:r>
                      <a:r>
                        <a:rPr lang="es-AR" sz="1200" baseline="0" dirty="0" smtClean="0"/>
                        <a:t> y bicicletas</a:t>
                      </a:r>
                      <a:endParaRPr lang="es-ES" sz="1200" dirty="0"/>
                    </a:p>
                  </a:txBody>
                  <a:tcPr/>
                </a:tc>
                <a:tc>
                  <a:txBody>
                    <a:bodyPr/>
                    <a:lstStyle/>
                    <a:p>
                      <a:pPr algn="r"/>
                      <a:r>
                        <a:rPr lang="es-AR" sz="1200" dirty="0" smtClean="0"/>
                        <a:t>1.410.000</a:t>
                      </a:r>
                      <a:endParaRPr lang="es-ES" sz="1200" dirty="0"/>
                    </a:p>
                  </a:txBody>
                  <a:tcPr/>
                </a:tc>
                <a:tc>
                  <a:txBody>
                    <a:bodyPr/>
                    <a:lstStyle/>
                    <a:p>
                      <a:pPr algn="r"/>
                      <a:r>
                        <a:rPr lang="es-AR" sz="1200" dirty="0" smtClean="0"/>
                        <a:t>8,1</a:t>
                      </a:r>
                      <a:endParaRPr lang="es-ES" sz="1200" dirty="0"/>
                    </a:p>
                  </a:txBody>
                  <a:tcPr/>
                </a:tc>
                <a:tc>
                  <a:txBody>
                    <a:bodyPr/>
                    <a:lstStyle/>
                    <a:p>
                      <a:pPr algn="r"/>
                      <a:r>
                        <a:rPr lang="es-AR" sz="1200" dirty="0" smtClean="0"/>
                        <a:t>2.230.000</a:t>
                      </a:r>
                      <a:endParaRPr lang="es-ES" sz="1200" dirty="0"/>
                    </a:p>
                  </a:txBody>
                  <a:tcPr/>
                </a:tc>
                <a:tc>
                  <a:txBody>
                    <a:bodyPr/>
                    <a:lstStyle/>
                    <a:p>
                      <a:pPr algn="r"/>
                      <a:r>
                        <a:rPr lang="es-AR" sz="1200" dirty="0" smtClean="0"/>
                        <a:t>8,5</a:t>
                      </a:r>
                      <a:endParaRPr lang="es-ES" sz="1200" dirty="0"/>
                    </a:p>
                  </a:txBody>
                  <a:tcPr/>
                </a:tc>
              </a:tr>
              <a:tr h="370840">
                <a:tc>
                  <a:txBody>
                    <a:bodyPr/>
                    <a:lstStyle/>
                    <a:p>
                      <a:r>
                        <a:rPr lang="es-AR" sz="1200" dirty="0" smtClean="0"/>
                        <a:t>Otros</a:t>
                      </a:r>
                      <a:endParaRPr lang="es-ES" sz="1200" dirty="0"/>
                    </a:p>
                  </a:txBody>
                  <a:tcPr/>
                </a:tc>
                <a:tc>
                  <a:txBody>
                    <a:bodyPr/>
                    <a:lstStyle/>
                    <a:p>
                      <a:pPr algn="r"/>
                      <a:r>
                        <a:rPr lang="es-AR" sz="1200" dirty="0" smtClean="0"/>
                        <a:t>537.600</a:t>
                      </a:r>
                      <a:endParaRPr lang="es-ES" sz="1200" dirty="0"/>
                    </a:p>
                  </a:txBody>
                  <a:tcPr/>
                </a:tc>
                <a:tc>
                  <a:txBody>
                    <a:bodyPr/>
                    <a:lstStyle/>
                    <a:p>
                      <a:pPr algn="r"/>
                      <a:r>
                        <a:rPr lang="es-AR" sz="1200" dirty="0" smtClean="0"/>
                        <a:t>3,1</a:t>
                      </a:r>
                      <a:endParaRPr lang="es-ES" sz="1200" dirty="0"/>
                    </a:p>
                  </a:txBody>
                  <a:tcPr/>
                </a:tc>
                <a:tc>
                  <a:txBody>
                    <a:bodyPr/>
                    <a:lstStyle/>
                    <a:p>
                      <a:pPr algn="r"/>
                      <a:r>
                        <a:rPr lang="es-AR" sz="1200" dirty="0" smtClean="0"/>
                        <a:t>119.840</a:t>
                      </a:r>
                      <a:endParaRPr lang="es-ES" sz="1200" dirty="0"/>
                    </a:p>
                  </a:txBody>
                  <a:tcPr/>
                </a:tc>
                <a:tc>
                  <a:txBody>
                    <a:bodyPr/>
                    <a:lstStyle/>
                    <a:p>
                      <a:pPr algn="r"/>
                      <a:r>
                        <a:rPr lang="es-AR" sz="1200" dirty="0" smtClean="0"/>
                        <a:t>0,5</a:t>
                      </a:r>
                      <a:endParaRPr lang="es-ES" sz="1200" dirty="0"/>
                    </a:p>
                  </a:txBody>
                  <a:tcPr/>
                </a:tc>
              </a:tr>
              <a:tr h="370840">
                <a:tc>
                  <a:txBody>
                    <a:bodyPr/>
                    <a:lstStyle/>
                    <a:p>
                      <a:r>
                        <a:rPr lang="es-AR" sz="1200" dirty="0" smtClean="0"/>
                        <a:t>Total</a:t>
                      </a:r>
                      <a:endParaRPr lang="es-ES" sz="1200" b="1" dirty="0"/>
                    </a:p>
                  </a:txBody>
                  <a:tcPr/>
                </a:tc>
                <a:tc>
                  <a:txBody>
                    <a:bodyPr/>
                    <a:lstStyle/>
                    <a:p>
                      <a:pPr algn="r"/>
                      <a:r>
                        <a:rPr lang="es-AR" sz="1200" b="1" dirty="0" smtClean="0">
                          <a:solidFill>
                            <a:schemeClr val="tx1"/>
                          </a:solidFill>
                        </a:rPr>
                        <a:t>17.427.900</a:t>
                      </a:r>
                      <a:endParaRPr lang="es-ES" sz="1200" b="1" dirty="0">
                        <a:solidFill>
                          <a:schemeClr val="tx1"/>
                        </a:solidFill>
                      </a:endParaRPr>
                    </a:p>
                  </a:txBody>
                  <a:tcPr/>
                </a:tc>
                <a:tc>
                  <a:txBody>
                    <a:bodyPr/>
                    <a:lstStyle/>
                    <a:p>
                      <a:pPr algn="r"/>
                      <a:r>
                        <a:rPr lang="es-AR" sz="1200" dirty="0" smtClean="0"/>
                        <a:t>100,0</a:t>
                      </a:r>
                      <a:endParaRPr lang="es-ES" sz="1200" b="1" dirty="0"/>
                    </a:p>
                  </a:txBody>
                  <a:tcPr/>
                </a:tc>
                <a:tc>
                  <a:txBody>
                    <a:bodyPr/>
                    <a:lstStyle/>
                    <a:p>
                      <a:pPr algn="r"/>
                      <a:r>
                        <a:rPr lang="es-AR" sz="1200" b="1" dirty="0" smtClean="0"/>
                        <a:t>26.145.201</a:t>
                      </a:r>
                      <a:endParaRPr lang="es-ES" sz="1200" b="1" dirty="0"/>
                    </a:p>
                  </a:txBody>
                  <a:tcPr/>
                </a:tc>
                <a:tc>
                  <a:txBody>
                    <a:bodyPr/>
                    <a:lstStyle/>
                    <a:p>
                      <a:pPr algn="r"/>
                      <a:r>
                        <a:rPr lang="es-AR" sz="1200" dirty="0" smtClean="0"/>
                        <a:t>100,0</a:t>
                      </a:r>
                      <a:endParaRPr lang="es-ES" sz="1200" b="1" dirty="0"/>
                    </a:p>
                  </a:txBody>
                  <a:tcPr/>
                </a:tc>
              </a:tr>
            </a:tbl>
          </a:graphicData>
        </a:graphic>
      </p:graphicFrame>
      <p:sp>
        <p:nvSpPr>
          <p:cNvPr id="93249" name="4 CuadroTexto"/>
          <p:cNvSpPr txBox="1">
            <a:spLocks noChangeArrowheads="1"/>
          </p:cNvSpPr>
          <p:nvPr/>
        </p:nvSpPr>
        <p:spPr bwMode="auto">
          <a:xfrm>
            <a:off x="1639888" y="5732463"/>
            <a:ext cx="7993062" cy="647700"/>
          </a:xfrm>
          <a:prstGeom prst="rect">
            <a:avLst/>
          </a:prstGeom>
          <a:noFill/>
          <a:ln w="9525">
            <a:noFill/>
            <a:miter lim="800000"/>
            <a:headEnd/>
            <a:tailEnd/>
          </a:ln>
        </p:spPr>
        <p:txBody>
          <a:bodyPr>
            <a:spAutoFit/>
          </a:bodyPr>
          <a:lstStyle/>
          <a:p>
            <a:r>
              <a:rPr lang="es-AR" sz="1200" u="none" baseline="30000">
                <a:latin typeface="Arial" charset="0"/>
                <a:cs typeface="Arial" charset="0"/>
              </a:rPr>
              <a:t>1</a:t>
            </a:r>
            <a:r>
              <a:rPr lang="es-AR" sz="1200" u="none">
                <a:latin typeface="Arial" charset="0"/>
                <a:cs typeface="Arial" charset="0"/>
              </a:rPr>
              <a:t> Fuente: Año 1972, “Estudio Preliminar de Transporte Región Metropolitana” Tomo I – Publicación  1972 –</a:t>
            </a:r>
          </a:p>
          <a:p>
            <a:r>
              <a:rPr lang="es-AR" sz="1200" u="none">
                <a:latin typeface="Arial" charset="0"/>
                <a:cs typeface="Arial" charset="0"/>
              </a:rPr>
              <a:t>  Ministerio de Obras y Servicios Públicos de la Nación.</a:t>
            </a:r>
          </a:p>
          <a:p>
            <a:r>
              <a:rPr lang="es-AR" sz="1200" u="none" baseline="30000">
                <a:latin typeface="Arial" charset="0"/>
                <a:cs typeface="Arial" charset="0"/>
              </a:rPr>
              <a:t>2</a:t>
            </a:r>
            <a:r>
              <a:rPr lang="es-AR" sz="1200" u="none">
                <a:latin typeface="Arial" charset="0"/>
                <a:cs typeface="Arial" charset="0"/>
              </a:rPr>
              <a:t> Observatorio de Movilidad Urbana – Corporación Andina de Fomento - 2007</a:t>
            </a:r>
            <a:endParaRPr lang="es-ES" sz="1200" u="none">
              <a:latin typeface="Arial" charset="0"/>
              <a:cs typeface="Arial" charset="0"/>
            </a:endParaRPr>
          </a:p>
        </p:txBody>
      </p:sp>
      <p:sp>
        <p:nvSpPr>
          <p:cNvPr id="93250" name="5 Título"/>
          <p:cNvSpPr>
            <a:spLocks noGrp="1"/>
          </p:cNvSpPr>
          <p:nvPr>
            <p:ph type="title"/>
          </p:nvPr>
        </p:nvSpPr>
        <p:spPr bwMode="auto">
          <a:xfrm>
            <a:off x="452438" y="188913"/>
            <a:ext cx="8915400" cy="596900"/>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1| La Elección Modal de los Usuarios </a:t>
            </a:r>
            <a:br>
              <a:rPr lang="es-AR" sz="2200" dirty="0" smtClean="0">
                <a:latin typeface="Arial" charset="0"/>
                <a:cs typeface="Arial" charset="0"/>
              </a:rPr>
            </a:br>
            <a:r>
              <a:rPr lang="es-AR" sz="2200" dirty="0" smtClean="0">
                <a:latin typeface="Arial" charset="0"/>
                <a:cs typeface="Arial" charset="0"/>
              </a:rPr>
              <a:t>    </a:t>
            </a:r>
            <a:r>
              <a:rPr lang="es-AR" dirty="0" smtClean="0">
                <a:latin typeface="Arial" charset="0"/>
                <a:cs typeface="Arial" charset="0"/>
              </a:rPr>
              <a:t>Total Jurisdicción Nacional AMBA</a:t>
            </a:r>
            <a:endParaRPr lang="es-ES" dirty="0" smtClean="0">
              <a:latin typeface="Arial" charset="0"/>
              <a:cs typeface="Arial" charset="0"/>
            </a:endParaRPr>
          </a:p>
        </p:txBody>
      </p:sp>
      <p:sp>
        <p:nvSpPr>
          <p:cNvPr id="93251" name="6 CuadroTexto"/>
          <p:cNvSpPr txBox="1">
            <a:spLocks noChangeArrowheads="1"/>
          </p:cNvSpPr>
          <p:nvPr/>
        </p:nvSpPr>
        <p:spPr bwMode="auto">
          <a:xfrm>
            <a:off x="560388" y="1125538"/>
            <a:ext cx="5329237" cy="368300"/>
          </a:xfrm>
          <a:prstGeom prst="rect">
            <a:avLst/>
          </a:prstGeom>
          <a:noFill/>
          <a:ln w="9525">
            <a:noFill/>
            <a:miter lim="800000"/>
            <a:headEnd/>
            <a:tailEnd/>
          </a:ln>
        </p:spPr>
        <p:txBody>
          <a:bodyPr>
            <a:spAutoFit/>
          </a:bodyPr>
          <a:lstStyle/>
          <a:p>
            <a:r>
              <a:rPr lang="es-AR" sz="1800" b="1" u="none">
                <a:latin typeface="Arial" charset="0"/>
                <a:cs typeface="Arial" charset="0"/>
              </a:rPr>
              <a:t>Pasajeros por día hábil</a:t>
            </a:r>
            <a:endParaRPr lang="es-ES" sz="1800" b="1" u="none">
              <a:latin typeface="Arial" charset="0"/>
              <a:cs typeface="Arial" charset="0"/>
            </a:endParaRPr>
          </a:p>
        </p:txBody>
      </p:sp>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1 Imagen" descr="template subte metrovias.jpg"/>
          <p:cNvPicPr>
            <a:picLocks noChangeAspect="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4" name="Content Placeholder 9"/>
          <p:cNvSpPr txBox="1">
            <a:spLocks/>
          </p:cNvSpPr>
          <p:nvPr/>
        </p:nvSpPr>
        <p:spPr>
          <a:xfrm>
            <a:off x="452438" y="1268413"/>
            <a:ext cx="8964612" cy="5018087"/>
          </a:xfrm>
          <a:prstGeom prst="rect">
            <a:avLst/>
          </a:prstGeom>
        </p:spPr>
        <p:txBody>
          <a:bodyPr/>
          <a:lstStyle/>
          <a:p>
            <a:pPr marL="342900" indent="-342900">
              <a:spcBef>
                <a:spcPts val="800"/>
              </a:spcBef>
              <a:buClr>
                <a:srgbClr val="FF9933"/>
              </a:buClr>
              <a:buSzPct val="120000"/>
              <a:buFont typeface="Arial" pitchFamily="34" charset="0"/>
              <a:buChar char="•"/>
              <a:defRPr/>
            </a:pPr>
            <a:r>
              <a:rPr lang="es-ES_tradnl" sz="2000" u="none" kern="0" dirty="0">
                <a:latin typeface="Arial" pitchFamily="34" charset="0"/>
                <a:cs typeface="Arial" pitchFamily="34" charset="0"/>
              </a:rPr>
              <a:t>Puede observarse que en el período analizado los pasajeros de los trenes y subtes se incrementaron (10% trenes y 4% subte), los usuarios de los colectivos se redujeron (13%), y los viajes realizados en automóvil se incrementaron muy significativamente ( 311%)</a:t>
            </a:r>
          </a:p>
          <a:p>
            <a:pPr marL="342900" indent="-342900">
              <a:spcBef>
                <a:spcPts val="800"/>
              </a:spcBef>
              <a:buClr>
                <a:srgbClr val="FF9933"/>
              </a:buClr>
              <a:buSzPct val="120000"/>
              <a:buFont typeface="Arial" pitchFamily="34" charset="0"/>
              <a:buChar char="•"/>
              <a:defRPr/>
            </a:pPr>
            <a:r>
              <a:rPr lang="es-ES_tradnl" sz="2000" u="none" kern="0" dirty="0">
                <a:latin typeface="Arial" pitchFamily="34" charset="0"/>
                <a:cs typeface="Arial" pitchFamily="34" charset="0"/>
              </a:rPr>
              <a:t>Está claro que la motorización le quitó muchos pasajeros a los colectivos, pero no a los trenes y subtes, que pese a la motorización siguieron incrementando su </a:t>
            </a:r>
            <a:r>
              <a:rPr lang="es-ES_tradnl" sz="2000" u="none" kern="0" dirty="0" smtClean="0">
                <a:latin typeface="Arial" pitchFamily="34" charset="0"/>
                <a:cs typeface="Arial" pitchFamily="34" charset="0"/>
              </a:rPr>
              <a:t>demanda, aunque mucho menos en proporción del aumento que tuvieron los usuarios del automóvil</a:t>
            </a:r>
            <a:endParaRPr lang="es-ES_tradnl" sz="2000" u="none" kern="0" dirty="0">
              <a:latin typeface="Arial" pitchFamily="34" charset="0"/>
              <a:cs typeface="Arial" pitchFamily="34" charset="0"/>
            </a:endParaRPr>
          </a:p>
          <a:p>
            <a:pPr marL="342900" indent="-342900">
              <a:spcBef>
                <a:spcPts val="800"/>
              </a:spcBef>
              <a:buClr>
                <a:srgbClr val="FF9933"/>
              </a:buClr>
              <a:buSzPct val="120000"/>
              <a:buFont typeface="Arial" pitchFamily="34" charset="0"/>
              <a:buChar char="•"/>
              <a:defRPr/>
            </a:pPr>
            <a:r>
              <a:rPr lang="es-ES_tradnl" sz="2000" u="none" kern="0" dirty="0">
                <a:latin typeface="Arial" pitchFamily="34" charset="0"/>
                <a:cs typeface="Arial" pitchFamily="34" charset="0"/>
              </a:rPr>
              <a:t>Para que los pasajeros viajen en los modos ferroviarios, la calidad del servicio debe ser adecuada, porque cuando ello no ocurre pierde confiabilidad, y con ello pierde su principal ventaja.</a:t>
            </a:r>
          </a:p>
          <a:p>
            <a:pPr marL="342900" indent="-342900">
              <a:spcBef>
                <a:spcPts val="800"/>
              </a:spcBef>
              <a:buClr>
                <a:srgbClr val="FF9933"/>
              </a:buClr>
              <a:buSzPct val="120000"/>
              <a:buFont typeface="Arial" pitchFamily="34" charset="0"/>
              <a:buChar char="•"/>
              <a:defRPr/>
            </a:pPr>
            <a:r>
              <a:rPr lang="es-ES_tradnl" sz="2000" u="none" kern="0" dirty="0">
                <a:latin typeface="Arial" pitchFamily="34" charset="0"/>
                <a:cs typeface="Arial" pitchFamily="34" charset="0"/>
              </a:rPr>
              <a:t>Eso es lo que ocurrió entre 1970 y 1993</a:t>
            </a:r>
          </a:p>
          <a:p>
            <a:pPr marL="342900" indent="-342900">
              <a:spcBef>
                <a:spcPts val="800"/>
              </a:spcBef>
              <a:buClr>
                <a:srgbClr val="FF9933"/>
              </a:buClr>
              <a:buSzPct val="120000"/>
              <a:buFont typeface="Arial" pitchFamily="34" charset="0"/>
              <a:buChar char="•"/>
              <a:defRPr/>
            </a:pPr>
            <a:r>
              <a:rPr lang="es-ES_tradnl" sz="2000" u="none" kern="0" dirty="0">
                <a:latin typeface="Arial" pitchFamily="34" charset="0"/>
                <a:cs typeface="Arial" pitchFamily="34" charset="0"/>
              </a:rPr>
              <a:t>Esta también es una forma de percibir la visión del cliente</a:t>
            </a:r>
          </a:p>
        </p:txBody>
      </p:sp>
      <p:sp>
        <p:nvSpPr>
          <p:cNvPr id="16" name="Rectangle 12"/>
          <p:cNvSpPr txBox="1">
            <a:spLocks noChangeArrowheads="1"/>
          </p:cNvSpPr>
          <p:nvPr/>
        </p:nvSpPr>
        <p:spPr bwMode="auto">
          <a:xfrm>
            <a:off x="166688" y="71438"/>
            <a:ext cx="8382000" cy="819150"/>
          </a:xfrm>
          <a:prstGeom prst="rect">
            <a:avLst/>
          </a:prstGeom>
          <a:noFill/>
          <a:ln>
            <a:miter lim="800000"/>
            <a:headEnd/>
            <a:tailEnd/>
          </a:ln>
        </p:spPr>
        <p:txBody>
          <a:bodyPr/>
          <a:lstStyle/>
          <a:p>
            <a:pPr eaLnBrk="0" hangingPunct="0">
              <a:defRPr/>
            </a:pPr>
            <a:r>
              <a:rPr lang="es-ES_tradnl" sz="1800" b="1" u="none" kern="0" dirty="0">
                <a:solidFill>
                  <a:schemeClr val="bg1"/>
                </a:solidFill>
                <a:latin typeface="Arial" pitchFamily="34" charset="0"/>
                <a:ea typeface="+mj-ea"/>
                <a:cs typeface="Arial" pitchFamily="34" charset="0"/>
              </a:rPr>
              <a:t/>
            </a:r>
            <a:br>
              <a:rPr lang="es-ES_tradnl" sz="1800" b="1" u="none" kern="0" dirty="0">
                <a:solidFill>
                  <a:schemeClr val="bg1"/>
                </a:solidFill>
                <a:latin typeface="Arial" pitchFamily="34" charset="0"/>
                <a:ea typeface="+mj-ea"/>
                <a:cs typeface="Arial" pitchFamily="34" charset="0"/>
              </a:rPr>
            </a:br>
            <a:endParaRPr lang="es-ES_tradnl" sz="1800" b="1" u="none" kern="0" dirty="0">
              <a:solidFill>
                <a:schemeClr val="bg1"/>
              </a:solidFill>
              <a:latin typeface="Arial" pitchFamily="34" charset="0"/>
              <a:ea typeface="+mj-ea"/>
              <a:cs typeface="Arial" pitchFamily="34" charset="0"/>
            </a:endParaRPr>
          </a:p>
        </p:txBody>
      </p:sp>
      <p:sp>
        <p:nvSpPr>
          <p:cNvPr id="5" name="1 Título"/>
          <p:cNvSpPr txBox="1">
            <a:spLocks/>
          </p:cNvSpPr>
          <p:nvPr/>
        </p:nvSpPr>
        <p:spPr>
          <a:xfrm>
            <a:off x="452438" y="116632"/>
            <a:ext cx="8915400" cy="576263"/>
          </a:xfrm>
          <a:prstGeom prst="rect">
            <a:avLst/>
          </a:prstGeom>
        </p:spPr>
        <p:txBody>
          <a:bodyPr/>
          <a:lstStyle/>
          <a:p>
            <a:pPr eaLnBrk="0" hangingPunct="0">
              <a:defRPr/>
            </a:pPr>
            <a:r>
              <a:rPr lang="es-AR" sz="2200" b="1" u="none" kern="0" dirty="0">
                <a:solidFill>
                  <a:schemeClr val="bg1"/>
                </a:solidFill>
                <a:latin typeface="Arial" pitchFamily="34" charset="0"/>
                <a:ea typeface="+mj-ea"/>
                <a:cs typeface="Arial" pitchFamily="34" charset="0"/>
              </a:rPr>
              <a:t>2| La Elección Modal de los Usuarios</a:t>
            </a:r>
          </a:p>
          <a:p>
            <a:pPr eaLnBrk="0" hangingPunct="0">
              <a:defRPr/>
            </a:pPr>
            <a:r>
              <a:rPr lang="es-AR" sz="2200" b="1" u="none" kern="0" dirty="0">
                <a:solidFill>
                  <a:schemeClr val="bg1"/>
                </a:solidFill>
                <a:latin typeface="Arial" pitchFamily="34" charset="0"/>
                <a:ea typeface="+mj-ea"/>
                <a:cs typeface="Arial" pitchFamily="34" charset="0"/>
              </a:rPr>
              <a:t>    </a:t>
            </a:r>
            <a:r>
              <a:rPr lang="es-AR" sz="1800" b="1" u="none" kern="0" dirty="0">
                <a:solidFill>
                  <a:schemeClr val="bg1"/>
                </a:solidFill>
                <a:latin typeface="Arial" pitchFamily="34" charset="0"/>
                <a:ea typeface="+mj-ea"/>
                <a:cs typeface="Arial" pitchFamily="34" charset="0"/>
              </a:rPr>
              <a:t>Total Jurisdicción Nacional AMBA  </a:t>
            </a:r>
          </a:p>
          <a:p>
            <a:pPr eaLnBrk="0" hangingPunct="0">
              <a:defRPr/>
            </a:pPr>
            <a:endParaRPr lang="es-ES" sz="2200" b="1" u="none" kern="0" dirty="0">
              <a:solidFill>
                <a:schemeClr val="bg1"/>
              </a:solidFill>
              <a:latin typeface="Arial" pitchFamily="34" charset="0"/>
              <a:ea typeface="+mj-ea"/>
              <a:cs typeface="Arial" pitchFamily="34" charset="0"/>
            </a:endParaRPr>
          </a:p>
        </p:txBody>
      </p:sp>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1| Encuestas de Satisfacción</a:t>
            </a:r>
            <a:endParaRPr lang="es-ES" sz="2200" dirty="0" smtClean="0">
              <a:latin typeface="Arial" charset="0"/>
              <a:cs typeface="Arial" charset="0"/>
            </a:endParaRPr>
          </a:p>
        </p:txBody>
      </p:sp>
      <p:sp>
        <p:nvSpPr>
          <p:cNvPr id="95234" name="2 Marcador de contenido"/>
          <p:cNvSpPr>
            <a:spLocks noGrp="1"/>
          </p:cNvSpPr>
          <p:nvPr>
            <p:ph idx="1"/>
          </p:nvPr>
        </p:nvSpPr>
        <p:spPr bwMode="auto">
          <a:xfrm>
            <a:off x="495300" y="1484784"/>
            <a:ext cx="8418140" cy="4840288"/>
          </a:xfrm>
          <a:noFill/>
          <a:ln>
            <a:miter lim="800000"/>
            <a:headEnd/>
            <a:tailEnd/>
          </a:ln>
        </p:spPr>
        <p:txBody>
          <a:bodyPr vert="horz" wrap="square" lIns="91440" tIns="45720" rIns="91440" bIns="45720" numCol="1" anchor="t" anchorCtr="0" compatLnSpc="1">
            <a:prstTxWarp prst="textNoShape">
              <a:avLst/>
            </a:prstTxWarp>
          </a:bodyPr>
          <a:lstStyle/>
          <a:p>
            <a:pPr>
              <a:spcBef>
                <a:spcPts val="1200"/>
              </a:spcBef>
              <a:buFont typeface="Arial" charset="0"/>
              <a:buChar char="•"/>
            </a:pPr>
            <a:r>
              <a:rPr lang="es-AR" b="0" dirty="0" smtClean="0">
                <a:latin typeface="Arial" charset="0"/>
                <a:cs typeface="Arial" charset="0"/>
              </a:rPr>
              <a:t>Ahora analizaremos otra forma, que es la que nos muestra las encuestas de satisfacción</a:t>
            </a:r>
          </a:p>
          <a:p>
            <a:pPr>
              <a:spcBef>
                <a:spcPts val="1800"/>
              </a:spcBef>
              <a:buFont typeface="Arial" charset="0"/>
              <a:buChar char="•"/>
            </a:pPr>
            <a:r>
              <a:rPr lang="es-AR" b="0" dirty="0" smtClean="0">
                <a:latin typeface="Arial" charset="0"/>
                <a:cs typeface="Arial" charset="0"/>
              </a:rPr>
              <a:t>El nombre de la Mesa Redonda es</a:t>
            </a:r>
            <a:r>
              <a:rPr lang="es-AR" dirty="0" smtClean="0">
                <a:latin typeface="Arial" charset="0"/>
                <a:cs typeface="Arial" charset="0"/>
              </a:rPr>
              <a:t>: “</a:t>
            </a:r>
            <a:r>
              <a:rPr lang="es-ES" dirty="0" smtClean="0">
                <a:latin typeface="Arial" charset="0"/>
                <a:cs typeface="Arial" charset="0"/>
              </a:rPr>
              <a:t>VISION DEL CLIENTE: ¿CÓMO HACEMOS PARA CONOCERLO EN SU VERDADERA DIMENSIÓN?”</a:t>
            </a:r>
          </a:p>
          <a:p>
            <a:pPr>
              <a:spcBef>
                <a:spcPts val="1800"/>
              </a:spcBef>
              <a:buFont typeface="Arial" charset="0"/>
              <a:buChar char="•"/>
            </a:pPr>
            <a:r>
              <a:rPr lang="es-AR" b="0" dirty="0" smtClean="0">
                <a:latin typeface="Arial" charset="0"/>
                <a:cs typeface="Arial" charset="0"/>
              </a:rPr>
              <a:t>Cuál es la verdadera dimensión? Existe?.....</a:t>
            </a:r>
          </a:p>
          <a:p>
            <a:pPr>
              <a:spcBef>
                <a:spcPts val="1800"/>
              </a:spcBef>
              <a:buFont typeface="Arial" charset="0"/>
              <a:buChar char="•"/>
            </a:pPr>
            <a:r>
              <a:rPr lang="es-AR" b="0" dirty="0" smtClean="0">
                <a:latin typeface="Arial" charset="0"/>
                <a:cs typeface="Arial" charset="0"/>
              </a:rPr>
              <a:t>De acuerdo con nuestra experiencia, la </a:t>
            </a:r>
          </a:p>
          <a:p>
            <a:pPr indent="12700">
              <a:spcBef>
                <a:spcPts val="0"/>
              </a:spcBef>
              <a:buNone/>
            </a:pPr>
            <a:r>
              <a:rPr lang="es-AR" b="0" dirty="0" smtClean="0">
                <a:latin typeface="Arial" charset="0"/>
                <a:cs typeface="Arial" charset="0"/>
              </a:rPr>
              <a:t>visión del cliente depende de cómo se la </a:t>
            </a:r>
          </a:p>
          <a:p>
            <a:pPr indent="12700">
              <a:spcBef>
                <a:spcPts val="0"/>
              </a:spcBef>
              <a:buNone/>
            </a:pPr>
            <a:r>
              <a:rPr lang="es-AR" b="0" dirty="0" smtClean="0">
                <a:latin typeface="Arial" charset="0"/>
                <a:cs typeface="Arial" charset="0"/>
              </a:rPr>
              <a:t>aborde</a:t>
            </a:r>
          </a:p>
          <a:p>
            <a:pPr>
              <a:buFont typeface="Arial" charset="0"/>
              <a:buChar char="•"/>
            </a:pPr>
            <a:endParaRPr lang="es-AR" b="0" dirty="0" smtClean="0">
              <a:latin typeface="Arial" charset="0"/>
              <a:cs typeface="Arial" charset="0"/>
            </a:endParaRPr>
          </a:p>
          <a:p>
            <a:pPr>
              <a:buFont typeface="Arial" charset="0"/>
              <a:buChar char="•"/>
            </a:pPr>
            <a:endParaRPr lang="es-ES" b="0" dirty="0" smtClean="0">
              <a:latin typeface="Arial" charset="0"/>
              <a:cs typeface="Arial" charset="0"/>
            </a:endParaRPr>
          </a:p>
          <a:p>
            <a:pPr>
              <a:buFont typeface="Arial" charset="0"/>
              <a:buChar char="•"/>
            </a:pPr>
            <a:endParaRPr lang="es-AR" b="0" dirty="0" smtClean="0">
              <a:latin typeface="Arial" charset="0"/>
              <a:cs typeface="Arial" charset="0"/>
            </a:endParaRPr>
          </a:p>
          <a:p>
            <a:pPr>
              <a:buFont typeface="Arial" charset="0"/>
              <a:buChar char="•"/>
            </a:pPr>
            <a:endParaRPr lang="es-ES" b="0" dirty="0" smtClean="0">
              <a:latin typeface="Arial" charset="0"/>
              <a:cs typeface="Arial" charset="0"/>
            </a:endParaRPr>
          </a:p>
        </p:txBody>
      </p:sp>
      <p:pic>
        <p:nvPicPr>
          <p:cNvPr id="4" name="3 Imagen" descr="estacion.jpg"/>
          <p:cNvPicPr>
            <a:picLocks noChangeAspect="1"/>
          </p:cNvPicPr>
          <p:nvPr/>
        </p:nvPicPr>
        <p:blipFill>
          <a:blip r:embed="rId2" cstate="print"/>
          <a:stretch>
            <a:fillRect/>
          </a:stretch>
        </p:blipFill>
        <p:spPr>
          <a:xfrm>
            <a:off x="6177136" y="3191509"/>
            <a:ext cx="3443102" cy="2325723"/>
          </a:xfrm>
          <a:prstGeom prst="rect">
            <a:avLst/>
          </a:prstGeom>
          <a:ln>
            <a:noFill/>
          </a:ln>
          <a:effectLst>
            <a:softEdge rad="112500"/>
          </a:effectLst>
        </p:spPr>
      </p:pic>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2| Encuestas de Satisfacción</a:t>
            </a:r>
            <a:endParaRPr lang="es-ES" sz="2200" dirty="0" smtClean="0">
              <a:latin typeface="Arial" charset="0"/>
              <a:cs typeface="Arial" charset="0"/>
            </a:endParaRPr>
          </a:p>
        </p:txBody>
      </p:sp>
      <p:sp>
        <p:nvSpPr>
          <p:cNvPr id="97282" name="2 Marcador de contenido"/>
          <p:cNvSpPr>
            <a:spLocks noGrp="1"/>
          </p:cNvSpPr>
          <p:nvPr>
            <p:ph idx="1"/>
          </p:nvPr>
        </p:nvSpPr>
        <p:spPr bwMode="auto">
          <a:xfrm>
            <a:off x="488504" y="1196752"/>
            <a:ext cx="9138220" cy="4857403"/>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s-AR" sz="2000" b="0" dirty="0" smtClean="0">
                <a:latin typeface="Arial" charset="0"/>
                <a:cs typeface="Arial" charset="0"/>
              </a:rPr>
              <a:t>Resulta central en las encuestas conocer los atributos que los usuarios estiman necesario mejorar.</a:t>
            </a:r>
          </a:p>
          <a:p>
            <a:pPr>
              <a:spcBef>
                <a:spcPts val="1200"/>
              </a:spcBef>
              <a:buFont typeface="Arial" charset="0"/>
              <a:buChar char="•"/>
            </a:pPr>
            <a:r>
              <a:rPr lang="es-AR" sz="2000" b="0" dirty="0" smtClean="0">
                <a:latin typeface="Arial" charset="0"/>
                <a:cs typeface="Arial" charset="0"/>
              </a:rPr>
              <a:t>Para identificarlos se realiza un abordaje desde 3 ángulos distintos:</a:t>
            </a:r>
          </a:p>
          <a:p>
            <a:pPr lvl="1">
              <a:spcBef>
                <a:spcPts val="1200"/>
              </a:spcBef>
            </a:pPr>
            <a:r>
              <a:rPr lang="es-AR" sz="1700" dirty="0" smtClean="0">
                <a:latin typeface="Arial" charset="0"/>
                <a:cs typeface="Arial" charset="0"/>
              </a:rPr>
              <a:t>Pregunta abierta y respuesta espontánea: se les pregunta cuáles son los 4 principales aspectos del servicio que deberían ser mejorados, en orden de importancia</a:t>
            </a:r>
          </a:p>
          <a:p>
            <a:pPr lvl="1">
              <a:spcBef>
                <a:spcPts val="1200"/>
              </a:spcBef>
            </a:pPr>
            <a:r>
              <a:rPr lang="es-AR" sz="1700" dirty="0" smtClean="0">
                <a:latin typeface="Arial" charset="0"/>
                <a:cs typeface="Arial" charset="0"/>
              </a:rPr>
              <a:t>Pregunta y respuesta guiada: se les presentan 26 atributos del servicio y deben indicar la importancia que le asignan a cada uno y la satisfacción que le brindan cada uno. La resta entre importancia y satisfacción permite realizar el “gap </a:t>
            </a:r>
            <a:r>
              <a:rPr lang="es-AR" sz="1700" dirty="0" err="1" smtClean="0">
                <a:latin typeface="Arial" charset="0"/>
                <a:cs typeface="Arial" charset="0"/>
              </a:rPr>
              <a:t>analysis</a:t>
            </a:r>
            <a:r>
              <a:rPr lang="es-AR" sz="1700" dirty="0" smtClean="0">
                <a:latin typeface="Arial" charset="0"/>
                <a:cs typeface="Arial" charset="0"/>
              </a:rPr>
              <a:t>”</a:t>
            </a:r>
          </a:p>
          <a:p>
            <a:pPr lvl="1">
              <a:spcBef>
                <a:spcPts val="1200"/>
              </a:spcBef>
            </a:pPr>
            <a:r>
              <a:rPr lang="es-AR" sz="1700" dirty="0" smtClean="0">
                <a:latin typeface="Arial" charset="0"/>
                <a:cs typeface="Arial" charset="0"/>
              </a:rPr>
              <a:t>Pregunta guiada y respuesta abierta: de los mismos 26 atributos se le pide que identifique espontáneamente los dos más importantes, en orden de importancia</a:t>
            </a:r>
          </a:p>
          <a:p>
            <a:pPr marL="450850" lvl="1" indent="6350">
              <a:spcBef>
                <a:spcPts val="1800"/>
              </a:spcBef>
              <a:buFont typeface="Wingdings" pitchFamily="2" charset="2"/>
              <a:buNone/>
            </a:pPr>
            <a:r>
              <a:rPr lang="es-AR" b="1" dirty="0" smtClean="0">
                <a:latin typeface="Arial" charset="0"/>
                <a:cs typeface="Arial" charset="0"/>
              </a:rPr>
              <a:t>Con esta batería de respuestas se elabora un cuadro comparativo, línea por línea</a:t>
            </a:r>
          </a:p>
          <a:p>
            <a:pPr lvl="1"/>
            <a:endParaRPr lang="es-AR" dirty="0" smtClean="0">
              <a:latin typeface="Arial" charset="0"/>
              <a:cs typeface="Arial" charset="0"/>
            </a:endParaRPr>
          </a:p>
          <a:p>
            <a:pPr>
              <a:buFont typeface="Arial" charset="0"/>
              <a:buChar char="•"/>
            </a:pPr>
            <a:endParaRPr lang="es-ES" dirty="0" smtClean="0">
              <a:latin typeface="Arial" charset="0"/>
              <a:cs typeface="Arial" charset="0"/>
            </a:endParaRPr>
          </a:p>
        </p:txBody>
      </p:sp>
    </p:spTree>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49250" y="-26988"/>
            <a:ext cx="8564563" cy="1022351"/>
          </a:xfrm>
          <a:prstGeom prst="rect">
            <a:avLst/>
          </a:prstGeom>
          <a:noFill/>
          <a:ln w="9525">
            <a:noFill/>
            <a:miter lim="800000"/>
            <a:headEnd/>
            <a:tailEnd/>
          </a:ln>
          <a:effectLst/>
        </p:spPr>
        <p:txBody>
          <a:bodyPr lIns="0" rIns="0" anchor="ctr"/>
          <a:lstStyle/>
          <a:p>
            <a:pPr eaLnBrk="0" hangingPunct="0"/>
            <a:r>
              <a:rPr lang="es-ES" sz="2200" b="1" u="none" dirty="0" smtClean="0">
                <a:solidFill>
                  <a:schemeClr val="bg1"/>
                </a:solidFill>
                <a:latin typeface="Arial" pitchFamily="34" charset="0"/>
                <a:cs typeface="Arial" pitchFamily="34" charset="0"/>
              </a:rPr>
              <a:t>3|Encuestas de Satisfacción</a:t>
            </a:r>
          </a:p>
          <a:p>
            <a:pPr eaLnBrk="0" hangingPunct="0"/>
            <a:r>
              <a:rPr lang="es-ES" sz="2200" b="1" u="none" dirty="0" smtClean="0">
                <a:solidFill>
                  <a:schemeClr val="bg1"/>
                </a:solidFill>
                <a:latin typeface="Arial" pitchFamily="34" charset="0"/>
                <a:cs typeface="Arial" pitchFamily="34" charset="0"/>
              </a:rPr>
              <a:t>  </a:t>
            </a:r>
            <a:r>
              <a:rPr lang="es-ES" sz="1900" b="1" u="none" dirty="0" smtClean="0">
                <a:solidFill>
                  <a:schemeClr val="bg1"/>
                </a:solidFill>
                <a:latin typeface="Arial" pitchFamily="34" charset="0"/>
                <a:cs typeface="Arial" pitchFamily="34" charset="0"/>
              </a:rPr>
              <a:t>Aspectos </a:t>
            </a:r>
            <a:r>
              <a:rPr lang="es-ES" sz="1900" b="1" u="none" dirty="0">
                <a:solidFill>
                  <a:schemeClr val="bg1"/>
                </a:solidFill>
                <a:latin typeface="Arial" pitchFamily="34" charset="0"/>
                <a:cs typeface="Arial" pitchFamily="34" charset="0"/>
              </a:rPr>
              <a:t>del servicio a </a:t>
            </a:r>
            <a:r>
              <a:rPr lang="es-ES" sz="1900" b="1" u="none" dirty="0" smtClean="0">
                <a:solidFill>
                  <a:schemeClr val="bg1"/>
                </a:solidFill>
                <a:latin typeface="Arial" pitchFamily="34" charset="0"/>
                <a:cs typeface="Arial" pitchFamily="34" charset="0"/>
              </a:rPr>
              <a:t>mejorar: Ejemplo 1 </a:t>
            </a:r>
            <a:endParaRPr lang="es-ES" sz="1900" b="1" u="none" dirty="0">
              <a:solidFill>
                <a:schemeClr val="bg1"/>
              </a:solidFill>
              <a:latin typeface="Arial" pitchFamily="34" charset="0"/>
              <a:cs typeface="Arial" pitchFamily="34" charset="0"/>
            </a:endParaRPr>
          </a:p>
        </p:txBody>
      </p:sp>
      <p:graphicFrame>
        <p:nvGraphicFramePr>
          <p:cNvPr id="106575" name="Group 79"/>
          <p:cNvGraphicFramePr>
            <a:graphicFrameLocks noGrp="1"/>
          </p:cNvGraphicFramePr>
          <p:nvPr/>
        </p:nvGraphicFramePr>
        <p:xfrm>
          <a:off x="88900" y="1182688"/>
          <a:ext cx="9690100" cy="4730434"/>
        </p:xfrm>
        <a:graphic>
          <a:graphicData uri="http://schemas.openxmlformats.org/drawingml/2006/table">
            <a:tbl>
              <a:tblPr/>
              <a:tblGrid>
                <a:gridCol w="3230563"/>
                <a:gridCol w="3228975"/>
                <a:gridCol w="3230562"/>
              </a:tblGrid>
              <a:tr h="6604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dirty="0" smtClean="0">
                          <a:ln>
                            <a:noFill/>
                          </a:ln>
                          <a:solidFill>
                            <a:schemeClr val="tx1"/>
                          </a:solidFill>
                          <a:effectLst/>
                          <a:latin typeface="Trebuchet MS" pitchFamily="34" charset="0"/>
                        </a:rPr>
                        <a:t>Aspectos del servicio que deberían ser mejorados (respuesta espontánea)</a:t>
                      </a:r>
                      <a:endParaRPr kumimoji="0" lang="es-ES" sz="1200" b="0" i="0" u="none" strike="noStrike" cap="none" normalizeH="0" baseline="0" dirty="0" smtClean="0">
                        <a:ln>
                          <a:noFill/>
                        </a:ln>
                        <a:solidFill>
                          <a:schemeClr val="tx1"/>
                        </a:solidFill>
                        <a:effectLst/>
                        <a:latin typeface="Trebuchet MS" pitchFamily="34" charset="0"/>
                      </a:endParaRPr>
                    </a:p>
                  </a:txBody>
                  <a:tcPr marT="0" marB="0" anchor="ctr" horzOverflow="overflow">
                    <a:lnL cap="flat">
                      <a:noFill/>
                    </a:lnL>
                    <a:lnR w="12700" cap="flat" cmpd="sng" algn="ctr">
                      <a:solidFill>
                        <a:srgbClr val="000000"/>
                      </a:solidFill>
                      <a:prstDash val="sysDot"/>
                      <a:round/>
                      <a:headEnd type="none" w="med" len="med"/>
                      <a:tailEnd type="none" w="med" len="med"/>
                    </a:lnR>
                    <a:lnT cap="flat">
                      <a:noFill/>
                    </a:lnT>
                    <a:lnB w="381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GAP Análisis - Aspectos del servicio:</a:t>
                      </a:r>
                    </a:p>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Importancia vs. Satisfacción</a:t>
                      </a:r>
                      <a:endParaRPr kumimoji="0" lang="es-ES" sz="1200" b="0" i="0" u="none" strike="noStrike" cap="none" normalizeH="0" baseline="0" smtClean="0">
                        <a:ln>
                          <a:noFill/>
                        </a:ln>
                        <a:solidFill>
                          <a:schemeClr val="tx1"/>
                        </a:solidFill>
                        <a:effectLst/>
                        <a:latin typeface="Trebuchet MS" pitchFamily="34" charset="0"/>
                      </a:endParaRPr>
                    </a:p>
                  </a:txBody>
                  <a:tcPr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cap="flat">
                      <a:noFill/>
                    </a:lnT>
                    <a:lnB w="381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Aspectos del servicio que deberían mejorarse prioritariamente</a:t>
                      </a:r>
                    </a:p>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(pregunta guiada)</a:t>
                      </a:r>
                      <a:endParaRPr kumimoji="0" lang="es-ES" sz="1200" b="0" i="0" u="none" strike="noStrike" cap="none" normalizeH="0" baseline="0" smtClean="0">
                        <a:ln>
                          <a:noFill/>
                        </a:ln>
                        <a:solidFill>
                          <a:schemeClr val="tx1"/>
                        </a:solidFill>
                        <a:effectLst/>
                        <a:latin typeface="Trebuchet MS" pitchFamily="34" charset="0"/>
                      </a:endParaRPr>
                    </a:p>
                  </a:txBody>
                  <a:tcPr marT="0" marB="0" anchor="ctr" horzOverflow="overflow">
                    <a:lnL w="12700" cap="flat" cmpd="sng" algn="ctr">
                      <a:solidFill>
                        <a:srgbClr val="000000"/>
                      </a:solidFill>
                      <a:prstDash val="sysDot"/>
                      <a:round/>
                      <a:headEnd type="none" w="med" len="med"/>
                      <a:tailEnd type="none" w="med" len="med"/>
                    </a:lnL>
                    <a:lnR cap="flat">
                      <a:noFill/>
                    </a:lnR>
                    <a:lnT cap="flat">
                      <a:noFill/>
                    </a:lnT>
                    <a:lnB w="38100" cap="flat" cmpd="sng" algn="ctr">
                      <a:solidFill>
                        <a:srgbClr val="000000"/>
                      </a:solidFill>
                      <a:prstDash val="solid"/>
                      <a:round/>
                      <a:headEnd type="none" w="med" len="med"/>
                      <a:tailEnd type="none" w="med" len="med"/>
                    </a:lnB>
                    <a:lnTlToBr>
                      <a:noFill/>
                    </a:lnTlToBr>
                    <a:lnBlToTr>
                      <a:noFill/>
                    </a:lnBlToTr>
                    <a:solidFill>
                      <a:srgbClr val="EAEAEA"/>
                    </a:solidFill>
                  </a:tcPr>
                </a:tc>
              </a:tr>
              <a:tr h="341313">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Comodidad en el viaje</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3333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Comodidad en el viaje</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3333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Comodidad en el viaje</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333399">
                        <a:alpha val="50000"/>
                      </a:srgbClr>
                    </a:solidFill>
                  </a:tcPr>
                </a:tc>
              </a:tr>
              <a:tr h="3429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Interrupciones del servicio</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33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Interrupciones del servicio</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33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Interrupciones del servicio</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3300">
                        <a:alpha val="50000"/>
                      </a:srgbClr>
                    </a:solidFill>
                  </a:tcPr>
                </a:tc>
              </a:tr>
              <a:tr h="404813">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los vagones / vehículos (exterior e interior)</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Ruido</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66CCFF">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Frecuencia  de los servicios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9999">
                        <a:alpha val="50000"/>
                      </a:srgbClr>
                    </a:solidFill>
                  </a:tcPr>
                </a:tc>
              </a:tr>
              <a:tr h="341313">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frente a delitos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A50021">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los vagones (exterior e interior)</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los vagones / vehículos (exterior e interior)</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66">
                        <a:alpha val="50000"/>
                      </a:srgbClr>
                    </a:solidFill>
                  </a:tcPr>
                </a:tc>
              </a:tr>
              <a:tr h="344488">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Frecuencia  de los servicios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99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frente a delitos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A50021">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frente a delitos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A50021">
                        <a:alpha val="50000"/>
                      </a:srgbClr>
                    </a:solidFill>
                  </a:tcPr>
                </a:tc>
              </a:tr>
              <a:tr h="4064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Posibilidad de realizar varios recorridos con el mismo medio de transporte</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99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Temperatura</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Ruido</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66CCFF">
                        <a:alpha val="50000"/>
                      </a:srgbClr>
                    </a:solidFill>
                  </a:tcPr>
                </a:tc>
              </a:tr>
              <a:tr h="3429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Más vagones / más coches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Limpieza general de la estación</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Puntualidad o regularidad para llegar</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993300">
                        <a:alpha val="50000"/>
                      </a:srgbClr>
                    </a:solidFill>
                  </a:tcPr>
                </a:tc>
              </a:tr>
              <a:tr h="3429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Ruido</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66CCFF">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Limpieza del vagón</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0066">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Más vagones / más coches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CCFF">
                        <a:alpha val="50000"/>
                      </a:srgbClr>
                    </a:solidFill>
                  </a:tcPr>
                </a:tc>
              </a:tr>
              <a:tr h="4064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Más ventilación / Aire acondicionado / Temperatura (calor)</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6633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Colas en boletería</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por accidentes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CC66FF">
                        <a:alpha val="50000"/>
                      </a:srgbClr>
                    </a:solidFill>
                  </a:tcPr>
                </a:tc>
              </a:tr>
              <a:tr h="339725">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Puntualidad o regularidad para llegar</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9933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Frecuencia  de los servicios</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0099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Información sobre demoras, interrupciones, emergencias, etc.</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3300">
                        <a:alpha val="50000"/>
                      </a:srgbClr>
                    </a:solidFill>
                  </a:tcPr>
                </a:tc>
              </a:tr>
              <a:tr h="406400">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Limpieza general de la estación</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smtClean="0">
                          <a:ln>
                            <a:noFill/>
                          </a:ln>
                          <a:solidFill>
                            <a:schemeClr val="tx1"/>
                          </a:solidFill>
                          <a:effectLst/>
                          <a:latin typeface="Trebuchet MS" pitchFamily="34" charset="0"/>
                        </a:rPr>
                        <a:t>Posibilidad de realizar varios recorridos con el mismo medio de transporte</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9999">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Monotype Sorts"/>
                        <a:buNone/>
                        <a:tabLst/>
                      </a:pPr>
                      <a:r>
                        <a:rPr kumimoji="0" lang="es-ES" sz="1200" b="0" i="0" u="none" strike="noStrike" cap="none" normalizeH="0" baseline="0" dirty="0" smtClean="0">
                          <a:ln>
                            <a:noFill/>
                          </a:ln>
                          <a:solidFill>
                            <a:schemeClr val="tx1"/>
                          </a:solidFill>
                          <a:effectLst/>
                          <a:latin typeface="Trebuchet MS" pitchFamily="34" charset="0"/>
                        </a:rPr>
                        <a:t>Limpieza general de la estación</a:t>
                      </a:r>
                    </a:p>
                  </a:txBody>
                  <a:tcPr marL="90000" marR="9000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FFFF00">
                        <a:alpha val="50000"/>
                      </a:srgbClr>
                    </a:solidFill>
                  </a:tcPr>
                </a:tc>
              </a:tr>
            </a:tbl>
          </a:graphicData>
        </a:graphic>
      </p:graphicFrame>
      <p:sp>
        <p:nvSpPr>
          <p:cNvPr id="106576" name="Rectangle 80"/>
          <p:cNvSpPr>
            <a:spLocks noChangeArrowheads="1"/>
          </p:cNvSpPr>
          <p:nvPr/>
        </p:nvSpPr>
        <p:spPr bwMode="auto">
          <a:xfrm>
            <a:off x="15875" y="1844675"/>
            <a:ext cx="9890125" cy="1800225"/>
          </a:xfrm>
          <a:prstGeom prst="rect">
            <a:avLst/>
          </a:prstGeom>
          <a:noFill/>
          <a:ln w="28575">
            <a:solidFill>
              <a:srgbClr val="FF0000"/>
            </a:solidFill>
            <a:prstDash val="dash"/>
            <a:miter lim="800000"/>
            <a:headEnd/>
            <a:tailEnd/>
          </a:ln>
          <a:effectLst/>
        </p:spPr>
        <p:txBody>
          <a:bodyPr wrap="none" anchor="ctr"/>
          <a:lstStyle/>
          <a:p>
            <a:endParaRPr lang="en-US"/>
          </a:p>
        </p:txBody>
      </p:sp>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44488" y="0"/>
            <a:ext cx="8564562" cy="1022351"/>
          </a:xfrm>
          <a:prstGeom prst="rect">
            <a:avLst/>
          </a:prstGeom>
          <a:noFill/>
          <a:ln w="9525">
            <a:noFill/>
            <a:miter lim="800000"/>
            <a:headEnd/>
            <a:tailEnd/>
          </a:ln>
          <a:effectLst/>
        </p:spPr>
        <p:txBody>
          <a:bodyPr lIns="0" rIns="0" anchor="ctr"/>
          <a:lstStyle/>
          <a:p>
            <a:pPr eaLnBrk="0" hangingPunct="0"/>
            <a:r>
              <a:rPr lang="es-ES" sz="2200" b="1" u="none" dirty="0" smtClean="0">
                <a:solidFill>
                  <a:schemeClr val="bg1"/>
                </a:solidFill>
                <a:latin typeface="Arial" pitchFamily="34" charset="0"/>
                <a:cs typeface="Arial" pitchFamily="34" charset="0"/>
              </a:rPr>
              <a:t>4| Encuestas de Satisfacción</a:t>
            </a:r>
          </a:p>
          <a:p>
            <a:pPr eaLnBrk="0" hangingPunct="0"/>
            <a:r>
              <a:rPr lang="es-ES" sz="2200" b="1" u="none" dirty="0" smtClean="0">
                <a:solidFill>
                  <a:schemeClr val="bg1"/>
                </a:solidFill>
                <a:latin typeface="Arial" pitchFamily="34" charset="0"/>
                <a:cs typeface="Arial" pitchFamily="34" charset="0"/>
              </a:rPr>
              <a:t>    </a:t>
            </a:r>
            <a:r>
              <a:rPr lang="es-ES" sz="2000" b="1" u="none" dirty="0" smtClean="0">
                <a:solidFill>
                  <a:schemeClr val="bg1"/>
                </a:solidFill>
                <a:latin typeface="Arial" pitchFamily="34" charset="0"/>
                <a:cs typeface="Arial" pitchFamily="34" charset="0"/>
              </a:rPr>
              <a:t>Aspectos del servicio a mejorar: Ejemplo 2 </a:t>
            </a:r>
          </a:p>
        </p:txBody>
      </p:sp>
      <p:graphicFrame>
        <p:nvGraphicFramePr>
          <p:cNvPr id="108619" name="Group 75"/>
          <p:cNvGraphicFramePr>
            <a:graphicFrameLocks noGrp="1"/>
          </p:cNvGraphicFramePr>
          <p:nvPr/>
        </p:nvGraphicFramePr>
        <p:xfrm>
          <a:off x="158750" y="1341438"/>
          <a:ext cx="9690100" cy="4401160"/>
        </p:xfrm>
        <a:graphic>
          <a:graphicData uri="http://schemas.openxmlformats.org/drawingml/2006/table">
            <a:tbl>
              <a:tblPr/>
              <a:tblGrid>
                <a:gridCol w="3230563"/>
                <a:gridCol w="3228975"/>
                <a:gridCol w="3230562"/>
              </a:tblGrid>
              <a:tr h="519113">
                <a:tc>
                  <a:txBody>
                    <a:bodyPr/>
                    <a:lstStyle/>
                    <a:p>
                      <a:pPr marL="0" marR="0" lvl="0" indent="0" algn="ctr" defTabSz="7620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Aspectos del servicio que deber</a:t>
                      </a:r>
                      <a:r>
                        <a:rPr kumimoji="0" lang="es-ES" sz="1200" b="1" i="0" u="none" strike="noStrike" cap="none" normalizeH="0" baseline="0" smtClean="0">
                          <a:ln>
                            <a:noFill/>
                          </a:ln>
                          <a:solidFill>
                            <a:schemeClr val="tx1"/>
                          </a:solidFill>
                          <a:effectLst/>
                          <a:latin typeface="Arial Rounded MT Bold"/>
                        </a:rPr>
                        <a:t>í</a:t>
                      </a:r>
                      <a:r>
                        <a:rPr kumimoji="0" lang="es-ES" sz="1200" b="1" i="0" u="none" strike="noStrike" cap="none" normalizeH="0" baseline="0" smtClean="0">
                          <a:ln>
                            <a:noFill/>
                          </a:ln>
                          <a:solidFill>
                            <a:schemeClr val="tx1"/>
                          </a:solidFill>
                          <a:effectLst/>
                          <a:latin typeface="Trebuchet MS" pitchFamily="34" charset="0"/>
                        </a:rPr>
                        <a:t>an ser mejorados (respuesta espont</a:t>
                      </a:r>
                      <a:r>
                        <a:rPr kumimoji="0" lang="es-ES" sz="1200" b="1" i="0" u="none" strike="noStrike" cap="none" normalizeH="0" baseline="0" smtClean="0">
                          <a:ln>
                            <a:noFill/>
                          </a:ln>
                          <a:solidFill>
                            <a:schemeClr val="tx1"/>
                          </a:solidFill>
                          <a:effectLst/>
                          <a:latin typeface="Arial Rounded MT Bold"/>
                        </a:rPr>
                        <a:t>á</a:t>
                      </a:r>
                      <a:r>
                        <a:rPr kumimoji="0" lang="es-ES" sz="1200" b="1" i="0" u="none" strike="noStrike" cap="none" normalizeH="0" baseline="0" smtClean="0">
                          <a:ln>
                            <a:noFill/>
                          </a:ln>
                          <a:solidFill>
                            <a:schemeClr val="tx1"/>
                          </a:solidFill>
                          <a:effectLst/>
                          <a:latin typeface="Trebuchet MS" pitchFamily="34" charset="0"/>
                        </a:rPr>
                        <a:t>nea)</a:t>
                      </a:r>
                    </a:p>
                  </a:txBody>
                  <a:tcPr marT="0" marB="0" anchor="ctr" horzOverflow="overflow">
                    <a:lnL cap="flat">
                      <a:noFill/>
                    </a:lnL>
                    <a:lnR w="12700" cap="flat" cmpd="sng" algn="ctr">
                      <a:solidFill>
                        <a:schemeClr val="tx1"/>
                      </a:solidFill>
                      <a:prstDash val="sysDot"/>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GAP An</a:t>
                      </a:r>
                      <a:r>
                        <a:rPr kumimoji="0" lang="es-ES" sz="1200" b="1" i="0" u="none" strike="noStrike" cap="none" normalizeH="0" baseline="0" smtClean="0">
                          <a:ln>
                            <a:noFill/>
                          </a:ln>
                          <a:solidFill>
                            <a:schemeClr val="tx1"/>
                          </a:solidFill>
                          <a:effectLst/>
                          <a:latin typeface="Arial Rounded MT Bold"/>
                        </a:rPr>
                        <a:t>á</a:t>
                      </a:r>
                      <a:r>
                        <a:rPr kumimoji="0" lang="es-ES" sz="1200" b="1" i="0" u="none" strike="noStrike" cap="none" normalizeH="0" baseline="0" smtClean="0">
                          <a:ln>
                            <a:noFill/>
                          </a:ln>
                          <a:solidFill>
                            <a:schemeClr val="tx1"/>
                          </a:solidFill>
                          <a:effectLst/>
                          <a:latin typeface="Trebuchet MS" pitchFamily="34" charset="0"/>
                        </a:rPr>
                        <a:t>lisis - Aspectos del servicio:</a:t>
                      </a:r>
                    </a:p>
                    <a:p>
                      <a:pPr marL="0" marR="0" lvl="0" indent="0" algn="ctr" defTabSz="7620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Importancia vs. Satisfacci</a:t>
                      </a:r>
                      <a:r>
                        <a:rPr kumimoji="0" lang="es-ES" sz="1200" b="1" i="0" u="none" strike="noStrike" cap="none" normalizeH="0" baseline="0" smtClean="0">
                          <a:ln>
                            <a:noFill/>
                          </a:ln>
                          <a:solidFill>
                            <a:schemeClr val="tx1"/>
                          </a:solidFill>
                          <a:effectLst/>
                          <a:latin typeface="Arial Rounded MT Bold"/>
                        </a:rPr>
                        <a:t>ó</a:t>
                      </a:r>
                      <a:r>
                        <a:rPr kumimoji="0" lang="es-ES" sz="1200" b="1" i="0" u="none" strike="noStrike" cap="none" normalizeH="0" baseline="0" smtClean="0">
                          <a:ln>
                            <a:noFill/>
                          </a:ln>
                          <a:solidFill>
                            <a:schemeClr val="tx1"/>
                          </a:solidFill>
                          <a:effectLst/>
                          <a:latin typeface="Trebuchet MS" pitchFamily="34" charset="0"/>
                        </a:rPr>
                        <a:t>n</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7620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Aspectos del servicio que deber</a:t>
                      </a:r>
                      <a:r>
                        <a:rPr kumimoji="0" lang="es-ES" sz="1200" b="1" i="0" u="none" strike="noStrike" cap="none" normalizeH="0" baseline="0" smtClean="0">
                          <a:ln>
                            <a:noFill/>
                          </a:ln>
                          <a:solidFill>
                            <a:schemeClr val="tx1"/>
                          </a:solidFill>
                          <a:effectLst/>
                          <a:latin typeface="Arial Rounded MT Bold"/>
                        </a:rPr>
                        <a:t>í</a:t>
                      </a:r>
                      <a:r>
                        <a:rPr kumimoji="0" lang="es-ES" sz="1200" b="1" i="0" u="none" strike="noStrike" cap="none" normalizeH="0" baseline="0" smtClean="0">
                          <a:ln>
                            <a:noFill/>
                          </a:ln>
                          <a:solidFill>
                            <a:schemeClr val="tx1"/>
                          </a:solidFill>
                          <a:effectLst/>
                          <a:latin typeface="Trebuchet MS" pitchFamily="34" charset="0"/>
                        </a:rPr>
                        <a:t>an mejorarse prioritariamente</a:t>
                      </a:r>
                    </a:p>
                    <a:p>
                      <a:pPr marL="0" marR="0" lvl="0" indent="0" algn="ctr" defTabSz="762000" rtl="0" eaLnBrk="0" fontAlgn="base" latinLnBrk="0" hangingPunct="0">
                        <a:lnSpc>
                          <a:spcPct val="100000"/>
                        </a:lnSpc>
                        <a:spcBef>
                          <a:spcPct val="0"/>
                        </a:spcBef>
                        <a:spcAft>
                          <a:spcPct val="0"/>
                        </a:spcAft>
                        <a:buClrTx/>
                        <a:buSzTx/>
                        <a:buFont typeface="Monotype Sorts"/>
                        <a:buNone/>
                        <a:tabLst/>
                      </a:pPr>
                      <a:r>
                        <a:rPr kumimoji="0" lang="es-ES" sz="1200" b="1" i="0" u="none" strike="noStrike" cap="none" normalizeH="0" baseline="0" smtClean="0">
                          <a:ln>
                            <a:noFill/>
                          </a:ln>
                          <a:solidFill>
                            <a:schemeClr val="tx1"/>
                          </a:solidFill>
                          <a:effectLst/>
                          <a:latin typeface="Trebuchet MS" pitchFamily="34" charset="0"/>
                        </a:rPr>
                        <a:t>(pregunta guiada)</a:t>
                      </a:r>
                    </a:p>
                  </a:txBody>
                  <a:tcPr marT="0" marB="0" anchor="ctr" horzOverflow="overflow">
                    <a:lnL w="12700" cap="flat" cmpd="sng" algn="ctr">
                      <a:solidFill>
                        <a:schemeClr val="tx1"/>
                      </a:solidFill>
                      <a:prstDash val="sysDot"/>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solidFill>
                      <a:srgbClr val="EAEAEA"/>
                    </a:solidFill>
                  </a:tcPr>
                </a:tc>
              </a:tr>
              <a:tr h="296863">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Frecuencia  de los servicios</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93300">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Temperatura</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0000">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Comodidad en el viaje</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9933">
                        <a:alpha val="30000"/>
                      </a:srgbClr>
                    </a:solidFill>
                  </a:tcPr>
                </a:tc>
              </a:tr>
              <a:tr h="30162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Comodidad en el viaje</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9933">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Interrupciones del servicio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0000CC">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Frecuencia  de los servicios</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93300">
                        <a:alpha val="30000"/>
                      </a:srgbClr>
                    </a:solidFill>
                  </a:tcPr>
                </a:tc>
              </a:tr>
              <a:tr h="354013">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Puntualidad o regularidad para llegar</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Informaci</a:t>
                      </a:r>
                      <a:r>
                        <a:rPr kumimoji="0" lang="es-ES" sz="1200" b="0" i="0" u="none" strike="noStrike" cap="none" normalizeH="0" baseline="0" smtClean="0">
                          <a:ln>
                            <a:noFill/>
                          </a:ln>
                          <a:solidFill>
                            <a:schemeClr val="tx1"/>
                          </a:solidFill>
                          <a:effectLst/>
                          <a:latin typeface="Arial Rounded MT Bold"/>
                        </a:rPr>
                        <a:t>ó</a:t>
                      </a:r>
                      <a:r>
                        <a:rPr kumimoji="0" lang="es-ES" sz="1200" b="0" i="0" u="none" strike="noStrike" cap="none" normalizeH="0" baseline="0" smtClean="0">
                          <a:ln>
                            <a:noFill/>
                          </a:ln>
                          <a:solidFill>
                            <a:schemeClr val="tx1"/>
                          </a:solidFill>
                          <a:effectLst/>
                          <a:latin typeface="Trebuchet MS" pitchFamily="34" charset="0"/>
                        </a:rPr>
                        <a:t>n sobre demoras, interrupciones, emergencias, etc.</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frente a delitos</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808080">
                        <a:alpha val="30000"/>
                      </a:srgbClr>
                    </a:solidFill>
                  </a:tcPr>
                </a:tc>
              </a:tr>
              <a:tr h="35242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los vagones / veh</a:t>
                      </a:r>
                      <a:r>
                        <a:rPr kumimoji="0" lang="es-ES" sz="1200" b="0" i="0" u="none" strike="noStrike" cap="none" normalizeH="0" baseline="0" smtClean="0">
                          <a:ln>
                            <a:noFill/>
                          </a:ln>
                          <a:solidFill>
                            <a:schemeClr val="tx1"/>
                          </a:solidFill>
                          <a:effectLst/>
                          <a:latin typeface="Arial Rounded MT Bold"/>
                        </a:rPr>
                        <a:t>í</a:t>
                      </a:r>
                      <a:r>
                        <a:rPr kumimoji="0" lang="es-ES" sz="1200" b="0" i="0" u="none" strike="noStrike" cap="none" normalizeH="0" baseline="0" smtClean="0">
                          <a:ln>
                            <a:noFill/>
                          </a:ln>
                          <a:solidFill>
                            <a:schemeClr val="tx1"/>
                          </a:solidFill>
                          <a:effectLst/>
                          <a:latin typeface="Trebuchet MS" pitchFamily="34" charset="0"/>
                        </a:rPr>
                        <a:t>culos (exterior e interior)</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99FF">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Ruido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33CC33">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M</a:t>
                      </a:r>
                      <a:r>
                        <a:rPr kumimoji="0" lang="es-ES" sz="1200" b="0" i="0" u="none" strike="noStrike" cap="none" normalizeH="0" baseline="0" smtClean="0">
                          <a:ln>
                            <a:noFill/>
                          </a:ln>
                          <a:solidFill>
                            <a:schemeClr val="tx1"/>
                          </a:solidFill>
                          <a:effectLst/>
                          <a:latin typeface="Arial Rounded MT Bold"/>
                        </a:rPr>
                        <a:t>á</a:t>
                      </a:r>
                      <a:r>
                        <a:rPr kumimoji="0" lang="es-ES" sz="1200" b="0" i="0" u="none" strike="noStrike" cap="none" normalizeH="0" baseline="0" smtClean="0">
                          <a:ln>
                            <a:noFill/>
                          </a:ln>
                          <a:solidFill>
                            <a:schemeClr val="tx1"/>
                          </a:solidFill>
                          <a:effectLst/>
                          <a:latin typeface="Trebuchet MS" pitchFamily="34" charset="0"/>
                        </a:rPr>
                        <a:t>s ventilaci</a:t>
                      </a:r>
                      <a:r>
                        <a:rPr kumimoji="0" lang="es-ES" sz="1200" b="0" i="0" u="none" strike="noStrike" cap="none" normalizeH="0" baseline="0" smtClean="0">
                          <a:ln>
                            <a:noFill/>
                          </a:ln>
                          <a:solidFill>
                            <a:schemeClr val="tx1"/>
                          </a:solidFill>
                          <a:effectLst/>
                          <a:latin typeface="Arial Rounded MT Bold"/>
                        </a:rPr>
                        <a:t>ó</a:t>
                      </a:r>
                      <a:r>
                        <a:rPr kumimoji="0" lang="es-ES" sz="1200" b="0" i="0" u="none" strike="noStrike" cap="none" normalizeH="0" baseline="0" smtClean="0">
                          <a:ln>
                            <a:noFill/>
                          </a:ln>
                          <a:solidFill>
                            <a:schemeClr val="tx1"/>
                          </a:solidFill>
                          <a:effectLst/>
                          <a:latin typeface="Trebuchet MS" pitchFamily="34" charset="0"/>
                        </a:rPr>
                        <a:t>n / Aire acondicionado / Temperatura (calor)</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0000">
                        <a:alpha val="30000"/>
                      </a:srgbClr>
                    </a:solidFill>
                  </a:tcPr>
                </a:tc>
              </a:tr>
              <a:tr h="30162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frente a delitos</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808080">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Frecuencia  de los servicios</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93300">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Interrupciones del servicio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0000CC">
                        <a:alpha val="30000"/>
                      </a:srgbClr>
                    </a:solidFill>
                  </a:tcPr>
                </a:tc>
              </a:tr>
              <a:tr h="39687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M</a:t>
                      </a:r>
                      <a:r>
                        <a:rPr kumimoji="0" lang="es-ES" sz="1200" b="0" i="0" u="none" strike="noStrike" cap="none" normalizeH="0" baseline="0" smtClean="0">
                          <a:ln>
                            <a:noFill/>
                          </a:ln>
                          <a:solidFill>
                            <a:schemeClr val="tx1"/>
                          </a:solidFill>
                          <a:effectLst/>
                          <a:latin typeface="Arial Rounded MT Bold"/>
                        </a:rPr>
                        <a:t>á</a:t>
                      </a:r>
                      <a:r>
                        <a:rPr kumimoji="0" lang="es-ES" sz="1200" b="0" i="0" u="none" strike="noStrike" cap="none" normalizeH="0" baseline="0" smtClean="0">
                          <a:ln>
                            <a:noFill/>
                          </a:ln>
                          <a:solidFill>
                            <a:schemeClr val="tx1"/>
                          </a:solidFill>
                          <a:effectLst/>
                          <a:latin typeface="Trebuchet MS" pitchFamily="34" charset="0"/>
                        </a:rPr>
                        <a:t>s ventilaci</a:t>
                      </a:r>
                      <a:r>
                        <a:rPr kumimoji="0" lang="es-ES" sz="1200" b="0" i="0" u="none" strike="noStrike" cap="none" normalizeH="0" baseline="0" smtClean="0">
                          <a:ln>
                            <a:noFill/>
                          </a:ln>
                          <a:solidFill>
                            <a:schemeClr val="tx1"/>
                          </a:solidFill>
                          <a:effectLst/>
                          <a:latin typeface="Arial Rounded MT Bold"/>
                        </a:rPr>
                        <a:t>ó</a:t>
                      </a:r>
                      <a:r>
                        <a:rPr kumimoji="0" lang="es-ES" sz="1200" b="0" i="0" u="none" strike="noStrike" cap="none" normalizeH="0" baseline="0" smtClean="0">
                          <a:ln>
                            <a:noFill/>
                          </a:ln>
                          <a:solidFill>
                            <a:schemeClr val="tx1"/>
                          </a:solidFill>
                          <a:effectLst/>
                          <a:latin typeface="Trebuchet MS" pitchFamily="34" charset="0"/>
                        </a:rPr>
                        <a:t>n / Aire acondicionado / Temperatura (calor)</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0000">
                        <a:alpha val="2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frente a delitos</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808080">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los vagones / veh</a:t>
                      </a:r>
                      <a:r>
                        <a:rPr kumimoji="0" lang="es-ES" sz="1200" b="0" i="0" u="none" strike="noStrike" cap="none" normalizeH="0" baseline="0" smtClean="0">
                          <a:ln>
                            <a:noFill/>
                          </a:ln>
                          <a:solidFill>
                            <a:schemeClr val="tx1"/>
                          </a:solidFill>
                          <a:effectLst/>
                          <a:latin typeface="Arial Rounded MT Bold"/>
                        </a:rPr>
                        <a:t>í</a:t>
                      </a:r>
                      <a:r>
                        <a:rPr kumimoji="0" lang="es-ES" sz="1200" b="0" i="0" u="none" strike="noStrike" cap="none" normalizeH="0" baseline="0" smtClean="0">
                          <a:ln>
                            <a:noFill/>
                          </a:ln>
                          <a:solidFill>
                            <a:schemeClr val="tx1"/>
                          </a:solidFill>
                          <a:effectLst/>
                          <a:latin typeface="Trebuchet MS" pitchFamily="34" charset="0"/>
                        </a:rPr>
                        <a:t>culos (exterior e interior)</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99FF">
                        <a:alpha val="35001"/>
                      </a:srgbClr>
                    </a:solidFill>
                  </a:tcPr>
                </a:tc>
              </a:tr>
              <a:tr h="35877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Que alarguen el recorrido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33CCFF">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Posibilidad de realizar varios recorridos con el mismo medio de transporte</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Que alarguen el recorrido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33CCFF">
                        <a:alpha val="30000"/>
                      </a:srgbClr>
                    </a:solidFill>
                  </a:tcPr>
                </a:tc>
              </a:tr>
              <a:tr h="300038">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Interrupciones del servicio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0000CC">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Comodidad en el viaje</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9933">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Ruido</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33CC33">
                        <a:alpha val="30000"/>
                      </a:srgbClr>
                    </a:solidFill>
                  </a:tcPr>
                </a:tc>
              </a:tr>
              <a:tr h="35877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M</a:t>
                      </a:r>
                      <a:r>
                        <a:rPr kumimoji="0" lang="es-ES" sz="1200" b="0" i="0" u="none" strike="noStrike" cap="none" normalizeH="0" baseline="0" smtClean="0">
                          <a:ln>
                            <a:noFill/>
                          </a:ln>
                          <a:solidFill>
                            <a:schemeClr val="tx1"/>
                          </a:solidFill>
                          <a:effectLst/>
                          <a:latin typeface="Arial Rounded MT Bold"/>
                        </a:rPr>
                        <a:t>á</a:t>
                      </a:r>
                      <a:r>
                        <a:rPr kumimoji="0" lang="es-ES" sz="1200" b="0" i="0" u="none" strike="noStrike" cap="none" normalizeH="0" baseline="0" smtClean="0">
                          <a:ln>
                            <a:noFill/>
                          </a:ln>
                          <a:solidFill>
                            <a:schemeClr val="tx1"/>
                          </a:solidFill>
                          <a:effectLst/>
                          <a:latin typeface="Trebuchet MS" pitchFamily="34" charset="0"/>
                        </a:rPr>
                        <a:t>s vagones / m</a:t>
                      </a:r>
                      <a:r>
                        <a:rPr kumimoji="0" lang="es-ES" sz="1200" b="0" i="0" u="none" strike="noStrike" cap="none" normalizeH="0" baseline="0" smtClean="0">
                          <a:ln>
                            <a:noFill/>
                          </a:ln>
                          <a:solidFill>
                            <a:schemeClr val="tx1"/>
                          </a:solidFill>
                          <a:effectLst/>
                          <a:latin typeface="Arial Rounded MT Bold"/>
                        </a:rPr>
                        <a:t>á</a:t>
                      </a:r>
                      <a:r>
                        <a:rPr kumimoji="0" lang="es-ES" sz="1200" b="0" i="0" u="none" strike="noStrike" cap="none" normalizeH="0" baseline="0" smtClean="0">
                          <a:ln>
                            <a:noFill/>
                          </a:ln>
                          <a:solidFill>
                            <a:schemeClr val="tx1"/>
                          </a:solidFill>
                          <a:effectLst/>
                          <a:latin typeface="Trebuchet MS" pitchFamily="34" charset="0"/>
                        </a:rPr>
                        <a:t>s coches</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los vagones (exterior e interior)</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99FF">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las estaciones / paradas</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900FF">
                        <a:alpha val="30000"/>
                      </a:srgbClr>
                    </a:solidFill>
                  </a:tcPr>
                </a:tc>
              </a:tr>
              <a:tr h="295275">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Ruido</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33CC33">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Seguridad por accidentes</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Limpieza general de la estaci</a:t>
                      </a:r>
                      <a:r>
                        <a:rPr kumimoji="0" lang="es-ES" sz="1200" b="0" i="0" u="none" strike="noStrike" cap="none" normalizeH="0" baseline="0" smtClean="0">
                          <a:ln>
                            <a:noFill/>
                          </a:ln>
                          <a:solidFill>
                            <a:schemeClr val="tx1"/>
                          </a:solidFill>
                          <a:effectLst/>
                          <a:latin typeface="Arial Rounded MT Bold"/>
                        </a:rPr>
                        <a:t>ó</a:t>
                      </a:r>
                      <a:r>
                        <a:rPr kumimoji="0" lang="es-ES" sz="1200" b="0" i="0" u="none" strike="noStrike" cap="none" normalizeH="0" baseline="0" smtClean="0">
                          <a:ln>
                            <a:noFill/>
                          </a:ln>
                          <a:solidFill>
                            <a:schemeClr val="tx1"/>
                          </a:solidFill>
                          <a:effectLst/>
                          <a:latin typeface="Trebuchet MS" pitchFamily="34" charset="0"/>
                        </a:rPr>
                        <a:t>n</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alpha val="30000"/>
                      </a:srgbClr>
                    </a:solidFill>
                  </a:tcPr>
                </a:tc>
              </a:tr>
              <a:tr h="379413">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Estado general de las estaciones / paradas</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900FF">
                        <a:alpha val="2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Limpieza del vag</a:t>
                      </a:r>
                      <a:r>
                        <a:rPr kumimoji="0" lang="es-ES" sz="1200" b="0" i="0" u="none" strike="noStrike" cap="none" normalizeH="0" baseline="0" smtClean="0">
                          <a:ln>
                            <a:noFill/>
                          </a:ln>
                          <a:solidFill>
                            <a:schemeClr val="tx1"/>
                          </a:solidFill>
                          <a:effectLst/>
                          <a:latin typeface="Arial Rounded MT Bold"/>
                        </a:rPr>
                        <a:t>ó</a:t>
                      </a:r>
                      <a:r>
                        <a:rPr kumimoji="0" lang="es-ES" sz="1200" b="0" i="0" u="none" strike="noStrike" cap="none" normalizeH="0" baseline="0" smtClean="0">
                          <a:ln>
                            <a:noFill/>
                          </a:ln>
                          <a:solidFill>
                            <a:schemeClr val="tx1"/>
                          </a:solidFill>
                          <a:effectLst/>
                          <a:latin typeface="Trebuchet MS" pitchFamily="34" charset="0"/>
                        </a:rPr>
                        <a:t>n</a:t>
                      </a:r>
                    </a:p>
                  </a:txBody>
                  <a:tcPr marT="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alpha val="30000"/>
                      </a:srgbClr>
                    </a:solidFill>
                  </a:tcPr>
                </a:tc>
                <a:tc>
                  <a:txBody>
                    <a:bodyPr/>
                    <a:lstStyle/>
                    <a:p>
                      <a:pPr marL="0" marR="0" lvl="0" indent="0" algn="l" defTabSz="762000" rtl="0" eaLnBrk="0" fontAlgn="base" latinLnBrk="0" hangingPunct="0">
                        <a:lnSpc>
                          <a:spcPct val="90000"/>
                        </a:lnSpc>
                        <a:spcBef>
                          <a:spcPct val="40000"/>
                        </a:spcBef>
                        <a:spcAft>
                          <a:spcPct val="0"/>
                        </a:spcAft>
                        <a:buClr>
                          <a:srgbClr val="FFCC00"/>
                        </a:buClr>
                        <a:buSzPct val="75000"/>
                        <a:buFont typeface="Monotype Sorts"/>
                        <a:buNone/>
                        <a:tabLst/>
                      </a:pPr>
                      <a:r>
                        <a:rPr kumimoji="0" lang="es-ES" sz="1200" b="0" i="0" u="none" strike="noStrike" cap="none" normalizeH="0" baseline="0" smtClean="0">
                          <a:ln>
                            <a:noFill/>
                          </a:ln>
                          <a:solidFill>
                            <a:schemeClr val="tx1"/>
                          </a:solidFill>
                          <a:effectLst/>
                          <a:latin typeface="Trebuchet MS" pitchFamily="34" charset="0"/>
                        </a:rPr>
                        <a:t>Limpieza del vag</a:t>
                      </a:r>
                      <a:r>
                        <a:rPr kumimoji="0" lang="es-ES" sz="1200" b="0" i="0" u="none" strike="noStrike" cap="none" normalizeH="0" baseline="0" smtClean="0">
                          <a:ln>
                            <a:noFill/>
                          </a:ln>
                          <a:solidFill>
                            <a:schemeClr val="tx1"/>
                          </a:solidFill>
                          <a:effectLst/>
                          <a:latin typeface="Arial Rounded MT Bold"/>
                        </a:rPr>
                        <a:t>ó</a:t>
                      </a:r>
                      <a:r>
                        <a:rPr kumimoji="0" lang="es-ES" sz="1200" b="0" i="0" u="none" strike="noStrike" cap="none" normalizeH="0" baseline="0" smtClean="0">
                          <a:ln>
                            <a:noFill/>
                          </a:ln>
                          <a:solidFill>
                            <a:schemeClr val="tx1"/>
                          </a:solidFill>
                          <a:effectLst/>
                          <a:latin typeface="Trebuchet MS" pitchFamily="34" charset="0"/>
                        </a:rPr>
                        <a:t>n / veh</a:t>
                      </a:r>
                      <a:r>
                        <a:rPr kumimoji="0" lang="es-ES" sz="1200" b="0" i="0" u="none" strike="noStrike" cap="none" normalizeH="0" baseline="0" smtClean="0">
                          <a:ln>
                            <a:noFill/>
                          </a:ln>
                          <a:solidFill>
                            <a:schemeClr val="tx1"/>
                          </a:solidFill>
                          <a:effectLst/>
                          <a:latin typeface="Arial Rounded MT Bold"/>
                        </a:rPr>
                        <a:t>í</a:t>
                      </a:r>
                      <a:r>
                        <a:rPr kumimoji="0" lang="es-ES" sz="1200" b="0" i="0" u="none" strike="noStrike" cap="none" normalizeH="0" baseline="0" smtClean="0">
                          <a:ln>
                            <a:noFill/>
                          </a:ln>
                          <a:solidFill>
                            <a:schemeClr val="tx1"/>
                          </a:solidFill>
                          <a:effectLst/>
                          <a:latin typeface="Trebuchet MS" pitchFamily="34" charset="0"/>
                        </a:rPr>
                        <a:t>culo</a:t>
                      </a:r>
                    </a:p>
                  </a:txBody>
                  <a:tcPr marL="54000" marR="54000" marT="54000" marB="5400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00">
                        <a:alpha val="30000"/>
                      </a:srgbClr>
                    </a:solidFill>
                  </a:tcPr>
                </a:tc>
              </a:tr>
            </a:tbl>
          </a:graphicData>
        </a:graphic>
      </p:graphicFrame>
      <p:sp>
        <p:nvSpPr>
          <p:cNvPr id="108608" name="Text Box 64"/>
          <p:cNvSpPr txBox="1">
            <a:spLocks noChangeArrowheads="1"/>
          </p:cNvSpPr>
          <p:nvPr/>
        </p:nvSpPr>
        <p:spPr bwMode="auto">
          <a:xfrm>
            <a:off x="2008188" y="1714500"/>
            <a:ext cx="536575" cy="182563"/>
          </a:xfrm>
          <a:prstGeom prst="rect">
            <a:avLst/>
          </a:prstGeom>
          <a:noFill/>
          <a:ln w="12700" algn="ctr">
            <a:noFill/>
            <a:miter lim="800000"/>
            <a:headEnd/>
            <a:tailEnd/>
          </a:ln>
          <a:effectLst/>
        </p:spPr>
        <p:txBody>
          <a:bodyPr tIns="0" bIns="0">
            <a:spAutoFit/>
          </a:bodyPr>
          <a:lstStyle/>
          <a:p>
            <a:pPr algn="ctr">
              <a:spcBef>
                <a:spcPct val="50000"/>
              </a:spcBef>
            </a:pPr>
            <a:r>
              <a:rPr lang="es-ES" sz="1200" u="none">
                <a:latin typeface="Arial" charset="0"/>
              </a:rPr>
              <a:t>(*1)</a:t>
            </a:r>
          </a:p>
        </p:txBody>
      </p:sp>
      <p:sp>
        <p:nvSpPr>
          <p:cNvPr id="108620" name="Rectangle 76"/>
          <p:cNvSpPr>
            <a:spLocks noChangeArrowheads="1"/>
          </p:cNvSpPr>
          <p:nvPr/>
        </p:nvSpPr>
        <p:spPr bwMode="auto">
          <a:xfrm>
            <a:off x="15875" y="1844675"/>
            <a:ext cx="9890125" cy="1368425"/>
          </a:xfrm>
          <a:prstGeom prst="rect">
            <a:avLst/>
          </a:prstGeom>
          <a:noFill/>
          <a:ln w="28575">
            <a:solidFill>
              <a:srgbClr val="FF0000"/>
            </a:solidFill>
            <a:prstDash val="dash"/>
            <a:miter lim="800000"/>
            <a:headEnd/>
            <a:tailEnd/>
          </a:ln>
          <a:effectLst/>
        </p:spPr>
        <p:txBody>
          <a:bodyPr wrap="none" anchor="ctr"/>
          <a:lstStyle/>
          <a:p>
            <a:endParaRPr lang="en-US"/>
          </a:p>
        </p:txBody>
      </p:sp>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5| Encuestas de Satisfacción</a:t>
            </a:r>
            <a:endParaRPr lang="es-ES" sz="2200" dirty="0" smtClean="0">
              <a:latin typeface="Arial" charset="0"/>
              <a:cs typeface="Arial" charset="0"/>
            </a:endParaRPr>
          </a:p>
        </p:txBody>
      </p:sp>
      <p:sp>
        <p:nvSpPr>
          <p:cNvPr id="100354" name="2 Marcador de contenido"/>
          <p:cNvSpPr>
            <a:spLocks noGrp="1"/>
          </p:cNvSpPr>
          <p:nvPr>
            <p:ph idx="1"/>
          </p:nvPr>
        </p:nvSpPr>
        <p:spPr bwMode="auto">
          <a:xfrm>
            <a:off x="416496" y="1268760"/>
            <a:ext cx="9001000" cy="1656184"/>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s-AR" sz="1900" b="0" dirty="0" smtClean="0">
                <a:latin typeface="Arial" charset="0"/>
                <a:cs typeface="Arial" charset="0"/>
              </a:rPr>
              <a:t>Cuál de los resultados refleja con mayor fidelidad la visión del cliente?????.....</a:t>
            </a:r>
          </a:p>
          <a:p>
            <a:pPr>
              <a:buFont typeface="Arial" charset="0"/>
              <a:buChar char="•"/>
            </a:pPr>
            <a:r>
              <a:rPr lang="es-AR" sz="1900" b="0" dirty="0" smtClean="0">
                <a:latin typeface="Arial" charset="0"/>
                <a:cs typeface="Arial" charset="0"/>
              </a:rPr>
              <a:t>La respuesta espontánea, no guiada, tiene su importancia, porque puede entenderse que es lo que el usuario tiene más presente que le molesta del servicio y quiere mejorar.</a:t>
            </a:r>
          </a:p>
        </p:txBody>
      </p:sp>
      <p:pic>
        <p:nvPicPr>
          <p:cNvPr id="4" name="3 Imagen" descr="linea_b_5.jpg"/>
          <p:cNvPicPr>
            <a:picLocks noChangeAspect="1"/>
          </p:cNvPicPr>
          <p:nvPr/>
        </p:nvPicPr>
        <p:blipFill>
          <a:blip r:embed="rId2" cstate="print"/>
          <a:stretch>
            <a:fillRect/>
          </a:stretch>
        </p:blipFill>
        <p:spPr>
          <a:xfrm>
            <a:off x="7179632" y="2780928"/>
            <a:ext cx="2447162" cy="3532958"/>
          </a:xfrm>
          <a:prstGeom prst="rect">
            <a:avLst/>
          </a:prstGeom>
          <a:ln>
            <a:noFill/>
          </a:ln>
          <a:effectLst>
            <a:softEdge rad="112500"/>
          </a:effectLst>
        </p:spPr>
      </p:pic>
      <p:sp>
        <p:nvSpPr>
          <p:cNvPr id="5" name="2 Marcador de contenido"/>
          <p:cNvSpPr txBox="1">
            <a:spLocks/>
          </p:cNvSpPr>
          <p:nvPr/>
        </p:nvSpPr>
        <p:spPr bwMode="auto">
          <a:xfrm>
            <a:off x="416496" y="2708920"/>
            <a:ext cx="6912768" cy="518398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El gap análisis es un nivel de análisis más sutil. Puede ser que el usuario no tenga del todo presente la necesidad de mejorar determinados atributos, pero ello surge como diferencia entre Importancia y Nivel de Satisfacción</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Los mismos atributos con los que se construye el “gap </a:t>
            </a:r>
            <a:r>
              <a:rPr kumimoji="0" lang="es-AR" sz="1900" i="0" u="none" strike="noStrike" kern="0" cap="none" spc="0" normalizeH="0" baseline="0" noProof="0" dirty="0" err="1" smtClean="0">
                <a:ln>
                  <a:noFill/>
                </a:ln>
                <a:solidFill>
                  <a:schemeClr val="tx1"/>
                </a:solidFill>
                <a:effectLst/>
                <a:uLnTx/>
                <a:uFillTx/>
                <a:latin typeface="Arial" charset="0"/>
                <a:ea typeface="+mn-ea"/>
                <a:cs typeface="Arial" charset="0"/>
              </a:rPr>
              <a:t>analysis</a:t>
            </a: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 son nuevamente recordados y se le pide al usuario que identifique los dos más importantes.</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Realizar estos análisis en forma continua permite ir evaluando el impacto que provocan las medidas que se toman, acentuando algunas medidas y corrigiendo otras,  e ir midiendo el impacto de las nuevas medidas….</a:t>
            </a:r>
          </a:p>
        </p:txBody>
      </p:sp>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200" dirty="0" smtClean="0">
                <a:latin typeface="Arial" charset="0"/>
                <a:cs typeface="Arial" charset="0"/>
              </a:rPr>
              <a:t>6| Encuestas de Satisfacción</a:t>
            </a:r>
            <a:endParaRPr lang="es-ES" sz="2200" dirty="0"/>
          </a:p>
        </p:txBody>
      </p:sp>
      <p:sp>
        <p:nvSpPr>
          <p:cNvPr id="3" name="2 Marcador de contenido"/>
          <p:cNvSpPr>
            <a:spLocks noGrp="1"/>
          </p:cNvSpPr>
          <p:nvPr>
            <p:ph idx="1"/>
          </p:nvPr>
        </p:nvSpPr>
        <p:spPr>
          <a:xfrm>
            <a:off x="495300" y="2880320"/>
            <a:ext cx="6761956" cy="3717032"/>
          </a:xfrm>
        </p:spPr>
        <p:txBody>
          <a:bodyPr/>
          <a:lstStyle/>
          <a:p>
            <a:pPr>
              <a:buFont typeface="Arial" charset="0"/>
              <a:buChar char="•"/>
            </a:pPr>
            <a:r>
              <a:rPr lang="es-AR" sz="1900" b="0" dirty="0" smtClean="0">
                <a:latin typeface="Arial" charset="0"/>
                <a:cs typeface="Arial" charset="0"/>
              </a:rPr>
              <a:t>La respuesta inicial refleja la sensación impulsiva; la respuesta final es reflexiva….cuál es la real?.....</a:t>
            </a:r>
          </a:p>
          <a:p>
            <a:pPr>
              <a:buFont typeface="Arial" charset="0"/>
              <a:buChar char="•"/>
            </a:pPr>
            <a:r>
              <a:rPr lang="es-AR" sz="1900" b="0" dirty="0" smtClean="0">
                <a:latin typeface="Arial" charset="0"/>
                <a:cs typeface="Arial" charset="0"/>
              </a:rPr>
              <a:t>Prácticamente en todos los casos la satisfacción de los usuarios de </a:t>
            </a:r>
            <a:r>
              <a:rPr lang="es-AR" sz="1900" b="0" dirty="0" err="1" smtClean="0">
                <a:latin typeface="Arial" charset="0"/>
                <a:cs typeface="Arial" charset="0"/>
              </a:rPr>
              <a:t>Metrovías</a:t>
            </a:r>
            <a:r>
              <a:rPr lang="es-AR" sz="1900" b="0" dirty="0" smtClean="0">
                <a:latin typeface="Arial" charset="0"/>
                <a:cs typeface="Arial" charset="0"/>
              </a:rPr>
              <a:t> mejora después de reflexionar sobre cada uno de los atributos del servicio</a:t>
            </a:r>
          </a:p>
          <a:p>
            <a:pPr>
              <a:buFont typeface="Arial" charset="0"/>
              <a:buChar char="•"/>
            </a:pPr>
            <a:r>
              <a:rPr lang="es-AR" sz="1900" b="0" dirty="0" smtClean="0">
                <a:latin typeface="Arial" charset="0"/>
                <a:cs typeface="Arial" charset="0"/>
              </a:rPr>
              <a:t>La respuesta impulsiva de qué depende entonces? Se encontró que existe una interesante correlación entre las respuestas críticas y las noticias que han visto o escuchado en los medios en los últimos tiempos</a:t>
            </a:r>
          </a:p>
          <a:p>
            <a:endParaRPr lang="es-ES" sz="1900" b="0" dirty="0"/>
          </a:p>
        </p:txBody>
      </p:sp>
      <p:pic>
        <p:nvPicPr>
          <p:cNvPr id="5" name="4 Imagen" descr="ACC_037.jpg"/>
          <p:cNvPicPr>
            <a:picLocks noChangeAspect="1"/>
          </p:cNvPicPr>
          <p:nvPr/>
        </p:nvPicPr>
        <p:blipFill>
          <a:blip r:embed="rId2" cstate="print"/>
          <a:stretch>
            <a:fillRect/>
          </a:stretch>
        </p:blipFill>
        <p:spPr>
          <a:xfrm>
            <a:off x="7329264" y="2636912"/>
            <a:ext cx="2280744" cy="3404096"/>
          </a:xfrm>
          <a:prstGeom prst="rect">
            <a:avLst/>
          </a:prstGeom>
          <a:ln>
            <a:noFill/>
          </a:ln>
          <a:effectLst>
            <a:softEdge rad="112500"/>
          </a:effectLst>
        </p:spPr>
      </p:pic>
      <p:sp>
        <p:nvSpPr>
          <p:cNvPr id="6" name="2 Marcador de contenido"/>
          <p:cNvSpPr txBox="1">
            <a:spLocks/>
          </p:cNvSpPr>
          <p:nvPr/>
        </p:nvSpPr>
        <p:spPr>
          <a:xfrm>
            <a:off x="495300" y="1196752"/>
            <a:ext cx="9138220" cy="2016224"/>
          </a:xfrm>
          <a:prstGeom prst="rect">
            <a:avLst/>
          </a:prstGeom>
        </p:spPr>
        <p:txBody>
          <a:bodyPr/>
          <a:lstStyle/>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Otra cuestión muy interesante hemos detectado en nuestras encuestas de satisfacción</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Desde hace unos años formulamos en las encuestas la MISMA pregunta de satisfacción con el servicio al comienzo y al final de la encuesta….y las respuestas presentan, en algunos casos, diferencias significativas</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pitchFamily="34" charset="0"/>
              <a:buChar char="•"/>
              <a:tabLst/>
              <a:defRPr/>
            </a:pPr>
            <a:endParaRPr kumimoji="0" lang="es-ES" sz="190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200" dirty="0" smtClean="0">
                <a:latin typeface="Arial" charset="0"/>
                <a:cs typeface="Arial" charset="0"/>
              </a:rPr>
              <a:t>7| Encuestas de Satisfacción</a:t>
            </a:r>
            <a:endParaRPr lang="es-ES" sz="2200" dirty="0"/>
          </a:p>
        </p:txBody>
      </p:sp>
      <p:sp>
        <p:nvSpPr>
          <p:cNvPr id="3" name="2 Marcador de contenido"/>
          <p:cNvSpPr>
            <a:spLocks noGrp="1"/>
          </p:cNvSpPr>
          <p:nvPr>
            <p:ph idx="1"/>
          </p:nvPr>
        </p:nvSpPr>
        <p:spPr>
          <a:xfrm>
            <a:off x="495300" y="1484784"/>
            <a:ext cx="5609828" cy="1728192"/>
          </a:xfrm>
        </p:spPr>
        <p:txBody>
          <a:bodyPr/>
          <a:lstStyle/>
          <a:p>
            <a:pPr>
              <a:buFont typeface="Arial" charset="0"/>
              <a:buChar char="•"/>
            </a:pPr>
            <a:r>
              <a:rPr lang="es-AR" sz="1900" b="0" dirty="0" smtClean="0">
                <a:latin typeface="Arial" charset="0"/>
                <a:cs typeface="Arial" charset="0"/>
              </a:rPr>
              <a:t>Consultados sobre este tema se obtiene que las huelgas y los conflictos gremiales ocupan el 80% de las noticias que los usuarios recuerdan. Hechos positivos no quedan grabados en el recuerdo de nuestros usuarios</a:t>
            </a:r>
          </a:p>
        </p:txBody>
      </p:sp>
      <p:pic>
        <p:nvPicPr>
          <p:cNvPr id="5" name="Picture 2" descr="http://www.metrovias.com.ar/v2/Images/galeria/estaciones/olleros-varias5.jpg"/>
          <p:cNvPicPr>
            <a:picLocks noChangeAspect="1" noChangeArrowheads="1"/>
          </p:cNvPicPr>
          <p:nvPr/>
        </p:nvPicPr>
        <p:blipFill>
          <a:blip r:embed="rId2" cstate="print"/>
          <a:srcRect/>
          <a:stretch>
            <a:fillRect/>
          </a:stretch>
        </p:blipFill>
        <p:spPr bwMode="auto">
          <a:xfrm>
            <a:off x="6393160" y="1052736"/>
            <a:ext cx="3205102" cy="2160240"/>
          </a:xfrm>
          <a:prstGeom prst="rect">
            <a:avLst/>
          </a:prstGeom>
          <a:ln>
            <a:noFill/>
          </a:ln>
          <a:effectLst>
            <a:softEdge rad="112500"/>
          </a:effectLst>
        </p:spPr>
      </p:pic>
      <p:sp>
        <p:nvSpPr>
          <p:cNvPr id="6" name="2 Marcador de contenido"/>
          <p:cNvSpPr txBox="1">
            <a:spLocks/>
          </p:cNvSpPr>
          <p:nvPr/>
        </p:nvSpPr>
        <p:spPr>
          <a:xfrm>
            <a:off x="502096" y="3140968"/>
            <a:ext cx="8915400" cy="3024336"/>
          </a:xfrm>
          <a:prstGeom prst="rect">
            <a:avLst/>
          </a:prstGeom>
        </p:spPr>
        <p:txBody>
          <a:bodyPr/>
          <a:lstStyle/>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También les preguntamos a los usuarios por su disposición a continuar utilizando el servicio y a recomendarlo: su respuesta también ilustra su visión del servicio …..</a:t>
            </a:r>
          </a:p>
          <a:p>
            <a:pPr marL="342900" marR="0" lvl="0" indent="-342900" algn="l" defTabSz="914400" rtl="0" eaLnBrk="0" fontAlgn="base" latinLnBrk="0" hangingPunct="0">
              <a:lnSpc>
                <a:spcPct val="100000"/>
              </a:lnSpc>
              <a:spcBef>
                <a:spcPts val="6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La disposición a recomendarlo refleja su visión del servicio y el compromiso con sus conocidos que asume al recomendarlo</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lang="es-AR" sz="1900" u="none" kern="0" dirty="0" smtClean="0">
                <a:latin typeface="Arial" charset="0"/>
                <a:cs typeface="Arial" charset="0"/>
              </a:rPr>
              <a:t>L</a:t>
            </a: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a disposición a continuar utilizando el servicio, en el caso de existir alternativas de transporte</a:t>
            </a:r>
            <a:r>
              <a:rPr kumimoji="0" lang="es-AR" sz="1900" i="0" u="none" strike="noStrike" kern="0" cap="none" spc="0" normalizeH="0" noProof="0" dirty="0" smtClean="0">
                <a:ln>
                  <a:noFill/>
                </a:ln>
                <a:solidFill>
                  <a:schemeClr val="tx1"/>
                </a:solidFill>
                <a:effectLst/>
                <a:uLnTx/>
                <a:uFillTx/>
                <a:latin typeface="Arial" charset="0"/>
                <a:ea typeface="+mn-ea"/>
                <a:cs typeface="Arial" charset="0"/>
              </a:rPr>
              <a:t> con</a:t>
            </a: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 tarifas similares, también</a:t>
            </a:r>
            <a:r>
              <a:rPr kumimoji="0" lang="es-AR" sz="1900" i="0" u="none" strike="noStrike" kern="0" cap="none" spc="0" normalizeH="0" noProof="0" dirty="0" smtClean="0">
                <a:ln>
                  <a:noFill/>
                </a:ln>
                <a:solidFill>
                  <a:schemeClr val="tx1"/>
                </a:solidFill>
                <a:effectLst/>
                <a:uLnTx/>
                <a:uFillTx/>
                <a:latin typeface="Arial" charset="0"/>
                <a:ea typeface="+mn-ea"/>
                <a:cs typeface="Arial" charset="0"/>
              </a:rPr>
              <a:t> nos ayuda a conocer su visión global </a:t>
            </a:r>
            <a:endPar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pitchFamily="34" charset="0"/>
              <a:buChar char="•"/>
              <a:tabLst/>
              <a:defRPr/>
            </a:pPr>
            <a:endParaRPr kumimoji="0" lang="es-ES" sz="190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idx="1"/>
          </p:nvPr>
        </p:nvSpPr>
        <p:spPr bwMode="auto">
          <a:xfrm>
            <a:off x="381000" y="2035175"/>
            <a:ext cx="6357938" cy="4537075"/>
          </a:xfrm>
          <a:noFill/>
          <a:ln>
            <a:miter lim="800000"/>
            <a:headEnd/>
            <a:tailEnd/>
          </a:ln>
        </p:spPr>
        <p:txBody>
          <a:bodyPr vert="horz" wrap="square" lIns="91440" tIns="45720" rIns="91440" bIns="45720" numCol="1" anchor="t" anchorCtr="0" compatLnSpc="1">
            <a:prstTxWarp prst="textNoShape">
              <a:avLst/>
            </a:prstTxWarp>
          </a:bodyPr>
          <a:lstStyle/>
          <a:p>
            <a:pPr marL="274638" indent="-274638">
              <a:lnSpc>
                <a:spcPct val="90000"/>
              </a:lnSpc>
              <a:spcBef>
                <a:spcPts val="2400"/>
              </a:spcBef>
              <a:buClr>
                <a:srgbClr val="FF9900"/>
              </a:buClr>
              <a:buFont typeface="Arial" charset="0"/>
              <a:buChar char="•"/>
              <a:tabLst>
                <a:tab pos="285750" algn="l"/>
              </a:tabLst>
            </a:pPr>
            <a:r>
              <a:rPr lang="es-ES_tradnl" b="0" dirty="0" err="1" smtClean="0">
                <a:latin typeface="Arial" charset="0"/>
                <a:cs typeface="Arial" charset="0"/>
              </a:rPr>
              <a:t>Metrovías</a:t>
            </a:r>
            <a:r>
              <a:rPr lang="es-ES_tradnl" b="0" dirty="0" smtClean="0">
                <a:latin typeface="Arial" charset="0"/>
                <a:cs typeface="Arial" charset="0"/>
              </a:rPr>
              <a:t> es la empresa Concesionaria del Subterráneo  de la Ciudad de Buenos Aires, el </a:t>
            </a:r>
            <a:r>
              <a:rPr lang="es-ES_tradnl" b="0" dirty="0" err="1" smtClean="0">
                <a:latin typeface="Arial" charset="0"/>
                <a:cs typeface="Arial" charset="0"/>
              </a:rPr>
              <a:t>Premetro</a:t>
            </a:r>
            <a:r>
              <a:rPr lang="es-ES_tradnl" b="0" dirty="0" smtClean="0">
                <a:latin typeface="Arial" charset="0"/>
                <a:cs typeface="Arial" charset="0"/>
              </a:rPr>
              <a:t> y la Línea Ferroviaria Urquiza desde Enero de 1994</a:t>
            </a:r>
          </a:p>
          <a:p>
            <a:pPr marL="274638" indent="-274638">
              <a:lnSpc>
                <a:spcPct val="90000"/>
              </a:lnSpc>
              <a:spcBef>
                <a:spcPts val="2400"/>
              </a:spcBef>
              <a:buClr>
                <a:srgbClr val="FF9900"/>
              </a:buClr>
              <a:buFont typeface="Arial" charset="0"/>
              <a:buChar char="•"/>
              <a:tabLst>
                <a:tab pos="285750" algn="l"/>
              </a:tabLst>
            </a:pPr>
            <a:r>
              <a:rPr lang="es-ES_tradnl" b="0" dirty="0" smtClean="0">
                <a:latin typeface="Arial" charset="0"/>
                <a:cs typeface="Arial" charset="0"/>
              </a:rPr>
              <a:t>Tiene a su cargo la operación, el mantenimiento y la ejecución de un Plan de Inversiones sobre la red actual</a:t>
            </a:r>
          </a:p>
          <a:p>
            <a:pPr marL="274638" indent="-274638">
              <a:lnSpc>
                <a:spcPct val="90000"/>
              </a:lnSpc>
              <a:spcBef>
                <a:spcPts val="2400"/>
              </a:spcBef>
              <a:buFont typeface="Arial" charset="0"/>
              <a:buChar char="•"/>
              <a:tabLst>
                <a:tab pos="285750" algn="l"/>
              </a:tabLst>
            </a:pPr>
            <a:endParaRPr lang="es-ES_tradnl" b="0" dirty="0" smtClean="0">
              <a:latin typeface="Arial" charset="0"/>
              <a:cs typeface="Arial" charset="0"/>
            </a:endParaRPr>
          </a:p>
        </p:txBody>
      </p:sp>
      <p:pic>
        <p:nvPicPr>
          <p:cNvPr id="43010" name="Picture 5" descr="juramento-gal1280"/>
          <p:cNvPicPr>
            <a:picLocks noChangeAspect="1" noChangeArrowheads="1"/>
          </p:cNvPicPr>
          <p:nvPr/>
        </p:nvPicPr>
        <p:blipFill>
          <a:blip r:embed="rId2" cstate="print"/>
          <a:srcRect/>
          <a:stretch>
            <a:fillRect/>
          </a:stretch>
        </p:blipFill>
        <p:spPr bwMode="auto">
          <a:xfrm>
            <a:off x="7239000" y="3154363"/>
            <a:ext cx="2133600" cy="128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011" name="Picture 6" descr="bulnes-iluminacion"/>
          <p:cNvPicPr>
            <a:picLocks noChangeAspect="1" noChangeArrowheads="1"/>
          </p:cNvPicPr>
          <p:nvPr/>
        </p:nvPicPr>
        <p:blipFill>
          <a:blip r:embed="rId3" cstate="print"/>
          <a:srcRect/>
          <a:stretch>
            <a:fillRect/>
          </a:stretch>
        </p:blipFill>
        <p:spPr bwMode="auto">
          <a:xfrm>
            <a:off x="7239000" y="1538068"/>
            <a:ext cx="2106488" cy="1386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012" name="Picture 7" descr="FCU"/>
          <p:cNvPicPr>
            <a:picLocks noChangeAspect="1" noChangeArrowheads="1"/>
          </p:cNvPicPr>
          <p:nvPr/>
        </p:nvPicPr>
        <p:blipFill>
          <a:blip r:embed="rId4" cstate="print"/>
          <a:srcRect/>
          <a:stretch>
            <a:fillRect/>
          </a:stretch>
        </p:blipFill>
        <p:spPr bwMode="auto">
          <a:xfrm>
            <a:off x="7239000" y="4637088"/>
            <a:ext cx="2133600" cy="1455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3" name="Rectangle 11"/>
          <p:cNvSpPr>
            <a:spLocks noGrp="1" noChangeArrowheads="1"/>
          </p:cNvSpPr>
          <p:nvPr>
            <p:ph type="title"/>
          </p:nvPr>
        </p:nvSpPr>
        <p:spPr bwMode="auto">
          <a:xfrm>
            <a:off x="409575" y="252413"/>
            <a:ext cx="6829425" cy="533400"/>
          </a:xfrm>
          <a:noFill/>
          <a:ln>
            <a:miter lim="800000"/>
            <a:headEnd/>
            <a:tailEnd/>
          </a:ln>
        </p:spPr>
        <p:txBody>
          <a:bodyPr vert="horz" wrap="square" lIns="91440" tIns="45720" rIns="91440" bIns="45720" numCol="1" anchor="t" anchorCtr="0" compatLnSpc="1">
            <a:prstTxWarp prst="textNoShape">
              <a:avLst/>
            </a:prstTxWarp>
          </a:bodyPr>
          <a:lstStyle/>
          <a:p>
            <a:r>
              <a:rPr lang="es-ES_tradnl" sz="2200" dirty="0" smtClean="0">
                <a:latin typeface="Arial" charset="0"/>
                <a:cs typeface="Arial" charset="0"/>
              </a:rPr>
              <a:t>Características de la concesión</a:t>
            </a:r>
          </a:p>
        </p:txBody>
      </p:sp>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200" dirty="0" smtClean="0"/>
              <a:t>1| Reflexiones finales</a:t>
            </a:r>
            <a:endParaRPr lang="es-ES" sz="2200" dirty="0"/>
          </a:p>
        </p:txBody>
      </p:sp>
      <p:sp>
        <p:nvSpPr>
          <p:cNvPr id="3" name="2 Marcador de contenido"/>
          <p:cNvSpPr>
            <a:spLocks noGrp="1"/>
          </p:cNvSpPr>
          <p:nvPr>
            <p:ph idx="1"/>
          </p:nvPr>
        </p:nvSpPr>
        <p:spPr/>
        <p:txBody>
          <a:bodyPr/>
          <a:lstStyle/>
          <a:p>
            <a:r>
              <a:rPr lang="es-AR" dirty="0" smtClean="0"/>
              <a:t>La visión del cliente no es fácil de conocer; tampoco el propio cliente la conoce con claridad</a:t>
            </a:r>
          </a:p>
          <a:p>
            <a:r>
              <a:rPr lang="es-AR" dirty="0" smtClean="0"/>
              <a:t>El Metro presenta enormes beneficios para la Sociedad en términos sociales y medioambientales. El cliente lo que percibe con claridad es el ahorro en el tiempo de viaje y aspira a viajar con seguridad, confiabilidad y confort</a:t>
            </a:r>
          </a:p>
          <a:p>
            <a:r>
              <a:rPr lang="es-AR" dirty="0" smtClean="0"/>
              <a:t>Los operadores tenemos la responsabilidad de brindar un servicio confiable, con seguridad y rapidez y el mayor confort posible, buscando el equilibrio entre costos y beneficios sociales</a:t>
            </a:r>
          </a:p>
          <a:p>
            <a:r>
              <a:rPr lang="es-AR" dirty="0" smtClean="0"/>
              <a:t>Tener siempre presente sus niveles de satisfacción con el servicio nos tiene que orientar en las mejoras a introducir y en la manera de acercarnos a él</a:t>
            </a:r>
          </a:p>
        </p:txBody>
      </p:sp>
    </p:spTree>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200" dirty="0" smtClean="0"/>
              <a:t>2| Reflexiones finales</a:t>
            </a:r>
            <a:endParaRPr lang="es-ES" sz="2200" dirty="0"/>
          </a:p>
        </p:txBody>
      </p:sp>
      <p:sp>
        <p:nvSpPr>
          <p:cNvPr id="3" name="2 Marcador de contenido"/>
          <p:cNvSpPr>
            <a:spLocks noGrp="1"/>
          </p:cNvSpPr>
          <p:nvPr>
            <p:ph idx="1"/>
          </p:nvPr>
        </p:nvSpPr>
        <p:spPr/>
        <p:txBody>
          <a:bodyPr/>
          <a:lstStyle/>
          <a:p>
            <a:r>
              <a:rPr lang="es-AR" dirty="0" smtClean="0"/>
              <a:t>Resulta muy interesante cómo, formulada la misma pregunta de satisfacción a los usuarios al principio y al final, tiene diferentes resultados, siendo en todos los casos más positiva al final</a:t>
            </a:r>
          </a:p>
          <a:p>
            <a:r>
              <a:rPr lang="es-AR" dirty="0" smtClean="0"/>
              <a:t>Esto muestra la conveniencia de intensificar las campañas con los medios, señalando las virtudes del Metro y las acciones positivas realizadas, mostrando, con especial énfasis, las que tienen que ver con la Responsabilidad Social Empresaria, como los eventos culturales y otras acciones de ayuda hacia nuestras comunidades</a:t>
            </a:r>
          </a:p>
          <a:p>
            <a:r>
              <a:rPr lang="es-AR" dirty="0" smtClean="0"/>
              <a:t>Debemos estar cerca de nuestros usuarios, transmitiéndole que nuestra misión no es sólo transportarlos en forma segura, rápida y confiable, sino que cumplimos un rol central para garantizar la sustentabilidad de nuestras ciudades</a:t>
            </a:r>
            <a:endParaRPr lang="es-ES" dirty="0" smtClean="0"/>
          </a:p>
          <a:p>
            <a:endParaRPr lang="es-ES" dirty="0"/>
          </a:p>
        </p:txBody>
      </p:sp>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1" name="1 Imagen" descr="template subte metrovias.jpg"/>
          <p:cNvPicPr>
            <a:picLocks noChangeAspect="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102402" name="Rectangle 2"/>
          <p:cNvSpPr>
            <a:spLocks noGrp="1" noChangeArrowheads="1"/>
          </p:cNvSpPr>
          <p:nvPr>
            <p:ph type="ctrTitle" idx="4294967295"/>
          </p:nvPr>
        </p:nvSpPr>
        <p:spPr>
          <a:xfrm>
            <a:off x="992560" y="1916832"/>
            <a:ext cx="8420100" cy="1470025"/>
          </a:xfrm>
        </p:spPr>
        <p:txBody>
          <a:bodyPr/>
          <a:lstStyle/>
          <a:p>
            <a:pPr algn="ctr" eaLnBrk="1" hangingPunct="1"/>
            <a:r>
              <a:rPr lang="es-ES" sz="2800" dirty="0" smtClean="0"/>
              <a:t>MUCHAS GRACIAS POR </a:t>
            </a:r>
            <a:br>
              <a:rPr lang="es-ES" sz="2800" dirty="0" smtClean="0"/>
            </a:br>
            <a:r>
              <a:rPr lang="es-ES" sz="2800" dirty="0" smtClean="0"/>
              <a:t>SU ATENCIÓN !!!!</a:t>
            </a:r>
          </a:p>
        </p:txBody>
      </p:sp>
      <p:sp>
        <p:nvSpPr>
          <p:cNvPr id="102403" name="Rectangle 3"/>
          <p:cNvSpPr>
            <a:spLocks noGrp="1" noChangeArrowheads="1"/>
          </p:cNvSpPr>
          <p:nvPr>
            <p:ph type="subTitle" idx="4294967295"/>
          </p:nvPr>
        </p:nvSpPr>
        <p:spPr>
          <a:xfrm>
            <a:off x="1676400" y="4191000"/>
            <a:ext cx="6858000" cy="1752600"/>
          </a:xfrm>
        </p:spPr>
        <p:txBody>
          <a:bodyPr/>
          <a:lstStyle/>
          <a:p>
            <a:pPr marL="0" indent="0" algn="ctr" eaLnBrk="1" hangingPunct="1">
              <a:buFont typeface="Wingdings" pitchFamily="2" charset="2"/>
              <a:buNone/>
            </a:pPr>
            <a:r>
              <a:rPr lang="es-AR" sz="2200" dirty="0" smtClean="0"/>
              <a:t>Lic. Ester Litovsky</a:t>
            </a:r>
          </a:p>
          <a:p>
            <a:pPr marL="0" indent="0" algn="ctr" eaLnBrk="1" hangingPunct="1">
              <a:buFont typeface="Wingdings" pitchFamily="2" charset="2"/>
              <a:buNone/>
            </a:pPr>
            <a:r>
              <a:rPr lang="es-AR" sz="2200" dirty="0" smtClean="0"/>
              <a:t>Gerente de Planeamiento Estratégico y Control de Gestión</a:t>
            </a:r>
          </a:p>
          <a:p>
            <a:pPr marL="0" indent="0" algn="ctr" eaLnBrk="1" hangingPunct="1">
              <a:buFont typeface="Wingdings" pitchFamily="2" charset="2"/>
              <a:buNone/>
            </a:pPr>
            <a:r>
              <a:rPr lang="es-AR" sz="2200" dirty="0" smtClean="0"/>
              <a:t>METROVÍAS S.A.</a:t>
            </a:r>
          </a:p>
          <a:p>
            <a:pPr marL="0" indent="0" algn="ctr" eaLnBrk="1" hangingPunct="1">
              <a:buFont typeface="Wingdings" pitchFamily="2" charset="2"/>
              <a:buNone/>
            </a:pPr>
            <a:r>
              <a:rPr lang="es-AR" sz="2200" dirty="0" smtClean="0"/>
              <a:t>elitovsky@metrovias.com.ar</a:t>
            </a:r>
            <a:endParaRPr lang="es-ES" sz="2200" dirty="0" smtClean="0"/>
          </a:p>
        </p:txBody>
      </p:sp>
      <p:sp>
        <p:nvSpPr>
          <p:cNvPr id="102404" name="Rectangle 5"/>
          <p:cNvSpPr>
            <a:spLocks noChangeArrowheads="1"/>
          </p:cNvSpPr>
          <p:nvPr/>
        </p:nvSpPr>
        <p:spPr bwMode="auto">
          <a:xfrm rot="-5400000">
            <a:off x="-3124200" y="3276600"/>
            <a:ext cx="7010400" cy="457200"/>
          </a:xfrm>
          <a:prstGeom prst="rect">
            <a:avLst/>
          </a:prstGeom>
          <a:noFill/>
          <a:ln w="9525">
            <a:noFill/>
            <a:miter lim="800000"/>
            <a:headEnd/>
            <a:tailEnd/>
          </a:ln>
        </p:spPr>
        <p:txBody>
          <a:bodyPr/>
          <a:lstStyle/>
          <a:p>
            <a:pPr algn="ctr">
              <a:spcBef>
                <a:spcPct val="20000"/>
              </a:spcBef>
              <a:buClr>
                <a:srgbClr val="FF3300"/>
              </a:buClr>
              <a:buSzPct val="110000"/>
              <a:buFont typeface="Wingdings" pitchFamily="2" charset="2"/>
              <a:buNone/>
            </a:pPr>
            <a:endParaRPr lang="es-ES" sz="1500" i="1" u="none">
              <a:solidFill>
                <a:schemeClr val="bg1"/>
              </a:solidFill>
              <a:latin typeface="Arial Black" pitchFamily="34" charset="0"/>
              <a:ea typeface="ヒラギノ角ゴ Pro W3"/>
              <a:cs typeface="ヒラギノ角ゴ Pro W3"/>
            </a:endParaRPr>
          </a:p>
        </p:txBody>
      </p:sp>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1"/>
          <p:cNvSpPr>
            <a:spLocks noGrp="1" noChangeArrowheads="1"/>
          </p:cNvSpPr>
          <p:nvPr>
            <p:ph type="title"/>
          </p:nvPr>
        </p:nvSpPr>
        <p:spPr bwMode="auto">
          <a:xfrm>
            <a:off x="427831" y="252413"/>
            <a:ext cx="6829425" cy="533400"/>
          </a:xfrm>
          <a:noFill/>
          <a:ln>
            <a:miter lim="800000"/>
            <a:headEnd/>
            <a:tailEnd/>
          </a:ln>
        </p:spPr>
        <p:txBody>
          <a:bodyPr vert="horz" wrap="square" lIns="91440" tIns="45720" rIns="91440" bIns="45720" numCol="1" anchor="t" anchorCtr="0" compatLnSpc="1">
            <a:prstTxWarp prst="textNoShape">
              <a:avLst/>
            </a:prstTxWarp>
          </a:bodyPr>
          <a:lstStyle/>
          <a:p>
            <a:r>
              <a:rPr lang="es-ES_tradnl" sz="2200" dirty="0" smtClean="0">
                <a:latin typeface="Arial" charset="0"/>
                <a:cs typeface="Arial" charset="0"/>
              </a:rPr>
              <a:t>La red operada por </a:t>
            </a:r>
            <a:r>
              <a:rPr lang="es-ES_tradnl" sz="2200" dirty="0" err="1" smtClean="0">
                <a:latin typeface="Arial" charset="0"/>
                <a:cs typeface="Arial" charset="0"/>
              </a:rPr>
              <a:t>Metrovías</a:t>
            </a:r>
            <a:endParaRPr lang="es-ES_tradnl" sz="2200" dirty="0" smtClean="0">
              <a:latin typeface="Arial" charset="0"/>
              <a:cs typeface="Arial" charset="0"/>
            </a:endParaRPr>
          </a:p>
        </p:txBody>
      </p:sp>
      <p:sp>
        <p:nvSpPr>
          <p:cNvPr id="44034" name="Rectangle 12"/>
          <p:cNvSpPr>
            <a:spLocks noGrp="1" noChangeArrowheads="1"/>
          </p:cNvSpPr>
          <p:nvPr>
            <p:ph type="body" idx="1"/>
          </p:nvPr>
        </p:nvSpPr>
        <p:spPr bwMode="auto">
          <a:xfrm>
            <a:off x="466725" y="1500188"/>
            <a:ext cx="5486400" cy="4495800"/>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ct val="0"/>
              </a:spcBef>
              <a:buFont typeface="Monotype Sorts"/>
              <a:buNone/>
            </a:pPr>
            <a:r>
              <a:rPr lang="es-ES_tradnl" sz="2000" smtClean="0">
                <a:solidFill>
                  <a:srgbClr val="FF9900"/>
                </a:solidFill>
                <a:latin typeface="Arial Black" pitchFamily="34" charset="0"/>
                <a:cs typeface="Arial" charset="0"/>
              </a:rPr>
              <a:t>• </a:t>
            </a:r>
            <a:r>
              <a:rPr lang="es-ES_tradnl" smtClean="0">
                <a:latin typeface="Arial" charset="0"/>
                <a:cs typeface="Arial" charset="0"/>
              </a:rPr>
              <a:t>Subterráneo</a:t>
            </a:r>
          </a:p>
          <a:p>
            <a:pPr marL="768350" lvl="1">
              <a:spcBef>
                <a:spcPct val="55000"/>
              </a:spcBef>
            </a:pPr>
            <a:r>
              <a:rPr lang="es-ES_tradnl" smtClean="0">
                <a:latin typeface="Arial" charset="0"/>
                <a:cs typeface="Arial" charset="0"/>
              </a:rPr>
              <a:t>46 km subterráneos;</a:t>
            </a:r>
            <a:r>
              <a:rPr lang="es-ES_tradnl" smtClean="0">
                <a:solidFill>
                  <a:srgbClr val="FFBF56"/>
                </a:solidFill>
                <a:latin typeface="Arial" charset="0"/>
                <a:cs typeface="Arial" charset="0"/>
              </a:rPr>
              <a:t> </a:t>
            </a:r>
            <a:r>
              <a:rPr lang="es-ES_tradnl" smtClean="0">
                <a:latin typeface="Arial" charset="0"/>
                <a:cs typeface="Arial" charset="0"/>
              </a:rPr>
              <a:t>6 líneas; 76 estaciones</a:t>
            </a:r>
          </a:p>
          <a:p>
            <a:pPr marL="768350" lvl="1">
              <a:spcBef>
                <a:spcPct val="0"/>
              </a:spcBef>
            </a:pPr>
            <a:r>
              <a:rPr lang="es-ES_tradnl" smtClean="0">
                <a:latin typeface="Arial" charset="0"/>
                <a:cs typeface="Arial" charset="0"/>
              </a:rPr>
              <a:t>7 km Premetro; 1 línea; 17 estaciones</a:t>
            </a:r>
          </a:p>
          <a:p>
            <a:pPr marL="768350" lvl="1">
              <a:spcBef>
                <a:spcPct val="0"/>
              </a:spcBef>
            </a:pPr>
            <a:r>
              <a:rPr lang="es-ES_tradnl" smtClean="0">
                <a:latin typeface="Arial" charset="0"/>
                <a:cs typeface="Arial" charset="0"/>
              </a:rPr>
              <a:t>Demanda anual: 289 millones de pasajeros</a:t>
            </a:r>
          </a:p>
          <a:p>
            <a:pPr marL="768350" lvl="1">
              <a:spcBef>
                <a:spcPct val="0"/>
              </a:spcBef>
            </a:pPr>
            <a:r>
              <a:rPr lang="es-ES_tradnl" smtClean="0">
                <a:latin typeface="Arial" charset="0"/>
                <a:cs typeface="Arial" charset="0"/>
              </a:rPr>
              <a:t>Coches aptos para servicio: 658</a:t>
            </a:r>
          </a:p>
          <a:p>
            <a:pPr marL="768350" lvl="1">
              <a:spcBef>
                <a:spcPct val="0"/>
              </a:spcBef>
              <a:buFont typeface="Monotype Sorts"/>
              <a:buNone/>
            </a:pPr>
            <a:endParaRPr lang="es-ES_tradnl" b="1" smtClean="0">
              <a:latin typeface="Arial" charset="0"/>
              <a:cs typeface="Arial" charset="0"/>
            </a:endParaRPr>
          </a:p>
          <a:p>
            <a:pPr marL="0" indent="0">
              <a:spcBef>
                <a:spcPct val="0"/>
              </a:spcBef>
              <a:buFont typeface="Monotype Sorts"/>
              <a:buNone/>
            </a:pPr>
            <a:r>
              <a:rPr lang="es-ES_tradnl" sz="2000" smtClean="0">
                <a:solidFill>
                  <a:srgbClr val="FF9900"/>
                </a:solidFill>
                <a:latin typeface="Arial Black" pitchFamily="34" charset="0"/>
                <a:cs typeface="Arial" charset="0"/>
              </a:rPr>
              <a:t>• </a:t>
            </a:r>
            <a:r>
              <a:rPr lang="es-ES_tradnl" smtClean="0">
                <a:latin typeface="Arial" charset="0"/>
                <a:cs typeface="Arial" charset="0"/>
              </a:rPr>
              <a:t>Línea Urquiza</a:t>
            </a:r>
          </a:p>
          <a:p>
            <a:pPr marL="768350" lvl="1">
              <a:spcBef>
                <a:spcPct val="45000"/>
              </a:spcBef>
            </a:pPr>
            <a:r>
              <a:rPr lang="es-ES_tradnl" smtClean="0">
                <a:latin typeface="Arial" charset="0"/>
                <a:cs typeface="Arial" charset="0"/>
              </a:rPr>
              <a:t>26 km, 23 estaciones</a:t>
            </a:r>
          </a:p>
          <a:p>
            <a:pPr marL="768350" lvl="1">
              <a:spcBef>
                <a:spcPct val="0"/>
              </a:spcBef>
            </a:pPr>
            <a:r>
              <a:rPr lang="es-ES_tradnl" smtClean="0">
                <a:latin typeface="Arial" charset="0"/>
                <a:cs typeface="Arial" charset="0"/>
              </a:rPr>
              <a:t>Demanda anual: 23 millones </a:t>
            </a:r>
          </a:p>
          <a:p>
            <a:pPr marL="768350" lvl="1">
              <a:spcBef>
                <a:spcPct val="0"/>
              </a:spcBef>
            </a:pPr>
            <a:r>
              <a:rPr lang="es-ES_tradnl" smtClean="0">
                <a:latin typeface="Arial" charset="0"/>
                <a:cs typeface="Arial" charset="0"/>
              </a:rPr>
              <a:t>Coches aptos para servicio: 108</a:t>
            </a:r>
          </a:p>
        </p:txBody>
      </p:sp>
      <p:pic>
        <p:nvPicPr>
          <p:cNvPr id="44035" name="Picture 16" descr="mapa_urquiza"/>
          <p:cNvPicPr>
            <a:picLocks noChangeAspect="1" noChangeArrowheads="1"/>
          </p:cNvPicPr>
          <p:nvPr/>
        </p:nvPicPr>
        <p:blipFill>
          <a:blip r:embed="rId2" cstate="print"/>
          <a:srcRect/>
          <a:stretch>
            <a:fillRect/>
          </a:stretch>
        </p:blipFill>
        <p:spPr bwMode="auto">
          <a:xfrm>
            <a:off x="6661150" y="4286250"/>
            <a:ext cx="2971800" cy="1090613"/>
          </a:xfrm>
          <a:prstGeom prst="rect">
            <a:avLst/>
          </a:prstGeom>
          <a:noFill/>
          <a:ln w="9525">
            <a:solidFill>
              <a:schemeClr val="bg2"/>
            </a:solidFill>
            <a:miter lim="800000"/>
            <a:headEnd/>
            <a:tailEnd/>
          </a:ln>
        </p:spPr>
      </p:pic>
      <p:pic>
        <p:nvPicPr>
          <p:cNvPr id="44036" name="Picture 18" descr="subte-con H-esquematico"/>
          <p:cNvPicPr>
            <a:picLocks noChangeAspect="1" noChangeArrowheads="1"/>
          </p:cNvPicPr>
          <p:nvPr/>
        </p:nvPicPr>
        <p:blipFill>
          <a:blip r:embed="rId3" cstate="print"/>
          <a:srcRect/>
          <a:stretch>
            <a:fillRect/>
          </a:stretch>
        </p:blipFill>
        <p:spPr bwMode="auto">
          <a:xfrm>
            <a:off x="6629400" y="1785938"/>
            <a:ext cx="2981325" cy="2219325"/>
          </a:xfrm>
          <a:prstGeom prst="rect">
            <a:avLst/>
          </a:prstGeom>
          <a:noFill/>
          <a:ln w="9525">
            <a:solidFill>
              <a:schemeClr val="bg2"/>
            </a:solidFill>
            <a:miter lim="800000"/>
            <a:headEnd/>
            <a:tailEnd/>
          </a:ln>
        </p:spPr>
      </p:pic>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
          <p:cNvSpPr>
            <a:spLocks noGrp="1" noChangeArrowheads="1"/>
          </p:cNvSpPr>
          <p:nvPr>
            <p:ph type="title"/>
          </p:nvPr>
        </p:nvSpPr>
        <p:spPr bwMode="auto">
          <a:xfrm>
            <a:off x="309563" y="285750"/>
            <a:ext cx="8382000" cy="452438"/>
          </a:xfrm>
          <a:noFill/>
          <a:ln>
            <a:miter lim="800000"/>
            <a:headEnd/>
            <a:tailEnd/>
          </a:ln>
        </p:spPr>
        <p:txBody>
          <a:bodyPr vert="horz" wrap="square" lIns="91440" tIns="45720" rIns="91440" bIns="45720" numCol="1" anchor="t" anchorCtr="0" compatLnSpc="1">
            <a:prstTxWarp prst="textNoShape">
              <a:avLst/>
            </a:prstTxWarp>
          </a:bodyPr>
          <a:lstStyle/>
          <a:p>
            <a:r>
              <a:rPr lang="es-ES_tradnl" sz="2200" dirty="0" smtClean="0">
                <a:latin typeface="Arial" charset="0"/>
                <a:cs typeface="Arial" charset="0"/>
              </a:rPr>
              <a:t>Indicadores claves del servicio del Subte</a:t>
            </a:r>
          </a:p>
        </p:txBody>
      </p:sp>
      <p:sp>
        <p:nvSpPr>
          <p:cNvPr id="1028" name="Rectangle 12"/>
          <p:cNvSpPr>
            <a:spLocks noGrp="1" noChangeArrowheads="1"/>
          </p:cNvSpPr>
          <p:nvPr>
            <p:ph type="body" idx="1"/>
          </p:nvPr>
        </p:nvSpPr>
        <p:spPr bwMode="auto">
          <a:xfrm>
            <a:off x="595313" y="1600200"/>
            <a:ext cx="5154612" cy="4114800"/>
          </a:xfrm>
          <a:noFill/>
          <a:ln>
            <a:miter lim="800000"/>
            <a:headEnd/>
            <a:tailEnd/>
          </a:ln>
        </p:spPr>
        <p:txBody>
          <a:bodyPr vert="horz" wrap="square" lIns="91440" tIns="45720" rIns="91440" bIns="45720" numCol="1" anchor="t" anchorCtr="0" compatLnSpc="1">
            <a:prstTxWarp prst="textNoShape">
              <a:avLst/>
            </a:prstTxWarp>
          </a:bodyPr>
          <a:lstStyle/>
          <a:p>
            <a:pPr marL="274638" indent="-274638">
              <a:spcBef>
                <a:spcPct val="0"/>
              </a:spcBef>
              <a:buClr>
                <a:srgbClr val="FF9900"/>
              </a:buClr>
              <a:buFont typeface="Arial" charset="0"/>
              <a:buNone/>
            </a:pPr>
            <a:r>
              <a:rPr lang="es-ES_tradnl" sz="2000" smtClean="0">
                <a:solidFill>
                  <a:srgbClr val="FF9900"/>
                </a:solidFill>
                <a:latin typeface="Arial Black" pitchFamily="34" charset="0"/>
                <a:cs typeface="Arial" charset="0"/>
              </a:rPr>
              <a:t>•  </a:t>
            </a:r>
            <a:r>
              <a:rPr lang="es-ES_tradnl" smtClean="0">
                <a:latin typeface="Arial" charset="0"/>
                <a:cs typeface="Arial" charset="0"/>
              </a:rPr>
              <a:t>Enero- Diciembre 09 vs. Enero - Diciembre 93:</a:t>
            </a:r>
          </a:p>
          <a:p>
            <a:pPr marL="673100" lvl="1" indent="-190500">
              <a:spcBef>
                <a:spcPct val="95000"/>
              </a:spcBef>
            </a:pPr>
            <a:r>
              <a:rPr lang="es-ES_tradnl" smtClean="0">
                <a:latin typeface="Arial" charset="0"/>
                <a:cs typeface="Arial" charset="0"/>
              </a:rPr>
              <a:t>Pasajeros aumentaron 99%</a:t>
            </a:r>
          </a:p>
          <a:p>
            <a:pPr marL="673100" lvl="1" indent="-190500">
              <a:spcBef>
                <a:spcPct val="80000"/>
              </a:spcBef>
            </a:pPr>
            <a:r>
              <a:rPr lang="es-ES_tradnl" smtClean="0">
                <a:latin typeface="Arial" charset="0"/>
                <a:cs typeface="Arial" charset="0"/>
              </a:rPr>
              <a:t>Coches km aumentaron 77%</a:t>
            </a:r>
          </a:p>
          <a:p>
            <a:pPr marL="673100" lvl="1" indent="-190500">
              <a:spcBef>
                <a:spcPct val="80000"/>
              </a:spcBef>
            </a:pPr>
            <a:r>
              <a:rPr lang="es-ES_tradnl" smtClean="0">
                <a:latin typeface="Arial" charset="0"/>
                <a:cs typeface="Arial" charset="0"/>
              </a:rPr>
              <a:t>Coches aptos para servicio: aumentaron de 186 a 658 -    Incremento del 254%</a:t>
            </a:r>
            <a:endParaRPr lang="es-ES_tradnl" b="1" smtClean="0">
              <a:latin typeface="Arial" charset="0"/>
              <a:cs typeface="Arial" charset="0"/>
            </a:endParaRPr>
          </a:p>
          <a:p>
            <a:pPr marL="673100" lvl="1" indent="-190500">
              <a:spcBef>
                <a:spcPct val="0"/>
              </a:spcBef>
              <a:buFont typeface="Monotype Sorts"/>
              <a:buNone/>
            </a:pPr>
            <a:endParaRPr lang="es-ES_tradnl" u="sng" smtClean="0">
              <a:latin typeface="Arial" charset="0"/>
              <a:cs typeface="Arial" charset="0"/>
            </a:endParaRPr>
          </a:p>
          <a:p>
            <a:pPr marL="274638" indent="-274638">
              <a:spcBef>
                <a:spcPct val="0"/>
              </a:spcBef>
              <a:buFont typeface="Monotype Sorts"/>
              <a:buNone/>
            </a:pPr>
            <a:endParaRPr lang="es-ES_tradnl" i="1" smtClean="0">
              <a:latin typeface="Arial" charset="0"/>
              <a:cs typeface="Arial" charset="0"/>
            </a:endParaRPr>
          </a:p>
        </p:txBody>
      </p:sp>
      <p:grpSp>
        <p:nvGrpSpPr>
          <p:cNvPr id="1029" name="Group 30"/>
          <p:cNvGrpSpPr>
            <a:grpSpLocks/>
          </p:cNvGrpSpPr>
          <p:nvPr/>
        </p:nvGrpSpPr>
        <p:grpSpPr bwMode="auto">
          <a:xfrm>
            <a:off x="5738813" y="1527175"/>
            <a:ext cx="3754437" cy="3902075"/>
            <a:chOff x="3936" y="1181"/>
            <a:chExt cx="2365" cy="2458"/>
          </a:xfrm>
        </p:grpSpPr>
        <p:graphicFrame>
          <p:nvGraphicFramePr>
            <p:cNvPr id="1026" name="Object 15"/>
            <p:cNvGraphicFramePr>
              <a:graphicFrameLocks noChangeAspect="1"/>
            </p:cNvGraphicFramePr>
            <p:nvPr/>
          </p:nvGraphicFramePr>
          <p:xfrm>
            <a:off x="4125" y="1648"/>
            <a:ext cx="2176" cy="1735"/>
          </p:xfrm>
          <a:graphic>
            <a:graphicData uri="http://schemas.openxmlformats.org/presentationml/2006/ole">
              <p:oleObj spid="_x0000_s1026" name="Gráfico" r:id="rId3" imgW="3467100" imgH="2762402" progId="MSGraph.Chart.8">
                <p:embed followColorScheme="full"/>
              </p:oleObj>
            </a:graphicData>
          </a:graphic>
        </p:graphicFrame>
        <p:sp>
          <p:nvSpPr>
            <p:cNvPr id="1030" name="Text Box 16"/>
            <p:cNvSpPr txBox="1">
              <a:spLocks noChangeArrowheads="1"/>
            </p:cNvSpPr>
            <p:nvPr/>
          </p:nvSpPr>
          <p:spPr bwMode="auto">
            <a:xfrm>
              <a:off x="4314" y="1181"/>
              <a:ext cx="1709" cy="404"/>
            </a:xfrm>
            <a:prstGeom prst="rect">
              <a:avLst/>
            </a:prstGeom>
            <a:noFill/>
            <a:ln w="9525">
              <a:noFill/>
              <a:miter lim="800000"/>
              <a:headEnd/>
              <a:tailEnd/>
            </a:ln>
          </p:spPr>
          <p:txBody>
            <a:bodyPr>
              <a:spAutoFit/>
            </a:bodyPr>
            <a:lstStyle/>
            <a:p>
              <a:pPr eaLnBrk="0" hangingPunct="0">
                <a:spcBef>
                  <a:spcPct val="25000"/>
                </a:spcBef>
              </a:pPr>
              <a:r>
                <a:rPr lang="es-AR" sz="1800" u="none">
                  <a:solidFill>
                    <a:schemeClr val="tx2"/>
                  </a:solidFill>
                  <a:latin typeface="Arial Black" pitchFamily="34" charset="0"/>
                </a:rPr>
                <a:t>Pasajeros Directos</a:t>
              </a:r>
            </a:p>
            <a:p>
              <a:pPr eaLnBrk="0" hangingPunct="0"/>
              <a:r>
                <a:rPr lang="es-AR" sz="1800" u="none">
                  <a:solidFill>
                    <a:schemeClr val="tx2"/>
                  </a:solidFill>
                  <a:latin typeface="Arial Narrow" pitchFamily="34" charset="0"/>
                </a:rPr>
                <a:t>Subte y Premetro</a:t>
              </a:r>
              <a:endParaRPr lang="es-ES" sz="1800" u="none">
                <a:solidFill>
                  <a:schemeClr val="tx2"/>
                </a:solidFill>
                <a:latin typeface="Arial Narrow" pitchFamily="34" charset="0"/>
              </a:endParaRPr>
            </a:p>
          </p:txBody>
        </p:sp>
        <p:sp>
          <p:nvSpPr>
            <p:cNvPr id="1031" name="Text Box 24"/>
            <p:cNvSpPr txBox="1">
              <a:spLocks noChangeArrowheads="1"/>
            </p:cNvSpPr>
            <p:nvPr/>
          </p:nvSpPr>
          <p:spPr bwMode="auto">
            <a:xfrm rot="-5400000">
              <a:off x="3293" y="2390"/>
              <a:ext cx="1440" cy="154"/>
            </a:xfrm>
            <a:prstGeom prst="rect">
              <a:avLst/>
            </a:prstGeom>
            <a:noFill/>
            <a:ln w="9525">
              <a:noFill/>
              <a:miter lim="800000"/>
              <a:headEnd/>
              <a:tailEnd/>
            </a:ln>
          </p:spPr>
          <p:txBody>
            <a:bodyPr>
              <a:spAutoFit/>
            </a:bodyPr>
            <a:lstStyle/>
            <a:p>
              <a:pPr algn="ctr" eaLnBrk="0" hangingPunct="0">
                <a:spcBef>
                  <a:spcPct val="50000"/>
                </a:spcBef>
              </a:pPr>
              <a:r>
                <a:rPr lang="es-AR" sz="1000" u="none">
                  <a:solidFill>
                    <a:schemeClr val="tx2"/>
                  </a:solidFill>
                  <a:latin typeface="Arial" charset="0"/>
                </a:rPr>
                <a:t>Millones de pasajeros</a:t>
              </a:r>
              <a:endParaRPr lang="es-ES" sz="1000" u="none">
                <a:solidFill>
                  <a:schemeClr val="tx2"/>
                </a:solidFill>
                <a:latin typeface="Arial" charset="0"/>
              </a:endParaRPr>
            </a:p>
          </p:txBody>
        </p:sp>
        <p:sp>
          <p:nvSpPr>
            <p:cNvPr id="243737" name="Rectangle 25"/>
            <p:cNvSpPr>
              <a:spLocks noChangeArrowheads="1"/>
            </p:cNvSpPr>
            <p:nvPr/>
          </p:nvSpPr>
          <p:spPr bwMode="auto">
            <a:xfrm>
              <a:off x="4368" y="3485"/>
              <a:ext cx="96" cy="96"/>
            </a:xfrm>
            <a:prstGeom prst="rect">
              <a:avLst/>
            </a:prstGeom>
            <a:gradFill rotWithShape="0">
              <a:gsLst>
                <a:gs pos="0">
                  <a:srgbClr val="FFCC00"/>
                </a:gs>
                <a:gs pos="50000">
                  <a:schemeClr val="bg1"/>
                </a:gs>
                <a:gs pos="100000">
                  <a:srgbClr val="FFCC00"/>
                </a:gs>
              </a:gsLst>
              <a:lin ang="0" scaled="1"/>
            </a:gradFill>
            <a:ln w="9525">
              <a:solidFill>
                <a:srgbClr val="FFCC00"/>
              </a:solidFill>
              <a:miter lim="800000"/>
              <a:headEnd/>
              <a:tailEnd/>
            </a:ln>
            <a:effectLst/>
          </p:spPr>
          <p:txBody>
            <a:bodyPr wrap="none" anchor="ctr"/>
            <a:lstStyle/>
            <a:p>
              <a:pPr algn="r" eaLnBrk="0" hangingPunct="0">
                <a:defRPr/>
              </a:pPr>
              <a:endParaRPr lang="es-ES"/>
            </a:p>
          </p:txBody>
        </p:sp>
        <p:sp>
          <p:nvSpPr>
            <p:cNvPr id="243738" name="Rectangle 26"/>
            <p:cNvSpPr>
              <a:spLocks noChangeArrowheads="1"/>
            </p:cNvSpPr>
            <p:nvPr/>
          </p:nvSpPr>
          <p:spPr bwMode="auto">
            <a:xfrm>
              <a:off x="5280" y="3504"/>
              <a:ext cx="96" cy="96"/>
            </a:xfrm>
            <a:prstGeom prst="rect">
              <a:avLst/>
            </a:prstGeom>
            <a:gradFill rotWithShape="0">
              <a:gsLst>
                <a:gs pos="0">
                  <a:srgbClr val="808080"/>
                </a:gs>
                <a:gs pos="50000">
                  <a:schemeClr val="bg1"/>
                </a:gs>
                <a:gs pos="100000">
                  <a:srgbClr val="808080"/>
                </a:gs>
              </a:gsLst>
              <a:lin ang="0" scaled="1"/>
            </a:gradFill>
            <a:ln w="9525">
              <a:solidFill>
                <a:schemeClr val="bg2"/>
              </a:solidFill>
              <a:miter lim="800000"/>
              <a:headEnd/>
              <a:tailEnd/>
            </a:ln>
            <a:effectLst/>
          </p:spPr>
          <p:txBody>
            <a:bodyPr wrap="none" anchor="ctr"/>
            <a:lstStyle/>
            <a:p>
              <a:pPr algn="r" eaLnBrk="0" hangingPunct="0">
                <a:defRPr/>
              </a:pPr>
              <a:endParaRPr lang="es-ES"/>
            </a:p>
          </p:txBody>
        </p:sp>
        <p:sp>
          <p:nvSpPr>
            <p:cNvPr id="1034" name="Text Box 27"/>
            <p:cNvSpPr txBox="1">
              <a:spLocks noChangeArrowheads="1"/>
            </p:cNvSpPr>
            <p:nvPr/>
          </p:nvSpPr>
          <p:spPr bwMode="auto">
            <a:xfrm>
              <a:off x="4512" y="3475"/>
              <a:ext cx="1556" cy="164"/>
            </a:xfrm>
            <a:prstGeom prst="rect">
              <a:avLst/>
            </a:prstGeom>
            <a:noFill/>
            <a:ln w="9525">
              <a:noFill/>
              <a:miter lim="800000"/>
              <a:headEnd/>
              <a:tailEnd/>
            </a:ln>
          </p:spPr>
          <p:txBody>
            <a:bodyPr>
              <a:spAutoFit/>
            </a:bodyPr>
            <a:lstStyle/>
            <a:p>
              <a:pPr eaLnBrk="0" hangingPunct="0">
                <a:spcBef>
                  <a:spcPct val="50000"/>
                </a:spcBef>
              </a:pPr>
              <a:r>
                <a:rPr lang="es-AR" sz="1100" u="none">
                  <a:solidFill>
                    <a:schemeClr val="tx2"/>
                  </a:solidFill>
                  <a:latin typeface="Arial" charset="0"/>
                </a:rPr>
                <a:t>Gestión Estatal</a:t>
              </a:r>
              <a:endParaRPr lang="es-ES" sz="1100" u="none">
                <a:solidFill>
                  <a:schemeClr val="tx2"/>
                </a:solidFill>
                <a:latin typeface="Arial" charset="0"/>
              </a:endParaRPr>
            </a:p>
          </p:txBody>
        </p:sp>
        <p:sp>
          <p:nvSpPr>
            <p:cNvPr id="1035" name="Text Box 28"/>
            <p:cNvSpPr txBox="1">
              <a:spLocks noChangeArrowheads="1"/>
            </p:cNvSpPr>
            <p:nvPr/>
          </p:nvSpPr>
          <p:spPr bwMode="auto">
            <a:xfrm>
              <a:off x="5376" y="3475"/>
              <a:ext cx="864" cy="164"/>
            </a:xfrm>
            <a:prstGeom prst="rect">
              <a:avLst/>
            </a:prstGeom>
            <a:noFill/>
            <a:ln w="9525">
              <a:noFill/>
              <a:miter lim="800000"/>
              <a:headEnd/>
              <a:tailEnd/>
            </a:ln>
          </p:spPr>
          <p:txBody>
            <a:bodyPr>
              <a:spAutoFit/>
            </a:bodyPr>
            <a:lstStyle/>
            <a:p>
              <a:pPr eaLnBrk="0" hangingPunct="0">
                <a:spcBef>
                  <a:spcPct val="50000"/>
                </a:spcBef>
              </a:pPr>
              <a:r>
                <a:rPr lang="es-AR" sz="1100" u="none">
                  <a:solidFill>
                    <a:schemeClr val="tx2"/>
                  </a:solidFill>
                  <a:latin typeface="Arial" charset="0"/>
                </a:rPr>
                <a:t>Gestión Privada</a:t>
              </a:r>
              <a:endParaRPr lang="es-ES" sz="1100" u="none">
                <a:solidFill>
                  <a:schemeClr val="tx2"/>
                </a:solidFill>
                <a:latin typeface="Arial" charset="0"/>
              </a:endParaRPr>
            </a:p>
          </p:txBody>
        </p:sp>
      </p:grpSp>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Grp="1" noChangeArrowheads="1"/>
          </p:cNvSpPr>
          <p:nvPr>
            <p:ph type="body" idx="1"/>
          </p:nvPr>
        </p:nvSpPr>
        <p:spPr bwMode="auto">
          <a:xfrm>
            <a:off x="381000" y="1804988"/>
            <a:ext cx="4876800" cy="3124200"/>
          </a:xfrm>
          <a:noFill/>
          <a:ln>
            <a:miter lim="800000"/>
            <a:headEnd/>
            <a:tailEnd/>
          </a:ln>
        </p:spPr>
        <p:txBody>
          <a:bodyPr vert="horz" wrap="square" lIns="91440" tIns="45720" rIns="91440" bIns="45720" numCol="1" anchor="t" anchorCtr="0" compatLnSpc="1">
            <a:prstTxWarp prst="textNoShape">
              <a:avLst/>
            </a:prstTxWarp>
          </a:bodyPr>
          <a:lstStyle/>
          <a:p>
            <a:pPr marL="292100" indent="-292100">
              <a:spcBef>
                <a:spcPct val="0"/>
              </a:spcBef>
              <a:buClr>
                <a:srgbClr val="FF9900"/>
              </a:buClr>
              <a:buFontTx/>
              <a:buChar char="•"/>
            </a:pPr>
            <a:r>
              <a:rPr lang="es-ES_tradnl" smtClean="0">
                <a:latin typeface="Arial" charset="0"/>
                <a:cs typeface="Arial" charset="0"/>
              </a:rPr>
              <a:t>Enero - Diciembre 09 vs. Enero - Diciembre 93:</a:t>
            </a:r>
          </a:p>
          <a:p>
            <a:pPr marL="768350" lvl="1">
              <a:spcBef>
                <a:spcPts val="2400"/>
              </a:spcBef>
            </a:pPr>
            <a:r>
              <a:rPr lang="es-ES_tradnl" smtClean="0">
                <a:latin typeface="Arial" charset="0"/>
                <a:cs typeface="Arial" charset="0"/>
              </a:rPr>
              <a:t>Pasajeros aumentaron 36%</a:t>
            </a:r>
          </a:p>
          <a:p>
            <a:pPr marL="768350" lvl="1">
              <a:spcBef>
                <a:spcPts val="1800"/>
              </a:spcBef>
            </a:pPr>
            <a:r>
              <a:rPr lang="es-ES_tradnl" smtClean="0">
                <a:latin typeface="Arial" charset="0"/>
                <a:cs typeface="Arial" charset="0"/>
              </a:rPr>
              <a:t>Confiabilidad aumentó a 99,3%</a:t>
            </a:r>
          </a:p>
          <a:p>
            <a:pPr marL="768350" lvl="1">
              <a:spcBef>
                <a:spcPct val="0"/>
              </a:spcBef>
              <a:buFont typeface="Monotype Sorts"/>
              <a:buNone/>
            </a:pPr>
            <a:endParaRPr lang="es-ES_tradnl" smtClean="0">
              <a:latin typeface="Arial" charset="0"/>
              <a:cs typeface="Arial" charset="0"/>
            </a:endParaRPr>
          </a:p>
        </p:txBody>
      </p:sp>
      <p:sp>
        <p:nvSpPr>
          <p:cNvPr id="2052" name="Rectangle 13"/>
          <p:cNvSpPr>
            <a:spLocks noChangeArrowheads="1"/>
          </p:cNvSpPr>
          <p:nvPr/>
        </p:nvSpPr>
        <p:spPr bwMode="auto">
          <a:xfrm>
            <a:off x="315913" y="214313"/>
            <a:ext cx="8280400" cy="952500"/>
          </a:xfrm>
          <a:prstGeom prst="rect">
            <a:avLst/>
          </a:prstGeom>
          <a:noFill/>
          <a:ln w="9525">
            <a:noFill/>
            <a:miter lim="800000"/>
            <a:headEnd/>
            <a:tailEnd/>
          </a:ln>
        </p:spPr>
        <p:txBody>
          <a:bodyPr/>
          <a:lstStyle/>
          <a:p>
            <a:pPr eaLnBrk="0" hangingPunct="0"/>
            <a:r>
              <a:rPr lang="es-ES_tradnl" sz="2200" b="1" u="none" dirty="0">
                <a:solidFill>
                  <a:schemeClr val="bg1"/>
                </a:solidFill>
                <a:latin typeface="Arial" charset="0"/>
                <a:cs typeface="Arial" charset="0"/>
              </a:rPr>
              <a:t>Indicadores claves del servicio de la Línea Urquiza</a:t>
            </a:r>
          </a:p>
        </p:txBody>
      </p:sp>
      <p:grpSp>
        <p:nvGrpSpPr>
          <p:cNvPr id="2053" name="Group 22"/>
          <p:cNvGrpSpPr>
            <a:grpSpLocks/>
          </p:cNvGrpSpPr>
          <p:nvPr/>
        </p:nvGrpSpPr>
        <p:grpSpPr bwMode="auto">
          <a:xfrm>
            <a:off x="5208588" y="1357313"/>
            <a:ext cx="4316412" cy="4252912"/>
            <a:chOff x="3168" y="1056"/>
            <a:chExt cx="2719" cy="2679"/>
          </a:xfrm>
        </p:grpSpPr>
        <p:graphicFrame>
          <p:nvGraphicFramePr>
            <p:cNvPr id="2050" name="Object 15"/>
            <p:cNvGraphicFramePr>
              <a:graphicFrameLocks noChangeAspect="1"/>
            </p:cNvGraphicFramePr>
            <p:nvPr/>
          </p:nvGraphicFramePr>
          <p:xfrm>
            <a:off x="3360" y="1536"/>
            <a:ext cx="2208" cy="1940"/>
          </p:xfrm>
          <a:graphic>
            <a:graphicData uri="http://schemas.openxmlformats.org/presentationml/2006/ole">
              <p:oleObj spid="_x0000_s2050" name="Gráfico" r:id="rId3" imgW="3143402" imgH="2762402" progId="MSGraph.Chart.8">
                <p:embed followColorScheme="full"/>
              </p:oleObj>
            </a:graphicData>
          </a:graphic>
        </p:graphicFrame>
        <p:sp>
          <p:nvSpPr>
            <p:cNvPr id="2054" name="Text Box 16"/>
            <p:cNvSpPr txBox="1">
              <a:spLocks noChangeArrowheads="1"/>
            </p:cNvSpPr>
            <p:nvPr/>
          </p:nvSpPr>
          <p:spPr bwMode="auto">
            <a:xfrm>
              <a:off x="3552" y="1056"/>
              <a:ext cx="2208" cy="442"/>
            </a:xfrm>
            <a:prstGeom prst="rect">
              <a:avLst/>
            </a:prstGeom>
            <a:noFill/>
            <a:ln w="9525">
              <a:noFill/>
              <a:miter lim="800000"/>
              <a:headEnd/>
              <a:tailEnd/>
            </a:ln>
          </p:spPr>
          <p:txBody>
            <a:bodyPr>
              <a:spAutoFit/>
            </a:bodyPr>
            <a:lstStyle/>
            <a:p>
              <a:pPr eaLnBrk="0" hangingPunct="0">
                <a:spcBef>
                  <a:spcPct val="25000"/>
                </a:spcBef>
              </a:pPr>
              <a:r>
                <a:rPr lang="es-AR" sz="2000" u="none">
                  <a:solidFill>
                    <a:schemeClr val="tx2"/>
                  </a:solidFill>
                  <a:latin typeface="Arial Black" pitchFamily="34" charset="0"/>
                </a:rPr>
                <a:t>Pasajeros</a:t>
              </a:r>
            </a:p>
            <a:p>
              <a:pPr eaLnBrk="0" hangingPunct="0"/>
              <a:r>
                <a:rPr lang="es-AR" sz="2000" u="none">
                  <a:solidFill>
                    <a:schemeClr val="tx2"/>
                  </a:solidFill>
                  <a:latin typeface="Arial Narrow" pitchFamily="34" charset="0"/>
                </a:rPr>
                <a:t>Línea Urquiza</a:t>
              </a:r>
              <a:endParaRPr lang="es-ES" sz="2000" u="none">
                <a:solidFill>
                  <a:schemeClr val="tx2"/>
                </a:solidFill>
                <a:latin typeface="Arial Narrow" pitchFamily="34" charset="0"/>
              </a:endParaRPr>
            </a:p>
          </p:txBody>
        </p:sp>
        <p:sp>
          <p:nvSpPr>
            <p:cNvPr id="2055" name="Text Box 17"/>
            <p:cNvSpPr txBox="1">
              <a:spLocks noChangeArrowheads="1"/>
            </p:cNvSpPr>
            <p:nvPr/>
          </p:nvSpPr>
          <p:spPr bwMode="auto">
            <a:xfrm rot="-5400000">
              <a:off x="2535" y="2457"/>
              <a:ext cx="1439" cy="174"/>
            </a:xfrm>
            <a:prstGeom prst="rect">
              <a:avLst/>
            </a:prstGeom>
            <a:noFill/>
            <a:ln w="9525">
              <a:noFill/>
              <a:miter lim="800000"/>
              <a:headEnd/>
              <a:tailEnd/>
            </a:ln>
          </p:spPr>
          <p:txBody>
            <a:bodyPr>
              <a:spAutoFit/>
            </a:bodyPr>
            <a:lstStyle/>
            <a:p>
              <a:pPr algn="ctr" eaLnBrk="0" hangingPunct="0">
                <a:spcBef>
                  <a:spcPct val="50000"/>
                </a:spcBef>
              </a:pPr>
              <a:r>
                <a:rPr lang="es-AR" sz="1200" u="none">
                  <a:solidFill>
                    <a:schemeClr val="tx2"/>
                  </a:solidFill>
                  <a:latin typeface="Arial" charset="0"/>
                </a:rPr>
                <a:t>Millones de pasajeros</a:t>
              </a:r>
              <a:endParaRPr lang="es-ES" sz="1200" u="none">
                <a:solidFill>
                  <a:schemeClr val="tx2"/>
                </a:solidFill>
                <a:latin typeface="Arial" charset="0"/>
              </a:endParaRPr>
            </a:p>
          </p:txBody>
        </p:sp>
        <p:sp>
          <p:nvSpPr>
            <p:cNvPr id="244754" name="Rectangle 18"/>
            <p:cNvSpPr>
              <a:spLocks noChangeArrowheads="1"/>
            </p:cNvSpPr>
            <p:nvPr/>
          </p:nvSpPr>
          <p:spPr bwMode="auto">
            <a:xfrm>
              <a:off x="3552" y="3533"/>
              <a:ext cx="144" cy="144"/>
            </a:xfrm>
            <a:prstGeom prst="rect">
              <a:avLst/>
            </a:prstGeom>
            <a:gradFill rotWithShape="0">
              <a:gsLst>
                <a:gs pos="0">
                  <a:srgbClr val="FFCC00"/>
                </a:gs>
                <a:gs pos="50000">
                  <a:schemeClr val="bg1"/>
                </a:gs>
                <a:gs pos="100000">
                  <a:srgbClr val="FFCC00"/>
                </a:gs>
              </a:gsLst>
              <a:lin ang="0" scaled="1"/>
            </a:gradFill>
            <a:ln w="9525">
              <a:solidFill>
                <a:srgbClr val="FFCC00"/>
              </a:solidFill>
              <a:miter lim="800000"/>
              <a:headEnd/>
              <a:tailEnd/>
            </a:ln>
            <a:effectLst/>
          </p:spPr>
          <p:txBody>
            <a:bodyPr wrap="none" anchor="ctr"/>
            <a:lstStyle/>
            <a:p>
              <a:pPr algn="r" eaLnBrk="0" hangingPunct="0">
                <a:defRPr/>
              </a:pPr>
              <a:endParaRPr lang="es-ES"/>
            </a:p>
          </p:txBody>
        </p:sp>
        <p:sp>
          <p:nvSpPr>
            <p:cNvPr id="244755" name="Rectangle 19"/>
            <p:cNvSpPr>
              <a:spLocks noChangeArrowheads="1"/>
            </p:cNvSpPr>
            <p:nvPr/>
          </p:nvSpPr>
          <p:spPr bwMode="auto">
            <a:xfrm>
              <a:off x="4752" y="3552"/>
              <a:ext cx="144" cy="144"/>
            </a:xfrm>
            <a:prstGeom prst="rect">
              <a:avLst/>
            </a:prstGeom>
            <a:gradFill rotWithShape="0">
              <a:gsLst>
                <a:gs pos="0">
                  <a:srgbClr val="808080"/>
                </a:gs>
                <a:gs pos="50000">
                  <a:schemeClr val="bg1"/>
                </a:gs>
                <a:gs pos="100000">
                  <a:srgbClr val="808080"/>
                </a:gs>
              </a:gsLst>
              <a:lin ang="0" scaled="1"/>
            </a:gradFill>
            <a:ln w="9525">
              <a:solidFill>
                <a:schemeClr val="bg2"/>
              </a:solidFill>
              <a:miter lim="800000"/>
              <a:headEnd/>
              <a:tailEnd/>
            </a:ln>
            <a:effectLst/>
          </p:spPr>
          <p:txBody>
            <a:bodyPr wrap="none" anchor="ctr"/>
            <a:lstStyle/>
            <a:p>
              <a:pPr algn="r" eaLnBrk="0" hangingPunct="0">
                <a:defRPr/>
              </a:pPr>
              <a:endParaRPr lang="es-ES"/>
            </a:p>
          </p:txBody>
        </p:sp>
        <p:sp>
          <p:nvSpPr>
            <p:cNvPr id="2058" name="Text Box 20"/>
            <p:cNvSpPr txBox="1">
              <a:spLocks noChangeArrowheads="1"/>
            </p:cNvSpPr>
            <p:nvPr/>
          </p:nvSpPr>
          <p:spPr bwMode="auto">
            <a:xfrm>
              <a:off x="3744" y="3571"/>
              <a:ext cx="1824" cy="164"/>
            </a:xfrm>
            <a:prstGeom prst="rect">
              <a:avLst/>
            </a:prstGeom>
            <a:noFill/>
            <a:ln w="9525">
              <a:noFill/>
              <a:miter lim="800000"/>
              <a:headEnd/>
              <a:tailEnd/>
            </a:ln>
          </p:spPr>
          <p:txBody>
            <a:bodyPr>
              <a:spAutoFit/>
            </a:bodyPr>
            <a:lstStyle/>
            <a:p>
              <a:pPr eaLnBrk="0" hangingPunct="0">
                <a:spcBef>
                  <a:spcPct val="50000"/>
                </a:spcBef>
              </a:pPr>
              <a:r>
                <a:rPr lang="es-AR" sz="1100" u="none">
                  <a:solidFill>
                    <a:schemeClr val="tx2"/>
                  </a:solidFill>
                  <a:latin typeface="Arial" charset="0"/>
                </a:rPr>
                <a:t>Gestión Estatal</a:t>
              </a:r>
              <a:endParaRPr lang="es-ES" sz="1100" u="none">
                <a:solidFill>
                  <a:schemeClr val="tx2"/>
                </a:solidFill>
                <a:latin typeface="Arial" charset="0"/>
              </a:endParaRPr>
            </a:p>
          </p:txBody>
        </p:sp>
        <p:sp>
          <p:nvSpPr>
            <p:cNvPr id="2059" name="Text Box 21"/>
            <p:cNvSpPr txBox="1">
              <a:spLocks noChangeArrowheads="1"/>
            </p:cNvSpPr>
            <p:nvPr/>
          </p:nvSpPr>
          <p:spPr bwMode="auto">
            <a:xfrm>
              <a:off x="4896" y="3571"/>
              <a:ext cx="991" cy="164"/>
            </a:xfrm>
            <a:prstGeom prst="rect">
              <a:avLst/>
            </a:prstGeom>
            <a:noFill/>
            <a:ln w="9525">
              <a:noFill/>
              <a:miter lim="800000"/>
              <a:headEnd/>
              <a:tailEnd/>
            </a:ln>
          </p:spPr>
          <p:txBody>
            <a:bodyPr>
              <a:spAutoFit/>
            </a:bodyPr>
            <a:lstStyle/>
            <a:p>
              <a:pPr eaLnBrk="0" hangingPunct="0">
                <a:spcBef>
                  <a:spcPct val="50000"/>
                </a:spcBef>
              </a:pPr>
              <a:r>
                <a:rPr lang="es-AR" sz="1100" u="none">
                  <a:solidFill>
                    <a:schemeClr val="tx2"/>
                  </a:solidFill>
                  <a:latin typeface="Arial" charset="0"/>
                </a:rPr>
                <a:t>Gestión Privada</a:t>
              </a:r>
              <a:endParaRPr lang="es-ES" sz="1100" u="none">
                <a:solidFill>
                  <a:schemeClr val="tx2"/>
                </a:solidFill>
                <a:latin typeface="Arial" charset="0"/>
              </a:endParaRPr>
            </a:p>
          </p:txBody>
        </p:sp>
      </p:grpSp>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La visión del Cliente </a:t>
            </a:r>
            <a:endParaRPr lang="es-ES" sz="2200" dirty="0" smtClean="0">
              <a:latin typeface="Arial" charset="0"/>
              <a:cs typeface="Arial" charset="0"/>
            </a:endParaRPr>
          </a:p>
        </p:txBody>
      </p:sp>
      <p:sp>
        <p:nvSpPr>
          <p:cNvPr id="49154" name="2 Marcador de contenido"/>
          <p:cNvSpPr>
            <a:spLocks noGrp="1"/>
          </p:cNvSpPr>
          <p:nvPr>
            <p:ph idx="1"/>
          </p:nvPr>
        </p:nvSpPr>
        <p:spPr bwMode="auto">
          <a:xfrm>
            <a:off x="495300" y="1124744"/>
            <a:ext cx="5969868" cy="2304256"/>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s-AR" sz="1900" b="0" dirty="0" smtClean="0">
                <a:latin typeface="Arial" charset="0"/>
                <a:cs typeface="Arial" charset="0"/>
              </a:rPr>
              <a:t>Comenzaré señalando que entendemos como cliente a los usuarios</a:t>
            </a:r>
          </a:p>
          <a:p>
            <a:pPr>
              <a:buFont typeface="Arial" charset="0"/>
              <a:buChar char="•"/>
            </a:pPr>
            <a:r>
              <a:rPr lang="es-AR" sz="1900" b="0" dirty="0" smtClean="0">
                <a:latin typeface="Arial" charset="0"/>
                <a:cs typeface="Arial" charset="0"/>
              </a:rPr>
              <a:t>Puede pensarse que la forma de conocer la visión del cliente es a través de encuestas, </a:t>
            </a:r>
            <a:r>
              <a:rPr lang="es-AR" sz="1900" b="0" dirty="0" err="1" smtClean="0">
                <a:latin typeface="Arial" charset="0"/>
                <a:cs typeface="Arial" charset="0"/>
              </a:rPr>
              <a:t>focus</a:t>
            </a:r>
            <a:r>
              <a:rPr lang="es-AR" sz="1900" b="0" dirty="0" smtClean="0">
                <a:latin typeface="Arial" charset="0"/>
                <a:cs typeface="Arial" charset="0"/>
              </a:rPr>
              <a:t> </a:t>
            </a:r>
            <a:r>
              <a:rPr lang="es-AR" sz="1900" b="0" dirty="0" err="1" smtClean="0">
                <a:latin typeface="Arial" charset="0"/>
                <a:cs typeface="Arial" charset="0"/>
              </a:rPr>
              <a:t>group</a:t>
            </a:r>
            <a:r>
              <a:rPr lang="es-AR" sz="1900" b="0" dirty="0" smtClean="0">
                <a:latin typeface="Arial" charset="0"/>
                <a:cs typeface="Arial" charset="0"/>
              </a:rPr>
              <a:t>, evaluación de las quejas ….</a:t>
            </a:r>
          </a:p>
          <a:p>
            <a:pPr>
              <a:buFont typeface="Arial" charset="0"/>
              <a:buChar char="•"/>
            </a:pPr>
            <a:r>
              <a:rPr lang="es-AR" sz="1900" b="0" dirty="0" smtClean="0">
                <a:latin typeface="Arial" charset="0"/>
                <a:cs typeface="Arial" charset="0"/>
              </a:rPr>
              <a:t>Esto es cierto, pero no es todo….</a:t>
            </a:r>
          </a:p>
          <a:p>
            <a:pPr>
              <a:buFont typeface="Arial" charset="0"/>
              <a:buChar char="•"/>
            </a:pPr>
            <a:endParaRPr lang="es-AR" sz="1900" b="0" dirty="0" smtClean="0">
              <a:latin typeface="Arial" charset="0"/>
              <a:cs typeface="Arial" charset="0"/>
            </a:endParaRPr>
          </a:p>
          <a:p>
            <a:pPr>
              <a:buFont typeface="Arial" charset="0"/>
              <a:buChar char="•"/>
            </a:pPr>
            <a:endParaRPr lang="es-ES" sz="1900" b="0" dirty="0" smtClean="0">
              <a:latin typeface="Arial" charset="0"/>
              <a:cs typeface="Arial" charset="0"/>
            </a:endParaRPr>
          </a:p>
        </p:txBody>
      </p:sp>
      <p:pic>
        <p:nvPicPr>
          <p:cNvPr id="5" name="4 Imagen" descr="ACC_022.jpg"/>
          <p:cNvPicPr>
            <a:picLocks noChangeAspect="1"/>
          </p:cNvPicPr>
          <p:nvPr/>
        </p:nvPicPr>
        <p:blipFill>
          <a:blip r:embed="rId2" cstate="print"/>
          <a:stretch>
            <a:fillRect/>
          </a:stretch>
        </p:blipFill>
        <p:spPr>
          <a:xfrm>
            <a:off x="6338348" y="1052736"/>
            <a:ext cx="3439188" cy="2304256"/>
          </a:xfrm>
          <a:prstGeom prst="rect">
            <a:avLst/>
          </a:prstGeom>
          <a:ln>
            <a:noFill/>
          </a:ln>
          <a:effectLst>
            <a:softEdge rad="112500"/>
          </a:effectLst>
        </p:spPr>
      </p:pic>
      <p:sp>
        <p:nvSpPr>
          <p:cNvPr id="6" name="2 Marcador de contenido"/>
          <p:cNvSpPr txBox="1">
            <a:spLocks/>
          </p:cNvSpPr>
          <p:nvPr/>
        </p:nvSpPr>
        <p:spPr bwMode="auto">
          <a:xfrm>
            <a:off x="495300" y="3284984"/>
            <a:ext cx="9210228" cy="335699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40000"/>
              </a:spcBef>
              <a:buClr>
                <a:srgbClr val="FF9933"/>
              </a:buClr>
              <a:buSzPct val="120000"/>
              <a:buFont typeface="Arial" charset="0"/>
              <a:buChar char="•"/>
            </a:pPr>
            <a:r>
              <a:rPr lang="es-AR" sz="1900" u="none" kern="0" dirty="0" smtClean="0">
                <a:latin typeface="Arial" charset="0"/>
                <a:cs typeface="Arial" charset="0"/>
              </a:rPr>
              <a:t>En ciudades donde el Subte o Metro compiten con otros modos (básicamente buses), la elección del cliente por un modo u otro es una buena señal de su visión del servicio y de la relación calidad / precio que cada servicio le ofrece</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En el Área Metropolitana de Buenos Aires (AMBA) el Subte y los buses compiten todo a lo largo del sistema subterráneo con una tarifa similar. Es muy difícil que pueda encontrarse un trayecto en subte que no pueda realizarse también en bus</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r>
              <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rPr>
              <a:t>Por esto, resulta muy interesante analizar qué pasó con la distribución modal en el Área Metropolitana de Buenos Aires desde el año 1970 a la fecha …..</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endParaRPr kumimoji="0" lang="es-AR" sz="1900" i="0" u="none" strike="noStrike" kern="0" cap="none" spc="0" normalizeH="0" baseline="0" noProof="0" dirty="0" smtClean="0">
              <a:ln>
                <a:noFill/>
              </a:ln>
              <a:solidFill>
                <a:schemeClr val="tx1"/>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endParaRPr kumimoji="0" lang="es-ES" sz="190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4" name="Group 29"/>
          <p:cNvGrpSpPr>
            <a:grpSpLocks/>
          </p:cNvGrpSpPr>
          <p:nvPr/>
        </p:nvGrpSpPr>
        <p:grpSpPr bwMode="auto">
          <a:xfrm>
            <a:off x="704528" y="1052513"/>
            <a:ext cx="3965575" cy="2960687"/>
            <a:chOff x="298" y="886"/>
            <a:chExt cx="2744" cy="1860"/>
          </a:xfrm>
        </p:grpSpPr>
        <p:graphicFrame>
          <p:nvGraphicFramePr>
            <p:cNvPr id="89092" name="Object 21"/>
            <p:cNvGraphicFramePr>
              <a:graphicFrameLocks noChangeAspect="1"/>
            </p:cNvGraphicFramePr>
            <p:nvPr/>
          </p:nvGraphicFramePr>
          <p:xfrm>
            <a:off x="298" y="1150"/>
            <a:ext cx="2744" cy="1596"/>
          </p:xfrm>
          <a:graphic>
            <a:graphicData uri="http://schemas.openxmlformats.org/presentationml/2006/ole">
              <p:oleObj spid="_x0000_s89092" name="Gráfico" r:id="rId3" imgW="4362602" imgH="2809951" progId="MSGraph.Chart.8">
                <p:embed followColorScheme="full"/>
              </p:oleObj>
            </a:graphicData>
          </a:graphic>
        </p:graphicFrame>
        <p:sp>
          <p:nvSpPr>
            <p:cNvPr id="89102" name="Text Box 16"/>
            <p:cNvSpPr txBox="1">
              <a:spLocks noChangeArrowheads="1"/>
            </p:cNvSpPr>
            <p:nvPr/>
          </p:nvSpPr>
          <p:spPr bwMode="auto">
            <a:xfrm>
              <a:off x="550" y="886"/>
              <a:ext cx="2235" cy="370"/>
            </a:xfrm>
            <a:prstGeom prst="rect">
              <a:avLst/>
            </a:prstGeom>
            <a:noFill/>
            <a:ln w="9525">
              <a:noFill/>
              <a:miter lim="800000"/>
              <a:headEnd/>
              <a:tailEnd/>
            </a:ln>
          </p:spPr>
          <p:txBody>
            <a:bodyPr>
              <a:spAutoFit/>
            </a:bodyPr>
            <a:lstStyle/>
            <a:p>
              <a:pPr algn="ctr" eaLnBrk="0" hangingPunct="0">
                <a:spcBef>
                  <a:spcPct val="25000"/>
                </a:spcBef>
              </a:pPr>
              <a:r>
                <a:rPr lang="es-AR" sz="1600" u="none">
                  <a:solidFill>
                    <a:schemeClr val="tx2"/>
                  </a:solidFill>
                  <a:latin typeface="Arial Black" pitchFamily="34" charset="0"/>
                </a:rPr>
                <a:t>Año 1970</a:t>
              </a:r>
            </a:p>
            <a:p>
              <a:pPr algn="ctr" eaLnBrk="0" hangingPunct="0">
                <a:spcBef>
                  <a:spcPct val="25000"/>
                </a:spcBef>
              </a:pPr>
              <a:r>
                <a:rPr lang="es-AR" sz="1300" u="none">
                  <a:solidFill>
                    <a:schemeClr val="tx2"/>
                  </a:solidFill>
                  <a:latin typeface="Arial Black" pitchFamily="34" charset="0"/>
                </a:rPr>
                <a:t>Total Pasajeros: 3.082,0 M</a:t>
              </a:r>
            </a:p>
          </p:txBody>
        </p:sp>
      </p:grpSp>
      <p:grpSp>
        <p:nvGrpSpPr>
          <p:cNvPr id="89095" name="Group 30"/>
          <p:cNvGrpSpPr>
            <a:grpSpLocks/>
          </p:cNvGrpSpPr>
          <p:nvPr/>
        </p:nvGrpSpPr>
        <p:grpSpPr bwMode="auto">
          <a:xfrm>
            <a:off x="799778" y="3914775"/>
            <a:ext cx="4024312" cy="2959100"/>
            <a:chOff x="3288" y="696"/>
            <a:chExt cx="2618" cy="1954"/>
          </a:xfrm>
        </p:grpSpPr>
        <p:graphicFrame>
          <p:nvGraphicFramePr>
            <p:cNvPr id="89091" name="Object 24"/>
            <p:cNvGraphicFramePr>
              <a:graphicFrameLocks noChangeAspect="1"/>
            </p:cNvGraphicFramePr>
            <p:nvPr/>
          </p:nvGraphicFramePr>
          <p:xfrm>
            <a:off x="3288" y="910"/>
            <a:ext cx="2618" cy="1740"/>
          </p:xfrm>
          <a:graphic>
            <a:graphicData uri="http://schemas.openxmlformats.org/presentationml/2006/ole">
              <p:oleObj spid="_x0000_s89091" name="Gráfico" r:id="rId4" imgW="4191000" imgH="2743200" progId="MSGraph.Chart.8">
                <p:embed followColorScheme="full"/>
              </p:oleObj>
            </a:graphicData>
          </a:graphic>
        </p:graphicFrame>
        <p:sp>
          <p:nvSpPr>
            <p:cNvPr id="89101" name="Text Box 16"/>
            <p:cNvSpPr txBox="1">
              <a:spLocks noChangeArrowheads="1"/>
            </p:cNvSpPr>
            <p:nvPr/>
          </p:nvSpPr>
          <p:spPr bwMode="auto">
            <a:xfrm>
              <a:off x="3403" y="696"/>
              <a:ext cx="2235" cy="389"/>
            </a:xfrm>
            <a:prstGeom prst="rect">
              <a:avLst/>
            </a:prstGeom>
            <a:noFill/>
            <a:ln w="9525">
              <a:noFill/>
              <a:miter lim="800000"/>
              <a:headEnd/>
              <a:tailEnd/>
            </a:ln>
          </p:spPr>
          <p:txBody>
            <a:bodyPr>
              <a:spAutoFit/>
            </a:bodyPr>
            <a:lstStyle/>
            <a:p>
              <a:pPr algn="ctr" eaLnBrk="0" hangingPunct="0">
                <a:spcBef>
                  <a:spcPct val="25000"/>
                </a:spcBef>
              </a:pPr>
              <a:r>
                <a:rPr lang="es-AR" sz="1600" u="none">
                  <a:solidFill>
                    <a:schemeClr val="tx2"/>
                  </a:solidFill>
                  <a:latin typeface="Arial Black" pitchFamily="34" charset="0"/>
                </a:rPr>
                <a:t>Año 1998</a:t>
              </a:r>
            </a:p>
            <a:p>
              <a:pPr algn="ctr" eaLnBrk="0" hangingPunct="0">
                <a:spcBef>
                  <a:spcPct val="25000"/>
                </a:spcBef>
              </a:pPr>
              <a:r>
                <a:rPr lang="es-AR" sz="1300" u="none">
                  <a:solidFill>
                    <a:schemeClr val="tx2"/>
                  </a:solidFill>
                  <a:latin typeface="Arial Black" pitchFamily="34" charset="0"/>
                </a:rPr>
                <a:t>Total Pasajeros: 2.203,4 M</a:t>
              </a:r>
            </a:p>
          </p:txBody>
        </p:sp>
      </p:grpSp>
      <p:grpSp>
        <p:nvGrpSpPr>
          <p:cNvPr id="89096" name="Group 31"/>
          <p:cNvGrpSpPr>
            <a:grpSpLocks/>
          </p:cNvGrpSpPr>
          <p:nvPr/>
        </p:nvGrpSpPr>
        <p:grpSpPr bwMode="auto">
          <a:xfrm>
            <a:off x="5347965" y="3857625"/>
            <a:ext cx="3941763" cy="2955925"/>
            <a:chOff x="1666" y="2568"/>
            <a:chExt cx="2698" cy="1966"/>
          </a:xfrm>
        </p:grpSpPr>
        <p:graphicFrame>
          <p:nvGraphicFramePr>
            <p:cNvPr id="89090" name="Object 27"/>
            <p:cNvGraphicFramePr>
              <a:graphicFrameLocks noChangeAspect="1"/>
            </p:cNvGraphicFramePr>
            <p:nvPr/>
          </p:nvGraphicFramePr>
          <p:xfrm>
            <a:off x="1666" y="2812"/>
            <a:ext cx="2698" cy="1722"/>
          </p:xfrm>
          <a:graphic>
            <a:graphicData uri="http://schemas.openxmlformats.org/presentationml/2006/ole">
              <p:oleObj spid="_x0000_s89090" name="Gráfico" r:id="rId5" imgW="4333951" imgH="2848051" progId="MSGraph.Chart.8">
                <p:embed followColorScheme="full"/>
              </p:oleObj>
            </a:graphicData>
          </a:graphic>
        </p:graphicFrame>
        <p:sp>
          <p:nvSpPr>
            <p:cNvPr id="89100" name="Text Box 16"/>
            <p:cNvSpPr txBox="1">
              <a:spLocks noChangeArrowheads="1"/>
            </p:cNvSpPr>
            <p:nvPr/>
          </p:nvSpPr>
          <p:spPr bwMode="auto">
            <a:xfrm>
              <a:off x="1895" y="2568"/>
              <a:ext cx="2235" cy="391"/>
            </a:xfrm>
            <a:prstGeom prst="rect">
              <a:avLst/>
            </a:prstGeom>
            <a:noFill/>
            <a:ln w="9525">
              <a:noFill/>
              <a:miter lim="800000"/>
              <a:headEnd/>
              <a:tailEnd/>
            </a:ln>
          </p:spPr>
          <p:txBody>
            <a:bodyPr>
              <a:spAutoFit/>
            </a:bodyPr>
            <a:lstStyle/>
            <a:p>
              <a:pPr algn="ctr" eaLnBrk="0" hangingPunct="0">
                <a:spcBef>
                  <a:spcPct val="25000"/>
                </a:spcBef>
              </a:pPr>
              <a:r>
                <a:rPr lang="es-AR" sz="1600" u="none">
                  <a:solidFill>
                    <a:schemeClr val="tx2"/>
                  </a:solidFill>
                  <a:latin typeface="Arial Black" pitchFamily="34" charset="0"/>
                </a:rPr>
                <a:t>Año 2009</a:t>
              </a:r>
            </a:p>
            <a:p>
              <a:pPr algn="ctr" eaLnBrk="0" hangingPunct="0">
                <a:spcBef>
                  <a:spcPct val="25000"/>
                </a:spcBef>
              </a:pPr>
              <a:r>
                <a:rPr lang="es-AR" sz="1300" u="none">
                  <a:solidFill>
                    <a:schemeClr val="tx2"/>
                  </a:solidFill>
                  <a:latin typeface="Arial Black" pitchFamily="34" charset="0"/>
                </a:rPr>
                <a:t>Total Pasajeros: 2.335,1 M</a:t>
              </a:r>
            </a:p>
          </p:txBody>
        </p:sp>
      </p:grpSp>
      <p:sp>
        <p:nvSpPr>
          <p:cNvPr id="89097" name="20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1900" dirty="0" smtClean="0">
                <a:latin typeface="Arial" charset="0"/>
                <a:cs typeface="Arial" charset="0"/>
              </a:rPr>
              <a:t>División Modal Transporte Público Jurisdicción Nacional AMBA</a:t>
            </a:r>
            <a:endParaRPr lang="es-ES" sz="1900" dirty="0" smtClean="0">
              <a:latin typeface="Arial" charset="0"/>
              <a:cs typeface="Arial" charset="0"/>
            </a:endParaRPr>
          </a:p>
        </p:txBody>
      </p:sp>
      <p:grpSp>
        <p:nvGrpSpPr>
          <p:cNvPr id="89098" name="Group 29"/>
          <p:cNvGrpSpPr>
            <a:grpSpLocks/>
          </p:cNvGrpSpPr>
          <p:nvPr/>
        </p:nvGrpSpPr>
        <p:grpSpPr bwMode="auto">
          <a:xfrm>
            <a:off x="5224140" y="1039813"/>
            <a:ext cx="3989388" cy="2965450"/>
            <a:chOff x="274" y="886"/>
            <a:chExt cx="2760" cy="1863"/>
          </a:xfrm>
        </p:grpSpPr>
        <p:graphicFrame>
          <p:nvGraphicFramePr>
            <p:cNvPr id="89093" name="Object 5"/>
            <p:cNvGraphicFramePr>
              <a:graphicFrameLocks noChangeAspect="1"/>
            </p:cNvGraphicFramePr>
            <p:nvPr/>
          </p:nvGraphicFramePr>
          <p:xfrm>
            <a:off x="274" y="1167"/>
            <a:ext cx="2760" cy="1582"/>
          </p:xfrm>
          <a:graphic>
            <a:graphicData uri="http://schemas.openxmlformats.org/presentationml/2006/ole">
              <p:oleObj spid="_x0000_s89093" name="Gráfico" r:id="rId6" imgW="4362602" imgH="2771851" progId="MSGraph.Chart.8">
                <p:embed followColorScheme="full"/>
              </p:oleObj>
            </a:graphicData>
          </a:graphic>
        </p:graphicFrame>
        <p:sp>
          <p:nvSpPr>
            <p:cNvPr id="89099" name="Text Box 16"/>
            <p:cNvSpPr txBox="1">
              <a:spLocks noChangeArrowheads="1"/>
            </p:cNvSpPr>
            <p:nvPr/>
          </p:nvSpPr>
          <p:spPr bwMode="auto">
            <a:xfrm>
              <a:off x="550" y="886"/>
              <a:ext cx="2235" cy="370"/>
            </a:xfrm>
            <a:prstGeom prst="rect">
              <a:avLst/>
            </a:prstGeom>
            <a:noFill/>
            <a:ln w="9525">
              <a:noFill/>
              <a:miter lim="800000"/>
              <a:headEnd/>
              <a:tailEnd/>
            </a:ln>
          </p:spPr>
          <p:txBody>
            <a:bodyPr>
              <a:spAutoFit/>
            </a:bodyPr>
            <a:lstStyle/>
            <a:p>
              <a:pPr algn="ctr" eaLnBrk="0" hangingPunct="0">
                <a:spcBef>
                  <a:spcPct val="25000"/>
                </a:spcBef>
              </a:pPr>
              <a:r>
                <a:rPr lang="es-AR" sz="1600" u="none">
                  <a:solidFill>
                    <a:schemeClr val="tx2"/>
                  </a:solidFill>
                  <a:latin typeface="Arial Black" pitchFamily="34" charset="0"/>
                </a:rPr>
                <a:t>Año 1993</a:t>
              </a:r>
            </a:p>
            <a:p>
              <a:pPr algn="ctr" eaLnBrk="0" hangingPunct="0">
                <a:spcBef>
                  <a:spcPct val="25000"/>
                </a:spcBef>
              </a:pPr>
              <a:r>
                <a:rPr lang="es-AR" sz="1300" u="none">
                  <a:solidFill>
                    <a:schemeClr val="tx2"/>
                  </a:solidFill>
                  <a:latin typeface="Arial Black" pitchFamily="34" charset="0"/>
                </a:rPr>
                <a:t>Total Pasajeros: 2.387,5 M </a:t>
              </a:r>
            </a:p>
          </p:txBody>
        </p:sp>
      </p:grpSp>
    </p:spTree>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1| La Elección Modal de los Usuarios</a:t>
            </a:r>
            <a:endParaRPr lang="es-ES" sz="2200" dirty="0" smtClean="0">
              <a:latin typeface="Arial" charset="0"/>
              <a:cs typeface="Arial" charset="0"/>
            </a:endParaRPr>
          </a:p>
        </p:txBody>
      </p:sp>
      <p:sp>
        <p:nvSpPr>
          <p:cNvPr id="90114" name="2 Marcador de contenido"/>
          <p:cNvSpPr>
            <a:spLocks noGrp="1"/>
          </p:cNvSpPr>
          <p:nvPr>
            <p:ph idx="1"/>
          </p:nvPr>
        </p:nvSpPr>
        <p:spPr bwMode="auto">
          <a:xfrm>
            <a:off x="273050" y="981075"/>
            <a:ext cx="9288462" cy="3384029"/>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s-AR" sz="2000" dirty="0" smtClean="0">
                <a:latin typeface="Arial" charset="0"/>
                <a:cs typeface="Arial" charset="0"/>
              </a:rPr>
              <a:t>Analizando la evolución de la división modal pueden extraerse interesantes conclusiones:</a:t>
            </a:r>
          </a:p>
          <a:p>
            <a:pPr lvl="1">
              <a:spcBef>
                <a:spcPts val="1200"/>
              </a:spcBef>
            </a:pPr>
            <a:r>
              <a:rPr lang="es-AR" sz="1800" dirty="0" smtClean="0">
                <a:latin typeface="Arial" charset="0"/>
                <a:cs typeface="Arial" charset="0"/>
              </a:rPr>
              <a:t>Desde el año 1970 hasta el año 1993 el sistema subterráneo perdió 130 millones de pasajeros, los ferrocarriles suburbanos perdieron 201 millones y los colectivos perdieron 363 millones. El total del sistema perdió 694 millones de pasajeros</a:t>
            </a:r>
          </a:p>
          <a:p>
            <a:pPr lvl="1">
              <a:spcBef>
                <a:spcPts val="1200"/>
              </a:spcBef>
            </a:pPr>
            <a:r>
              <a:rPr lang="es-AR" sz="1800" dirty="0" smtClean="0">
                <a:latin typeface="Arial" charset="0"/>
                <a:cs typeface="Arial" charset="0"/>
              </a:rPr>
              <a:t>Entre los años 1993 (último año de gestión estatal del subterráneo y los ferrocarriles) y el año 2009 el sistema subterráneo incrementó su demanda en 144 millones de pasajeros anuales, los ferrocarriles suburbanos incrementaron en 219 millones y los colectivos perdieron 415 millones. El total del sistema perdió sólo 52 millones de pasajeros</a:t>
            </a:r>
          </a:p>
          <a:p>
            <a:pPr lvl="1">
              <a:buFont typeface="Wingdings" pitchFamily="2" charset="2"/>
              <a:buNone/>
            </a:pPr>
            <a:r>
              <a:rPr lang="es-AR" sz="1800" dirty="0" smtClean="0">
                <a:latin typeface="Arial" charset="0"/>
                <a:cs typeface="Arial" charset="0"/>
              </a:rPr>
              <a:t> </a:t>
            </a:r>
          </a:p>
          <a:p>
            <a:pPr lvl="1"/>
            <a:endParaRPr lang="es-AR" dirty="0" smtClean="0">
              <a:latin typeface="Arial" charset="0"/>
              <a:cs typeface="Arial" charset="0"/>
            </a:endParaRPr>
          </a:p>
          <a:p>
            <a:pPr lvl="1"/>
            <a:endParaRPr lang="es-ES" dirty="0" smtClean="0">
              <a:latin typeface="Arial" charset="0"/>
              <a:cs typeface="Arial" charset="0"/>
            </a:endParaRPr>
          </a:p>
        </p:txBody>
      </p:sp>
      <p:sp>
        <p:nvSpPr>
          <p:cNvPr id="5" name="2 Marcador de contenido"/>
          <p:cNvSpPr txBox="1">
            <a:spLocks/>
          </p:cNvSpPr>
          <p:nvPr/>
        </p:nvSpPr>
        <p:spPr>
          <a:xfrm>
            <a:off x="273050" y="4221088"/>
            <a:ext cx="6264275" cy="2160240"/>
          </a:xfrm>
          <a:prstGeom prst="rect">
            <a:avLst/>
          </a:prstGeom>
        </p:spPr>
        <p:txBody>
          <a:bodyPr/>
          <a:lstStyle/>
          <a:p>
            <a:pPr marL="742950" lvl="1" indent="-285750" eaLnBrk="0" hangingPunct="0">
              <a:spcBef>
                <a:spcPct val="40000"/>
              </a:spcBef>
              <a:buClr>
                <a:srgbClr val="FF9933"/>
              </a:buClr>
              <a:buFont typeface="Wingdings" pitchFamily="2" charset="2"/>
              <a:buChar char="§"/>
              <a:defRPr/>
            </a:pPr>
            <a:r>
              <a:rPr lang="es-AR" sz="1800" u="none" kern="0" dirty="0">
                <a:latin typeface="Arial" pitchFamily="34" charset="0"/>
                <a:cs typeface="Arial" pitchFamily="34" charset="0"/>
              </a:rPr>
              <a:t>Realizando la comparación punta a punta, desde 1970 a la actualidad, el sistema subterráneo incrementó su demanda en 13 millones de pasajeros anuales, los ferrocarriles suburbanos incrementaron en 18 millones y los colectivos perdieron 778 millones. El total del sistema perdió 747 millones de pasajeros</a:t>
            </a:r>
          </a:p>
          <a:p>
            <a:pPr marL="742950" lvl="1" indent="-285750" eaLnBrk="0" hangingPunct="0">
              <a:spcBef>
                <a:spcPct val="40000"/>
              </a:spcBef>
              <a:buClr>
                <a:srgbClr val="FF9933"/>
              </a:buClr>
              <a:buFont typeface="Wingdings" pitchFamily="2" charset="2"/>
              <a:buNone/>
              <a:defRPr/>
            </a:pPr>
            <a:r>
              <a:rPr lang="es-AR" sz="1800" u="none" kern="0" dirty="0">
                <a:latin typeface="Arial" pitchFamily="34" charset="0"/>
                <a:cs typeface="Arial" pitchFamily="34" charset="0"/>
              </a:rPr>
              <a:t> </a:t>
            </a:r>
          </a:p>
          <a:p>
            <a:pPr marL="742950" lvl="1" indent="-285750" eaLnBrk="0" hangingPunct="0">
              <a:spcBef>
                <a:spcPct val="40000"/>
              </a:spcBef>
              <a:buClr>
                <a:srgbClr val="FF9933"/>
              </a:buClr>
              <a:buFont typeface="Wingdings" pitchFamily="2" charset="2"/>
              <a:buChar char="§"/>
              <a:defRPr/>
            </a:pPr>
            <a:endParaRPr lang="es-AR" sz="1800" u="none" kern="0" dirty="0">
              <a:latin typeface="Arial" pitchFamily="34" charset="0"/>
              <a:cs typeface="Arial" pitchFamily="34" charset="0"/>
            </a:endParaRPr>
          </a:p>
          <a:p>
            <a:pPr marL="742950" lvl="1" indent="-285750" eaLnBrk="0" hangingPunct="0">
              <a:spcBef>
                <a:spcPct val="40000"/>
              </a:spcBef>
              <a:buClr>
                <a:srgbClr val="FF9933"/>
              </a:buClr>
              <a:buFont typeface="Wingdings" pitchFamily="2" charset="2"/>
              <a:buChar char="§"/>
              <a:defRPr/>
            </a:pPr>
            <a:endParaRPr lang="es-ES" sz="1800" u="none" kern="0" dirty="0">
              <a:latin typeface="Arial" pitchFamily="34" charset="0"/>
              <a:cs typeface="Arial" pitchFamily="34" charset="0"/>
            </a:endParaRPr>
          </a:p>
        </p:txBody>
      </p:sp>
      <p:pic>
        <p:nvPicPr>
          <p:cNvPr id="90116" name="Picture 6" descr="0200683B"/>
          <p:cNvPicPr>
            <a:picLocks noChangeAspect="1" noChangeArrowheads="1"/>
          </p:cNvPicPr>
          <p:nvPr/>
        </p:nvPicPr>
        <p:blipFill>
          <a:blip r:embed="rId2" cstate="print"/>
          <a:srcRect/>
          <a:stretch>
            <a:fillRect/>
          </a:stretch>
        </p:blipFill>
        <p:spPr bwMode="auto">
          <a:xfrm>
            <a:off x="6278262" y="4149080"/>
            <a:ext cx="3330728" cy="2160240"/>
          </a:xfrm>
          <a:prstGeom prst="rect">
            <a:avLst/>
          </a:prstGeom>
          <a:ln>
            <a:noFill/>
          </a:ln>
          <a:effectLst>
            <a:softEdge rad="112500"/>
          </a:effectLst>
        </p:spPr>
      </p:pic>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Título"/>
          <p:cNvSpPr>
            <a:spLocks noGrp="1"/>
          </p:cNvSpPr>
          <p:nvPr>
            <p:ph type="title"/>
          </p:nvPr>
        </p:nvSpPr>
        <p:spPr bwMode="auto">
          <a:xfrm>
            <a:off x="452438" y="274638"/>
            <a:ext cx="8915400" cy="511175"/>
          </a:xfrm>
          <a:noFill/>
          <a:ln>
            <a:miter lim="800000"/>
            <a:headEnd/>
            <a:tailEnd/>
          </a:ln>
        </p:spPr>
        <p:txBody>
          <a:bodyPr vert="horz" wrap="square" lIns="91440" tIns="45720" rIns="91440" bIns="45720" numCol="1" anchor="t" anchorCtr="0" compatLnSpc="1">
            <a:prstTxWarp prst="textNoShape">
              <a:avLst/>
            </a:prstTxWarp>
          </a:bodyPr>
          <a:lstStyle/>
          <a:p>
            <a:r>
              <a:rPr lang="es-AR" sz="2200" dirty="0" smtClean="0">
                <a:latin typeface="Arial" charset="0"/>
                <a:cs typeface="Arial" charset="0"/>
              </a:rPr>
              <a:t>2| La Elección Modal de los Usuarios</a:t>
            </a:r>
            <a:endParaRPr lang="es-ES" sz="2200" dirty="0" smtClean="0">
              <a:latin typeface="Arial" charset="0"/>
              <a:cs typeface="Arial" charset="0"/>
            </a:endParaRPr>
          </a:p>
        </p:txBody>
      </p:sp>
      <p:sp>
        <p:nvSpPr>
          <p:cNvPr id="91138" name="2 Marcador de contenido"/>
          <p:cNvSpPr>
            <a:spLocks noGrp="1"/>
          </p:cNvSpPr>
          <p:nvPr>
            <p:ph idx="1"/>
          </p:nvPr>
        </p:nvSpPr>
        <p:spPr bwMode="auto">
          <a:xfrm>
            <a:off x="632520" y="1613048"/>
            <a:ext cx="8640960" cy="2175992"/>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s-AR" b="0" dirty="0" smtClean="0">
                <a:latin typeface="Arial" charset="0"/>
                <a:cs typeface="Arial" charset="0"/>
              </a:rPr>
              <a:t>Cuando la calidad del servicio de los subterráneos y los ferrocarriles se degradó significativamente, la pérdida de pasajeros los golpeó con dureza (1970-1993)</a:t>
            </a:r>
          </a:p>
          <a:p>
            <a:pPr marL="360000">
              <a:spcBef>
                <a:spcPts val="1200"/>
              </a:spcBef>
              <a:buFont typeface="Arial" charset="0"/>
              <a:buChar char="•"/>
            </a:pPr>
            <a:r>
              <a:rPr lang="es-AR" b="0" dirty="0" smtClean="0">
                <a:latin typeface="Arial" charset="0"/>
                <a:cs typeface="Arial" charset="0"/>
              </a:rPr>
              <a:t>Cuando la calidad del servicio se recuperó, los pasajeros volvieron con rapidez. </a:t>
            </a:r>
          </a:p>
          <a:p>
            <a:pPr>
              <a:buFont typeface="Arial" charset="0"/>
              <a:buChar char="•"/>
            </a:pPr>
            <a:endParaRPr lang="es-AR" b="0" dirty="0" smtClean="0">
              <a:latin typeface="Arial" charset="0"/>
              <a:cs typeface="Arial" charset="0"/>
            </a:endParaRPr>
          </a:p>
          <a:p>
            <a:pPr>
              <a:buFont typeface="Arial" charset="0"/>
              <a:buChar char="•"/>
            </a:pPr>
            <a:endParaRPr lang="es-AR" b="0" dirty="0" smtClean="0">
              <a:latin typeface="Arial" charset="0"/>
              <a:cs typeface="Arial" charset="0"/>
            </a:endParaRPr>
          </a:p>
          <a:p>
            <a:pPr>
              <a:buFont typeface="Arial" charset="0"/>
              <a:buChar char="•"/>
            </a:pPr>
            <a:endParaRPr lang="es-AR" b="0" dirty="0" smtClean="0">
              <a:latin typeface="Arial" charset="0"/>
              <a:cs typeface="Arial" charset="0"/>
            </a:endParaRPr>
          </a:p>
          <a:p>
            <a:pPr>
              <a:buFont typeface="Arial" charset="0"/>
              <a:buChar char="•"/>
            </a:pPr>
            <a:endParaRPr lang="es-ES" b="0" dirty="0" smtClean="0">
              <a:latin typeface="Arial" charset="0"/>
              <a:cs typeface="Arial" charset="0"/>
            </a:endParaRPr>
          </a:p>
        </p:txBody>
      </p:sp>
      <p:sp>
        <p:nvSpPr>
          <p:cNvPr id="5" name="2 Marcador de contenido"/>
          <p:cNvSpPr txBox="1">
            <a:spLocks/>
          </p:cNvSpPr>
          <p:nvPr/>
        </p:nvSpPr>
        <p:spPr>
          <a:xfrm>
            <a:off x="344488" y="4149080"/>
            <a:ext cx="5688632" cy="2016125"/>
          </a:xfrm>
          <a:prstGeom prst="rect">
            <a:avLst/>
          </a:prstGeom>
        </p:spPr>
        <p:txBody>
          <a:bodyPr/>
          <a:lstStyle/>
          <a:p>
            <a:pPr marL="342900" indent="-342900" eaLnBrk="0" hangingPunct="0">
              <a:spcBef>
                <a:spcPct val="40000"/>
              </a:spcBef>
              <a:buClr>
                <a:srgbClr val="FF9933"/>
              </a:buClr>
              <a:buSzPct val="120000"/>
              <a:buFont typeface="Arial" pitchFamily="34" charset="0"/>
              <a:buChar char="•"/>
              <a:defRPr/>
            </a:pPr>
            <a:endParaRPr lang="es-AR" sz="2100" u="none" kern="0" dirty="0">
              <a:latin typeface="Arial" pitchFamily="34" charset="0"/>
              <a:cs typeface="Arial" pitchFamily="34" charset="0"/>
            </a:endParaRPr>
          </a:p>
          <a:p>
            <a:pPr marL="342900" indent="-342900" eaLnBrk="0" hangingPunct="0">
              <a:spcBef>
                <a:spcPct val="40000"/>
              </a:spcBef>
              <a:buClr>
                <a:srgbClr val="FF9933"/>
              </a:buClr>
              <a:buSzPct val="120000"/>
              <a:buFont typeface="Arial" pitchFamily="34" charset="0"/>
              <a:buChar char="•"/>
              <a:defRPr/>
            </a:pPr>
            <a:endParaRPr lang="es-AR" sz="2100" u="none" kern="0" dirty="0">
              <a:latin typeface="Arial" pitchFamily="34" charset="0"/>
              <a:cs typeface="Arial" pitchFamily="34" charset="0"/>
            </a:endParaRPr>
          </a:p>
          <a:p>
            <a:pPr marL="342900" indent="-342900" eaLnBrk="0" hangingPunct="0">
              <a:spcBef>
                <a:spcPct val="40000"/>
              </a:spcBef>
              <a:buClr>
                <a:srgbClr val="FF9933"/>
              </a:buClr>
              <a:buSzPct val="120000"/>
              <a:buFont typeface="Arial" pitchFamily="34" charset="0"/>
              <a:buChar char="•"/>
              <a:defRPr/>
            </a:pPr>
            <a:endParaRPr lang="es-AR" sz="2100" u="none" kern="0" dirty="0">
              <a:latin typeface="Arial" pitchFamily="34" charset="0"/>
              <a:cs typeface="Arial" pitchFamily="34" charset="0"/>
            </a:endParaRPr>
          </a:p>
          <a:p>
            <a:pPr marL="342900" indent="-342900" eaLnBrk="0" hangingPunct="0">
              <a:spcBef>
                <a:spcPct val="40000"/>
              </a:spcBef>
              <a:buClr>
                <a:srgbClr val="FF9933"/>
              </a:buClr>
              <a:buSzPct val="120000"/>
              <a:buFont typeface="Arial" pitchFamily="34" charset="0"/>
              <a:buChar char="•"/>
              <a:defRPr/>
            </a:pPr>
            <a:endParaRPr lang="es-AR" sz="2100" u="none" kern="0" dirty="0">
              <a:latin typeface="Arial" pitchFamily="34" charset="0"/>
              <a:cs typeface="Arial" pitchFamily="34" charset="0"/>
            </a:endParaRPr>
          </a:p>
          <a:p>
            <a:pPr marL="342900" indent="-342900" eaLnBrk="0" hangingPunct="0">
              <a:spcBef>
                <a:spcPct val="40000"/>
              </a:spcBef>
              <a:buClr>
                <a:srgbClr val="FF9933"/>
              </a:buClr>
              <a:buSzPct val="120000"/>
              <a:buFont typeface="Arial" pitchFamily="34" charset="0"/>
              <a:buChar char="•"/>
              <a:defRPr/>
            </a:pPr>
            <a:endParaRPr lang="es-ES" sz="2100" u="none" kern="0" dirty="0">
              <a:latin typeface="Arial" pitchFamily="34" charset="0"/>
              <a:cs typeface="Arial" pitchFamily="34" charset="0"/>
            </a:endParaRPr>
          </a:p>
        </p:txBody>
      </p:sp>
      <p:pic>
        <p:nvPicPr>
          <p:cNvPr id="91140" name="Picture 8" descr="Quieren eliminar parquímetros y desalentar el uso del auto"/>
          <p:cNvPicPr>
            <a:picLocks noChangeAspect="1" noChangeArrowheads="1"/>
          </p:cNvPicPr>
          <p:nvPr/>
        </p:nvPicPr>
        <p:blipFill>
          <a:blip r:embed="rId2" cstate="print"/>
          <a:srcRect/>
          <a:stretch>
            <a:fillRect/>
          </a:stretch>
        </p:blipFill>
        <p:spPr bwMode="auto">
          <a:xfrm>
            <a:off x="5817096" y="3429000"/>
            <a:ext cx="3487261" cy="2088232"/>
          </a:xfrm>
          <a:prstGeom prst="rect">
            <a:avLst/>
          </a:prstGeom>
          <a:ln>
            <a:noFill/>
          </a:ln>
          <a:effectLst>
            <a:softEdge rad="112500"/>
          </a:effectLst>
        </p:spPr>
      </p:pic>
      <p:sp>
        <p:nvSpPr>
          <p:cNvPr id="6" name="2 Marcador de contenido"/>
          <p:cNvSpPr txBox="1">
            <a:spLocks/>
          </p:cNvSpPr>
          <p:nvPr/>
        </p:nvSpPr>
        <p:spPr bwMode="auto">
          <a:xfrm>
            <a:off x="632520" y="3501008"/>
            <a:ext cx="5256584" cy="23042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
                <a:srgbClr val="FF9933"/>
              </a:buClr>
              <a:buSzPct val="120000"/>
              <a:buFont typeface="Arial" charset="0"/>
              <a:buChar char="•"/>
              <a:tabLst/>
              <a:defRPr/>
            </a:pPr>
            <a:r>
              <a:rPr kumimoji="0" lang="es-AR" sz="2100" b="0" i="0" u="none" strike="noStrike" kern="0" cap="none" spc="0" normalizeH="0" baseline="0" noProof="0" dirty="0" smtClean="0">
                <a:ln>
                  <a:noFill/>
                </a:ln>
                <a:solidFill>
                  <a:schemeClr val="tx1"/>
                </a:solidFill>
                <a:effectLst/>
                <a:uLnTx/>
                <a:uFillTx/>
                <a:latin typeface="Arial" charset="0"/>
                <a:ea typeface="+mn-ea"/>
                <a:cs typeface="Arial" charset="0"/>
              </a:rPr>
              <a:t>Está clara la sensibilidad que tiene la demanda a la calidad del servicio y la preferencia de los usuarios por los modos masivos frente a los colectivos cuando la calidad del servicio que se le brinda es adecuada</a:t>
            </a: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endParaRPr kumimoji="0" lang="es-AR" sz="2100" b="0" i="0" u="none" strike="noStrike" kern="0" cap="none" spc="0" normalizeH="0" baseline="0" noProof="0" dirty="0" smtClean="0">
              <a:ln>
                <a:noFill/>
              </a:ln>
              <a:solidFill>
                <a:schemeClr val="tx1"/>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endParaRPr kumimoji="0" lang="es-AR" sz="2100" b="0" i="0" u="none" strike="noStrike" kern="0" cap="none" spc="0" normalizeH="0" baseline="0" noProof="0" dirty="0" smtClean="0">
              <a:ln>
                <a:noFill/>
              </a:ln>
              <a:solidFill>
                <a:schemeClr val="tx1"/>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endParaRPr kumimoji="0" lang="es-AR" sz="2100" b="0" i="0" u="none" strike="noStrike" kern="0" cap="none" spc="0" normalizeH="0" baseline="0" noProof="0" dirty="0" smtClean="0">
              <a:ln>
                <a:noFill/>
              </a:ln>
              <a:solidFill>
                <a:schemeClr val="tx1"/>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40000"/>
              </a:spcBef>
              <a:spcAft>
                <a:spcPct val="0"/>
              </a:spcAft>
              <a:buClr>
                <a:srgbClr val="FF9933"/>
              </a:buClr>
              <a:buSzPct val="120000"/>
              <a:buFont typeface="Arial" charset="0"/>
              <a:buChar char="•"/>
              <a:tabLst/>
              <a:defRPr/>
            </a:pPr>
            <a:endParaRPr kumimoji="0" lang="es-ES" sz="21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Arial Black"/>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JB">
  <a:themeElements>
    <a:clrScheme name="Template JB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Template JB">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J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J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J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J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J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J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J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 JB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13427</TotalTime>
  <Words>2329</Words>
  <Application>Microsoft Office PowerPoint</Application>
  <PresentationFormat>A4 (210 x 297 mm)</PresentationFormat>
  <Paragraphs>267</Paragraphs>
  <Slides>22</Slides>
  <Notes>3</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22</vt:i4>
      </vt:variant>
    </vt:vector>
  </HeadingPairs>
  <TitlesOfParts>
    <vt:vector size="26" baseType="lpstr">
      <vt:lpstr>Presentación en blanco</vt:lpstr>
      <vt:lpstr>Diseño personalizado</vt:lpstr>
      <vt:lpstr>Template JB</vt:lpstr>
      <vt:lpstr>Gráfico</vt:lpstr>
      <vt:lpstr>Diapositiva 1</vt:lpstr>
      <vt:lpstr>Características de la concesión</vt:lpstr>
      <vt:lpstr>La red operada por Metrovías</vt:lpstr>
      <vt:lpstr>Indicadores claves del servicio del Subte</vt:lpstr>
      <vt:lpstr>Diapositiva 5</vt:lpstr>
      <vt:lpstr>La visión del Cliente </vt:lpstr>
      <vt:lpstr>División Modal Transporte Público Jurisdicción Nacional AMBA</vt:lpstr>
      <vt:lpstr>1| La Elección Modal de los Usuarios</vt:lpstr>
      <vt:lpstr>2| La Elección Modal de los Usuarios</vt:lpstr>
      <vt:lpstr>  </vt:lpstr>
      <vt:lpstr>1| La Elección Modal de los Usuarios      Total Jurisdicción Nacional AMBA</vt:lpstr>
      <vt:lpstr>Diapositiva 12</vt:lpstr>
      <vt:lpstr>1| Encuestas de Satisfacción</vt:lpstr>
      <vt:lpstr>2| Encuestas de Satisfacción</vt:lpstr>
      <vt:lpstr>Diapositiva 15</vt:lpstr>
      <vt:lpstr>Diapositiva 16</vt:lpstr>
      <vt:lpstr>5| Encuestas de Satisfacción</vt:lpstr>
      <vt:lpstr>6| Encuestas de Satisfacción</vt:lpstr>
      <vt:lpstr>7| Encuestas de Satisfacción</vt:lpstr>
      <vt:lpstr>1| Reflexiones finales</vt:lpstr>
      <vt:lpstr>2| Reflexiones finales</vt:lpstr>
      <vt:lpstr>MUCHAS GRACIAS POR  SU ATENCIÓN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Metrovías S. A.  Concesionario Privado de los Subterráneos de la Ciudad de Buenos y la Línea Urquiza</dc:title>
  <dc:creator>Compaq</dc:creator>
  <cp:lastModifiedBy>ehaase</cp:lastModifiedBy>
  <cp:revision>859</cp:revision>
  <cp:lastPrinted>2004-03-24T16:48:10Z</cp:lastPrinted>
  <dcterms:created xsi:type="dcterms:W3CDTF">2003-06-15T23:49:40Z</dcterms:created>
  <dcterms:modified xsi:type="dcterms:W3CDTF">2010-11-26T13:34:07Z</dcterms:modified>
</cp:coreProperties>
</file>